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96" r:id="rId4"/>
    <p:sldId id="303" r:id="rId5"/>
    <p:sldId id="304" r:id="rId6"/>
    <p:sldId id="306" r:id="rId7"/>
    <p:sldId id="310" r:id="rId8"/>
    <p:sldId id="311" r:id="rId9"/>
    <p:sldId id="312" r:id="rId10"/>
    <p:sldId id="307" r:id="rId11"/>
    <p:sldId id="313" r:id="rId12"/>
    <p:sldId id="314" r:id="rId13"/>
    <p:sldId id="315" r:id="rId14"/>
    <p:sldId id="30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-8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0735-1507-4947-BF26-8FC49E0C42ED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1DD-7AB3-490D-A79F-38159E16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7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1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8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7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1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1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0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9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6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2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7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r="5591"/>
          <a:stretch/>
        </p:blipFill>
        <p:spPr>
          <a:xfrm>
            <a:off x="12032" y="0"/>
            <a:ext cx="12175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5591"/>
          <a:stretch/>
        </p:blipFill>
        <p:spPr>
          <a:xfrm>
            <a:off x="-12032" y="0"/>
            <a:ext cx="1220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DB11-26F4-46A5-ADFC-8E19BB4D60F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库_文本框 5"/>
          <p:cNvSpPr txBox="1"/>
          <p:nvPr>
            <p:custDataLst>
              <p:tags r:id="rId1"/>
            </p:custDataLst>
          </p:nvPr>
        </p:nvSpPr>
        <p:spPr>
          <a:xfrm>
            <a:off x="174593" y="1934074"/>
            <a:ext cx="1184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Re-evaluation of Knowledge Graph Completion Methods</a:t>
            </a:r>
            <a:endParaRPr lang="zh-CN" altLang="en-US" sz="3600" dirty="0">
              <a:latin typeface="Times New Roman" panose="02020603050405020304" pitchFamily="18" charset="0"/>
              <a:ea typeface="造字工房尚雅（非商用）常规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PA_库_文本框 7"/>
          <p:cNvSpPr txBox="1"/>
          <p:nvPr>
            <p:custDataLst>
              <p:tags r:id="rId2"/>
            </p:custDataLst>
          </p:nvPr>
        </p:nvSpPr>
        <p:spPr>
          <a:xfrm>
            <a:off x="898122" y="3132882"/>
            <a:ext cx="1039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NimbusSanL-Regu"/>
              </a:rPr>
              <a:t>ACL2020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D1C928-5533-4241-9382-8DE3595E4B5C}"/>
              </a:ext>
            </a:extLst>
          </p:cNvPr>
          <p:cNvSpPr txBox="1"/>
          <p:nvPr/>
        </p:nvSpPr>
        <p:spPr>
          <a:xfrm>
            <a:off x="4053393" y="4245237"/>
            <a:ext cx="40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汇报人：林奕初</a:t>
            </a:r>
          </a:p>
        </p:txBody>
      </p:sp>
    </p:spTree>
    <p:extLst>
      <p:ext uri="{BB962C8B-B14F-4D97-AF65-F5344CB8AC3E}">
        <p14:creationId xmlns:p14="http://schemas.microsoft.com/office/powerpoint/2010/main" val="116006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  <p:bldP spid="8" grpId="0" autoUpdateAnimBg="0"/>
      <p:bldP spid="8" grpId="1" autoUpdateAnimBg="0"/>
      <p:bldP spid="8" grpId="2" autoUpdateAnimBg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Experiments</a:t>
            </a:r>
            <a:endParaRPr lang="zh-CN" altLang="en-US" sz="44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105C48A-4377-40DA-A72E-B11C97ED4648}"/>
              </a:ext>
            </a:extLst>
          </p:cNvPr>
          <p:cNvSpPr txBox="1"/>
          <p:nvPr/>
        </p:nvSpPr>
        <p:spPr>
          <a:xfrm>
            <a:off x="1528894" y="1824170"/>
            <a:ext cx="86141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使用提出的评估协议进行广泛的实验，并对几种现有方法进行公平比较。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数据集</a:t>
            </a:r>
            <a:r>
              <a:rPr lang="zh-CN" altLang="en-US" sz="2400" dirty="0"/>
              <a:t>：在</a:t>
            </a:r>
            <a:r>
              <a:rPr lang="en-US" altLang="zh-CN" sz="2400" dirty="0"/>
              <a:t>FB15k-237</a:t>
            </a:r>
            <a:r>
              <a:rPr lang="zh-CN" altLang="en-US" sz="2400" dirty="0"/>
              <a:t>数据集上评估了所提出的协议，该数据集是</a:t>
            </a:r>
            <a:r>
              <a:rPr lang="en-US" altLang="zh-CN" sz="2400" dirty="0"/>
              <a:t>FB15k</a:t>
            </a:r>
            <a:r>
              <a:rPr lang="zh-CN" altLang="en-US" sz="2400" dirty="0"/>
              <a:t>的子集，其中删除了逆关系，为了防止训练中直接对测试三元组进行推理。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评估指标</a:t>
            </a:r>
            <a:r>
              <a:rPr lang="zh-CN" altLang="en-US" sz="2400" dirty="0"/>
              <a:t>：对于所有方法，使用作者在各自论文中提供的代码和超参数。使用</a:t>
            </a:r>
            <a:r>
              <a:rPr lang="en-US" altLang="zh-CN" sz="2400" dirty="0"/>
              <a:t>Mean Reciprocal Rank (MRR)</a:t>
            </a:r>
            <a:r>
              <a:rPr lang="zh-CN" altLang="en-US" sz="2400" dirty="0"/>
              <a:t>，</a:t>
            </a:r>
            <a:r>
              <a:rPr lang="en-US" altLang="zh-CN" sz="2400" dirty="0"/>
              <a:t>Mean Rank (MR)</a:t>
            </a:r>
            <a:r>
              <a:rPr lang="zh-CN" altLang="en-US" sz="2400" dirty="0"/>
              <a:t>和</a:t>
            </a:r>
            <a:r>
              <a:rPr lang="en-US" altLang="zh-CN" sz="2400" dirty="0"/>
              <a:t>Hits@10 (H@10)</a:t>
            </a:r>
            <a:r>
              <a:rPr lang="zh-CN" altLang="en-US" sz="2400" dirty="0"/>
              <a:t>来评估模型性能。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Experiments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4F0087-1BCF-4C02-BC68-EB8DF389F136}"/>
              </a:ext>
            </a:extLst>
          </p:cNvPr>
          <p:cNvSpPr txBox="1"/>
          <p:nvPr/>
        </p:nvSpPr>
        <p:spPr>
          <a:xfrm>
            <a:off x="1025804" y="1953512"/>
            <a:ext cx="981066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在实验中，将现有的方法分为了两类：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Non-Affected</a:t>
            </a:r>
            <a:r>
              <a:rPr lang="zh-CN" altLang="en-US" sz="2400" dirty="0"/>
              <a:t>：这类包括在不同评估协议下可提供一致性能的方法。对于本文中的实验，我们考虑三种这样的方法</a:t>
            </a:r>
            <a:r>
              <a:rPr lang="en-US" altLang="zh-CN" sz="2400" dirty="0"/>
              <a:t>-</a:t>
            </a:r>
            <a:r>
              <a:rPr lang="en-US" altLang="zh-CN" sz="2400" dirty="0" err="1"/>
              <a:t>ConvE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RotatE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TuckER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/>
              <a:t>Affected</a:t>
            </a:r>
            <a:r>
              <a:rPr lang="zh-CN" altLang="en-US" sz="2400" dirty="0"/>
              <a:t>：该类别包括最近提出的基于神经网络的方法，其性能受不同评估协议的影响。</a:t>
            </a:r>
            <a:r>
              <a:rPr lang="en-US" altLang="zh-CN" sz="2400" dirty="0" err="1"/>
              <a:t>ConvKB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CapsE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TransGate</a:t>
            </a:r>
            <a:r>
              <a:rPr lang="zh-CN" altLang="en-US" sz="2400" dirty="0"/>
              <a:t>和</a:t>
            </a:r>
            <a:r>
              <a:rPr lang="en-US" altLang="zh-CN" sz="2400" dirty="0"/>
              <a:t>KBAT</a:t>
            </a:r>
            <a:r>
              <a:rPr lang="zh-CN" altLang="en-US" sz="2400" dirty="0"/>
              <a:t>是此类别中的方法。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在这些方法的原论文中，</a:t>
            </a:r>
            <a:r>
              <a:rPr lang="en-US" altLang="zh-CN" sz="2400" dirty="0" err="1"/>
              <a:t>ConvE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RotatE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TuckER</a:t>
            </a:r>
            <a:r>
              <a:rPr lang="zh-CN" altLang="en-US" sz="2400" dirty="0"/>
              <a:t>使用与所建议的</a:t>
            </a:r>
            <a:r>
              <a:rPr lang="en-US" altLang="zh-CN" sz="2400" dirty="0"/>
              <a:t>RANDOM</a:t>
            </a:r>
            <a:r>
              <a:rPr lang="zh-CN" altLang="en-US" sz="2400" dirty="0"/>
              <a:t>协议相似的策略，而</a:t>
            </a:r>
            <a:r>
              <a:rPr lang="en-US" altLang="zh-CN" sz="2400" dirty="0" err="1"/>
              <a:t>ConvKB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CapsE</a:t>
            </a:r>
            <a:r>
              <a:rPr lang="zh-CN" altLang="en-US" sz="2400" dirty="0"/>
              <a:t>和</a:t>
            </a:r>
            <a:r>
              <a:rPr lang="en-US" altLang="zh-CN" sz="2400" dirty="0"/>
              <a:t>KBAT</a:t>
            </a:r>
            <a:r>
              <a:rPr lang="zh-CN" altLang="en-US" sz="2400" dirty="0"/>
              <a:t>使用</a:t>
            </a:r>
            <a:r>
              <a:rPr lang="en-US" altLang="zh-CN" sz="2400" dirty="0"/>
              <a:t>TOP</a:t>
            </a:r>
            <a:r>
              <a:rPr lang="zh-CN" altLang="en-US" sz="2400" dirty="0"/>
              <a:t>协议。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49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Experiments</a:t>
            </a:r>
            <a:endParaRPr lang="zh-CN" altLang="en-US" sz="4400" dirty="0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121F6088-BB14-4A63-A306-B87EA7D8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60" y="1492399"/>
            <a:ext cx="8851588" cy="2802633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5AF952ED-B527-4A0B-AE7D-145CB70501E3}"/>
              </a:ext>
            </a:extLst>
          </p:cNvPr>
          <p:cNvSpPr txBox="1"/>
          <p:nvPr/>
        </p:nvSpPr>
        <p:spPr>
          <a:xfrm>
            <a:off x="1400660" y="4587139"/>
            <a:ext cx="8843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可以观察到，对于像</a:t>
            </a:r>
            <a:r>
              <a:rPr lang="en-US" altLang="zh-CN" sz="3200" dirty="0" err="1"/>
              <a:t>ConvE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RotatE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TuckER</a:t>
            </a:r>
            <a:r>
              <a:rPr lang="zh-CN" altLang="en-US" sz="3200" dirty="0"/>
              <a:t>这样的不受评估协议影响的方法，性能在不同的评估协议中保持一致。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21127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Experiments</a:t>
            </a:r>
            <a:endParaRPr lang="zh-CN" altLang="en-US" sz="4400" dirty="0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121F6088-BB14-4A63-A306-B87EA7D8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60" y="1492399"/>
            <a:ext cx="8851588" cy="2802633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5AF952ED-B527-4A0B-AE7D-145CB70501E3}"/>
              </a:ext>
            </a:extLst>
          </p:cNvPr>
          <p:cNvSpPr txBox="1"/>
          <p:nvPr/>
        </p:nvSpPr>
        <p:spPr>
          <a:xfrm>
            <a:off x="1400660" y="4587139"/>
            <a:ext cx="8843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但是，当使用受评估协议影响的基于神经网络的方法，性能会有很大差异。具体来说，我们可以观察到这些模型在使用</a:t>
            </a:r>
            <a:r>
              <a:rPr lang="en-US" altLang="zh-CN" sz="2400" dirty="0"/>
              <a:t>TOP</a:t>
            </a:r>
            <a:r>
              <a:rPr lang="zh-CN" altLang="en-US" sz="2400" dirty="0"/>
              <a:t>评估时表现最佳，而在使用</a:t>
            </a:r>
            <a:r>
              <a:rPr lang="en-US" altLang="zh-CN" sz="2400" dirty="0"/>
              <a:t>BOTTOM</a:t>
            </a:r>
            <a:r>
              <a:rPr lang="zh-CN" altLang="en-US" sz="2400" dirty="0"/>
              <a:t>评估时表现最差。</a:t>
            </a:r>
            <a:r>
              <a:rPr lang="en-US" altLang="zh-CN" sz="2400" dirty="0"/>
              <a:t>KBAT</a:t>
            </a:r>
            <a:r>
              <a:rPr lang="zh-CN" altLang="en-US" sz="2400" dirty="0"/>
              <a:t>方法在其论文的实验中存在测试数据泄露，而在本文的实验中已经已得到修复。</a:t>
            </a:r>
          </a:p>
        </p:txBody>
      </p:sp>
    </p:spTree>
    <p:extLst>
      <p:ext uri="{BB962C8B-B14F-4D97-AF65-F5344CB8AC3E}">
        <p14:creationId xmlns:p14="http://schemas.microsoft.com/office/powerpoint/2010/main" val="296785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Conclusion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3763E5-895B-468F-BC3D-8DA92080E58C}"/>
              </a:ext>
            </a:extLst>
          </p:cNvPr>
          <p:cNvSpPr txBox="1"/>
          <p:nvPr/>
        </p:nvSpPr>
        <p:spPr>
          <a:xfrm>
            <a:off x="1383226" y="2044519"/>
            <a:ext cx="9437526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在本文中，我们对最近的基于神经网络的</a:t>
            </a:r>
            <a:r>
              <a:rPr lang="en-US" altLang="zh-CN" sz="2400" dirty="0"/>
              <a:t>KGC</a:t>
            </a:r>
            <a:r>
              <a:rPr lang="zh-CN" altLang="en-US" sz="2400" dirty="0"/>
              <a:t>方法进行了广泛的重新评估。采用统一的 </a:t>
            </a:r>
            <a:r>
              <a:rPr lang="en-US" altLang="zh-CN" sz="2400" dirty="0"/>
              <a:t>RANDOM </a:t>
            </a:r>
            <a:r>
              <a:rPr lang="zh-CN" altLang="en-US" sz="2400" dirty="0"/>
              <a:t>评估协议进行评估之后，可以发现有些模型尤其是部分神经网络模型的性能显著下降，这表明有些模型由于不恰当的评估方式，导致了结果的虚高。根据观察，提出了</a:t>
            </a:r>
            <a:r>
              <a:rPr lang="en-US" altLang="zh-CN" sz="2400" dirty="0"/>
              <a:t>RANDOM</a:t>
            </a:r>
            <a:r>
              <a:rPr lang="zh-CN" altLang="en-US" sz="2400" dirty="0"/>
              <a:t>评估协议，可以清楚地区分这些受不适当评估协议影响的方法与其他方法。因此强烈鼓励研究界在所有</a:t>
            </a:r>
            <a:r>
              <a:rPr lang="en-US" altLang="zh-CN" sz="2400" dirty="0"/>
              <a:t>KGC</a:t>
            </a:r>
            <a:r>
              <a:rPr lang="zh-CN" altLang="en-US" sz="2400" dirty="0"/>
              <a:t>评估上遵循</a:t>
            </a:r>
            <a:r>
              <a:rPr lang="en-US" altLang="zh-CN" sz="2400" dirty="0"/>
              <a:t>RANDOM</a:t>
            </a:r>
            <a:r>
              <a:rPr lang="zh-CN" altLang="en-US" sz="2400" dirty="0"/>
              <a:t>评估协议。</a:t>
            </a:r>
          </a:p>
        </p:txBody>
      </p:sp>
    </p:spTree>
    <p:extLst>
      <p:ext uri="{BB962C8B-B14F-4D97-AF65-F5344CB8AC3E}">
        <p14:creationId xmlns:p14="http://schemas.microsoft.com/office/powerpoint/2010/main" val="24683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Motivation</a:t>
            </a:r>
            <a:endParaRPr lang="zh-CN" altLang="en-US" sz="4400" dirty="0"/>
          </a:p>
        </p:txBody>
      </p:sp>
      <p:sp>
        <p:nvSpPr>
          <p:cNvPr id="150" name="内容占位符 2">
            <a:extLst>
              <a:ext uri="{FF2B5EF4-FFF2-40B4-BE49-F238E27FC236}">
                <a16:creationId xmlns:a16="http://schemas.microsoft.com/office/drawing/2014/main" id="{5906C245-67C0-4991-B39D-33A41731BAE3}"/>
              </a:ext>
            </a:extLst>
          </p:cNvPr>
          <p:cNvSpPr txBox="1">
            <a:spLocks/>
          </p:cNvSpPr>
          <p:nvPr/>
        </p:nvSpPr>
        <p:spPr>
          <a:xfrm>
            <a:off x="900984" y="1840609"/>
            <a:ext cx="10596513" cy="4403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近来提出了许多基于神经网络的知识图谱补全的方法，其中一些方法在几个基准数据集上得到了目前最高性能，并声称性能已经超越先前最先进方法的性能；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但是一部分基于神经网络的方法所得到的性能提升，在不同的数据集之间并不一致；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因此本文调查研究了这个问题，发现导致这个问题是由于使用了不适当的评估协议，为此，本文找到了一个简单的评估协议，对部分知识图谱补全方法进行重新评估，揭示每个模型性能在统一评估下的效果，能够提供对这些模型更清楚的认识。</a:t>
            </a:r>
          </a:p>
        </p:txBody>
      </p:sp>
    </p:spTree>
    <p:extLst>
      <p:ext uri="{BB962C8B-B14F-4D97-AF65-F5344CB8AC3E}">
        <p14:creationId xmlns:p14="http://schemas.microsoft.com/office/powerpoint/2010/main" val="32607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Observations</a:t>
            </a:r>
            <a:endParaRPr lang="zh-CN" altLang="en-US" sz="4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8F6E655-1D12-4780-AD34-5573CE2D4F8A}"/>
              </a:ext>
            </a:extLst>
          </p:cNvPr>
          <p:cNvSpPr txBox="1"/>
          <p:nvPr/>
        </p:nvSpPr>
        <p:spPr>
          <a:xfrm>
            <a:off x="1418602" y="1491183"/>
            <a:ext cx="682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在不同基准数据集上性能的提升不一致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D34BE093-E073-45C5-A01D-CFCB1DD5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99" y="2463146"/>
            <a:ext cx="5124450" cy="3286125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0F34CAA7-B3C1-40F5-94C2-55737F41210B}"/>
              </a:ext>
            </a:extLst>
          </p:cNvPr>
          <p:cNvSpPr txBox="1"/>
          <p:nvPr/>
        </p:nvSpPr>
        <p:spPr>
          <a:xfrm>
            <a:off x="1563880" y="2463146"/>
            <a:ext cx="47027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一些最新提出的方法在特定的数据集上有很高的性能提升，但是它们在另一个数据集上性能并未得到一致的提高。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在右表中，展示了针对不同方法在</a:t>
            </a:r>
            <a:r>
              <a:rPr lang="en-US" altLang="zh-CN" sz="2000" dirty="0"/>
              <a:t>FB15k-237</a:t>
            </a:r>
            <a:r>
              <a:rPr lang="zh-CN" altLang="en-US" sz="2000" dirty="0"/>
              <a:t>和</a:t>
            </a:r>
            <a:r>
              <a:rPr lang="en-US" altLang="zh-CN" sz="2000" dirty="0"/>
              <a:t>WN18RR</a:t>
            </a:r>
            <a:r>
              <a:rPr lang="zh-CN" altLang="en-US" sz="2000" dirty="0"/>
              <a:t>数据集上</a:t>
            </a:r>
            <a:r>
              <a:rPr lang="en-US" altLang="zh-CN" sz="2000" dirty="0"/>
              <a:t>MRR</a:t>
            </a:r>
            <a:r>
              <a:rPr lang="zh-CN" altLang="en-US" sz="2000" dirty="0"/>
              <a:t>得分相对于</a:t>
            </a:r>
            <a:r>
              <a:rPr lang="en-US" altLang="zh-CN" sz="2000" dirty="0" err="1"/>
              <a:t>ConvE</a:t>
            </a:r>
            <a:r>
              <a:rPr lang="zh-CN" altLang="en-US" sz="2000" dirty="0"/>
              <a:t>的变化。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总体而言，可以发现对于一些最近的基于神经网络的方法，在这两个数据集的得分不一致。</a:t>
            </a:r>
          </a:p>
        </p:txBody>
      </p:sp>
    </p:spTree>
    <p:extLst>
      <p:ext uri="{BB962C8B-B14F-4D97-AF65-F5344CB8AC3E}">
        <p14:creationId xmlns:p14="http://schemas.microsoft.com/office/powerpoint/2010/main" val="28008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931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Observations on Score Functions </a:t>
            </a:r>
            <a:endParaRPr lang="zh-CN" altLang="en-US" sz="36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A13536F-ACA1-43DD-8B0D-BBAC4E6C21E7}"/>
              </a:ext>
            </a:extLst>
          </p:cNvPr>
          <p:cNvSpPr txBox="1"/>
          <p:nvPr/>
        </p:nvSpPr>
        <p:spPr>
          <a:xfrm>
            <a:off x="1410056" y="1360339"/>
            <a:ext cx="719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分数分布</a:t>
            </a:r>
            <a:endParaRPr lang="en-US" altLang="zh-CN" sz="2800" b="1" dirty="0"/>
          </a:p>
        </p:txBody>
      </p:sp>
      <p:pic>
        <p:nvPicPr>
          <p:cNvPr id="131" name="图片 130">
            <a:extLst>
              <a:ext uri="{FF2B5EF4-FFF2-40B4-BE49-F238E27FC236}">
                <a16:creationId xmlns:a16="http://schemas.microsoft.com/office/drawing/2014/main" id="{D4EA7C09-59ED-4974-AD5A-5C302D2C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74" y="1897740"/>
            <a:ext cx="4992716" cy="3483094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138C8D5B-ACEF-40DC-90DC-2E7E05039842}"/>
              </a:ext>
            </a:extLst>
          </p:cNvPr>
          <p:cNvSpPr txBox="1"/>
          <p:nvPr/>
        </p:nvSpPr>
        <p:spPr>
          <a:xfrm>
            <a:off x="1512606" y="2043884"/>
            <a:ext cx="5020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在研究一些最近的基于神经网络的方法时，发现它们具有不寻常的分数分布，其中一些负采样三元组的分数与正确三元组的分数相同。</a:t>
            </a:r>
            <a:endParaRPr lang="en-US" altLang="zh-CN" sz="2800" dirty="0"/>
          </a:p>
          <a:p>
            <a:r>
              <a:rPr lang="zh-CN" altLang="en-US" sz="2800" dirty="0"/>
              <a:t>如右图所示，其是</a:t>
            </a:r>
            <a:r>
              <a:rPr lang="en-US" altLang="zh-CN" sz="2800" dirty="0"/>
              <a:t>FB15k-237</a:t>
            </a:r>
            <a:r>
              <a:rPr lang="zh-CN" altLang="en-US" sz="2800" dirty="0"/>
              <a:t>数据集的一个实例，在</a:t>
            </a:r>
            <a:r>
              <a:rPr lang="en-US" altLang="zh-CN" sz="2800" dirty="0"/>
              <a:t>14,541</a:t>
            </a:r>
            <a:r>
              <a:rPr lang="zh-CN" altLang="en-US" sz="2800" dirty="0"/>
              <a:t>个负采样三元组中，有</a:t>
            </a:r>
            <a:r>
              <a:rPr lang="en-US" altLang="zh-CN" sz="2800" dirty="0"/>
              <a:t>8,520</a:t>
            </a:r>
            <a:r>
              <a:rPr lang="zh-CN" altLang="en-US" sz="2800" dirty="0"/>
              <a:t>个分数与正确三元组完全相同。</a:t>
            </a:r>
          </a:p>
        </p:txBody>
      </p:sp>
    </p:spTree>
    <p:extLst>
      <p:ext uri="{BB962C8B-B14F-4D97-AF65-F5344CB8AC3E}">
        <p14:creationId xmlns:p14="http://schemas.microsoft.com/office/powerpoint/2010/main" val="33568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843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Observations on Score Functions 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85653-76CA-4EB3-83F9-5F930C28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96" y="1854397"/>
            <a:ext cx="4638675" cy="4019550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8C05B76C-B1DA-4C54-AE78-103F79E20F6D}"/>
              </a:ext>
            </a:extLst>
          </p:cNvPr>
          <p:cNvSpPr txBox="1"/>
          <p:nvPr/>
        </p:nvSpPr>
        <p:spPr>
          <a:xfrm>
            <a:off x="1401510" y="1602340"/>
            <a:ext cx="482765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如右图所示，展示了</a:t>
            </a:r>
            <a:r>
              <a:rPr lang="en-US" altLang="zh-CN" sz="2600" dirty="0" err="1"/>
              <a:t>ConvKB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CapsE</a:t>
            </a:r>
            <a:r>
              <a:rPr lang="zh-CN" altLang="en-US" sz="2600" dirty="0"/>
              <a:t>在整个数据集上得分完全相同的三元组总数，并将它们与</a:t>
            </a:r>
            <a:r>
              <a:rPr lang="en-US" altLang="zh-CN" sz="2600" dirty="0" err="1"/>
              <a:t>ConvE</a:t>
            </a:r>
            <a:r>
              <a:rPr lang="zh-CN" altLang="en-US" sz="2600" dirty="0"/>
              <a:t>进行了比较。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zh-CN" altLang="en-US" sz="2600" dirty="0"/>
              <a:t>平均而言，在整个</a:t>
            </a:r>
            <a:r>
              <a:rPr lang="en-US" altLang="zh-CN" sz="2600" dirty="0"/>
              <a:t>FB15k-237</a:t>
            </a:r>
            <a:r>
              <a:rPr lang="zh-CN" altLang="en-US" sz="2600" dirty="0"/>
              <a:t>评估数据集中，</a:t>
            </a:r>
            <a:r>
              <a:rPr lang="en-US" altLang="zh-CN" sz="2600" dirty="0" err="1"/>
              <a:t>ConvKB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CapsE</a:t>
            </a:r>
            <a:r>
              <a:rPr lang="zh-CN" altLang="en-US" sz="2600" dirty="0"/>
              <a:t>分别具有</a:t>
            </a:r>
            <a:r>
              <a:rPr lang="en-US" altLang="zh-CN" sz="2600" dirty="0"/>
              <a:t>125</a:t>
            </a:r>
            <a:r>
              <a:rPr lang="zh-CN" altLang="en-US" sz="2600" dirty="0"/>
              <a:t>和</a:t>
            </a:r>
            <a:r>
              <a:rPr lang="en-US" altLang="zh-CN" sz="2600" dirty="0"/>
              <a:t>197</a:t>
            </a:r>
            <a:r>
              <a:rPr lang="zh-CN" altLang="en-US" sz="2600" dirty="0"/>
              <a:t>个实体与正确三元组的分数完全相同，而</a:t>
            </a:r>
            <a:r>
              <a:rPr lang="en-US" altLang="zh-CN" sz="2600" dirty="0" err="1"/>
              <a:t>ConvE</a:t>
            </a:r>
            <a:r>
              <a:rPr lang="zh-CN" altLang="en-US" sz="2600" dirty="0"/>
              <a:t>大约为</a:t>
            </a:r>
            <a:r>
              <a:rPr lang="en-US" altLang="zh-CN" sz="2600" dirty="0"/>
              <a:t>0.002</a:t>
            </a:r>
            <a:r>
              <a:rPr lang="zh-CN" altLang="en-US" sz="2600" dirty="0"/>
              <a:t>，几乎可以忽略不计。</a:t>
            </a:r>
          </a:p>
        </p:txBody>
      </p:sp>
    </p:spTree>
    <p:extLst>
      <p:ext uri="{BB962C8B-B14F-4D97-AF65-F5344CB8AC3E}">
        <p14:creationId xmlns:p14="http://schemas.microsoft.com/office/powerpoint/2010/main" val="8802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Method</a:t>
            </a:r>
            <a:endParaRPr lang="zh-CN" altLang="en-US" sz="4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93B79B-4D86-48BF-80B6-1F3B7DA90E36}"/>
              </a:ext>
            </a:extLst>
          </p:cNvPr>
          <p:cNvSpPr txBox="1"/>
          <p:nvPr/>
        </p:nvSpPr>
        <p:spPr>
          <a:xfrm>
            <a:off x="1409958" y="1517341"/>
            <a:ext cx="9570941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本文对现有的知识图谱补全方法进行了一些总结和重新评估，揭示了各个模型性能在统一评估下的效果，提供了对这些模型更为清晰的认识。如果使用不恰当的评估方法可能会造成实验结果虚高。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在进行效果评估时，可能会有一些三元组得分和正确三元组的得分相同，所以如何处理相同得分的三元组是评估方法的重要部分，更具体地说，在给候选集</a:t>
            </a:r>
            <a:r>
              <a:rPr lang="en-US" altLang="zh-CN" sz="2400" dirty="0"/>
              <a:t>T</a:t>
            </a:r>
            <a:r>
              <a:rPr lang="zh-CN" altLang="en-US" sz="2400" dirty="0"/>
              <a:t>评分时，如果模型中有多个具有相同分数的三元组，则应该决定选择哪个三元组。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163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Method</a:t>
            </a:r>
            <a:endParaRPr lang="zh-CN" altLang="en-US" sz="4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5EC081-DB9C-45F5-B4C8-EA662B41640D}"/>
              </a:ext>
            </a:extLst>
          </p:cNvPr>
          <p:cNvSpPr txBox="1"/>
          <p:nvPr/>
        </p:nvSpPr>
        <p:spPr>
          <a:xfrm>
            <a:off x="1356674" y="1764501"/>
            <a:ext cx="9960045" cy="444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当一些三元组得分和正确三元组得分相同时，这时候针对这些相同得分的结果集合</a:t>
            </a:r>
            <a:r>
              <a:rPr lang="en-US" altLang="zh-CN" sz="3200" dirty="0"/>
              <a:t>T</a:t>
            </a:r>
            <a:r>
              <a:rPr lang="zh-CN" altLang="en-US" sz="3200" dirty="0"/>
              <a:t>，设计了一个通用的评估方案，该方案包括以下三种不同的协议：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TOP</a:t>
            </a:r>
            <a:r>
              <a:rPr lang="zh-CN" altLang="en-US" sz="3200" dirty="0"/>
              <a:t>：将正确的三元组排在</a:t>
            </a:r>
            <a:r>
              <a:rPr lang="en-US" altLang="zh-CN" sz="3200" dirty="0"/>
              <a:t>T</a:t>
            </a:r>
            <a:r>
              <a:rPr lang="zh-CN" altLang="en-US" sz="3200" dirty="0"/>
              <a:t>的最前面；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BOTTOM</a:t>
            </a:r>
            <a:r>
              <a:rPr lang="zh-CN" altLang="en-US" sz="3200" dirty="0"/>
              <a:t>：将正确的三元组排在</a:t>
            </a:r>
            <a:r>
              <a:rPr lang="en-US" altLang="zh-CN" sz="3200" dirty="0"/>
              <a:t>T</a:t>
            </a:r>
            <a:r>
              <a:rPr lang="zh-CN" altLang="en-US" sz="3200"/>
              <a:t>的最后面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RANDOM</a:t>
            </a:r>
            <a:r>
              <a:rPr lang="zh-CN" altLang="en-US" sz="3200" dirty="0"/>
              <a:t>：将正确三元组在</a:t>
            </a:r>
            <a:r>
              <a:rPr lang="en-US" altLang="zh-CN" sz="3200" dirty="0"/>
              <a:t>T</a:t>
            </a:r>
            <a:r>
              <a:rPr lang="zh-CN" altLang="en-US" sz="3200" dirty="0"/>
              <a:t>中随机安排一个位置。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42343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Method</a:t>
            </a:r>
            <a:endParaRPr lang="zh-CN" altLang="en-US" sz="44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AA30B15-BD74-484D-B59D-6D3F6C3C0619}"/>
              </a:ext>
            </a:extLst>
          </p:cNvPr>
          <p:cNvSpPr txBox="1"/>
          <p:nvPr/>
        </p:nvSpPr>
        <p:spPr>
          <a:xfrm>
            <a:off x="1127508" y="1840930"/>
            <a:ext cx="9934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在上述的三种评估协议中，</a:t>
            </a:r>
            <a:r>
              <a:rPr lang="en-US" altLang="zh-CN" sz="2800" dirty="0"/>
              <a:t>TOP</a:t>
            </a:r>
            <a:r>
              <a:rPr lang="zh-CN" altLang="en-US" sz="2800" dirty="0"/>
              <a:t>在某些情况下是不恰当的，会导致结果虚高。一个直观的例子，如果一个模型对所有的候选三元组打分都输出</a:t>
            </a:r>
            <a:r>
              <a:rPr lang="en-US" altLang="zh-CN" sz="2800" dirty="0"/>
              <a:t>0</a:t>
            </a:r>
            <a:r>
              <a:rPr lang="zh-CN" altLang="en-US" sz="2800" dirty="0"/>
              <a:t>，这时正确答案和所有候选三元组得分相同，在</a:t>
            </a:r>
            <a:r>
              <a:rPr lang="en-US" altLang="zh-CN" sz="2800" dirty="0"/>
              <a:t>TOP</a:t>
            </a:r>
            <a:r>
              <a:rPr lang="zh-CN" altLang="en-US" sz="2800" dirty="0"/>
              <a:t>排序策略下，该模型所有正确答案都排名第一，那么评估性能将达到顶峰。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而</a:t>
            </a:r>
            <a:r>
              <a:rPr lang="en-US" altLang="zh-CN" sz="2800" dirty="0"/>
              <a:t>BOTTOM</a:t>
            </a:r>
            <a:r>
              <a:rPr lang="zh-CN" altLang="en-US" sz="2800" dirty="0"/>
              <a:t>可能对模型不公平，其会惩罚给多个三元组赋予相同分数的模型。即，多个三元组和正确三元组具有相同的分数，则正确的三元组将可能获得最低排名。</a:t>
            </a:r>
          </a:p>
        </p:txBody>
      </p:sp>
    </p:spTree>
    <p:extLst>
      <p:ext uri="{BB962C8B-B14F-4D97-AF65-F5344CB8AC3E}">
        <p14:creationId xmlns:p14="http://schemas.microsoft.com/office/powerpoint/2010/main" val="31362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000361" y="3328927"/>
            <a:ext cx="366717" cy="263012"/>
            <a:chOff x="3053653" y="3696200"/>
            <a:chExt cx="366717" cy="263012"/>
          </a:xfrm>
        </p:grpSpPr>
        <p:cxnSp>
          <p:nvCxnSpPr>
            <p:cNvPr id="157" name="直接连接符 156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0" name="组合 159"/>
          <p:cNvGrpSpPr/>
          <p:nvPr/>
        </p:nvGrpSpPr>
        <p:grpSpPr>
          <a:xfrm>
            <a:off x="5865905" y="3328927"/>
            <a:ext cx="366717" cy="263012"/>
            <a:chOff x="3053653" y="3696200"/>
            <a:chExt cx="366717" cy="263012"/>
          </a:xfrm>
        </p:grpSpPr>
        <p:cxnSp>
          <p:nvCxnSpPr>
            <p:cNvPr id="161" name="直接连接符 160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8409149" y="3328927"/>
            <a:ext cx="366717" cy="263012"/>
            <a:chOff x="3053653" y="3696200"/>
            <a:chExt cx="366717" cy="263012"/>
          </a:xfrm>
        </p:grpSpPr>
        <p:cxnSp>
          <p:nvCxnSpPr>
            <p:cNvPr id="165" name="直接连接符 164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68" name="组合 167"/>
          <p:cNvGrpSpPr/>
          <p:nvPr/>
        </p:nvGrpSpPr>
        <p:grpSpPr>
          <a:xfrm>
            <a:off x="599382" y="3328927"/>
            <a:ext cx="366717" cy="263012"/>
            <a:chOff x="3053653" y="3696200"/>
            <a:chExt cx="366717" cy="263012"/>
          </a:xfrm>
        </p:grpSpPr>
        <p:cxnSp>
          <p:nvCxnSpPr>
            <p:cNvPr id="169" name="直接连接符 168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72" name="组合 171"/>
          <p:cNvGrpSpPr/>
          <p:nvPr/>
        </p:nvGrpSpPr>
        <p:grpSpPr>
          <a:xfrm>
            <a:off x="11375424" y="3328927"/>
            <a:ext cx="366717" cy="263012"/>
            <a:chOff x="3053653" y="3696200"/>
            <a:chExt cx="366717" cy="263012"/>
          </a:xfrm>
        </p:grpSpPr>
        <p:cxnSp>
          <p:nvCxnSpPr>
            <p:cNvPr id="173" name="直接连接符 172"/>
            <p:cNvCxnSpPr/>
            <p:nvPr/>
          </p:nvCxnSpPr>
          <p:spPr>
            <a:xfrm rot="900000">
              <a:off x="3053653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 rot="900000">
              <a:off x="3237011" y="3761593"/>
              <a:ext cx="0" cy="132226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>
            <a:xfrm rot="900000">
              <a:off x="3420370" y="3696200"/>
              <a:ext cx="0" cy="263012"/>
            </a:xfrm>
            <a:prstGeom prst="line">
              <a:avLst/>
            </a:prstGeom>
            <a:noFill/>
            <a:ln w="19050" cap="rnd" cmpd="sng" algn="ctr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2B82F8D-C020-436F-879C-A387F0E8772B}"/>
              </a:ext>
            </a:extLst>
          </p:cNvPr>
          <p:cNvSpPr txBox="1"/>
          <p:nvPr/>
        </p:nvSpPr>
        <p:spPr>
          <a:xfrm>
            <a:off x="1269473" y="605592"/>
            <a:ext cx="454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Method</a:t>
            </a:r>
            <a:endParaRPr lang="zh-CN" altLang="en-US" sz="44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A27F29F-D3D4-4890-AA1E-198F4DF97889}"/>
              </a:ext>
            </a:extLst>
          </p:cNvPr>
          <p:cNvSpPr txBox="1"/>
          <p:nvPr/>
        </p:nvSpPr>
        <p:spPr>
          <a:xfrm>
            <a:off x="1025804" y="2196670"/>
            <a:ext cx="10012973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RANDOM</a:t>
            </a:r>
            <a:r>
              <a:rPr lang="zh-CN" altLang="en-US" sz="2800" dirty="0"/>
              <a:t>是既严格又公平的最为合理的评估协议；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这和我们实际的认知也是相符合的，即给定多个相同得分的候选人，通常采用随机的方式来选取其中一个。因此，建议使用</a:t>
            </a:r>
            <a:r>
              <a:rPr lang="en-US" altLang="zh-CN" sz="2800" dirty="0"/>
              <a:t>RANDOM</a:t>
            </a:r>
            <a:r>
              <a:rPr lang="zh-CN" altLang="en-US" sz="2800" dirty="0"/>
              <a:t>的评估协议来对所有模型性能进行比较。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437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47A0862-70F8-40EE-AAE0-B717FA3BCB8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创新赢未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1209</Words>
  <Application>Microsoft Office PowerPoint</Application>
  <PresentationFormat>宽屏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NimbusSanL-Regu</vt:lpstr>
      <vt:lpstr>等线</vt:lpstr>
      <vt:lpstr>等线 Light</vt:lpstr>
      <vt:lpstr>造字工房尚雅（非商用）常规体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林 奕初</cp:lastModifiedBy>
  <cp:revision>148</cp:revision>
  <dcterms:created xsi:type="dcterms:W3CDTF">2018-03-08T09:05:20Z</dcterms:created>
  <dcterms:modified xsi:type="dcterms:W3CDTF">2020-12-10T01:00:40Z</dcterms:modified>
</cp:coreProperties>
</file>