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79" r:id="rId3"/>
    <p:sldId id="274" r:id="rId4"/>
    <p:sldId id="277" r:id="rId5"/>
    <p:sldId id="271" r:id="rId6"/>
    <p:sldId id="276" r:id="rId7"/>
    <p:sldId id="275" r:id="rId8"/>
    <p:sldId id="263" r:id="rId9"/>
    <p:sldId id="272" r:id="rId10"/>
    <p:sldId id="278" r:id="rId11"/>
    <p:sldId id="267" r:id="rId12"/>
    <p:sldId id="268" r:id="rId13"/>
    <p:sldId id="264" r:id="rId14"/>
    <p:sldId id="265" r:id="rId15"/>
    <p:sldId id="266" r:id="rId16"/>
    <p:sldId id="261" r:id="rId17"/>
    <p:sldId id="258" r:id="rId18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22"/>
    <a:srgbClr val="FFFFFF"/>
    <a:srgbClr val="7F7F7F"/>
    <a:srgbClr val="7C7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2759" autoAdjust="0"/>
  </p:normalViewPr>
  <p:slideViewPr>
    <p:cSldViewPr snapToGrid="0">
      <p:cViewPr varScale="1">
        <p:scale>
          <a:sx n="80" d="100"/>
          <a:sy n="80" d="100"/>
        </p:scale>
        <p:origin x="85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77500B-B9EA-4160-AB0E-B41D2D0E7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56CA2-1BEA-4450-923E-7DF7348CA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2FF4-25F0-43CB-9B76-9417711DBB7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E0ED02-138F-423D-9F55-E104FDAE3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1CD6B-CDE5-4C6D-9D96-65AFD08899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F375-1D4C-459D-AA31-FF377E73E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3C4D-6D24-42CB-85A8-C684AAE7FDE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4C529-5720-4639-A278-30E0A6A3E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2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5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1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5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89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1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4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3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5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7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4C529-5720-4639-A278-30E0A6A3E8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8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AE41A75C-68F4-44D9-ACE5-4A14A5118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4" y="734733"/>
            <a:ext cx="6245071" cy="364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9F51B7-8C62-4599-B6B8-6CAD1DF46A66}"/>
              </a:ext>
            </a:extLst>
          </p:cNvPr>
          <p:cNvSpPr/>
          <p:nvPr userDrawn="1"/>
        </p:nvSpPr>
        <p:spPr>
          <a:xfrm>
            <a:off x="1367662" y="1285374"/>
            <a:ext cx="9324975" cy="1579564"/>
          </a:xfrm>
          <a:prstGeom prst="roundRect">
            <a:avLst/>
          </a:prstGeom>
          <a:solidFill>
            <a:srgbClr val="CA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B4E70F-87F0-4EF0-923B-5C30C85FD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149" y="1638300"/>
            <a:ext cx="9144000" cy="7953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B9ADA-F20A-4F40-A280-C71C595C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149" y="325415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140061-A71E-49DF-A3D1-D5E03DFDA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7"/>
          <a:stretch>
            <a:fillRect/>
          </a:stretch>
        </p:blipFill>
        <p:spPr bwMode="auto">
          <a:xfrm>
            <a:off x="-1" y="5161454"/>
            <a:ext cx="1219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7A29B8F-D946-4B47-9170-7931D399F03D}"/>
              </a:ext>
            </a:extLst>
          </p:cNvPr>
          <p:cNvSpPr/>
          <p:nvPr userDrawn="1"/>
        </p:nvSpPr>
        <p:spPr>
          <a:xfrm>
            <a:off x="-1" y="490539"/>
            <a:ext cx="12192000" cy="668779"/>
          </a:xfrm>
          <a:prstGeom prst="rect">
            <a:avLst/>
          </a:prstGeom>
          <a:gradFill flip="none" rotWithShape="1">
            <a:gsLst>
              <a:gs pos="0">
                <a:srgbClr val="CA0022"/>
              </a:gs>
              <a:gs pos="100000">
                <a:schemeClr val="tx1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AF6326-2964-4255-B7E7-2DE03C8A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490539"/>
            <a:ext cx="10848974" cy="6687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F7C34-D96D-45DB-A922-6B7ACCB6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533428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8272DB2-64D6-4BDE-B871-BCEEDD5EB183}"/>
              </a:ext>
            </a:extLst>
          </p:cNvPr>
          <p:cNvSpPr/>
          <p:nvPr userDrawn="1"/>
        </p:nvSpPr>
        <p:spPr>
          <a:xfrm>
            <a:off x="0" y="6629400"/>
            <a:ext cx="12191999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32A7D-62D5-4C15-A1DB-5B428C5AFFA4}"/>
              </a:ext>
            </a:extLst>
          </p:cNvPr>
          <p:cNvSpPr/>
          <p:nvPr userDrawn="1"/>
        </p:nvSpPr>
        <p:spPr>
          <a:xfrm>
            <a:off x="-1" y="0"/>
            <a:ext cx="9551597" cy="493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5AF9A6-2FF1-4C3A-BD22-2EEA63DEC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/>
          <a:stretch/>
        </p:blipFill>
        <p:spPr>
          <a:xfrm>
            <a:off x="9551596" y="0"/>
            <a:ext cx="2640403" cy="493427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1001E0-978E-4BA6-8AB9-61EA3B0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560007"/>
            <a:ext cx="10848974" cy="66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F1DB8-A7E6-4C3E-BDB8-76E98F57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93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4C1D0CC1-E0F1-4E65-B5FD-D59C366DBD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037" y="6559455"/>
            <a:ext cx="2743200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</a:t>
            </a:fld>
            <a:r>
              <a:rPr lang="zh-CN" altLang="en-US" dirty="0"/>
              <a:t> </a:t>
            </a:r>
            <a:r>
              <a:rPr lang="en-US" altLang="zh-CN" dirty="0"/>
              <a:t>/ 27</a:t>
            </a:r>
            <a:endParaRPr lang="zh-CN" altLang="en-US" dirty="0"/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150A03C2-D128-4060-9CDA-1DB93AB4C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049" y="3765442"/>
            <a:ext cx="5260960" cy="117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+mn-ea"/>
              </a:rPr>
              <a:t>汇报人：杨镇源</a:t>
            </a:r>
            <a:endParaRPr lang="en-US" altLang="zh-CN" sz="2000" b="1" dirty="0">
              <a:latin typeface="+mn-ea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East China Normal University</a:t>
            </a:r>
          </a:p>
          <a:p>
            <a:pPr algn="ctr"/>
            <a:r>
              <a:rPr lang="en-US" altLang="zh-CN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School of Computer Science and Technology</a:t>
            </a:r>
            <a:endParaRPr lang="zh-C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86757F03-617D-4C72-BFEC-B4843BBD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049" y="3658276"/>
            <a:ext cx="5390688" cy="1201081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271831F-B74F-4B8D-8DE4-A126DB7A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286" y="1870841"/>
            <a:ext cx="9346485" cy="7672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Low-Dimensional Hyperbolic </a:t>
            </a:r>
            <a:br>
              <a:rPr lang="en-US" altLang="zh-CN"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Embeddings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54600"/>
      </p:ext>
    </p:extLst>
  </p:cSld>
  <p:clrMapOvr>
    <a:masterClrMapping/>
  </p:clrMapOvr>
  <p:transition spd="med" advTm="14403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16FF33-1DDE-4A31-9469-B93A8ABE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2FC000-AFB5-4D1F-A5B3-15159499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5" y="1416408"/>
            <a:ext cx="5973009" cy="29436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5E148E-A4F9-42F9-A7D4-63F6785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81" y="4843818"/>
            <a:ext cx="3647440" cy="382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B10D58-BB28-4514-A849-F536A47CA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319" y="5694304"/>
            <a:ext cx="4216399" cy="3827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CCD46D-107F-44B3-B25F-0AE076DCCEFB}"/>
              </a:ext>
            </a:extLst>
          </p:cNvPr>
          <p:cNvSpPr txBox="1"/>
          <p:nvPr/>
        </p:nvSpPr>
        <p:spPr>
          <a:xfrm>
            <a:off x="824437" y="4804359"/>
            <a:ext cx="35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space mapping: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D159F5-0715-4E2A-ADAF-253158A674B9}"/>
              </a:ext>
            </a:extLst>
          </p:cNvPr>
          <p:cNvSpPr txBox="1"/>
          <p:nvPr/>
        </p:nvSpPr>
        <p:spPr>
          <a:xfrm>
            <a:off x="824437" y="5641586"/>
            <a:ext cx="35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sum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6692E5-D56A-4170-8E8D-E23EE1559B51}"/>
              </a:ext>
            </a:extLst>
          </p:cNvPr>
          <p:cNvSpPr txBox="1"/>
          <p:nvPr/>
        </p:nvSpPr>
        <p:spPr>
          <a:xfrm>
            <a:off x="824437" y="5222973"/>
            <a:ext cx="35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calculation: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401CCC-0D61-4B47-8FE2-DA4ACF38B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127" y="5296311"/>
            <a:ext cx="3555305" cy="4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3087"/>
      </p:ext>
    </p:extLst>
  </p:cSld>
  <p:clrMapOvr>
    <a:masterClrMapping/>
  </p:clrMapOvr>
  <p:transition spd="med" advTm="26722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25EB41-8F96-4D29-8286-FB10205676A8}"/>
              </a:ext>
            </a:extLst>
          </p:cNvPr>
          <p:cNvSpPr txBox="1"/>
          <p:nvPr/>
        </p:nvSpPr>
        <p:spPr>
          <a:xfrm>
            <a:off x="561353" y="1474838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query(head,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?)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D6113-C081-48F0-8AF8-371128715C07}"/>
              </a:ext>
            </a:extLst>
          </p:cNvPr>
          <p:cNvSpPr txBox="1"/>
          <p:nvPr/>
        </p:nvSpPr>
        <p:spPr>
          <a:xfrm>
            <a:off x="561353" y="2473023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817FE0-7035-4DA9-B7BA-00E2A75A61F2}"/>
                  </a:ext>
                </a:extLst>
              </p:cNvPr>
              <p:cNvSpPr txBox="1"/>
              <p:nvPr/>
            </p:nvSpPr>
            <p:spPr>
              <a:xfrm>
                <a:off x="890734" y="2934688"/>
                <a:ext cx="9151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Embeddings: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817FE0-7035-4DA9-B7BA-00E2A75A6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4" y="2934688"/>
                <a:ext cx="9151909" cy="461665"/>
              </a:xfrm>
              <a:prstGeom prst="rect">
                <a:avLst/>
              </a:prstGeom>
              <a:blipFill>
                <a:blip r:embed="rId3"/>
                <a:stretch>
                  <a:fillRect l="-86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C74DCE-D44A-43DA-9117-41B51CC4955B}"/>
                  </a:ext>
                </a:extLst>
              </p:cNvPr>
              <p:cNvSpPr txBox="1"/>
              <p:nvPr/>
            </p:nvSpPr>
            <p:spPr>
              <a:xfrm>
                <a:off x="890734" y="3429000"/>
                <a:ext cx="9151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Relation-specific operations: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𝐑𝐨𝐭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𝐞𝐟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C74DCE-D44A-43DA-9117-41B51CC4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4" y="3429000"/>
                <a:ext cx="9151909" cy="461665"/>
              </a:xfrm>
              <a:prstGeom prst="rect">
                <a:avLst/>
              </a:prstGeom>
              <a:blipFill>
                <a:blip r:embed="rId4"/>
                <a:stretch>
                  <a:fillRect l="-866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25CFC6-A194-40DF-8BD8-9D4B270FAB84}"/>
                  </a:ext>
                </a:extLst>
              </p:cNvPr>
              <p:cNvSpPr txBox="1"/>
              <p:nvPr/>
            </p:nvSpPr>
            <p:spPr>
              <a:xfrm>
                <a:off x="890734" y="3923312"/>
                <a:ext cx="1084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Attention: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𝐀𝐭𝐭𝐞𝐧𝐭𝐢𝐨𝐧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𝐑𝐨𝐭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𝐞𝐟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25CFC6-A194-40DF-8BD8-9D4B270F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4" y="3923312"/>
                <a:ext cx="10848982" cy="461665"/>
              </a:xfrm>
              <a:prstGeom prst="rect">
                <a:avLst/>
              </a:prstGeom>
              <a:blipFill>
                <a:blip r:embed="rId5"/>
                <a:stretch>
                  <a:fillRect l="-730" t="-10667" r="-28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9CAA03B-5115-4F35-9F21-5CF8BBD07666}"/>
              </a:ext>
            </a:extLst>
          </p:cNvPr>
          <p:cNvSpPr txBox="1"/>
          <p:nvPr/>
        </p:nvSpPr>
        <p:spPr>
          <a:xfrm>
            <a:off x="561353" y="4921497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answer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794027-DDF9-495F-8664-FBE644750760}"/>
                  </a:ext>
                </a:extLst>
              </p:cNvPr>
              <p:cNvSpPr txBox="1"/>
              <p:nvPr/>
            </p:nvSpPr>
            <p:spPr>
              <a:xfrm>
                <a:off x="3539614" y="4921497"/>
                <a:ext cx="6715432" cy="49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CN" sz="24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𝐭𝐚𝐢𝐥</m:t>
                        </m:r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𝐞𝐧𝐭𝐢𝐭𝐢𝐞𝐬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𝐇𝐲𝐩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query</m:t>
                    </m:r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𝒕𝒂𝒊𝒍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794027-DDF9-495F-8664-FBE64475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4" y="4921497"/>
                <a:ext cx="6715432" cy="495585"/>
              </a:xfrm>
              <a:prstGeom prst="rect">
                <a:avLst/>
              </a:prstGeom>
              <a:blipFill>
                <a:blip r:embed="rId6"/>
                <a:stretch>
                  <a:fillRect l="-727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7130"/>
      </p:ext>
    </p:extLst>
  </p:cSld>
  <p:clrMapOvr>
    <a:masterClrMapping/>
  </p:clrMapOvr>
  <p:transition spd="med" advTm="2095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7C6FE-B5C3-4AC0-8A78-173728AC4BD6}"/>
              </a:ext>
            </a:extLst>
          </p:cNvPr>
          <p:cNvSpPr txBox="1"/>
          <p:nvPr/>
        </p:nvSpPr>
        <p:spPr>
          <a:xfrm>
            <a:off x="4124822" y="2921168"/>
            <a:ext cx="3942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4715"/>
      </p:ext>
    </p:extLst>
  </p:cSld>
  <p:clrMapOvr>
    <a:masterClrMapping/>
  </p:clrMapOvr>
  <p:transition spd="med" advTm="19118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2CE93-5207-4933-B041-55BA705E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1755464"/>
            <a:ext cx="11336594" cy="33470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1BBC7E-A61B-42D1-9FC7-8E093CBDA0D3}"/>
              </a:ext>
            </a:extLst>
          </p:cNvPr>
          <p:cNvSpPr/>
          <p:nvPr/>
        </p:nvSpPr>
        <p:spPr>
          <a:xfrm>
            <a:off x="514351" y="4186236"/>
            <a:ext cx="11144250" cy="88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59092"/>
      </p:ext>
    </p:extLst>
  </p:cSld>
  <p:clrMapOvr>
    <a:masterClrMapping/>
  </p:clrMapOvr>
  <p:transition spd="med" advTm="18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Curvature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323CC4-FC5B-4474-9B26-E41BBDE0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8" y="1282377"/>
            <a:ext cx="5922136" cy="3422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591C43-E3E5-4EC6-B677-AA4328003F6C}"/>
              </a:ext>
            </a:extLst>
          </p:cNvPr>
          <p:cNvSpPr txBox="1"/>
          <p:nvPr/>
        </p:nvSpPr>
        <p:spPr>
          <a:xfrm>
            <a:off x="814072" y="4778480"/>
            <a:ext cx="83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dimensions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Hyperbolic &gt; Euclidean embeddings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CB857-A1D0-4038-9EBE-AA3E6A1D4291}"/>
              </a:ext>
            </a:extLst>
          </p:cNvPr>
          <p:cNvSpPr txBox="1"/>
          <p:nvPr/>
        </p:nvSpPr>
        <p:spPr>
          <a:xfrm>
            <a:off x="814071" y="5266048"/>
            <a:ext cx="898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Trainable curvature recovers the Euclidean geometry while fixed curvature degrades performance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298BA-63B0-448F-8E6A-103FEA859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294" y="1408903"/>
            <a:ext cx="5476448" cy="31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4090"/>
      </p:ext>
    </p:extLst>
  </p:cSld>
  <p:clrMapOvr>
    <a:masterClrMapping/>
  </p:clrMapOvr>
  <p:transition spd="med" advTm="17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patterns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F46C0-F35F-4552-9FDA-6E9A0CF0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17" y="1600994"/>
            <a:ext cx="8593365" cy="36560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561C0E-6FE0-4CE5-A771-510E0E59799E}"/>
              </a:ext>
            </a:extLst>
          </p:cNvPr>
          <p:cNvSpPr txBox="1"/>
          <p:nvPr/>
        </p:nvSpPr>
        <p:spPr>
          <a:xfrm>
            <a:off x="1799317" y="5257005"/>
            <a:ext cx="671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recovers the best geometric operation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46995"/>
      </p:ext>
    </p:extLst>
  </p:cSld>
  <p:clrMapOvr>
    <a:masterClrMapping/>
  </p:clrMapOvr>
  <p:transition spd="med" advTm="527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90E4E0-A8CC-4D49-B8B7-2E14E1EB3FF2}"/>
              </a:ext>
            </a:extLst>
          </p:cNvPr>
          <p:cNvSpPr txBox="1"/>
          <p:nvPr/>
        </p:nvSpPr>
        <p:spPr>
          <a:xfrm>
            <a:off x="561353" y="1474838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25962-7392-4F0F-83A6-1D89D4C51B98}"/>
              </a:ext>
            </a:extLst>
          </p:cNvPr>
          <p:cNvSpPr txBox="1"/>
          <p:nvPr/>
        </p:nvSpPr>
        <p:spPr>
          <a:xfrm>
            <a:off x="561353" y="3947200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9370B3-A8CF-4C67-9BE4-3AFA7A3286F1}"/>
              </a:ext>
            </a:extLst>
          </p:cNvPr>
          <p:cNvSpPr txBox="1"/>
          <p:nvPr/>
        </p:nvSpPr>
        <p:spPr>
          <a:xfrm>
            <a:off x="743250" y="2104555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in hyperbolic space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67193B-F440-44D9-80B2-EDEACAB504DC}"/>
              </a:ext>
            </a:extLst>
          </p:cNvPr>
          <p:cNvSpPr txBox="1"/>
          <p:nvPr/>
        </p:nvSpPr>
        <p:spPr>
          <a:xfrm>
            <a:off x="743250" y="2590363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 curvatures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0449A5-DCF7-43E1-BC4A-FB18E69431B6}"/>
              </a:ext>
            </a:extLst>
          </p:cNvPr>
          <p:cNvSpPr txBox="1"/>
          <p:nvPr/>
        </p:nvSpPr>
        <p:spPr>
          <a:xfrm>
            <a:off x="743250" y="3037949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relational operators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728517-E73D-4907-A2F1-B9A6673A359A}"/>
              </a:ext>
            </a:extLst>
          </p:cNvPr>
          <p:cNvSpPr txBox="1"/>
          <p:nvPr/>
        </p:nvSpPr>
        <p:spPr>
          <a:xfrm>
            <a:off x="743250" y="4576917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in low dimensions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20AC97-3669-4815-A44E-6F415780960B}"/>
              </a:ext>
            </a:extLst>
          </p:cNvPr>
          <p:cNvSpPr txBox="1"/>
          <p:nvPr/>
        </p:nvSpPr>
        <p:spPr>
          <a:xfrm>
            <a:off x="743250" y="5062725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both low- and high- dimensional regimes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AF1C16-331C-4097-9CFD-CEFD43920164}"/>
              </a:ext>
            </a:extLst>
          </p:cNvPr>
          <p:cNvSpPr txBox="1"/>
          <p:nvPr/>
        </p:nvSpPr>
        <p:spPr>
          <a:xfrm>
            <a:off x="743250" y="5548533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representations to capture logical pattern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76882"/>
      </p:ext>
    </p:extLst>
  </p:cSld>
  <p:clrMapOvr>
    <a:masterClrMapping/>
  </p:clrMapOvr>
  <p:transition spd="med" advTm="534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7C6FE-B5C3-4AC0-8A78-173728AC4BD6}"/>
              </a:ext>
            </a:extLst>
          </p:cNvPr>
          <p:cNvSpPr txBox="1"/>
          <p:nvPr/>
        </p:nvSpPr>
        <p:spPr>
          <a:xfrm>
            <a:off x="4603022" y="2921168"/>
            <a:ext cx="2985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r>
              <a:rPr lang="zh-CN" altLang="en-US" sz="6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09653381"/>
      </p:ext>
    </p:extLst>
  </p:cSld>
  <p:clrMapOvr>
    <a:masterClrMapping/>
  </p:clrMapOvr>
  <p:transition spd="med" advTm="6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0532B0-31BA-458B-8560-92F035AE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869B03-6E02-4D63-80A8-C4B66A6CB133}"/>
              </a:ext>
            </a:extLst>
          </p:cNvPr>
          <p:cNvSpPr txBox="1"/>
          <p:nvPr/>
        </p:nvSpPr>
        <p:spPr>
          <a:xfrm>
            <a:off x="1279845" y="1882348"/>
            <a:ext cx="355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FE6D2-54E5-425B-9437-F0B865D5B511}"/>
              </a:ext>
            </a:extLst>
          </p:cNvPr>
          <p:cNvSpPr txBox="1"/>
          <p:nvPr/>
        </p:nvSpPr>
        <p:spPr>
          <a:xfrm>
            <a:off x="1279845" y="2833881"/>
            <a:ext cx="29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30FDAD-D02B-4DB8-8BB9-01EE01682AEA}"/>
              </a:ext>
            </a:extLst>
          </p:cNvPr>
          <p:cNvSpPr txBox="1"/>
          <p:nvPr/>
        </p:nvSpPr>
        <p:spPr>
          <a:xfrm>
            <a:off x="1279845" y="3785414"/>
            <a:ext cx="29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3080139"/>
      </p:ext>
    </p:extLst>
  </p:cSld>
  <p:clrMapOvr>
    <a:masterClrMapping/>
  </p:clrMapOvr>
  <p:transition spd="med" advTm="5157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7C6FE-B5C3-4AC0-8A78-173728AC4BD6}"/>
              </a:ext>
            </a:extLst>
          </p:cNvPr>
          <p:cNvSpPr txBox="1"/>
          <p:nvPr/>
        </p:nvSpPr>
        <p:spPr>
          <a:xfrm>
            <a:off x="4016667" y="2921168"/>
            <a:ext cx="4158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zh-CN" altLang="en-US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96253"/>
      </p:ext>
    </p:extLst>
  </p:cSld>
  <p:clrMapOvr>
    <a:masterClrMapping/>
  </p:clrMapOvr>
  <p:transition spd="med" advTm="5355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6684F8-6A6E-4B11-BF98-A980949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 Task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34353D-41D4-4756-83E5-1BAA846EBEC9}"/>
              </a:ext>
            </a:extLst>
          </p:cNvPr>
          <p:cNvSpPr txBox="1"/>
          <p:nvPr/>
        </p:nvSpPr>
        <p:spPr>
          <a:xfrm>
            <a:off x="561353" y="1474838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query(head,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?)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1D47EE-C71E-4FF9-8CF6-69E66ABB05EA}"/>
              </a:ext>
            </a:extLst>
          </p:cNvPr>
          <p:cNvSpPr txBox="1"/>
          <p:nvPr/>
        </p:nvSpPr>
        <p:spPr>
          <a:xfrm>
            <a:off x="561353" y="2473022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54B14-AD74-4CEB-9AA2-72502BE1FED1}"/>
                  </a:ext>
                </a:extLst>
              </p:cNvPr>
              <p:cNvSpPr txBox="1"/>
              <p:nvPr/>
            </p:nvSpPr>
            <p:spPr>
              <a:xfrm>
                <a:off x="921214" y="2955008"/>
                <a:ext cx="9151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Relation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Embeddings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54B14-AD74-4CEB-9AA2-72502BE1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14" y="2955008"/>
                <a:ext cx="9151909" cy="461665"/>
              </a:xfrm>
              <a:prstGeom prst="rect">
                <a:avLst/>
              </a:prstGeom>
              <a:blipFill>
                <a:blip r:embed="rId3"/>
                <a:stretch>
                  <a:fillRect l="-86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5D63-033E-4CB0-90D8-58B252574F6D}"/>
                  </a:ext>
                </a:extLst>
              </p:cNvPr>
              <p:cNvSpPr txBox="1"/>
              <p:nvPr/>
            </p:nvSpPr>
            <p:spPr>
              <a:xfrm>
                <a:off x="890734" y="3429000"/>
                <a:ext cx="9151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embedding: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5D63-033E-4CB0-90D8-58B25257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4" y="3429000"/>
                <a:ext cx="9151909" cy="461665"/>
              </a:xfrm>
              <a:prstGeom prst="rect">
                <a:avLst/>
              </a:prstGeom>
              <a:blipFill>
                <a:blip r:embed="rId4"/>
                <a:stretch>
                  <a:fillRect l="-866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F2C75F-CB52-4BDD-B310-775F7C7BC666}"/>
                  </a:ext>
                </a:extLst>
              </p:cNvPr>
              <p:cNvSpPr txBox="1"/>
              <p:nvPr/>
            </p:nvSpPr>
            <p:spPr>
              <a:xfrm>
                <a:off x="890734" y="3923312"/>
                <a:ext cx="1084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function: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F2C75F-CB52-4BDD-B310-775F7C7BC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34" y="3923312"/>
                <a:ext cx="10848982" cy="461665"/>
              </a:xfrm>
              <a:prstGeom prst="rect">
                <a:avLst/>
              </a:prstGeom>
              <a:blipFill>
                <a:blip r:embed="rId5"/>
                <a:stretch>
                  <a:fillRect l="-73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EA88A8F-9706-4221-8AA7-31EE1730AF2A}"/>
              </a:ext>
            </a:extLst>
          </p:cNvPr>
          <p:cNvSpPr txBox="1"/>
          <p:nvPr/>
        </p:nvSpPr>
        <p:spPr>
          <a:xfrm>
            <a:off x="561353" y="4921497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786C5F-3DA2-4AE6-A5EB-FE258B65E937}"/>
                  </a:ext>
                </a:extLst>
              </p:cNvPr>
              <p:cNvSpPr txBox="1"/>
              <p:nvPr/>
            </p:nvSpPr>
            <p:spPr>
              <a:xfrm>
                <a:off x="2108972" y="4921497"/>
                <a:ext cx="7959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argm</m:t>
                        </m:r>
                        <m:r>
                          <m:rPr>
                            <m:nor/>
                          </m:rPr>
                          <a:rPr lang="en-US" altLang="zh-CN" sz="2400" b="1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</m:e>
                      <m:sub>
                        <m:r>
                          <a:rPr lang="en-US" altLang="zh-CN" sz="24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𝐭𝐚𝐢𝐥</m:t>
                        </m:r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𝐞𝐧𝐭𝐢𝐭𝐢𝐞𝐬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score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query</m:t>
                    </m:r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𝒉𝒆𝒂𝒅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𝒓𝒆𝒍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𝒕𝒂𝒊𝒍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=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786C5F-3DA2-4AE6-A5EB-FE258B65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72" y="4921497"/>
                <a:ext cx="7959588" cy="461665"/>
              </a:xfrm>
              <a:prstGeom prst="rect">
                <a:avLst/>
              </a:prstGeom>
              <a:blipFill>
                <a:blip r:embed="rId6"/>
                <a:stretch>
                  <a:fillRect l="-23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A1AF27F-7B88-4894-A323-7F59E4E66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366" y="1193127"/>
            <a:ext cx="885760" cy="12046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4905402-7A8F-4988-8AA7-86199AA7FF32}"/>
              </a:ext>
            </a:extLst>
          </p:cNvPr>
          <p:cNvSpPr txBox="1"/>
          <p:nvPr/>
        </p:nvSpPr>
        <p:spPr>
          <a:xfrm>
            <a:off x="4361193" y="1465114"/>
            <a:ext cx="370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((             ) ,  Author,  ?)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7FF0146-BB1B-4C7C-9EC5-F0E98CA2D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20" y="46482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658"/>
      </p:ext>
    </p:extLst>
  </p:cSld>
  <p:clrMapOvr>
    <a:masterClrMapping/>
  </p:clrMapOvr>
  <p:transition spd="med" advTm="4340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744DD4-BD6F-4D6D-8D95-F3D50998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31" y="1167977"/>
            <a:ext cx="6482233" cy="26405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2D3AAB8-738A-4808-A3BB-AD526CCB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20C46-9F10-45C2-A45A-DF1F8DD7CD1D}"/>
              </a:ext>
            </a:extLst>
          </p:cNvPr>
          <p:cNvSpPr txBox="1"/>
          <p:nvPr/>
        </p:nvSpPr>
        <p:spPr>
          <a:xfrm>
            <a:off x="720531" y="3807303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space is like “continuous version of trees”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E10AC-E0F3-4E12-AA34-ADA9F3511AC4}"/>
              </a:ext>
            </a:extLst>
          </p:cNvPr>
          <p:cNvSpPr txBox="1"/>
          <p:nvPr/>
        </p:nvSpPr>
        <p:spPr>
          <a:xfrm>
            <a:off x="1049912" y="4268968"/>
            <a:ext cx="915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of hierarchies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E6F2A3-3FD2-4322-9C09-A12D4CEBABD4}"/>
              </a:ext>
            </a:extLst>
          </p:cNvPr>
          <p:cNvSpPr txBox="1"/>
          <p:nvPr/>
        </p:nvSpPr>
        <p:spPr>
          <a:xfrm>
            <a:off x="1049912" y="4763280"/>
            <a:ext cx="915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grows exponentially (more “room”)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FCBCBA-0411-4545-A2C3-49815B357A18}"/>
              </a:ext>
            </a:extLst>
          </p:cNvPr>
          <p:cNvSpPr txBox="1"/>
          <p:nvPr/>
        </p:nvSpPr>
        <p:spPr>
          <a:xfrm>
            <a:off x="720531" y="5257592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KG embeddings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856C7-4107-4542-88A9-BE21AF31AF21}"/>
              </a:ext>
            </a:extLst>
          </p:cNvPr>
          <p:cNvSpPr txBox="1"/>
          <p:nvPr/>
        </p:nvSpPr>
        <p:spPr>
          <a:xfrm>
            <a:off x="1049911" y="5691197"/>
            <a:ext cx="915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Entities’embeddings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space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0E83F4D-8C8E-4EC7-A471-CC09EA98B4B8}"/>
                  </a:ext>
                </a:extLst>
              </p:cNvPr>
              <p:cNvSpPr txBox="1"/>
              <p:nvPr/>
            </p:nvSpPr>
            <p:spPr>
              <a:xfrm>
                <a:off x="6554179" y="5688267"/>
                <a:ext cx="4653442" cy="49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Score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𝒕𝒂𝒊𝒍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𝐇𝐲𝐩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𝒕𝒂𝒊𝒍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0E83F4D-8C8E-4EC7-A471-CC09EA98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79" y="5688267"/>
                <a:ext cx="4653442" cy="495585"/>
              </a:xfrm>
              <a:prstGeom prst="rect">
                <a:avLst/>
              </a:prstGeom>
              <a:blipFill>
                <a:blip r:embed="rId4"/>
                <a:stretch>
                  <a:fillRect l="-1963" t="-987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72457"/>
      </p:ext>
    </p:extLst>
  </p:cSld>
  <p:clrMapOvr>
    <a:masterClrMapping/>
  </p:clrMapOvr>
  <p:transition spd="med" advTm="108667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2D3AAB8-738A-4808-A3BB-AD526CCB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FA69A9-9C50-406E-B7A5-08F30A43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5" y="1417729"/>
            <a:ext cx="5944430" cy="37384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C83DAA-8381-4958-897E-D26FDDD414E5}"/>
              </a:ext>
            </a:extLst>
          </p:cNvPr>
          <p:cNvSpPr txBox="1"/>
          <p:nvPr/>
        </p:nvSpPr>
        <p:spPr>
          <a:xfrm>
            <a:off x="1055188" y="5399358"/>
            <a:ext cx="1021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can simultaneously exhibit hierarchies and logical patterns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31288"/>
      </p:ext>
    </p:extLst>
  </p:cSld>
  <p:clrMapOvr>
    <a:masterClrMapping/>
  </p:clrMapOvr>
  <p:transition spd="med" advTm="58086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7C6FE-B5C3-4AC0-8A78-173728AC4BD6}"/>
              </a:ext>
            </a:extLst>
          </p:cNvPr>
          <p:cNvSpPr txBox="1"/>
          <p:nvPr/>
        </p:nvSpPr>
        <p:spPr>
          <a:xfrm>
            <a:off x="3768851" y="2921168"/>
            <a:ext cx="4654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32173"/>
      </p:ext>
    </p:extLst>
  </p:cSld>
  <p:clrMapOvr>
    <a:masterClrMapping/>
  </p:clrMapOvr>
  <p:transition spd="med" advTm="5377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F278-3A0A-4A03-A7C3-F80E8C9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Rotations and Reflections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3A651C-D530-4981-9C35-449F014E33F4}"/>
              </a:ext>
            </a:extLst>
          </p:cNvPr>
          <p:cNvSpPr txBox="1"/>
          <p:nvPr/>
        </p:nvSpPr>
        <p:spPr>
          <a:xfrm>
            <a:off x="761686" y="4146054"/>
            <a:ext cx="949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Rotations can encode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properties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(anti-symmetry, inversion…)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61CC2-B24E-4A32-891B-C985B76C9313}"/>
              </a:ext>
            </a:extLst>
          </p:cNvPr>
          <p:cNvSpPr txBox="1"/>
          <p:nvPr/>
        </p:nvSpPr>
        <p:spPr>
          <a:xfrm>
            <a:off x="761686" y="4669648"/>
            <a:ext cx="877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Reflections can encode symmetry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F70CF6-CE9E-4899-97D4-A7A6D609E323}"/>
              </a:ext>
            </a:extLst>
          </p:cNvPr>
          <p:cNvSpPr txBox="1"/>
          <p:nvPr/>
        </p:nvSpPr>
        <p:spPr>
          <a:xfrm>
            <a:off x="761686" y="5193242"/>
            <a:ext cx="96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rotations and reflections around the origin are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isometries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74D29B-0DDD-4835-9ECD-9A328D6B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6" y="1383454"/>
            <a:ext cx="4264184" cy="20192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690D68-3ECA-4D1B-B4D2-944FCCA2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87" y="1413889"/>
            <a:ext cx="4590480" cy="20964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249778-D6E2-4EE2-8EC3-6D3EAFDBFC98}"/>
              </a:ext>
            </a:extLst>
          </p:cNvPr>
          <p:cNvSpPr txBox="1"/>
          <p:nvPr/>
        </p:nvSpPr>
        <p:spPr>
          <a:xfrm>
            <a:off x="777306" y="3336556"/>
            <a:ext cx="190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rotation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0B3BC-F332-4100-88DD-3EBCE0A63F09}"/>
              </a:ext>
            </a:extLst>
          </p:cNvPr>
          <p:cNvSpPr txBox="1"/>
          <p:nvPr/>
        </p:nvSpPr>
        <p:spPr>
          <a:xfrm>
            <a:off x="6340987" y="3336556"/>
            <a:ext cx="21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reflection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59C257-8D7C-48A1-B8E2-564EA0711333}"/>
              </a:ext>
            </a:extLst>
          </p:cNvPr>
          <p:cNvSpPr txBox="1"/>
          <p:nvPr/>
        </p:nvSpPr>
        <p:spPr>
          <a:xfrm>
            <a:off x="3191387" y="3336556"/>
            <a:ext cx="21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rotation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6C297B-E7A8-49FB-B4C7-7E7C0F32CB80}"/>
              </a:ext>
            </a:extLst>
          </p:cNvPr>
          <p:cNvSpPr txBox="1"/>
          <p:nvPr/>
        </p:nvSpPr>
        <p:spPr>
          <a:xfrm>
            <a:off x="8887448" y="3325713"/>
            <a:ext cx="21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reflection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08475"/>
      </p:ext>
    </p:extLst>
  </p:cSld>
  <p:clrMapOvr>
    <a:masterClrMapping/>
  </p:clrMapOvr>
  <p:transition spd="med" advTm="65635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E1D4-C7A5-41CA-A99D-190B96A89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5763" y="6559455"/>
            <a:ext cx="798474" cy="365125"/>
          </a:xfrm>
          <a:prstGeom prst="rect">
            <a:avLst/>
          </a:prstGeom>
        </p:spPr>
        <p:txBody>
          <a:bodyPr/>
          <a:lstStyle/>
          <a:p>
            <a:fld id="{25FFDE5B-3A91-4000-AC3B-2BFABC5BFC8F}" type="slidenum">
              <a:rPr lang="zh-CN" altLang="en-US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16FF33-1DDE-4A31-9469-B93A8ABE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3" y="471949"/>
            <a:ext cx="10848974" cy="697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2FC000-AFB5-4D1F-A5B3-15159499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5" y="1416408"/>
            <a:ext cx="5973009" cy="29436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26774-DB5A-4A35-8F28-755DE98C3EF8}"/>
              </a:ext>
            </a:extLst>
          </p:cNvPr>
          <p:cNvSpPr txBox="1"/>
          <p:nvPr/>
        </p:nvSpPr>
        <p:spPr>
          <a:xfrm>
            <a:off x="623388" y="5210759"/>
            <a:ext cx="1104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points in the Euclidean tangent space and map back to the hyperbolic space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13519"/>
      </p:ext>
    </p:extLst>
  </p:cSld>
  <p:clrMapOvr>
    <a:masterClrMapping/>
  </p:clrMapOvr>
  <p:transition spd="med" advTm="38707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424</Words>
  <Application>Microsoft Office PowerPoint</Application>
  <PresentationFormat>宽屏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Low-Dimensional Hyperbolic  Knowledge Graph Embeddings</vt:lpstr>
      <vt:lpstr>Outline</vt:lpstr>
      <vt:lpstr>PowerPoint 演示文稿</vt:lpstr>
      <vt:lpstr>Link Prediction Task</vt:lpstr>
      <vt:lpstr>Hyperbolic Embedding</vt:lpstr>
      <vt:lpstr>Knowledge Graph Example</vt:lpstr>
      <vt:lpstr>PowerPoint 演示文稿</vt:lpstr>
      <vt:lpstr>Hyperbolic Rotations and Reflections</vt:lpstr>
      <vt:lpstr>Hyperbolic Attention</vt:lpstr>
      <vt:lpstr>Hyperbolic Attention</vt:lpstr>
      <vt:lpstr>Model Summary</vt:lpstr>
      <vt:lpstr>PowerPoint 演示文稿</vt:lpstr>
      <vt:lpstr>Link prediction Results</vt:lpstr>
      <vt:lpstr>The Role of Curvature</vt:lpstr>
      <vt:lpstr>Logical patterns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Commonsense Reasoning</dc:title>
  <dc:creator>陌雨 千千</dc:creator>
  <cp:lastModifiedBy>杨镇源</cp:lastModifiedBy>
  <cp:revision>368</cp:revision>
  <cp:lastPrinted>2019-10-30T19:53:17Z</cp:lastPrinted>
  <dcterms:created xsi:type="dcterms:W3CDTF">2019-10-28T03:04:52Z</dcterms:created>
  <dcterms:modified xsi:type="dcterms:W3CDTF">2020-12-17T03:38:27Z</dcterms:modified>
</cp:coreProperties>
</file>