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0" r:id="rId5"/>
    <p:sldId id="411" r:id="rId6"/>
    <p:sldId id="412" r:id="rId7"/>
    <p:sldId id="418" r:id="rId8"/>
    <p:sldId id="413" r:id="rId9"/>
    <p:sldId id="417" r:id="rId10"/>
    <p:sldId id="419" r:id="rId11"/>
    <p:sldId id="420" r:id="rId12"/>
    <p:sldId id="414" r:id="rId13"/>
    <p:sldId id="415" r:id="rId14"/>
    <p:sldId id="421" r:id="rId15"/>
    <p:sldId id="422" r:id="rId16"/>
    <p:sldId id="416" r:id="rId17"/>
    <p:sldId id="423" r:id="rId18"/>
    <p:sldId id="424" r:id="rId19"/>
    <p:sldId id="425" r:id="rId20"/>
    <p:sldId id="426" r:id="rId21"/>
  </p:sldIdLst>
  <p:sldSz cx="12192000" cy="6858000"/>
  <p:notesSz cx="6858000" cy="9144000"/>
  <p:custShowLst>
    <p:custShow name="自定义放映 1" id="0">
      <p:sldLst>
        <p:sld r:id="rId3"/>
        <p:sld r:id="rId5"/>
        <p:sld r:id="rId6"/>
        <p:sld r:id="rId7"/>
        <p:sld r:id="rId9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lalceXia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4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2:36:37.593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3:45:29.296" idx="2">
    <p:pos x="10" y="10"/>
    <p:text>现在开放域对话生成系统中。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123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目前，开域对话生成系统有非常大的应用潜力。</a:t>
            </a:r>
            <a:endParaRPr lang="zh-CN" altLang="en-US"/>
          </a:p>
          <a:p>
            <a:r>
              <a:rPr lang="zh-CN" altLang="en-US"/>
              <a:t>尽管一些模型已经实现了非常好的性能，但是这么模型仍然会生成一些无聊的回答，例如”我不知道“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研究员们尝试从多个方面解决它</a:t>
            </a:r>
            <a:endParaRPr lang="zh-CN" altLang="en-US"/>
          </a:p>
          <a:p>
            <a:r>
              <a:rPr lang="zh-CN" altLang="en-US"/>
              <a:t>1，使用增强的目标函数</a:t>
            </a:r>
            <a:endParaRPr lang="zh-CN" altLang="en-US"/>
          </a:p>
          <a:p>
            <a:r>
              <a:rPr lang="zh-CN" altLang="en-US"/>
              <a:t>2，引入额外的内容</a:t>
            </a:r>
            <a:endParaRPr lang="zh-CN" altLang="en-US"/>
          </a:p>
          <a:p>
            <a:r>
              <a:rPr lang="zh-CN" altLang="en-US"/>
              <a:t>但是让机器完全理解 对话 依旧非常困难。</a:t>
            </a:r>
            <a:endParaRPr lang="zh-CN" altLang="en-US"/>
          </a:p>
          <a:p>
            <a:r>
              <a:rPr lang="zh-CN" altLang="en-US"/>
              <a:t>为了充当人类和机器对于之间的桥梁</a:t>
            </a:r>
            <a:endParaRPr lang="zh-CN" altLang="en-US"/>
          </a:p>
          <a:p>
            <a:r>
              <a:rPr lang="zh-CN" altLang="en-US"/>
              <a:t>3.开始引进大规模知识图谱来增强对话生成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8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0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30.png"/><Relationship Id="rId7" Type="http://schemas.openxmlformats.org/officeDocument/2006/relationships/image" Target="../media/image11.png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4.xml"/><Relationship Id="rId11" Type="http://schemas.openxmlformats.org/officeDocument/2006/relationships/image" Target="../media/image31.png"/><Relationship Id="rId10" Type="http://schemas.openxmlformats.org/officeDocument/2006/relationships/image" Target="../media/image15.png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8.xml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.png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5.xml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8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90" y="1470660"/>
            <a:ext cx="12183110" cy="1435735"/>
          </a:xfrm>
        </p:spPr>
        <p:txBody>
          <a:bodyPr>
            <a:noAutofit/>
          </a:bodyPr>
          <a:p>
            <a:pPr algn="ctr"/>
            <a:r>
              <a:rPr lang="zh-CN" altLang="zh-CN" sz="3200" b="0"/>
              <a:t>Diverse and Informative Dialogue Generation with Context-Specific Commonsense Knowledge Awareness</a:t>
            </a:r>
            <a:endParaRPr lang="zh-CN" altLang="zh-CN" sz="32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2760" y="3796665"/>
            <a:ext cx="10858500" cy="147256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Sixing Wu, Ying Li, Dawei zhang, Yang Zhou and Zhonghai Wu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Peking University and Auburn University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10905" y="3101340"/>
            <a:ext cx="2840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——ACL2020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040505" y="5440045"/>
            <a:ext cx="3763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汇报人：李贤</a:t>
            </a:r>
            <a:endParaRPr lang="zh-CN" altLang="en-US" sz="2400"/>
          </a:p>
          <a:p>
            <a:pPr algn="ctr"/>
            <a:r>
              <a:rPr lang="zh-CN" altLang="en-US" sz="2400"/>
              <a:t>学号：</a:t>
            </a:r>
            <a:r>
              <a:rPr lang="en-US" altLang="zh-CN" sz="2400"/>
              <a:t>51205901064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ym typeface="+mn-ea"/>
              </a:rPr>
              <a:t>2.Context-Knowledge Fusion</a:t>
            </a:r>
            <a:endParaRPr lang="zh-CN" altLang="en-US" sz="2800"/>
          </a:p>
        </p:txBody>
      </p:sp>
      <p:grpSp>
        <p:nvGrpSpPr>
          <p:cNvPr id="7" name="组合 6"/>
          <p:cNvGrpSpPr/>
          <p:nvPr/>
        </p:nvGrpSpPr>
        <p:grpSpPr>
          <a:xfrm>
            <a:off x="393065" y="1212215"/>
            <a:ext cx="9551035" cy="829945"/>
            <a:chOff x="2088" y="4215"/>
            <a:chExt cx="15041" cy="1307"/>
          </a:xfrm>
        </p:grpSpPr>
        <p:sp>
          <p:nvSpPr>
            <p:cNvPr id="4" name="文本框 3"/>
            <p:cNvSpPr txBox="1"/>
            <p:nvPr/>
          </p:nvSpPr>
          <p:spPr>
            <a:xfrm>
              <a:off x="2088" y="4215"/>
              <a:ext cx="13628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the Decoder is initialized based on the fused knowledge</a:t>
              </a:r>
              <a:endParaRPr lang="zh-CN" altLang="en-US" sz="2400"/>
            </a:p>
            <a:p>
              <a:r>
                <a:rPr lang="zh-CN" altLang="en-US" sz="2400"/>
                <a:t>and the query context</a:t>
              </a:r>
              <a:endParaRPr lang="zh-CN" altLang="en-US" sz="240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2" y="4215"/>
              <a:ext cx="2897" cy="818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30" y="1676400"/>
            <a:ext cx="5053330" cy="876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270750" y="4932045"/>
            <a:ext cx="4912360" cy="1442085"/>
            <a:chOff x="11450" y="7952"/>
            <a:chExt cx="7736" cy="227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50" y="7952"/>
              <a:ext cx="7737" cy="15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8332" y="9203"/>
              <a:ext cx="845" cy="1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85" y="4401185"/>
            <a:ext cx="570230" cy="4940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72135" y="2438400"/>
            <a:ext cx="8558530" cy="4419600"/>
            <a:chOff x="901" y="3840"/>
            <a:chExt cx="13478" cy="6960"/>
          </a:xfrm>
        </p:grpSpPr>
        <p:grpSp>
          <p:nvGrpSpPr>
            <p:cNvPr id="15" name="组合 14"/>
            <p:cNvGrpSpPr/>
            <p:nvPr/>
          </p:nvGrpSpPr>
          <p:grpSpPr>
            <a:xfrm>
              <a:off x="901" y="3840"/>
              <a:ext cx="11784" cy="6960"/>
              <a:chOff x="3510" y="3810"/>
              <a:chExt cx="11784" cy="696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" y="3810"/>
                <a:ext cx="11785" cy="696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068" y="5808"/>
                <a:ext cx="77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solidFill>
                      <a:srgbClr val="FF0000"/>
                    </a:solidFill>
                  </a:rPr>
                  <a:t>z</a:t>
                </a:r>
                <a:endParaRPr lang="en-US" altLang="zh-CN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267" y="8539"/>
                <a:ext cx="7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</a:rPr>
                  <a:t>F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3" name="对象 1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161" y="8133"/>
              <a:ext cx="893" cy="1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8" imgW="190500" imgH="241300" progId="Equation.KSEE3">
                      <p:embed/>
                    </p:oleObj>
                  </mc:Choice>
                  <mc:Fallback>
                    <p:oleObj name="" r:id="rId8" imgW="190500" imgH="2413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2161" y="8133"/>
                            <a:ext cx="893" cy="11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文本框 18"/>
            <p:cNvSpPr txBox="1"/>
            <p:nvPr/>
          </p:nvSpPr>
          <p:spPr>
            <a:xfrm>
              <a:off x="12571" y="4814"/>
              <a:ext cx="18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olidFill>
                    <a:srgbClr val="FF0000"/>
                  </a:solidFill>
                  <a:sym typeface="+mn-ea"/>
                </a:rPr>
                <a:t>GRU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网络</a:t>
              </a:r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ym typeface="+mn-ea"/>
              </a:rPr>
              <a:t>3.Flexible Mode Fusion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817880" y="1546860"/>
            <a:ext cx="89877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At each time step, the Decoder can generate one of three types of words: </a:t>
            </a:r>
            <a:endParaRPr lang="zh-CN" altLang="en-US" sz="2400"/>
          </a:p>
        </p:txBody>
      </p:sp>
      <p:grpSp>
        <p:nvGrpSpPr>
          <p:cNvPr id="11" name="组合 10"/>
          <p:cNvGrpSpPr/>
          <p:nvPr/>
        </p:nvGrpSpPr>
        <p:grpSpPr>
          <a:xfrm>
            <a:off x="7539355" y="2247900"/>
            <a:ext cx="3978910" cy="1168400"/>
            <a:chOff x="10633" y="4147"/>
            <a:chExt cx="6266" cy="184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3" y="4147"/>
              <a:ext cx="5532" cy="94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 t="15752"/>
            <a:stretch>
              <a:fillRect/>
            </a:stretch>
          </p:blipFill>
          <p:spPr>
            <a:xfrm>
              <a:off x="10955" y="5217"/>
              <a:ext cx="5944" cy="77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17880" y="2633345"/>
            <a:ext cx="3724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Vocabulary Words: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817880" y="3801745"/>
            <a:ext cx="3724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Knowledgeable Entity Words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817880" y="510603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Copied Words</a:t>
            </a:r>
            <a:endParaRPr lang="zh-CN" altLang="en-US" sz="20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50" y="3128010"/>
            <a:ext cx="5231765" cy="452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950" y="4250690"/>
            <a:ext cx="5694680" cy="725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5504815"/>
            <a:ext cx="5257800" cy="10896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ym typeface="+mn-ea"/>
              </a:rPr>
              <a:t>3.Flexible Mode Fusion</a:t>
            </a:r>
            <a:endParaRPr lang="zh-CN" altLang="en-US" sz="2800"/>
          </a:p>
        </p:txBody>
      </p:sp>
      <p:grpSp>
        <p:nvGrpSpPr>
          <p:cNvPr id="6" name="组合 5"/>
          <p:cNvGrpSpPr/>
          <p:nvPr/>
        </p:nvGrpSpPr>
        <p:grpSpPr>
          <a:xfrm>
            <a:off x="705485" y="1546860"/>
            <a:ext cx="9246870" cy="829310"/>
            <a:chOff x="1111" y="2436"/>
            <a:chExt cx="14562" cy="1306"/>
          </a:xfrm>
        </p:grpSpPr>
        <p:sp>
          <p:nvSpPr>
            <p:cNvPr id="3" name="文本框 2"/>
            <p:cNvSpPr txBox="1"/>
            <p:nvPr/>
          </p:nvSpPr>
          <p:spPr>
            <a:xfrm>
              <a:off x="1111" y="2436"/>
              <a:ext cx="12979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Previous three distributions can be fused by the </a:t>
              </a:r>
              <a:endParaRPr lang="zh-CN" altLang="en-US" sz="2400"/>
            </a:p>
            <a:p>
              <a:r>
                <a:rPr lang="zh-CN" altLang="en-US" sz="2400"/>
                <a:t>，a 2-layer MLP activated by sof tmax</a:t>
              </a:r>
              <a:endParaRPr lang="zh-CN" altLang="en-US" sz="24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3" y="2436"/>
              <a:ext cx="4080" cy="63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60" y="2874645"/>
            <a:ext cx="7494270" cy="76581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75970" y="4112260"/>
            <a:ext cx="10221595" cy="829945"/>
            <a:chOff x="1222" y="6476"/>
            <a:chExt cx="16097" cy="1307"/>
          </a:xfrm>
        </p:grpSpPr>
        <p:sp>
          <p:nvSpPr>
            <p:cNvPr id="10" name="文本框 9"/>
            <p:cNvSpPr txBox="1"/>
            <p:nvPr/>
          </p:nvSpPr>
          <p:spPr>
            <a:xfrm>
              <a:off x="1222" y="6476"/>
              <a:ext cx="16097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Next, we optimize the fused output distribution                  by minimizing the     , which is given by:</a:t>
              </a:r>
              <a:endParaRPr lang="zh-CN" altLang="en-US" sz="240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0" y="7126"/>
              <a:ext cx="747" cy="65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020" y="4201795"/>
            <a:ext cx="1381125" cy="3232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160" y="5196840"/>
            <a:ext cx="6269990" cy="11163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ConKADI</a:t>
            </a:r>
            <a:endParaRPr lang="zh-CN" altLang="en-US" sz="2800"/>
          </a:p>
        </p:txBody>
      </p:sp>
      <p:grpSp>
        <p:nvGrpSpPr>
          <p:cNvPr id="19" name="组合 18"/>
          <p:cNvGrpSpPr/>
          <p:nvPr/>
        </p:nvGrpSpPr>
        <p:grpSpPr>
          <a:xfrm>
            <a:off x="1131570" y="1605915"/>
            <a:ext cx="9592310" cy="5039360"/>
            <a:chOff x="1782" y="2529"/>
            <a:chExt cx="15106" cy="7936"/>
          </a:xfrm>
        </p:grpSpPr>
        <p:grpSp>
          <p:nvGrpSpPr>
            <p:cNvPr id="3" name="组合 2"/>
            <p:cNvGrpSpPr/>
            <p:nvPr/>
          </p:nvGrpSpPr>
          <p:grpSpPr>
            <a:xfrm>
              <a:off x="1782" y="2529"/>
              <a:ext cx="15106" cy="7936"/>
              <a:chOff x="2608" y="2530"/>
              <a:chExt cx="15106" cy="7936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" y="3040"/>
                <a:ext cx="13515" cy="7273"/>
              </a:xfrm>
              <a:prstGeom prst="rect">
                <a:avLst/>
              </a:prstGeom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7376" y="8976"/>
                <a:ext cx="10339" cy="1491"/>
                <a:chOff x="7376" y="8976"/>
                <a:chExt cx="10339" cy="1491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376" y="8976"/>
                  <a:ext cx="7278" cy="1491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4731" y="9887"/>
                  <a:ext cx="298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>
                      <a:solidFill>
                        <a:schemeClr val="accent1"/>
                      </a:solidFill>
                    </a:rPr>
                    <a:t>提取后的知识</a:t>
                  </a:r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3776" y="2530"/>
                <a:ext cx="3600" cy="7378"/>
                <a:chOff x="3776" y="2530"/>
                <a:chExt cx="3600" cy="7378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3776" y="2530"/>
                  <a:ext cx="36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>
                      <a:solidFill>
                        <a:schemeClr val="accent1"/>
                      </a:solidFill>
                    </a:rPr>
                    <a:t>双向</a:t>
                  </a:r>
                  <a:r>
                    <a:rPr lang="en-US" altLang="zh-CN">
                      <a:solidFill>
                        <a:schemeClr val="accent1"/>
                      </a:solidFill>
                    </a:rPr>
                    <a:t>GRU</a:t>
                  </a:r>
                  <a:r>
                    <a:rPr lang="zh-CN" altLang="en-US">
                      <a:solidFill>
                        <a:schemeClr val="accent1"/>
                      </a:solidFill>
                    </a:rPr>
                    <a:t>网络</a:t>
                  </a:r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874" y="3110"/>
                  <a:ext cx="1549" cy="6798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620" y="5064"/>
              <a:ext cx="4348" cy="3732"/>
              <a:chOff x="5620" y="5064"/>
              <a:chExt cx="4348" cy="373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620" y="5064"/>
                <a:ext cx="4348" cy="373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550" y="6585"/>
                <a:ext cx="268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</a:rPr>
                  <a:t>有效</a:t>
                </a:r>
                <a:r>
                  <a:rPr lang="en-US" altLang="zh-CN">
                    <a:solidFill>
                      <a:schemeClr val="accent1"/>
                    </a:solidFill>
                  </a:rPr>
                  <a:t>Fact</a:t>
                </a:r>
                <a:r>
                  <a:rPr lang="zh-CN" altLang="en-US">
                    <a:solidFill>
                      <a:schemeClr val="accent1"/>
                    </a:solidFill>
                  </a:rPr>
                  <a:t>识别器</a:t>
                </a: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6566535" y="3215640"/>
            <a:ext cx="3505835" cy="2313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072370" y="4054475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知识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文本</a:t>
            </a:r>
            <a:r>
              <a:rPr lang="zh-CN" altLang="en-US">
                <a:solidFill>
                  <a:schemeClr val="accent1"/>
                </a:solidFill>
              </a:rPr>
              <a:t>融合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2800" y="1738630"/>
            <a:ext cx="6720840" cy="156083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50305" y="1228725"/>
            <a:ext cx="2530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/>
                </a:solidFill>
              </a:rPr>
              <a:t>Decoder</a:t>
            </a:r>
            <a:endParaRPr lang="en-US" altLang="zh-CN" sz="2400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4.</a:t>
            </a:r>
            <a:r>
              <a:rPr lang="zh-CN" altLang="en-US" sz="2800">
                <a:sym typeface="+mn-ea"/>
              </a:rPr>
              <a:t>Training Objective</a:t>
            </a:r>
            <a:endParaRPr lang="zh-CN" altLang="en-US" sz="2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635760"/>
            <a:ext cx="2567305" cy="48069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83565" y="4807173"/>
            <a:ext cx="11276330" cy="1838102"/>
            <a:chOff x="919" y="7570"/>
            <a:chExt cx="17758" cy="289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0" y="8191"/>
              <a:ext cx="9107" cy="2274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919" y="7570"/>
              <a:ext cx="8970" cy="1398"/>
              <a:chOff x="1104" y="8577"/>
              <a:chExt cx="9413" cy="1467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" y="8577"/>
                <a:ext cx="8239" cy="1467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" y="8861"/>
                <a:ext cx="747" cy="657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851" y="8827"/>
                <a:ext cx="890" cy="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=</a:t>
                </a:r>
                <a:endParaRPr lang="en-US" altLang="zh-CN" sz="240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29285" y="1383665"/>
            <a:ext cx="8293100" cy="2020570"/>
            <a:chOff x="1089" y="2108"/>
            <a:chExt cx="13060" cy="318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9" y="4084"/>
              <a:ext cx="5640" cy="78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3" y="2108"/>
              <a:ext cx="3597" cy="318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78180" y="2909570"/>
            <a:ext cx="10876915" cy="2122170"/>
            <a:chOff x="1068" y="4582"/>
            <a:chExt cx="17129" cy="3342"/>
          </a:xfrm>
        </p:grpSpPr>
        <p:grpSp>
          <p:nvGrpSpPr>
            <p:cNvPr id="6" name="组合 5"/>
            <p:cNvGrpSpPr/>
            <p:nvPr/>
          </p:nvGrpSpPr>
          <p:grpSpPr>
            <a:xfrm>
              <a:off x="1068" y="5503"/>
              <a:ext cx="9104" cy="2270"/>
              <a:chOff x="7096" y="4461"/>
              <a:chExt cx="9104" cy="227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8464" y="4461"/>
                <a:ext cx="7736" cy="2271"/>
                <a:chOff x="11450" y="7952"/>
                <a:chExt cx="7736" cy="2271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50" y="7952"/>
                  <a:ext cx="7737" cy="1500"/>
                </a:xfrm>
                <a:prstGeom prst="rect">
                  <a:avLst/>
                </a:prstGeom>
              </p:spPr>
            </p:pic>
            <p:sp>
              <p:nvSpPr>
                <p:cNvPr id="16" name="矩形 15"/>
                <p:cNvSpPr/>
                <p:nvPr/>
              </p:nvSpPr>
              <p:spPr>
                <a:xfrm>
                  <a:off x="18332" y="9203"/>
                  <a:ext cx="845" cy="1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6" y="5034"/>
                <a:ext cx="783" cy="679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7879" y="4987"/>
                <a:ext cx="89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=</a:t>
                </a:r>
                <a:endParaRPr lang="en-US" altLang="zh-CN" sz="240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275" y="4582"/>
              <a:ext cx="2923" cy="3342"/>
            </a:xfrm>
            <a:prstGeom prst="rect">
              <a:avLst/>
            </a:prstGeom>
          </p:spPr>
        </p:pic>
      </p:grpSp>
    </p:spTree>
    <p:custDataLst>
      <p:tags r:id="rId1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Experiments</a:t>
            </a:r>
            <a:endParaRPr lang="zh-CN" altLang="en-US" sz="2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844675"/>
            <a:ext cx="6779895" cy="40570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12505" y="3606165"/>
            <a:ext cx="29991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Both datasets are aligned with the commonsense</a:t>
            </a:r>
            <a:endParaRPr lang="zh-CN" altLang="en-US" sz="2400"/>
          </a:p>
          <a:p>
            <a:r>
              <a:rPr lang="zh-CN" altLang="en-US" sz="2400"/>
              <a:t>knowledge graph ConcetNet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85800" y="145669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Dataset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Experiments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" y="1172210"/>
            <a:ext cx="9424035" cy="5532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Result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894080" y="1701165"/>
            <a:ext cx="95954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The proposed Felicitous Fact mechanism </a:t>
            </a:r>
            <a:endParaRPr lang="zh-CN" altLang="en-US" sz="2800"/>
          </a:p>
          <a:p>
            <a:r>
              <a:rPr lang="zh-CN" altLang="en-US" sz="2800"/>
              <a:t>can help the ConKADI focus on the facts that are highly relevant to the dialogue context, by generating a felicitous fact probability distribution over the retrieved facts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94080" y="4389755"/>
            <a:ext cx="9510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the proposed Context-Knowledge Fusion and Flexible</a:t>
            </a:r>
            <a:endParaRPr sz="2800"/>
          </a:p>
          <a:p>
            <a:r>
              <a:rPr sz="2800"/>
              <a:t>Mode Fusion can facilitate the integration of the knowledge in the ConKADI</a:t>
            </a:r>
            <a:endParaRPr sz="2800"/>
          </a:p>
        </p:txBody>
      </p:sp>
    </p:spTree>
    <p:custDataLst>
      <p:tags r:id="rId3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4155" y="3168015"/>
            <a:ext cx="92036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THANK!</a:t>
            </a:r>
            <a:endParaRPr lang="en-US" sz="4000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Introduction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875030" y="1546860"/>
            <a:ext cx="9150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O</a:t>
            </a:r>
            <a:r>
              <a:rPr lang="zh-CN" altLang="en-US" sz="2800" b="1"/>
              <a:t>pen-domain dialogue response generation systems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874395" y="2472055"/>
            <a:ext cx="9614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2400"/>
              <a:t>Although such models have achieved promising performance, they still suffer from generating generic and boring responses</a:t>
            </a:r>
            <a:endParaRPr lang="en-US" sz="2400"/>
          </a:p>
          <a:p>
            <a:pPr algn="ctr"/>
            <a:r>
              <a:rPr lang="en-US" sz="2400"/>
              <a:t>such as “I don't know.”</a:t>
            </a:r>
            <a:endParaRPr 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116455" y="4065905"/>
            <a:ext cx="70053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1. </a:t>
            </a:r>
            <a:r>
              <a:rPr sz="2400"/>
              <a:t>using the enhanced objective function</a:t>
            </a:r>
            <a:endParaRPr sz="2400"/>
          </a:p>
          <a:p>
            <a:pPr algn="l"/>
            <a:endParaRPr sz="2400"/>
          </a:p>
          <a:p>
            <a:pPr algn="l"/>
            <a:r>
              <a:rPr lang="en-US" sz="2400"/>
              <a:t>2. introducing additional contents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/>
              <a:t>3.  introducing </a:t>
            </a:r>
            <a:r>
              <a:rPr lang="en-US" sz="2400" b="1"/>
              <a:t>large-scale knowledge graphs </a:t>
            </a:r>
            <a:endParaRPr lang="en-US" sz="2400" b="1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2" grpId="1"/>
      <p:bldP spid="11" grpId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Introduction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50570" y="1490980"/>
            <a:ext cx="5245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knowledge-aware response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315" y="4100830"/>
            <a:ext cx="73793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An entity word usually can refer to different concepts, i.e., an entity has </a:t>
            </a:r>
            <a:r>
              <a:rPr lang="zh-CN" altLang="en-US" sz="2000" b="1"/>
              <a:t>multiple meanings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the related knowledge facts may cover </a:t>
            </a:r>
            <a:r>
              <a:rPr lang="zh-CN" altLang="en-US" sz="2000" b="1"/>
              <a:t>various target topics</a:t>
            </a:r>
            <a:endParaRPr lang="zh-CN" altLang="en-US" sz="2000" b="1"/>
          </a:p>
          <a:p>
            <a:endParaRPr lang="zh-CN" altLang="en-US" sz="2000"/>
          </a:p>
          <a:p>
            <a:r>
              <a:rPr lang="en-US" altLang="zh-CN" sz="2000"/>
              <a:t>3. The integration of the knowledge and </a:t>
            </a:r>
            <a:r>
              <a:rPr lang="zh-CN" altLang="en-US" sz="2000"/>
              <a:t>the dialogue generation in previous approaches is insufficien</a:t>
            </a:r>
            <a:r>
              <a:rPr lang="en-US" altLang="zh-CN" sz="2000"/>
              <a:t>t</a:t>
            </a:r>
            <a:endParaRPr lang="zh-CN" altLang="en-US" sz="2000"/>
          </a:p>
          <a:p>
            <a:endParaRPr lang="zh-CN" altLang="en-US" sz="2000"/>
          </a:p>
        </p:txBody>
      </p:sp>
      <p:grpSp>
        <p:nvGrpSpPr>
          <p:cNvPr id="15" name="组合 14"/>
          <p:cNvGrpSpPr/>
          <p:nvPr/>
        </p:nvGrpSpPr>
        <p:grpSpPr>
          <a:xfrm>
            <a:off x="869315" y="1951355"/>
            <a:ext cx="10826750" cy="1617980"/>
            <a:chOff x="1369" y="3073"/>
            <a:chExt cx="17050" cy="254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9" y="3869"/>
              <a:ext cx="11145" cy="1492"/>
              <a:chOff x="3138" y="3681"/>
              <a:chExt cx="11145" cy="149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138" y="4254"/>
                <a:ext cx="1103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200" u="sng">
                    <a:solidFill>
                      <a:srgbClr val="FF0000"/>
                    </a:solidFill>
                    <a:latin typeface="Calibri Light" panose="020F0302020204030204" charset="0"/>
                    <a:ea typeface="方正鲁迅行书 简" panose="02000500000000000000" charset="-122"/>
                    <a:cs typeface="Calibri Light" panose="020F0302020204030204" charset="0"/>
                  </a:rPr>
                  <a:t>Apple</a:t>
                </a:r>
                <a:r>
                  <a:rPr lang="en-US" altLang="zh-CN" sz="3200">
                    <a:latin typeface="Calibri Light" panose="020F0302020204030204" charset="0"/>
                    <a:ea typeface="方正鲁迅行书 简" panose="02000500000000000000" charset="-122"/>
                    <a:cs typeface="Calibri Light" panose="020F0302020204030204" charset="0"/>
                  </a:rPr>
                  <a:t>'s new product is awesome</a:t>
                </a:r>
                <a:endParaRPr lang="en-US" altLang="zh-CN" sz="3200">
                  <a:latin typeface="Calibri Light" panose="020F0302020204030204" charset="0"/>
                  <a:ea typeface="方正鲁迅行书 简" panose="02000500000000000000" charset="-122"/>
                  <a:cs typeface="Calibri Light" panose="020F0302020204030204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5115" y="3681"/>
                <a:ext cx="9168" cy="724"/>
              </a:xfrm>
              <a:prstGeom prst="straightConnector1">
                <a:avLst/>
              </a:prstGeom>
              <a:ln w="12700" cmpd="sng">
                <a:solidFill>
                  <a:srgbClr val="FF0000"/>
                </a:solidFill>
                <a:prstDash val="solid"/>
                <a:tailEnd type="arrow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2711" y="3073"/>
              <a:ext cx="5709" cy="254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12" y="3941"/>
              <a:ext cx="14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entity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Introduction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34110" y="2087880"/>
            <a:ext cx="102628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Context Knowledge-Aware Diverse and Informative conversation generation model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88010" y="1408430"/>
            <a:ext cx="2646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ConKADI</a:t>
            </a:r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2620" y="3529330"/>
            <a:ext cx="6114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1. </a:t>
            </a:r>
            <a:r>
              <a:rPr lang="zh-CN" altLang="en-US" sz="2400"/>
              <a:t>Felicitous Fact mechanism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2. Context-Knowledge Fusion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3.Flexible Mode Fusion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Introduction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588010" y="1408430"/>
            <a:ext cx="2646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ConKADI</a:t>
            </a:r>
            <a:endParaRPr lang="zh-CN" altLang="en-US" sz="2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1930400"/>
            <a:ext cx="8582025" cy="461835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75685" y="1496695"/>
            <a:ext cx="4519295" cy="2277110"/>
            <a:chOff x="5631" y="2357"/>
            <a:chExt cx="7117" cy="3586"/>
          </a:xfrm>
        </p:grpSpPr>
        <p:pic>
          <p:nvPicPr>
            <p:cNvPr id="7" name="图片 6" descr="32313537383834373b32313537383832393bd3d2cfc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1" y="4578"/>
              <a:ext cx="683" cy="683"/>
            </a:xfrm>
            <a:prstGeom prst="rect">
              <a:avLst/>
            </a:prstGeom>
          </p:spPr>
        </p:pic>
        <p:pic>
          <p:nvPicPr>
            <p:cNvPr id="10" name="图片 9" descr="32313537383834373b32313537383832393bd3d2cfc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01" y="2357"/>
              <a:ext cx="683" cy="683"/>
            </a:xfrm>
            <a:prstGeom prst="rect">
              <a:avLst/>
            </a:prstGeom>
          </p:spPr>
        </p:pic>
        <p:pic>
          <p:nvPicPr>
            <p:cNvPr id="11" name="图片 10" descr="32313537383834373b32313537383832393bd3d2cfc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66" y="5261"/>
              <a:ext cx="683" cy="683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Felicitous Fact mechanism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89940" y="1655445"/>
            <a:ext cx="3439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Knowledge Retriever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225550" y="2443480"/>
            <a:ext cx="700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u="sng">
                <a:solidFill>
                  <a:srgbClr val="FF0000"/>
                </a:solidFill>
                <a:latin typeface="Calibri Light" panose="020F0302020204030204" charset="0"/>
                <a:ea typeface="方正鲁迅行书 简" panose="02000500000000000000" charset="-122"/>
                <a:cs typeface="Calibri Light" panose="020F0302020204030204" charset="0"/>
              </a:rPr>
              <a:t>Apple</a:t>
            </a:r>
            <a:r>
              <a:rPr lang="en-US" altLang="zh-CN" sz="3200">
                <a:latin typeface="Calibri Light" panose="020F0302020204030204" charset="0"/>
                <a:ea typeface="方正鲁迅行书 简" panose="02000500000000000000" charset="-122"/>
                <a:cs typeface="Calibri Light" panose="020F0302020204030204" charset="0"/>
              </a:rPr>
              <a:t>'s new product is awesome</a:t>
            </a:r>
            <a:endParaRPr lang="en-US" altLang="zh-CN" sz="3200">
              <a:latin typeface="Calibri Light" panose="020F0302020204030204" charset="0"/>
              <a:ea typeface="方正鲁迅行书 简" panose="02000500000000000000" charset="-122"/>
              <a:cs typeface="Calibri Light" panose="020F03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4630" y="1812290"/>
            <a:ext cx="3625215" cy="1618615"/>
          </a:xfrm>
          <a:prstGeom prst="rect">
            <a:avLst/>
          </a:prstGeom>
        </p:spPr>
      </p:pic>
      <p:pic>
        <p:nvPicPr>
          <p:cNvPr id="6" name="图片 5" descr="3b32313534313731353bcff2cfc2bcfdcdb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6615" y="3498850"/>
            <a:ext cx="914400" cy="914400"/>
          </a:xfrm>
          <a:prstGeom prst="rect">
            <a:avLst/>
          </a:prstGeom>
        </p:spPr>
      </p:pic>
      <p:pic>
        <p:nvPicPr>
          <p:cNvPr id="7" name="图片 6" descr="3b32313534313731353bcff2cfc2bcfdcdb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4425" y="3498850"/>
            <a:ext cx="914400" cy="914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l="154" t="10185"/>
          <a:stretch>
            <a:fillRect/>
          </a:stretch>
        </p:blipFill>
        <p:spPr>
          <a:xfrm>
            <a:off x="7387590" y="4514215"/>
            <a:ext cx="4519295" cy="5543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9940" y="4145915"/>
            <a:ext cx="3209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Context Encoder</a:t>
            </a:r>
            <a:endParaRPr lang="zh-CN" altLang="en-US" sz="2400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95" y="5295265"/>
            <a:ext cx="5289550" cy="1177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295" y="4874260"/>
            <a:ext cx="2435225" cy="4762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ConKADI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1930400"/>
            <a:ext cx="8582025" cy="461835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683760" y="5699760"/>
            <a:ext cx="6565265" cy="946785"/>
            <a:chOff x="7376" y="8976"/>
            <a:chExt cx="10339" cy="1491"/>
          </a:xfrm>
        </p:grpSpPr>
        <p:sp>
          <p:nvSpPr>
            <p:cNvPr id="10" name="矩形 9"/>
            <p:cNvSpPr/>
            <p:nvPr/>
          </p:nvSpPr>
          <p:spPr>
            <a:xfrm>
              <a:off x="7376" y="8976"/>
              <a:ext cx="7278" cy="149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731" y="9887"/>
              <a:ext cx="2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提取后的知识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97760" y="1606550"/>
            <a:ext cx="2286000" cy="4685030"/>
            <a:chOff x="3776" y="2530"/>
            <a:chExt cx="3600" cy="7378"/>
          </a:xfrm>
        </p:grpSpPr>
        <p:sp>
          <p:nvSpPr>
            <p:cNvPr id="14" name="文本框 13"/>
            <p:cNvSpPr txBox="1"/>
            <p:nvPr/>
          </p:nvSpPr>
          <p:spPr>
            <a:xfrm>
              <a:off x="3776" y="2530"/>
              <a:ext cx="3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双向</a:t>
              </a:r>
              <a:r>
                <a:rPr lang="en-US" altLang="zh-CN">
                  <a:solidFill>
                    <a:srgbClr val="FF0000"/>
                  </a:solidFill>
                </a:rPr>
                <a:t>GRU</a:t>
              </a:r>
              <a:r>
                <a:rPr lang="zh-CN" altLang="en-US">
                  <a:solidFill>
                    <a:srgbClr val="FF0000"/>
                  </a:solidFill>
                </a:rPr>
                <a:t>网络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74" y="3110"/>
              <a:ext cx="1549" cy="6798"/>
            </a:xfrm>
            <a:prstGeom prst="rect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6358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Felicitous Fact mechanism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89940" y="1655445"/>
            <a:ext cx="4665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Felicitous Fact Recognizer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4987290" y="1409065"/>
            <a:ext cx="55022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 reads the contextual information, then outputs a probability distribution z ∈ Rl×1 over the F</a:t>
            </a:r>
            <a:endParaRPr lang="zh-CN" altLang="en-US" sz="2000"/>
          </a:p>
        </p:txBody>
      </p:sp>
      <p:grpSp>
        <p:nvGrpSpPr>
          <p:cNvPr id="23" name="组合 22"/>
          <p:cNvGrpSpPr/>
          <p:nvPr/>
        </p:nvGrpSpPr>
        <p:grpSpPr>
          <a:xfrm>
            <a:off x="222885" y="2429510"/>
            <a:ext cx="7390130" cy="3733165"/>
            <a:chOff x="3878" y="3474"/>
            <a:chExt cx="11638" cy="5879"/>
          </a:xfrm>
        </p:grpSpPr>
        <p:grpSp>
          <p:nvGrpSpPr>
            <p:cNvPr id="20" name="组合 19"/>
            <p:cNvGrpSpPr/>
            <p:nvPr/>
          </p:nvGrpSpPr>
          <p:grpSpPr>
            <a:xfrm>
              <a:off x="3878" y="3474"/>
              <a:ext cx="11638" cy="5088"/>
              <a:chOff x="1801" y="5294"/>
              <a:chExt cx="11638" cy="508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129" y="5294"/>
                <a:ext cx="7310" cy="5088"/>
                <a:chOff x="5162" y="5437"/>
                <a:chExt cx="6991" cy="4864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2" y="5437"/>
                  <a:ext cx="6114" cy="4865"/>
                </a:xfrm>
                <a:prstGeom prst="rect">
                  <a:avLst/>
                </a:prstGeom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10901" y="6930"/>
                  <a:ext cx="1252" cy="1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1801" y="7042"/>
                <a:ext cx="4196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000">
                    <a:sym typeface="+mn-ea"/>
                  </a:rPr>
                  <a:t>contextual information</a:t>
                </a:r>
                <a:endParaRPr lang="zh-CN" altLang="en-US" sz="2000">
                  <a:sym typeface="+mn-ea"/>
                </a:endParaRPr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rcRect l="154" t="10185"/>
            <a:stretch>
              <a:fillRect/>
            </a:stretch>
          </p:blipFill>
          <p:spPr>
            <a:xfrm>
              <a:off x="7297" y="8481"/>
              <a:ext cx="7117" cy="8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7419975" y="3358515"/>
            <a:ext cx="4715510" cy="2250440"/>
            <a:chOff x="11685" y="5289"/>
            <a:chExt cx="7426" cy="354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b="4084"/>
            <a:stretch>
              <a:fillRect/>
            </a:stretch>
          </p:blipFill>
          <p:spPr>
            <a:xfrm>
              <a:off x="11685" y="5289"/>
              <a:ext cx="7427" cy="147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85" y="7843"/>
              <a:ext cx="7131" cy="990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41275" y="1054735"/>
            <a:ext cx="12142470" cy="15875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207" t="5608" r="25568" b="46530"/>
          <a:stretch>
            <a:fillRect/>
          </a:stretch>
        </p:blipFill>
        <p:spPr>
          <a:xfrm>
            <a:off x="10489565" y="0"/>
            <a:ext cx="1694180" cy="1546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065" y="4565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ConKADI</a:t>
            </a:r>
            <a:endParaRPr lang="zh-CN" altLang="en-US" sz="2800"/>
          </a:p>
        </p:txBody>
      </p:sp>
      <p:grpSp>
        <p:nvGrpSpPr>
          <p:cNvPr id="3" name="组合 2"/>
          <p:cNvGrpSpPr/>
          <p:nvPr/>
        </p:nvGrpSpPr>
        <p:grpSpPr>
          <a:xfrm>
            <a:off x="1656080" y="1606550"/>
            <a:ext cx="9592310" cy="5039360"/>
            <a:chOff x="2608" y="2530"/>
            <a:chExt cx="15106" cy="793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8" y="3040"/>
              <a:ext cx="13515" cy="7273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7376" y="8976"/>
              <a:ext cx="10339" cy="1491"/>
              <a:chOff x="7376" y="8976"/>
              <a:chExt cx="10339" cy="149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376" y="8976"/>
                <a:ext cx="7278" cy="1491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731" y="9887"/>
                <a:ext cx="298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</a:rPr>
                  <a:t>提取后的知识</a:t>
                </a: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76" y="2530"/>
              <a:ext cx="3600" cy="7378"/>
              <a:chOff x="3776" y="2530"/>
              <a:chExt cx="3600" cy="737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3776" y="2530"/>
                <a:ext cx="36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</a:rPr>
                  <a:t>双向</a:t>
                </a:r>
                <a:r>
                  <a:rPr lang="en-US" altLang="zh-CN">
                    <a:solidFill>
                      <a:schemeClr val="accent1"/>
                    </a:solidFill>
                  </a:rPr>
                  <a:t>GRU</a:t>
                </a:r>
                <a:r>
                  <a:rPr lang="zh-CN" altLang="en-US">
                    <a:solidFill>
                      <a:schemeClr val="accent1"/>
                    </a:solidFill>
                  </a:rPr>
                  <a:t>网络</a:t>
                </a: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874" y="3110"/>
                <a:ext cx="1549" cy="6798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568700" y="3215640"/>
            <a:ext cx="2760980" cy="2369820"/>
            <a:chOff x="5620" y="5064"/>
            <a:chExt cx="4348" cy="3732"/>
          </a:xfrm>
        </p:grpSpPr>
        <p:sp>
          <p:nvSpPr>
            <p:cNvPr id="4" name="矩形 3"/>
            <p:cNvSpPr/>
            <p:nvPr/>
          </p:nvSpPr>
          <p:spPr>
            <a:xfrm>
              <a:off x="5620" y="5064"/>
              <a:ext cx="4348" cy="37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95" y="6640"/>
              <a:ext cx="26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有效</a:t>
              </a:r>
              <a:r>
                <a:rPr lang="en-US" altLang="zh-CN">
                  <a:solidFill>
                    <a:srgbClr val="FF0000"/>
                  </a:solidFill>
                </a:rPr>
                <a:t>Fact</a:t>
              </a:r>
              <a:r>
                <a:rPr lang="zh-CN" altLang="en-US">
                  <a:solidFill>
                    <a:srgbClr val="FF0000"/>
                  </a:solidFill>
                </a:rPr>
                <a:t>识别器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101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FULL_TEXT_BEAUTIFY_COPY_ID" val="2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FULL_TEXT_BEAUTIFY_COPY_ID" val="3"/>
</p:tagLst>
</file>

<file path=ppt/tags/tag65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67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69.xml><?xml version="1.0" encoding="utf-8"?>
<p:tagLst xmlns:p="http://schemas.openxmlformats.org/presentationml/2006/main">
  <p:tag name="KSO_WM_UNIT_PLACING_PICTURE_USER_VIEWPORT" val="{&quot;height&quot;:2436,&quot;width&quot;:2668}"/>
  <p:tag name="KSO_WM_FULL_TEXT_BEAUTIFY_COPY_ID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504,&quot;width&quot;:7848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72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74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76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77.xml><?xml version="1.0" encoding="utf-8"?>
<p:tagLst xmlns:p="http://schemas.openxmlformats.org/presentationml/2006/main">
  <p:tag name="KSO_WM_UNIT_PLACING_PICTURE_USER_VIEWPORT" val="{&quot;height&quot;:3504,&quot;width&quot;:7848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79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81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83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85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87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89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91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93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95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97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FULL_TEXT_BEAUTIFY_COPY_ID" val="150995354"/>
</p:tagLst>
</file>

<file path=ppt/tags/tag99.xml><?xml version="1.0" encoding="utf-8"?>
<p:tagLst xmlns:p="http://schemas.openxmlformats.org/presentationml/2006/main">
  <p:tag name="KSO_WM_UNIT_PLACING_PICTURE_USER_VIEWPORT" val="{&quot;height&quot;:2455,&quot;width&quot;:2688}"/>
  <p:tag name="KSO_WM_FULL_TEXT_BEAUTIFY_COPY_ID" val="5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149</Paragraphs>
  <Slides>18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Calibri Light</vt:lpstr>
      <vt:lpstr>方正鲁迅行书 简</vt:lpstr>
      <vt:lpstr>Arial Unicode MS</vt:lpstr>
      <vt:lpstr>Calibri</vt:lpstr>
      <vt:lpstr>Office 主题​​</vt:lpstr>
      <vt:lpstr>Equation.KSEE3</vt:lpstr>
      <vt:lpstr>Diverse and Informative Dialogue Generation with Context-Specific Commonsense Knowledge Awareness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李贤</cp:lastModifiedBy>
  <cp:revision>165</cp:revision>
  <dcterms:created xsi:type="dcterms:W3CDTF">2019-06-19T02:08:00Z</dcterms:created>
  <dcterms:modified xsi:type="dcterms:W3CDTF">2020-12-16T15:25:58Z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