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57" r:id="rId4"/>
    <p:sldId id="258" r:id="rId5"/>
    <p:sldId id="263" r:id="rId6"/>
    <p:sldId id="264" r:id="rId7"/>
    <p:sldId id="265" r:id="rId8"/>
    <p:sldId id="267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35" autoAdjust="0"/>
  </p:normalViewPr>
  <p:slideViewPr>
    <p:cSldViewPr>
      <p:cViewPr varScale="1">
        <p:scale>
          <a:sx n="86" d="100"/>
          <a:sy n="86" d="100"/>
        </p:scale>
        <p:origin x="180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92651-D8EA-4489-9420-A10679B3CCB7}" type="datetimeFigureOut">
              <a:rPr lang="zh-CN" altLang="en-US" smtClean="0"/>
              <a:t>2020/11/19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ED516-20DD-440A-9879-51DEF55F7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1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Requirements Engineering: Foundation for Software Quality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ED516-20DD-440A-9879-51DEF55F7C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545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甲方  乙方理解或解释不同  无法确定需求 影响需求分析</a:t>
            </a:r>
            <a:endParaRPr lang="en-US" altLang="zh-CN" dirty="0"/>
          </a:p>
          <a:p>
            <a:r>
              <a:rPr lang="zh-CN" altLang="en-US" dirty="0"/>
              <a:t>需求文档数据量大（用户调研）</a:t>
            </a:r>
            <a:endParaRPr lang="en-US" altLang="zh-CN" dirty="0"/>
          </a:p>
          <a:p>
            <a:r>
              <a:rPr lang="zh-CN" altLang="en-US" dirty="0"/>
              <a:t>句法特征      术语共同出现的</a:t>
            </a:r>
            <a:r>
              <a:rPr lang="zh-CN" altLang="en-US"/>
              <a:t>频率等   准确率  召回率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ED516-20DD-440A-9879-51DEF55F7C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629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词向量更好地表征语义</a:t>
            </a:r>
            <a:endParaRPr lang="en-US" altLang="zh-CN" dirty="0"/>
          </a:p>
          <a:p>
            <a:r>
              <a:rPr lang="zh-CN" altLang="en-US" dirty="0"/>
              <a:t>领域词汇在领域语料中体现“术语”的含义，控制语义范围</a:t>
            </a:r>
            <a:endParaRPr lang="en-US" altLang="zh-CN" dirty="0"/>
          </a:p>
          <a:p>
            <a:r>
              <a:rPr lang="zh-CN" altLang="en-US" dirty="0"/>
              <a:t>有效筛去无关词（后面谈到）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ED516-20DD-440A-9879-51DEF55F7C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510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深度为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ED516-20DD-440A-9879-51DEF55F7C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118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方便程序处理</a:t>
            </a:r>
            <a:endParaRPr lang="en-US" altLang="zh-CN" dirty="0"/>
          </a:p>
          <a:p>
            <a:r>
              <a:rPr lang="zh-CN" altLang="en-US" dirty="0"/>
              <a:t>分词   统一小写   移除停词等无用词  句法属性  分块（获得词组） 恢复原形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ED516-20DD-440A-9879-51DEF55F7C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258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分辨不同语料</a:t>
            </a:r>
            <a:endParaRPr lang="en-US" altLang="zh-CN" dirty="0"/>
          </a:p>
          <a:p>
            <a:r>
              <a:rPr lang="zh-CN" altLang="en-US"/>
              <a:t>语料不同时相似度高，则为领域词汇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ED516-20DD-440A-9879-51DEF55F7C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没有</a:t>
            </a:r>
            <a:r>
              <a:rPr lang="en-US" altLang="zh-CN" dirty="0"/>
              <a:t>benchmark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ED516-20DD-440A-9879-51DEF55F7C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976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语义  </a:t>
            </a:r>
            <a:r>
              <a:rPr lang="en-US" altLang="zh-CN" dirty="0"/>
              <a:t>10%     </a:t>
            </a:r>
            <a:r>
              <a:rPr lang="zh-CN" altLang="en-US" dirty="0"/>
              <a:t>召回率 </a:t>
            </a:r>
            <a:r>
              <a:rPr lang="en-US" altLang="zh-CN" dirty="0"/>
              <a:t>-1~2%</a:t>
            </a:r>
          </a:p>
          <a:p>
            <a:r>
              <a:rPr lang="zh-CN" altLang="en-US" dirty="0"/>
              <a:t>参考词汇数量显著减少</a:t>
            </a:r>
            <a:endParaRPr lang="en-US" altLang="zh-CN" dirty="0"/>
          </a:p>
          <a:p>
            <a:r>
              <a:rPr lang="zh-CN" altLang="en-US" dirty="0"/>
              <a:t>同义、不需要另外处理</a:t>
            </a:r>
            <a:endParaRPr lang="en-US" altLang="zh-CN" dirty="0"/>
          </a:p>
          <a:p>
            <a:r>
              <a:rPr lang="zh-CN" altLang="en-US" dirty="0"/>
              <a:t>若没有参考语料</a:t>
            </a:r>
            <a:r>
              <a:rPr lang="en-US" altLang="zh-CN" dirty="0"/>
              <a:t>/</a:t>
            </a:r>
            <a:r>
              <a:rPr lang="zh-CN" altLang="en-US" dirty="0"/>
              <a:t>无法确定参考语料的质量，无法给出确定参考语料的指导规则（词向量词汇抽取论文少的原因？）</a:t>
            </a:r>
            <a:endParaRPr lang="en-US" altLang="zh-CN" dirty="0"/>
          </a:p>
          <a:p>
            <a:r>
              <a:rPr lang="zh-CN" altLang="en-US" dirty="0"/>
              <a:t>其他领域的术语多时，相似度计算耗时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ED516-20DD-440A-9879-51DEF55F7C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724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930ECB3-1582-49AE-9516-99EEA95E94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0D1503-2F67-4485-B52B-6265D55A5C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6B79C9-1ED5-4234-B6EA-8AD5ED4CEC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24E6F-9C10-432F-83CA-4EC1729495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007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53F902-DBCB-4954-88A6-DC1BC842DA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7FC7C0-4F8C-4F0D-B577-7EAD25A72E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A6C432-E779-4055-AD0A-EF7042B2C4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C27E3-FE0C-4F6E-A7E3-73C577D622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419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052513"/>
            <a:ext cx="2058988" cy="50736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052513"/>
            <a:ext cx="6029325" cy="50736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73BF17-37A5-43CD-95E2-569B255FD0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7D3626-DA78-4961-9E67-8AE016DCFF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2004A3-A193-4DC0-855A-B5A7E61DB2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8A11C-9072-4858-B7B8-6FA06709AA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429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D500FC-7618-4066-86BA-CEC5694894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30EBDB-B1F3-46CF-95C9-9A98A9EA34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9B170B-22F8-49CA-8829-CDF4A7176B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9B5AF-92A9-42B6-83B9-0F6CFFDAC1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519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B72F11-847C-4F7F-ABA0-8581B10943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19FC85-F6B1-4D0C-9108-C2E94DFDC8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0D25F4-5B11-4689-9FC3-EF7A6250CE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FD637-4A4C-4F08-BDDC-F89F9E7611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587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76475"/>
            <a:ext cx="4038600" cy="38496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76475"/>
            <a:ext cx="4038600" cy="38496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5BBE4C-6101-4713-BE86-AE4965B224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EA8034-D5E5-43A4-8F3B-0B01C5E0E6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F081C7-3474-4A19-A880-A6C4880833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B1A6A-2B94-4F80-B78F-4D96214358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362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821D3CE-3AC1-4581-B1D6-F32FB85C6E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A69C8A8-68BD-4369-9225-46181582CA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F5BC665-FA14-450F-BDF0-F44C9D2DB9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D27B7-C3F8-455C-80F6-06C320D636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821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6BBE490-EAE0-4C2D-912C-D4596BFA6F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D29A648-2086-4939-8F0A-CD9FD4403F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C88C7C9-D847-4581-8AB7-7F4E32A911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A6317-DD39-44DE-B317-F86AA43868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003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850C467-CC88-4F2A-BAD7-915A1EE4B0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3A0E393-80C7-4B65-8ADE-BEBD67F1C3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BB45DDD-082B-4D52-BB88-05372E6B6B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9759F-CCB2-478F-8E29-1E474455EF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48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3F75FF-A666-4E01-A5E8-1817C65FFC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7154B-50EF-4DA0-80FD-A44955A808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EF17C6-7592-439E-81FD-FD082637A4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3104B-0003-4A68-AF7B-38DE2B5FE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379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AA4DC4-E2A7-47A2-99FB-1D93B48DB5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CF442C-3476-422E-A026-B824EB8E59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33E764-9756-42EB-8B95-830B8D05A8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2EE96-A646-4A69-A733-0D785D2586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124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6DBAF35-82B4-47F1-8F6C-CC75787E8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0525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E49F4AC-C63C-4EEB-884B-3C79D6B85C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76475"/>
            <a:ext cx="8229600" cy="38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6DBB893-8658-4207-860E-52A9622C460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A75D492-804B-4A1D-A56E-A0498A7B04A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0E6FBC0-1949-47E1-A533-D9AF6420D90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3921BDFA-0B25-473B-B572-BF36ADB808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FBF252D-F54F-41E5-B996-E786FDFE4A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zh-CN" sz="3200" dirty="0"/>
              <a:t>Automatic Word Embeddings-Based Glossary Term Extraction from Large-Sized Software Requirements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7727B6F-C668-456E-9FCE-07274EE188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zh-CN" dirty="0"/>
              <a:t>REFSQ 2020   </a:t>
            </a:r>
            <a:r>
              <a:rPr lang="en-US" altLang="zh-CN" dirty="0" err="1"/>
              <a:t>Siba</a:t>
            </a:r>
            <a:r>
              <a:rPr lang="en-US" altLang="zh-CN" dirty="0"/>
              <a:t> Mishra </a:t>
            </a:r>
            <a:r>
              <a:rPr lang="zh-CN" altLang="en-US" dirty="0">
                <a:cs typeface="Arial" panose="020B0604020202020204" pitchFamily="34" charset="0"/>
              </a:rPr>
              <a:t>＆</a:t>
            </a:r>
            <a:r>
              <a:rPr lang="en-US" altLang="zh-CN" dirty="0"/>
              <a:t> Arpit Sharma</a:t>
            </a:r>
          </a:p>
          <a:p>
            <a:pPr eaLnBrk="1" hangingPunct="1"/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51205901092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彭凯龙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3763BE8F-5DEE-4FB6-A95B-9706B7D392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五、总结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DC45B25F-11B0-44C5-8077-EF5B9312A3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优点：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抽取结果准确率高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在针对大量文本抽取时进行快速筛选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对同义词与同拼写异义词同样有效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对词频不敏感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eaLnBrk="1" hangingPunct="1">
              <a:buFont typeface="+mj-lt"/>
              <a:buAutoNum type="arabicPeriod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缺点：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需要参考语料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计算相似度时耗时较长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>
            <a:extLst>
              <a:ext uri="{FF2B5EF4-FFF2-40B4-BE49-F238E27FC236}">
                <a16:creationId xmlns:a16="http://schemas.microsoft.com/office/drawing/2014/main" id="{004A0C2B-3724-4D33-8FA5-781D8E3A30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997200"/>
            <a:ext cx="8229600" cy="8636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zh-CN" altLang="en-US" sz="4800" b="1">
                <a:latin typeface="黑体" panose="02010609060101010101" pitchFamily="49" charset="-122"/>
                <a:ea typeface="黑体" panose="02010609060101010101" pitchFamily="49" charset="-122"/>
              </a:rPr>
              <a:t>感谢聆听！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66BF8-09F2-4655-B94F-2B481851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F0D97-B0AE-47B7-BF79-45FE1EEF0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背景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创新点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结果与分析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19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09362F6-0A16-449E-AC56-5F261D1F7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一、背景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B2CF03E-3E9D-4171-B20A-B34ADF733E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软件开发时所有参与者对技术词汇的理解不同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buNone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人工对大量语料进行领域词汇抽取费时费力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buNone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基于语言学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统计方法的抽取存在局限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FC04CB7A-8229-4664-9354-403A08D2AB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二、创新点</a:t>
            </a:r>
          </a:p>
        </p:txBody>
      </p:sp>
      <p:sp>
        <p:nvSpPr>
          <p:cNvPr id="4099" name="内容占位符 2">
            <a:extLst>
              <a:ext uri="{FF2B5EF4-FFF2-40B4-BE49-F238E27FC236}">
                <a16:creationId xmlns:a16="http://schemas.microsoft.com/office/drawing/2014/main" id="{8D0BB5EF-2CDC-443E-B5DE-51D39AA8F7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使用词向量计算词汇语义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eaLnBrk="1" hangingPunct="1">
              <a:buFont typeface="+mj-lt"/>
              <a:buAutoNum type="arabicPeriod"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使用参考语料控制领域词汇挖掘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eaLnBrk="1" hangingPunct="1">
              <a:buFont typeface="+mj-lt"/>
              <a:buAutoNum type="arabicPeriod"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对大量语料提取效率高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79C6885F-5921-442F-8C9A-33B4A3EC2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三、过程</a:t>
            </a: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5B41BD1C-877A-404F-9659-6A648AE690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 l="-1111" t="-1266"/>
            </a:stretch>
          </a:blipFill>
        </p:spPr>
        <p:txBody>
          <a:bodyPr/>
          <a:lstStyle/>
          <a:p>
            <a:r>
              <a:rPr lang="zh-CN" altLang="en-US" dirty="0">
                <a:noFill/>
              </a:rPr>
              <a:t> </a:t>
            </a:r>
          </a:p>
        </p:txBody>
      </p:sp>
      <p:pic>
        <p:nvPicPr>
          <p:cNvPr id="5124" name="图片 4">
            <a:extLst>
              <a:ext uri="{FF2B5EF4-FFF2-40B4-BE49-F238E27FC236}">
                <a16:creationId xmlns:a16="http://schemas.microsoft.com/office/drawing/2014/main" id="{D5DCA47A-C39B-4B15-A22C-06B929438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393825"/>
            <a:ext cx="2808287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图片 2">
            <a:extLst>
              <a:ext uri="{FF2B5EF4-FFF2-40B4-BE49-F238E27FC236}">
                <a16:creationId xmlns:a16="http://schemas.microsoft.com/office/drawing/2014/main" id="{BCB26C10-7811-436F-B526-3EAC6714C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3644900"/>
            <a:ext cx="3778250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17AF8F88-5DF0-4DE1-B01A-17913DC58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三、过程</a:t>
            </a: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264A45FC-E361-4EF8-9799-468E011B88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3"/>
            <a:stretch>
              <a:fillRect l="-1111" t="-1266"/>
            </a:stretch>
          </a:blipFill>
        </p:spPr>
        <p:txBody>
          <a:bodyPr/>
          <a:lstStyle/>
          <a:p>
            <a:r>
              <a:rPr lang="zh-CN" altLang="en-US" dirty="0">
                <a:noFill/>
              </a:rPr>
              <a:t> </a:t>
            </a:r>
          </a:p>
        </p:txBody>
      </p:sp>
      <p:pic>
        <p:nvPicPr>
          <p:cNvPr id="6148" name="图片 4">
            <a:extLst>
              <a:ext uri="{FF2B5EF4-FFF2-40B4-BE49-F238E27FC236}">
                <a16:creationId xmlns:a16="http://schemas.microsoft.com/office/drawing/2014/main" id="{9B6D22A0-9654-4EF7-BA24-D581F083D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393825"/>
            <a:ext cx="2808287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B2BEBC-8DAD-4F92-9A2C-BCD486D15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9" y="3458475"/>
            <a:ext cx="2592288" cy="28230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F167BFCB-FA1B-4148-BD0F-7AA0A6B278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三、过程</a:t>
            </a:r>
          </a:p>
        </p:txBody>
      </p:sp>
      <p:pic>
        <p:nvPicPr>
          <p:cNvPr id="2" name="图片 4">
            <a:extLst>
              <a:ext uri="{FF2B5EF4-FFF2-40B4-BE49-F238E27FC236}">
                <a16:creationId xmlns:a16="http://schemas.microsoft.com/office/drawing/2014/main" id="{60FB6510-186D-4D63-A4EB-CAE0EEBFF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393825"/>
            <a:ext cx="2808287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638630-3957-492E-9EBC-70E7E35EE8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、数据预处理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格式化数据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获得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𝐶𝑅𝐸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𝐻𝐴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、抽取备选词汇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只关注名词词组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𝐶𝑅𝐸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bSup>
                      <m:r>
                        <a:rPr lang="zh-CN" altLang="en-US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𝐺𝑇</m:t>
                      </m:r>
                    </m:oMath>
                  </m:oMathPara>
                </a14:m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𝐻𝐴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bSup>
                      <m:r>
                        <a:rPr lang="zh-CN" altLang="en-US" sz="2000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→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𝑇𝑊</m:t>
                      </m:r>
                    </m:oMath>
                  </m:oMathPara>
                </a14:m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𝐶𝐺𝑇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𝐺𝑇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𝑇𝑊</m:t>
                      </m:r>
                    </m:oMath>
                  </m:oMathPara>
                </a14:m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638630-3957-492E-9EBC-70E7E35EE8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111" t="-12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27B66CF-39B7-43AC-B903-7521C49D5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840" y="1916832"/>
            <a:ext cx="2467341" cy="40148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F167BFCB-FA1B-4148-BD0F-7AA0A6B278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三、过程</a:t>
            </a:r>
          </a:p>
        </p:txBody>
      </p:sp>
      <p:pic>
        <p:nvPicPr>
          <p:cNvPr id="2" name="图片 4">
            <a:extLst>
              <a:ext uri="{FF2B5EF4-FFF2-40B4-BE49-F238E27FC236}">
                <a16:creationId xmlns:a16="http://schemas.microsoft.com/office/drawing/2014/main" id="{60FB6510-186D-4D63-A4EB-CAE0EEBFF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393825"/>
            <a:ext cx="2808287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638630-3957-492E-9EBC-70E7E35EE8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4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、语义过滤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）区分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Wikipedia HA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:r>
                  <a:rPr lang="en-US" altLang="zh-CN" sz="2000" dirty="0" err="1">
                    <a:latin typeface="黑体" panose="02010609060101010101" pitchFamily="49" charset="-122"/>
                    <a:ea typeface="黑体" panose="02010609060101010101" pitchFamily="49" charset="-122"/>
                  </a:rPr>
                  <a:t>CrowdRE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的词汇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ea typeface="黑体" panose="02010609060101010101" pitchFamily="49" charset="-122"/>
                  </a:rPr>
                  <a:t>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𝐶𝑅𝐸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bSup>
                    <m:r>
                      <a:rPr lang="zh-CN" altLang="en-US" sz="18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→</m:t>
                    </m:r>
                    <m:sSubSup>
                      <m:sSub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𝐶𝑅𝐸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′′</m:t>
                        </m:r>
                      </m:sup>
                    </m:sSubSup>
                  </m:oMath>
                </a14:m>
                <a:endParaRPr lang="en-US" altLang="zh-CN" sz="1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</a:t>
                </a:r>
                <a:r>
                  <a:rPr lang="zh-CN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例如：</a:t>
                </a:r>
                <a:r>
                  <a:rPr lang="en-US" altLang="zh-CN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system</a:t>
                </a:r>
                <a:r>
                  <a:rPr lang="zh-CN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:r>
                  <a:rPr lang="en-US" altLang="zh-CN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_system_</a:t>
                </a:r>
              </a:p>
              <a:p>
                <a:pPr marL="0" indent="0">
                  <a:buNone/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）计算词向量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(SGNS)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</a:t>
                </a:r>
                <a:r>
                  <a:rPr lang="zh-CN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输入：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𝐶𝑅𝐸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′′</m:t>
                        </m:r>
                      </m:sup>
                    </m:sSubSup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Sup>
                      <m:sSub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𝐻𝐴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d=100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w=10</a:t>
                </a:r>
              </a:p>
              <a:p>
                <a:pPr marL="0" indent="0">
                  <a:buNone/>
                </a:pP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）对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CGT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中词汇做相似度计算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i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8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acc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′′</m:t>
                                    </m:r>
                                  </m:sup>
                                </m:sSup>
                              </m:e>
                            </m:acc>
                          </m:e>
                        </m:d>
                        <m:r>
                          <a:rPr lang="en-US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</m:e>
                    </m:func>
                  </m:oMath>
                </a14:m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638630-3957-492E-9EBC-70E7E35EE8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111" t="-12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09308134-A386-4B97-A88D-A1C87CF58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4581128"/>
            <a:ext cx="3875434" cy="55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34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0D985043-8610-4066-BB13-6CDB901E0F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四、结果与分析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9C30428E-1A18-45DE-97CD-E14EC84EDC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数据集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采样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个需求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269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个候选词组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-&gt;218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个过滤结果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召回率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183/250=73.2%</a:t>
            </a:r>
          </a:p>
          <a:p>
            <a:pPr marL="0" indent="0" eaLnBrk="1" hangingPunct="1"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准确率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183/218=83.94%</a:t>
            </a:r>
          </a:p>
          <a:p>
            <a:pPr marL="0" indent="0" eaLnBrk="1" hangingPunct="1">
              <a:buNone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覆盖率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  语义过滤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4156-&gt;304</a:t>
            </a:r>
          </a:p>
          <a:p>
            <a:pPr marL="0" indent="0" eaLnBrk="1" hangingPunct="1"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  覆盖率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99%-&gt;51.88%</a:t>
            </a:r>
          </a:p>
          <a:p>
            <a:pPr eaLnBrk="1" hangingPunct="1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CA4444-4775-43B8-BD00-A3956D652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060848"/>
            <a:ext cx="5472608" cy="9383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E628B6E-27BD-4402-A9D6-5FC9788A2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4004813"/>
            <a:ext cx="2331719" cy="23512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CE82844-BD07-41A6-A3A9-586F84F3F0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398" y="4004813"/>
            <a:ext cx="2658474" cy="24037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455</Words>
  <Application>Microsoft Office PowerPoint</Application>
  <PresentationFormat>全屏显示(4:3)</PresentationFormat>
  <Paragraphs>96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黑体</vt:lpstr>
      <vt:lpstr>Arial</vt:lpstr>
      <vt:lpstr>Cambria Math</vt:lpstr>
      <vt:lpstr>默认设计模板</vt:lpstr>
      <vt:lpstr>Automatic Word Embeddings-Based Glossary Term Extraction from Large-Sized Software Requirements</vt:lpstr>
      <vt:lpstr>目录</vt:lpstr>
      <vt:lpstr>一、背景</vt:lpstr>
      <vt:lpstr>二、创新点</vt:lpstr>
      <vt:lpstr>三、过程</vt:lpstr>
      <vt:lpstr>三、过程</vt:lpstr>
      <vt:lpstr>三、过程</vt:lpstr>
      <vt:lpstr>三、过程</vt:lpstr>
      <vt:lpstr>四、结果与分析</vt:lpstr>
      <vt:lpstr>五、总结</vt:lpstr>
      <vt:lpstr>PowerPoint 演示文稿</vt:lpstr>
    </vt:vector>
  </TitlesOfParts>
  <Company>ecnu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lh</dc:creator>
  <cp:lastModifiedBy>彭 凯龙</cp:lastModifiedBy>
  <cp:revision>141</cp:revision>
  <dcterms:created xsi:type="dcterms:W3CDTF">2011-10-13T14:06:11Z</dcterms:created>
  <dcterms:modified xsi:type="dcterms:W3CDTF">2020-11-18T16:43:09Z</dcterms:modified>
</cp:coreProperties>
</file>