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64" r:id="rId4"/>
    <p:sldId id="265" r:id="rId5"/>
    <p:sldId id="267" r:id="rId6"/>
    <p:sldId id="266" r:id="rId7"/>
    <p:sldId id="271" r:id="rId8"/>
    <p:sldId id="268" r:id="rId9"/>
    <p:sldId id="279" r:id="rId10"/>
    <p:sldId id="281" r:id="rId11"/>
    <p:sldId id="280" r:id="rId12"/>
    <p:sldId id="270" r:id="rId13"/>
    <p:sldId id="262" r:id="rId14"/>
    <p:sldId id="272" r:id="rId15"/>
    <p:sldId id="277" r:id="rId16"/>
    <p:sldId id="275" r:id="rId17"/>
    <p:sldId id="278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yyy" initials="L" lastIdx="1" clrIdx="0">
    <p:extLst>
      <p:ext uri="{19B8F6BF-5375-455C-9EA6-DF929625EA0E}">
        <p15:presenceInfo xmlns:p15="http://schemas.microsoft.com/office/powerpoint/2012/main" userId="Liyy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3574" autoAdjust="0"/>
  </p:normalViewPr>
  <p:slideViewPr>
    <p:cSldViewPr snapToGrid="0">
      <p:cViewPr varScale="1">
        <p:scale>
          <a:sx n="95" d="100"/>
          <a:sy n="95" d="100"/>
        </p:scale>
        <p:origin x="4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ICLR2020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的论文，基于组合的多重关系图卷积网络，这是一篇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针对知识图谱链接预测任务，使用图神经网络学习知识图谱嵌入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模型初始化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每个实体和关系的嵌入，将邻接实体与关系通过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这个算子融合，并以此更新目标实体。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29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模型初始化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每个实体和关系的嵌入，将邻接实体与关系通过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这个算子融合，并以此更新目标实体。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其中主要有三个关键的部分，首先是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节点的更新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就代表过滤矩阵，他用了三种矩阵，也就是公式二，分别对应原始的边、逆关系的边以及指向自己的边，并没有每一种关系用一个特定于关系的矩阵，避免了一个过参数化的问题。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第二是模型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这个算子将邻接实体与关系结合，合成的算子包含算子，分别是减法、乘法以及循环相关性算子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，也就是其中第三个公式。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在每一层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，关系嵌入也通过第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个公式更新。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27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接下来介绍一下实验部分，论文中主要把他在放在链接预测的任务上进行评估，也就是在知识图谱中预测丢失的链接。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0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两个常用的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链接预测两个数据集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FB15k-237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WN18RR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进行实验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指标是越低性能越好，其他都是越高性能越好，可以看出他在两个数据集上相较于先前的方法性能都有提升。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88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然后是对实验结果的分析，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左边的图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是本文提出的模型与先前模型的比较，可以看到本文的模型同时更新实体与关系，而先前的模型不是。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右边的图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是模型采用不同的评分函数和合成算子的结果，其中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加上循环相关性算子获得了最好的结果。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0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接下来是对于模型解决过参数化的分析，可以看出，当参数的数量被限制时，在不同的关系数量中都依旧可以获得相比于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R-GCN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更好的性能。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59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最后是总结，多关系图在现实世界中很普遍，现有的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方法的重点主要在简单的无向图，本文提出的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CompGCN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是一个同时学习实体和关系表示的参数有效的方法。实验证明了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CompGCN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方法的有效性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9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从背景、先前的方法，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动机、提出的方法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，实验的结果与分析几个方面来介绍这篇论文。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带有有向标签的边的图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越来越常见，多关系的图无处不在，例如知识图谱，依存句法分析以及生物领域，针对这些关系图，可以使用图神经网络来进行处理。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2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图卷积神经网络存在两个问题，一是大都用于简单的无向图，比如上面这个公式，仅仅将邻接节点的信息融合，二是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在多关系图上的朴素扩展需要使用特定于关系的过滤矩阵，会受到过参数化的问题。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1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由于这个问题，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也提出了许多针对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多关系图的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。然而，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尽管他们在不同程度上去解决过参数化的问题，但是他们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针对多关系图，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仅仅学习了节点的嵌入，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没有去学习关系的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特定方向过滤矩阵、对于每种关系不同的缩放因子、由基础矩阵得到的特定于关系的过滤器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7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基于此，作者想要提出一个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同时学习多关系图上的节点与关系表示，以及解决过参数化的问题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2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这篇文章的主要贡献就在于文章提出了一种新的框架，可以利用知识图谱嵌入技术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将邻接节点和边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进行各种合成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算子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。与先前的方法不同，提出的方法同时学习节点和关系的表示。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6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接下来我们来了解一下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本文提出方法如何将多关系图的信息融合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。假设有这样的一个局部的知识图谱，它的模型首先给其中的实体增加逆关系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6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接下来我们来了解一下它的模型。假设有这样的一个局部的知识图谱，它的模型首先给其中的实体增加逆关系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3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4294967295"/>
          </p:nvPr>
        </p:nvSpPr>
        <p:spPr>
          <a:xfrm>
            <a:off x="4140071" y="3917292"/>
            <a:ext cx="3437042" cy="3737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基于组合的多重关系图卷积网络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 idx="4294967295"/>
          </p:nvPr>
        </p:nvSpPr>
        <p:spPr>
          <a:xfrm>
            <a:off x="1874837" y="2524421"/>
            <a:ext cx="8442325" cy="5080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Composition-Based Multi-Relational Graph Convolutional Networks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315707-0933-4E81-B941-ACF471445CA0}"/>
              </a:ext>
            </a:extLst>
          </p:cNvPr>
          <p:cNvSpPr txBox="1"/>
          <p:nvPr/>
        </p:nvSpPr>
        <p:spPr>
          <a:xfrm>
            <a:off x="9415461" y="5549599"/>
            <a:ext cx="200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Speaker</a:t>
            </a:r>
            <a:r>
              <a:rPr lang="zh-CN" altLang="en-US" sz="1600" dirty="0"/>
              <a:t>：李宇佳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54A8A4-55E9-44CD-9E46-CC825397E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975" y="3175131"/>
            <a:ext cx="7214050" cy="5080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CompGCN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8F5641-F166-44FA-97AB-66EAD147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06" y="1620903"/>
            <a:ext cx="3906055" cy="36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CompGCN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CD0D5D-090C-4683-8BF5-5DCCAD0624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1672" y="5480461"/>
            <a:ext cx="1609725" cy="3219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C2A8E8-E9BE-40F8-92CB-9866D37574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36346" y="5298533"/>
            <a:ext cx="2797175" cy="685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8F5641-F166-44FA-97AB-66EAD147E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506" y="1620903"/>
            <a:ext cx="3906055" cy="36161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E63071-1B6A-41C2-A009-6E64D5F74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438" y="1567759"/>
            <a:ext cx="3906056" cy="3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0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CompGCN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6D12D4-2C8F-4B0D-B774-4706FACE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70" y="1861810"/>
            <a:ext cx="1978421" cy="16713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691944-6BA3-40BF-81A0-ADC8C70E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828" y="4054146"/>
            <a:ext cx="1324816" cy="13321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FD1ABE-8AF8-4AAB-83D7-5B7822AAC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95" y="1624418"/>
            <a:ext cx="4421133" cy="856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D42492-C847-43A6-8547-51C9A1D80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509" y="5482656"/>
            <a:ext cx="1878667" cy="3909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52D5A1-08E3-45FD-974B-95363A843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576" y="2939352"/>
            <a:ext cx="3462424" cy="90753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5A4051-2D60-4AEC-BD5B-61D8C5040502}"/>
              </a:ext>
            </a:extLst>
          </p:cNvPr>
          <p:cNvGrpSpPr/>
          <p:nvPr/>
        </p:nvGrpSpPr>
        <p:grpSpPr>
          <a:xfrm>
            <a:off x="5665546" y="4111101"/>
            <a:ext cx="2370473" cy="1097132"/>
            <a:chOff x="5773127" y="3972409"/>
            <a:chExt cx="1984845" cy="98022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A7472C0-9D42-4D4E-8FFD-0BA173CE7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0023" y="3972409"/>
              <a:ext cx="1957948" cy="29292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C929B35-6B32-45E2-8989-858E4BA7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00023" y="4287637"/>
              <a:ext cx="1957949" cy="29665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F005BAC-68AB-4F1D-8E48-CBDA89324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73127" y="4655413"/>
              <a:ext cx="1878667" cy="297222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C03DCA7-009C-42E7-A58A-F11CB34430F2}"/>
              </a:ext>
            </a:extLst>
          </p:cNvPr>
          <p:cNvSpPr txBox="1"/>
          <p:nvPr/>
        </p:nvSpPr>
        <p:spPr>
          <a:xfrm>
            <a:off x="1377948" y="1341863"/>
            <a:ext cx="26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Node Update: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FC0A03-0E62-492A-9F85-F3A2B23B984B}"/>
              </a:ext>
            </a:extLst>
          </p:cNvPr>
          <p:cNvSpPr txBox="1"/>
          <p:nvPr/>
        </p:nvSpPr>
        <p:spPr>
          <a:xfrm>
            <a:off x="1379161" y="3609507"/>
            <a:ext cx="26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Composition Operation: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9C2D60-D65C-4B85-B8B1-CB932C70ECF2}"/>
              </a:ext>
            </a:extLst>
          </p:cNvPr>
          <p:cNvSpPr txBox="1"/>
          <p:nvPr/>
        </p:nvSpPr>
        <p:spPr>
          <a:xfrm>
            <a:off x="1379161" y="5536917"/>
            <a:ext cx="26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Relation Update: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4F7537-301A-49EC-B360-44C146217291}"/>
              </a:ext>
            </a:extLst>
          </p:cNvPr>
          <p:cNvSpPr txBox="1"/>
          <p:nvPr/>
        </p:nvSpPr>
        <p:spPr>
          <a:xfrm>
            <a:off x="8464924" y="4111101"/>
            <a:ext cx="23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Subtraction (</a:t>
            </a:r>
            <a:r>
              <a:rPr lang="en-US" altLang="zh-CN" dirty="0" err="1"/>
              <a:t>TransE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3B6FC7-2803-4840-9E41-5C9D835FE7FE}"/>
              </a:ext>
            </a:extLst>
          </p:cNvPr>
          <p:cNvSpPr txBox="1"/>
          <p:nvPr/>
        </p:nvSpPr>
        <p:spPr>
          <a:xfrm>
            <a:off x="8454765" y="4453358"/>
            <a:ext cx="269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Multiplication</a:t>
            </a:r>
            <a:r>
              <a:rPr lang="en-US" altLang="zh-CN" dirty="0">
                <a:solidFill>
                  <a:srgbClr val="0070C0"/>
                </a:solidFill>
              </a:rPr>
              <a:t> (</a:t>
            </a:r>
            <a:r>
              <a:rPr lang="en-US" altLang="zh-CN" dirty="0" err="1">
                <a:solidFill>
                  <a:srgbClr val="0070C0"/>
                </a:solidFill>
              </a:rPr>
              <a:t>DistMult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D9B6D6-3BE8-4DA9-96CB-D0BAE0E83936}"/>
              </a:ext>
            </a:extLst>
          </p:cNvPr>
          <p:cNvSpPr txBox="1"/>
          <p:nvPr/>
        </p:nvSpPr>
        <p:spPr>
          <a:xfrm>
            <a:off x="8454765" y="4835012"/>
            <a:ext cx="27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Circular-correlation</a:t>
            </a:r>
            <a:r>
              <a:rPr lang="en-US" altLang="zh-CN" dirty="0">
                <a:solidFill>
                  <a:srgbClr val="0070C0"/>
                </a:solidFill>
              </a:rPr>
              <a:t> (</a:t>
            </a:r>
            <a:r>
              <a:rPr lang="en-US" altLang="zh-CN" dirty="0" err="1">
                <a:solidFill>
                  <a:srgbClr val="0070C0"/>
                </a:solidFill>
              </a:rPr>
              <a:t>HolE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8859AF-AC28-4BFB-B714-E9D728F8661C}"/>
              </a:ext>
            </a:extLst>
          </p:cNvPr>
          <p:cNvSpPr txBox="1"/>
          <p:nvPr/>
        </p:nvSpPr>
        <p:spPr>
          <a:xfrm>
            <a:off x="9393000" y="2947245"/>
            <a:ext cx="170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Original edges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D1901-1C85-455C-B70E-82B65BE11BE6}"/>
              </a:ext>
            </a:extLst>
          </p:cNvPr>
          <p:cNvSpPr txBox="1"/>
          <p:nvPr/>
        </p:nvSpPr>
        <p:spPr>
          <a:xfrm>
            <a:off x="9410546" y="3211464"/>
            <a:ext cx="17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Inverse Edges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E1F7DF-7605-40DA-8844-7143F93CA8C7}"/>
              </a:ext>
            </a:extLst>
          </p:cNvPr>
          <p:cNvSpPr txBox="1"/>
          <p:nvPr/>
        </p:nvSpPr>
        <p:spPr>
          <a:xfrm>
            <a:off x="9410546" y="3465682"/>
            <a:ext cx="144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Self Loops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F475A34-4906-4F8A-8C22-2E46617D8359}"/>
              </a:ext>
            </a:extLst>
          </p:cNvPr>
          <p:cNvCxnSpPr>
            <a:cxnSpLocks/>
          </p:cNvCxnSpPr>
          <p:nvPr/>
        </p:nvCxnSpPr>
        <p:spPr>
          <a:xfrm>
            <a:off x="8036018" y="2357501"/>
            <a:ext cx="164706" cy="4963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3A12052-45D6-4564-8CC9-D086C7369266}"/>
              </a:ext>
            </a:extLst>
          </p:cNvPr>
          <p:cNvSpPr/>
          <p:nvPr/>
        </p:nvSpPr>
        <p:spPr>
          <a:xfrm>
            <a:off x="6675120" y="1809550"/>
            <a:ext cx="1039528" cy="696286"/>
          </a:xfrm>
          <a:prstGeom prst="roundRect">
            <a:avLst/>
          </a:prstGeom>
          <a:noFill/>
          <a:ln w="19050" cap="flat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1DE567C-2530-43BE-9EEA-88F6EE588566}"/>
              </a:ext>
            </a:extLst>
          </p:cNvPr>
          <p:cNvSpPr/>
          <p:nvPr/>
        </p:nvSpPr>
        <p:spPr>
          <a:xfrm>
            <a:off x="7775609" y="1814363"/>
            <a:ext cx="651310" cy="423511"/>
          </a:xfrm>
          <a:prstGeom prst="roundRect">
            <a:avLst/>
          </a:prstGeom>
          <a:noFill/>
          <a:ln w="19050" cap="flat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2EEE0DF-772E-4444-8A89-EA0C98E7321C}"/>
              </a:ext>
            </a:extLst>
          </p:cNvPr>
          <p:cNvSpPr/>
          <p:nvPr/>
        </p:nvSpPr>
        <p:spPr>
          <a:xfrm>
            <a:off x="8457163" y="1812715"/>
            <a:ext cx="1039528" cy="423511"/>
          </a:xfrm>
          <a:prstGeom prst="roundRect">
            <a:avLst/>
          </a:prstGeom>
          <a:noFill/>
          <a:ln w="19050" cap="flat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6614594-8DB9-481F-BD94-68699B24E327}"/>
              </a:ext>
            </a:extLst>
          </p:cNvPr>
          <p:cNvSpPr/>
          <p:nvPr/>
        </p:nvSpPr>
        <p:spPr>
          <a:xfrm>
            <a:off x="6241984" y="1823987"/>
            <a:ext cx="227399" cy="365761"/>
          </a:xfrm>
          <a:prstGeom prst="roundRect">
            <a:avLst/>
          </a:prstGeom>
          <a:noFill/>
          <a:ln w="19050" cap="flat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81D085-232F-46AC-A82A-E5DA7FBD0319}"/>
              </a:ext>
            </a:extLst>
          </p:cNvPr>
          <p:cNvCxnSpPr>
            <a:cxnSpLocks/>
          </p:cNvCxnSpPr>
          <p:nvPr/>
        </p:nvCxnSpPr>
        <p:spPr>
          <a:xfrm flipV="1">
            <a:off x="6352901" y="1491061"/>
            <a:ext cx="164706" cy="3331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37A4CE0-D8CA-46F1-B9FC-0865B2EDDC52}"/>
              </a:ext>
            </a:extLst>
          </p:cNvPr>
          <p:cNvSpPr txBox="1"/>
          <p:nvPr/>
        </p:nvSpPr>
        <p:spPr>
          <a:xfrm>
            <a:off x="6187736" y="1187747"/>
            <a:ext cx="1404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non-linearity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C760D0A-06CA-46BB-A166-B921300254EA}"/>
              </a:ext>
            </a:extLst>
          </p:cNvPr>
          <p:cNvSpPr txBox="1"/>
          <p:nvPr/>
        </p:nvSpPr>
        <p:spPr>
          <a:xfrm>
            <a:off x="5032610" y="2623644"/>
            <a:ext cx="191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Summation over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neighborhood of v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7E33E29-0C31-4A11-8E85-92084BC73A65}"/>
              </a:ext>
            </a:extLst>
          </p:cNvPr>
          <p:cNvCxnSpPr>
            <a:cxnSpLocks/>
          </p:cNvCxnSpPr>
          <p:nvPr/>
        </p:nvCxnSpPr>
        <p:spPr>
          <a:xfrm flipH="1">
            <a:off x="6534314" y="2521177"/>
            <a:ext cx="507146" cy="18776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4DF4D47-2745-4654-B919-66E73E9106A8}"/>
              </a:ext>
            </a:extLst>
          </p:cNvPr>
          <p:cNvSpPr txBox="1"/>
          <p:nvPr/>
        </p:nvSpPr>
        <p:spPr>
          <a:xfrm>
            <a:off x="9326713" y="1070086"/>
            <a:ext cx="140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Composition</a:t>
            </a:r>
          </a:p>
          <a:p>
            <a:r>
              <a:rPr lang="en-US" altLang="zh-CN" dirty="0"/>
              <a:t>Operation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5C99F9D-8415-4259-80CC-DC957742D66D}"/>
              </a:ext>
            </a:extLst>
          </p:cNvPr>
          <p:cNvCxnSpPr>
            <a:cxnSpLocks/>
          </p:cNvCxnSpPr>
          <p:nvPr/>
        </p:nvCxnSpPr>
        <p:spPr>
          <a:xfrm flipV="1">
            <a:off x="9028497" y="1524167"/>
            <a:ext cx="327259" cy="2445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FA6E420-CC28-40C9-9CA0-D0558DF66F50}"/>
              </a:ext>
            </a:extLst>
          </p:cNvPr>
          <p:cNvSpPr txBox="1"/>
          <p:nvPr/>
        </p:nvSpPr>
        <p:spPr>
          <a:xfrm>
            <a:off x="10731267" y="1823987"/>
            <a:ext cx="6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C21E58-DB33-408F-8EE1-5683DA2DC44A}"/>
              </a:ext>
            </a:extLst>
          </p:cNvPr>
          <p:cNvSpPr txBox="1"/>
          <p:nvPr/>
        </p:nvSpPr>
        <p:spPr>
          <a:xfrm>
            <a:off x="10731268" y="3123425"/>
            <a:ext cx="6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CB87F3B-D272-42D7-994B-CAE6A53D71D6}"/>
              </a:ext>
            </a:extLst>
          </p:cNvPr>
          <p:cNvSpPr txBox="1"/>
          <p:nvPr/>
        </p:nvSpPr>
        <p:spPr>
          <a:xfrm>
            <a:off x="10731267" y="4422863"/>
            <a:ext cx="6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D29446-A790-4A9D-9044-445963F8128E}"/>
              </a:ext>
            </a:extLst>
          </p:cNvPr>
          <p:cNvSpPr txBox="1"/>
          <p:nvPr/>
        </p:nvSpPr>
        <p:spPr>
          <a:xfrm>
            <a:off x="10731266" y="5440213"/>
            <a:ext cx="6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0380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Tasks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E3ED29-B512-4AB9-BF04-2B0A6B43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02" y="2154441"/>
            <a:ext cx="9860206" cy="30689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5DE096-A47B-4C21-969F-75B1F91E0CEA}"/>
              </a:ext>
            </a:extLst>
          </p:cNvPr>
          <p:cNvSpPr txBox="1"/>
          <p:nvPr/>
        </p:nvSpPr>
        <p:spPr>
          <a:xfrm>
            <a:off x="1165102" y="1403825"/>
            <a:ext cx="509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Link Prediction in Knowledge Graph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98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A25F-F199-451B-B9A3-B4DA55C3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FA729E-6668-48A8-85C8-61127001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36" y="1726669"/>
            <a:ext cx="9786938" cy="36601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9B60AF-CF5F-4A36-A643-F405E597D4F0}"/>
              </a:ext>
            </a:extLst>
          </p:cNvPr>
          <p:cNvSpPr txBox="1"/>
          <p:nvPr/>
        </p:nvSpPr>
        <p:spPr>
          <a:xfrm>
            <a:off x="2129443" y="5526782"/>
            <a:ext cx="79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CompGCN</a:t>
            </a:r>
            <a:r>
              <a:rPr lang="en-US" altLang="zh-CN" dirty="0"/>
              <a:t> provides a </a:t>
            </a:r>
            <a:r>
              <a:rPr lang="en-US" altLang="zh-CN" dirty="0">
                <a:solidFill>
                  <a:srgbClr val="0070C0"/>
                </a:solidFill>
              </a:rPr>
              <a:t>consistent improvement </a:t>
            </a:r>
            <a:r>
              <a:rPr lang="en-US" altLang="zh-CN" dirty="0"/>
              <a:t>across all the datasets.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57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A25F-F199-451B-B9A3-B4DA55C3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274BDB-CB4B-435B-A400-FD6AACE8EB00}"/>
              </a:ext>
            </a:extLst>
          </p:cNvPr>
          <p:cNvSpPr txBox="1"/>
          <p:nvPr/>
        </p:nvSpPr>
        <p:spPr>
          <a:xfrm>
            <a:off x="712295" y="1332582"/>
            <a:ext cx="808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 of different </a:t>
            </a:r>
            <a:r>
              <a:rPr lang="en-US" altLang="zh-CN" dirty="0">
                <a:solidFill>
                  <a:srgbClr val="C00000"/>
                </a:solidFill>
              </a:rPr>
              <a:t>GCN models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composition operators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5143E-6E3A-4F46-A636-E0FC9338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95" y="2191671"/>
            <a:ext cx="4686300" cy="260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C2A2C8-FDE2-4283-9AF3-4AF17198E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5" y="2688171"/>
            <a:ext cx="5648326" cy="17787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6C65CF-414E-4C1A-B813-39AFBB72189D}"/>
              </a:ext>
            </a:extLst>
          </p:cNvPr>
          <p:cNvSpPr txBox="1"/>
          <p:nvPr/>
        </p:nvSpPr>
        <p:spPr>
          <a:xfrm>
            <a:off x="2377093" y="5285428"/>
            <a:ext cx="7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ConvE</a:t>
            </a:r>
            <a:r>
              <a:rPr lang="en-US" altLang="zh-CN" dirty="0">
                <a:solidFill>
                  <a:srgbClr val="C00000"/>
                </a:solidFill>
              </a:rPr>
              <a:t> + </a:t>
            </a:r>
            <a:r>
              <a:rPr lang="en-US" altLang="zh-CN" dirty="0" err="1">
                <a:solidFill>
                  <a:srgbClr val="C00000"/>
                </a:solidFill>
              </a:rPr>
              <a:t>CompGCN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Corr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/>
              <a:t>gives </a:t>
            </a:r>
            <a:r>
              <a:rPr lang="en-US" altLang="zh-CN" dirty="0">
                <a:solidFill>
                  <a:srgbClr val="0070C0"/>
                </a:solidFill>
              </a:rPr>
              <a:t>best performance </a:t>
            </a:r>
            <a:r>
              <a:rPr lang="en-US" altLang="zh-CN" dirty="0"/>
              <a:t>across all settings.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24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A25F-F199-451B-B9A3-B4DA55C3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82E22D-AED8-4A35-B606-259B2C77AAD4}"/>
              </a:ext>
            </a:extLst>
          </p:cNvPr>
          <p:cNvSpPr txBox="1"/>
          <p:nvPr/>
        </p:nvSpPr>
        <p:spPr>
          <a:xfrm>
            <a:off x="706102" y="1339404"/>
            <a:ext cx="737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 of </a:t>
            </a:r>
            <a:r>
              <a:rPr lang="en-US" altLang="zh-CN" dirty="0">
                <a:solidFill>
                  <a:srgbClr val="C00000"/>
                </a:solidFill>
              </a:rPr>
              <a:t>number of relation basis vectors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relations</a:t>
            </a:r>
            <a:r>
              <a:rPr lang="en-US" altLang="zh-CN" dirty="0"/>
              <a:t> on FB15k-237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7B33D1-141E-4673-AF6B-F229503B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86" y="2029068"/>
            <a:ext cx="4668219" cy="3000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95C555-C635-4F61-AF4D-3532E0072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1918926"/>
            <a:ext cx="4620660" cy="30834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92ED42-C2B9-4DEE-9771-91A89A975EAF}"/>
              </a:ext>
            </a:extLst>
          </p:cNvPr>
          <p:cNvSpPr txBox="1"/>
          <p:nvPr/>
        </p:nvSpPr>
        <p:spPr>
          <a:xfrm>
            <a:off x="2964655" y="5317925"/>
            <a:ext cx="671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COMPGCN </a:t>
            </a:r>
            <a:r>
              <a:rPr lang="en-US" altLang="zh-CN" dirty="0">
                <a:solidFill>
                  <a:srgbClr val="0070C0"/>
                </a:solidFill>
              </a:rPr>
              <a:t>outperforms R-GCN </a:t>
            </a:r>
            <a:r>
              <a:rPr lang="en-US" altLang="zh-CN" dirty="0"/>
              <a:t>even with </a:t>
            </a:r>
            <a:r>
              <a:rPr lang="en-US" altLang="zh-CN" dirty="0">
                <a:solidFill>
                  <a:srgbClr val="0070C0"/>
                </a:solidFill>
              </a:rPr>
              <a:t>limited parameters.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4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9538D7-F9F4-45DD-88D3-3606416D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93EB0-E93F-4756-9777-E8746AFF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Multi-relational graphs </a:t>
            </a:r>
            <a:r>
              <a:rPr lang="en-US" altLang="zh-CN" sz="2400" dirty="0"/>
              <a:t>are prevalent in real-world problems. 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Current GCN approaches mainly focus on </a:t>
            </a:r>
            <a:r>
              <a:rPr lang="en-US" altLang="zh-CN" sz="2400" dirty="0">
                <a:solidFill>
                  <a:srgbClr val="0070C0"/>
                </a:solidFill>
              </a:rPr>
              <a:t>simple undirected graphs</a:t>
            </a:r>
            <a:r>
              <a:rPr lang="en-US" altLang="zh-CN" sz="2400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zh-CN" sz="2400" dirty="0" err="1">
                <a:solidFill>
                  <a:srgbClr val="C00000"/>
                </a:solidFill>
              </a:rPr>
              <a:t>CompGCN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is proposed, a </a:t>
            </a:r>
            <a:r>
              <a:rPr lang="en-US" altLang="zh-CN" sz="2400" dirty="0">
                <a:solidFill>
                  <a:srgbClr val="0070C0"/>
                </a:solidFill>
              </a:rPr>
              <a:t>parameter efficient </a:t>
            </a:r>
            <a:r>
              <a:rPr lang="en-US" altLang="zh-CN" sz="2400" dirty="0"/>
              <a:t>method for embedding </a:t>
            </a:r>
            <a:r>
              <a:rPr lang="en-US" altLang="zh-CN" sz="2400" dirty="0">
                <a:solidFill>
                  <a:srgbClr val="0070C0"/>
                </a:solidFill>
              </a:rPr>
              <a:t>both nodes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relation types</a:t>
            </a:r>
            <a:r>
              <a:rPr lang="en-US" altLang="zh-CN" sz="2400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Experiments demonstrate the </a:t>
            </a:r>
            <a:r>
              <a:rPr lang="en-US" altLang="zh-CN" sz="2400" dirty="0">
                <a:solidFill>
                  <a:srgbClr val="0070C0"/>
                </a:solidFill>
              </a:rPr>
              <a:t>effectiveness</a:t>
            </a:r>
            <a:r>
              <a:rPr lang="en-US" altLang="zh-CN" sz="2400" dirty="0"/>
              <a:t> of </a:t>
            </a:r>
            <a:r>
              <a:rPr lang="en-US" altLang="zh-CN" sz="2400" dirty="0" err="1"/>
              <a:t>CompGCN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61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0429" y="2843580"/>
            <a:ext cx="3211141" cy="1170839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Thank you!</a:t>
            </a:r>
            <a:br>
              <a:rPr lang="en-US" altLang="zh-CN" dirty="0"/>
            </a:br>
            <a:endParaRPr lang="zh-CN" altLang="en-US" sz="2400" b="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AC0B3A-A8C2-476D-81FA-48D7B32D5F7E}"/>
              </a:ext>
            </a:extLst>
          </p:cNvPr>
          <p:cNvSpPr txBox="1"/>
          <p:nvPr/>
        </p:nvSpPr>
        <p:spPr>
          <a:xfrm>
            <a:off x="1673157" y="1950397"/>
            <a:ext cx="6955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Background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Previous Methods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Proposed Method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Results and Analysis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C3ED3EA-983E-4CED-85B4-FA1D02FC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96688"/>
            <a:ext cx="10850563" cy="632012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BD2691D-377F-4DA9-9C39-610E5D64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Graphs with </a:t>
            </a:r>
            <a:r>
              <a:rPr lang="en-US" altLang="zh-CN" dirty="0">
                <a:solidFill>
                  <a:srgbClr val="C00000"/>
                </a:solidFill>
              </a:rPr>
              <a:t>directed-labeled edges </a:t>
            </a:r>
            <a:r>
              <a:rPr lang="en-US" altLang="zh-CN" dirty="0"/>
              <a:t>are becoming more common</a:t>
            </a:r>
          </a:p>
          <a:p>
            <a:r>
              <a:rPr lang="en-US" altLang="zh-CN" dirty="0"/>
              <a:t>Multi-relational graphs are </a:t>
            </a:r>
            <a:r>
              <a:rPr lang="en-US" altLang="zh-CN" dirty="0">
                <a:solidFill>
                  <a:srgbClr val="0070C0"/>
                </a:solidFill>
              </a:rPr>
              <a:t>pervasive</a:t>
            </a:r>
            <a:r>
              <a:rPr lang="en-US" altLang="zh-CN" dirty="0"/>
              <a:t>, examples include...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FC17CA-8D3A-45B4-ABFD-2DD17805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62" y="2400300"/>
            <a:ext cx="3095625" cy="3333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97F7E4-7430-4545-9FE8-516B03C7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4" y="2214563"/>
            <a:ext cx="4591050" cy="1609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6D66FC-6397-4AF9-9107-363A6DF1F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27" y="4072734"/>
            <a:ext cx="3071537" cy="18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BD2691D-377F-4DA9-9C39-610E5D64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Most GCN formulations are for </a:t>
            </a:r>
            <a:r>
              <a:rPr lang="en-US" altLang="zh-CN" dirty="0">
                <a:solidFill>
                  <a:srgbClr val="0070C0"/>
                </a:solidFill>
              </a:rPr>
              <a:t>simple undirected </a:t>
            </a:r>
            <a:r>
              <a:rPr lang="en-US" altLang="zh-CN" dirty="0"/>
              <a:t>graphs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Naive extension </a:t>
            </a:r>
            <a:r>
              <a:rPr lang="en-US" altLang="zh-CN" dirty="0"/>
              <a:t>of GCNs to Multi-relational graphs using relation-specific filter matrix (W)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 	Suffers from </a:t>
            </a:r>
            <a:r>
              <a:rPr lang="en-US" altLang="zh-CN" dirty="0">
                <a:solidFill>
                  <a:srgbClr val="0070C0"/>
                </a:solidFill>
              </a:rPr>
              <a:t>overparameterization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D6F2F3-4616-4084-BAA8-D976A290B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72" y="1385885"/>
            <a:ext cx="2833687" cy="24910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AFF476-CF88-459F-82EA-9FDE37043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907" y="2343921"/>
            <a:ext cx="5053013" cy="575029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935FC792-FBBA-4261-9C46-754D08AB3B20}"/>
              </a:ext>
            </a:extLst>
          </p:cNvPr>
          <p:cNvSpPr/>
          <p:nvPr/>
        </p:nvSpPr>
        <p:spPr>
          <a:xfrm>
            <a:off x="2119313" y="5457826"/>
            <a:ext cx="390525" cy="1905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FABE7-B87B-430B-BC65-DC333C56F6C0}"/>
              </a:ext>
            </a:extLst>
          </p:cNvPr>
          <p:cNvSpPr/>
          <p:nvPr/>
        </p:nvSpPr>
        <p:spPr>
          <a:xfrm>
            <a:off x="8010728" y="2343921"/>
            <a:ext cx="282102" cy="418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6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Methods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BD2691D-377F-4DA9-9C39-610E5D64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Directed-GCN</a:t>
            </a:r>
            <a:r>
              <a:rPr lang="en-US" altLang="zh-CN" dirty="0"/>
              <a:t>: Utilizes </a:t>
            </a:r>
            <a:r>
              <a:rPr lang="en-US" altLang="zh-CN" dirty="0">
                <a:solidFill>
                  <a:srgbClr val="0070C0"/>
                </a:solidFill>
              </a:rPr>
              <a:t>direction-specific</a:t>
            </a:r>
            <a:r>
              <a:rPr lang="en-US" altLang="zh-CN" dirty="0"/>
              <a:t> filter matrix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Weighted-GCN</a:t>
            </a:r>
            <a:r>
              <a:rPr lang="en-US" altLang="zh-CN" dirty="0"/>
              <a:t>: Learns a </a:t>
            </a:r>
            <a:r>
              <a:rPr lang="en-US" altLang="zh-CN" dirty="0">
                <a:solidFill>
                  <a:srgbClr val="0070C0"/>
                </a:solidFill>
              </a:rPr>
              <a:t>scalar weight </a:t>
            </a:r>
            <a:r>
              <a:rPr lang="en-US" altLang="zh-CN" dirty="0"/>
              <a:t>for each relation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Relational-GCN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</a:rPr>
              <a:t>Relation-specific</a:t>
            </a:r>
            <a:r>
              <a:rPr lang="en-US" altLang="zh-CN" dirty="0"/>
              <a:t> filters in terms of basis matrices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Although solve </a:t>
            </a:r>
            <a:r>
              <a:rPr lang="en-US" altLang="zh-CN" dirty="0">
                <a:solidFill>
                  <a:srgbClr val="0070C0"/>
                </a:solidFill>
              </a:rPr>
              <a:t>overparameterization</a:t>
            </a:r>
            <a:r>
              <a:rPr lang="en-US" altLang="zh-CN" dirty="0"/>
              <a:t> to different </a:t>
            </a:r>
            <a:r>
              <a:rPr lang="en-US" altLang="zh-CN" dirty="0">
                <a:solidFill>
                  <a:srgbClr val="0070C0"/>
                </a:solidFill>
              </a:rPr>
              <a:t>degrees of granularity</a:t>
            </a:r>
            <a:r>
              <a:rPr lang="en-US" altLang="zh-CN" dirty="0"/>
              <a:t>, none of them learn </a:t>
            </a:r>
            <a:r>
              <a:rPr lang="en-US" altLang="zh-CN" dirty="0">
                <a:solidFill>
                  <a:srgbClr val="0070C0"/>
                </a:solidFill>
              </a:rPr>
              <a:t>relation embeddings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71A67D-46B8-4D7E-932D-E0A0208D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48" y="1289608"/>
            <a:ext cx="7681913" cy="161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0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BD2691D-377F-4DA9-9C39-610E5D64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Extensive research done on embedding Knowledge Graphs where representations of </a:t>
            </a:r>
            <a:r>
              <a:rPr lang="en-US" altLang="zh-CN" dirty="0">
                <a:solidFill>
                  <a:srgbClr val="0070C0"/>
                </a:solidFill>
              </a:rPr>
              <a:t>both nodes and relations</a:t>
            </a:r>
            <a:r>
              <a:rPr lang="en-US" altLang="zh-CN" dirty="0"/>
              <a:t> are jointly learned.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Can we develop a </a:t>
            </a:r>
            <a:r>
              <a:rPr lang="en-US" altLang="zh-CN" dirty="0">
                <a:solidFill>
                  <a:srgbClr val="C00000"/>
                </a:solidFill>
              </a:rPr>
              <a:t>GCN framework </a:t>
            </a:r>
            <a:r>
              <a:rPr lang="en-US" altLang="zh-CN" dirty="0"/>
              <a:t>that can leverage the advances in KGE approaches to: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○ Learn </a:t>
            </a:r>
            <a:r>
              <a:rPr lang="en-US" altLang="zh-CN" dirty="0">
                <a:solidFill>
                  <a:srgbClr val="0070C0"/>
                </a:solidFill>
              </a:rPr>
              <a:t>both node and relation </a:t>
            </a:r>
            <a:r>
              <a:rPr lang="en-US" altLang="zh-CN" dirty="0"/>
              <a:t>embeddings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○ Solve the issue of </a:t>
            </a:r>
            <a:r>
              <a:rPr lang="en-US" altLang="zh-CN" dirty="0">
                <a:solidFill>
                  <a:srgbClr val="0070C0"/>
                </a:solidFill>
              </a:rPr>
              <a:t>overparameterization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44965B-47B3-412D-BF1A-447CC0D2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239" y="3567113"/>
            <a:ext cx="3571522" cy="20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7FEDD-CDC8-4985-B6BA-089204FA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08AEC-46B5-4905-AE4E-02BB948D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CompGCN</a:t>
            </a:r>
            <a:r>
              <a:rPr lang="en-US" altLang="zh-CN" dirty="0"/>
              <a:t> is a novel framework for incorporating </a:t>
            </a:r>
            <a:r>
              <a:rPr lang="en-US" altLang="zh-CN" dirty="0">
                <a:solidFill>
                  <a:srgbClr val="0070C0"/>
                </a:solidFill>
              </a:rPr>
              <a:t>multi-relational information </a:t>
            </a:r>
            <a:r>
              <a:rPr lang="en-US" altLang="zh-CN" dirty="0"/>
              <a:t>in GCNs which </a:t>
            </a:r>
            <a:r>
              <a:rPr lang="en-US" altLang="zh-CN" dirty="0">
                <a:solidFill>
                  <a:srgbClr val="0070C0"/>
                </a:solidFill>
              </a:rPr>
              <a:t>leverages</a:t>
            </a:r>
            <a:r>
              <a:rPr lang="en-US" altLang="zh-CN" dirty="0"/>
              <a:t> a variety of </a:t>
            </a:r>
            <a:r>
              <a:rPr lang="en-US" altLang="zh-CN" dirty="0">
                <a:solidFill>
                  <a:srgbClr val="0070C0"/>
                </a:solidFill>
              </a:rPr>
              <a:t>composition operations </a:t>
            </a:r>
            <a:r>
              <a:rPr lang="en-US" altLang="zh-CN" dirty="0"/>
              <a:t>from KG embedding techniques.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Unlike previous GCN methods, </a:t>
            </a:r>
            <a:r>
              <a:rPr lang="en-US" altLang="zh-CN" dirty="0" err="1"/>
              <a:t>CompGCN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jointly learns </a:t>
            </a:r>
            <a:r>
              <a:rPr lang="en-US" altLang="zh-CN" dirty="0"/>
              <a:t>to embed </a:t>
            </a:r>
            <a:r>
              <a:rPr lang="en-US" altLang="zh-CN" dirty="0">
                <a:solidFill>
                  <a:srgbClr val="0070C0"/>
                </a:solidFill>
              </a:rPr>
              <a:t>both nodes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relations</a:t>
            </a:r>
            <a:r>
              <a:rPr lang="en-US" altLang="zh-CN" dirty="0"/>
              <a:t> in the graph.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90EB4-B520-4D70-B735-FC0EF03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BFF194-9D2D-414C-AC13-C3CECE7C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80" y="3196758"/>
            <a:ext cx="9543440" cy="23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2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CompGCN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1DAB4D-107D-4F58-8F85-9D2A2EB4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503" y="1852613"/>
            <a:ext cx="3788743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E3AEEB4-93CC-4850-A476-20CF252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CompGCN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1DAB4D-107D-4F58-8F85-9D2A2EB4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503" y="1852613"/>
            <a:ext cx="3788743" cy="3219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4A9DCD-CD7E-4493-86EE-A9799C2F1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1852613"/>
            <a:ext cx="3725434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8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1647</TotalTime>
  <Words>1199</Words>
  <Application>Microsoft Office PowerPoint</Application>
  <PresentationFormat>宽屏</PresentationFormat>
  <Paragraphs>121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主题5</vt:lpstr>
      <vt:lpstr>Composition-Based Multi-Relational Graph Convolutional Networks</vt:lpstr>
      <vt:lpstr>Content</vt:lpstr>
      <vt:lpstr>Background</vt:lpstr>
      <vt:lpstr>Background</vt:lpstr>
      <vt:lpstr>Previous Methods</vt:lpstr>
      <vt:lpstr>Motivation</vt:lpstr>
      <vt:lpstr>Contributions</vt:lpstr>
      <vt:lpstr>CompGCN</vt:lpstr>
      <vt:lpstr>CompGCN</vt:lpstr>
      <vt:lpstr>CompGCN</vt:lpstr>
      <vt:lpstr>CompGCN</vt:lpstr>
      <vt:lpstr>CompGCN</vt:lpstr>
      <vt:lpstr>Evaluation Tasks</vt:lpstr>
      <vt:lpstr>Results</vt:lpstr>
      <vt:lpstr>Analysis</vt:lpstr>
      <vt:lpstr>Analysis</vt:lpstr>
      <vt:lpstr>Conclusion</vt:lpstr>
      <vt:lpstr>Thank you!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Liyyy</cp:lastModifiedBy>
  <cp:revision>96</cp:revision>
  <cp:lastPrinted>2018-02-05T16:00:00Z</cp:lastPrinted>
  <dcterms:created xsi:type="dcterms:W3CDTF">2018-02-05T16:00:00Z</dcterms:created>
  <dcterms:modified xsi:type="dcterms:W3CDTF">2020-11-19T10:08:01Z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