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8" r:id="rId4"/>
    <p:sldId id="272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78B54C1-E1A7-4261-9F20-69066B116F28}">
          <p14:sldIdLst>
            <p14:sldId id="256"/>
            <p14:sldId id="258"/>
            <p14:sldId id="272"/>
            <p14:sldId id="259"/>
            <p14:sldId id="261"/>
            <p14:sldId id="262"/>
            <p14:sldId id="260"/>
            <p14:sldId id="263"/>
            <p14:sldId id="264"/>
            <p14:sldId id="265"/>
            <p14:sldId id="266"/>
            <p14:sldId id="267"/>
            <p14:sldId id="269"/>
          </p14:sldIdLst>
        </p14:section>
        <p14:section name="Experiment" id="{B2F2F00B-65FD-493E-B932-4C64875A5CB9}">
          <p14:sldIdLst>
            <p14:sldId id="268"/>
            <p14:sldId id="270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66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53CCF-14FE-40E5-989A-7B451611714F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62EFB-01FE-4D0B-9C59-D5FF3C961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1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什么戳</a:t>
            </a:r>
            <a:r>
              <a:rPr lang="en-US" altLang="zh-CN" dirty="0"/>
              <a:t>RE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包括</a:t>
            </a:r>
            <a:r>
              <a:rPr lang="en-US" altLang="zh-CN" dirty="0"/>
              <a:t>NER</a:t>
            </a:r>
            <a:r>
              <a:rPr lang="zh-CN" altLang="en-US" dirty="0"/>
              <a:t>，本句话中包括三个实体，分别是</a:t>
            </a:r>
            <a:endParaRPr lang="en-US" altLang="zh-CN" dirty="0"/>
          </a:p>
          <a:p>
            <a:r>
              <a:rPr lang="zh-CN" altLang="en-US" dirty="0"/>
              <a:t>但是我们只抽取一个</a:t>
            </a:r>
            <a:r>
              <a:rPr lang="en-US" altLang="zh-CN" dirty="0"/>
              <a:t>triplet &lt;&gt; </a:t>
            </a:r>
            <a:r>
              <a:rPr lang="zh-CN" altLang="en-US" dirty="0"/>
              <a:t>为什么呢？</a:t>
            </a:r>
            <a:endParaRPr lang="en-US" altLang="zh-CN" dirty="0"/>
          </a:p>
          <a:p>
            <a:r>
              <a:rPr lang="en-US" altLang="zh-CN" dirty="0"/>
              <a:t>Visit  </a:t>
            </a:r>
            <a:r>
              <a:rPr lang="zh-CN" altLang="en-US" dirty="0"/>
              <a:t>不行 因为关系是一种属性</a:t>
            </a:r>
            <a:endParaRPr lang="en-US" altLang="zh-CN" dirty="0"/>
          </a:p>
          <a:p>
            <a:r>
              <a:rPr lang="en-US" altLang="zh-CN" dirty="0"/>
              <a:t>US apple </a:t>
            </a:r>
            <a:r>
              <a:rPr lang="zh-CN" altLang="en-US" dirty="0"/>
              <a:t>不行 因为此句中没有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62EFB-01FE-4D0B-9C59-D5FF3C9616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Level I </a:t>
            </a:r>
            <a:r>
              <a:rPr lang="zh-CN" altLang="en-US" sz="1200" dirty="0"/>
              <a:t>只在两三个</a:t>
            </a:r>
            <a:r>
              <a:rPr lang="en-US" altLang="zh-CN" sz="1200" dirty="0"/>
              <a:t>vertical</a:t>
            </a:r>
            <a:r>
              <a:rPr lang="zh-CN" altLang="en-US" sz="1200" dirty="0"/>
              <a:t>上训练之后 就在别的</a:t>
            </a:r>
            <a:r>
              <a:rPr lang="en-US" altLang="zh-CN" sz="1200" dirty="0"/>
              <a:t>vertical</a:t>
            </a:r>
            <a:r>
              <a:rPr lang="zh-CN" altLang="en-US" sz="1200" dirty="0"/>
              <a:t>中测试，只做</a:t>
            </a:r>
            <a:r>
              <a:rPr lang="en-US" altLang="zh-CN" sz="1200" dirty="0"/>
              <a:t>OpenIE, </a:t>
            </a:r>
            <a:r>
              <a:rPr lang="zh-CN" altLang="en-US" sz="1200" dirty="0"/>
              <a:t>原因也很简单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Level II </a:t>
            </a:r>
            <a:r>
              <a:rPr lang="zh-CN" altLang="en-US" sz="1200" dirty="0"/>
              <a:t>在大部分</a:t>
            </a:r>
            <a:r>
              <a:rPr lang="en-US" altLang="zh-CN" sz="1200" dirty="0"/>
              <a:t>VERTICAL</a:t>
            </a:r>
            <a:r>
              <a:rPr lang="zh-CN" altLang="en-US" sz="1200" dirty="0"/>
              <a:t>上训练，然后在未训练的</a:t>
            </a:r>
            <a:r>
              <a:rPr lang="en-US" altLang="zh-CN" sz="1200" dirty="0"/>
              <a:t>vertical</a:t>
            </a:r>
            <a:r>
              <a:rPr lang="zh-CN" altLang="en-US" sz="1200" dirty="0"/>
              <a:t>上测试</a:t>
            </a:r>
            <a:endParaRPr lang="en-US" altLang="zh-CN" sz="1200" dirty="0"/>
          </a:p>
          <a:p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62EFB-01FE-4D0B-9C59-D5FF3C9616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76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消融实验，证实了</a:t>
            </a:r>
            <a:r>
              <a:rPr lang="en-US" altLang="zh-CN" dirty="0"/>
              <a:t>Bert</a:t>
            </a:r>
            <a:r>
              <a:rPr lang="zh-CN" altLang="en-US" dirty="0"/>
              <a:t>的非必需性，</a:t>
            </a:r>
            <a:r>
              <a:rPr lang="en-US" altLang="zh-CN" dirty="0"/>
              <a:t>OpenIE</a:t>
            </a:r>
            <a:r>
              <a:rPr lang="zh-CN" altLang="en-US" dirty="0"/>
              <a:t>问题里，添加了</a:t>
            </a:r>
            <a:r>
              <a:rPr lang="en-US" altLang="zh-CN" dirty="0"/>
              <a:t>BERT</a:t>
            </a:r>
            <a:r>
              <a:rPr lang="zh-CN" altLang="en-US" dirty="0"/>
              <a:t>反而使得表现下降。 </a:t>
            </a:r>
            <a:endParaRPr lang="en-US" altLang="zh-CN" dirty="0"/>
          </a:p>
          <a:p>
            <a:r>
              <a:rPr lang="zh-CN" altLang="en-US" dirty="0"/>
              <a:t>然而另一份研究却表明， </a:t>
            </a:r>
            <a:r>
              <a:rPr lang="en-US" altLang="zh-CN" dirty="0"/>
              <a:t>LM</a:t>
            </a:r>
            <a:r>
              <a:rPr lang="zh-CN" altLang="en-US" dirty="0"/>
              <a:t>与</a:t>
            </a:r>
            <a:r>
              <a:rPr lang="en-US" altLang="zh-CN" dirty="0"/>
              <a:t>KG</a:t>
            </a:r>
            <a:r>
              <a:rPr lang="zh-CN" altLang="en-US" dirty="0"/>
              <a:t>见有紧密的联系，注意力矩阵本就可以用来做关系抽取。 </a:t>
            </a:r>
            <a:endParaRPr lang="en-US" altLang="zh-CN"/>
          </a:p>
          <a:p>
            <a:r>
              <a:rPr lang="zh-CN" altLang="en-US"/>
              <a:t>可能</a:t>
            </a:r>
            <a:r>
              <a:rPr lang="zh-CN" altLang="en-US" dirty="0"/>
              <a:t>是因为</a:t>
            </a:r>
            <a:r>
              <a:rPr lang="en-US" altLang="zh-CN" dirty="0"/>
              <a:t>BERT</a:t>
            </a:r>
            <a:r>
              <a:rPr lang="zh-CN" altLang="en-US" dirty="0"/>
              <a:t>中有大量的冗余信息，污染了最终的</a:t>
            </a:r>
            <a:r>
              <a:rPr lang="en-US" altLang="zh-CN" dirty="0"/>
              <a:t>RE</a:t>
            </a:r>
            <a:r>
              <a:rPr lang="zh-CN" altLang="en-US" dirty="0"/>
              <a:t>结果，也可能是</a:t>
            </a:r>
            <a:r>
              <a:rPr lang="en-US" altLang="zh-CN" dirty="0" err="1"/>
              <a:t>bert</a:t>
            </a:r>
            <a:r>
              <a:rPr lang="zh-CN" altLang="en-US" dirty="0"/>
              <a:t>生成的的</a:t>
            </a:r>
            <a:r>
              <a:rPr lang="en-US" altLang="zh-CN" dirty="0"/>
              <a:t>contextual embedding </a:t>
            </a:r>
            <a:r>
              <a:rPr lang="zh-CN" altLang="en-US" dirty="0"/>
              <a:t>不适合</a:t>
            </a:r>
            <a:r>
              <a:rPr lang="en-US" altLang="zh-CN" dirty="0" err="1"/>
              <a:t>zeroshot</a:t>
            </a:r>
            <a:r>
              <a:rPr lang="zh-CN" altLang="en-US" dirty="0"/>
              <a:t>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62EFB-01FE-4D0B-9C59-D5FF3C9616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7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62EFB-01FE-4D0B-9C59-D5FF3C9616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举例来说，进入一个介绍乔丹的页面，尽管这一页中有大量三元组，但是我们只要乔丹作为主语的三元组</a:t>
            </a:r>
            <a:r>
              <a:rPr lang="en-US" altLang="zh-CN" dirty="0"/>
              <a:t>【</a:t>
            </a:r>
            <a:r>
              <a:rPr lang="zh-CN" altLang="en-US" dirty="0"/>
              <a:t>点击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所以 我们真正要的是</a:t>
            </a:r>
            <a:endParaRPr lang="en-US" altLang="zh-CN" dirty="0"/>
          </a:p>
          <a:p>
            <a:r>
              <a:rPr lang="zh-CN" altLang="en-US" dirty="0"/>
              <a:t>这其实对于问题的简化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62EFB-01FE-4D0B-9C59-D5FF3C9616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lt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lt"/>
                <a:ea typeface="+mn-ea"/>
              </a:rPr>
              <a:t>Closed IE </a:t>
            </a:r>
            <a:r>
              <a:rPr lang="zh-CN" altLang="en-US" sz="1200" dirty="0">
                <a:latin typeface="+mn-lt"/>
                <a:ea typeface="+mn-ea"/>
              </a:rPr>
              <a:t>是信息抽取的一个分类， </a:t>
            </a:r>
            <a:r>
              <a:rPr lang="en-US" altLang="zh-CN" sz="1200" dirty="0">
                <a:latin typeface="+mn-lt"/>
                <a:ea typeface="+mn-ea"/>
              </a:rPr>
              <a:t>closed</a:t>
            </a:r>
            <a:r>
              <a:rPr lang="zh-CN" altLang="en-US" sz="1200" dirty="0">
                <a:latin typeface="+mn-lt"/>
                <a:ea typeface="+mn-ea"/>
              </a:rPr>
              <a:t>指</a:t>
            </a:r>
            <a:r>
              <a:rPr lang="en-US" altLang="zh-CN" sz="1200" dirty="0">
                <a:latin typeface="+mn-lt"/>
                <a:ea typeface="+mn-ea"/>
              </a:rPr>
              <a:t>relation</a:t>
            </a:r>
            <a:r>
              <a:rPr lang="zh-CN" altLang="en-US" sz="1200" dirty="0">
                <a:latin typeface="+mn-lt"/>
                <a:ea typeface="+mn-ea"/>
              </a:rPr>
              <a:t>的范围是有界的，在本文中</a:t>
            </a:r>
            <a:endParaRPr lang="en-US" altLang="zh-CN" sz="1200" dirty="0">
              <a:latin typeface="+mn-lt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lt"/>
                <a:ea typeface="+mn-ea"/>
              </a:rPr>
              <a:t>OpenIE </a:t>
            </a:r>
            <a:r>
              <a:rPr lang="zh-CN" altLang="en-US" sz="1200" dirty="0">
                <a:latin typeface="+mn-lt"/>
                <a:ea typeface="+mn-ea"/>
              </a:rPr>
              <a:t>复杂得多，</a:t>
            </a:r>
            <a:r>
              <a:rPr lang="en-US" altLang="zh-CN" sz="1200" dirty="0">
                <a:latin typeface="+mn-lt"/>
                <a:ea typeface="+mn-ea"/>
              </a:rPr>
              <a:t>relation</a:t>
            </a:r>
            <a:r>
              <a:rPr lang="zh-CN" altLang="en-US" sz="1200" dirty="0">
                <a:latin typeface="+mn-lt"/>
                <a:ea typeface="+mn-ea"/>
              </a:rPr>
              <a:t>需要从句子中抽取所以我们往往会限制其复杂度，这也是为什么要指定</a:t>
            </a:r>
            <a:r>
              <a:rPr lang="en-US" altLang="zh-CN" sz="1200" dirty="0">
                <a:latin typeface="+mn-lt"/>
                <a:ea typeface="+mn-ea"/>
              </a:rPr>
              <a:t>subject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+mn-lt"/>
                <a:ea typeface="+mn-ea"/>
              </a:rPr>
              <a:t>在本文中</a:t>
            </a:r>
            <a:endParaRPr lang="en-US" altLang="zh-CN" sz="1200" dirty="0">
              <a:latin typeface="+mn-lt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lt"/>
                <a:ea typeface="+mn-ea"/>
              </a:rPr>
              <a:t>【</a:t>
            </a:r>
            <a:r>
              <a:rPr lang="zh-CN" altLang="en-US" sz="1200" dirty="0">
                <a:latin typeface="+mn-lt"/>
                <a:ea typeface="+mn-ea"/>
              </a:rPr>
              <a:t>点击</a:t>
            </a:r>
            <a:r>
              <a:rPr lang="en-US" altLang="zh-CN" sz="1200" dirty="0">
                <a:latin typeface="+mn-lt"/>
                <a:ea typeface="+mn-ea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lt"/>
                <a:ea typeface="+mn-ea"/>
              </a:rPr>
              <a:t>field</a:t>
            </a:r>
            <a:r>
              <a:rPr lang="en-US" altLang="zh-CN" dirty="0">
                <a:effectLst/>
              </a:rPr>
              <a:t> is a general field of knowledge such as movies, finance, or sports.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62EFB-01FE-4D0B-9C59-D5FF3C9616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62EFB-01FE-4D0B-9C59-D5FF3C9616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5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62EFB-01FE-4D0B-9C59-D5FF3C9616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9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62EFB-01FE-4D0B-9C59-D5FF3C9616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5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注意在</a:t>
            </a:r>
            <a:r>
              <a:rPr lang="en-US" altLang="zh-CN" dirty="0"/>
              <a:t>OpenIE</a:t>
            </a:r>
            <a:r>
              <a:rPr lang="zh-CN" altLang="en-US" dirty="0"/>
              <a:t>任务中，没有使用预训练模型，而是采用了简单的比例表示。 </a:t>
            </a:r>
            <a:endParaRPr lang="en-US" altLang="zh-CN" dirty="0"/>
          </a:p>
          <a:p>
            <a:r>
              <a:rPr lang="zh-CN" altLang="en-US" dirty="0"/>
              <a:t>原文中说是 包含本词的</a:t>
            </a:r>
            <a:r>
              <a:rPr lang="en-US" altLang="zh-CN" dirty="0"/>
              <a:t>page</a:t>
            </a:r>
            <a:r>
              <a:rPr lang="zh-CN" altLang="en-US" dirty="0"/>
              <a:t>出现在本</a:t>
            </a:r>
            <a:r>
              <a:rPr lang="en-US" altLang="zh-CN" dirty="0"/>
              <a:t>website</a:t>
            </a:r>
            <a:r>
              <a:rPr lang="zh-CN" altLang="en-US" dirty="0"/>
              <a:t>下所有</a:t>
            </a:r>
            <a:r>
              <a:rPr lang="en-US" altLang="zh-CN" dirty="0"/>
              <a:t>pages</a:t>
            </a:r>
            <a:r>
              <a:rPr lang="zh-CN" altLang="en-US" dirty="0"/>
              <a:t>中的概率，简单理解就是本词语出现在不同</a:t>
            </a:r>
            <a:r>
              <a:rPr lang="en-US" altLang="zh-CN" dirty="0"/>
              <a:t>pages</a:t>
            </a:r>
            <a:r>
              <a:rPr lang="zh-CN" altLang="en-US" dirty="0"/>
              <a:t>之中的概率 </a:t>
            </a:r>
            <a:r>
              <a:rPr lang="en-US" altLang="zh-CN" dirty="0"/>
              <a:t>【</a:t>
            </a:r>
            <a:r>
              <a:rPr lang="zh-CN" altLang="en-US" dirty="0"/>
              <a:t>点击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点击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回忆一下</a:t>
            </a:r>
            <a:r>
              <a:rPr lang="en-US" altLang="zh-CN" dirty="0"/>
              <a:t>OpenIE </a:t>
            </a:r>
            <a:r>
              <a:rPr lang="zh-CN" altLang="en-US" dirty="0"/>
              <a:t>任务，关键是要找 一个文本对，来匹配</a:t>
            </a:r>
            <a:r>
              <a:rPr lang="en-US" altLang="zh-CN" dirty="0" err="1"/>
              <a:t>etopic</a:t>
            </a:r>
            <a:r>
              <a:rPr lang="en-US" altLang="zh-CN" dirty="0"/>
              <a:t> </a:t>
            </a:r>
            <a:r>
              <a:rPr lang="zh-CN" altLang="en-US" dirty="0"/>
              <a:t>，所以需要判断文本是属于 </a:t>
            </a:r>
            <a:r>
              <a:rPr lang="en-US" altLang="zh-CN" dirty="0"/>
              <a:t>relation </a:t>
            </a:r>
            <a:r>
              <a:rPr lang="zh-CN" altLang="en-US" dirty="0"/>
              <a:t>还是 </a:t>
            </a:r>
            <a:r>
              <a:rPr lang="en-US" altLang="zh-CN" dirty="0"/>
              <a:t>object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62EFB-01FE-4D0B-9C59-D5FF3C9616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7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GNN</a:t>
            </a:r>
            <a:r>
              <a:rPr lang="zh-CN" altLang="en-US" sz="1200" dirty="0"/>
              <a:t>训练时</a:t>
            </a:r>
            <a:r>
              <a:rPr lang="zh-CN" altLang="en-US" dirty="0"/>
              <a:t>只以 输出</a:t>
            </a:r>
            <a:r>
              <a:rPr lang="en-US" altLang="zh-CN" dirty="0"/>
              <a:t>text field </a:t>
            </a:r>
            <a:r>
              <a:rPr lang="zh-CN" altLang="en-US" dirty="0"/>
              <a:t>的简单属性 </a:t>
            </a:r>
            <a:r>
              <a:rPr lang="en-US" altLang="zh-CN" dirty="0"/>
              <a:t>in </a:t>
            </a:r>
            <a:r>
              <a:rPr lang="en-US" altLang="zh-CN" sz="1200" dirty="0"/>
              <a:t>{Relation, Object, Other}</a:t>
            </a:r>
            <a:r>
              <a:rPr lang="zh-CN" altLang="en-US" sz="1200" dirty="0"/>
              <a:t>来训练 </a:t>
            </a:r>
            <a:r>
              <a:rPr lang="en-US" altLang="zh-CN" sz="1200" dirty="0"/>
              <a:t>. </a:t>
            </a:r>
            <a:r>
              <a:rPr lang="zh-CN" altLang="en-US" sz="1200" dirty="0"/>
              <a:t>非常类似于</a:t>
            </a:r>
            <a:r>
              <a:rPr lang="en-US" altLang="zh-CN" sz="1200" dirty="0"/>
              <a:t>OpenIE</a:t>
            </a:r>
            <a:r>
              <a:rPr lang="zh-CN" altLang="en-US" sz="1200" dirty="0"/>
              <a:t>任务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62EFB-01FE-4D0B-9C59-D5FF3C9616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2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OpenIE </a:t>
            </a:r>
            <a:r>
              <a:rPr lang="zh-CN" altLang="en-US" dirty="0"/>
              <a:t>的文本表示未包含</a:t>
            </a:r>
            <a:r>
              <a:rPr lang="en-US" altLang="zh-CN" dirty="0" err="1"/>
              <a:t>bert</a:t>
            </a:r>
            <a:r>
              <a:rPr lang="zh-CN" altLang="en-US" dirty="0"/>
              <a:t>输出的上下文信息，所以我们使用</a:t>
            </a:r>
            <a:r>
              <a:rPr lang="en-US" altLang="zh-CN" dirty="0"/>
              <a:t>pairwise</a:t>
            </a:r>
            <a:r>
              <a:rPr lang="zh-CN" altLang="en-US" dirty="0"/>
              <a:t>向量来过滤</a:t>
            </a:r>
            <a:endParaRPr lang="en-US" altLang="zh-CN" dirty="0"/>
          </a:p>
          <a:p>
            <a:r>
              <a:rPr lang="en-US" altLang="zh-CN" dirty="0"/>
              <a:t>Pairwise  </a:t>
            </a:r>
            <a:r>
              <a:rPr lang="zh-CN" altLang="en-US" dirty="0"/>
              <a:t>包含了文本之间的物理距离与 规划距离</a:t>
            </a:r>
            <a:endParaRPr lang="en-US" altLang="zh-CN" dirty="0"/>
          </a:p>
          <a:p>
            <a:r>
              <a:rPr lang="zh-CN" altLang="en-US" dirty="0"/>
              <a:t>同时，由于</a:t>
            </a:r>
            <a:r>
              <a:rPr lang="en-US" altLang="zh-CN" dirty="0"/>
              <a:t>GNN</a:t>
            </a:r>
            <a:r>
              <a:rPr lang="zh-CN" altLang="en-US" dirty="0"/>
              <a:t>可能漏掉一些信息，我们也要将初始化的</a:t>
            </a:r>
            <a:r>
              <a:rPr lang="en-US" altLang="zh-CN" dirty="0" err="1"/>
              <a:t>textfield</a:t>
            </a:r>
            <a:r>
              <a:rPr lang="en-US" altLang="zh-CN" dirty="0"/>
              <a:t> features</a:t>
            </a:r>
            <a:r>
              <a:rPr lang="zh-CN" altLang="en-US" dirty="0"/>
              <a:t>加入进来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具体的</a:t>
            </a:r>
            <a:r>
              <a:rPr lang="en-US" altLang="zh-CN" dirty="0"/>
              <a:t>pairwise </a:t>
            </a:r>
            <a:r>
              <a:rPr lang="zh-CN" altLang="en-US" dirty="0"/>
              <a:t>算法 请看此篇文章</a:t>
            </a:r>
            <a:r>
              <a:rPr lang="en-US" altLang="zh-CN" dirty="0"/>
              <a:t>【</a:t>
            </a:r>
            <a:r>
              <a:rPr lang="zh-CN" altLang="en-US" dirty="0"/>
              <a:t>点击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62EFB-01FE-4D0B-9C59-D5FF3C9616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C301D-5349-4B2A-A05A-5512BF64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0EE339-E94B-45A8-8A76-27096ACE9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7642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1C300-AC89-412F-9B99-CF34E114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AC7BEF-70B4-4B4F-A469-E15007022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846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B5CB85-5771-4D50-A1D4-B913AD500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1686C5-077D-413D-84FB-A122C20E2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0836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A52A3-E1CF-46FC-86F1-C7E7003E3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B9A64A-32C9-42E3-B44F-55A7C93AE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078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D0FFF-ED35-4974-BCD9-92B4B8F9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714B8-36E6-4BA3-9B75-2B4BA2336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84677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86A18-12BD-45DB-BF2E-71D02140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095D4-917B-44FB-98D4-883B67F3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3290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8BDA8-61E6-4B68-8EA1-0A49505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ED087-2B31-46BE-BC05-06B3214D1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CC941-04D5-4D60-A4FB-B433002A8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2267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BCA2D-847F-45AD-9744-51925030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7CF5C-46EE-4C70-AE86-CB3EFAB5C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0927D8-AF6E-4911-A3F4-061BA3D2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B65A51-9A8C-46FC-9E90-07F4C2212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0005DB-DDD6-45F4-A911-04EC8A53B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768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75AA4-1013-4506-9C35-C9890479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852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9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16732-FDC6-4E25-BCB6-763E2ECD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88524-C21D-41B0-B5F2-AC0401D5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2D636-0CB1-4894-8A6D-213643188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18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AA5BC-B6E8-4283-A2D0-2E7484C6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4D095-7014-4468-BF55-CC14C9E5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5127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7ABB1-0F08-4781-B402-4692A8C5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9577AF-753A-49A0-A524-DCB70622D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B6C19-BD66-41C7-BA77-2261852B8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6025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8EC71-E250-49D7-8873-CC20BD09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7D501-21CE-4407-A19E-BDAFE9785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208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4529E6-DC4A-4E2B-9DB3-E1ACBE961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9CE30E-2F40-4046-B93D-4E9335DA9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041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A298-38C0-4D6A-81D9-84ECEEBD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59A33-E91E-4F8D-92F9-212F67D5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58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76D4-7112-4C69-A9B1-75575BDC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BD858-555E-41B6-BAC4-89DFEFA08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D75747-74ED-47FF-A297-C3D389211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361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A9318-9A1A-4962-982E-81B5E78E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8E57C-758F-42CF-9EF8-67C3D150E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1E3ED-4EFA-4E1B-A00B-E84A4A035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392FE2-9947-4571-B935-41C11D1C1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4FF44F-6E7E-4108-807E-C3DC3FC88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69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3709B-45D3-4111-8E3D-4143AD14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994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19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9888-A001-4CC2-AF5A-281127DB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7B008-A265-497E-87BF-517C9CE52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9D980B-FB9A-4ECE-A231-46965D922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96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4015C-BDAB-4166-903F-E61987EB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0C08C0-7463-4362-B88F-80DBAAE17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BB090-4FC6-40D8-8DC8-AFE3E21D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012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30">
            <a:extLst>
              <a:ext uri="{FF2B5EF4-FFF2-40B4-BE49-F238E27FC236}">
                <a16:creationId xmlns:a16="http://schemas.microsoft.com/office/drawing/2014/main" id="{2A87E7CB-76E7-4F00-9BC9-25BD48F9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0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40">
            <a:extLst>
              <a:ext uri="{FF2B5EF4-FFF2-40B4-BE49-F238E27FC236}">
                <a16:creationId xmlns:a16="http://schemas.microsoft.com/office/drawing/2014/main" id="{7CA0811F-F0AE-415E-8916-57345CE4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2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5D505-C175-4ACE-AB2C-FDAB3FD36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320" y="1566430"/>
            <a:ext cx="7802880" cy="2387600"/>
          </a:xfrm>
        </p:spPr>
        <p:txBody>
          <a:bodyPr/>
          <a:lstStyle/>
          <a:p>
            <a:r>
              <a:rPr lang="en-US" altLang="zh-CN" sz="4000" dirty="0" err="1"/>
              <a:t>ZeroShotCeres</a:t>
            </a:r>
            <a:r>
              <a:rPr lang="en-US" altLang="zh-CN" sz="4000" dirty="0"/>
              <a:t>: Zero-Shot Relation Extraction from Semi-Structured Webpages</a:t>
            </a:r>
            <a:br>
              <a:rPr lang="en-US" altLang="zh-CN" sz="4000" dirty="0"/>
            </a:br>
            <a:r>
              <a:rPr lang="en-US" altLang="zh-CN" sz="1200" dirty="0"/>
              <a:t>ACL2020</a:t>
            </a:r>
            <a:br>
              <a:rPr lang="en-US" altLang="zh-CN" sz="4000" dirty="0"/>
            </a:br>
            <a:endParaRPr lang="zh-CN" altLang="en-US" sz="1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DF27BA-F047-4885-925A-E26BCBB4F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640" y="5881821"/>
            <a:ext cx="9144000" cy="1655762"/>
          </a:xfrm>
        </p:spPr>
        <p:txBody>
          <a:bodyPr/>
          <a:lstStyle/>
          <a:p>
            <a:r>
              <a:rPr lang="zh-CN" altLang="en-US" dirty="0"/>
              <a:t>汇报人：林家驹      </a:t>
            </a:r>
            <a:r>
              <a:rPr lang="en-US" altLang="zh-CN" dirty="0"/>
              <a:t>51205901095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42FA53-478C-4018-BCE2-E55C3C98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341" y="3880110"/>
            <a:ext cx="5325019" cy="15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4F63D-5CA5-4803-B97F-D49E54FA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Methodology--</a:t>
            </a:r>
            <a:r>
              <a:rPr lang="en-US" altLang="zh-CN" dirty="0"/>
              <a:t>Web page encoder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5BBFC-F5F5-457C-9729-BA959955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43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Inital</a:t>
            </a:r>
            <a:r>
              <a:rPr lang="en-US" altLang="zh-CN" dirty="0"/>
              <a:t> text field features</a:t>
            </a:r>
          </a:p>
          <a:p>
            <a:r>
              <a:rPr lang="en-US" altLang="zh-CN" sz="2400" u="sng" dirty="0"/>
              <a:t>Visual feature</a:t>
            </a:r>
            <a:r>
              <a:rPr lang="en-US" altLang="zh-CN" sz="2400" dirty="0"/>
              <a:t>: one-hot features representing the typeface, font weight, font style, color, and text alignment.</a:t>
            </a:r>
          </a:p>
          <a:p>
            <a:r>
              <a:rPr lang="en-US" altLang="zh-CN" sz="2400" u="sng" dirty="0"/>
              <a:t>Textual feature</a:t>
            </a:r>
            <a:r>
              <a:rPr lang="en-US" altLang="zh-CN" sz="2400" dirty="0"/>
              <a:t> : </a:t>
            </a:r>
          </a:p>
          <a:p>
            <a:pPr marL="400050" lvl="1" indent="0">
              <a:buNone/>
            </a:pPr>
            <a:r>
              <a:rPr lang="en-US" altLang="zh-CN" sz="2400" dirty="0"/>
              <a:t>For ClosedIE , use the </a:t>
            </a:r>
            <a:r>
              <a:rPr lang="en-US" altLang="zh-CN" sz="2400" u="sng" dirty="0"/>
              <a:t>average of the BERT-Base output </a:t>
            </a:r>
            <a:r>
              <a:rPr lang="en-US" altLang="zh-CN" sz="2400" dirty="0"/>
              <a:t>for each token in the text field. </a:t>
            </a:r>
          </a:p>
          <a:p>
            <a:pPr marL="400050" lvl="1" indent="0">
              <a:buNone/>
            </a:pPr>
            <a:r>
              <a:rPr lang="en-US" altLang="zh-CN" sz="2400" dirty="0"/>
              <a:t>For OpenIE ,the </a:t>
            </a:r>
            <a:r>
              <a:rPr lang="en-US" altLang="zh-CN" sz="2400" u="sng" dirty="0" err="1"/>
              <a:t>precentages</a:t>
            </a:r>
            <a:r>
              <a:rPr lang="en-US" altLang="zh-CN" sz="2400" u="sng" dirty="0"/>
              <a:t> of pages appears in websites </a:t>
            </a:r>
            <a:r>
              <a:rPr lang="en-US" altLang="zh-CN" sz="2400" dirty="0"/>
              <a:t>compose the only feature. </a:t>
            </a:r>
          </a:p>
          <a:p>
            <a:endParaRPr lang="en-US" altLang="zh-CN" dirty="0"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90A0FA-9986-4EE1-8BC8-466ECAC85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197" y="2770622"/>
            <a:ext cx="2714253" cy="92090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3E84681-7FC9-4371-8976-188D965DAB54}"/>
              </a:ext>
            </a:extLst>
          </p:cNvPr>
          <p:cNvGrpSpPr/>
          <p:nvPr/>
        </p:nvGrpSpPr>
        <p:grpSpPr>
          <a:xfrm>
            <a:off x="4637312" y="4771462"/>
            <a:ext cx="2917373" cy="1168847"/>
            <a:chOff x="4789713" y="5297713"/>
            <a:chExt cx="2917373" cy="1168847"/>
          </a:xfrm>
        </p:grpSpPr>
        <p:cxnSp>
          <p:nvCxnSpPr>
            <p:cNvPr id="8" name="连接符: 曲线 7">
              <a:extLst>
                <a:ext uri="{FF2B5EF4-FFF2-40B4-BE49-F238E27FC236}">
                  <a16:creationId xmlns:a16="http://schemas.microsoft.com/office/drawing/2014/main" id="{E01FB57F-61B1-48BC-8157-72389DAA998C}"/>
                </a:ext>
              </a:extLst>
            </p:cNvPr>
            <p:cNvCxnSpPr/>
            <p:nvPr/>
          </p:nvCxnSpPr>
          <p:spPr>
            <a:xfrm rot="5400000">
              <a:off x="5588000" y="5312228"/>
              <a:ext cx="522515" cy="493486"/>
            </a:xfrm>
            <a:prstGeom prst="curvedConnector3">
              <a:avLst>
                <a:gd name="adj1" fmla="val 52778"/>
              </a:avLst>
            </a:prstGeom>
            <a:ln w="412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DD3AAB3-7A62-48C7-B416-452A2F5E2CF7}"/>
                </a:ext>
              </a:extLst>
            </p:cNvPr>
            <p:cNvSpPr txBox="1"/>
            <p:nvPr/>
          </p:nvSpPr>
          <p:spPr>
            <a:xfrm>
              <a:off x="4789713" y="5820229"/>
              <a:ext cx="2917373" cy="646331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relation strings: common</a:t>
              </a:r>
            </a:p>
            <a:p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object strings:  rare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E5D919C-45FC-4436-82D9-636C99280721}"/>
              </a:ext>
            </a:extLst>
          </p:cNvPr>
          <p:cNvSpPr txBox="1"/>
          <p:nvPr/>
        </p:nvSpPr>
        <p:spPr>
          <a:xfrm>
            <a:off x="7867648" y="5292545"/>
            <a:ext cx="348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Recall the OpenIE task: Given a pair of text fields (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j), predict whether (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topic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; j) is a relation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98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82E23-D3C0-459E-985A-3B40CCEA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  <a:r>
              <a:rPr lang="en-US" altLang="zh-CN" dirty="0"/>
              <a:t> -- GAT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0DA37-09E8-4A80-89A8-1010F702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29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1E31FF-7E7D-432E-8648-45D5DF87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1" y="1592532"/>
            <a:ext cx="3548405" cy="11494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E4A634-A856-428B-A545-018FB35D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8409"/>
            <a:ext cx="4511840" cy="12875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9563A9-EDFD-4AAF-BA8E-5B3734A86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71" y="4475012"/>
            <a:ext cx="5503333" cy="1133625"/>
          </a:xfrm>
          <a:prstGeom prst="rect">
            <a:avLst/>
          </a:prstGeom>
        </p:spPr>
      </p:pic>
      <p:pic>
        <p:nvPicPr>
          <p:cNvPr id="10" name="Picture 1" descr="C:\Users\Lab\AppData\Local\YNote\data\q737434209@163.com\c63ee3e2b9a841edb37f774fd8258b48\clipboard.png">
            <a:extLst>
              <a:ext uri="{FF2B5EF4-FFF2-40B4-BE49-F238E27FC236}">
                <a16:creationId xmlns:a16="http://schemas.microsoft.com/office/drawing/2014/main" id="{3E0ABDCE-129A-48D0-A582-EC8C6DB87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383" y="1108175"/>
            <a:ext cx="5278102" cy="188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57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989CC-A76A-48F8-A8C5-728DF4DC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EC563-5BBE-4438-80E6-CE1E1491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52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Pre-train of GNN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69C7F4-B63F-424A-8861-C7EB786F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99591"/>
            <a:ext cx="4506220" cy="10742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1B4BCEE-54AE-4934-9A8A-CDDA1E42C720}"/>
              </a:ext>
            </a:extLst>
          </p:cNvPr>
          <p:cNvSpPr/>
          <p:nvPr/>
        </p:nvSpPr>
        <p:spPr>
          <a:xfrm>
            <a:off x="685800" y="3255848"/>
            <a:ext cx="70503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perform a multi-class classification of each text field into a class </a:t>
            </a:r>
            <a:r>
              <a:rPr lang="en-US" altLang="zh-CN" sz="2000" i="1" dirty="0"/>
              <a:t>c</a:t>
            </a:r>
            <a:r>
              <a:rPr lang="en-US" altLang="zh-CN" sz="2000" dirty="0"/>
              <a:t> in the set {Relation, Object, Other}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2EF366-BEE7-4E7D-BA2D-33EA9A094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998094"/>
            <a:ext cx="3527896" cy="10742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5F1A7D3-3AA0-46D7-AF69-070C4A8FE755}"/>
              </a:ext>
            </a:extLst>
          </p:cNvPr>
          <p:cNvSpPr/>
          <p:nvPr/>
        </p:nvSpPr>
        <p:spPr>
          <a:xfrm>
            <a:off x="685799" y="5168247"/>
            <a:ext cx="7268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To avoid over-fitting, we freeze the GNN during the full OpenIE training, and discard the linear layer 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pre</a:t>
            </a:r>
            <a:r>
              <a:rPr lang="en-US" altLang="zh-CN" sz="2000" dirty="0"/>
              <a:t>.</a:t>
            </a:r>
            <a:endParaRPr lang="en-US" altLang="zh-CN" sz="2000" dirty="0">
              <a:effectLst/>
            </a:endParaRPr>
          </a:p>
        </p:txBody>
      </p:sp>
      <p:pic>
        <p:nvPicPr>
          <p:cNvPr id="8" name="Picture 1" descr="C:\Users\Lab\AppData\Local\YNote\data\q737434209@163.com\c63ee3e2b9a841edb37f774fd8258b48\clipboard.png">
            <a:extLst>
              <a:ext uri="{FF2B5EF4-FFF2-40B4-BE49-F238E27FC236}">
                <a16:creationId xmlns:a16="http://schemas.microsoft.com/office/drawing/2014/main" id="{B92CEB52-5DC5-4CDD-A474-50F771F11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93" y="1109795"/>
            <a:ext cx="5278102" cy="188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6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BD31E-A5BA-47E3-9382-CC0F5565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4856"/>
            <a:ext cx="556060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Relation extraction</a:t>
            </a:r>
          </a:p>
          <a:p>
            <a:r>
              <a:rPr lang="en-US" altLang="zh-CN" sz="2400" dirty="0"/>
              <a:t>OpenIE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u="sng" dirty="0" err="1"/>
              <a:t>pairwise</a:t>
            </a:r>
            <a:r>
              <a:rPr lang="en-US" altLang="zh-CN" sz="2000" u="sng" baseline="-25000" dirty="0" err="1"/>
              <a:t>ij</a:t>
            </a:r>
            <a:r>
              <a:rPr lang="en-US" altLang="zh-CN" sz="2000" u="sng" dirty="0"/>
              <a:t>, </a:t>
            </a:r>
            <a:r>
              <a:rPr lang="en-US" altLang="zh-CN" sz="2000" dirty="0"/>
              <a:t>indicates the horizontal , vertical and layout distance, can filter out the impossible pairs</a:t>
            </a:r>
          </a:p>
          <a:p>
            <a:pPr marL="0" indent="0">
              <a:buNone/>
            </a:pPr>
            <a:r>
              <a:rPr lang="en-US" altLang="zh-CN" sz="2000" dirty="0"/>
              <a:t>Since some information can be diluted in the GNN, both h</a:t>
            </a:r>
            <a:r>
              <a:rPr lang="en-US" altLang="zh-CN" sz="2000" baseline="30000" dirty="0"/>
              <a:t>l</a:t>
            </a:r>
            <a:r>
              <a:rPr lang="en-US" altLang="zh-CN" sz="2000" dirty="0"/>
              <a:t> and h</a:t>
            </a:r>
            <a:r>
              <a:rPr lang="en-US" altLang="zh-CN" sz="2000" baseline="30000" dirty="0"/>
              <a:t>0</a:t>
            </a:r>
            <a:r>
              <a:rPr lang="en-US" altLang="zh-CN" sz="2000" dirty="0"/>
              <a:t> are feed into a FNN. 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ClosedIE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4516D2-304C-4A23-938F-2CD9AA1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AD29FD-6085-484B-8EBF-C450A895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80" y="2444234"/>
            <a:ext cx="6246324" cy="7807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1D768A-C395-40F3-A177-275790EC8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786194"/>
            <a:ext cx="3491506" cy="590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7DA830-0256-47C4-B3E9-1F242A59E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423" y="5646502"/>
            <a:ext cx="4099730" cy="8932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54503EF-EDC8-4A80-92BD-8FDED7D61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178" y="1125668"/>
            <a:ext cx="2693704" cy="2986497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54A900-554B-4D46-AD52-3AC4066D0104}"/>
              </a:ext>
            </a:extLst>
          </p:cNvPr>
          <p:cNvGrpSpPr/>
          <p:nvPr/>
        </p:nvGrpSpPr>
        <p:grpSpPr>
          <a:xfrm>
            <a:off x="5015423" y="4027273"/>
            <a:ext cx="5328996" cy="1063489"/>
            <a:chOff x="5015423" y="4027273"/>
            <a:chExt cx="5328996" cy="106348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A407907-4FF0-46D1-8F77-1CE7BE4E6CB0}"/>
                </a:ext>
              </a:extLst>
            </p:cNvPr>
            <p:cNvSpPr txBox="1"/>
            <p:nvPr/>
          </p:nvSpPr>
          <p:spPr>
            <a:xfrm>
              <a:off x="6071937" y="4167432"/>
              <a:ext cx="4272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OpenCeres</a:t>
              </a:r>
              <a:r>
                <a:rPr lang="en-US" altLang="zh-CN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: When Open Information Extraction Meets </a:t>
              </a:r>
              <a:r>
                <a:rPr lang="en-US" altLang="zh-CN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theSemi</a:t>
              </a:r>
              <a:r>
                <a:rPr lang="en-US" altLang="zh-CN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-Structured Web</a:t>
              </a:r>
              <a:endPara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7CA10C5-22DA-4340-8DB1-EFA170963541}"/>
                </a:ext>
              </a:extLst>
            </p:cNvPr>
            <p:cNvCxnSpPr/>
            <p:nvPr/>
          </p:nvCxnSpPr>
          <p:spPr>
            <a:xfrm>
              <a:off x="5015423" y="4027273"/>
              <a:ext cx="1085850" cy="26748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8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9F1EC-B589-4608-A070-B28BF333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and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F29D7-FA67-4269-9F48-CB819529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Level I–Unseen-vertical Zero-shot (OpenIE only)</a:t>
            </a:r>
          </a:p>
          <a:p>
            <a:r>
              <a:rPr lang="en-US" altLang="zh-CN" sz="2400" dirty="0"/>
              <a:t>Level II–Zero-shot with Vertical Knowledge  (easier)</a:t>
            </a:r>
          </a:p>
          <a:p>
            <a:r>
              <a:rPr lang="en-US" altLang="zh-CN" sz="2400" dirty="0"/>
              <a:t>Level III–Site-specific Knowledge (traditional setting)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E64131-D090-429F-B5D7-0BB8DCD6C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08466"/>
            <a:ext cx="9902371" cy="26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6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CBADD-A082-4B16-BA61-821E4152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 study and Discussion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2D47A71-29C0-4897-BFCE-9DA844C7C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4285" y="1437522"/>
            <a:ext cx="6543428" cy="3982956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7E6E3247-45D7-4742-BADD-630BF68F102E}"/>
              </a:ext>
            </a:extLst>
          </p:cNvPr>
          <p:cNvSpPr/>
          <p:nvPr/>
        </p:nvSpPr>
        <p:spPr>
          <a:xfrm>
            <a:off x="3207656" y="4693290"/>
            <a:ext cx="5776687" cy="638629"/>
          </a:xfrm>
          <a:prstGeom prst="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E6DE1-285A-4B39-81A1-85F57E81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home massage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167C4-2E13-418E-AC93-4EF173B1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layout structure can benefit the RE of websites</a:t>
            </a:r>
          </a:p>
          <a:p>
            <a:endParaRPr lang="en-US" altLang="zh-CN" dirty="0"/>
          </a:p>
          <a:p>
            <a:r>
              <a:rPr lang="en-US" altLang="zh-CN" dirty="0"/>
              <a:t>Deem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topic</a:t>
            </a:r>
            <a:r>
              <a:rPr lang="en-US" altLang="zh-CN" baseline="-25000" dirty="0"/>
              <a:t> </a:t>
            </a:r>
            <a:r>
              <a:rPr lang="en-US" altLang="zh-CN" dirty="0"/>
              <a:t>as subject entity can simplify the problem</a:t>
            </a:r>
          </a:p>
          <a:p>
            <a:endParaRPr lang="en-US" altLang="zh-CN" dirty="0"/>
          </a:p>
          <a:p>
            <a:r>
              <a:rPr lang="en-US" altLang="zh-CN" dirty="0"/>
              <a:t>For OpenIE task ,  ratios of the appearance of strings can also be a critical feature.</a:t>
            </a:r>
          </a:p>
          <a:p>
            <a:pPr marL="0" indent="0">
              <a:buNone/>
            </a:pPr>
            <a:r>
              <a:rPr lang="en-US" altLang="zh-CN" baseline="-25000" dirty="0"/>
              <a:t> 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3589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0F2FE-94E9-457C-8AF6-9EE2A06D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87C71B-0EA7-4BBA-9AD5-3F40B4B0D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200" dirty="0"/>
              <a:t>Any questions?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3354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13D16-675A-42F4-9DD3-C4AC4B67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CE550-0785-4D12-B11A-3901127D5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1763481"/>
            <a:ext cx="10515600" cy="4351338"/>
          </a:xfrm>
        </p:spPr>
        <p:txBody>
          <a:bodyPr/>
          <a:lstStyle/>
          <a:p>
            <a:r>
              <a:rPr lang="en-US" altLang="zh-CN" dirty="0"/>
              <a:t>Motivation</a:t>
            </a:r>
          </a:p>
          <a:p>
            <a:r>
              <a:rPr lang="en-US" altLang="zh-CN" dirty="0"/>
              <a:t>Methodology</a:t>
            </a:r>
          </a:p>
          <a:p>
            <a:r>
              <a:rPr lang="en-US" altLang="zh-CN" dirty="0"/>
              <a:t>Experiments</a:t>
            </a:r>
          </a:p>
          <a:p>
            <a:r>
              <a:rPr lang="en-US" altLang="zh-CN" dirty="0"/>
              <a:t>Discussion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85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85AC5-A3CF-4767-89DF-BEACC9EE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relation extraction?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2127-E53A-4F30-8C07-9457833E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9BB81EE-8A32-4B9C-AA43-49E1B46F4AFC}"/>
              </a:ext>
            </a:extLst>
          </p:cNvPr>
          <p:cNvSpPr/>
          <p:nvPr/>
        </p:nvSpPr>
        <p:spPr>
          <a:xfrm>
            <a:off x="767179" y="1148643"/>
            <a:ext cx="10079736" cy="2591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9B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88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BD330-BF48-4543-AD9B-CE07C053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EA6EE-B4BC-4A95-A458-F9E7C6D2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440614"/>
            <a:ext cx="10515600" cy="4351338"/>
          </a:xfrm>
        </p:spPr>
        <p:txBody>
          <a:bodyPr/>
          <a:lstStyle/>
          <a:p>
            <a:r>
              <a:rPr lang="zh-CN" altLang="en-US" dirty="0"/>
              <a:t>半结构化网页包含丰富的文本信息，然而由于网页结构的多变性</a:t>
            </a:r>
            <a:r>
              <a:rPr lang="en-US" altLang="zh-CN" dirty="0"/>
              <a:t>, </a:t>
            </a:r>
            <a:r>
              <a:rPr lang="zh-CN" altLang="en-US" dirty="0"/>
              <a:t>相关内容的</a:t>
            </a:r>
            <a:r>
              <a:rPr lang="en-US" altLang="zh-CN" dirty="0"/>
              <a:t>IE</a:t>
            </a:r>
            <a:r>
              <a:rPr lang="zh-CN" altLang="en-US" dirty="0"/>
              <a:t>任务往往依赖大量的人工注释</a:t>
            </a:r>
            <a:endParaRPr lang="en-US" altLang="zh-CN" dirty="0"/>
          </a:p>
          <a:p>
            <a:r>
              <a:rPr lang="en-US" altLang="zh-CN" dirty="0"/>
              <a:t>By distant supervision ?</a:t>
            </a:r>
          </a:p>
          <a:p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Such model can only learn a website-specific model based on seed knowledge for the site</a:t>
            </a:r>
          </a:p>
          <a:p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Facing difficulty when it is generalized to the majority of websites with knowledge from new verticals, by long-tail specialists, and in different languages.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190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FDCCA-D058-40B9-B065-F5D8526B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Methology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AA77C-5766-488E-8E8E-F9CFB585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Problem definition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dirty="0"/>
              <a:t>We assume the page topic entity (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topic</a:t>
            </a:r>
            <a:r>
              <a:rPr lang="en-US" altLang="zh-CN" sz="2800" dirty="0"/>
              <a:t> )has already been identified, such as by using the HTML title tag . </a:t>
            </a:r>
          </a:p>
          <a:p>
            <a:r>
              <a:rPr lang="en-US" altLang="zh-CN" sz="2800" dirty="0"/>
              <a:t>Our goal is to extract(subject, relation, object)knowledge triples, where the subject is 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topic</a:t>
            </a:r>
            <a:r>
              <a:rPr lang="en-US" altLang="zh-CN" sz="2800" baseline="-25000" dirty="0"/>
              <a:t>.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124220-BE73-422D-9779-975C49D6A159}"/>
              </a:ext>
            </a:extLst>
          </p:cNvPr>
          <p:cNvSpPr/>
          <p:nvPr/>
        </p:nvSpPr>
        <p:spPr>
          <a:xfrm>
            <a:off x="5967663" y="3429000"/>
            <a:ext cx="2342147" cy="507915"/>
          </a:xfrm>
          <a:prstGeom prst="rect">
            <a:avLst/>
          </a:prstGeom>
          <a:noFill/>
          <a:ln w="476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B910CB0-EF00-4AE1-A115-69AE90F0575B}"/>
              </a:ext>
            </a:extLst>
          </p:cNvPr>
          <p:cNvCxnSpPr/>
          <p:nvPr/>
        </p:nvCxnSpPr>
        <p:spPr>
          <a:xfrm>
            <a:off x="7379855" y="4001294"/>
            <a:ext cx="637309" cy="635361"/>
          </a:xfrm>
          <a:prstGeom prst="curvedConnector3">
            <a:avLst>
              <a:gd name="adj1" fmla="val -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988023B-7112-4AED-96A7-B07EDB525E8D}"/>
              </a:ext>
            </a:extLst>
          </p:cNvPr>
          <p:cNvSpPr txBox="1"/>
          <p:nvPr/>
        </p:nvSpPr>
        <p:spPr>
          <a:xfrm>
            <a:off x="8017164" y="4451989"/>
            <a:ext cx="1690254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what we want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36622-B7E6-4760-B68B-C34C2D94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819"/>
            <a:ext cx="10515600" cy="25918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Problem definition</a:t>
            </a:r>
            <a:endParaRPr lang="en-US" altLang="zh-CN" dirty="0"/>
          </a:p>
          <a:p>
            <a:r>
              <a:rPr lang="en-US" altLang="zh-CN" sz="2800" dirty="0"/>
              <a:t> ClosedIE:</a:t>
            </a:r>
            <a:r>
              <a:rPr lang="zh-CN" altLang="en-US" sz="2800" dirty="0"/>
              <a:t> </a:t>
            </a:r>
            <a:r>
              <a:rPr lang="en-US" altLang="zh-CN" sz="2800" dirty="0"/>
              <a:t>the assignment of each text field </a:t>
            </a:r>
            <a:r>
              <a:rPr lang="en-US" altLang="zh-CN" sz="2800" i="1" dirty="0"/>
              <a:t>t</a:t>
            </a:r>
            <a:r>
              <a:rPr lang="en-US" altLang="zh-CN" sz="2800" dirty="0"/>
              <a:t> to one </a:t>
            </a:r>
            <a:r>
              <a:rPr lang="en-US" altLang="zh-CN" sz="2800" i="1" dirty="0"/>
              <a:t>r </a:t>
            </a:r>
            <a:r>
              <a:rPr lang="en-US" altLang="zh-CN" sz="2800" dirty="0"/>
              <a:t>in</a:t>
            </a:r>
            <a:r>
              <a:rPr lang="en-US" altLang="zh-CN" sz="2800" i="1" dirty="0"/>
              <a:t> </a:t>
            </a:r>
            <a:r>
              <a:rPr lang="en-US" altLang="zh-CN" sz="2800" dirty="0"/>
              <a:t>{Relation}</a:t>
            </a:r>
          </a:p>
          <a:p>
            <a:r>
              <a:rPr lang="en-US" altLang="zh-CN" sz="2800" dirty="0"/>
              <a:t> OpenIE: Given a pair of text fields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j), predict whether (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topic</a:t>
            </a:r>
            <a:r>
              <a:rPr lang="en-US" altLang="zh-CN" sz="2800" dirty="0"/>
              <a:t>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; j) is a relation</a:t>
            </a:r>
          </a:p>
          <a:p>
            <a:endParaRPr lang="en-US" altLang="zh-CN" i="1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CD15F-07D7-4AE4-8AA9-C6BCAD56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7" y="17373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Methology</a:t>
            </a:r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17FB9C-1054-4C6C-A8A6-669908453C43}"/>
              </a:ext>
            </a:extLst>
          </p:cNvPr>
          <p:cNvSpPr txBox="1"/>
          <p:nvPr/>
        </p:nvSpPr>
        <p:spPr>
          <a:xfrm>
            <a:off x="838200" y="3846565"/>
            <a:ext cx="10275277" cy="283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dirty="0">
                <a:latin typeface="+mn-lt"/>
                <a:ea typeface="+mn-ea"/>
              </a:rPr>
              <a:t>Unseen-Website Extraction: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+mn-lt"/>
                <a:ea typeface="+mn-ea"/>
              </a:rPr>
              <a:t>   similar structured  websites</a:t>
            </a:r>
            <a:r>
              <a:rPr lang="zh-CN" altLang="en-US" sz="2800" dirty="0">
                <a:latin typeface="+mn-lt"/>
                <a:ea typeface="+mn-ea"/>
              </a:rPr>
              <a:t> </a:t>
            </a:r>
            <a:r>
              <a:rPr lang="en-US" altLang="zh-CN" sz="2800" dirty="0">
                <a:latin typeface="+mn-lt"/>
                <a:ea typeface="+mn-ea"/>
              </a:rPr>
              <a:t>Zero-shot (×)  same field webpages ( </a:t>
            </a:r>
            <a:r>
              <a:rPr lang="zh-CN" altLang="en-US" sz="2800" dirty="0">
                <a:latin typeface="+mn-lt"/>
                <a:ea typeface="+mn-ea"/>
              </a:rPr>
              <a:t>√ </a:t>
            </a:r>
            <a:r>
              <a:rPr lang="en-US" altLang="zh-CN" sz="2800" dirty="0">
                <a:latin typeface="+mn-lt"/>
                <a:ea typeface="+mn-ea"/>
              </a:rPr>
              <a:t>)</a:t>
            </a: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2800" dirty="0">
                <a:latin typeface="+mn-lt"/>
                <a:ea typeface="+mn-ea"/>
              </a:rPr>
              <a:t>Unseen-Vertical Zero-shot Extraction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+mn-lt"/>
                <a:ea typeface="+mn-ea"/>
              </a:rPr>
              <a:t>   similar structured  websites</a:t>
            </a:r>
            <a:r>
              <a:rPr lang="zh-CN" altLang="en-US" sz="2800" dirty="0">
                <a:latin typeface="+mn-lt"/>
                <a:ea typeface="+mn-ea"/>
              </a:rPr>
              <a:t> </a:t>
            </a:r>
            <a:r>
              <a:rPr lang="en-US" altLang="zh-CN" sz="2800" dirty="0">
                <a:latin typeface="+mn-lt"/>
                <a:ea typeface="+mn-ea"/>
              </a:rPr>
              <a:t>(×)  same field webpages ( ×</a:t>
            </a:r>
            <a:r>
              <a:rPr lang="zh-CN" altLang="en-US" sz="2800" dirty="0">
                <a:latin typeface="+mn-lt"/>
                <a:ea typeface="+mn-ea"/>
              </a:rPr>
              <a:t> </a:t>
            </a:r>
            <a:r>
              <a:rPr lang="en-US" altLang="zh-CN" sz="2800" dirty="0">
                <a:latin typeface="+mn-lt"/>
                <a:ea typeface="+mn-ea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51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9F5AB-7F3F-4608-BDD7-587799A8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3698E-B768-4D4E-BBD5-7783690E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DOM-based ClosedIE, DOM-based OpenIE, Multi-modal extraction.</a:t>
            </a:r>
          </a:p>
          <a:p>
            <a:endParaRPr lang="en-US" altLang="zh-CN" dirty="0"/>
          </a:p>
          <a:p>
            <a:r>
              <a:rPr lang="en-US" altLang="zh-CN" dirty="0"/>
              <a:t>But none of them can do OpenIE and </a:t>
            </a:r>
            <a:r>
              <a:rPr lang="en-US" altLang="zh-CN" dirty="0" err="1"/>
              <a:t>CloseIE</a:t>
            </a:r>
            <a:r>
              <a:rPr lang="en-US" altLang="zh-CN" dirty="0"/>
              <a:t> in a non-seen field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91511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00194-6F32-4D04-AB56-6BB512F1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definition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3C600-8069-4F91-A67E-FA51546A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29" y="13468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Model overview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:\Users\Lab\AppData\Local\YNote\data\q737434209@163.com\38b29db21d054c46af225b6b5cdddbb9\clipboard.png">
            <a:extLst>
              <a:ext uri="{FF2B5EF4-FFF2-40B4-BE49-F238E27FC236}">
                <a16:creationId xmlns:a16="http://schemas.microsoft.com/office/drawing/2014/main" id="{5E94AB8D-A876-40A3-B0DC-0440A6D58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29" y="5698219"/>
            <a:ext cx="3367313" cy="105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C:\Users\Lab\AppData\Local\YNote\data\q737434209@163.com\c63ee3e2b9a841edb37f774fd8258b48\clipboard.png">
            <a:extLst>
              <a:ext uri="{FF2B5EF4-FFF2-40B4-BE49-F238E27FC236}">
                <a16:creationId xmlns:a16="http://schemas.microsoft.com/office/drawing/2014/main" id="{D2286512-0750-4D5A-AFDE-08CF48A21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6" y="1811453"/>
            <a:ext cx="9826170" cy="421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052566-F4D7-4B0B-8659-25A8BB7A7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514" y="914306"/>
            <a:ext cx="2769321" cy="2716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ED0A6E-3D4F-43B9-BB5B-CFBE4F0C1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047" y="4051615"/>
            <a:ext cx="2714253" cy="9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3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6A60E-972F-4B4B-BF28-DC55397B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Methodology -</a:t>
            </a:r>
            <a:r>
              <a:rPr lang="en-US" altLang="zh-CN" dirty="0"/>
              <a:t>Web</a:t>
            </a:r>
            <a:r>
              <a:rPr lang="en-US" altLang="zh-CN" b="1" dirty="0"/>
              <a:t> </a:t>
            </a:r>
            <a:r>
              <a:rPr lang="en-US" altLang="zh-CN" dirty="0"/>
              <a:t>page encoder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A78B0-787B-4F8D-99F8-E47532F8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7399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Page layout graph</a:t>
            </a:r>
          </a:p>
          <a:p>
            <a:pPr marL="0" indent="0">
              <a:buNone/>
            </a:pPr>
            <a:r>
              <a:rPr lang="en-US" altLang="zh-CN" sz="2800" dirty="0"/>
              <a:t>Encode page construction</a:t>
            </a:r>
          </a:p>
          <a:p>
            <a:r>
              <a:rPr lang="en-US" altLang="zh-CN" sz="2800" dirty="0"/>
              <a:t>Three kinds of edge</a:t>
            </a:r>
          </a:p>
          <a:p>
            <a:r>
              <a:rPr lang="en-US" altLang="zh-CN" sz="2800" dirty="0"/>
              <a:t>1) </a:t>
            </a:r>
            <a:r>
              <a:rPr lang="en-US" altLang="zh-CN" sz="2800" dirty="0">
                <a:solidFill>
                  <a:srgbClr val="7030A0"/>
                </a:solidFill>
              </a:rPr>
              <a:t>horizontal</a:t>
            </a:r>
          </a:p>
          <a:p>
            <a:r>
              <a:rPr lang="en-US" altLang="zh-CN" sz="2800" dirty="0"/>
              <a:t>2) </a:t>
            </a:r>
            <a:r>
              <a:rPr lang="en-US" altLang="zh-CN" sz="2800" dirty="0">
                <a:solidFill>
                  <a:srgbClr val="FFC000"/>
                </a:solidFill>
              </a:rPr>
              <a:t>vertical</a:t>
            </a:r>
          </a:p>
          <a:p>
            <a:r>
              <a:rPr lang="en-US" altLang="zh-CN" sz="2800" dirty="0"/>
              <a:t>3) </a:t>
            </a:r>
            <a:r>
              <a:rPr lang="en-US" altLang="zh-CN" sz="2800" dirty="0">
                <a:solidFill>
                  <a:srgbClr val="00B050"/>
                </a:solidFill>
              </a:rPr>
              <a:t>DOM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BE8B09-7FDC-492F-AE85-02DF0CB4C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81" y="1027907"/>
            <a:ext cx="5866219" cy="57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40250"/>
      </p:ext>
    </p:extLst>
  </p:cSld>
  <p:clrMapOvr>
    <a:masterClrMapping/>
  </p:clrMapOvr>
</p:sld>
</file>

<file path=ppt/theme/theme1.xml><?xml version="1.0" encoding="utf-8"?>
<a:theme xmlns:a="http://schemas.openxmlformats.org/drawingml/2006/main" name="ECNU_RED0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CNU_RED0" id="{E42181F3-B216-47EF-B6F6-24D406276614}" vid="{4C82BD7A-3E9B-44D9-AD6C-732F5D2A55CE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ECNU_RED0</Template>
  <TotalTime>433</TotalTime>
  <Words>1031</Words>
  <Application>Microsoft Office PowerPoint</Application>
  <PresentationFormat>宽屏</PresentationFormat>
  <Paragraphs>125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楷体</vt:lpstr>
      <vt:lpstr>宋体</vt:lpstr>
      <vt:lpstr>Arial</vt:lpstr>
      <vt:lpstr>Times New Roman</vt:lpstr>
      <vt:lpstr>ECNU_RED0</vt:lpstr>
      <vt:lpstr>自定义设计方案</vt:lpstr>
      <vt:lpstr>ZeroShotCeres: Zero-Shot Relation Extraction from Semi-Structured Webpages ACL2020 </vt:lpstr>
      <vt:lpstr>Contents</vt:lpstr>
      <vt:lpstr>What is relation extraction?</vt:lpstr>
      <vt:lpstr>Motivation</vt:lpstr>
      <vt:lpstr>Methology</vt:lpstr>
      <vt:lpstr>Methology</vt:lpstr>
      <vt:lpstr>Related work </vt:lpstr>
      <vt:lpstr>Problem definition </vt:lpstr>
      <vt:lpstr>Methodology -Web page encoder </vt:lpstr>
      <vt:lpstr>Methodology--Web page encoder </vt:lpstr>
      <vt:lpstr>Methodology -- GAT </vt:lpstr>
      <vt:lpstr>Methodology</vt:lpstr>
      <vt:lpstr>Methodology </vt:lpstr>
      <vt:lpstr>Experiments and results</vt:lpstr>
      <vt:lpstr>Ablation study and Discussion </vt:lpstr>
      <vt:lpstr>Take home massage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ZeroShotCeres: Zero-Shot Relation Extraction from Semi-Structured Webpages</dc:title>
  <dc:creator>Lab</dc:creator>
  <cp:lastModifiedBy>Lab</cp:lastModifiedBy>
  <cp:revision>46</cp:revision>
  <dcterms:created xsi:type="dcterms:W3CDTF">2020-11-09T09:08:27Z</dcterms:created>
  <dcterms:modified xsi:type="dcterms:W3CDTF">2020-11-21T02:01:32Z</dcterms:modified>
</cp:coreProperties>
</file>