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58" r:id="rId5"/>
    <p:sldId id="260" r:id="rId6"/>
    <p:sldId id="273" r:id="rId7"/>
    <p:sldId id="261" r:id="rId8"/>
    <p:sldId id="263" r:id="rId9"/>
    <p:sldId id="264" r:id="rId10"/>
    <p:sldId id="265" r:id="rId11"/>
    <p:sldId id="268" r:id="rId12"/>
    <p:sldId id="270" r:id="rId13"/>
    <p:sldId id="272" r:id="rId14"/>
    <p:sldId id="275"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70" autoAdjust="0"/>
  </p:normalViewPr>
  <p:slideViewPr>
    <p:cSldViewPr snapToGrid="0">
      <p:cViewPr varScale="1">
        <p:scale>
          <a:sx n="73" d="100"/>
          <a:sy n="73" d="100"/>
        </p:scale>
        <p:origin x="17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B9DB3-C388-4889-A654-7520425FA62C}"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93607-B1D4-4C56-9322-59F58291CF83}" type="slidenum">
              <a:rPr lang="zh-CN" altLang="en-US" smtClean="0"/>
              <a:t>‹#›</a:t>
            </a:fld>
            <a:endParaRPr lang="zh-CN" altLang="en-US"/>
          </a:p>
        </p:txBody>
      </p:sp>
    </p:spTree>
    <p:extLst>
      <p:ext uri="{BB962C8B-B14F-4D97-AF65-F5344CB8AC3E}">
        <p14:creationId xmlns:p14="http://schemas.microsoft.com/office/powerpoint/2010/main" val="960098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NimbusRomNo9L-Regu"/>
              </a:rPr>
              <a:t>实体对齐任务可以表述为基于现有对齐种子自动发现更多对齐实体对。具体地说，给定两个</a:t>
            </a:r>
            <a:r>
              <a:rPr lang="en-US" altLang="zh-CN" sz="1800" b="0" i="0" u="none" strike="noStrike" baseline="0" dirty="0">
                <a:latin typeface="NimbusRomNo9L-Regu"/>
              </a:rPr>
              <a:t>kgg1</a:t>
            </a:r>
            <a:r>
              <a:rPr lang="zh-CN" altLang="en-US" sz="1800" b="0" i="0" u="none" strike="noStrike" baseline="0" dirty="0">
                <a:latin typeface="NimbusRomNo9L-Regu"/>
              </a:rPr>
              <a:t>和</a:t>
            </a:r>
            <a:r>
              <a:rPr lang="en-US" altLang="zh-CN" sz="1800" b="0" i="0" u="none" strike="noStrike" baseline="0" dirty="0">
                <a:latin typeface="NimbusRomNo9L-Regu"/>
              </a:rPr>
              <a:t>G2</a:t>
            </a:r>
            <a:r>
              <a:rPr lang="zh-CN" altLang="en-US" sz="1800" b="0" i="0" u="none" strike="noStrike" baseline="0" dirty="0">
                <a:latin typeface="NimbusRomNo9L-Regu"/>
              </a:rPr>
              <a:t>，以及一组对齐种子，我们的方法首先通过注入对齐种子来合并两个</a:t>
            </a:r>
            <a:r>
              <a:rPr lang="en-US" altLang="zh-CN" sz="1800" b="0" i="0" u="none" strike="noStrike" baseline="0" dirty="0">
                <a:latin typeface="NimbusRomNo9L-Regu"/>
              </a:rPr>
              <a:t>KGs</a:t>
            </a:r>
            <a:r>
              <a:rPr lang="zh-CN" altLang="en-US" sz="1800" b="0" i="0" u="none" strike="noStrike" baseline="0" dirty="0">
                <a:latin typeface="NimbusRomNo9L-Regu"/>
              </a:rPr>
              <a:t>，然后在保证对齐实体具有尽可能相似嵌入的前提下学习实体表示，最后利用实体间的相似性找到新的对齐对。</a:t>
            </a:r>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2</a:t>
            </a:fld>
            <a:endParaRPr lang="zh-CN" altLang="en-US"/>
          </a:p>
        </p:txBody>
      </p:sp>
    </p:spTree>
    <p:extLst>
      <p:ext uri="{BB962C8B-B14F-4D97-AF65-F5344CB8AC3E}">
        <p14:creationId xmlns:p14="http://schemas.microsoft.com/office/powerpoint/2010/main" val="2554435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最后是对模型的一些讨论。第一个是对训练数据多少对模型效果影响的讨论，可以看到当训练数据的比例在提高的时候，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GCN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MMP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TransEdge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这四个模型的效果都是在提升的，在训练数据少的时候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的优势更加明显，显示出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模型在训练数据少的时候的优越性。</a:t>
            </a:r>
          </a:p>
          <a:p>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12</a:t>
            </a:fld>
            <a:endParaRPr lang="zh-CN" altLang="en-US"/>
          </a:p>
        </p:txBody>
      </p:sp>
    </p:spTree>
    <p:extLst>
      <p:ext uri="{BB962C8B-B14F-4D97-AF65-F5344CB8AC3E}">
        <p14:creationId xmlns:p14="http://schemas.microsoft.com/office/powerpoint/2010/main" val="30395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第二是对实体稀疏性的讨论。在实际的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中，节点度（相邻实体的数量）通常遵循长尾分布，这意味着大部分实体具有中等度，而具有非常高或较低度的实体的比例相对较小。 这种实际情况可能会对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产生重大的影响。 对于结构信息很少的稀疏节点（实体），嵌入方法也很难学习高质量的实体嵌入，从而会降低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性能</a:t>
            </a:r>
          </a:p>
          <a:p>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13</a:t>
            </a:fld>
            <a:endParaRPr lang="zh-CN" altLang="en-US"/>
          </a:p>
        </p:txBody>
      </p:sp>
    </p:spTree>
    <p:extLst>
      <p:ext uri="{BB962C8B-B14F-4D97-AF65-F5344CB8AC3E}">
        <p14:creationId xmlns:p14="http://schemas.microsoft.com/office/powerpoint/2010/main" val="225830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过去的用于实体对齐的方法主要可以分为两类，第一类是基于平移模型的嵌入方法，主要通过实体的局部语义信息来表示这个实体。第二类方法主要是基于图卷积的方法，通过全局知识图谱结构来表示一个实体。但是这两种方法各有其优点和缺点缺点，通过聚合所有邻居特征的基于全局结构的方法可以为实体对齐提供详尽和鲁棒的信息，对部分信息的缺失和不同知识图谱的结构多样性不敏感。可能会丢失一些细粒度的信息。基于局部语义的方法，可以提供细粒度的信息但是对三元组的缺失和知识图谱以不同的结构表示时敏感。所以这篇论文实际上希望能够结合这两种方法，各自取长补短以提高模型的性能。</a:t>
            </a:r>
          </a:p>
          <a:p>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3</a:t>
            </a:fld>
            <a:endParaRPr lang="zh-CN" altLang="en-US"/>
          </a:p>
        </p:txBody>
      </p:sp>
    </p:spTree>
    <p:extLst>
      <p:ext uri="{BB962C8B-B14F-4D97-AF65-F5344CB8AC3E}">
        <p14:creationId xmlns:p14="http://schemas.microsoft.com/office/powerpoint/2010/main" val="299863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cs typeface="+mn-ea"/>
                <a:sym typeface="+mn-lt"/>
              </a:rPr>
              <a:t>这里举了一个不能仅有全局结构进行实体对齐的场景。例如，在图</a:t>
            </a:r>
            <a:r>
              <a:rPr lang="en-US" altLang="zh-CN" sz="1200" b="0" i="0" u="none" strike="noStrike" baseline="0" dirty="0">
                <a:cs typeface="+mn-ea"/>
                <a:sym typeface="+mn-lt"/>
              </a:rPr>
              <a:t>1</a:t>
            </a:r>
            <a:r>
              <a:rPr lang="zh-CN" altLang="en-US" sz="1200" b="0" i="0" u="none" strike="noStrike" baseline="0" dirty="0">
                <a:cs typeface="+mn-ea"/>
                <a:sym typeface="+mn-lt"/>
              </a:rPr>
              <a:t>中，仅当实体（纽约）和纽约（城市）具有相同的邻居时就无法对其进行区分，并且需要细粒度的关系来区分它们，即</a:t>
            </a:r>
            <a:r>
              <a:rPr lang="en-US" altLang="zh-CN" sz="1200" b="0" i="0" u="none" strike="noStrike" baseline="0" dirty="0" err="1">
                <a:cs typeface="+mn-ea"/>
                <a:sym typeface="+mn-lt"/>
              </a:rPr>
              <a:t>hasRiver</a:t>
            </a:r>
            <a:r>
              <a:rPr lang="zh-CN" altLang="en-US" sz="1200" b="0" i="0" u="none" strike="noStrike" baseline="0" dirty="0">
                <a:cs typeface="+mn-ea"/>
                <a:sym typeface="+mn-lt"/>
              </a:rPr>
              <a:t>和</a:t>
            </a:r>
            <a:r>
              <a:rPr lang="en-US" altLang="zh-CN" sz="1200" b="0" i="0" u="none" strike="noStrike" baseline="0" dirty="0">
                <a:cs typeface="+mn-ea"/>
                <a:sym typeface="+mn-lt"/>
              </a:rPr>
              <a:t>adjoin</a:t>
            </a:r>
            <a:r>
              <a:rPr lang="zh-CN" altLang="en-US" sz="1200" b="0" i="0" u="none" strike="noStrike" baseline="0" dirty="0">
                <a:cs typeface="+mn-ea"/>
                <a:sym typeface="+mn-lt"/>
              </a:rPr>
              <a:t>。</a:t>
            </a:r>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4</a:t>
            </a:fld>
            <a:endParaRPr lang="zh-CN" altLang="en-US"/>
          </a:p>
        </p:txBody>
      </p:sp>
    </p:spTree>
    <p:extLst>
      <p:ext uri="{BB962C8B-B14F-4D97-AF65-F5344CB8AC3E}">
        <p14:creationId xmlns:p14="http://schemas.microsoft.com/office/powerpoint/2010/main" val="3818287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这是本文提出的模型结构，主要由两个部分组成，一是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structure preserving network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二是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semantics refining network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end-to-end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的方式进行训练。</a:t>
            </a:r>
          </a:p>
          <a:p>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6</a:t>
            </a:fld>
            <a:endParaRPr lang="zh-CN" altLang="en-US"/>
          </a:p>
        </p:txBody>
      </p:sp>
    </p:spTree>
    <p:extLst>
      <p:ext uri="{BB962C8B-B14F-4D97-AF65-F5344CB8AC3E}">
        <p14:creationId xmlns:p14="http://schemas.microsoft.com/office/powerpoint/2010/main" val="1192001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global structure preserving network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的设计，实质上就是一个图卷积的设计。从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层的计算方式如公式一所示，其中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sigma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为激活函数，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大小的邻接矩阵，</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 hat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加单位阵。</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 hat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 hat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的度矩阵，其对角线上的元素为知识图谱中实体节点度数加一，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层图卷积的权重矩阵，大小为第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层特征维度乘第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层特征维度。</a:t>
            </a:r>
          </a:p>
          <a:p>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7</a:t>
            </a:fld>
            <a:endParaRPr lang="zh-CN" altLang="en-US"/>
          </a:p>
        </p:txBody>
      </p:sp>
    </p:spTree>
    <p:extLst>
      <p:ext uri="{BB962C8B-B14F-4D97-AF65-F5344CB8AC3E}">
        <p14:creationId xmlns:p14="http://schemas.microsoft.com/office/powerpoint/2010/main" val="2271432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得到全局信息之后，进入第二部分局部语义提取网络。作者首先介绍了为什么要这样设计，在不同实体上下文中的关系应该具有不同的嵌入，而不管它们的表面形式是否相同。遵循这个想法，我们基于相邻实体和关系本身来计算关系嵌入。 这是直观的，即使具有相同表面形式但发生在不同上下文中的关系在语义上也应具有微小差异。</a:t>
            </a:r>
          </a:p>
          <a:p>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8</a:t>
            </a:fld>
            <a:endParaRPr lang="zh-CN" altLang="en-US"/>
          </a:p>
        </p:txBody>
      </p:sp>
    </p:spTree>
    <p:extLst>
      <p:ext uri="{BB962C8B-B14F-4D97-AF65-F5344CB8AC3E}">
        <p14:creationId xmlns:p14="http://schemas.microsoft.com/office/powerpoint/2010/main" val="2350328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然后是作者提出的上下文关系的计算方法，将头尾向量连接起来再通过一个前向层得到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nht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，受</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transedge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启发，将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嵌入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投影到超平面上显示出对不同特征表示的处理效果好。让</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nht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所在超平面的法向量，</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nht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的转置乘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乘</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nht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cs typeface="+mn-ea"/>
                <a:sym typeface="+mn-lt"/>
              </a:rPr>
              <a:t>to aggregate context information and then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9</a:t>
            </a:fld>
            <a:endParaRPr lang="zh-CN" altLang="en-US"/>
          </a:p>
        </p:txBody>
      </p:sp>
    </p:spTree>
    <p:extLst>
      <p:ext uri="{BB962C8B-B14F-4D97-AF65-F5344CB8AC3E}">
        <p14:creationId xmlns:p14="http://schemas.microsoft.com/office/powerpoint/2010/main" val="332304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然后对学习到的头实体，关系，尾实体使用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函数进行打分。通过这样的关系三元组，可以将复杂关系语义信息嵌入到实体表示中。在得到包含全局结构和局部语义信息的实体嵌入后，我们通过实体间的相似度进行排序，得到候选实体。</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在训练过程中，我们认为知识图谱中可观察到的三元组为正样本，其他错误和缺失的三元组为负样本。我们希望正样本比负样本有更低的</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energy</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，所以有了下面的损失函数，</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alpha</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是一个用来平衡正样本和负样本的参数，</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beta1</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beta2</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是正和负</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margin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10</a:t>
            </a:fld>
            <a:endParaRPr lang="zh-CN" altLang="en-US"/>
          </a:p>
        </p:txBody>
      </p:sp>
    </p:spTree>
    <p:extLst>
      <p:ext uri="{BB962C8B-B14F-4D97-AF65-F5344CB8AC3E}">
        <p14:creationId xmlns:p14="http://schemas.microsoft.com/office/powerpoint/2010/main" val="3540494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这里是实验结果，主要和基于平移的模型和基于图卷积的模型进行比较。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指的是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highway gates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，可以看到在去掉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highway gates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后在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DBpedia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上效果下降得更厉害，文中给出的解释是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DBP15K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的数据更稀疏，去掉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highway gates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后将增加消除具有类似嵌入的实体的歧义的难度。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指的是为了探索上下文关系学习对实体对齐的有效性，我们将其替换为标准的翻译方法，其中关系表示仅取决于其类型。</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Concat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指的是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simply concatenates the GCN-based and Translation-based entity embeddings.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可以看到效果下降得也非常厉害。</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endParaRPr lang="zh-CN" altLang="en-US" dirty="0"/>
          </a:p>
        </p:txBody>
      </p:sp>
      <p:sp>
        <p:nvSpPr>
          <p:cNvPr id="4" name="灯片编号占位符 3"/>
          <p:cNvSpPr>
            <a:spLocks noGrp="1"/>
          </p:cNvSpPr>
          <p:nvPr>
            <p:ph type="sldNum" sz="quarter" idx="5"/>
          </p:nvPr>
        </p:nvSpPr>
        <p:spPr/>
        <p:txBody>
          <a:bodyPr/>
          <a:lstStyle/>
          <a:p>
            <a:fld id="{EB693607-B1D4-4C56-9322-59F58291CF83}" type="slidenum">
              <a:rPr lang="zh-CN" altLang="en-US" smtClean="0"/>
              <a:t>11</a:t>
            </a:fld>
            <a:endParaRPr lang="zh-CN" altLang="en-US"/>
          </a:p>
        </p:txBody>
      </p:sp>
    </p:spTree>
    <p:extLst>
      <p:ext uri="{BB962C8B-B14F-4D97-AF65-F5344CB8AC3E}">
        <p14:creationId xmlns:p14="http://schemas.microsoft.com/office/powerpoint/2010/main" val="878684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409286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252925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87198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360299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291308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295800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37077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5533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31136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62297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96C2F8-E243-4B00-A0D7-77958F3EF201}" type="datetimeFigureOut">
              <a:rPr lang="zh-CN" altLang="en-US" smtClean="0"/>
              <a:t>2020/11/19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337768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6C2F8-E243-4B00-A0D7-77958F3EF201}" type="datetimeFigureOut">
              <a:rPr lang="zh-CN" altLang="en-US" smtClean="0"/>
              <a:t>2020/11/19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52CEF-DCE6-4422-A619-F69223E658B0}" type="slidenum">
              <a:rPr lang="zh-CN" altLang="en-US" smtClean="0"/>
              <a:t>‹#›</a:t>
            </a:fld>
            <a:endParaRPr lang="zh-CN" altLang="en-US"/>
          </a:p>
        </p:txBody>
      </p:sp>
    </p:spTree>
    <p:extLst>
      <p:ext uri="{BB962C8B-B14F-4D97-AF65-F5344CB8AC3E}">
        <p14:creationId xmlns:p14="http://schemas.microsoft.com/office/powerpoint/2010/main" val="1442446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E7E280E-A269-49A7-94CE-AF4718CC19A4}"/>
              </a:ext>
            </a:extLst>
          </p:cNvPr>
          <p:cNvPicPr>
            <a:picLocks noChangeAspect="1"/>
          </p:cNvPicPr>
          <p:nvPr/>
        </p:nvPicPr>
        <p:blipFill>
          <a:blip r:embed="rId2"/>
          <a:stretch>
            <a:fillRect/>
          </a:stretch>
        </p:blipFill>
        <p:spPr>
          <a:xfrm>
            <a:off x="1203722" y="1593348"/>
            <a:ext cx="6736556" cy="2271713"/>
          </a:xfrm>
          <a:prstGeom prst="rect">
            <a:avLst/>
          </a:prstGeom>
        </p:spPr>
      </p:pic>
      <p:sp>
        <p:nvSpPr>
          <p:cNvPr id="6" name="文本框 5">
            <a:extLst>
              <a:ext uri="{FF2B5EF4-FFF2-40B4-BE49-F238E27FC236}">
                <a16:creationId xmlns:a16="http://schemas.microsoft.com/office/drawing/2014/main" id="{891A73BE-FCDD-47D8-A8A1-A53D6477AE70}"/>
              </a:ext>
            </a:extLst>
          </p:cNvPr>
          <p:cNvSpPr txBox="1"/>
          <p:nvPr/>
        </p:nvSpPr>
        <p:spPr>
          <a:xfrm>
            <a:off x="3595784" y="4230266"/>
            <a:ext cx="1952431" cy="300082"/>
          </a:xfrm>
          <a:prstGeom prst="rect">
            <a:avLst/>
          </a:prstGeom>
          <a:noFill/>
        </p:spPr>
        <p:txBody>
          <a:bodyPr wrap="square" rtlCol="0">
            <a:spAutoFit/>
          </a:bodyPr>
          <a:lstStyle/>
          <a:p>
            <a:r>
              <a:rPr lang="zh-CN" altLang="en-US" sz="1350" dirty="0">
                <a:cs typeface="+mn-ea"/>
                <a:sym typeface="+mn-lt"/>
              </a:rPr>
              <a:t>浦天岭    </a:t>
            </a:r>
            <a:r>
              <a:rPr lang="en-US" altLang="zh-CN" sz="1350" dirty="0">
                <a:cs typeface="+mn-ea"/>
                <a:sym typeface="+mn-lt"/>
              </a:rPr>
              <a:t>51205901103</a:t>
            </a:r>
            <a:endParaRPr lang="zh-CN" altLang="en-US" sz="1350" dirty="0">
              <a:cs typeface="+mn-ea"/>
              <a:sym typeface="+mn-lt"/>
            </a:endParaRPr>
          </a:p>
        </p:txBody>
      </p:sp>
      <p:sp>
        <p:nvSpPr>
          <p:cNvPr id="2" name="文本框 1">
            <a:extLst>
              <a:ext uri="{FF2B5EF4-FFF2-40B4-BE49-F238E27FC236}">
                <a16:creationId xmlns:a16="http://schemas.microsoft.com/office/drawing/2014/main" id="{171A2945-6279-4739-A74E-A4CA9F827C20}"/>
              </a:ext>
            </a:extLst>
          </p:cNvPr>
          <p:cNvSpPr txBox="1"/>
          <p:nvPr/>
        </p:nvSpPr>
        <p:spPr>
          <a:xfrm>
            <a:off x="4158153" y="3865060"/>
            <a:ext cx="1141211" cy="300082"/>
          </a:xfrm>
          <a:prstGeom prst="rect">
            <a:avLst/>
          </a:prstGeom>
          <a:noFill/>
        </p:spPr>
        <p:txBody>
          <a:bodyPr wrap="square" rtlCol="0">
            <a:spAutoFit/>
          </a:bodyPr>
          <a:lstStyle/>
          <a:p>
            <a:r>
              <a:rPr lang="en-US" altLang="zh-CN" sz="1350" dirty="0">
                <a:cs typeface="+mn-ea"/>
                <a:sym typeface="+mn-lt"/>
              </a:rPr>
              <a:t>IJCAI2020</a:t>
            </a:r>
            <a:endParaRPr lang="zh-CN" altLang="en-US" sz="1350" dirty="0">
              <a:cs typeface="+mn-ea"/>
              <a:sym typeface="+mn-lt"/>
            </a:endParaRPr>
          </a:p>
        </p:txBody>
      </p:sp>
    </p:spTree>
    <p:extLst>
      <p:ext uri="{BB962C8B-B14F-4D97-AF65-F5344CB8AC3E}">
        <p14:creationId xmlns:p14="http://schemas.microsoft.com/office/powerpoint/2010/main" val="3489654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14B9EB8-13B3-4365-AA6B-57E005C65FA7}"/>
              </a:ext>
            </a:extLst>
          </p:cNvPr>
          <p:cNvSpPr txBox="1"/>
          <p:nvPr/>
        </p:nvSpPr>
        <p:spPr>
          <a:xfrm>
            <a:off x="496302" y="1350879"/>
            <a:ext cx="4573166" cy="415498"/>
          </a:xfrm>
          <a:prstGeom prst="rect">
            <a:avLst/>
          </a:prstGeom>
          <a:noFill/>
        </p:spPr>
        <p:txBody>
          <a:bodyPr wrap="square">
            <a:spAutoFit/>
          </a:bodyPr>
          <a:lstStyle/>
          <a:p>
            <a:r>
              <a:rPr lang="en-US" altLang="zh-CN" sz="2100" b="1" dirty="0">
                <a:cs typeface="+mn-ea"/>
                <a:sym typeface="+mn-lt"/>
              </a:rPr>
              <a:t>Entity Embeddings Refinement</a:t>
            </a:r>
            <a:endParaRPr lang="zh-CN" altLang="en-US" sz="2100" b="1" dirty="0">
              <a:cs typeface="+mn-ea"/>
              <a:sym typeface="+mn-lt"/>
            </a:endParaRPr>
          </a:p>
        </p:txBody>
      </p:sp>
      <p:pic>
        <p:nvPicPr>
          <p:cNvPr id="9" name="图片 8">
            <a:extLst>
              <a:ext uri="{FF2B5EF4-FFF2-40B4-BE49-F238E27FC236}">
                <a16:creationId xmlns:a16="http://schemas.microsoft.com/office/drawing/2014/main" id="{6C672967-B48F-492B-8961-3F1E237DFDA5}"/>
              </a:ext>
            </a:extLst>
          </p:cNvPr>
          <p:cNvPicPr>
            <a:picLocks noChangeAspect="1"/>
          </p:cNvPicPr>
          <p:nvPr/>
        </p:nvPicPr>
        <p:blipFill>
          <a:blip r:embed="rId3"/>
          <a:stretch>
            <a:fillRect/>
          </a:stretch>
        </p:blipFill>
        <p:spPr>
          <a:xfrm>
            <a:off x="569612" y="2131250"/>
            <a:ext cx="3436144" cy="3007519"/>
          </a:xfrm>
          <a:prstGeom prst="rect">
            <a:avLst/>
          </a:prstGeom>
        </p:spPr>
      </p:pic>
      <p:pic>
        <p:nvPicPr>
          <p:cNvPr id="2" name="图片 1">
            <a:extLst>
              <a:ext uri="{FF2B5EF4-FFF2-40B4-BE49-F238E27FC236}">
                <a16:creationId xmlns:a16="http://schemas.microsoft.com/office/drawing/2014/main" id="{20822A99-6EFF-4ACF-A9F2-B29EE75CE308}"/>
              </a:ext>
            </a:extLst>
          </p:cNvPr>
          <p:cNvPicPr>
            <a:picLocks noChangeAspect="1"/>
          </p:cNvPicPr>
          <p:nvPr/>
        </p:nvPicPr>
        <p:blipFill>
          <a:blip r:embed="rId4"/>
          <a:stretch>
            <a:fillRect/>
          </a:stretch>
        </p:blipFill>
        <p:spPr>
          <a:xfrm>
            <a:off x="4658385" y="1884791"/>
            <a:ext cx="3507581" cy="3500438"/>
          </a:xfrm>
          <a:prstGeom prst="rect">
            <a:avLst/>
          </a:prstGeom>
        </p:spPr>
      </p:pic>
      <p:sp>
        <p:nvSpPr>
          <p:cNvPr id="3" name="文本框 2">
            <a:extLst>
              <a:ext uri="{FF2B5EF4-FFF2-40B4-BE49-F238E27FC236}">
                <a16:creationId xmlns:a16="http://schemas.microsoft.com/office/drawing/2014/main" id="{B78AA3DB-2C54-4B7A-A88F-3446054822BF}"/>
              </a:ext>
            </a:extLst>
          </p:cNvPr>
          <p:cNvSpPr txBox="1"/>
          <p:nvPr/>
        </p:nvSpPr>
        <p:spPr>
          <a:xfrm>
            <a:off x="4658385" y="1322977"/>
            <a:ext cx="4573166" cy="461665"/>
          </a:xfrm>
          <a:prstGeom prst="rect">
            <a:avLst/>
          </a:prstGeom>
          <a:noFill/>
        </p:spPr>
        <p:txBody>
          <a:bodyPr wrap="square">
            <a:spAutoFit/>
          </a:bodyPr>
          <a:lstStyle/>
          <a:p>
            <a:r>
              <a:rPr lang="en-US" altLang="zh-CN" sz="2400" b="1" dirty="0">
                <a:cs typeface="+mn-ea"/>
                <a:sym typeface="+mn-lt"/>
              </a:rPr>
              <a:t>The Calculation of Loss</a:t>
            </a:r>
            <a:endParaRPr lang="zh-CN" altLang="en-US" sz="2400" b="1" dirty="0">
              <a:cs typeface="+mn-ea"/>
              <a:sym typeface="+mn-lt"/>
            </a:endParaRPr>
          </a:p>
        </p:txBody>
      </p:sp>
      <p:sp>
        <p:nvSpPr>
          <p:cNvPr id="4" name="矩形 3">
            <a:extLst>
              <a:ext uri="{FF2B5EF4-FFF2-40B4-BE49-F238E27FC236}">
                <a16:creationId xmlns:a16="http://schemas.microsoft.com/office/drawing/2014/main" id="{CF372627-5B2C-42CB-9472-C2FFAA5DAD1F}"/>
              </a:ext>
            </a:extLst>
          </p:cNvPr>
          <p:cNvSpPr/>
          <p:nvPr/>
        </p:nvSpPr>
        <p:spPr>
          <a:xfrm>
            <a:off x="2204484" y="4472763"/>
            <a:ext cx="1729563" cy="177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873E08D-EFC5-4434-B186-8F5EE2DBCA7B}"/>
              </a:ext>
            </a:extLst>
          </p:cNvPr>
          <p:cNvSpPr/>
          <p:nvPr/>
        </p:nvSpPr>
        <p:spPr>
          <a:xfrm>
            <a:off x="569612" y="4632098"/>
            <a:ext cx="1063583" cy="177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38C8804-4B2C-4FAE-B381-B58D453B95A2}"/>
              </a:ext>
            </a:extLst>
          </p:cNvPr>
          <p:cNvSpPr/>
          <p:nvPr/>
        </p:nvSpPr>
        <p:spPr>
          <a:xfrm>
            <a:off x="5160335" y="2406502"/>
            <a:ext cx="1784633" cy="177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115E8FA-F490-4FF8-8234-54161CF5A616}"/>
              </a:ext>
            </a:extLst>
          </p:cNvPr>
          <p:cNvSpPr/>
          <p:nvPr/>
        </p:nvSpPr>
        <p:spPr>
          <a:xfrm>
            <a:off x="5436781" y="4632098"/>
            <a:ext cx="2594345" cy="177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810C13B-417E-41A0-A44B-4AD2A62269FC}"/>
              </a:ext>
            </a:extLst>
          </p:cNvPr>
          <p:cNvSpPr/>
          <p:nvPr/>
        </p:nvSpPr>
        <p:spPr>
          <a:xfrm>
            <a:off x="4658385" y="4777563"/>
            <a:ext cx="778396" cy="177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085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D1C176B-6846-45CD-81A1-D1AD4213B013}"/>
              </a:ext>
            </a:extLst>
          </p:cNvPr>
          <p:cNvPicPr>
            <a:picLocks noChangeAspect="1"/>
          </p:cNvPicPr>
          <p:nvPr/>
        </p:nvPicPr>
        <p:blipFill>
          <a:blip r:embed="rId3"/>
          <a:stretch>
            <a:fillRect/>
          </a:stretch>
        </p:blipFill>
        <p:spPr>
          <a:xfrm>
            <a:off x="942975" y="2052516"/>
            <a:ext cx="7258050" cy="2878931"/>
          </a:xfrm>
          <a:prstGeom prst="rect">
            <a:avLst/>
          </a:prstGeom>
        </p:spPr>
      </p:pic>
      <p:sp>
        <p:nvSpPr>
          <p:cNvPr id="6" name="文本框 5">
            <a:extLst>
              <a:ext uri="{FF2B5EF4-FFF2-40B4-BE49-F238E27FC236}">
                <a16:creationId xmlns:a16="http://schemas.microsoft.com/office/drawing/2014/main" id="{615DFB1A-96FD-4439-AD21-BC2FA860E37D}"/>
              </a:ext>
            </a:extLst>
          </p:cNvPr>
          <p:cNvSpPr txBox="1"/>
          <p:nvPr/>
        </p:nvSpPr>
        <p:spPr>
          <a:xfrm>
            <a:off x="665692" y="1123560"/>
            <a:ext cx="1476570" cy="461665"/>
          </a:xfrm>
          <a:prstGeom prst="rect">
            <a:avLst/>
          </a:prstGeom>
          <a:noFill/>
        </p:spPr>
        <p:txBody>
          <a:bodyPr wrap="square" rtlCol="0">
            <a:spAutoFit/>
          </a:bodyPr>
          <a:lstStyle/>
          <a:p>
            <a:r>
              <a:rPr lang="en-US" altLang="zh-CN" sz="2400" b="1" dirty="0">
                <a:cs typeface="+mn-ea"/>
                <a:sym typeface="+mn-lt"/>
              </a:rPr>
              <a:t>Results</a:t>
            </a:r>
            <a:endParaRPr lang="zh-CN" altLang="en-US" sz="2400" b="1" dirty="0">
              <a:cs typeface="+mn-ea"/>
              <a:sym typeface="+mn-lt"/>
            </a:endParaRPr>
          </a:p>
        </p:txBody>
      </p:sp>
      <p:pic>
        <p:nvPicPr>
          <p:cNvPr id="2" name="图片 1">
            <a:extLst>
              <a:ext uri="{FF2B5EF4-FFF2-40B4-BE49-F238E27FC236}">
                <a16:creationId xmlns:a16="http://schemas.microsoft.com/office/drawing/2014/main" id="{5880A07F-7A94-421F-B754-16481429C896}"/>
              </a:ext>
            </a:extLst>
          </p:cNvPr>
          <p:cNvPicPr>
            <a:picLocks noChangeAspect="1"/>
          </p:cNvPicPr>
          <p:nvPr/>
        </p:nvPicPr>
        <p:blipFill>
          <a:blip r:embed="rId4"/>
          <a:stretch>
            <a:fillRect/>
          </a:stretch>
        </p:blipFill>
        <p:spPr>
          <a:xfrm>
            <a:off x="2310140" y="5021648"/>
            <a:ext cx="3400425" cy="507206"/>
          </a:xfrm>
          <a:prstGeom prst="rect">
            <a:avLst/>
          </a:prstGeom>
        </p:spPr>
      </p:pic>
      <p:pic>
        <p:nvPicPr>
          <p:cNvPr id="3" name="图片 2">
            <a:extLst>
              <a:ext uri="{FF2B5EF4-FFF2-40B4-BE49-F238E27FC236}">
                <a16:creationId xmlns:a16="http://schemas.microsoft.com/office/drawing/2014/main" id="{4302E9B4-D845-4023-999A-BA4F7211C9D3}"/>
              </a:ext>
            </a:extLst>
          </p:cNvPr>
          <p:cNvPicPr>
            <a:picLocks noChangeAspect="1"/>
          </p:cNvPicPr>
          <p:nvPr/>
        </p:nvPicPr>
        <p:blipFill>
          <a:blip r:embed="rId5"/>
          <a:stretch>
            <a:fillRect/>
          </a:stretch>
        </p:blipFill>
        <p:spPr>
          <a:xfrm>
            <a:off x="6304357" y="4942821"/>
            <a:ext cx="1807369" cy="292894"/>
          </a:xfrm>
          <a:prstGeom prst="rect">
            <a:avLst/>
          </a:prstGeom>
        </p:spPr>
      </p:pic>
      <p:pic>
        <p:nvPicPr>
          <p:cNvPr id="4" name="图片 3">
            <a:extLst>
              <a:ext uri="{FF2B5EF4-FFF2-40B4-BE49-F238E27FC236}">
                <a16:creationId xmlns:a16="http://schemas.microsoft.com/office/drawing/2014/main" id="{D707B006-EE81-44E1-AF60-A0F1237B8288}"/>
              </a:ext>
            </a:extLst>
          </p:cNvPr>
          <p:cNvPicPr>
            <a:picLocks noChangeAspect="1"/>
          </p:cNvPicPr>
          <p:nvPr/>
        </p:nvPicPr>
        <p:blipFill>
          <a:blip r:embed="rId6"/>
          <a:stretch>
            <a:fillRect/>
          </a:stretch>
        </p:blipFill>
        <p:spPr>
          <a:xfrm>
            <a:off x="6382938" y="5235715"/>
            <a:ext cx="1407319" cy="271463"/>
          </a:xfrm>
          <a:prstGeom prst="rect">
            <a:avLst/>
          </a:prstGeom>
        </p:spPr>
      </p:pic>
      <p:sp>
        <p:nvSpPr>
          <p:cNvPr id="7" name="文本框 6">
            <a:extLst>
              <a:ext uri="{FF2B5EF4-FFF2-40B4-BE49-F238E27FC236}">
                <a16:creationId xmlns:a16="http://schemas.microsoft.com/office/drawing/2014/main" id="{3B58CFFD-FA1C-4564-A5E8-7E769BB9066A}"/>
              </a:ext>
            </a:extLst>
          </p:cNvPr>
          <p:cNvSpPr txBox="1"/>
          <p:nvPr/>
        </p:nvSpPr>
        <p:spPr>
          <a:xfrm>
            <a:off x="1085480" y="5136751"/>
            <a:ext cx="1056782" cy="300082"/>
          </a:xfrm>
          <a:prstGeom prst="rect">
            <a:avLst/>
          </a:prstGeom>
          <a:noFill/>
        </p:spPr>
        <p:txBody>
          <a:bodyPr wrap="square" rtlCol="0">
            <a:spAutoFit/>
          </a:bodyPr>
          <a:lstStyle/>
          <a:p>
            <a:r>
              <a:rPr lang="en-US" altLang="zh-CN" sz="1350" dirty="0">
                <a:cs typeface="+mn-ea"/>
                <a:sym typeface="+mn-lt"/>
              </a:rPr>
              <a:t>DWY100K</a:t>
            </a:r>
            <a:endParaRPr lang="zh-CN" altLang="en-US" sz="1350" dirty="0">
              <a:cs typeface="+mn-ea"/>
              <a:sym typeface="+mn-lt"/>
            </a:endParaRPr>
          </a:p>
        </p:txBody>
      </p:sp>
      <p:sp>
        <p:nvSpPr>
          <p:cNvPr id="8" name="矩形 7">
            <a:extLst>
              <a:ext uri="{FF2B5EF4-FFF2-40B4-BE49-F238E27FC236}">
                <a16:creationId xmlns:a16="http://schemas.microsoft.com/office/drawing/2014/main" id="{E1C1F1B4-A8EC-495A-B968-3093188BCA9A}"/>
              </a:ext>
            </a:extLst>
          </p:cNvPr>
          <p:cNvSpPr/>
          <p:nvPr/>
        </p:nvSpPr>
        <p:spPr>
          <a:xfrm>
            <a:off x="729151" y="1702285"/>
            <a:ext cx="8253791" cy="507831"/>
          </a:xfrm>
          <a:prstGeom prst="rect">
            <a:avLst/>
          </a:prstGeom>
        </p:spPr>
        <p:txBody>
          <a:bodyPr wrap="square">
            <a:spAutoFit/>
          </a:bodyPr>
          <a:lstStyle/>
          <a:p>
            <a:r>
              <a:rPr lang="en-US" altLang="zh-CN" sz="1350" dirty="0">
                <a:cs typeface="+mn-ea"/>
                <a:sym typeface="+mn-lt"/>
              </a:rPr>
              <a:t>DBP15K:</a:t>
            </a:r>
            <a:r>
              <a:rPr lang="zh-CN" altLang="en-US" sz="1350" dirty="0">
                <a:cs typeface="+mn-ea"/>
                <a:sym typeface="+mn-lt"/>
              </a:rPr>
              <a:t> </a:t>
            </a:r>
            <a:r>
              <a:rPr lang="en-US" altLang="zh-CN" sz="1350" dirty="0">
                <a:cs typeface="+mn-ea"/>
                <a:sym typeface="+mn-lt"/>
              </a:rPr>
              <a:t>Popular entities from English to Chinese, Japanese and French respectively. Each dataset has 15 thousand interlingual links (ILLs) as reference alignments</a:t>
            </a:r>
            <a:endParaRPr lang="zh-CN" altLang="en-US" sz="1350" dirty="0">
              <a:cs typeface="+mn-ea"/>
              <a:sym typeface="+mn-lt"/>
            </a:endParaRPr>
          </a:p>
        </p:txBody>
      </p:sp>
      <p:sp>
        <p:nvSpPr>
          <p:cNvPr id="9" name="矩形 8">
            <a:extLst>
              <a:ext uri="{FF2B5EF4-FFF2-40B4-BE49-F238E27FC236}">
                <a16:creationId xmlns:a16="http://schemas.microsoft.com/office/drawing/2014/main" id="{53B8A33C-D0D7-4779-A73D-C38FAAB1A92D}"/>
              </a:ext>
            </a:extLst>
          </p:cNvPr>
          <p:cNvSpPr/>
          <p:nvPr/>
        </p:nvSpPr>
        <p:spPr>
          <a:xfrm>
            <a:off x="891021" y="5512714"/>
            <a:ext cx="8437789" cy="507831"/>
          </a:xfrm>
          <a:prstGeom prst="rect">
            <a:avLst/>
          </a:prstGeom>
        </p:spPr>
        <p:txBody>
          <a:bodyPr wrap="square">
            <a:spAutoFit/>
          </a:bodyPr>
          <a:lstStyle/>
          <a:p>
            <a:r>
              <a:rPr lang="en-US" altLang="zh-CN" sz="1350" dirty="0">
                <a:cs typeface="+mn-ea"/>
                <a:sym typeface="+mn-lt"/>
              </a:rPr>
              <a:t>DBP-WD (</a:t>
            </a:r>
            <a:r>
              <a:rPr lang="en-US" altLang="zh-CN" sz="1350" dirty="0" err="1">
                <a:cs typeface="+mn-ea"/>
                <a:sym typeface="+mn-lt"/>
              </a:rPr>
              <a:t>DBpedia-Wikidata</a:t>
            </a:r>
            <a:r>
              <a:rPr lang="en-US" altLang="zh-CN" sz="1350" dirty="0">
                <a:cs typeface="+mn-ea"/>
                <a:sym typeface="+mn-lt"/>
              </a:rPr>
              <a:t>) and DBP-YG (DBpedia-YAGO3). Each dataset has 100,000 aligned entity pairs and hundreds of thousands of relational triples.</a:t>
            </a:r>
            <a:endParaRPr lang="zh-CN" altLang="en-US" sz="1350" dirty="0">
              <a:cs typeface="+mn-ea"/>
              <a:sym typeface="+mn-lt"/>
            </a:endParaRPr>
          </a:p>
        </p:txBody>
      </p:sp>
      <p:sp>
        <p:nvSpPr>
          <p:cNvPr id="11" name="文本框 10">
            <a:extLst>
              <a:ext uri="{FF2B5EF4-FFF2-40B4-BE49-F238E27FC236}">
                <a16:creationId xmlns:a16="http://schemas.microsoft.com/office/drawing/2014/main" id="{12F26C34-8D38-4BF0-99D0-3EDDE7E9BAD9}"/>
              </a:ext>
            </a:extLst>
          </p:cNvPr>
          <p:cNvSpPr txBox="1"/>
          <p:nvPr/>
        </p:nvSpPr>
        <p:spPr>
          <a:xfrm>
            <a:off x="5982238" y="5002092"/>
            <a:ext cx="644237" cy="300082"/>
          </a:xfrm>
          <a:prstGeom prst="rect">
            <a:avLst/>
          </a:prstGeom>
          <a:noFill/>
        </p:spPr>
        <p:txBody>
          <a:bodyPr wrap="square" rtlCol="0">
            <a:spAutoFit/>
          </a:bodyPr>
          <a:lstStyle/>
          <a:p>
            <a:r>
              <a:rPr lang="en-US" altLang="zh-CN" sz="1350" dirty="0">
                <a:cs typeface="+mn-ea"/>
                <a:sym typeface="+mn-lt"/>
              </a:rPr>
              <a:t>RC:</a:t>
            </a:r>
            <a:endParaRPr lang="zh-CN" altLang="en-US" sz="1350" dirty="0">
              <a:cs typeface="+mn-ea"/>
              <a:sym typeface="+mn-lt"/>
            </a:endParaRPr>
          </a:p>
        </p:txBody>
      </p:sp>
      <p:sp>
        <p:nvSpPr>
          <p:cNvPr id="10" name="矩形 9">
            <a:extLst>
              <a:ext uri="{FF2B5EF4-FFF2-40B4-BE49-F238E27FC236}">
                <a16:creationId xmlns:a16="http://schemas.microsoft.com/office/drawing/2014/main" id="{B2089710-5087-48D7-A153-495B80BA3090}"/>
              </a:ext>
            </a:extLst>
          </p:cNvPr>
          <p:cNvSpPr/>
          <p:nvPr/>
        </p:nvSpPr>
        <p:spPr>
          <a:xfrm>
            <a:off x="6008831" y="4970562"/>
            <a:ext cx="1968521" cy="526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00599E7-D5AC-4D98-988E-BDE720CFBE94}"/>
              </a:ext>
            </a:extLst>
          </p:cNvPr>
          <p:cNvSpPr/>
          <p:nvPr/>
        </p:nvSpPr>
        <p:spPr>
          <a:xfrm>
            <a:off x="3951164" y="4567145"/>
            <a:ext cx="4160562" cy="2244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8165E9F-A56C-4F63-99AB-35F1485D0902}"/>
              </a:ext>
            </a:extLst>
          </p:cNvPr>
          <p:cNvSpPr/>
          <p:nvPr/>
        </p:nvSpPr>
        <p:spPr>
          <a:xfrm>
            <a:off x="1094949" y="4730055"/>
            <a:ext cx="2074298" cy="157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807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4133C48-B420-421C-A6E2-D58F9314A8B3}"/>
              </a:ext>
            </a:extLst>
          </p:cNvPr>
          <p:cNvSpPr txBox="1"/>
          <p:nvPr/>
        </p:nvSpPr>
        <p:spPr>
          <a:xfrm>
            <a:off x="523098" y="1338070"/>
            <a:ext cx="4573166" cy="1038746"/>
          </a:xfrm>
          <a:prstGeom prst="rect">
            <a:avLst/>
          </a:prstGeom>
          <a:noFill/>
        </p:spPr>
        <p:txBody>
          <a:bodyPr wrap="square">
            <a:spAutoFit/>
          </a:bodyPr>
          <a:lstStyle/>
          <a:p>
            <a:r>
              <a:rPr lang="en-US" altLang="zh-CN" sz="2400" b="1" dirty="0">
                <a:cs typeface="+mn-ea"/>
                <a:sym typeface="+mn-lt"/>
              </a:rPr>
              <a:t>Discussion:</a:t>
            </a:r>
          </a:p>
          <a:p>
            <a:endParaRPr lang="en-US" altLang="zh-CN" sz="2400" dirty="0">
              <a:cs typeface="+mn-ea"/>
              <a:sym typeface="+mn-lt"/>
            </a:endParaRPr>
          </a:p>
          <a:p>
            <a:r>
              <a:rPr lang="en-US" altLang="zh-CN" sz="1350" dirty="0">
                <a:cs typeface="+mn-ea"/>
                <a:sym typeface="+mn-lt"/>
              </a:rPr>
              <a:t>Impact of Number of Alignment Seeds</a:t>
            </a:r>
            <a:endParaRPr lang="zh-CN" altLang="en-US" sz="1350" dirty="0">
              <a:cs typeface="+mn-ea"/>
              <a:sym typeface="+mn-lt"/>
            </a:endParaRPr>
          </a:p>
        </p:txBody>
      </p:sp>
      <p:pic>
        <p:nvPicPr>
          <p:cNvPr id="9" name="图片 8">
            <a:extLst>
              <a:ext uri="{FF2B5EF4-FFF2-40B4-BE49-F238E27FC236}">
                <a16:creationId xmlns:a16="http://schemas.microsoft.com/office/drawing/2014/main" id="{F1AD0069-ED8A-4BFC-BC57-247F13842523}"/>
              </a:ext>
            </a:extLst>
          </p:cNvPr>
          <p:cNvPicPr>
            <a:picLocks noChangeAspect="1"/>
          </p:cNvPicPr>
          <p:nvPr/>
        </p:nvPicPr>
        <p:blipFill>
          <a:blip r:embed="rId3"/>
          <a:stretch>
            <a:fillRect/>
          </a:stretch>
        </p:blipFill>
        <p:spPr>
          <a:xfrm>
            <a:off x="1021556" y="2873683"/>
            <a:ext cx="7100888" cy="2300288"/>
          </a:xfrm>
          <a:prstGeom prst="rect">
            <a:avLst/>
          </a:prstGeom>
        </p:spPr>
      </p:pic>
    </p:spTree>
    <p:extLst>
      <p:ext uri="{BB962C8B-B14F-4D97-AF65-F5344CB8AC3E}">
        <p14:creationId xmlns:p14="http://schemas.microsoft.com/office/powerpoint/2010/main" val="896539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4133C48-B420-421C-A6E2-D58F9314A8B3}"/>
              </a:ext>
            </a:extLst>
          </p:cNvPr>
          <p:cNvSpPr txBox="1"/>
          <p:nvPr/>
        </p:nvSpPr>
        <p:spPr>
          <a:xfrm>
            <a:off x="523098" y="1338070"/>
            <a:ext cx="4573166" cy="1038746"/>
          </a:xfrm>
          <a:prstGeom prst="rect">
            <a:avLst/>
          </a:prstGeom>
          <a:noFill/>
        </p:spPr>
        <p:txBody>
          <a:bodyPr wrap="square">
            <a:spAutoFit/>
          </a:bodyPr>
          <a:lstStyle/>
          <a:p>
            <a:r>
              <a:rPr lang="en-US" altLang="zh-CN" sz="2400" b="1" dirty="0">
                <a:cs typeface="+mn-ea"/>
                <a:sym typeface="+mn-lt"/>
              </a:rPr>
              <a:t>Discussion:</a:t>
            </a:r>
          </a:p>
          <a:p>
            <a:endParaRPr lang="en-US" altLang="zh-CN" sz="2400" dirty="0">
              <a:cs typeface="+mn-ea"/>
              <a:sym typeface="+mn-lt"/>
            </a:endParaRPr>
          </a:p>
          <a:p>
            <a:r>
              <a:rPr lang="en-US" altLang="zh-CN" sz="1350" dirty="0">
                <a:cs typeface="+mn-ea"/>
                <a:sym typeface="+mn-lt"/>
              </a:rPr>
              <a:t>Impact of Entity Sparsity</a:t>
            </a:r>
            <a:endParaRPr lang="zh-CN" altLang="en-US" sz="1350" dirty="0">
              <a:cs typeface="+mn-ea"/>
              <a:sym typeface="+mn-lt"/>
            </a:endParaRPr>
          </a:p>
        </p:txBody>
      </p:sp>
      <p:pic>
        <p:nvPicPr>
          <p:cNvPr id="2" name="图片 1">
            <a:extLst>
              <a:ext uri="{FF2B5EF4-FFF2-40B4-BE49-F238E27FC236}">
                <a16:creationId xmlns:a16="http://schemas.microsoft.com/office/drawing/2014/main" id="{55C075C8-335F-43AA-8BE9-222860853992}"/>
              </a:ext>
            </a:extLst>
          </p:cNvPr>
          <p:cNvPicPr>
            <a:picLocks noChangeAspect="1"/>
          </p:cNvPicPr>
          <p:nvPr/>
        </p:nvPicPr>
        <p:blipFill>
          <a:blip r:embed="rId3"/>
          <a:stretch>
            <a:fillRect/>
          </a:stretch>
        </p:blipFill>
        <p:spPr>
          <a:xfrm>
            <a:off x="437654" y="2634324"/>
            <a:ext cx="3679031" cy="2421731"/>
          </a:xfrm>
          <a:prstGeom prst="rect">
            <a:avLst/>
          </a:prstGeom>
        </p:spPr>
      </p:pic>
      <p:sp>
        <p:nvSpPr>
          <p:cNvPr id="5" name="文本框 4">
            <a:extLst>
              <a:ext uri="{FF2B5EF4-FFF2-40B4-BE49-F238E27FC236}">
                <a16:creationId xmlns:a16="http://schemas.microsoft.com/office/drawing/2014/main" id="{AF32CE67-5D92-491E-BE2F-42F8CF994972}"/>
              </a:ext>
            </a:extLst>
          </p:cNvPr>
          <p:cNvSpPr txBox="1"/>
          <p:nvPr/>
        </p:nvSpPr>
        <p:spPr>
          <a:xfrm>
            <a:off x="4372935" y="2634324"/>
            <a:ext cx="4572000" cy="1962076"/>
          </a:xfrm>
          <a:prstGeom prst="rect">
            <a:avLst/>
          </a:prstGeom>
          <a:noFill/>
        </p:spPr>
        <p:txBody>
          <a:bodyPr wrap="square">
            <a:spAutoFit/>
          </a:bodyPr>
          <a:lstStyle/>
          <a:p>
            <a:pPr algn="l"/>
            <a:r>
              <a:rPr lang="en-US" altLang="zh-CN" sz="1350" dirty="0">
                <a:cs typeface="+mn-ea"/>
                <a:sym typeface="+mn-lt"/>
              </a:rPr>
              <a:t>In real-world KGs, the node degree (number of adjacent entities) usually follows a long-tail distribution, which means a large proportion of entities have a moderate degree and the proportion of entities with a very high or low degree is relatively small. This practical situation can have a big critical impact on EA. For sparse nodes (entities) with little structure information, it is also very hard for an embedding method to learn high-quality entity embeddings, thus would deteriorate the EA performance</a:t>
            </a:r>
            <a:endParaRPr lang="zh-CN" altLang="en-US" sz="1350" dirty="0">
              <a:cs typeface="+mn-ea"/>
              <a:sym typeface="+mn-lt"/>
            </a:endParaRPr>
          </a:p>
        </p:txBody>
      </p:sp>
    </p:spTree>
    <p:extLst>
      <p:ext uri="{BB962C8B-B14F-4D97-AF65-F5344CB8AC3E}">
        <p14:creationId xmlns:p14="http://schemas.microsoft.com/office/powerpoint/2010/main" val="412850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FAAB-54CF-482A-A34F-62ED33716E97}"/>
              </a:ext>
            </a:extLst>
          </p:cNvPr>
          <p:cNvSpPr>
            <a:spLocks noGrp="1"/>
          </p:cNvSpPr>
          <p:nvPr>
            <p:ph type="title"/>
          </p:nvPr>
        </p:nvSpPr>
        <p:spPr>
          <a:xfrm>
            <a:off x="472706" y="1017513"/>
            <a:ext cx="7886700" cy="1325563"/>
          </a:xfrm>
        </p:spPr>
        <p:txBody>
          <a:bodyPr>
            <a:normAutofit/>
          </a:bodyPr>
          <a:lstStyle/>
          <a:p>
            <a:r>
              <a:rPr lang="en-US" altLang="zh-CN" sz="3600" dirty="0">
                <a:latin typeface="+mn-lt"/>
                <a:ea typeface="+mn-ea"/>
                <a:cs typeface="+mn-ea"/>
                <a:sym typeface="+mn-lt"/>
              </a:rPr>
              <a:t>Conclusion:</a:t>
            </a:r>
            <a:endParaRPr lang="zh-CN" altLang="en-US" sz="3600" dirty="0">
              <a:latin typeface="+mn-lt"/>
              <a:ea typeface="+mn-ea"/>
              <a:cs typeface="+mn-ea"/>
              <a:sym typeface="+mn-lt"/>
            </a:endParaRPr>
          </a:p>
        </p:txBody>
      </p:sp>
      <p:sp>
        <p:nvSpPr>
          <p:cNvPr id="3" name="内容占位符 2">
            <a:extLst>
              <a:ext uri="{FF2B5EF4-FFF2-40B4-BE49-F238E27FC236}">
                <a16:creationId xmlns:a16="http://schemas.microsoft.com/office/drawing/2014/main" id="{F1705489-9D23-482E-9C26-2FEF506110D7}"/>
              </a:ext>
            </a:extLst>
          </p:cNvPr>
          <p:cNvSpPr>
            <a:spLocks noGrp="1"/>
          </p:cNvSpPr>
          <p:nvPr>
            <p:ph idx="1"/>
          </p:nvPr>
        </p:nvSpPr>
        <p:spPr>
          <a:xfrm>
            <a:off x="586119" y="2339256"/>
            <a:ext cx="8146755" cy="4351338"/>
          </a:xfrm>
        </p:spPr>
        <p:txBody>
          <a:bodyPr>
            <a:normAutofit/>
          </a:bodyPr>
          <a:lstStyle/>
          <a:p>
            <a:pPr>
              <a:lnSpc>
                <a:spcPct val="150000"/>
              </a:lnSpc>
            </a:pPr>
            <a:r>
              <a:rPr lang="en-US" altLang="zh-CN" sz="2400" dirty="0">
                <a:cs typeface="+mn-ea"/>
                <a:sym typeface="+mn-lt"/>
              </a:rPr>
              <a:t>Succeed to improve performance by combining the advantages of translation-based and GCN-based models.</a:t>
            </a:r>
          </a:p>
          <a:p>
            <a:pPr>
              <a:lnSpc>
                <a:spcPct val="150000"/>
              </a:lnSpc>
            </a:pPr>
            <a:endParaRPr lang="en-US" altLang="zh-CN" sz="2400" dirty="0">
              <a:cs typeface="+mn-ea"/>
              <a:sym typeface="+mn-lt"/>
            </a:endParaRPr>
          </a:p>
          <a:p>
            <a:pPr>
              <a:lnSpc>
                <a:spcPct val="150000"/>
              </a:lnSpc>
            </a:pPr>
            <a:r>
              <a:rPr lang="en-US" altLang="zh-CN" sz="2400" dirty="0">
                <a:cs typeface="+mn-ea"/>
                <a:sym typeface="+mn-lt"/>
              </a:rPr>
              <a:t>Not so innovative.</a:t>
            </a:r>
            <a:endParaRPr lang="zh-CN" altLang="en-US" sz="2400" dirty="0">
              <a:cs typeface="+mn-ea"/>
              <a:sym typeface="+mn-lt"/>
            </a:endParaRPr>
          </a:p>
        </p:txBody>
      </p:sp>
    </p:spTree>
    <p:extLst>
      <p:ext uri="{BB962C8B-B14F-4D97-AF65-F5344CB8AC3E}">
        <p14:creationId xmlns:p14="http://schemas.microsoft.com/office/powerpoint/2010/main" val="25353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B5563A-9207-4533-B75C-582F2CA302CD}"/>
              </a:ext>
            </a:extLst>
          </p:cNvPr>
          <p:cNvSpPr txBox="1"/>
          <p:nvPr/>
        </p:nvSpPr>
        <p:spPr>
          <a:xfrm>
            <a:off x="2277374" y="2578221"/>
            <a:ext cx="4813540" cy="1200329"/>
          </a:xfrm>
          <a:prstGeom prst="rect">
            <a:avLst/>
          </a:prstGeom>
          <a:noFill/>
        </p:spPr>
        <p:txBody>
          <a:bodyPr wrap="square" rtlCol="0">
            <a:spAutoFit/>
          </a:bodyPr>
          <a:lstStyle/>
          <a:p>
            <a:r>
              <a:rPr lang="en-US" altLang="zh-CN" sz="7200" dirty="0">
                <a:cs typeface="+mn-ea"/>
                <a:sym typeface="+mn-lt"/>
              </a:rPr>
              <a:t>Thank you</a:t>
            </a:r>
            <a:endParaRPr lang="zh-CN" altLang="en-US" sz="7200" dirty="0">
              <a:cs typeface="+mn-ea"/>
              <a:sym typeface="+mn-lt"/>
            </a:endParaRPr>
          </a:p>
        </p:txBody>
      </p:sp>
    </p:spTree>
    <p:extLst>
      <p:ext uri="{BB962C8B-B14F-4D97-AF65-F5344CB8AC3E}">
        <p14:creationId xmlns:p14="http://schemas.microsoft.com/office/powerpoint/2010/main" val="86677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775C64BF-8295-4F50-8411-D26ADC792FB1}"/>
              </a:ext>
            </a:extLst>
          </p:cNvPr>
          <p:cNvPicPr>
            <a:picLocks noChangeAspect="1"/>
          </p:cNvPicPr>
          <p:nvPr/>
        </p:nvPicPr>
        <p:blipFill>
          <a:blip r:embed="rId3"/>
          <a:stretch>
            <a:fillRect/>
          </a:stretch>
        </p:blipFill>
        <p:spPr>
          <a:xfrm>
            <a:off x="2983743" y="4130538"/>
            <a:ext cx="207169" cy="214313"/>
          </a:xfrm>
          <a:prstGeom prst="rect">
            <a:avLst/>
          </a:prstGeom>
        </p:spPr>
      </p:pic>
      <p:sp>
        <p:nvSpPr>
          <p:cNvPr id="7" name="文本框 6">
            <a:extLst>
              <a:ext uri="{FF2B5EF4-FFF2-40B4-BE49-F238E27FC236}">
                <a16:creationId xmlns:a16="http://schemas.microsoft.com/office/drawing/2014/main" id="{634D577F-A034-4A7B-8D3F-01A11F66DD98}"/>
              </a:ext>
            </a:extLst>
          </p:cNvPr>
          <p:cNvSpPr txBox="1"/>
          <p:nvPr/>
        </p:nvSpPr>
        <p:spPr>
          <a:xfrm>
            <a:off x="542731" y="1133560"/>
            <a:ext cx="8543042" cy="2123658"/>
          </a:xfrm>
          <a:prstGeom prst="rect">
            <a:avLst/>
          </a:prstGeom>
          <a:noFill/>
        </p:spPr>
        <p:txBody>
          <a:bodyPr wrap="square" rtlCol="0">
            <a:spAutoFit/>
          </a:bodyPr>
          <a:lstStyle/>
          <a:p>
            <a:r>
              <a:rPr lang="en-US" altLang="zh-CN" sz="3300" b="1" dirty="0">
                <a:cs typeface="+mn-ea"/>
                <a:sym typeface="+mn-lt"/>
              </a:rPr>
              <a:t>Task definition of entity alignment:</a:t>
            </a:r>
          </a:p>
          <a:p>
            <a:endParaRPr lang="en-US" altLang="zh-CN" sz="3300" b="1" dirty="0">
              <a:cs typeface="+mn-ea"/>
              <a:sym typeface="+mn-lt"/>
            </a:endParaRPr>
          </a:p>
          <a:p>
            <a:endParaRPr lang="en-US" altLang="zh-CN" sz="3300" b="1" dirty="0">
              <a:cs typeface="+mn-ea"/>
              <a:sym typeface="+mn-lt"/>
            </a:endParaRPr>
          </a:p>
          <a:p>
            <a:endParaRPr lang="zh-CN" altLang="en-US" sz="3300" b="1" dirty="0">
              <a:cs typeface="+mn-ea"/>
              <a:sym typeface="+mn-lt"/>
            </a:endParaRPr>
          </a:p>
        </p:txBody>
      </p:sp>
      <p:pic>
        <p:nvPicPr>
          <p:cNvPr id="9" name="图片 8">
            <a:extLst>
              <a:ext uri="{FF2B5EF4-FFF2-40B4-BE49-F238E27FC236}">
                <a16:creationId xmlns:a16="http://schemas.microsoft.com/office/drawing/2014/main" id="{1DFBE182-A405-4885-9FA6-253D7FCF769D}"/>
              </a:ext>
            </a:extLst>
          </p:cNvPr>
          <p:cNvPicPr>
            <a:picLocks noChangeAspect="1"/>
          </p:cNvPicPr>
          <p:nvPr/>
        </p:nvPicPr>
        <p:blipFill>
          <a:blip r:embed="rId4"/>
          <a:stretch>
            <a:fillRect/>
          </a:stretch>
        </p:blipFill>
        <p:spPr>
          <a:xfrm>
            <a:off x="600958" y="3060316"/>
            <a:ext cx="3421856" cy="185738"/>
          </a:xfrm>
          <a:prstGeom prst="rect">
            <a:avLst/>
          </a:prstGeom>
        </p:spPr>
      </p:pic>
      <p:pic>
        <p:nvPicPr>
          <p:cNvPr id="11" name="图片 10">
            <a:extLst>
              <a:ext uri="{FF2B5EF4-FFF2-40B4-BE49-F238E27FC236}">
                <a16:creationId xmlns:a16="http://schemas.microsoft.com/office/drawing/2014/main" id="{45883AFE-2A4E-4892-8E05-B2172AD65E13}"/>
              </a:ext>
            </a:extLst>
          </p:cNvPr>
          <p:cNvPicPr>
            <a:picLocks noChangeAspect="1"/>
          </p:cNvPicPr>
          <p:nvPr/>
        </p:nvPicPr>
        <p:blipFill>
          <a:blip r:embed="rId5"/>
          <a:stretch>
            <a:fillRect/>
          </a:stretch>
        </p:blipFill>
        <p:spPr>
          <a:xfrm>
            <a:off x="650447" y="3597719"/>
            <a:ext cx="3250406" cy="200025"/>
          </a:xfrm>
          <a:prstGeom prst="rect">
            <a:avLst/>
          </a:prstGeom>
        </p:spPr>
      </p:pic>
      <p:pic>
        <p:nvPicPr>
          <p:cNvPr id="13" name="图片 12">
            <a:extLst>
              <a:ext uri="{FF2B5EF4-FFF2-40B4-BE49-F238E27FC236}">
                <a16:creationId xmlns:a16="http://schemas.microsoft.com/office/drawing/2014/main" id="{A6940CA8-17C6-4C23-B663-016B9DA6824E}"/>
              </a:ext>
            </a:extLst>
          </p:cNvPr>
          <p:cNvPicPr>
            <a:picLocks noChangeAspect="1"/>
          </p:cNvPicPr>
          <p:nvPr/>
        </p:nvPicPr>
        <p:blipFill>
          <a:blip r:embed="rId6"/>
          <a:stretch>
            <a:fillRect/>
          </a:stretch>
        </p:blipFill>
        <p:spPr>
          <a:xfrm>
            <a:off x="650446" y="2491807"/>
            <a:ext cx="2540465" cy="245342"/>
          </a:xfrm>
          <a:prstGeom prst="rect">
            <a:avLst/>
          </a:prstGeom>
        </p:spPr>
      </p:pic>
      <p:pic>
        <p:nvPicPr>
          <p:cNvPr id="17" name="图片 16">
            <a:extLst>
              <a:ext uri="{FF2B5EF4-FFF2-40B4-BE49-F238E27FC236}">
                <a16:creationId xmlns:a16="http://schemas.microsoft.com/office/drawing/2014/main" id="{A22B17AA-E5B5-4F4D-86E2-B91BF34448F8}"/>
              </a:ext>
            </a:extLst>
          </p:cNvPr>
          <p:cNvPicPr>
            <a:picLocks noChangeAspect="1"/>
          </p:cNvPicPr>
          <p:nvPr/>
        </p:nvPicPr>
        <p:blipFill>
          <a:blip r:embed="rId7"/>
          <a:stretch>
            <a:fillRect/>
          </a:stretch>
        </p:blipFill>
        <p:spPr>
          <a:xfrm>
            <a:off x="600958" y="4149410"/>
            <a:ext cx="2393156" cy="171450"/>
          </a:xfrm>
          <a:prstGeom prst="rect">
            <a:avLst/>
          </a:prstGeom>
        </p:spPr>
      </p:pic>
      <p:sp>
        <p:nvSpPr>
          <p:cNvPr id="12" name="文本框 11">
            <a:extLst>
              <a:ext uri="{FF2B5EF4-FFF2-40B4-BE49-F238E27FC236}">
                <a16:creationId xmlns:a16="http://schemas.microsoft.com/office/drawing/2014/main" id="{D75F903C-D2C5-4DC8-B928-906314ED015C}"/>
              </a:ext>
            </a:extLst>
          </p:cNvPr>
          <p:cNvSpPr txBox="1"/>
          <p:nvPr/>
        </p:nvSpPr>
        <p:spPr>
          <a:xfrm>
            <a:off x="4390295" y="2259653"/>
            <a:ext cx="4573166" cy="2859629"/>
          </a:xfrm>
          <a:prstGeom prst="rect">
            <a:avLst/>
          </a:prstGeom>
          <a:noFill/>
        </p:spPr>
        <p:txBody>
          <a:bodyPr wrap="square">
            <a:spAutoFit/>
          </a:bodyPr>
          <a:lstStyle/>
          <a:p>
            <a:pPr algn="l">
              <a:lnSpc>
                <a:spcPct val="150000"/>
              </a:lnSpc>
            </a:pPr>
            <a:r>
              <a:rPr lang="en-US" altLang="zh-CN" sz="1350" dirty="0">
                <a:cs typeface="+mn-ea"/>
                <a:sym typeface="+mn-lt"/>
              </a:rPr>
              <a:t>Entity alignment task can be formulated as automatically discovering more aligned entity pairs based on the existing alignment seeds.</a:t>
            </a:r>
            <a:r>
              <a:rPr lang="zh-CN" altLang="en-US" sz="1350" dirty="0">
                <a:cs typeface="+mn-ea"/>
                <a:sym typeface="+mn-lt"/>
              </a:rPr>
              <a:t> </a:t>
            </a:r>
            <a:endParaRPr lang="en-US" altLang="zh-CN" sz="1350" dirty="0">
              <a:cs typeface="+mn-ea"/>
              <a:sym typeface="+mn-lt"/>
            </a:endParaRPr>
          </a:p>
          <a:p>
            <a:pPr algn="l">
              <a:lnSpc>
                <a:spcPct val="150000"/>
              </a:lnSpc>
            </a:pPr>
            <a:endParaRPr lang="en-US" altLang="zh-CN" sz="1350" dirty="0">
              <a:cs typeface="+mn-ea"/>
              <a:sym typeface="+mn-lt"/>
            </a:endParaRPr>
          </a:p>
          <a:p>
            <a:pPr algn="l">
              <a:lnSpc>
                <a:spcPct val="150000"/>
              </a:lnSpc>
            </a:pPr>
            <a:endParaRPr lang="en-US" altLang="zh-CN" sz="1350" dirty="0">
              <a:cs typeface="+mn-ea"/>
              <a:sym typeface="+mn-lt"/>
            </a:endParaRPr>
          </a:p>
          <a:p>
            <a:pPr algn="l">
              <a:lnSpc>
                <a:spcPct val="150000"/>
              </a:lnSpc>
            </a:pPr>
            <a:r>
              <a:rPr lang="en-US" altLang="zh-CN" sz="1350" dirty="0">
                <a:cs typeface="+mn-ea"/>
                <a:sym typeface="+mn-lt"/>
              </a:rPr>
              <a:t>For example, by aligning entities “CA” and “California” from triples &lt;Apple Inc., </a:t>
            </a:r>
            <a:r>
              <a:rPr lang="en-US" altLang="zh-CN" sz="1350" dirty="0" err="1">
                <a:cs typeface="+mn-ea"/>
                <a:sym typeface="+mn-lt"/>
              </a:rPr>
              <a:t>locatedIn</a:t>
            </a:r>
            <a:r>
              <a:rPr lang="en-US" altLang="zh-CN" sz="1350" dirty="0">
                <a:cs typeface="+mn-ea"/>
                <a:sym typeface="+mn-lt"/>
              </a:rPr>
              <a:t>, CA&gt; and &lt;California, country, USA&gt;, we can obtain additional knowledge &lt;Apple Inc., </a:t>
            </a:r>
            <a:r>
              <a:rPr lang="en-US" altLang="zh-CN" sz="1350" dirty="0" err="1">
                <a:cs typeface="+mn-ea"/>
                <a:sym typeface="+mn-lt"/>
              </a:rPr>
              <a:t>locatedIn</a:t>
            </a:r>
            <a:r>
              <a:rPr lang="en-US" altLang="zh-CN" sz="1350" dirty="0">
                <a:cs typeface="+mn-ea"/>
                <a:sym typeface="+mn-lt"/>
              </a:rPr>
              <a:t>, USA&gt;.</a:t>
            </a:r>
            <a:endParaRPr lang="zh-CN" altLang="en-US" sz="1350" dirty="0">
              <a:cs typeface="+mn-ea"/>
              <a:sym typeface="+mn-lt"/>
            </a:endParaRPr>
          </a:p>
        </p:txBody>
      </p:sp>
    </p:spTree>
    <p:extLst>
      <p:ext uri="{BB962C8B-B14F-4D97-AF65-F5344CB8AC3E}">
        <p14:creationId xmlns:p14="http://schemas.microsoft.com/office/powerpoint/2010/main" val="322890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9D1A696-9838-4F89-8099-D980015DB09A}"/>
              </a:ext>
            </a:extLst>
          </p:cNvPr>
          <p:cNvSpPr txBox="1"/>
          <p:nvPr/>
        </p:nvSpPr>
        <p:spPr>
          <a:xfrm>
            <a:off x="376553" y="1020130"/>
            <a:ext cx="8668734" cy="4653710"/>
          </a:xfrm>
          <a:prstGeom prst="rect">
            <a:avLst/>
          </a:prstGeom>
          <a:noFill/>
        </p:spPr>
        <p:txBody>
          <a:bodyPr wrap="square">
            <a:spAutoFit/>
          </a:bodyPr>
          <a:lstStyle/>
          <a:p>
            <a:pPr>
              <a:lnSpc>
                <a:spcPct val="150000"/>
              </a:lnSpc>
            </a:pPr>
            <a:r>
              <a:rPr lang="en-US" altLang="zh-CN" sz="3300" b="1" dirty="0">
                <a:cs typeface="+mn-ea"/>
                <a:sym typeface="+mn-lt"/>
              </a:rPr>
              <a:t>Traditional methods</a:t>
            </a:r>
            <a:endParaRPr lang="en-US" altLang="zh-CN" sz="1500" b="1" dirty="0">
              <a:cs typeface="+mn-ea"/>
              <a:sym typeface="+mn-lt"/>
            </a:endParaRPr>
          </a:p>
          <a:p>
            <a:pPr>
              <a:lnSpc>
                <a:spcPct val="150000"/>
              </a:lnSpc>
            </a:pPr>
            <a:r>
              <a:rPr lang="en-US" altLang="zh-CN" sz="2400" dirty="0">
                <a:cs typeface="+mn-ea"/>
                <a:sym typeface="+mn-lt"/>
              </a:rPr>
              <a:t>Translation-based embedding methods</a:t>
            </a:r>
          </a:p>
          <a:p>
            <a:pPr>
              <a:lnSpc>
                <a:spcPct val="150000"/>
              </a:lnSpc>
            </a:pPr>
            <a:r>
              <a:rPr lang="en-US" altLang="zh-CN" sz="1350" dirty="0">
                <a:cs typeface="+mn-ea"/>
                <a:sym typeface="+mn-lt"/>
              </a:rPr>
              <a:t>         				   	   </a:t>
            </a:r>
            <a:r>
              <a:rPr lang="en-US" altLang="zh-CN" dirty="0">
                <a:cs typeface="+mn-ea"/>
                <a:sym typeface="+mn-lt"/>
              </a:rPr>
              <a:t>——represent an entity by exploiting its local semantics</a:t>
            </a:r>
          </a:p>
          <a:p>
            <a:pPr marL="257175" indent="-257175">
              <a:lnSpc>
                <a:spcPct val="150000"/>
              </a:lnSpc>
              <a:buFont typeface="+mj-lt"/>
              <a:buAutoNum type="arabicPeriod"/>
            </a:pPr>
            <a:r>
              <a:rPr lang="en-US" altLang="zh-CN" sz="1350" dirty="0">
                <a:cs typeface="+mn-ea"/>
                <a:sym typeface="+mn-lt"/>
              </a:rPr>
              <a:t>Considering the triples in which it appears, which can provide fine-grained information</a:t>
            </a:r>
          </a:p>
          <a:p>
            <a:pPr marL="257175" indent="-257175">
              <a:lnSpc>
                <a:spcPct val="150000"/>
              </a:lnSpc>
              <a:buFont typeface="+mj-lt"/>
              <a:buAutoNum type="arabicPeriod"/>
            </a:pPr>
            <a:r>
              <a:rPr lang="en-US" altLang="zh-CN" sz="1350" dirty="0">
                <a:cs typeface="+mn-ea"/>
                <a:sym typeface="+mn-lt"/>
              </a:rPr>
              <a:t>Not robust enough if some triples are missing or two KGs are represented using different schemas</a:t>
            </a:r>
          </a:p>
          <a:p>
            <a:pPr marL="257175" indent="-257175">
              <a:buFont typeface="+mj-lt"/>
              <a:buAutoNum type="arabicPeriod"/>
            </a:pPr>
            <a:endParaRPr lang="en-US" altLang="zh-CN" sz="1350" dirty="0">
              <a:cs typeface="+mn-ea"/>
              <a:sym typeface="+mn-lt"/>
            </a:endParaRPr>
          </a:p>
          <a:p>
            <a:pPr algn="l"/>
            <a:r>
              <a:rPr lang="en-US" altLang="zh-CN" sz="2400" dirty="0">
                <a:cs typeface="+mn-ea"/>
                <a:sym typeface="+mn-lt"/>
              </a:rPr>
              <a:t>GCN-based methods</a:t>
            </a:r>
          </a:p>
          <a:p>
            <a:pPr algn="l">
              <a:lnSpc>
                <a:spcPct val="150000"/>
              </a:lnSpc>
            </a:pPr>
            <a:r>
              <a:rPr lang="en-US" altLang="zh-CN" dirty="0">
                <a:cs typeface="+mn-ea"/>
                <a:sym typeface="+mn-lt"/>
              </a:rPr>
              <a:t>	     	    			 ——represent an entity by exploiting the global KG structure</a:t>
            </a:r>
          </a:p>
          <a:p>
            <a:pPr marL="257175" indent="-257175">
              <a:lnSpc>
                <a:spcPct val="150000"/>
              </a:lnSpc>
              <a:buFont typeface="+mj-lt"/>
              <a:buAutoNum type="arabicPeriod"/>
            </a:pPr>
            <a:r>
              <a:rPr lang="en-US" altLang="zh-CN" sz="1350" dirty="0">
                <a:cs typeface="+mn-ea"/>
                <a:sym typeface="+mn-lt"/>
              </a:rPr>
              <a:t>Provide comprehensive and robust information for entity alignment</a:t>
            </a:r>
          </a:p>
          <a:p>
            <a:pPr marL="257175" indent="-257175">
              <a:lnSpc>
                <a:spcPct val="150000"/>
              </a:lnSpc>
              <a:buFont typeface="+mj-lt"/>
              <a:buAutoNum type="arabicPeriod"/>
            </a:pPr>
            <a:r>
              <a:rPr lang="en-US" altLang="zh-CN" sz="1350" dirty="0">
                <a:cs typeface="+mn-ea"/>
                <a:sym typeface="+mn-lt"/>
              </a:rPr>
              <a:t>Less vulnerable to the missing of partial information and the schema heterogeneity of different KGs</a:t>
            </a:r>
          </a:p>
          <a:p>
            <a:pPr marL="257175" indent="-257175">
              <a:lnSpc>
                <a:spcPct val="150000"/>
              </a:lnSpc>
              <a:buFont typeface="+mj-lt"/>
              <a:buAutoNum type="arabicPeriod"/>
            </a:pPr>
            <a:r>
              <a:rPr lang="en-US" altLang="zh-CN" sz="1350" dirty="0">
                <a:cs typeface="+mn-ea"/>
                <a:sym typeface="+mn-lt"/>
              </a:rPr>
              <a:t>May lose fine-grained details for EA</a:t>
            </a:r>
          </a:p>
          <a:p>
            <a:pPr algn="l">
              <a:lnSpc>
                <a:spcPct val="150000"/>
              </a:lnSpc>
            </a:pPr>
            <a:endParaRPr lang="en-US" altLang="zh-CN" sz="1350" dirty="0">
              <a:cs typeface="+mn-ea"/>
              <a:sym typeface="+mn-lt"/>
            </a:endParaRPr>
          </a:p>
        </p:txBody>
      </p:sp>
    </p:spTree>
    <p:extLst>
      <p:ext uri="{BB962C8B-B14F-4D97-AF65-F5344CB8AC3E}">
        <p14:creationId xmlns:p14="http://schemas.microsoft.com/office/powerpoint/2010/main" val="214164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54CA1E-E38F-4407-BF8D-E789A19CAA07}"/>
              </a:ext>
            </a:extLst>
          </p:cNvPr>
          <p:cNvPicPr>
            <a:picLocks noChangeAspect="1"/>
          </p:cNvPicPr>
          <p:nvPr/>
        </p:nvPicPr>
        <p:blipFill>
          <a:blip r:embed="rId3"/>
          <a:stretch>
            <a:fillRect/>
          </a:stretch>
        </p:blipFill>
        <p:spPr>
          <a:xfrm>
            <a:off x="2200275" y="1965673"/>
            <a:ext cx="4743450" cy="3393281"/>
          </a:xfrm>
          <a:prstGeom prst="rect">
            <a:avLst/>
          </a:prstGeom>
        </p:spPr>
      </p:pic>
      <p:sp>
        <p:nvSpPr>
          <p:cNvPr id="6" name="文本框 5">
            <a:extLst>
              <a:ext uri="{FF2B5EF4-FFF2-40B4-BE49-F238E27FC236}">
                <a16:creationId xmlns:a16="http://schemas.microsoft.com/office/drawing/2014/main" id="{19B616F5-03BB-4D06-9B4D-943FB1EA076D}"/>
              </a:ext>
            </a:extLst>
          </p:cNvPr>
          <p:cNvSpPr txBox="1"/>
          <p:nvPr/>
        </p:nvSpPr>
        <p:spPr>
          <a:xfrm>
            <a:off x="600958" y="1154195"/>
            <a:ext cx="2630078" cy="600164"/>
          </a:xfrm>
          <a:prstGeom prst="rect">
            <a:avLst/>
          </a:prstGeom>
          <a:noFill/>
        </p:spPr>
        <p:txBody>
          <a:bodyPr wrap="square" rtlCol="0">
            <a:spAutoFit/>
          </a:bodyPr>
          <a:lstStyle/>
          <a:p>
            <a:r>
              <a:rPr lang="en-US" altLang="zh-CN" sz="3200" b="1" dirty="0">
                <a:cs typeface="+mn-ea"/>
                <a:sym typeface="+mn-lt"/>
              </a:rPr>
              <a:t>Motivation</a:t>
            </a:r>
            <a:endParaRPr lang="zh-CN" altLang="en-US" sz="3200" b="1" dirty="0">
              <a:cs typeface="+mn-ea"/>
              <a:sym typeface="+mn-lt"/>
            </a:endParaRPr>
          </a:p>
        </p:txBody>
      </p:sp>
    </p:spTree>
    <p:extLst>
      <p:ext uri="{BB962C8B-B14F-4D97-AF65-F5344CB8AC3E}">
        <p14:creationId xmlns:p14="http://schemas.microsoft.com/office/powerpoint/2010/main" val="264284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A6857FE-666B-45FC-8B7A-DDC906ACB804}"/>
              </a:ext>
            </a:extLst>
          </p:cNvPr>
          <p:cNvSpPr txBox="1"/>
          <p:nvPr/>
        </p:nvSpPr>
        <p:spPr>
          <a:xfrm>
            <a:off x="600958" y="2134979"/>
            <a:ext cx="7026818" cy="3372077"/>
          </a:xfrm>
          <a:prstGeom prst="rect">
            <a:avLst/>
          </a:prstGeom>
          <a:noFill/>
        </p:spPr>
        <p:txBody>
          <a:bodyPr wrap="square">
            <a:spAutoFit/>
          </a:bodyPr>
          <a:lstStyle/>
          <a:p>
            <a:pPr marL="257175" indent="-257175">
              <a:lnSpc>
                <a:spcPct val="150000"/>
              </a:lnSpc>
              <a:buFont typeface="+mj-lt"/>
              <a:buAutoNum type="arabicPeriod"/>
            </a:pPr>
            <a:r>
              <a:rPr lang="en-US" altLang="zh-CN" sz="1600" dirty="0">
                <a:cs typeface="+mn-ea"/>
                <a:sym typeface="+mn-lt"/>
              </a:rPr>
              <a:t>We</a:t>
            </a:r>
            <a:r>
              <a:rPr lang="zh-CN" altLang="en-US" sz="1600" dirty="0">
                <a:cs typeface="+mn-ea"/>
                <a:sym typeface="+mn-lt"/>
              </a:rPr>
              <a:t> </a:t>
            </a:r>
            <a:r>
              <a:rPr lang="en-US" altLang="zh-CN" sz="1600" dirty="0">
                <a:cs typeface="+mn-ea"/>
                <a:sym typeface="+mn-lt"/>
              </a:rPr>
              <a:t>propose to jointly leverage the global structure and local semantics for entity alignment.</a:t>
            </a:r>
          </a:p>
          <a:p>
            <a:pPr marL="257175" indent="-257175">
              <a:lnSpc>
                <a:spcPct val="150000"/>
              </a:lnSpc>
              <a:buFont typeface="+mj-lt"/>
              <a:buAutoNum type="arabicPeriod"/>
            </a:pPr>
            <a:endParaRPr lang="en-US" altLang="zh-CN" sz="1600" dirty="0">
              <a:cs typeface="+mn-ea"/>
              <a:sym typeface="+mn-lt"/>
            </a:endParaRPr>
          </a:p>
          <a:p>
            <a:pPr marL="257175" indent="-257175">
              <a:lnSpc>
                <a:spcPct val="150000"/>
              </a:lnSpc>
              <a:buFont typeface="+mj-lt"/>
              <a:buAutoNum type="arabicPeriod"/>
            </a:pPr>
            <a:r>
              <a:rPr lang="en-US" altLang="zh-CN" sz="1600" dirty="0">
                <a:cs typeface="+mn-ea"/>
                <a:sym typeface="+mn-lt"/>
              </a:rPr>
              <a:t>By exploiting both the global structure and local semantics, the entity representations can be both robust and accurate.</a:t>
            </a:r>
          </a:p>
          <a:p>
            <a:pPr marL="257175" indent="-257175">
              <a:lnSpc>
                <a:spcPct val="150000"/>
              </a:lnSpc>
              <a:buFont typeface="+mj-lt"/>
              <a:buAutoNum type="arabicPeriod"/>
            </a:pPr>
            <a:endParaRPr lang="en-US" altLang="zh-CN" sz="1600" dirty="0">
              <a:cs typeface="+mn-ea"/>
              <a:sym typeface="+mn-lt"/>
            </a:endParaRPr>
          </a:p>
          <a:p>
            <a:pPr marL="257175" indent="-257175">
              <a:lnSpc>
                <a:spcPct val="150000"/>
              </a:lnSpc>
              <a:buFont typeface="+mj-lt"/>
              <a:buAutoNum type="arabicPeriod"/>
            </a:pPr>
            <a:r>
              <a:rPr lang="en-US" altLang="zh-CN" sz="1600" dirty="0">
                <a:cs typeface="+mn-ea"/>
                <a:sym typeface="+mn-lt"/>
              </a:rPr>
              <a:t>We design a Structure and Semantics Preserving (SSP) network which can learn the entity representations by simultaneously exploiting both the global structure and local semantics of KGs in a coarse-to-fine manner. </a:t>
            </a:r>
          </a:p>
        </p:txBody>
      </p:sp>
      <p:sp>
        <p:nvSpPr>
          <p:cNvPr id="4" name="文本框 3">
            <a:extLst>
              <a:ext uri="{FF2B5EF4-FFF2-40B4-BE49-F238E27FC236}">
                <a16:creationId xmlns:a16="http://schemas.microsoft.com/office/drawing/2014/main" id="{9743B3B5-C5D4-42EB-A9E5-FCD754B22298}"/>
              </a:ext>
            </a:extLst>
          </p:cNvPr>
          <p:cNvSpPr txBox="1"/>
          <p:nvPr/>
        </p:nvSpPr>
        <p:spPr>
          <a:xfrm>
            <a:off x="600958" y="1154195"/>
            <a:ext cx="2630078" cy="600164"/>
          </a:xfrm>
          <a:prstGeom prst="rect">
            <a:avLst/>
          </a:prstGeom>
          <a:noFill/>
        </p:spPr>
        <p:txBody>
          <a:bodyPr wrap="square" rtlCol="0">
            <a:spAutoFit/>
          </a:bodyPr>
          <a:lstStyle/>
          <a:p>
            <a:r>
              <a:rPr lang="en-US" altLang="zh-CN" sz="3200" b="1" dirty="0">
                <a:cs typeface="+mn-ea"/>
                <a:sym typeface="+mn-lt"/>
              </a:rPr>
              <a:t>Motivation</a:t>
            </a:r>
            <a:endParaRPr lang="zh-CN" altLang="en-US" sz="3200" b="1" dirty="0">
              <a:cs typeface="+mn-ea"/>
              <a:sym typeface="+mn-lt"/>
            </a:endParaRPr>
          </a:p>
        </p:txBody>
      </p:sp>
    </p:spTree>
    <p:extLst>
      <p:ext uri="{BB962C8B-B14F-4D97-AF65-F5344CB8AC3E}">
        <p14:creationId xmlns:p14="http://schemas.microsoft.com/office/powerpoint/2010/main" val="198615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7B628-1276-49F1-9243-9F2F8EF43506}"/>
              </a:ext>
            </a:extLst>
          </p:cNvPr>
          <p:cNvSpPr>
            <a:spLocks noGrp="1"/>
          </p:cNvSpPr>
          <p:nvPr>
            <p:ph type="title"/>
          </p:nvPr>
        </p:nvSpPr>
        <p:spPr>
          <a:xfrm>
            <a:off x="426028" y="1032380"/>
            <a:ext cx="7886700" cy="994172"/>
          </a:xfrm>
        </p:spPr>
        <p:txBody>
          <a:bodyPr>
            <a:normAutofit/>
          </a:bodyPr>
          <a:lstStyle/>
          <a:p>
            <a:r>
              <a:rPr lang="en-US" altLang="zh-CN" sz="3200" b="1" dirty="0">
                <a:latin typeface="+mn-lt"/>
                <a:ea typeface="+mn-ea"/>
                <a:cs typeface="+mn-ea"/>
                <a:sym typeface="+mn-lt"/>
              </a:rPr>
              <a:t>Overall Architecture</a:t>
            </a:r>
            <a:endParaRPr lang="zh-CN" altLang="en-US" sz="3200" b="1" dirty="0">
              <a:latin typeface="+mn-lt"/>
              <a:ea typeface="+mn-ea"/>
              <a:cs typeface="+mn-ea"/>
              <a:sym typeface="+mn-lt"/>
            </a:endParaRPr>
          </a:p>
        </p:txBody>
      </p:sp>
      <p:pic>
        <p:nvPicPr>
          <p:cNvPr id="4" name="内容占位符 3">
            <a:extLst>
              <a:ext uri="{FF2B5EF4-FFF2-40B4-BE49-F238E27FC236}">
                <a16:creationId xmlns:a16="http://schemas.microsoft.com/office/drawing/2014/main" id="{D8D27FA8-3488-49B6-8821-7F884F61550B}"/>
              </a:ext>
            </a:extLst>
          </p:cNvPr>
          <p:cNvPicPr>
            <a:picLocks noGrp="1" noChangeAspect="1"/>
          </p:cNvPicPr>
          <p:nvPr>
            <p:ph idx="1"/>
          </p:nvPr>
        </p:nvPicPr>
        <p:blipFill>
          <a:blip r:embed="rId3"/>
          <a:stretch>
            <a:fillRect/>
          </a:stretch>
        </p:blipFill>
        <p:spPr>
          <a:xfrm>
            <a:off x="1905693" y="2107414"/>
            <a:ext cx="5332614" cy="2793692"/>
          </a:xfrm>
          <a:prstGeom prst="rect">
            <a:avLst/>
          </a:prstGeom>
        </p:spPr>
      </p:pic>
    </p:spTree>
    <p:extLst>
      <p:ext uri="{BB962C8B-B14F-4D97-AF65-F5344CB8AC3E}">
        <p14:creationId xmlns:p14="http://schemas.microsoft.com/office/powerpoint/2010/main" val="303489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C7F85FB-CD12-4AE6-B207-128EA77182F6}"/>
              </a:ext>
            </a:extLst>
          </p:cNvPr>
          <p:cNvPicPr>
            <a:picLocks noChangeAspect="1"/>
          </p:cNvPicPr>
          <p:nvPr/>
        </p:nvPicPr>
        <p:blipFill>
          <a:blip r:embed="rId3"/>
          <a:stretch>
            <a:fillRect/>
          </a:stretch>
        </p:blipFill>
        <p:spPr>
          <a:xfrm>
            <a:off x="4572001" y="1950820"/>
            <a:ext cx="4164806" cy="628650"/>
          </a:xfrm>
          <a:prstGeom prst="rect">
            <a:avLst/>
          </a:prstGeom>
        </p:spPr>
      </p:pic>
      <p:sp>
        <p:nvSpPr>
          <p:cNvPr id="5" name="文本框 4">
            <a:extLst>
              <a:ext uri="{FF2B5EF4-FFF2-40B4-BE49-F238E27FC236}">
                <a16:creationId xmlns:a16="http://schemas.microsoft.com/office/drawing/2014/main" id="{81785A64-2871-42CA-8FCA-C12767D9CEBE}"/>
              </a:ext>
            </a:extLst>
          </p:cNvPr>
          <p:cNvSpPr txBox="1"/>
          <p:nvPr/>
        </p:nvSpPr>
        <p:spPr>
          <a:xfrm>
            <a:off x="309946" y="1119865"/>
            <a:ext cx="7494887" cy="1338828"/>
          </a:xfrm>
          <a:prstGeom prst="rect">
            <a:avLst/>
          </a:prstGeom>
          <a:noFill/>
        </p:spPr>
        <p:txBody>
          <a:bodyPr wrap="square">
            <a:spAutoFit/>
          </a:bodyPr>
          <a:lstStyle/>
          <a:p>
            <a:r>
              <a:rPr lang="en-US" altLang="zh-CN" sz="2700" b="1" dirty="0">
                <a:cs typeface="+mn-ea"/>
                <a:sym typeface="+mn-lt"/>
              </a:rPr>
              <a:t>Structure Preserving Network</a:t>
            </a:r>
            <a:r>
              <a:rPr lang="zh-CN" altLang="en-US" sz="2700" b="1" dirty="0">
                <a:cs typeface="+mn-ea"/>
                <a:sym typeface="+mn-lt"/>
              </a:rPr>
              <a:t>：</a:t>
            </a:r>
            <a:endParaRPr lang="en-US" altLang="zh-CN" sz="2700" b="1" dirty="0">
              <a:cs typeface="+mn-ea"/>
              <a:sym typeface="+mn-lt"/>
            </a:endParaRPr>
          </a:p>
          <a:p>
            <a:endParaRPr lang="en-US" altLang="zh-CN" sz="2700" b="1" dirty="0">
              <a:cs typeface="+mn-ea"/>
              <a:sym typeface="+mn-lt"/>
            </a:endParaRPr>
          </a:p>
          <a:p>
            <a:endParaRPr lang="zh-CN" altLang="en-US" sz="2700" b="1" dirty="0">
              <a:cs typeface="+mn-ea"/>
              <a:sym typeface="+mn-lt"/>
            </a:endParaRPr>
          </a:p>
        </p:txBody>
      </p:sp>
      <p:pic>
        <p:nvPicPr>
          <p:cNvPr id="2" name="图片 1">
            <a:extLst>
              <a:ext uri="{FF2B5EF4-FFF2-40B4-BE49-F238E27FC236}">
                <a16:creationId xmlns:a16="http://schemas.microsoft.com/office/drawing/2014/main" id="{8129A30A-D9F8-4BD9-8DBA-8B107DC62141}"/>
              </a:ext>
            </a:extLst>
          </p:cNvPr>
          <p:cNvPicPr>
            <a:picLocks noChangeAspect="1"/>
          </p:cNvPicPr>
          <p:nvPr/>
        </p:nvPicPr>
        <p:blipFill>
          <a:blip r:embed="rId4"/>
          <a:stretch>
            <a:fillRect/>
          </a:stretch>
        </p:blipFill>
        <p:spPr>
          <a:xfrm>
            <a:off x="309947" y="1950820"/>
            <a:ext cx="4150519" cy="3679031"/>
          </a:xfrm>
          <a:prstGeom prst="rect">
            <a:avLst/>
          </a:prstGeom>
        </p:spPr>
      </p:pic>
      <p:pic>
        <p:nvPicPr>
          <p:cNvPr id="3" name="图片 2">
            <a:extLst>
              <a:ext uri="{FF2B5EF4-FFF2-40B4-BE49-F238E27FC236}">
                <a16:creationId xmlns:a16="http://schemas.microsoft.com/office/drawing/2014/main" id="{21423588-2EDE-4739-B1CD-BB17471C8673}"/>
              </a:ext>
            </a:extLst>
          </p:cNvPr>
          <p:cNvPicPr>
            <a:picLocks noChangeAspect="1"/>
          </p:cNvPicPr>
          <p:nvPr/>
        </p:nvPicPr>
        <p:blipFill>
          <a:blip r:embed="rId5"/>
          <a:stretch>
            <a:fillRect/>
          </a:stretch>
        </p:blipFill>
        <p:spPr>
          <a:xfrm>
            <a:off x="4683536" y="3429000"/>
            <a:ext cx="3433409" cy="1621527"/>
          </a:xfrm>
          <a:prstGeom prst="rect">
            <a:avLst/>
          </a:prstGeom>
        </p:spPr>
      </p:pic>
      <p:sp>
        <p:nvSpPr>
          <p:cNvPr id="7" name="文本框 6">
            <a:extLst>
              <a:ext uri="{FF2B5EF4-FFF2-40B4-BE49-F238E27FC236}">
                <a16:creationId xmlns:a16="http://schemas.microsoft.com/office/drawing/2014/main" id="{D00127D0-1DE8-426C-8091-9618A2A06AB1}"/>
              </a:ext>
            </a:extLst>
          </p:cNvPr>
          <p:cNvSpPr txBox="1"/>
          <p:nvPr/>
        </p:nvSpPr>
        <p:spPr>
          <a:xfrm>
            <a:off x="4683537" y="2933043"/>
            <a:ext cx="1307509" cy="300082"/>
          </a:xfrm>
          <a:prstGeom prst="rect">
            <a:avLst/>
          </a:prstGeom>
          <a:noFill/>
        </p:spPr>
        <p:txBody>
          <a:bodyPr wrap="square" rtlCol="0">
            <a:spAutoFit/>
          </a:bodyPr>
          <a:lstStyle/>
          <a:p>
            <a:r>
              <a:rPr lang="en-US" altLang="zh-CN" sz="1350" dirty="0">
                <a:cs typeface="+mn-ea"/>
                <a:sym typeface="+mn-lt"/>
              </a:rPr>
              <a:t>Highway gates:</a:t>
            </a:r>
            <a:endParaRPr lang="zh-CN" altLang="en-US" sz="1350" dirty="0">
              <a:cs typeface="+mn-ea"/>
              <a:sym typeface="+mn-lt"/>
            </a:endParaRPr>
          </a:p>
        </p:txBody>
      </p:sp>
      <p:sp>
        <p:nvSpPr>
          <p:cNvPr id="6" name="矩形 5">
            <a:extLst>
              <a:ext uri="{FF2B5EF4-FFF2-40B4-BE49-F238E27FC236}">
                <a16:creationId xmlns:a16="http://schemas.microsoft.com/office/drawing/2014/main" id="{6AC1CF41-F4FC-4F0F-8AE9-42D88E4835B3}"/>
              </a:ext>
            </a:extLst>
          </p:cNvPr>
          <p:cNvSpPr/>
          <p:nvPr/>
        </p:nvSpPr>
        <p:spPr>
          <a:xfrm>
            <a:off x="5570482" y="3699643"/>
            <a:ext cx="2480442" cy="157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3111C95-65E9-489A-9A44-0B9A6BAF1A0C}"/>
              </a:ext>
            </a:extLst>
          </p:cNvPr>
          <p:cNvSpPr/>
          <p:nvPr/>
        </p:nvSpPr>
        <p:spPr>
          <a:xfrm>
            <a:off x="4698124" y="3862952"/>
            <a:ext cx="2774731" cy="157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376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36EA76-DCCD-410B-AFD1-35D660D2FF73}"/>
              </a:ext>
            </a:extLst>
          </p:cNvPr>
          <p:cNvSpPr>
            <a:spLocks noGrp="1"/>
          </p:cNvSpPr>
          <p:nvPr>
            <p:ph idx="1"/>
          </p:nvPr>
        </p:nvSpPr>
        <p:spPr>
          <a:xfrm>
            <a:off x="470191" y="1248926"/>
            <a:ext cx="7886700" cy="4090294"/>
          </a:xfrm>
        </p:spPr>
        <p:txBody>
          <a:bodyPr>
            <a:normAutofit/>
          </a:bodyPr>
          <a:lstStyle/>
          <a:p>
            <a:pPr marL="0" indent="0">
              <a:buNone/>
            </a:pPr>
            <a:r>
              <a:rPr lang="en-US" altLang="zh-CN" sz="3000" b="1" dirty="0">
                <a:cs typeface="+mn-ea"/>
                <a:sym typeface="+mn-lt"/>
              </a:rPr>
              <a:t>Semantics Refining Network</a:t>
            </a:r>
          </a:p>
          <a:p>
            <a:pPr marL="0" indent="0">
              <a:lnSpc>
                <a:spcPct val="100000"/>
              </a:lnSpc>
              <a:buNone/>
            </a:pPr>
            <a:endParaRPr lang="en-US" altLang="zh-CN" sz="1800" b="1" dirty="0">
              <a:cs typeface="+mn-ea"/>
              <a:sym typeface="+mn-lt"/>
            </a:endParaRPr>
          </a:p>
          <a:p>
            <a:pPr marL="0" indent="0">
              <a:lnSpc>
                <a:spcPct val="150000"/>
              </a:lnSpc>
              <a:buNone/>
            </a:pPr>
            <a:r>
              <a:rPr lang="en-US" altLang="zh-CN" sz="2000" b="1" dirty="0">
                <a:cs typeface="+mn-ea"/>
                <a:sym typeface="+mn-lt"/>
              </a:rPr>
              <a:t>The assumption: </a:t>
            </a:r>
          </a:p>
          <a:p>
            <a:pPr marL="0" indent="0">
              <a:lnSpc>
                <a:spcPct val="150000"/>
              </a:lnSpc>
              <a:buNone/>
            </a:pPr>
            <a:r>
              <a:rPr lang="en-US" altLang="zh-CN" sz="1600" dirty="0">
                <a:cs typeface="+mn-ea"/>
                <a:sym typeface="+mn-lt"/>
              </a:rPr>
              <a:t>Intuitively, relations occurred in different entity contexts should have distinct embeddings, regardless of whether they have the same surface forms or not.</a:t>
            </a:r>
          </a:p>
          <a:p>
            <a:pPr marL="0" indent="0">
              <a:lnSpc>
                <a:spcPct val="150000"/>
              </a:lnSpc>
              <a:buNone/>
            </a:pPr>
            <a:endParaRPr lang="en-US" altLang="zh-CN" sz="1350" dirty="0">
              <a:cs typeface="+mn-ea"/>
              <a:sym typeface="+mn-lt"/>
            </a:endParaRPr>
          </a:p>
          <a:p>
            <a:pPr marL="0" indent="0">
              <a:lnSpc>
                <a:spcPct val="150000"/>
              </a:lnSpc>
              <a:buNone/>
            </a:pPr>
            <a:r>
              <a:rPr lang="en-US" altLang="zh-CN" sz="2000" b="1" dirty="0">
                <a:cs typeface="+mn-ea"/>
                <a:sym typeface="+mn-lt"/>
              </a:rPr>
              <a:t>Method:</a:t>
            </a:r>
          </a:p>
          <a:p>
            <a:pPr marL="0" indent="0">
              <a:lnSpc>
                <a:spcPct val="150000"/>
              </a:lnSpc>
              <a:buNone/>
            </a:pPr>
            <a:r>
              <a:rPr lang="en-US" altLang="zh-CN" sz="1600" dirty="0">
                <a:cs typeface="+mn-ea"/>
                <a:sym typeface="+mn-lt"/>
              </a:rPr>
              <a:t>Calculate the relation embeddings based on the adjacent entities and the relation itself. </a:t>
            </a:r>
          </a:p>
        </p:txBody>
      </p:sp>
    </p:spTree>
    <p:extLst>
      <p:ext uri="{BB962C8B-B14F-4D97-AF65-F5344CB8AC3E}">
        <p14:creationId xmlns:p14="http://schemas.microsoft.com/office/powerpoint/2010/main" val="71799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CC21D0-D302-48EE-A19D-AD61400056CF}"/>
              </a:ext>
            </a:extLst>
          </p:cNvPr>
          <p:cNvSpPr>
            <a:spLocks noGrp="1"/>
          </p:cNvSpPr>
          <p:nvPr>
            <p:ph idx="1"/>
          </p:nvPr>
        </p:nvSpPr>
        <p:spPr>
          <a:xfrm>
            <a:off x="487219" y="1043023"/>
            <a:ext cx="7886700" cy="3263504"/>
          </a:xfrm>
        </p:spPr>
        <p:txBody>
          <a:bodyPr/>
          <a:lstStyle/>
          <a:p>
            <a:pPr marL="0" indent="0">
              <a:buNone/>
            </a:pPr>
            <a:r>
              <a:rPr lang="en-US" altLang="zh-CN" sz="2400" b="1" dirty="0">
                <a:cs typeface="+mn-ea"/>
                <a:sym typeface="+mn-lt"/>
              </a:rPr>
              <a:t>Contextualized Relation Learning</a:t>
            </a:r>
          </a:p>
          <a:p>
            <a:pPr marL="0" indent="0">
              <a:buNone/>
            </a:pPr>
            <a:endParaRPr lang="zh-CN" altLang="en-US" b="1" dirty="0">
              <a:cs typeface="+mn-ea"/>
              <a:sym typeface="+mn-lt"/>
            </a:endParaRPr>
          </a:p>
        </p:txBody>
      </p:sp>
      <p:sp>
        <p:nvSpPr>
          <p:cNvPr id="7" name="文本框 6">
            <a:extLst>
              <a:ext uri="{FF2B5EF4-FFF2-40B4-BE49-F238E27FC236}">
                <a16:creationId xmlns:a16="http://schemas.microsoft.com/office/drawing/2014/main" id="{2734590D-1199-421C-BB90-A4584622D01E}"/>
              </a:ext>
            </a:extLst>
          </p:cNvPr>
          <p:cNvSpPr txBox="1"/>
          <p:nvPr/>
        </p:nvSpPr>
        <p:spPr>
          <a:xfrm>
            <a:off x="487219" y="3480109"/>
            <a:ext cx="8111359" cy="1408078"/>
          </a:xfrm>
          <a:prstGeom prst="rect">
            <a:avLst/>
          </a:prstGeom>
          <a:noFill/>
        </p:spPr>
        <p:txBody>
          <a:bodyPr wrap="square">
            <a:spAutoFit/>
          </a:bodyPr>
          <a:lstStyle/>
          <a:p>
            <a:pPr algn="l">
              <a:lnSpc>
                <a:spcPct val="150000"/>
              </a:lnSpc>
            </a:pPr>
            <a:r>
              <a:rPr lang="en-US" altLang="zh-CN" sz="1600" dirty="0">
                <a:cs typeface="+mn-ea"/>
                <a:sym typeface="+mn-lt"/>
              </a:rPr>
              <a:t>Inspired by </a:t>
            </a:r>
            <a:r>
              <a:rPr lang="en-US" altLang="zh-CN" sz="1600" dirty="0" err="1">
                <a:cs typeface="+mn-ea"/>
                <a:sym typeface="+mn-lt"/>
              </a:rPr>
              <a:t>TransEdge</a:t>
            </a:r>
            <a:r>
              <a:rPr lang="en-US" altLang="zh-CN" sz="1600" dirty="0">
                <a:cs typeface="+mn-ea"/>
                <a:sym typeface="+mn-lt"/>
              </a:rPr>
              <a:t> (projecting embeddings onto hyperplane has shown promising effects on the processing of disparate feature representations), to further incorporate the relation embedding itself:</a:t>
            </a:r>
          </a:p>
          <a:p>
            <a:pPr algn="l"/>
            <a:endParaRPr lang="zh-CN" altLang="en-US" sz="1350" dirty="0">
              <a:cs typeface="+mn-ea"/>
              <a:sym typeface="+mn-lt"/>
            </a:endParaRPr>
          </a:p>
        </p:txBody>
      </p:sp>
      <p:pic>
        <p:nvPicPr>
          <p:cNvPr id="4" name="图片 3">
            <a:extLst>
              <a:ext uri="{FF2B5EF4-FFF2-40B4-BE49-F238E27FC236}">
                <a16:creationId xmlns:a16="http://schemas.microsoft.com/office/drawing/2014/main" id="{6006C39F-DC06-4917-8BE2-9413A32B332E}"/>
              </a:ext>
            </a:extLst>
          </p:cNvPr>
          <p:cNvPicPr>
            <a:picLocks noChangeAspect="1"/>
          </p:cNvPicPr>
          <p:nvPr/>
        </p:nvPicPr>
        <p:blipFill>
          <a:blip r:embed="rId3"/>
          <a:stretch>
            <a:fillRect/>
          </a:stretch>
        </p:blipFill>
        <p:spPr>
          <a:xfrm>
            <a:off x="599089" y="3064008"/>
            <a:ext cx="1944662" cy="316573"/>
          </a:xfrm>
          <a:prstGeom prst="rect">
            <a:avLst/>
          </a:prstGeom>
        </p:spPr>
      </p:pic>
      <p:sp>
        <p:nvSpPr>
          <p:cNvPr id="10" name="文本框 9">
            <a:extLst>
              <a:ext uri="{FF2B5EF4-FFF2-40B4-BE49-F238E27FC236}">
                <a16:creationId xmlns:a16="http://schemas.microsoft.com/office/drawing/2014/main" id="{1AC5BC7A-2F75-4D4A-B32B-7CB58B45B35F}"/>
              </a:ext>
            </a:extLst>
          </p:cNvPr>
          <p:cNvSpPr txBox="1"/>
          <p:nvPr/>
        </p:nvSpPr>
        <p:spPr>
          <a:xfrm>
            <a:off x="487219" y="1665666"/>
            <a:ext cx="7662960" cy="1156086"/>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altLang="zh-CN" sz="1600" dirty="0">
                <a:cs typeface="+mn-ea"/>
                <a:sym typeface="+mn-lt"/>
              </a:rPr>
              <a:t>Get entity embeddings from the output of the last layer in the HGCN </a:t>
            </a:r>
          </a:p>
          <a:p>
            <a:pPr marL="285750" indent="-285750" algn="l">
              <a:lnSpc>
                <a:spcPct val="150000"/>
              </a:lnSpc>
              <a:buFont typeface="Wingdings" panose="05000000000000000000" pitchFamily="2" charset="2"/>
              <a:buChar char="Ø"/>
            </a:pPr>
            <a:r>
              <a:rPr lang="en-US" altLang="zh-CN" sz="1600" dirty="0">
                <a:cs typeface="+mn-ea"/>
                <a:sym typeface="+mn-lt"/>
              </a:rPr>
              <a:t>Concatenate the embeddings of head entity h and tail entity t </a:t>
            </a:r>
          </a:p>
          <a:p>
            <a:pPr marL="285750" indent="-285750" algn="l">
              <a:lnSpc>
                <a:spcPct val="150000"/>
              </a:lnSpc>
              <a:buFont typeface="Wingdings" panose="05000000000000000000" pitchFamily="2" charset="2"/>
              <a:buChar char="Ø"/>
            </a:pPr>
            <a:r>
              <a:rPr lang="en-US" altLang="zh-CN" sz="1600" dirty="0">
                <a:cs typeface="+mn-ea"/>
                <a:sym typeface="+mn-lt"/>
              </a:rPr>
              <a:t>use a one-layer MLP with non-linear activation to compress the entity contexts</a:t>
            </a:r>
            <a:endParaRPr lang="zh-CN" altLang="en-US" sz="1600" dirty="0">
              <a:cs typeface="+mn-ea"/>
              <a:sym typeface="+mn-lt"/>
            </a:endParaRPr>
          </a:p>
        </p:txBody>
      </p:sp>
      <p:pic>
        <p:nvPicPr>
          <p:cNvPr id="11" name="图片 10">
            <a:extLst>
              <a:ext uri="{FF2B5EF4-FFF2-40B4-BE49-F238E27FC236}">
                <a16:creationId xmlns:a16="http://schemas.microsoft.com/office/drawing/2014/main" id="{EC8D53D9-28C2-4EBE-A7B0-EAFC6B84A13E}"/>
              </a:ext>
            </a:extLst>
          </p:cNvPr>
          <p:cNvPicPr>
            <a:picLocks noChangeAspect="1"/>
          </p:cNvPicPr>
          <p:nvPr/>
        </p:nvPicPr>
        <p:blipFill>
          <a:blip r:embed="rId4"/>
          <a:stretch>
            <a:fillRect/>
          </a:stretch>
        </p:blipFill>
        <p:spPr>
          <a:xfrm>
            <a:off x="732210" y="4825970"/>
            <a:ext cx="1611540" cy="313099"/>
          </a:xfrm>
          <a:prstGeom prst="rect">
            <a:avLst/>
          </a:prstGeom>
        </p:spPr>
      </p:pic>
    </p:spTree>
    <p:extLst>
      <p:ext uri="{BB962C8B-B14F-4D97-AF65-F5344CB8AC3E}">
        <p14:creationId xmlns:p14="http://schemas.microsoft.com/office/powerpoint/2010/main" val="187940874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c5cw3t">
      <a:majorFont>
        <a:latin typeface="Times New Roman" panose="020F0302020204030204"/>
        <a:ea typeface="宋体"/>
        <a:cs typeface=""/>
      </a:majorFont>
      <a:minorFont>
        <a:latin typeface="Times New Roman" panose="020F0502020204030204"/>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2171</TotalTime>
  <Words>1592</Words>
  <Application>Microsoft Office PowerPoint</Application>
  <PresentationFormat>全屏显示(4:3)</PresentationFormat>
  <Paragraphs>85</Paragraphs>
  <Slides>15</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NimbusRomNo9L-Regu</vt:lpstr>
      <vt:lpstr>等线</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Overall Architecture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浦 天岭</dc:creator>
  <cp:lastModifiedBy>浦 天岭</cp:lastModifiedBy>
  <cp:revision>147</cp:revision>
  <dcterms:created xsi:type="dcterms:W3CDTF">2020-11-09T04:50:04Z</dcterms:created>
  <dcterms:modified xsi:type="dcterms:W3CDTF">2020-11-18T23:53:54Z</dcterms:modified>
</cp:coreProperties>
</file>