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293" r:id="rId3"/>
    <p:sldId id="287" r:id="rId4"/>
    <p:sldId id="288" r:id="rId5"/>
    <p:sldId id="265" r:id="rId6"/>
    <p:sldId id="267" r:id="rId7"/>
    <p:sldId id="283" r:id="rId8"/>
    <p:sldId id="291" r:id="rId9"/>
    <p:sldId id="292" r:id="rId10"/>
    <p:sldId id="285" r:id="rId11"/>
    <p:sldId id="276" r:id="rId12"/>
    <p:sldId id="294" r:id="rId13"/>
    <p:sldId id="289" r:id="rId14"/>
    <p:sldId id="2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5244" autoAdjust="0"/>
  </p:normalViewPr>
  <p:slideViewPr>
    <p:cSldViewPr snapToGrid="0">
      <p:cViewPr varScale="1">
        <p:scale>
          <a:sx n="86" d="100"/>
          <a:sy n="86" d="100"/>
        </p:scale>
        <p:origin x="744" y="6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E5D51-E48A-44B9-9C8E-0FEAB1414856}"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793E3-5047-49F7-AD49-131D3E109E10}" type="slidenum">
              <a:rPr lang="zh-CN" altLang="en-US" smtClean="0"/>
              <a:t>‹#›</a:t>
            </a:fld>
            <a:endParaRPr lang="zh-CN" altLang="en-US"/>
          </a:p>
        </p:txBody>
      </p:sp>
    </p:spTree>
    <p:extLst>
      <p:ext uri="{BB962C8B-B14F-4D97-AF65-F5344CB8AC3E}">
        <p14:creationId xmlns:p14="http://schemas.microsoft.com/office/powerpoint/2010/main" val="117684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1</a:t>
            </a:fld>
            <a:endParaRPr lang="zh-CN" altLang="en-US"/>
          </a:p>
        </p:txBody>
      </p:sp>
    </p:spTree>
    <p:extLst>
      <p:ext uri="{BB962C8B-B14F-4D97-AF65-F5344CB8AC3E}">
        <p14:creationId xmlns:p14="http://schemas.microsoft.com/office/powerpoint/2010/main" val="1863202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10</a:t>
            </a:fld>
            <a:endParaRPr lang="zh-CN" altLang="en-US"/>
          </a:p>
        </p:txBody>
      </p:sp>
    </p:spTree>
    <p:extLst>
      <p:ext uri="{BB962C8B-B14F-4D97-AF65-F5344CB8AC3E}">
        <p14:creationId xmlns:p14="http://schemas.microsoft.com/office/powerpoint/2010/main" val="273298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11</a:t>
            </a:fld>
            <a:endParaRPr lang="zh-CN" altLang="en-US"/>
          </a:p>
        </p:txBody>
      </p:sp>
    </p:spTree>
    <p:extLst>
      <p:ext uri="{BB962C8B-B14F-4D97-AF65-F5344CB8AC3E}">
        <p14:creationId xmlns:p14="http://schemas.microsoft.com/office/powerpoint/2010/main" val="2711406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12</a:t>
            </a:fld>
            <a:endParaRPr lang="zh-CN" altLang="en-US"/>
          </a:p>
        </p:txBody>
      </p:sp>
    </p:spTree>
    <p:extLst>
      <p:ext uri="{BB962C8B-B14F-4D97-AF65-F5344CB8AC3E}">
        <p14:creationId xmlns:p14="http://schemas.microsoft.com/office/powerpoint/2010/main" val="2739771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13</a:t>
            </a:fld>
            <a:endParaRPr lang="zh-CN" altLang="en-US"/>
          </a:p>
        </p:txBody>
      </p:sp>
    </p:spTree>
    <p:extLst>
      <p:ext uri="{BB962C8B-B14F-4D97-AF65-F5344CB8AC3E}">
        <p14:creationId xmlns:p14="http://schemas.microsoft.com/office/powerpoint/2010/main" val="947228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14</a:t>
            </a:fld>
            <a:endParaRPr lang="zh-CN" altLang="en-US"/>
          </a:p>
        </p:txBody>
      </p:sp>
    </p:spTree>
    <p:extLst>
      <p:ext uri="{BB962C8B-B14F-4D97-AF65-F5344CB8AC3E}">
        <p14:creationId xmlns:p14="http://schemas.microsoft.com/office/powerpoint/2010/main" val="2174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2</a:t>
            </a:fld>
            <a:endParaRPr lang="zh-CN" altLang="en-US"/>
          </a:p>
        </p:txBody>
      </p:sp>
    </p:spTree>
    <p:extLst>
      <p:ext uri="{BB962C8B-B14F-4D97-AF65-F5344CB8AC3E}">
        <p14:creationId xmlns:p14="http://schemas.microsoft.com/office/powerpoint/2010/main" val="2739771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3</a:t>
            </a:fld>
            <a:endParaRPr lang="zh-CN" altLang="en-US"/>
          </a:p>
        </p:txBody>
      </p:sp>
    </p:spTree>
    <p:extLst>
      <p:ext uri="{BB962C8B-B14F-4D97-AF65-F5344CB8AC3E}">
        <p14:creationId xmlns:p14="http://schemas.microsoft.com/office/powerpoint/2010/main" val="166034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4</a:t>
            </a:fld>
            <a:endParaRPr lang="zh-CN" altLang="en-US"/>
          </a:p>
        </p:txBody>
      </p:sp>
    </p:spTree>
    <p:extLst>
      <p:ext uri="{BB962C8B-B14F-4D97-AF65-F5344CB8AC3E}">
        <p14:creationId xmlns:p14="http://schemas.microsoft.com/office/powerpoint/2010/main" val="106330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5</a:t>
            </a:fld>
            <a:endParaRPr lang="zh-CN" altLang="en-US"/>
          </a:p>
        </p:txBody>
      </p:sp>
    </p:spTree>
    <p:extLst>
      <p:ext uri="{BB962C8B-B14F-4D97-AF65-F5344CB8AC3E}">
        <p14:creationId xmlns:p14="http://schemas.microsoft.com/office/powerpoint/2010/main" val="427479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6</a:t>
            </a:fld>
            <a:endParaRPr lang="zh-CN" altLang="en-US"/>
          </a:p>
        </p:txBody>
      </p:sp>
    </p:spTree>
    <p:extLst>
      <p:ext uri="{BB962C8B-B14F-4D97-AF65-F5344CB8AC3E}">
        <p14:creationId xmlns:p14="http://schemas.microsoft.com/office/powerpoint/2010/main" val="284571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2E30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A64793E3-5047-49F7-AD49-131D3E109E10}" type="slidenum">
              <a:rPr lang="zh-CN" altLang="en-US" smtClean="0"/>
              <a:t>7</a:t>
            </a:fld>
            <a:endParaRPr lang="zh-CN" altLang="en-US"/>
          </a:p>
        </p:txBody>
      </p:sp>
    </p:spTree>
    <p:extLst>
      <p:ext uri="{BB962C8B-B14F-4D97-AF65-F5344CB8AC3E}">
        <p14:creationId xmlns:p14="http://schemas.microsoft.com/office/powerpoint/2010/main" val="273298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8</a:t>
            </a:fld>
            <a:endParaRPr lang="zh-CN" altLang="en-US"/>
          </a:p>
        </p:txBody>
      </p:sp>
    </p:spTree>
    <p:extLst>
      <p:ext uri="{BB962C8B-B14F-4D97-AF65-F5344CB8AC3E}">
        <p14:creationId xmlns:p14="http://schemas.microsoft.com/office/powerpoint/2010/main" val="2202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4793E3-5047-49F7-AD49-131D3E109E10}" type="slidenum">
              <a:rPr lang="zh-CN" altLang="en-US" smtClean="0"/>
              <a:t>9</a:t>
            </a:fld>
            <a:endParaRPr lang="zh-CN" altLang="en-US"/>
          </a:p>
        </p:txBody>
      </p:sp>
    </p:spTree>
    <p:extLst>
      <p:ext uri="{BB962C8B-B14F-4D97-AF65-F5344CB8AC3E}">
        <p14:creationId xmlns:p14="http://schemas.microsoft.com/office/powerpoint/2010/main" val="109882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B90BE-337A-47F7-AD61-66F687743B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955F7F-B13D-4D03-AEA1-4D7CF381A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1138388-AD55-467E-9B40-23B47857E122}"/>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DE3310B6-AAF2-4380-923C-35BE155D2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F60EE-A18B-408F-8FD2-64C49E9E8F9C}"/>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242957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8FC47-101C-492D-A5A1-63013C920D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6AC8C6-26B9-412E-B74A-EF8C1FAA7A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323EB3-B30A-425F-AD59-730947EF86A2}"/>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D98A6C7E-8619-43E7-9F6C-0F0C70CAB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300123-F4EC-49BB-839B-549FF0657F24}"/>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279741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55F89AC-6C54-4FBD-ADA1-159CA012F9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8FA4B5-EDAC-4597-B100-3174204174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423664-7AEC-4EA3-B9F5-E5208487C73B}"/>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436DCB59-7F5F-4AC5-BB7E-1B5B93E06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CFF171-3E3D-41EA-8787-AA45A5DF9A3C}"/>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92878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58684-020E-4DAC-B339-DD304CEDF9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774323-587C-42B1-8BBF-24FB376B85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0EE1CC-AC1E-45A2-9878-D959962A7DF2}"/>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D6F5479F-F98E-45F3-B6EC-2A50B926F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6E557B-9DF0-45A1-AB88-29B43FE5D4DF}"/>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35360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F2A74-5702-42E5-B2C4-AEFCC3F53F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6794BE-D65A-4ED5-A302-D83DBD7C0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B4961C-B04D-4B3E-BE44-3ABD1B17F23A}"/>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91DE4AEF-2A6C-4452-B55A-82256E49BD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8A24B2-C32D-4DB0-A466-E84C68387286}"/>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308982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AD554-7854-4141-B290-2727583FCE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315EAA-0DCC-49DA-938B-64B5E5D4A2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07A46D-D2C1-47D7-AF48-8DC29B8CE4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750B78-F51C-4B1F-9166-50DF2ECAF483}"/>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307B38A2-65F5-4B11-8054-6E85E82F40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C05B86-0008-443B-8A18-134AF0AAFCE9}"/>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273578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7FB84-C965-4163-831B-C20FFABF6D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242BB1-41C7-46CB-A6DE-A5C24063E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E16650-4025-4EFB-84CE-DE84FAD790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03F91C-9027-4175-9F9B-6C6A99A03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E5F3E2-261C-4D9E-AA12-20FA509064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93E364-8AE4-4854-92E9-800E1D0CADB3}"/>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8" name="页脚占位符 7">
            <a:extLst>
              <a:ext uri="{FF2B5EF4-FFF2-40B4-BE49-F238E27FC236}">
                <a16:creationId xmlns:a16="http://schemas.microsoft.com/office/drawing/2014/main" id="{14B2E091-FABC-4A6F-AF28-A6F622DF3F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D424D5-76E4-44A9-AF35-8E022EDC3C38}"/>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263119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401D6-183A-40B9-936A-70C7D0A9A5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C3F2198-6504-4D26-99AB-9F34B9B73B05}"/>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4" name="页脚占位符 3">
            <a:extLst>
              <a:ext uri="{FF2B5EF4-FFF2-40B4-BE49-F238E27FC236}">
                <a16:creationId xmlns:a16="http://schemas.microsoft.com/office/drawing/2014/main" id="{A4CE714C-15AE-4BC2-ABED-FC9FEE6C8D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F75AEE-E5F1-44C0-91CE-DB74C035841D}"/>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177315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9865A0-5862-466B-8BE9-5217300EA853}"/>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3" name="页脚占位符 2">
            <a:extLst>
              <a:ext uri="{FF2B5EF4-FFF2-40B4-BE49-F238E27FC236}">
                <a16:creationId xmlns:a16="http://schemas.microsoft.com/office/drawing/2014/main" id="{C7963C66-B412-4BEE-B0EA-A4A5608610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293CC8-26EC-4B9F-89AA-0DB3ACC2043F}"/>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422342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7128-95B3-4873-816A-95608C4908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94D75C-C5C4-402F-829D-FA9C03F04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14A94B-27A2-4857-8C01-E74C921A8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78AAF5-33A6-4755-A242-639B08887B80}"/>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30EBC64A-3E21-4607-ABB0-109CB60955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D3AC74-9B0F-48D4-A1FF-56AA27C3332C}"/>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147687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D05E3-86FC-4AF7-B5DD-DDC51F0B88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84C40F-693F-4B43-AC97-EE6D27E07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360450-0C9F-4DD5-809D-2BF5BBC2C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C34F7-A9AD-4F69-B230-9FBC25D1C05C}"/>
              </a:ext>
            </a:extLst>
          </p:cNvPr>
          <p:cNvSpPr>
            <a:spLocks noGrp="1"/>
          </p:cNvSpPr>
          <p:nvPr>
            <p:ph type="dt" sz="half" idx="10"/>
          </p:nvPr>
        </p:nvSpPr>
        <p:spPr/>
        <p:txBody>
          <a:bodyPr/>
          <a:lstStyle/>
          <a:p>
            <a:fld id="{7BE1AC8E-D51F-45FC-A87B-EBE0BDDF727E}"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5D0AD8DE-0C34-424B-B765-2EA9163F35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4D245C-47E3-46D5-8B07-59A5BA4A81EC}"/>
              </a:ext>
            </a:extLst>
          </p:cNvPr>
          <p:cNvSpPr>
            <a:spLocks noGrp="1"/>
          </p:cNvSpPr>
          <p:nvPr>
            <p:ph type="sldNum" sz="quarter" idx="12"/>
          </p:nvPr>
        </p:nvSpPr>
        <p:spPr/>
        <p:txBody>
          <a:body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19958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B19251-06A3-42C4-B100-4C648BC3B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8ED48E-0B08-4DDD-B044-B038FE00E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C19F3B-04DF-480A-B861-FEBD1CE5E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1AC8E-D51F-45FC-A87B-EBE0BDDF727E}"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FC8155A5-F9B0-4A74-87E3-521E858C5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5072AB-3937-4E73-B0AA-0CD3B27A9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75A07-85EE-4833-B797-DF4A020BC5E1}" type="slidenum">
              <a:rPr lang="zh-CN" altLang="en-US" smtClean="0"/>
              <a:t>‹#›</a:t>
            </a:fld>
            <a:endParaRPr lang="zh-CN" altLang="en-US"/>
          </a:p>
        </p:txBody>
      </p:sp>
    </p:spTree>
    <p:extLst>
      <p:ext uri="{BB962C8B-B14F-4D97-AF65-F5344CB8AC3E}">
        <p14:creationId xmlns:p14="http://schemas.microsoft.com/office/powerpoint/2010/main" val="191661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5.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B91547-9434-4A8B-9AEC-0CF43F78C940}"/>
              </a:ext>
            </a:extLst>
          </p:cNvPr>
          <p:cNvSpPr txBox="1"/>
          <p:nvPr/>
        </p:nvSpPr>
        <p:spPr>
          <a:xfrm>
            <a:off x="5378061" y="5213224"/>
            <a:ext cx="1435875" cy="646331"/>
          </a:xfrm>
          <a:prstGeom prst="rect">
            <a:avLst/>
          </a:prstGeom>
          <a:noFill/>
        </p:spPr>
        <p:txBody>
          <a:bodyPr wrap="square">
            <a:spAutoFit/>
          </a:bodyPr>
          <a:lstStyle/>
          <a:p>
            <a:r>
              <a:rPr lang="zh-CN" altLang="en-US" dirty="0">
                <a:latin typeface="方正小标宋简体" panose="03000509000000000000" pitchFamily="65" charset="-122"/>
                <a:ea typeface="方正小标宋简体" panose="03000509000000000000" pitchFamily="65" charset="-122"/>
              </a:rPr>
              <a:t>    </a:t>
            </a:r>
            <a:r>
              <a:rPr lang="zh-CN" altLang="en-US" dirty="0">
                <a:latin typeface="Adobe Devanagari" panose="02040503050201020203" pitchFamily="18" charset="0"/>
                <a:ea typeface="方正小标宋简体" panose="03000509000000000000" pitchFamily="65" charset="-122"/>
                <a:cs typeface="Adobe Devanagari" panose="02040503050201020203" pitchFamily="18" charset="0"/>
              </a:rPr>
              <a:t>董家顺</a:t>
            </a:r>
            <a:endParaRPr lang="en-US" altLang="zh-CN" dirty="0">
              <a:latin typeface="Adobe Devanagari" panose="02040503050201020203" pitchFamily="18" charset="0"/>
              <a:ea typeface="方正小标宋简体" panose="03000509000000000000" pitchFamily="65" charset="-122"/>
              <a:cs typeface="Adobe Devanagari" panose="02040503050201020203" pitchFamily="18" charset="0"/>
            </a:endParaRPr>
          </a:p>
          <a:p>
            <a:r>
              <a:rPr lang="en-US" altLang="zh-CN" sz="1800" dirty="0">
                <a:latin typeface="Adobe Devanagari" panose="02040503050201020203" pitchFamily="18" charset="0"/>
                <a:ea typeface="方正小标宋简体" panose="03000509000000000000" pitchFamily="65" charset="-122"/>
                <a:cs typeface="Adobe Devanagari" panose="02040503050201020203" pitchFamily="18" charset="0"/>
              </a:rPr>
              <a:t>5</a:t>
            </a:r>
            <a:r>
              <a:rPr lang="en-US" altLang="zh-CN" dirty="0">
                <a:latin typeface="Adobe Devanagari" panose="02040503050201020203" pitchFamily="18" charset="0"/>
                <a:ea typeface="方正小标宋简体" panose="03000509000000000000" pitchFamily="65" charset="-122"/>
                <a:cs typeface="Adobe Devanagari" panose="02040503050201020203" pitchFamily="18" charset="0"/>
              </a:rPr>
              <a:t>1205901070</a:t>
            </a:r>
            <a:endParaRPr lang="en-US" altLang="zh-CN" sz="1800" dirty="0">
              <a:latin typeface="Adobe Devanagari" panose="02040503050201020203" pitchFamily="18" charset="0"/>
              <a:ea typeface="方正小标宋简体" panose="03000509000000000000" pitchFamily="65" charset="-122"/>
              <a:cs typeface="Adobe Devanagari" panose="02040503050201020203" pitchFamily="18" charset="0"/>
            </a:endParaRPr>
          </a:p>
        </p:txBody>
      </p:sp>
      <p:sp>
        <p:nvSpPr>
          <p:cNvPr id="3" name="矩形 2">
            <a:extLst>
              <a:ext uri="{FF2B5EF4-FFF2-40B4-BE49-F238E27FC236}">
                <a16:creationId xmlns:a16="http://schemas.microsoft.com/office/drawing/2014/main" id="{05B6DEB1-2D97-40B7-8916-A62311C35568}"/>
              </a:ext>
            </a:extLst>
          </p:cNvPr>
          <p:cNvSpPr/>
          <p:nvPr/>
        </p:nvSpPr>
        <p:spPr>
          <a:xfrm>
            <a:off x="1323256" y="2804535"/>
            <a:ext cx="10326286" cy="525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pic>
        <p:nvPicPr>
          <p:cNvPr id="11" name="图片 10">
            <a:extLst>
              <a:ext uri="{FF2B5EF4-FFF2-40B4-BE49-F238E27FC236}">
                <a16:creationId xmlns:a16="http://schemas.microsoft.com/office/drawing/2014/main" id="{2781CEC7-1A61-4439-9FE3-C44B9B0B8749}"/>
              </a:ext>
            </a:extLst>
          </p:cNvPr>
          <p:cNvPicPr>
            <a:picLocks noChangeAspect="1"/>
          </p:cNvPicPr>
          <p:nvPr/>
        </p:nvPicPr>
        <p:blipFill>
          <a:blip r:embed="rId3"/>
          <a:stretch>
            <a:fillRect/>
          </a:stretch>
        </p:blipFill>
        <p:spPr>
          <a:xfrm>
            <a:off x="594705" y="2598150"/>
            <a:ext cx="10783234" cy="609653"/>
          </a:xfrm>
          <a:prstGeom prst="rect">
            <a:avLst/>
          </a:prstGeom>
        </p:spPr>
      </p:pic>
      <p:pic>
        <p:nvPicPr>
          <p:cNvPr id="10" name="图片 9">
            <a:extLst>
              <a:ext uri="{FF2B5EF4-FFF2-40B4-BE49-F238E27FC236}">
                <a16:creationId xmlns:a16="http://schemas.microsoft.com/office/drawing/2014/main" id="{CA7716F3-899A-4C42-B910-658E6D6A867C}"/>
              </a:ext>
            </a:extLst>
          </p:cNvPr>
          <p:cNvPicPr>
            <a:picLocks noChangeAspect="1"/>
          </p:cNvPicPr>
          <p:nvPr/>
        </p:nvPicPr>
        <p:blipFill>
          <a:blip r:embed="rId4"/>
          <a:stretch>
            <a:fillRect/>
          </a:stretch>
        </p:blipFill>
        <p:spPr>
          <a:xfrm>
            <a:off x="-1" y="1559550"/>
            <a:ext cx="12192000" cy="1125928"/>
          </a:xfrm>
          <a:prstGeom prst="rect">
            <a:avLst/>
          </a:prstGeom>
        </p:spPr>
      </p:pic>
      <p:sp>
        <p:nvSpPr>
          <p:cNvPr id="14" name="文本框 13">
            <a:extLst>
              <a:ext uri="{FF2B5EF4-FFF2-40B4-BE49-F238E27FC236}">
                <a16:creationId xmlns:a16="http://schemas.microsoft.com/office/drawing/2014/main" id="{AB68F547-FDDB-441E-ABEF-03A1A0F0F8A2}"/>
              </a:ext>
            </a:extLst>
          </p:cNvPr>
          <p:cNvSpPr txBox="1"/>
          <p:nvPr/>
        </p:nvSpPr>
        <p:spPr>
          <a:xfrm>
            <a:off x="270210" y="5978330"/>
            <a:ext cx="11921790" cy="646331"/>
          </a:xfrm>
          <a:prstGeom prst="rect">
            <a:avLst/>
          </a:prstGeom>
          <a:noFill/>
        </p:spPr>
        <p:txBody>
          <a:bodyPr wrap="square">
            <a:spAutoFit/>
          </a:bodyPr>
          <a:lstStyle/>
          <a:p>
            <a:r>
              <a:rPr lang="en-US" altLang="zh-CN" b="0" i="0" dirty="0">
                <a:solidFill>
                  <a:srgbClr val="222222"/>
                </a:solidFill>
                <a:effectLst/>
                <a:latin typeface="Adobe Arabic" panose="02040503050201020203" pitchFamily="18" charset="-78"/>
                <a:cs typeface="Adobe Arabic" panose="02040503050201020203" pitchFamily="18" charset="-78"/>
              </a:rPr>
              <a:t>Li, Chengjiang, et al. </a:t>
            </a:r>
            <a:r>
              <a:rPr lang="en-US" altLang="zh-CN" b="0" i="1" dirty="0">
                <a:solidFill>
                  <a:srgbClr val="222222"/>
                </a:solidFill>
                <a:effectLst/>
                <a:latin typeface="Adobe Arabic" panose="02040503050201020203" pitchFamily="18" charset="-78"/>
                <a:cs typeface="Adobe Arabic" panose="02040503050201020203" pitchFamily="18" charset="-78"/>
              </a:rPr>
              <a:t>Proceedings of the 2019 Conference on Empirical Methods in Natural Language Processing and the 9th International Joint Conference on Natural Language Processing (EMNLP-IJCNLP)</a:t>
            </a:r>
            <a:r>
              <a:rPr lang="en-US" altLang="zh-CN" b="0" i="0" dirty="0">
                <a:solidFill>
                  <a:srgbClr val="222222"/>
                </a:solidFill>
                <a:effectLst/>
                <a:latin typeface="Adobe Arabic" panose="02040503050201020203" pitchFamily="18" charset="-78"/>
                <a:cs typeface="Adobe Arabic" panose="02040503050201020203" pitchFamily="18" charset="-78"/>
              </a:rPr>
              <a:t>. 2019.</a:t>
            </a:r>
            <a:endParaRPr lang="zh-CN" altLang="en-US" dirty="0">
              <a:latin typeface="Adobe Arabic" panose="02040503050201020203" pitchFamily="18" charset="-78"/>
              <a:cs typeface="Adobe Arabic" panose="02040503050201020203" pitchFamily="18" charset="-78"/>
            </a:endParaRPr>
          </a:p>
        </p:txBody>
      </p:sp>
      <p:pic>
        <p:nvPicPr>
          <p:cNvPr id="5" name="图片 4">
            <a:extLst>
              <a:ext uri="{FF2B5EF4-FFF2-40B4-BE49-F238E27FC236}">
                <a16:creationId xmlns:a16="http://schemas.microsoft.com/office/drawing/2014/main" id="{E43DE305-339D-47A7-BCBF-7DCA3D96C0FE}"/>
              </a:ext>
            </a:extLst>
          </p:cNvPr>
          <p:cNvPicPr>
            <a:picLocks noChangeAspect="1"/>
          </p:cNvPicPr>
          <p:nvPr/>
        </p:nvPicPr>
        <p:blipFill>
          <a:blip r:embed="rId5"/>
          <a:stretch>
            <a:fillRect/>
          </a:stretch>
        </p:blipFill>
        <p:spPr>
          <a:xfrm>
            <a:off x="966646" y="3423723"/>
            <a:ext cx="10528917" cy="1645359"/>
          </a:xfrm>
          <a:prstGeom prst="rect">
            <a:avLst/>
          </a:prstGeom>
        </p:spPr>
      </p:pic>
      <p:sp>
        <p:nvSpPr>
          <p:cNvPr id="6" name="文本框 5">
            <a:extLst>
              <a:ext uri="{FF2B5EF4-FFF2-40B4-BE49-F238E27FC236}">
                <a16:creationId xmlns:a16="http://schemas.microsoft.com/office/drawing/2014/main" id="{2F7A04BE-D6EC-4D07-859E-966C2CC188BC}"/>
              </a:ext>
            </a:extLst>
          </p:cNvPr>
          <p:cNvSpPr txBox="1"/>
          <p:nvPr/>
        </p:nvSpPr>
        <p:spPr>
          <a:xfrm>
            <a:off x="4210788" y="998445"/>
            <a:ext cx="3539418" cy="646331"/>
          </a:xfrm>
          <a:prstGeom prst="rect">
            <a:avLst/>
          </a:prstGeom>
          <a:noFill/>
        </p:spPr>
        <p:txBody>
          <a:bodyPr wrap="square">
            <a:spAutoFit/>
          </a:bodyPr>
          <a:lstStyle/>
          <a:p>
            <a:r>
              <a:rPr lang="en-US" altLang="zh-CN" sz="3600" b="0" i="1" dirty="0">
                <a:solidFill>
                  <a:srgbClr val="222222"/>
                </a:solidFill>
                <a:effectLst/>
                <a:latin typeface="Adobe Arabic" panose="02040503050201020203" pitchFamily="18" charset="-78"/>
                <a:cs typeface="Adobe Arabic" panose="02040503050201020203" pitchFamily="18" charset="-78"/>
              </a:rPr>
              <a:t>(EMNLP-IJCNLP)</a:t>
            </a:r>
            <a:r>
              <a:rPr lang="en-US" altLang="zh-CN" sz="3600" b="0" i="0" dirty="0">
                <a:solidFill>
                  <a:srgbClr val="222222"/>
                </a:solidFill>
                <a:effectLst/>
                <a:latin typeface="Adobe Arabic" panose="02040503050201020203" pitchFamily="18" charset="-78"/>
                <a:cs typeface="Adobe Arabic" panose="02040503050201020203" pitchFamily="18" charset="-78"/>
              </a:rPr>
              <a:t>. 2019</a:t>
            </a:r>
            <a:endParaRPr lang="zh-CN" altLang="en-US" sz="36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68412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Method</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2781637" y="534229"/>
            <a:ext cx="10515600" cy="494586"/>
          </a:xfrm>
        </p:spPr>
        <p:txBody>
          <a:bodyPr>
            <a:normAutofit/>
          </a:bodyPr>
          <a:lstStyle/>
          <a:p>
            <a:pPr>
              <a:buFont typeface="Wingdings" panose="05000000000000000000" pitchFamily="2" charset="2"/>
              <a:buChar char="Ø"/>
            </a:pPr>
            <a:r>
              <a:rPr lang="en-US" altLang="zh-CN" sz="2000" b="1" dirty="0">
                <a:latin typeface="Adobe Caslon Pro" panose="0205050205050A020403" pitchFamily="18" charset="0"/>
                <a:ea typeface="+mj-ea"/>
                <a:cs typeface="+mj-cs"/>
              </a:rPr>
              <a:t>Knowledge Embedding Model  -- TransE</a:t>
            </a:r>
            <a:endParaRPr lang="en-US" altLang="zh-CN" dirty="0"/>
          </a:p>
        </p:txBody>
      </p:sp>
      <p:pic>
        <p:nvPicPr>
          <p:cNvPr id="4" name="图片 3">
            <a:extLst>
              <a:ext uri="{FF2B5EF4-FFF2-40B4-BE49-F238E27FC236}">
                <a16:creationId xmlns:a16="http://schemas.microsoft.com/office/drawing/2014/main" id="{37EC76D8-E22F-4C2B-B37E-810B6C0BB26A}"/>
              </a:ext>
            </a:extLst>
          </p:cNvPr>
          <p:cNvPicPr>
            <a:picLocks noChangeAspect="1"/>
          </p:cNvPicPr>
          <p:nvPr/>
        </p:nvPicPr>
        <p:blipFill>
          <a:blip r:embed="rId3"/>
          <a:stretch>
            <a:fillRect/>
          </a:stretch>
        </p:blipFill>
        <p:spPr>
          <a:xfrm>
            <a:off x="799707" y="4340718"/>
            <a:ext cx="7533009" cy="1535621"/>
          </a:xfrm>
          <a:prstGeom prst="rect">
            <a:avLst/>
          </a:prstGeom>
        </p:spPr>
      </p:pic>
      <p:pic>
        <p:nvPicPr>
          <p:cNvPr id="10" name="图片 9">
            <a:extLst>
              <a:ext uri="{FF2B5EF4-FFF2-40B4-BE49-F238E27FC236}">
                <a16:creationId xmlns:a16="http://schemas.microsoft.com/office/drawing/2014/main" id="{F9EE7AD6-33B5-463E-B42D-9E82728E2215}"/>
              </a:ext>
            </a:extLst>
          </p:cNvPr>
          <p:cNvPicPr>
            <a:picLocks noChangeAspect="1"/>
          </p:cNvPicPr>
          <p:nvPr/>
        </p:nvPicPr>
        <p:blipFill>
          <a:blip r:embed="rId4"/>
          <a:stretch>
            <a:fillRect/>
          </a:stretch>
        </p:blipFill>
        <p:spPr>
          <a:xfrm>
            <a:off x="1697564" y="1161308"/>
            <a:ext cx="6341873" cy="3122692"/>
          </a:xfrm>
          <a:prstGeom prst="rect">
            <a:avLst/>
          </a:prstGeom>
        </p:spPr>
      </p:pic>
      <p:pic>
        <p:nvPicPr>
          <p:cNvPr id="11" name="图片 10">
            <a:extLst>
              <a:ext uri="{FF2B5EF4-FFF2-40B4-BE49-F238E27FC236}">
                <a16:creationId xmlns:a16="http://schemas.microsoft.com/office/drawing/2014/main" id="{4BA2D8EE-54B0-438C-AF7E-614D223C39EF}"/>
              </a:ext>
            </a:extLst>
          </p:cNvPr>
          <p:cNvPicPr>
            <a:picLocks noChangeAspect="1"/>
          </p:cNvPicPr>
          <p:nvPr/>
        </p:nvPicPr>
        <p:blipFill rotWithShape="1">
          <a:blip r:embed="rId5">
            <a:extLst>
              <a:ext uri="{28A0092B-C50C-407E-A947-70E740481C1C}">
                <a14:useLocalDpi xmlns:a14="http://schemas.microsoft.com/office/drawing/2010/main" val="0"/>
              </a:ext>
            </a:extLst>
          </a:blip>
          <a:srcRect l="52143" r="23847"/>
          <a:stretch/>
        </p:blipFill>
        <p:spPr>
          <a:xfrm>
            <a:off x="8582488" y="724674"/>
            <a:ext cx="2618912" cy="5408651"/>
          </a:xfrm>
          <a:prstGeom prst="rect">
            <a:avLst/>
          </a:prstGeom>
        </p:spPr>
      </p:pic>
    </p:spTree>
    <p:extLst>
      <p:ext uri="{BB962C8B-B14F-4D97-AF65-F5344CB8AC3E}">
        <p14:creationId xmlns:p14="http://schemas.microsoft.com/office/powerpoint/2010/main" val="3347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normAutofit/>
          </a:bodyPr>
          <a:lstStyle/>
          <a:p>
            <a:r>
              <a:rPr lang="en-US" altLang="zh-CN" b="1" dirty="0">
                <a:latin typeface="Adobe Caslon Pro" panose="0205050205050A020403" pitchFamily="18" charset="0"/>
              </a:rPr>
              <a:t>Overall Objective</a:t>
            </a:r>
            <a:endParaRPr lang="zh-CN" altLang="en-US" b="1" dirty="0">
              <a:latin typeface="Adobe Caslon Pro" panose="0205050205050A020403" pitchFamily="18" charset="0"/>
            </a:endParaRPr>
          </a:p>
        </p:txBody>
      </p:sp>
      <p:pic>
        <p:nvPicPr>
          <p:cNvPr id="3" name="图片 2">
            <a:extLst>
              <a:ext uri="{FF2B5EF4-FFF2-40B4-BE49-F238E27FC236}">
                <a16:creationId xmlns:a16="http://schemas.microsoft.com/office/drawing/2014/main" id="{77A45515-1DAF-4776-82C7-C15589189E26}"/>
              </a:ext>
            </a:extLst>
          </p:cNvPr>
          <p:cNvPicPr>
            <a:picLocks noChangeAspect="1"/>
          </p:cNvPicPr>
          <p:nvPr/>
        </p:nvPicPr>
        <p:blipFill>
          <a:blip r:embed="rId3"/>
          <a:stretch>
            <a:fillRect/>
          </a:stretch>
        </p:blipFill>
        <p:spPr>
          <a:xfrm>
            <a:off x="4352925" y="4469072"/>
            <a:ext cx="3181350" cy="923925"/>
          </a:xfrm>
          <a:prstGeom prst="rect">
            <a:avLst/>
          </a:prstGeom>
        </p:spPr>
      </p:pic>
      <p:sp>
        <p:nvSpPr>
          <p:cNvPr id="5" name="文本框 4">
            <a:extLst>
              <a:ext uri="{FF2B5EF4-FFF2-40B4-BE49-F238E27FC236}">
                <a16:creationId xmlns:a16="http://schemas.microsoft.com/office/drawing/2014/main" id="{2C126AB8-2B58-4D92-A3E4-7F3DF1D865DA}"/>
              </a:ext>
            </a:extLst>
          </p:cNvPr>
          <p:cNvSpPr txBox="1"/>
          <p:nvPr/>
        </p:nvSpPr>
        <p:spPr>
          <a:xfrm>
            <a:off x="1227337" y="3693792"/>
            <a:ext cx="10224856" cy="646331"/>
          </a:xfrm>
          <a:prstGeom prst="rect">
            <a:avLst/>
          </a:prstGeom>
          <a:noFill/>
        </p:spPr>
        <p:txBody>
          <a:bodyPr wrap="square">
            <a:spAutoFit/>
          </a:bodyPr>
          <a:lstStyle/>
          <a:p>
            <a:br>
              <a:rPr lang="en-US" altLang="zh-CN" dirty="0"/>
            </a:br>
            <a:endParaRPr lang="zh-CN" altLang="en-US" dirty="0"/>
          </a:p>
        </p:txBody>
      </p:sp>
      <p:sp>
        <p:nvSpPr>
          <p:cNvPr id="7" name="文本框 6">
            <a:extLst>
              <a:ext uri="{FF2B5EF4-FFF2-40B4-BE49-F238E27FC236}">
                <a16:creationId xmlns:a16="http://schemas.microsoft.com/office/drawing/2014/main" id="{127B2225-8C1F-446A-9F21-8500B0474C83}"/>
              </a:ext>
            </a:extLst>
          </p:cNvPr>
          <p:cNvSpPr txBox="1"/>
          <p:nvPr/>
        </p:nvSpPr>
        <p:spPr>
          <a:xfrm>
            <a:off x="1520300" y="5556338"/>
            <a:ext cx="9638930" cy="923330"/>
          </a:xfrm>
          <a:prstGeom prst="rect">
            <a:avLst/>
          </a:prstGeom>
          <a:noFill/>
        </p:spPr>
        <p:txBody>
          <a:bodyPr wrap="square">
            <a:spAutoFit/>
          </a:bodyPr>
          <a:lstStyle/>
          <a:p>
            <a:r>
              <a:rPr lang="en-US" altLang="zh-CN" sz="1800" dirty="0">
                <a:solidFill>
                  <a:srgbClr val="000000"/>
                </a:solidFill>
                <a:latin typeface="Adobe Caslon Pro" panose="0205050205050A020403" pitchFamily="18" charset="0"/>
              </a:rPr>
              <a:t>Where Oc and Ok denote the objective function of the cross-graph model and the knowledge embedding model, respectively. It is worth noting that we can set different weights for Oc and Ok. But in order to treat both kinds of models equally, here, we set the same weight for them in experiments. </a:t>
            </a:r>
            <a:endParaRPr lang="zh-CN" altLang="en-US" dirty="0"/>
          </a:p>
        </p:txBody>
      </p:sp>
      <p:pic>
        <p:nvPicPr>
          <p:cNvPr id="9" name="图片 8">
            <a:extLst>
              <a:ext uri="{FF2B5EF4-FFF2-40B4-BE49-F238E27FC236}">
                <a16:creationId xmlns:a16="http://schemas.microsoft.com/office/drawing/2014/main" id="{81BA3A53-9D96-41B3-BB32-718C0D7FB67C}"/>
              </a:ext>
            </a:extLst>
          </p:cNvPr>
          <p:cNvPicPr>
            <a:picLocks noChangeAspect="1"/>
          </p:cNvPicPr>
          <p:nvPr/>
        </p:nvPicPr>
        <p:blipFill>
          <a:blip r:embed="rId4"/>
          <a:stretch>
            <a:fillRect/>
          </a:stretch>
        </p:blipFill>
        <p:spPr>
          <a:xfrm>
            <a:off x="2826475" y="1310688"/>
            <a:ext cx="6234250" cy="3076713"/>
          </a:xfrm>
          <a:prstGeom prst="rect">
            <a:avLst/>
          </a:prstGeom>
        </p:spPr>
      </p:pic>
    </p:spTree>
    <p:extLst>
      <p:ext uri="{BB962C8B-B14F-4D97-AF65-F5344CB8AC3E}">
        <p14:creationId xmlns:p14="http://schemas.microsoft.com/office/powerpoint/2010/main" val="249405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Conclusions</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685800" y="1444304"/>
            <a:ext cx="10515600" cy="830977"/>
          </a:xfrm>
        </p:spPr>
        <p:txBody>
          <a:bodyPr>
            <a:normAutofit fontScale="92500" lnSpcReduction="10000"/>
          </a:bodyPr>
          <a:lstStyle/>
          <a:p>
            <a:pPr>
              <a:lnSpc>
                <a:spcPct val="150000"/>
              </a:lnSpc>
              <a:buFont typeface="Wingdings" panose="05000000000000000000" pitchFamily="2" charset="2"/>
              <a:buChar char="Ø"/>
            </a:pPr>
            <a:r>
              <a:rPr lang="en-US" altLang="zh-CN" sz="1800" dirty="0">
                <a:solidFill>
                  <a:srgbClr val="000000"/>
                </a:solidFill>
                <a:latin typeface="Adobe Caslon Pro" panose="0205050205050A020403" pitchFamily="18" charset="0"/>
              </a:rPr>
              <a:t>This paper propose a semi-supervised entity alignment method by joint </a:t>
            </a:r>
            <a:r>
              <a:rPr lang="en-US" altLang="zh-CN" sz="1800" b="1" dirty="0">
                <a:solidFill>
                  <a:srgbClr val="000000"/>
                </a:solidFill>
                <a:latin typeface="Adobe Caslon Pro" panose="0205050205050A020403" pitchFamily="18" charset="0"/>
              </a:rPr>
              <a:t>K</a:t>
            </a:r>
            <a:r>
              <a:rPr lang="en-US" altLang="zh-CN" sz="1800" dirty="0">
                <a:solidFill>
                  <a:srgbClr val="000000"/>
                </a:solidFill>
                <a:latin typeface="Adobe Caslon Pro" panose="0205050205050A020403" pitchFamily="18" charset="0"/>
              </a:rPr>
              <a:t>nowledge </a:t>
            </a:r>
            <a:r>
              <a:rPr lang="en-US" altLang="zh-CN" sz="1800" b="1" dirty="0">
                <a:solidFill>
                  <a:srgbClr val="000000"/>
                </a:solidFill>
                <a:latin typeface="Adobe Caslon Pro" panose="0205050205050A020403" pitchFamily="18" charset="0"/>
              </a:rPr>
              <a:t>E</a:t>
            </a:r>
            <a:r>
              <a:rPr lang="en-US" altLang="zh-CN" sz="1800" dirty="0">
                <a:solidFill>
                  <a:srgbClr val="000000"/>
                </a:solidFill>
                <a:latin typeface="Adobe Caslon Pro" panose="0205050205050A020403" pitchFamily="18" charset="0"/>
              </a:rPr>
              <a:t>mbedding model and </a:t>
            </a:r>
            <a:r>
              <a:rPr lang="en-US" altLang="zh-CN" sz="1800" b="1" dirty="0">
                <a:solidFill>
                  <a:srgbClr val="000000"/>
                </a:solidFill>
                <a:latin typeface="Adobe Caslon Pro" panose="0205050205050A020403" pitchFamily="18" charset="0"/>
              </a:rPr>
              <a:t>C</a:t>
            </a:r>
            <a:r>
              <a:rPr lang="en-US" altLang="zh-CN" sz="1800" dirty="0">
                <a:solidFill>
                  <a:srgbClr val="000000"/>
                </a:solidFill>
                <a:latin typeface="Adobe Caslon Pro" panose="0205050205050A020403" pitchFamily="18" charset="0"/>
              </a:rPr>
              <a:t>ross-</a:t>
            </a:r>
            <a:r>
              <a:rPr lang="en-US" altLang="zh-CN" sz="1800" b="1" dirty="0">
                <a:solidFill>
                  <a:srgbClr val="000000"/>
                </a:solidFill>
                <a:latin typeface="Adobe Caslon Pro" panose="0205050205050A020403" pitchFamily="18" charset="0"/>
              </a:rPr>
              <a:t>G</a:t>
            </a:r>
            <a:r>
              <a:rPr lang="en-US" altLang="zh-CN" sz="1800" dirty="0">
                <a:solidFill>
                  <a:srgbClr val="000000"/>
                </a:solidFill>
                <a:latin typeface="Adobe Caslon Pro" panose="0205050205050A020403" pitchFamily="18" charset="0"/>
              </a:rPr>
              <a:t>raph model (KECG)</a:t>
            </a:r>
          </a:p>
        </p:txBody>
      </p:sp>
      <p:sp>
        <p:nvSpPr>
          <p:cNvPr id="6" name="文本框 5">
            <a:extLst>
              <a:ext uri="{FF2B5EF4-FFF2-40B4-BE49-F238E27FC236}">
                <a16:creationId xmlns:a16="http://schemas.microsoft.com/office/drawing/2014/main" id="{D0DD1781-9B95-42FF-B380-A685679ED291}"/>
              </a:ext>
            </a:extLst>
          </p:cNvPr>
          <p:cNvSpPr txBox="1"/>
          <p:nvPr/>
        </p:nvSpPr>
        <p:spPr>
          <a:xfrm>
            <a:off x="685799" y="2737811"/>
            <a:ext cx="10412835" cy="824841"/>
          </a:xfrm>
          <a:prstGeom prst="rect">
            <a:avLst/>
          </a:prstGeom>
          <a:noFill/>
        </p:spPr>
        <p:txBody>
          <a:bodyPr wrap="square">
            <a:spAutoFit/>
          </a:bodyPr>
          <a:lstStyle/>
          <a:p>
            <a:pPr marL="228600" indent="-228600">
              <a:lnSpc>
                <a:spcPct val="140000"/>
              </a:lnSpc>
              <a:spcBef>
                <a:spcPts val="1000"/>
              </a:spcBef>
              <a:buFont typeface="Wingdings" panose="05000000000000000000" pitchFamily="2" charset="2"/>
              <a:buChar char="Ø"/>
            </a:pPr>
            <a:r>
              <a:rPr lang="en-US" altLang="zh-CN" sz="1700" dirty="0">
                <a:solidFill>
                  <a:srgbClr val="000000"/>
                </a:solidFill>
                <a:latin typeface="Adobe Caslon Pro" panose="0205050205050A020403" pitchFamily="18" charset="0"/>
              </a:rPr>
              <a:t>Utilize a cross-graph model to embed entities into a unified vector space by using inner-graph structure and inter-graph alignments information</a:t>
            </a:r>
            <a:endParaRPr lang="zh-CN" altLang="en-US" sz="1700" dirty="0">
              <a:solidFill>
                <a:srgbClr val="000000"/>
              </a:solidFill>
              <a:latin typeface="Adobe Caslon Pro" panose="0205050205050A020403" pitchFamily="18" charset="0"/>
            </a:endParaRPr>
          </a:p>
        </p:txBody>
      </p:sp>
      <p:sp>
        <p:nvSpPr>
          <p:cNvPr id="8" name="文本框 7">
            <a:extLst>
              <a:ext uri="{FF2B5EF4-FFF2-40B4-BE49-F238E27FC236}">
                <a16:creationId xmlns:a16="http://schemas.microsoft.com/office/drawing/2014/main" id="{3EBF7BA9-E5C0-472A-91B1-7E6B6875FCFF}"/>
              </a:ext>
            </a:extLst>
          </p:cNvPr>
          <p:cNvSpPr txBox="1"/>
          <p:nvPr/>
        </p:nvSpPr>
        <p:spPr>
          <a:xfrm>
            <a:off x="685800" y="4170299"/>
            <a:ext cx="10515600" cy="824841"/>
          </a:xfrm>
          <a:prstGeom prst="rect">
            <a:avLst/>
          </a:prstGeom>
          <a:noFill/>
        </p:spPr>
        <p:txBody>
          <a:bodyPr wrap="square">
            <a:spAutoFit/>
          </a:bodyPr>
          <a:lstStyle/>
          <a:p>
            <a:pPr marL="228600" indent="-228600">
              <a:lnSpc>
                <a:spcPct val="140000"/>
              </a:lnSpc>
              <a:spcBef>
                <a:spcPts val="1000"/>
              </a:spcBef>
              <a:buFont typeface="Wingdings" panose="05000000000000000000" pitchFamily="2" charset="2"/>
              <a:buChar char="Ø"/>
            </a:pPr>
            <a:r>
              <a:rPr lang="en-US" altLang="zh-CN" sz="1700" dirty="0">
                <a:solidFill>
                  <a:srgbClr val="000000"/>
                </a:solidFill>
                <a:latin typeface="Adobe Caslon Pro" panose="0205050205050A020403" pitchFamily="18" charset="0"/>
              </a:rPr>
              <a:t>Knowledge embedding model learns KG representations to implicitly complete different KGs towards consistency and model relational constraints among entities</a:t>
            </a:r>
            <a:endParaRPr lang="zh-CN" altLang="en-US" sz="1700" dirty="0">
              <a:solidFill>
                <a:srgbClr val="000000"/>
              </a:solidFill>
              <a:latin typeface="Adobe Caslon Pro" panose="0205050205050A020403" pitchFamily="18" charset="0"/>
            </a:endParaRPr>
          </a:p>
        </p:txBody>
      </p:sp>
    </p:spTree>
    <p:extLst>
      <p:ext uri="{BB962C8B-B14F-4D97-AF65-F5344CB8AC3E}">
        <p14:creationId xmlns:p14="http://schemas.microsoft.com/office/powerpoint/2010/main" val="328958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Experiments</a:t>
            </a:r>
            <a:endParaRPr lang="zh-CN" altLang="en-US" b="1" dirty="0">
              <a:latin typeface="Adobe Caslon Pro" panose="0205050205050A020403" pitchFamily="18" charset="0"/>
            </a:endParaRPr>
          </a:p>
        </p:txBody>
      </p:sp>
      <p:pic>
        <p:nvPicPr>
          <p:cNvPr id="9" name="图片 8">
            <a:extLst>
              <a:ext uri="{FF2B5EF4-FFF2-40B4-BE49-F238E27FC236}">
                <a16:creationId xmlns:a16="http://schemas.microsoft.com/office/drawing/2014/main" id="{7101574E-AA0F-4009-B8C8-EC2121D60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08" y="1444304"/>
            <a:ext cx="11354784" cy="3429297"/>
          </a:xfrm>
          <a:prstGeom prst="rect">
            <a:avLst/>
          </a:prstGeom>
        </p:spPr>
      </p:pic>
      <p:sp>
        <p:nvSpPr>
          <p:cNvPr id="11" name="文本框 10">
            <a:extLst>
              <a:ext uri="{FF2B5EF4-FFF2-40B4-BE49-F238E27FC236}">
                <a16:creationId xmlns:a16="http://schemas.microsoft.com/office/drawing/2014/main" id="{83AD31DA-28A7-40E8-AA6C-2B808FC8AC5C}"/>
              </a:ext>
            </a:extLst>
          </p:cNvPr>
          <p:cNvSpPr txBox="1"/>
          <p:nvPr/>
        </p:nvSpPr>
        <p:spPr>
          <a:xfrm>
            <a:off x="571500" y="5380672"/>
            <a:ext cx="11487150" cy="1200329"/>
          </a:xfrm>
          <a:prstGeom prst="rect">
            <a:avLst/>
          </a:prstGeom>
          <a:noFill/>
        </p:spPr>
        <p:txBody>
          <a:bodyPr wrap="square">
            <a:spAutoFit/>
          </a:bodyPr>
          <a:lstStyle/>
          <a:p>
            <a:r>
              <a:rPr lang="en-US" altLang="zh-CN" dirty="0">
                <a:solidFill>
                  <a:srgbClr val="222222"/>
                </a:solidFill>
                <a:latin typeface="Adobe Arabic" panose="02040503050201020203" pitchFamily="18" charset="-78"/>
                <a:cs typeface="Adobe Arabic" panose="02040503050201020203" pitchFamily="18" charset="-78"/>
              </a:rPr>
              <a:t>[1] Chen M , Tian Y , Yang M , et al. Multilingual Knowledge Graph Embeddings for Cross-lingual Knowledge Alignment[C]// Twenty-Sixth International Joint Conference on Artificial Intelligence. 2017.</a:t>
            </a:r>
          </a:p>
          <a:p>
            <a:r>
              <a:rPr lang="en-US" altLang="zh-CN" dirty="0">
                <a:solidFill>
                  <a:srgbClr val="222222"/>
                </a:solidFill>
                <a:latin typeface="Adobe Arabic" panose="02040503050201020203" pitchFamily="18" charset="-78"/>
                <a:cs typeface="Adobe Arabic" panose="02040503050201020203" pitchFamily="18" charset="-78"/>
              </a:rPr>
              <a:t>[2] Wang Z, Lv Q, Lan X, et al. Cross-lingual Knowledge Graph Alignment via Graph Convolutional Networks[C]. empirical methods in natural language processing, 2018: 349-357.</a:t>
            </a:r>
            <a:endParaRPr lang="zh-CN" altLang="en-US" dirty="0">
              <a:solidFill>
                <a:srgbClr val="222222"/>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67196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4F957-BA51-46C4-ADA0-0CBC471E9AA6}"/>
              </a:ext>
            </a:extLst>
          </p:cNvPr>
          <p:cNvSpPr>
            <a:spLocks noGrp="1"/>
          </p:cNvSpPr>
          <p:nvPr>
            <p:ph type="title"/>
          </p:nvPr>
        </p:nvSpPr>
        <p:spPr>
          <a:xfrm>
            <a:off x="3514724" y="2766218"/>
            <a:ext cx="5667375" cy="1325563"/>
          </a:xfrm>
        </p:spPr>
        <p:txBody>
          <a:bodyPr>
            <a:noAutofit/>
          </a:bodyPr>
          <a:lstStyle/>
          <a:p>
            <a:r>
              <a:rPr lang="en-US" altLang="zh-CN" sz="6000" dirty="0">
                <a:latin typeface="Adobe Caslon Pro" panose="0205050205050A020403" pitchFamily="18" charset="0"/>
              </a:rPr>
              <a:t>THANK YOU</a:t>
            </a:r>
            <a:endParaRPr lang="zh-CN" altLang="en-US" sz="6000" dirty="0">
              <a:latin typeface="Adobe Caslon Pro" panose="0205050205050A020403" pitchFamily="18" charset="0"/>
            </a:endParaRPr>
          </a:p>
        </p:txBody>
      </p:sp>
      <p:sp>
        <p:nvSpPr>
          <p:cNvPr id="5" name="文本框 4">
            <a:extLst>
              <a:ext uri="{FF2B5EF4-FFF2-40B4-BE49-F238E27FC236}">
                <a16:creationId xmlns:a16="http://schemas.microsoft.com/office/drawing/2014/main" id="{AAD4171B-BD4A-4A3B-924C-6CD5D2DBF13B}"/>
              </a:ext>
            </a:extLst>
          </p:cNvPr>
          <p:cNvSpPr txBox="1"/>
          <p:nvPr/>
        </p:nvSpPr>
        <p:spPr>
          <a:xfrm>
            <a:off x="5353050" y="3825359"/>
            <a:ext cx="6096000" cy="369332"/>
          </a:xfrm>
          <a:prstGeom prst="rect">
            <a:avLst/>
          </a:prstGeom>
          <a:noFill/>
        </p:spPr>
        <p:txBody>
          <a:bodyPr wrap="square">
            <a:spAutoFit/>
          </a:bodyPr>
          <a:lstStyle/>
          <a:p>
            <a:r>
              <a:rPr lang="en-US" altLang="zh-CN" sz="1800" dirty="0">
                <a:latin typeface="Adobe Caslon Pro" panose="0205050205050A020403" pitchFamily="18" charset="0"/>
              </a:rPr>
              <a:t>Dong jiashun </a:t>
            </a:r>
          </a:p>
        </p:txBody>
      </p:sp>
    </p:spTree>
    <p:extLst>
      <p:ext uri="{BB962C8B-B14F-4D97-AF65-F5344CB8AC3E}">
        <p14:creationId xmlns:p14="http://schemas.microsoft.com/office/powerpoint/2010/main" val="245753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Motivation</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685800" y="1360641"/>
            <a:ext cx="10515600" cy="494586"/>
          </a:xfrm>
        </p:spPr>
        <p:txBody>
          <a:bodyPr>
            <a:normAutofit/>
          </a:bodyPr>
          <a:lstStyle/>
          <a:p>
            <a:pPr>
              <a:buFont typeface="Wingdings" panose="05000000000000000000" pitchFamily="2" charset="2"/>
              <a:buChar char="Ø"/>
            </a:pPr>
            <a:r>
              <a:rPr lang="en-US" altLang="zh-CN" b="1" dirty="0">
                <a:latin typeface="Adobe Caslon Pro" panose="0205050205050A020403" pitchFamily="18" charset="0"/>
                <a:ea typeface="+mj-ea"/>
                <a:cs typeface="+mj-cs"/>
              </a:rPr>
              <a:t>KG-based models</a:t>
            </a:r>
            <a:endParaRPr lang="en-US" altLang="zh-CN" dirty="0"/>
          </a:p>
        </p:txBody>
      </p:sp>
      <p:sp>
        <p:nvSpPr>
          <p:cNvPr id="7" name="内容占位符 4">
            <a:extLst>
              <a:ext uri="{FF2B5EF4-FFF2-40B4-BE49-F238E27FC236}">
                <a16:creationId xmlns:a16="http://schemas.microsoft.com/office/drawing/2014/main" id="{CFCA8965-F26E-4F76-9D61-8B295295FA7D}"/>
              </a:ext>
            </a:extLst>
          </p:cNvPr>
          <p:cNvSpPr txBox="1">
            <a:spLocks/>
          </p:cNvSpPr>
          <p:nvPr/>
        </p:nvSpPr>
        <p:spPr>
          <a:xfrm>
            <a:off x="685800" y="2191618"/>
            <a:ext cx="10515600" cy="494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b="1" dirty="0">
                <a:latin typeface="Adobe Caslon Pro" panose="0205050205050A020403" pitchFamily="18" charset="0"/>
                <a:ea typeface="+mj-ea"/>
                <a:cs typeface="+mj-cs"/>
              </a:rPr>
              <a:t>Graph-based models</a:t>
            </a:r>
            <a:endParaRPr lang="en-US" altLang="zh-CN" dirty="0"/>
          </a:p>
        </p:txBody>
      </p:sp>
    </p:spTree>
    <p:extLst>
      <p:ext uri="{BB962C8B-B14F-4D97-AF65-F5344CB8AC3E}">
        <p14:creationId xmlns:p14="http://schemas.microsoft.com/office/powerpoint/2010/main" val="304069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Motivation</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685800" y="1197011"/>
            <a:ext cx="10515600" cy="494586"/>
          </a:xfrm>
        </p:spPr>
        <p:txBody>
          <a:bodyPr>
            <a:normAutofit/>
          </a:bodyPr>
          <a:lstStyle/>
          <a:p>
            <a:pPr>
              <a:buFont typeface="Wingdings" panose="05000000000000000000" pitchFamily="2" charset="2"/>
              <a:buChar char="Ø"/>
            </a:pPr>
            <a:r>
              <a:rPr lang="en-US" altLang="zh-CN" b="1" dirty="0">
                <a:latin typeface="Adobe Caslon Pro" panose="0205050205050A020403" pitchFamily="18" charset="0"/>
                <a:ea typeface="+mj-ea"/>
                <a:cs typeface="+mj-cs"/>
              </a:rPr>
              <a:t>KG-based models</a:t>
            </a:r>
            <a:endParaRPr lang="en-US" altLang="zh-CN" dirty="0"/>
          </a:p>
        </p:txBody>
      </p:sp>
      <p:sp>
        <p:nvSpPr>
          <p:cNvPr id="8" name="文本框 7">
            <a:extLst>
              <a:ext uri="{FF2B5EF4-FFF2-40B4-BE49-F238E27FC236}">
                <a16:creationId xmlns:a16="http://schemas.microsoft.com/office/drawing/2014/main" id="{AD235F95-FF19-4C9F-9EF9-B0CAD193FCF2}"/>
              </a:ext>
            </a:extLst>
          </p:cNvPr>
          <p:cNvSpPr txBox="1"/>
          <p:nvPr/>
        </p:nvSpPr>
        <p:spPr>
          <a:xfrm>
            <a:off x="1064279" y="1839747"/>
            <a:ext cx="8781470" cy="646331"/>
          </a:xfrm>
          <a:prstGeom prst="rect">
            <a:avLst/>
          </a:prstGeom>
          <a:noFill/>
        </p:spPr>
        <p:txBody>
          <a:bodyPr wrap="square">
            <a:spAutoFit/>
          </a:bodyPr>
          <a:lstStyle/>
          <a:p>
            <a:pPr marL="285750" indent="-285750">
              <a:buFont typeface="Wingdings" panose="05000000000000000000" pitchFamily="2" charset="2"/>
              <a:buChar char="u"/>
            </a:pPr>
            <a:r>
              <a:rPr lang="en-US" altLang="zh-CN" dirty="0">
                <a:solidFill>
                  <a:srgbClr val="000000"/>
                </a:solidFill>
                <a:latin typeface="Adobe Caslon Pro" panose="0205050205050A020403" pitchFamily="18" charset="0"/>
              </a:rPr>
              <a:t>U</a:t>
            </a:r>
            <a:r>
              <a:rPr lang="en-US" altLang="zh-CN" sz="1800" b="0" i="0" dirty="0">
                <a:solidFill>
                  <a:srgbClr val="000000"/>
                </a:solidFill>
                <a:effectLst/>
                <a:latin typeface="Adobe Caslon Pro" panose="0205050205050A020403" pitchFamily="18" charset="0"/>
              </a:rPr>
              <a:t>tilize existing KG representation learning methods to learn embeddings of entities</a:t>
            </a:r>
            <a:br>
              <a:rPr lang="en-US" altLang="zh-CN" sz="1800" b="0" i="0" dirty="0">
                <a:solidFill>
                  <a:srgbClr val="000000"/>
                </a:solidFill>
                <a:effectLst/>
                <a:latin typeface="Adobe Caslon Pro" panose="0205050205050A020403" pitchFamily="18" charset="0"/>
              </a:rPr>
            </a:br>
            <a:r>
              <a:rPr lang="en-US" altLang="zh-CN" sz="1800" b="0" i="0" dirty="0">
                <a:solidFill>
                  <a:srgbClr val="000000"/>
                </a:solidFill>
                <a:effectLst/>
                <a:latin typeface="Adobe Caslon Pro" panose="0205050205050A020403" pitchFamily="18" charset="0"/>
              </a:rPr>
              <a:t>and relations in different KGs, and then align them into a unified vector space.</a:t>
            </a:r>
            <a:r>
              <a:rPr lang="en-US" altLang="zh-CN" dirty="0">
                <a:latin typeface="Adobe Caslon Pro" panose="0205050205050A020403" pitchFamily="18" charset="0"/>
              </a:rPr>
              <a:t> </a:t>
            </a:r>
            <a:endParaRPr lang="en-US" altLang="zh-CN" dirty="0">
              <a:solidFill>
                <a:srgbClr val="000000"/>
              </a:solidFill>
              <a:latin typeface="Adobe Caslon Pro" panose="0205050205050A020403" pitchFamily="18" charset="0"/>
            </a:endParaRPr>
          </a:p>
        </p:txBody>
      </p:sp>
      <p:sp>
        <p:nvSpPr>
          <p:cNvPr id="11" name="文本框 10">
            <a:extLst>
              <a:ext uri="{FF2B5EF4-FFF2-40B4-BE49-F238E27FC236}">
                <a16:creationId xmlns:a16="http://schemas.microsoft.com/office/drawing/2014/main" id="{3BD3B913-83AE-48EE-969C-944A491FF76E}"/>
              </a:ext>
            </a:extLst>
          </p:cNvPr>
          <p:cNvSpPr txBox="1"/>
          <p:nvPr/>
        </p:nvSpPr>
        <p:spPr>
          <a:xfrm>
            <a:off x="1064279" y="3278309"/>
            <a:ext cx="8346421" cy="646331"/>
          </a:xfrm>
          <a:prstGeom prst="rect">
            <a:avLst/>
          </a:prstGeom>
          <a:noFill/>
        </p:spPr>
        <p:txBody>
          <a:bodyPr wrap="square">
            <a:spAutoFit/>
          </a:bodyPr>
          <a:lstStyle/>
          <a:p>
            <a:pPr marL="285750" indent="-285750">
              <a:buFont typeface="Wingdings" panose="05000000000000000000" pitchFamily="2" charset="2"/>
              <a:buChar char="u"/>
            </a:pPr>
            <a:r>
              <a:rPr lang="en-US" altLang="zh-CN" dirty="0">
                <a:solidFill>
                  <a:srgbClr val="000000"/>
                </a:solidFill>
                <a:latin typeface="Adobe Caslon Pro" panose="0205050205050A020403" pitchFamily="18" charset="0"/>
              </a:rPr>
              <a:t>This type of method can not only preserve KG structures, but also implicitly complete KG with the missing links from existing knowledge.</a:t>
            </a:r>
          </a:p>
        </p:txBody>
      </p:sp>
      <p:sp>
        <p:nvSpPr>
          <p:cNvPr id="13" name="文本框 12">
            <a:extLst>
              <a:ext uri="{FF2B5EF4-FFF2-40B4-BE49-F238E27FC236}">
                <a16:creationId xmlns:a16="http://schemas.microsoft.com/office/drawing/2014/main" id="{CF106BDC-CB7C-42EA-9B3B-A33DAD18C109}"/>
              </a:ext>
            </a:extLst>
          </p:cNvPr>
          <p:cNvSpPr txBox="1"/>
          <p:nvPr/>
        </p:nvSpPr>
        <p:spPr>
          <a:xfrm>
            <a:off x="1064279" y="4584661"/>
            <a:ext cx="8153400" cy="646331"/>
          </a:xfrm>
          <a:prstGeom prst="rect">
            <a:avLst/>
          </a:prstGeom>
          <a:noFill/>
        </p:spPr>
        <p:txBody>
          <a:bodyPr wrap="square">
            <a:spAutoFit/>
          </a:bodyPr>
          <a:lstStyle/>
          <a:p>
            <a:pPr marL="285750" indent="-285750">
              <a:buFont typeface="Wingdings" panose="05000000000000000000" pitchFamily="2" charset="2"/>
              <a:buChar char="u"/>
            </a:pPr>
            <a:r>
              <a:rPr lang="en-US" altLang="zh-CN" sz="1800" b="0" i="0" dirty="0">
                <a:solidFill>
                  <a:srgbClr val="000000"/>
                </a:solidFill>
                <a:effectLst/>
                <a:latin typeface="NimbusRomNo9L-Regu"/>
              </a:rPr>
              <a:t> </a:t>
            </a:r>
            <a:r>
              <a:rPr lang="en-US" altLang="zh-CN" dirty="0">
                <a:solidFill>
                  <a:srgbClr val="FF0000"/>
                </a:solidFill>
                <a:latin typeface="Adobe Caslon Pro" panose="0205050205050A020403" pitchFamily="18" charset="0"/>
              </a:rPr>
              <a:t>However</a:t>
            </a:r>
            <a:r>
              <a:rPr lang="en-US" altLang="zh-CN" dirty="0">
                <a:solidFill>
                  <a:srgbClr val="000000"/>
                </a:solidFill>
                <a:latin typeface="Adobe Caslon Pro" panose="0205050205050A020403" pitchFamily="18" charset="0"/>
              </a:rPr>
              <a:t>, KG-based methods require a sufficient number of </a:t>
            </a:r>
            <a:r>
              <a:rPr lang="en-US" altLang="zh-CN" b="1" dirty="0">
                <a:solidFill>
                  <a:srgbClr val="000000"/>
                </a:solidFill>
                <a:latin typeface="Adobe Caslon Pro" panose="0205050205050A020403" pitchFamily="18" charset="0"/>
              </a:rPr>
              <a:t>seed alignments</a:t>
            </a:r>
            <a:r>
              <a:rPr lang="en-US" altLang="zh-CN" dirty="0">
                <a:solidFill>
                  <a:srgbClr val="000000"/>
                </a:solidFill>
                <a:latin typeface="Adobe Caslon Pro" panose="0205050205050A020403" pitchFamily="18" charset="0"/>
              </a:rPr>
              <a:t>, which is usually expensive to obtain.</a:t>
            </a:r>
            <a:endParaRPr lang="zh-CN" altLang="en-US" dirty="0">
              <a:solidFill>
                <a:srgbClr val="000000"/>
              </a:solidFill>
              <a:latin typeface="Adobe Caslon Pro" panose="0205050205050A020403" pitchFamily="18" charset="0"/>
            </a:endParaRPr>
          </a:p>
        </p:txBody>
      </p:sp>
    </p:spTree>
    <p:extLst>
      <p:ext uri="{BB962C8B-B14F-4D97-AF65-F5344CB8AC3E}">
        <p14:creationId xmlns:p14="http://schemas.microsoft.com/office/powerpoint/2010/main" val="13373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Motivation</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685800" y="1197011"/>
            <a:ext cx="10515600" cy="494586"/>
          </a:xfrm>
        </p:spPr>
        <p:txBody>
          <a:bodyPr>
            <a:normAutofit/>
          </a:bodyPr>
          <a:lstStyle/>
          <a:p>
            <a:pPr>
              <a:buFont typeface="Wingdings" panose="05000000000000000000" pitchFamily="2" charset="2"/>
              <a:buChar char="Ø"/>
            </a:pPr>
            <a:r>
              <a:rPr lang="en-US" altLang="zh-CN" b="1" dirty="0">
                <a:latin typeface="Adobe Caslon Pro" panose="0205050205050A020403" pitchFamily="18" charset="0"/>
                <a:ea typeface="+mj-ea"/>
                <a:cs typeface="+mj-cs"/>
              </a:rPr>
              <a:t>Graph-based models</a:t>
            </a:r>
            <a:endParaRPr lang="en-US" altLang="zh-CN" dirty="0"/>
          </a:p>
        </p:txBody>
      </p:sp>
      <p:sp>
        <p:nvSpPr>
          <p:cNvPr id="8" name="文本框 7">
            <a:extLst>
              <a:ext uri="{FF2B5EF4-FFF2-40B4-BE49-F238E27FC236}">
                <a16:creationId xmlns:a16="http://schemas.microsoft.com/office/drawing/2014/main" id="{AD235F95-FF19-4C9F-9EF9-B0CAD193FCF2}"/>
              </a:ext>
            </a:extLst>
          </p:cNvPr>
          <p:cNvSpPr txBox="1"/>
          <p:nvPr/>
        </p:nvSpPr>
        <p:spPr>
          <a:xfrm>
            <a:off x="1064278" y="1839747"/>
            <a:ext cx="10631535" cy="646331"/>
          </a:xfrm>
          <a:prstGeom prst="rect">
            <a:avLst/>
          </a:prstGeom>
          <a:noFill/>
        </p:spPr>
        <p:txBody>
          <a:bodyPr wrap="square">
            <a:spAutoFit/>
          </a:bodyPr>
          <a:lstStyle/>
          <a:p>
            <a:pPr marL="285750" indent="-285750">
              <a:buFont typeface="Wingdings" panose="05000000000000000000" pitchFamily="2" charset="2"/>
              <a:buChar char="u"/>
            </a:pPr>
            <a:r>
              <a:rPr lang="en-US" altLang="zh-CN" dirty="0">
                <a:solidFill>
                  <a:srgbClr val="000000"/>
                </a:solidFill>
                <a:latin typeface="Adobe Caslon Pro" panose="0205050205050A020403" pitchFamily="18" charset="0"/>
              </a:rPr>
              <a:t>Utilize Graph Convolutional Network (GCN) to enhance entity embeddings with their neighbors’ information, thus can make better use of seed alignments to propagate them over the entire graph. </a:t>
            </a:r>
          </a:p>
        </p:txBody>
      </p:sp>
      <p:sp>
        <p:nvSpPr>
          <p:cNvPr id="6" name="文本框 5">
            <a:extLst>
              <a:ext uri="{FF2B5EF4-FFF2-40B4-BE49-F238E27FC236}">
                <a16:creationId xmlns:a16="http://schemas.microsoft.com/office/drawing/2014/main" id="{B9AF0CE3-EFD2-4D45-A569-035ACFE1086A}"/>
              </a:ext>
            </a:extLst>
          </p:cNvPr>
          <p:cNvSpPr txBox="1"/>
          <p:nvPr/>
        </p:nvSpPr>
        <p:spPr>
          <a:xfrm>
            <a:off x="1064278" y="3537211"/>
            <a:ext cx="8915400" cy="646331"/>
          </a:xfrm>
          <a:prstGeom prst="rect">
            <a:avLst/>
          </a:prstGeom>
          <a:noFill/>
        </p:spPr>
        <p:txBody>
          <a:bodyPr wrap="square">
            <a:spAutoFit/>
          </a:bodyPr>
          <a:lstStyle/>
          <a:p>
            <a:pPr marL="285750" indent="-285750">
              <a:buFont typeface="Wingdings" panose="05000000000000000000" pitchFamily="2" charset="2"/>
              <a:buChar char="u"/>
            </a:pPr>
            <a:r>
              <a:rPr lang="en-US" altLang="zh-CN" dirty="0">
                <a:solidFill>
                  <a:srgbClr val="000000"/>
                </a:solidFill>
                <a:latin typeface="Adobe Caslon Pro" panose="0205050205050A020403" pitchFamily="18" charset="0"/>
              </a:rPr>
              <a:t> </a:t>
            </a:r>
            <a:r>
              <a:rPr lang="en-US" altLang="zh-CN" dirty="0">
                <a:solidFill>
                  <a:srgbClr val="FF0000"/>
                </a:solidFill>
                <a:latin typeface="Adobe Caslon Pro" panose="0205050205050A020403" pitchFamily="18" charset="0"/>
              </a:rPr>
              <a:t>However</a:t>
            </a:r>
            <a:r>
              <a:rPr lang="en-US" altLang="zh-CN" dirty="0">
                <a:solidFill>
                  <a:srgbClr val="000000"/>
                </a:solidFill>
                <a:latin typeface="Adobe Caslon Pro" panose="0205050205050A020403" pitchFamily="18" charset="0"/>
              </a:rPr>
              <a:t>, GCN-based models are sensitive to structural differences of KGs and fail to consider </a:t>
            </a:r>
            <a:r>
              <a:rPr lang="en-US" altLang="zh-CN" b="1" dirty="0">
                <a:solidFill>
                  <a:srgbClr val="000000"/>
                </a:solidFill>
                <a:latin typeface="Adobe Caslon Pro" panose="0205050205050A020403" pitchFamily="18" charset="0"/>
              </a:rPr>
              <a:t>relation types,</a:t>
            </a:r>
            <a:r>
              <a:rPr lang="en-US" altLang="zh-CN" dirty="0">
                <a:solidFill>
                  <a:srgbClr val="000000"/>
                </a:solidFill>
                <a:latin typeface="Adobe Caslon Pro" panose="0205050205050A020403" pitchFamily="18" charset="0"/>
              </a:rPr>
              <a:t> which actually play an important role in entity alignment. </a:t>
            </a:r>
            <a:endParaRPr lang="en-US" altLang="zh-CN" b="1" dirty="0">
              <a:solidFill>
                <a:srgbClr val="000000"/>
              </a:solidFill>
              <a:latin typeface="Adobe Caslon Pro" panose="0205050205050A020403" pitchFamily="18" charset="0"/>
            </a:endParaRPr>
          </a:p>
        </p:txBody>
      </p:sp>
    </p:spTree>
    <p:extLst>
      <p:ext uri="{BB962C8B-B14F-4D97-AF65-F5344CB8AC3E}">
        <p14:creationId xmlns:p14="http://schemas.microsoft.com/office/powerpoint/2010/main" val="29285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Motivation</a:t>
            </a:r>
            <a:endParaRPr lang="zh-CN" altLang="en-US" b="1" dirty="0">
              <a:latin typeface="Adobe Caslon Pro" panose="0205050205050A020403" pitchFamily="18" charset="0"/>
            </a:endParaRPr>
          </a:p>
        </p:txBody>
      </p:sp>
      <p:pic>
        <p:nvPicPr>
          <p:cNvPr id="4" name="图片 3">
            <a:extLst>
              <a:ext uri="{FF2B5EF4-FFF2-40B4-BE49-F238E27FC236}">
                <a16:creationId xmlns:a16="http://schemas.microsoft.com/office/drawing/2014/main" id="{E9CC187B-B5A9-4C89-94B3-97AACBF1D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15" y="1770492"/>
            <a:ext cx="8299169" cy="4281019"/>
          </a:xfrm>
          <a:prstGeom prst="rect">
            <a:avLst/>
          </a:prstGeom>
        </p:spPr>
      </p:pic>
      <p:sp>
        <p:nvSpPr>
          <p:cNvPr id="10" name="内容占位符 4">
            <a:extLst>
              <a:ext uri="{FF2B5EF4-FFF2-40B4-BE49-F238E27FC236}">
                <a16:creationId xmlns:a16="http://schemas.microsoft.com/office/drawing/2014/main" id="{5EA57DC8-1712-455D-B83B-B60723C303A9}"/>
              </a:ext>
            </a:extLst>
          </p:cNvPr>
          <p:cNvSpPr txBox="1">
            <a:spLocks/>
          </p:cNvSpPr>
          <p:nvPr/>
        </p:nvSpPr>
        <p:spPr>
          <a:xfrm>
            <a:off x="685800" y="1197011"/>
            <a:ext cx="10515600" cy="494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b="1" dirty="0">
                <a:latin typeface="Adobe Caslon Pro" panose="0205050205050A020403" pitchFamily="18" charset="0"/>
                <a:ea typeface="+mj-ea"/>
                <a:cs typeface="+mj-cs"/>
              </a:rPr>
              <a:t>Graph-based models  -- relation types</a:t>
            </a:r>
            <a:endParaRPr lang="en-US" altLang="zh-CN" dirty="0"/>
          </a:p>
        </p:txBody>
      </p:sp>
    </p:spTree>
    <p:extLst>
      <p:ext uri="{BB962C8B-B14F-4D97-AF65-F5344CB8AC3E}">
        <p14:creationId xmlns:p14="http://schemas.microsoft.com/office/powerpoint/2010/main" val="101916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Method</a:t>
            </a:r>
            <a:endParaRPr lang="zh-CN" altLang="en-US" b="1" dirty="0">
              <a:latin typeface="Adobe Caslon Pro" panose="0205050205050A020403" pitchFamily="18" charset="0"/>
            </a:endParaRPr>
          </a:p>
        </p:txBody>
      </p:sp>
      <p:pic>
        <p:nvPicPr>
          <p:cNvPr id="4" name="图片 3">
            <a:extLst>
              <a:ext uri="{FF2B5EF4-FFF2-40B4-BE49-F238E27FC236}">
                <a16:creationId xmlns:a16="http://schemas.microsoft.com/office/drawing/2014/main" id="{5E9A3FE1-13F5-4CB9-94BC-75D20369E6B1}"/>
              </a:ext>
            </a:extLst>
          </p:cNvPr>
          <p:cNvPicPr>
            <a:picLocks noChangeAspect="1"/>
          </p:cNvPicPr>
          <p:nvPr/>
        </p:nvPicPr>
        <p:blipFill rotWithShape="1">
          <a:blip r:embed="rId3">
            <a:extLst>
              <a:ext uri="{28A0092B-C50C-407E-A947-70E740481C1C}">
                <a14:useLocalDpi xmlns:a14="http://schemas.microsoft.com/office/drawing/2010/main" val="0"/>
              </a:ext>
            </a:extLst>
          </a:blip>
          <a:srcRect r="74063"/>
          <a:stretch/>
        </p:blipFill>
        <p:spPr>
          <a:xfrm>
            <a:off x="642025" y="1111533"/>
            <a:ext cx="2829144" cy="5408651"/>
          </a:xfrm>
          <a:prstGeom prst="rect">
            <a:avLst/>
          </a:prstGeom>
        </p:spPr>
      </p:pic>
      <p:sp>
        <p:nvSpPr>
          <p:cNvPr id="6" name="内容占位符 4">
            <a:extLst>
              <a:ext uri="{FF2B5EF4-FFF2-40B4-BE49-F238E27FC236}">
                <a16:creationId xmlns:a16="http://schemas.microsoft.com/office/drawing/2014/main" id="{987182BA-542C-484C-84F3-96D540BAA675}"/>
              </a:ext>
            </a:extLst>
          </p:cNvPr>
          <p:cNvSpPr txBox="1">
            <a:spLocks/>
          </p:cNvSpPr>
          <p:nvPr/>
        </p:nvSpPr>
        <p:spPr>
          <a:xfrm>
            <a:off x="2708546" y="534229"/>
            <a:ext cx="10515600" cy="494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b="1" dirty="0">
                <a:latin typeface="Adobe Caslon Pro" panose="0205050205050A020403" pitchFamily="18" charset="0"/>
                <a:ea typeface="+mj-ea"/>
                <a:cs typeface="+mj-cs"/>
              </a:rPr>
              <a:t>Knowledge Embedding model and Cross-Graph model (KECG) </a:t>
            </a:r>
            <a:endParaRPr lang="en-US" altLang="zh-CN" dirty="0"/>
          </a:p>
        </p:txBody>
      </p:sp>
      <p:pic>
        <p:nvPicPr>
          <p:cNvPr id="3" name="图片 2">
            <a:extLst>
              <a:ext uri="{FF2B5EF4-FFF2-40B4-BE49-F238E27FC236}">
                <a16:creationId xmlns:a16="http://schemas.microsoft.com/office/drawing/2014/main" id="{FD10638C-62C4-4CD4-B604-629C16B47755}"/>
              </a:ext>
            </a:extLst>
          </p:cNvPr>
          <p:cNvPicPr>
            <a:picLocks noChangeAspect="1"/>
          </p:cNvPicPr>
          <p:nvPr/>
        </p:nvPicPr>
        <p:blipFill rotWithShape="1">
          <a:blip r:embed="rId3">
            <a:extLst>
              <a:ext uri="{28A0092B-C50C-407E-A947-70E740481C1C}">
                <a14:useLocalDpi xmlns:a14="http://schemas.microsoft.com/office/drawing/2010/main" val="0"/>
              </a:ext>
            </a:extLst>
          </a:blip>
          <a:srcRect l="25937" r="47857"/>
          <a:stretch/>
        </p:blipFill>
        <p:spPr>
          <a:xfrm>
            <a:off x="3471169" y="1111533"/>
            <a:ext cx="2858610" cy="5408651"/>
          </a:xfrm>
          <a:prstGeom prst="rect">
            <a:avLst/>
          </a:prstGeom>
        </p:spPr>
      </p:pic>
      <p:pic>
        <p:nvPicPr>
          <p:cNvPr id="8" name="图片 7">
            <a:extLst>
              <a:ext uri="{FF2B5EF4-FFF2-40B4-BE49-F238E27FC236}">
                <a16:creationId xmlns:a16="http://schemas.microsoft.com/office/drawing/2014/main" id="{4BA2D8EE-54B0-438C-AF7E-614D223C39EF}"/>
              </a:ext>
            </a:extLst>
          </p:cNvPr>
          <p:cNvPicPr>
            <a:picLocks noChangeAspect="1"/>
          </p:cNvPicPr>
          <p:nvPr/>
        </p:nvPicPr>
        <p:blipFill rotWithShape="1">
          <a:blip r:embed="rId3">
            <a:extLst>
              <a:ext uri="{28A0092B-C50C-407E-A947-70E740481C1C}">
                <a14:useLocalDpi xmlns:a14="http://schemas.microsoft.com/office/drawing/2010/main" val="0"/>
              </a:ext>
            </a:extLst>
          </a:blip>
          <a:srcRect l="52143" r="23847"/>
          <a:stretch/>
        </p:blipFill>
        <p:spPr>
          <a:xfrm>
            <a:off x="6329779" y="1111533"/>
            <a:ext cx="2618912" cy="5408651"/>
          </a:xfrm>
          <a:prstGeom prst="rect">
            <a:avLst/>
          </a:prstGeom>
        </p:spPr>
      </p:pic>
      <p:pic>
        <p:nvPicPr>
          <p:cNvPr id="10" name="图片 9">
            <a:extLst>
              <a:ext uri="{FF2B5EF4-FFF2-40B4-BE49-F238E27FC236}">
                <a16:creationId xmlns:a16="http://schemas.microsoft.com/office/drawing/2014/main" id="{E2D3DF18-FBA0-4A00-A4D6-6CE31CE058EA}"/>
              </a:ext>
            </a:extLst>
          </p:cNvPr>
          <p:cNvPicPr>
            <a:picLocks noChangeAspect="1"/>
          </p:cNvPicPr>
          <p:nvPr/>
        </p:nvPicPr>
        <p:blipFill rotWithShape="1">
          <a:blip r:embed="rId3">
            <a:extLst>
              <a:ext uri="{28A0092B-C50C-407E-A947-70E740481C1C}">
                <a14:useLocalDpi xmlns:a14="http://schemas.microsoft.com/office/drawing/2010/main" val="0"/>
              </a:ext>
            </a:extLst>
          </a:blip>
          <a:srcRect l="76152"/>
          <a:stretch/>
        </p:blipFill>
        <p:spPr>
          <a:xfrm>
            <a:off x="8948691" y="1111533"/>
            <a:ext cx="2601284" cy="5408651"/>
          </a:xfrm>
          <a:prstGeom prst="rect">
            <a:avLst/>
          </a:prstGeom>
        </p:spPr>
      </p:pic>
    </p:spTree>
    <p:extLst>
      <p:ext uri="{BB962C8B-B14F-4D97-AF65-F5344CB8AC3E}">
        <p14:creationId xmlns:p14="http://schemas.microsoft.com/office/powerpoint/2010/main" val="366479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Method</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2848276" y="497509"/>
            <a:ext cx="10515600" cy="494586"/>
          </a:xfrm>
        </p:spPr>
        <p:txBody>
          <a:bodyPr>
            <a:normAutofit/>
          </a:bodyPr>
          <a:lstStyle/>
          <a:p>
            <a:pPr>
              <a:buFont typeface="Wingdings" panose="05000000000000000000" pitchFamily="2" charset="2"/>
              <a:buChar char="Ø"/>
            </a:pPr>
            <a:r>
              <a:rPr lang="en-US" altLang="zh-CN" sz="2000" b="1" dirty="0">
                <a:latin typeface="Adobe Caslon Pro" panose="0205050205050A020403" pitchFamily="18" charset="0"/>
                <a:ea typeface="+mj-ea"/>
                <a:cs typeface="+mj-cs"/>
              </a:rPr>
              <a:t>Cross-graph Model -- GAT </a:t>
            </a:r>
            <a:endParaRPr lang="en-US" altLang="zh-CN" dirty="0"/>
          </a:p>
        </p:txBody>
      </p:sp>
      <p:pic>
        <p:nvPicPr>
          <p:cNvPr id="8" name="图片 7">
            <a:extLst>
              <a:ext uri="{FF2B5EF4-FFF2-40B4-BE49-F238E27FC236}">
                <a16:creationId xmlns:a16="http://schemas.microsoft.com/office/drawing/2014/main" id="{3B7E817D-C205-49BE-8D1D-00548BB8141B}"/>
              </a:ext>
            </a:extLst>
          </p:cNvPr>
          <p:cNvPicPr>
            <a:picLocks noChangeAspect="1"/>
          </p:cNvPicPr>
          <p:nvPr/>
        </p:nvPicPr>
        <p:blipFill rotWithShape="1">
          <a:blip r:embed="rId3"/>
          <a:srcRect r="27358"/>
          <a:stretch/>
        </p:blipFill>
        <p:spPr>
          <a:xfrm>
            <a:off x="2311121" y="1200190"/>
            <a:ext cx="4299796" cy="883311"/>
          </a:xfrm>
          <a:prstGeom prst="rect">
            <a:avLst/>
          </a:prstGeom>
        </p:spPr>
      </p:pic>
      <p:pic>
        <p:nvPicPr>
          <p:cNvPr id="9" name="图片 8">
            <a:extLst>
              <a:ext uri="{FF2B5EF4-FFF2-40B4-BE49-F238E27FC236}">
                <a16:creationId xmlns:a16="http://schemas.microsoft.com/office/drawing/2014/main" id="{AF3F71E2-EE3F-469F-88D0-27E2CDE347C7}"/>
              </a:ext>
            </a:extLst>
          </p:cNvPr>
          <p:cNvPicPr>
            <a:picLocks noChangeAspect="1"/>
          </p:cNvPicPr>
          <p:nvPr/>
        </p:nvPicPr>
        <p:blipFill rotWithShape="1">
          <a:blip r:embed="rId4">
            <a:extLst>
              <a:ext uri="{28A0092B-C50C-407E-A947-70E740481C1C}">
                <a14:useLocalDpi xmlns:a14="http://schemas.microsoft.com/office/drawing/2010/main" val="0"/>
              </a:ext>
            </a:extLst>
          </a:blip>
          <a:srcRect l="25937" r="47857"/>
          <a:stretch/>
        </p:blipFill>
        <p:spPr>
          <a:xfrm>
            <a:off x="8236238" y="64649"/>
            <a:ext cx="3556290" cy="6728702"/>
          </a:xfrm>
          <a:prstGeom prst="rect">
            <a:avLst/>
          </a:prstGeom>
        </p:spPr>
      </p:pic>
      <p:pic>
        <p:nvPicPr>
          <p:cNvPr id="6" name="图片 5">
            <a:extLst>
              <a:ext uri="{FF2B5EF4-FFF2-40B4-BE49-F238E27FC236}">
                <a16:creationId xmlns:a16="http://schemas.microsoft.com/office/drawing/2014/main" id="{C8D5DCBD-5A39-48B1-AFAB-40542F0181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919" y="2340580"/>
            <a:ext cx="6934201" cy="919168"/>
          </a:xfrm>
          <a:prstGeom prst="rect">
            <a:avLst/>
          </a:prstGeom>
        </p:spPr>
      </p:pic>
      <p:pic>
        <p:nvPicPr>
          <p:cNvPr id="10" name="图片 9">
            <a:extLst>
              <a:ext uri="{FF2B5EF4-FFF2-40B4-BE49-F238E27FC236}">
                <a16:creationId xmlns:a16="http://schemas.microsoft.com/office/drawing/2014/main" id="{2D86E5D3-BC3D-4FC7-A382-184E83BB40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746" y="4075860"/>
            <a:ext cx="7121050" cy="1325563"/>
          </a:xfrm>
          <a:prstGeom prst="rect">
            <a:avLst/>
          </a:prstGeom>
        </p:spPr>
      </p:pic>
    </p:spTree>
    <p:extLst>
      <p:ext uri="{BB962C8B-B14F-4D97-AF65-F5344CB8AC3E}">
        <p14:creationId xmlns:p14="http://schemas.microsoft.com/office/powerpoint/2010/main" val="266249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Method</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2848276" y="497509"/>
            <a:ext cx="10515600" cy="494586"/>
          </a:xfrm>
        </p:spPr>
        <p:txBody>
          <a:bodyPr>
            <a:normAutofit/>
          </a:bodyPr>
          <a:lstStyle/>
          <a:p>
            <a:pPr>
              <a:buFont typeface="Wingdings" panose="05000000000000000000" pitchFamily="2" charset="2"/>
              <a:buChar char="Ø"/>
            </a:pPr>
            <a:r>
              <a:rPr lang="en-US" altLang="zh-CN" sz="2000" b="1" dirty="0">
                <a:latin typeface="Adobe Caslon Pro" panose="0205050205050A020403" pitchFamily="18" charset="0"/>
                <a:ea typeface="+mj-ea"/>
                <a:cs typeface="+mj-cs"/>
              </a:rPr>
              <a:t>Cross-graph Model </a:t>
            </a:r>
            <a:endParaRPr lang="en-US" altLang="zh-CN" dirty="0"/>
          </a:p>
        </p:txBody>
      </p:sp>
      <p:pic>
        <p:nvPicPr>
          <p:cNvPr id="16" name="图片 15">
            <a:extLst>
              <a:ext uri="{FF2B5EF4-FFF2-40B4-BE49-F238E27FC236}">
                <a16:creationId xmlns:a16="http://schemas.microsoft.com/office/drawing/2014/main" id="{2AFE53F8-6C18-4329-99D4-33CF866F9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95" y="905038"/>
            <a:ext cx="6837610" cy="1325562"/>
          </a:xfrm>
          <a:prstGeom prst="rect">
            <a:avLst/>
          </a:prstGeom>
        </p:spPr>
      </p:pic>
      <p:pic>
        <p:nvPicPr>
          <p:cNvPr id="20" name="图片 19">
            <a:extLst>
              <a:ext uri="{FF2B5EF4-FFF2-40B4-BE49-F238E27FC236}">
                <a16:creationId xmlns:a16="http://schemas.microsoft.com/office/drawing/2014/main" id="{9BE74833-4DAF-4E23-BA32-B5ED579F0322}"/>
              </a:ext>
            </a:extLst>
          </p:cNvPr>
          <p:cNvPicPr>
            <a:picLocks noChangeAspect="1"/>
          </p:cNvPicPr>
          <p:nvPr/>
        </p:nvPicPr>
        <p:blipFill>
          <a:blip r:embed="rId4"/>
          <a:stretch>
            <a:fillRect/>
          </a:stretch>
        </p:blipFill>
        <p:spPr>
          <a:xfrm>
            <a:off x="1379300" y="3253736"/>
            <a:ext cx="5943600" cy="1000125"/>
          </a:xfrm>
          <a:prstGeom prst="rect">
            <a:avLst/>
          </a:prstGeom>
        </p:spPr>
      </p:pic>
      <p:pic>
        <p:nvPicPr>
          <p:cNvPr id="9" name="图片 8">
            <a:extLst>
              <a:ext uri="{FF2B5EF4-FFF2-40B4-BE49-F238E27FC236}">
                <a16:creationId xmlns:a16="http://schemas.microsoft.com/office/drawing/2014/main" id="{AF3F71E2-EE3F-469F-88D0-27E2CDE347C7}"/>
              </a:ext>
            </a:extLst>
          </p:cNvPr>
          <p:cNvPicPr>
            <a:picLocks noChangeAspect="1"/>
          </p:cNvPicPr>
          <p:nvPr/>
        </p:nvPicPr>
        <p:blipFill rotWithShape="1">
          <a:blip r:embed="rId5">
            <a:extLst>
              <a:ext uri="{28A0092B-C50C-407E-A947-70E740481C1C}">
                <a14:useLocalDpi xmlns:a14="http://schemas.microsoft.com/office/drawing/2010/main" val="0"/>
              </a:ext>
            </a:extLst>
          </a:blip>
          <a:srcRect l="25937" r="47857"/>
          <a:stretch/>
        </p:blipFill>
        <p:spPr>
          <a:xfrm>
            <a:off x="8236238" y="64649"/>
            <a:ext cx="3556290" cy="6728702"/>
          </a:xfrm>
          <a:prstGeom prst="rect">
            <a:avLst/>
          </a:prstGeom>
        </p:spPr>
      </p:pic>
      <p:pic>
        <p:nvPicPr>
          <p:cNvPr id="4" name="图片 3">
            <a:extLst>
              <a:ext uri="{FF2B5EF4-FFF2-40B4-BE49-F238E27FC236}">
                <a16:creationId xmlns:a16="http://schemas.microsoft.com/office/drawing/2014/main" id="{7AFB058C-CB51-4B96-A3F6-1D1FB2EC27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730" y="2363297"/>
            <a:ext cx="7483488" cy="929721"/>
          </a:xfrm>
          <a:prstGeom prst="rect">
            <a:avLst/>
          </a:prstGeom>
        </p:spPr>
      </p:pic>
      <p:pic>
        <p:nvPicPr>
          <p:cNvPr id="7" name="图片 6">
            <a:extLst>
              <a:ext uri="{FF2B5EF4-FFF2-40B4-BE49-F238E27FC236}">
                <a16:creationId xmlns:a16="http://schemas.microsoft.com/office/drawing/2014/main" id="{9483F93B-8F12-499C-851C-BE21667C377A}"/>
              </a:ext>
            </a:extLst>
          </p:cNvPr>
          <p:cNvPicPr>
            <a:picLocks noChangeAspect="1"/>
          </p:cNvPicPr>
          <p:nvPr/>
        </p:nvPicPr>
        <p:blipFill rotWithShape="1">
          <a:blip r:embed="rId7"/>
          <a:srcRect r="3322"/>
          <a:stretch/>
        </p:blipFill>
        <p:spPr>
          <a:xfrm>
            <a:off x="482712" y="4804372"/>
            <a:ext cx="7736775" cy="679855"/>
          </a:xfrm>
          <a:prstGeom prst="rect">
            <a:avLst/>
          </a:prstGeom>
          <a:ln w="12700">
            <a:solidFill>
              <a:srgbClr val="FF0000"/>
            </a:solidFill>
          </a:ln>
        </p:spPr>
      </p:pic>
    </p:spTree>
    <p:extLst>
      <p:ext uri="{BB962C8B-B14F-4D97-AF65-F5344CB8AC3E}">
        <p14:creationId xmlns:p14="http://schemas.microsoft.com/office/powerpoint/2010/main" val="39261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66E0-34E6-4B27-810A-066D09236587}"/>
              </a:ext>
            </a:extLst>
          </p:cNvPr>
          <p:cNvSpPr>
            <a:spLocks noGrp="1"/>
          </p:cNvSpPr>
          <p:nvPr>
            <p:ph type="title"/>
          </p:nvPr>
        </p:nvSpPr>
        <p:spPr>
          <a:xfrm>
            <a:off x="685800" y="118741"/>
            <a:ext cx="10515600" cy="1325563"/>
          </a:xfrm>
        </p:spPr>
        <p:txBody>
          <a:bodyPr/>
          <a:lstStyle/>
          <a:p>
            <a:r>
              <a:rPr lang="en-US" altLang="zh-CN" b="1" dirty="0">
                <a:latin typeface="Adobe Caslon Pro" panose="0205050205050A020403" pitchFamily="18" charset="0"/>
              </a:rPr>
              <a:t>Method</a:t>
            </a:r>
            <a:endParaRPr lang="zh-CN" altLang="en-US" b="1" dirty="0">
              <a:latin typeface="Adobe Caslon Pro" panose="0205050205050A020403" pitchFamily="18" charset="0"/>
            </a:endParaRPr>
          </a:p>
        </p:txBody>
      </p:sp>
      <p:sp>
        <p:nvSpPr>
          <p:cNvPr id="5" name="内容占位符 4">
            <a:extLst>
              <a:ext uri="{FF2B5EF4-FFF2-40B4-BE49-F238E27FC236}">
                <a16:creationId xmlns:a16="http://schemas.microsoft.com/office/drawing/2014/main" id="{B0343C91-2755-4BB6-8F55-1256A1B7617A}"/>
              </a:ext>
            </a:extLst>
          </p:cNvPr>
          <p:cNvSpPr>
            <a:spLocks noGrp="1"/>
          </p:cNvSpPr>
          <p:nvPr>
            <p:ph idx="1"/>
          </p:nvPr>
        </p:nvSpPr>
        <p:spPr>
          <a:xfrm>
            <a:off x="2848276" y="497509"/>
            <a:ext cx="10515600" cy="494586"/>
          </a:xfrm>
        </p:spPr>
        <p:txBody>
          <a:bodyPr>
            <a:normAutofit/>
          </a:bodyPr>
          <a:lstStyle/>
          <a:p>
            <a:pPr>
              <a:buFont typeface="Wingdings" panose="05000000000000000000" pitchFamily="2" charset="2"/>
              <a:buChar char="Ø"/>
            </a:pPr>
            <a:r>
              <a:rPr lang="en-US" altLang="zh-CN" sz="2000" b="1" dirty="0">
                <a:latin typeface="Adobe Caslon Pro" panose="0205050205050A020403" pitchFamily="18" charset="0"/>
                <a:ea typeface="+mj-ea"/>
                <a:cs typeface="+mj-cs"/>
              </a:rPr>
              <a:t>Cross-graph Model </a:t>
            </a:r>
            <a:endParaRPr lang="en-US" altLang="zh-CN" dirty="0"/>
          </a:p>
        </p:txBody>
      </p:sp>
      <p:pic>
        <p:nvPicPr>
          <p:cNvPr id="22" name="图片 21">
            <a:extLst>
              <a:ext uri="{FF2B5EF4-FFF2-40B4-BE49-F238E27FC236}">
                <a16:creationId xmlns:a16="http://schemas.microsoft.com/office/drawing/2014/main" id="{37B4B61F-0AF6-4632-95A5-8C80F376D391}"/>
              </a:ext>
            </a:extLst>
          </p:cNvPr>
          <p:cNvPicPr>
            <a:picLocks noChangeAspect="1"/>
          </p:cNvPicPr>
          <p:nvPr/>
        </p:nvPicPr>
        <p:blipFill>
          <a:blip r:embed="rId3"/>
          <a:stretch>
            <a:fillRect/>
          </a:stretch>
        </p:blipFill>
        <p:spPr>
          <a:xfrm>
            <a:off x="993919" y="1587000"/>
            <a:ext cx="6934200" cy="1038225"/>
          </a:xfrm>
          <a:prstGeom prst="rect">
            <a:avLst/>
          </a:prstGeom>
        </p:spPr>
      </p:pic>
      <p:pic>
        <p:nvPicPr>
          <p:cNvPr id="9" name="图片 8">
            <a:extLst>
              <a:ext uri="{FF2B5EF4-FFF2-40B4-BE49-F238E27FC236}">
                <a16:creationId xmlns:a16="http://schemas.microsoft.com/office/drawing/2014/main" id="{AF3F71E2-EE3F-469F-88D0-27E2CDE347C7}"/>
              </a:ext>
            </a:extLst>
          </p:cNvPr>
          <p:cNvPicPr>
            <a:picLocks noChangeAspect="1"/>
          </p:cNvPicPr>
          <p:nvPr/>
        </p:nvPicPr>
        <p:blipFill rotWithShape="1">
          <a:blip r:embed="rId4">
            <a:extLst>
              <a:ext uri="{28A0092B-C50C-407E-A947-70E740481C1C}">
                <a14:useLocalDpi xmlns:a14="http://schemas.microsoft.com/office/drawing/2010/main" val="0"/>
              </a:ext>
            </a:extLst>
          </a:blip>
          <a:srcRect l="25937" r="47857"/>
          <a:stretch/>
        </p:blipFill>
        <p:spPr>
          <a:xfrm>
            <a:off x="8236238" y="64649"/>
            <a:ext cx="3556290" cy="6728702"/>
          </a:xfrm>
          <a:prstGeom prst="rect">
            <a:avLst/>
          </a:prstGeom>
        </p:spPr>
      </p:pic>
      <p:pic>
        <p:nvPicPr>
          <p:cNvPr id="4" name="图片 3">
            <a:extLst>
              <a:ext uri="{FF2B5EF4-FFF2-40B4-BE49-F238E27FC236}">
                <a16:creationId xmlns:a16="http://schemas.microsoft.com/office/drawing/2014/main" id="{7B010714-7CF8-4BC3-862D-AEAE3026B0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912" y="2947690"/>
            <a:ext cx="6866215" cy="2979678"/>
          </a:xfrm>
          <a:prstGeom prst="rect">
            <a:avLst/>
          </a:prstGeom>
        </p:spPr>
      </p:pic>
    </p:spTree>
    <p:extLst>
      <p:ext uri="{BB962C8B-B14F-4D97-AF65-F5344CB8AC3E}">
        <p14:creationId xmlns:p14="http://schemas.microsoft.com/office/powerpoint/2010/main" val="18493613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433</Words>
  <Application>Microsoft Office PowerPoint</Application>
  <PresentationFormat>宽屏</PresentationFormat>
  <Paragraphs>54</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NimbusRomNo9L-Regu</vt:lpstr>
      <vt:lpstr>等线</vt:lpstr>
      <vt:lpstr>等线 Light</vt:lpstr>
      <vt:lpstr>方正小标宋简体</vt:lpstr>
      <vt:lpstr>Adobe Arabic</vt:lpstr>
      <vt:lpstr>Adobe Caslon Pro</vt:lpstr>
      <vt:lpstr>Adobe Devanagari</vt:lpstr>
      <vt:lpstr>Arial</vt:lpstr>
      <vt:lpstr>Wingdings</vt:lpstr>
      <vt:lpstr>Office 主题​​</vt:lpstr>
      <vt:lpstr>PowerPoint 演示文稿</vt:lpstr>
      <vt:lpstr>Motivation</vt:lpstr>
      <vt:lpstr>Motivation</vt:lpstr>
      <vt:lpstr>Motivation</vt:lpstr>
      <vt:lpstr>Motivation</vt:lpstr>
      <vt:lpstr>Method</vt:lpstr>
      <vt:lpstr>Method</vt:lpstr>
      <vt:lpstr>Method</vt:lpstr>
      <vt:lpstr>Method</vt:lpstr>
      <vt:lpstr>Method</vt:lpstr>
      <vt:lpstr>Overall Objective</vt:lpstr>
      <vt:lpstr>Conclusions</vt:lpstr>
      <vt:lpstr>Experiments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董家顺</dc:creator>
  <cp:lastModifiedBy>董家顺</cp:lastModifiedBy>
  <cp:revision>114</cp:revision>
  <dcterms:created xsi:type="dcterms:W3CDTF">2020-10-17T08:13:27Z</dcterms:created>
  <dcterms:modified xsi:type="dcterms:W3CDTF">2020-11-19T06:25:45Z</dcterms:modified>
</cp:coreProperties>
</file>