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8" r:id="rId6"/>
    <p:sldId id="261" r:id="rId7"/>
    <p:sldId id="262" r:id="rId8"/>
    <p:sldId id="263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4092-666A-40AC-9495-489B95C7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D0FC37-82CA-4051-8142-05BE6387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D160F-E454-45D0-BE5C-CE8011BD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D512D-6AFB-45D4-B253-17191546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A840-0888-4101-8F68-09FCDF3E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3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2BB9-9DAE-4F94-9593-99419ED0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F401E-9474-4CBA-B302-3B4DA3C0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A06B1-8DC2-49E9-A7E0-F790D82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05865-2A98-4E6D-84A5-CB63FF35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E7854-C7F8-460D-805E-C1B1D704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06710-DAFF-490C-B775-2FD13371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A3EF2-5AF8-406C-B0E2-F79AC61E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861F6-62C9-4624-8710-37064ED2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780EC-960F-440A-8312-8B7982B9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4C1C2-A59C-4EC4-8726-C79B1B87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0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CD43B-0E2B-45FE-9C48-35B0BEB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2FB9A-0BE5-4ED5-BA0F-7AAD7ACF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07C9-2E39-4D1A-A74F-560B33BC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E41A0-347C-4258-9929-FFFBAB16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525F-5B7F-4030-9F69-4BD33E3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A2FC3-6847-45AB-93B4-4BF140F7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1F921-735F-4B53-B34B-FE329EAB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A6C66-5743-4CC2-AA79-DE5A2522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1BD1E-2FE4-4EF7-B674-D141DD4D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EB807-2E9D-4BCD-8F57-CA15534F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9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3E468-77A8-454E-9EBE-A3A9212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B1DF5-F9A9-4477-B25B-8D03920EA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8618D-E2C5-4F42-B7FB-3E220C4C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1CF66-1936-41D1-95A9-BFF62564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035CC-4823-460D-BDEE-710C477E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54AA4-43A7-4F83-B90C-7F2051D6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1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C9A7-E1E3-4314-838A-9220B4B1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07F1F-DB5F-4082-A8BB-1082EE65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CCFE6-454A-4E61-A228-B26C4701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FC298B-6949-4103-86CA-0DEE772D5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5531A9-FAC2-458D-B526-72BDD7C5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D60ECC-51FE-404C-B34E-4CE58F8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295531-B70C-45DB-A7CD-250098BC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C60D64-A6B1-40F0-8C0D-7813A56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53D2-CBC5-4C17-B1FE-F651894B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AF7B9-FEE0-44A3-8014-19D9147E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CF294-65F3-4D32-BE32-1A45AC7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2A233F-EACD-420F-802E-9EB72C3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BAD89-BCD0-4EBD-B690-C876DA0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F064C4-EF34-4FA5-883F-A37AE48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CCD9B-D433-4C78-BA65-7F591A38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4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58169-1F19-4806-93A3-05B76507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D3443-C96F-4235-A71B-B4DCA1CE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433A5-305E-47D8-818C-613CC861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26B6D-AC75-4523-8802-FCC1788C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507DF-3008-4189-9E98-F8AA37E4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C8196-8B08-419C-91C2-22D59504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B406-C704-4379-8EA2-EA659C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F737C6-4BDE-425E-ACD3-CDC26E00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726F9-6122-4B2D-8686-A58F8ED13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E4D64-51E4-477C-8A96-59D8B5F7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13032-AAC5-4406-B1F7-5768EE1C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88A7C-7EC0-424D-B434-1DDE5E95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C2260-C14B-4C49-A537-2CE73F01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CDF6F-A8F4-4169-9C9E-E36A4FF6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0A683-2910-455B-9623-06E1FF8F3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EB99-452E-4E53-B86E-184F68BA10E4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C8475-CDE3-4B21-9F78-AFB28349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85EBC-04EE-4E3A-A6A4-C8F608B47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0A68-6E24-4857-8DD8-7403E78D6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D4D3AD-048C-4E2C-B6A4-094C45F5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54" y="1450821"/>
            <a:ext cx="6105292" cy="31493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9A52F7-B469-4856-AFAF-3F555BFAD017}"/>
              </a:ext>
            </a:extLst>
          </p:cNvPr>
          <p:cNvSpPr txBox="1"/>
          <p:nvPr/>
        </p:nvSpPr>
        <p:spPr>
          <a:xfrm>
            <a:off x="7845014" y="5145569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陈妍</a:t>
            </a:r>
            <a:r>
              <a:rPr lang="en-US" altLang="zh-CN" sz="2800" dirty="0"/>
              <a:t> 51205901044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7DF495-5EBB-4607-B75F-0450DD0B95DC}"/>
              </a:ext>
            </a:extLst>
          </p:cNvPr>
          <p:cNvSpPr txBox="1"/>
          <p:nvPr/>
        </p:nvSpPr>
        <p:spPr>
          <a:xfrm>
            <a:off x="5108712" y="927601"/>
            <a:ext cx="298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ICLR 2021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87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F362-5BC3-433F-8826-5D09A7C8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693A9CA1-CF89-443F-9C9C-B6F07392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Results on mapped facts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796572-ACB2-4214-AA8A-FCE4139B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81" y="2345465"/>
            <a:ext cx="6017238" cy="250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B340F-0F69-4155-9582-D549C434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57" y="4945881"/>
            <a:ext cx="630228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F362-5BC3-433F-8826-5D09A7C8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693A9CA1-CF89-443F-9C9C-B6F07392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Analysis of unmapped facts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dirty="0"/>
              <a:t>The quality of unmapped facts is verified.</a:t>
            </a:r>
          </a:p>
          <a:p>
            <a:pPr marL="0" indent="0">
              <a:buNone/>
            </a:pPr>
            <a:r>
              <a:rPr lang="en-US" altLang="zh-CN" dirty="0"/>
              <a:t>	35.3% of the unmapped facts are true on </a:t>
            </a:r>
            <a:r>
              <a:rPr lang="en-US" altLang="zh-CN" dirty="0" err="1"/>
              <a:t>Wikidata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Accurate entity detection is desired.</a:t>
            </a:r>
          </a:p>
          <a:p>
            <a:pPr marL="0" indent="0">
              <a:buNone/>
            </a:pPr>
            <a:r>
              <a:rPr lang="en-US" altLang="zh-CN" dirty="0"/>
              <a:t>	45.5% of the untrue unmapped facts on </a:t>
            </a:r>
            <a:r>
              <a:rPr lang="en-US" altLang="zh-CN" dirty="0" err="1"/>
              <a:t>Wikidata</a:t>
            </a:r>
            <a:r>
              <a:rPr lang="en-US" altLang="zh-CN" dirty="0"/>
              <a:t> are due to the incorrect entities detected by the </a:t>
            </a:r>
            <a:r>
              <a:rPr lang="en-US" altLang="zh-CN" dirty="0" err="1"/>
              <a:t>spaCy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164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37217-CA31-4B9F-8504-3489926F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51BE-E564-420D-A21D-774012E6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Improvement plan:</a:t>
            </a:r>
          </a:p>
          <a:p>
            <a:pPr marL="514350" indent="-514350">
              <a:buAutoNum type="arabicPeriod"/>
            </a:pPr>
            <a:r>
              <a:rPr lang="en-US" altLang="zh-CN" dirty="0"/>
              <a:t>Identify more </a:t>
            </a:r>
            <a:r>
              <a:rPr lang="en-US" altLang="zh-CN" dirty="0">
                <a:solidFill>
                  <a:srgbClr val="FF0000"/>
                </a:solidFill>
              </a:rPr>
              <a:t>accurate entities </a:t>
            </a:r>
            <a:r>
              <a:rPr lang="en-US" altLang="zh-CN" dirty="0"/>
              <a:t>by relying on attention weights in LMs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Investigate stronger </a:t>
            </a:r>
            <a:r>
              <a:rPr lang="en-US" altLang="zh-CN" dirty="0">
                <a:solidFill>
                  <a:srgbClr val="FF0000"/>
                </a:solidFill>
              </a:rPr>
              <a:t>entity linkers </a:t>
            </a:r>
            <a:r>
              <a:rPr lang="en-US" altLang="zh-CN" dirty="0"/>
              <a:t>and learn a more robust </a:t>
            </a:r>
            <a:r>
              <a:rPr lang="en-US" altLang="zh-CN" dirty="0">
                <a:solidFill>
                  <a:srgbClr val="FF0000"/>
                </a:solidFill>
              </a:rPr>
              <a:t>relation mapping</a:t>
            </a:r>
            <a:r>
              <a:rPr lang="en-US" altLang="zh-CN" dirty="0"/>
              <a:t> through weak or distant supervision</a:t>
            </a:r>
          </a:p>
          <a:p>
            <a:pPr marL="514350" indent="-514350">
              <a:buAutoNum type="arabicPeriod"/>
            </a:pPr>
            <a:r>
              <a:rPr lang="en-US" altLang="zh-CN" dirty="0"/>
              <a:t>Investigate more sophisticated approaches to generate more </a:t>
            </a:r>
            <a:r>
              <a:rPr lang="en-US" altLang="zh-CN" dirty="0">
                <a:solidFill>
                  <a:srgbClr val="FF0000"/>
                </a:solidFill>
              </a:rPr>
              <a:t>accurate relation phrases</a:t>
            </a:r>
          </a:p>
        </p:txBody>
      </p:sp>
    </p:spTree>
    <p:extLst>
      <p:ext uri="{BB962C8B-B14F-4D97-AF65-F5344CB8AC3E}">
        <p14:creationId xmlns:p14="http://schemas.microsoft.com/office/powerpoint/2010/main" val="319174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AF5A-A72A-4509-9CF3-00F937A6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684D6-E6FA-4284-B30E-2451313C5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</a:t>
            </a:r>
          </a:p>
          <a:p>
            <a:pPr algn="ctr"/>
            <a:r>
              <a:rPr lang="en-US" altLang="zh-CN" dirty="0"/>
              <a:t>Motivation</a:t>
            </a:r>
          </a:p>
          <a:p>
            <a:pPr algn="ctr"/>
            <a:r>
              <a:rPr lang="en-US" altLang="zh-CN" dirty="0"/>
              <a:t>Contribution</a:t>
            </a:r>
          </a:p>
          <a:p>
            <a:pPr algn="ctr"/>
            <a:r>
              <a:rPr lang="en-US" altLang="zh-CN" dirty="0"/>
              <a:t>Method</a:t>
            </a:r>
          </a:p>
          <a:p>
            <a:pPr algn="ctr"/>
            <a:r>
              <a:rPr lang="en-US" altLang="zh-CN" dirty="0"/>
              <a:t>Experiment</a:t>
            </a:r>
          </a:p>
          <a:p>
            <a:pPr algn="ctr"/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5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D09D5-B286-49AB-B239-8E8A7ED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854E3-977A-42BF-8630-CF3DC0D6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This paper shows how to construct knowledge graphs (KGs) from pre-trained language models (e.g., BERT, GPT-2/3), </a:t>
            </a:r>
            <a:r>
              <a:rPr lang="en-US" altLang="zh-CN" dirty="0">
                <a:solidFill>
                  <a:srgbClr val="FF0000"/>
                </a:solidFill>
              </a:rPr>
              <a:t>without human supervision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9D4A6-D4E8-4876-8AC2-1A54CCEC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88" y="2697119"/>
            <a:ext cx="6500423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41CAF-FA37-417B-8A0F-6B8F9405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8377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22F53AE-3301-49BD-913D-A6BC7B7A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1582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Knowledge graph construction</a:t>
            </a:r>
          </a:p>
          <a:p>
            <a:pPr marL="0" indent="0">
              <a:buNone/>
            </a:pPr>
            <a:r>
              <a:rPr lang="en-US" altLang="zh-CN" dirty="0"/>
              <a:t>	1) Supervised approaches (Freebase, </a:t>
            </a:r>
            <a:r>
              <a:rPr lang="en-US" altLang="zh-CN" dirty="0" err="1"/>
              <a:t>Wikidata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2) Semi-supervised approaches (NELL, Knowledge Vault)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Expensive human supervision</a:t>
            </a:r>
          </a:p>
          <a:p>
            <a:pPr marL="0" indent="0">
              <a:buNone/>
            </a:pPr>
            <a:r>
              <a:rPr lang="en-US" altLang="zh-CN" b="1" dirty="0"/>
              <a:t>Language Models</a:t>
            </a:r>
          </a:p>
          <a:p>
            <a:pPr marL="0" indent="0">
              <a:buNone/>
            </a:pPr>
            <a:r>
              <a:rPr lang="en-US" altLang="zh-CN" dirty="0"/>
              <a:t>	BERT and GPT-2/3</a:t>
            </a:r>
          </a:p>
          <a:p>
            <a:pPr marL="0" indent="0">
              <a:buNone/>
            </a:pPr>
            <a:r>
              <a:rPr lang="en-US" altLang="zh-CN" dirty="0"/>
              <a:t>	Work well in tasks often require human to learn </a:t>
            </a:r>
            <a:r>
              <a:rPr lang="en-US" altLang="zh-CN" dirty="0">
                <a:solidFill>
                  <a:srgbClr val="FF0000"/>
                </a:solidFill>
              </a:rPr>
              <a:t>relevant knowledge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Can we use the knowledge stored in pre-trained LMs to construct KGs?</a:t>
            </a:r>
          </a:p>
        </p:txBody>
      </p:sp>
    </p:spTree>
    <p:extLst>
      <p:ext uri="{BB962C8B-B14F-4D97-AF65-F5344CB8AC3E}">
        <p14:creationId xmlns:p14="http://schemas.microsoft.com/office/powerpoint/2010/main" val="20026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62F15-79A9-46EE-A6B8-AF22ADB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B1DBD-3504-4DCE-B05B-D63A31B4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Show how to construct KGs from pre-trained LMs.</a:t>
            </a:r>
          </a:p>
          <a:p>
            <a:pPr marL="0" indent="0">
              <a:buNone/>
            </a:pPr>
            <a:r>
              <a:rPr lang="en-US" altLang="zh-CN" dirty="0"/>
              <a:t>2.   Propose an unsupervised two-stage approach, MAMA.</a:t>
            </a:r>
          </a:p>
          <a:p>
            <a:pPr marL="0" indent="0">
              <a:buNone/>
            </a:pPr>
            <a:r>
              <a:rPr lang="en-US" altLang="zh-CN" dirty="0"/>
              <a:t>3.   Generate a new type of KG, namely open KG.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80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024-12BA-4072-AE4A-59944E4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743F48-DD61-4A41-A798-1BE5FBF089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6920" y="2279686"/>
            <a:ext cx="10098156" cy="26371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35E61D-01B9-4F1D-AD6B-4B5959454A79}"/>
              </a:ext>
            </a:extLst>
          </p:cNvPr>
          <p:cNvSpPr txBox="1"/>
          <p:nvPr/>
        </p:nvSpPr>
        <p:spPr>
          <a:xfrm>
            <a:off x="3373939" y="5059590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1: Overview of the proposed approach MAMA</a:t>
            </a:r>
            <a:endParaRPr lang="zh-CN" altLang="en-US" dirty="0"/>
          </a:p>
        </p:txBody>
      </p:sp>
      <p:sp>
        <p:nvSpPr>
          <p:cNvPr id="7" name="内容占位符 8">
            <a:extLst>
              <a:ext uri="{FF2B5EF4-FFF2-40B4-BE49-F238E27FC236}">
                <a16:creationId xmlns:a16="http://schemas.microsoft.com/office/drawing/2014/main" id="{20344C9B-2149-490E-A658-0CE263E7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MAMA - Match and Map (an unsupervised end-to-end approach)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54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D6C29-DB77-4A57-A317-215C3AAD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948D0-A1EA-4CA9-8948-FE0B5F17CC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34860"/>
            <a:ext cx="7354929" cy="3372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722E4F-6724-4699-9F26-26256FF6CA62}"/>
              </a:ext>
            </a:extLst>
          </p:cNvPr>
          <p:cNvSpPr txBox="1"/>
          <p:nvPr/>
        </p:nvSpPr>
        <p:spPr>
          <a:xfrm>
            <a:off x="3169716" y="5992297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2: Illustration of Match stage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DFE03C3-D82D-43E6-BAC0-E857E8EF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Match – a search problem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FC2EB0-9805-4A04-9E1C-0E2D56E52D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9322" y="1"/>
            <a:ext cx="6582988" cy="30654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C66809-CD3A-443E-AA5E-649B77090B7B}"/>
              </a:ext>
            </a:extLst>
          </p:cNvPr>
          <p:cNvSpPr txBox="1"/>
          <p:nvPr/>
        </p:nvSpPr>
        <p:spPr>
          <a:xfrm>
            <a:off x="8507896" y="4001294"/>
            <a:ext cx="368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“…said Jason Forcier , a vice president at battery maker A123 Systems Inc.”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7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192D8-459C-4BD5-A0CC-CFF5C42C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79080-B282-41D2-BA57-51B3EFB1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Mapped facts in KG schema</a:t>
            </a:r>
          </a:p>
          <a:p>
            <a:pPr marL="0" indent="0">
              <a:buNone/>
            </a:pPr>
            <a:r>
              <a:rPr lang="en-US" altLang="zh-CN" dirty="0"/>
              <a:t>	Entity linking to KG schema</a:t>
            </a:r>
          </a:p>
          <a:p>
            <a:pPr marL="0" indent="0">
              <a:buNone/>
            </a:pPr>
            <a:r>
              <a:rPr lang="en-US" altLang="zh-CN" dirty="0"/>
              <a:t>	Relation mapping with KG schema</a:t>
            </a:r>
          </a:p>
          <a:p>
            <a:pPr marL="0" indent="0">
              <a:buNone/>
            </a:pPr>
            <a:r>
              <a:rPr lang="en-US" altLang="zh-CN" dirty="0"/>
              <a:t>2) Unmapped facts in open schema</a:t>
            </a:r>
          </a:p>
          <a:p>
            <a:pPr marL="0" indent="0">
              <a:buNone/>
            </a:pPr>
            <a:r>
              <a:rPr lang="en-US" altLang="zh-CN" dirty="0"/>
              <a:t>	Partially unmapped facts</a:t>
            </a:r>
          </a:p>
          <a:p>
            <a:pPr marL="0" indent="0">
              <a:buNone/>
            </a:pPr>
            <a:r>
              <a:rPr lang="en-US" altLang="zh-CN" dirty="0"/>
              <a:t>	Completely unmapped facts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FD930-DE42-4D75-87B1-34EA082D0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8296" y="1825625"/>
            <a:ext cx="7720554" cy="42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F362-5BC3-433F-8826-5D09A7C8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09F71C-9943-40F2-8322-C4207BA3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62" y="3179322"/>
            <a:ext cx="5707875" cy="12269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479FF5-B562-4E15-B997-92206082C830}"/>
              </a:ext>
            </a:extLst>
          </p:cNvPr>
          <p:cNvSpPr txBox="1"/>
          <p:nvPr/>
        </p:nvSpPr>
        <p:spPr>
          <a:xfrm>
            <a:off x="2281493" y="4410360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 1: Dataset statistics of two knowledge graphs: TAC KBP and </a:t>
            </a:r>
            <a:r>
              <a:rPr lang="en-US" altLang="zh-CN" dirty="0" err="1"/>
              <a:t>Wikidata</a:t>
            </a:r>
            <a:endParaRPr lang="zh-CN" altLang="en-US" dirty="0"/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693A9CA1-CF89-443F-9C9C-B6F07392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Mapped facts in the fixed KG schema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852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339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Outline</vt:lpstr>
      <vt:lpstr>Introduction</vt:lpstr>
      <vt:lpstr>Motivation</vt:lpstr>
      <vt:lpstr>Contribution</vt:lpstr>
      <vt:lpstr>Method</vt:lpstr>
      <vt:lpstr>Method</vt:lpstr>
      <vt:lpstr>Method</vt:lpstr>
      <vt:lpstr>Experiment</vt:lpstr>
      <vt:lpstr>Experiment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敬亭</dc:creator>
  <cp:lastModifiedBy>白 敬亭</cp:lastModifiedBy>
  <cp:revision>26</cp:revision>
  <dcterms:created xsi:type="dcterms:W3CDTF">2020-11-15T12:47:27Z</dcterms:created>
  <dcterms:modified xsi:type="dcterms:W3CDTF">2020-11-18T18:54:10Z</dcterms:modified>
</cp:coreProperties>
</file>