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6" r:id="rId1"/>
    <p:sldMasterId id="2147484147" r:id="rId2"/>
  </p:sldMasterIdLst>
  <p:notesMasterIdLst>
    <p:notesMasterId r:id="rId24"/>
  </p:notesMasterIdLst>
  <p:sldIdLst>
    <p:sldId id="256" r:id="rId3"/>
    <p:sldId id="414" r:id="rId4"/>
    <p:sldId id="412" r:id="rId5"/>
    <p:sldId id="392" r:id="rId6"/>
    <p:sldId id="393" r:id="rId7"/>
    <p:sldId id="415" r:id="rId8"/>
    <p:sldId id="416" r:id="rId9"/>
    <p:sldId id="417" r:id="rId10"/>
    <p:sldId id="418" r:id="rId11"/>
    <p:sldId id="419" r:id="rId12"/>
    <p:sldId id="429" r:id="rId13"/>
    <p:sldId id="430" r:id="rId14"/>
    <p:sldId id="431" r:id="rId15"/>
    <p:sldId id="421" r:id="rId16"/>
    <p:sldId id="420" r:id="rId17"/>
    <p:sldId id="422" r:id="rId18"/>
    <p:sldId id="423" r:id="rId19"/>
    <p:sldId id="425" r:id="rId20"/>
    <p:sldId id="426" r:id="rId21"/>
    <p:sldId id="427" r:id="rId22"/>
    <p:sldId id="428" r:id="rId23"/>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694645D1-9524-4431-83B2-98B5C10E5CCF}">
          <p14:sldIdLst>
            <p14:sldId id="256"/>
            <p14:sldId id="414"/>
            <p14:sldId id="412"/>
            <p14:sldId id="392"/>
            <p14:sldId id="393"/>
            <p14:sldId id="415"/>
            <p14:sldId id="416"/>
            <p14:sldId id="417"/>
            <p14:sldId id="418"/>
          </p14:sldIdLst>
        </p14:section>
        <p14:section name="无标题节" id="{126C9189-9B82-4986-AD39-30FB40B1F36D}">
          <p14:sldIdLst>
            <p14:sldId id="419"/>
            <p14:sldId id="429"/>
            <p14:sldId id="430"/>
            <p14:sldId id="431"/>
            <p14:sldId id="421"/>
            <p14:sldId id="420"/>
            <p14:sldId id="422"/>
            <p14:sldId id="423"/>
            <p14:sldId id="425"/>
            <p14:sldId id="426"/>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1325799@qq.com" initials="1" lastIdx="1" clrIdx="0">
    <p:extLst>
      <p:ext uri="{19B8F6BF-5375-455C-9EA6-DF929625EA0E}">
        <p15:presenceInfo xmlns:p15="http://schemas.microsoft.com/office/powerpoint/2012/main" userId="5b7d127ed24e4a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E46C0A"/>
    <a:srgbClr val="FF9900"/>
    <a:srgbClr val="EFAF73"/>
    <a:srgbClr val="335A89"/>
    <a:srgbClr val="00336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1" autoAdjust="0"/>
    <p:restoredTop sz="91368" autoAdjust="0"/>
  </p:normalViewPr>
  <p:slideViewPr>
    <p:cSldViewPr>
      <p:cViewPr varScale="1">
        <p:scale>
          <a:sx n="105" d="100"/>
          <a:sy n="105" d="100"/>
        </p:scale>
        <p:origin x="2040" y="11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Header Placeholder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p>
        </p:txBody>
      </p:sp>
      <p:sp>
        <p:nvSpPr>
          <p:cNvPr id="16387"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54571178-E2B6-4470-9527-1660C85C7F2B}" type="datetimeFigureOut">
              <a:rPr lang="en-US"/>
              <a:pPr>
                <a:defRPr/>
              </a:pPr>
              <a:t>11/19/2020</a:t>
            </a:fld>
            <a:endParaRPr lang="en-US"/>
          </a:p>
        </p:txBody>
      </p:sp>
      <p:sp>
        <p:nvSpPr>
          <p:cNvPr id="17613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6389" name="Notes Placeholder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p>
        </p:txBody>
      </p:sp>
      <p:sp>
        <p:nvSpPr>
          <p:cNvPr id="16391"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EE3974D2-2E53-4E87-8DD7-7B2131168409}" type="slidenum">
              <a:rPr lang="en-US" altLang="zh-CN"/>
              <a:pPr>
                <a:defRPr/>
              </a:pPr>
              <a:t>‹#›</a:t>
            </a:fld>
            <a:endParaRPr lang="en-US" altLang="zh-CN"/>
          </a:p>
        </p:txBody>
      </p:sp>
    </p:spTree>
    <p:extLst>
      <p:ext uri="{BB962C8B-B14F-4D97-AF65-F5344CB8AC3E}">
        <p14:creationId xmlns:p14="http://schemas.microsoft.com/office/powerpoint/2010/main" val="419391132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Doing scientific information extraction in scientific abstract and construct the knowledge graph</a:t>
            </a:r>
            <a:br>
              <a:rPr lang="en-US" altLang="zh-CN" dirty="0"/>
            </a:br>
            <a:r>
              <a:rPr lang="en-US" altLang="zh-CN" b="0" i="0" dirty="0">
                <a:solidFill>
                  <a:srgbClr val="FFFDDE"/>
                </a:solidFill>
                <a:effectLst/>
                <a:latin typeface="Lucida Grande"/>
              </a:rPr>
              <a:t>EMNLP 2018</a:t>
            </a:r>
            <a:endParaRPr lang="zh-CN" altLang="en-US" dirty="0"/>
          </a:p>
        </p:txBody>
      </p:sp>
      <p:sp>
        <p:nvSpPr>
          <p:cNvPr id="4" name="灯片编号占位符 3"/>
          <p:cNvSpPr>
            <a:spLocks noGrp="1"/>
          </p:cNvSpPr>
          <p:nvPr>
            <p:ph type="sldNum" sz="quarter" idx="5"/>
          </p:nvPr>
        </p:nvSpPr>
        <p:spPr/>
        <p:txBody>
          <a:bodyPr/>
          <a:lstStyle/>
          <a:p>
            <a:pPr>
              <a:defRPr/>
            </a:pPr>
            <a:fld id="{EE3974D2-2E53-4E87-8DD7-7B2131168409}" type="slidenum">
              <a:rPr lang="en-US" altLang="zh-CN" smtClean="0"/>
              <a:pPr>
                <a:defRPr/>
              </a:pPr>
              <a:t>1</a:t>
            </a:fld>
            <a:endParaRPr lang="en-US" altLang="zh-CN"/>
          </a:p>
        </p:txBody>
      </p:sp>
    </p:spTree>
    <p:extLst>
      <p:ext uri="{BB962C8B-B14F-4D97-AF65-F5344CB8AC3E}">
        <p14:creationId xmlns:p14="http://schemas.microsoft.com/office/powerpoint/2010/main" val="3855374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Calibri" panose="020F0502020204030204" pitchFamily="34" charset="0"/>
                <a:ea typeface="宋体" panose="02010600030101010101" pitchFamily="2" charset="-122"/>
                <a:cs typeface="+mn-cs"/>
              </a:rPr>
              <a:t>盖兰图  </a:t>
            </a:r>
            <a:r>
              <a:rPr lang="en-US" altLang="zh-CN" sz="1200" kern="1200" dirty="0">
                <a:solidFill>
                  <a:schemeClr val="tx1"/>
                </a:solidFill>
                <a:effectLst/>
                <a:latin typeface="Calibri" panose="020F0502020204030204" pitchFamily="34" charset="0"/>
                <a:ea typeface="宋体" panose="02010600030101010101" pitchFamily="2" charset="-122"/>
                <a:cs typeface="+mn-cs"/>
              </a:rPr>
              <a:t>sentences as the bottom layer   </a:t>
            </a:r>
            <a:r>
              <a:rPr lang="en-US" altLang="zh-CN" sz="1200" kern="1200" dirty="0" err="1">
                <a:solidFill>
                  <a:schemeClr val="tx1"/>
                </a:solidFill>
                <a:effectLst/>
                <a:latin typeface="Calibri" panose="020F0502020204030204" pitchFamily="34" charset="0"/>
                <a:ea typeface="宋体" panose="02010600030101010101" pitchFamily="2" charset="-122"/>
                <a:cs typeface="+mn-cs"/>
              </a:rPr>
              <a:t>BiLSTM</a:t>
            </a:r>
            <a:r>
              <a:rPr lang="en-US" altLang="zh-CN" sz="1200" kern="1200" dirty="0">
                <a:solidFill>
                  <a:schemeClr val="tx1"/>
                </a:solidFill>
                <a:effectLst/>
                <a:latin typeface="Calibri" panose="020F0502020204030204" pitchFamily="34" charset="0"/>
                <a:ea typeface="宋体" panose="02010600030101010101" pitchFamily="2" charset="-122"/>
                <a:cs typeface="+mn-cs"/>
              </a:rPr>
              <a:t> to module the sentence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Calibri" panose="020F0502020204030204" pitchFamily="34" charset="0"/>
                <a:ea typeface="宋体" panose="02010600030101010101" pitchFamily="2" charset="-122"/>
                <a:cs typeface="+mn-cs"/>
              </a:rPr>
              <a:t>Span representation allow nested span</a:t>
            </a: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10</a:t>
            </a:fld>
            <a:endParaRPr lang="en-US" altLang="zh-CN"/>
          </a:p>
        </p:txBody>
      </p:sp>
    </p:spTree>
    <p:extLst>
      <p:ext uri="{BB962C8B-B14F-4D97-AF65-F5344CB8AC3E}">
        <p14:creationId xmlns:p14="http://schemas.microsoft.com/office/powerpoint/2010/main" val="4006880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Calibri" panose="020F0502020204030204" pitchFamily="34" charset="0"/>
                <a:ea typeface="宋体" panose="02010600030101010101" pitchFamily="2" charset="-122"/>
                <a:cs typeface="+mn-cs"/>
              </a:rPr>
              <a:t>E </a:t>
            </a:r>
            <a:r>
              <a:rPr lang="zh-CN" altLang="en-US" sz="1200" kern="1200" dirty="0">
                <a:solidFill>
                  <a:schemeClr val="tx1"/>
                </a:solidFill>
                <a:effectLst/>
                <a:latin typeface="Calibri" panose="020F0502020204030204" pitchFamily="34" charset="0"/>
                <a:ea typeface="宋体" panose="02010600030101010101" pitchFamily="2" charset="-122"/>
                <a:cs typeface="+mn-cs"/>
              </a:rPr>
              <a:t>实体类型</a:t>
            </a: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Calibri" panose="020F0502020204030204" pitchFamily="34" charset="0"/>
                <a:ea typeface="宋体" panose="02010600030101010101" pitchFamily="2" charset="-122"/>
                <a:cs typeface="+mn-cs"/>
              </a:rPr>
              <a:t>R </a:t>
            </a:r>
            <a:r>
              <a:rPr lang="zh-CN" altLang="en-US" sz="1200" kern="1200" dirty="0">
                <a:solidFill>
                  <a:schemeClr val="tx1"/>
                </a:solidFill>
                <a:effectLst/>
                <a:latin typeface="Calibri" panose="020F0502020204030204" pitchFamily="34" charset="0"/>
                <a:ea typeface="宋体" panose="02010600030101010101" pitchFamily="2" charset="-122"/>
                <a:cs typeface="+mn-cs"/>
              </a:rPr>
              <a:t>实体关系</a:t>
            </a: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Calibri" panose="020F0502020204030204" pitchFamily="34" charset="0"/>
                <a:ea typeface="宋体" panose="02010600030101010101" pitchFamily="2" charset="-122"/>
                <a:cs typeface="+mn-cs"/>
              </a:rPr>
              <a:t>C</a:t>
            </a:r>
            <a:r>
              <a:rPr lang="zh-CN" altLang="en-US" sz="1200" kern="1200" dirty="0">
                <a:solidFill>
                  <a:schemeClr val="tx1"/>
                </a:solidFill>
                <a:effectLst/>
                <a:latin typeface="Calibri" panose="020F0502020204030204" pitchFamily="34" charset="0"/>
                <a:ea typeface="宋体" panose="02010600030101010101" pitchFamily="2" charset="-122"/>
                <a:cs typeface="+mn-cs"/>
              </a:rPr>
              <a:t> 每一个</a:t>
            </a:r>
            <a:r>
              <a:rPr lang="en-US" altLang="zh-CN" sz="1200" kern="1200" dirty="0">
                <a:solidFill>
                  <a:schemeClr val="tx1"/>
                </a:solidFill>
                <a:effectLst/>
                <a:latin typeface="Calibri" panose="020F0502020204030204" pitchFamily="34" charset="0"/>
                <a:ea typeface="宋体" panose="02010600030101010101" pitchFamily="2" charset="-122"/>
                <a:cs typeface="+mn-cs"/>
              </a:rPr>
              <a:t>span</a:t>
            </a:r>
            <a:r>
              <a:rPr lang="zh-CN" altLang="en-US" sz="1200" kern="1200" dirty="0">
                <a:solidFill>
                  <a:schemeClr val="tx1"/>
                </a:solidFill>
                <a:effectLst/>
                <a:latin typeface="Calibri" panose="020F0502020204030204" pitchFamily="34" charset="0"/>
                <a:ea typeface="宋体" panose="02010600030101010101" pitchFamily="2" charset="-122"/>
                <a:cs typeface="+mn-cs"/>
              </a:rPr>
              <a:t>都有一个数值对应</a:t>
            </a:r>
            <a:r>
              <a:rPr lang="en-US" altLang="zh-CN" sz="1200" kern="1200" dirty="0">
                <a:solidFill>
                  <a:schemeClr val="tx1"/>
                </a:solidFill>
                <a:effectLst/>
                <a:latin typeface="Calibri" panose="020F0502020204030204" pitchFamily="34" charset="0"/>
                <a:ea typeface="宋体" panose="02010600030101010101" pitchFamily="2" charset="-122"/>
                <a:cs typeface="+mn-cs"/>
              </a:rPr>
              <a:t>,</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3974D2-2E53-4E87-8DD7-7B2131168409}" type="slidenum">
              <a:rPr kumimoji="0" lang="en-US" altLang="zh-CN" sz="1200" b="0" i="0" u="none" strike="noStrike" kern="1200" cap="none" spc="0" normalizeH="0" baseline="0" noProof="0" smtClean="0">
                <a:ln>
                  <a:noFill/>
                </a:ln>
                <a:solidFill>
                  <a:srgbClr val="000000"/>
                </a:solidFill>
                <a:effectLst/>
                <a:uLnTx/>
                <a:uFillTx/>
                <a:latin typeface="Calibri"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Calibri" pitchFamily="34" charset="0"/>
              <a:ea typeface="宋体" panose="02010600030101010101" pitchFamily="2" charset="-122"/>
              <a:cs typeface="+mn-cs"/>
            </a:endParaRPr>
          </a:p>
        </p:txBody>
      </p:sp>
    </p:spTree>
    <p:extLst>
      <p:ext uri="{BB962C8B-B14F-4D97-AF65-F5344CB8AC3E}">
        <p14:creationId xmlns:p14="http://schemas.microsoft.com/office/powerpoint/2010/main" val="3271637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3974D2-2E53-4E87-8DD7-7B2131168409}" type="slidenum">
              <a:rPr kumimoji="0" lang="en-US" altLang="zh-CN" sz="1200" b="0" i="0" u="none" strike="noStrike" kern="1200" cap="none" spc="0" normalizeH="0" baseline="0" noProof="0" smtClean="0">
                <a:ln>
                  <a:noFill/>
                </a:ln>
                <a:solidFill>
                  <a:srgbClr val="000000"/>
                </a:solidFill>
                <a:effectLst/>
                <a:uLnTx/>
                <a:uFillTx/>
                <a:latin typeface="Calibri"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Calibri" pitchFamily="34" charset="0"/>
              <a:ea typeface="宋体" panose="02010600030101010101" pitchFamily="2" charset="-122"/>
              <a:cs typeface="+mn-cs"/>
            </a:endParaRPr>
          </a:p>
        </p:txBody>
      </p:sp>
    </p:spTree>
    <p:extLst>
      <p:ext uri="{BB962C8B-B14F-4D97-AF65-F5344CB8AC3E}">
        <p14:creationId xmlns:p14="http://schemas.microsoft.com/office/powerpoint/2010/main" val="1286214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Calibri" panose="020F0502020204030204" pitchFamily="34" charset="0"/>
                <a:ea typeface="宋体" panose="02010600030101010101" pitchFamily="2" charset="-122"/>
                <a:cs typeface="+mn-cs"/>
              </a:rPr>
              <a:t>一元计算单元</a:t>
            </a:r>
            <a:br>
              <a:rPr lang="en-US" altLang="zh-CN" sz="1200" kern="1200" dirty="0">
                <a:solidFill>
                  <a:schemeClr val="tx1"/>
                </a:solidFill>
                <a:effectLst/>
                <a:latin typeface="Calibri" panose="020F0502020204030204" pitchFamily="34" charset="0"/>
                <a:ea typeface="宋体" panose="02010600030101010101" pitchFamily="2" charset="-122"/>
                <a:cs typeface="+mn-cs"/>
              </a:rPr>
            </a:br>
            <a:r>
              <a:rPr lang="zh-CN" altLang="en-US" sz="1200" kern="1200" dirty="0">
                <a:solidFill>
                  <a:schemeClr val="tx1"/>
                </a:solidFill>
                <a:effectLst/>
                <a:latin typeface="Calibri" panose="020F0502020204030204" pitchFamily="34" charset="0"/>
                <a:ea typeface="宋体" panose="02010600030101010101" pitchFamily="2" charset="-122"/>
                <a:cs typeface="+mn-cs"/>
              </a:rPr>
              <a:t>二元计算单元</a:t>
            </a: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3974D2-2E53-4E87-8DD7-7B2131168409}" type="slidenum">
              <a:rPr kumimoji="0" lang="en-US" altLang="zh-CN" sz="1200" b="0" i="0" u="none" strike="noStrike" kern="1200" cap="none" spc="0" normalizeH="0" baseline="0" noProof="0" smtClean="0">
                <a:ln>
                  <a:noFill/>
                </a:ln>
                <a:solidFill>
                  <a:srgbClr val="000000"/>
                </a:solidFill>
                <a:effectLst/>
                <a:uLnTx/>
                <a:uFillTx/>
                <a:latin typeface="Calibri"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Calibri" pitchFamily="34" charset="0"/>
              <a:ea typeface="宋体" panose="02010600030101010101" pitchFamily="2" charset="-122"/>
              <a:cs typeface="+mn-cs"/>
            </a:endParaRPr>
          </a:p>
        </p:txBody>
      </p:sp>
    </p:spTree>
    <p:extLst>
      <p:ext uri="{BB962C8B-B14F-4D97-AF65-F5344CB8AC3E}">
        <p14:creationId xmlns:p14="http://schemas.microsoft.com/office/powerpoint/2010/main" val="2287989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endParaRPr lang="zh-CN" altLang="en-US"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14</a:t>
            </a:fld>
            <a:endParaRPr lang="en-US" altLang="zh-CN"/>
          </a:p>
        </p:txBody>
      </p:sp>
    </p:spTree>
    <p:extLst>
      <p:ext uri="{BB962C8B-B14F-4D97-AF65-F5344CB8AC3E}">
        <p14:creationId xmlns:p14="http://schemas.microsoft.com/office/powerpoint/2010/main" val="342030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b="0" i="0" dirty="0">
                <a:solidFill>
                  <a:srgbClr val="B96758"/>
                </a:solidFill>
                <a:effectLst/>
                <a:latin typeface="Arial" panose="020B0604020202020204" pitchFamily="34" charset="0"/>
              </a:rPr>
              <a:t>ACE</a:t>
            </a:r>
            <a:r>
              <a:rPr lang="zh-CN" altLang="en-US" b="0" i="0" dirty="0">
                <a:solidFill>
                  <a:srgbClr val="E8D7BA"/>
                </a:solidFill>
                <a:effectLst/>
                <a:latin typeface="Arial" panose="020B0604020202020204" pitchFamily="34" charset="0"/>
              </a:rPr>
              <a:t> </a:t>
            </a:r>
            <a:r>
              <a:rPr lang="en-US" altLang="zh-CN" b="0" i="0" dirty="0">
                <a:solidFill>
                  <a:srgbClr val="B96758"/>
                </a:solidFill>
                <a:effectLst/>
                <a:latin typeface="Arial" panose="020B0604020202020204" pitchFamily="34" charset="0"/>
              </a:rPr>
              <a:t>2005</a:t>
            </a:r>
            <a:r>
              <a:rPr lang="zh-CN" altLang="en-US" b="0" i="0" dirty="0">
                <a:solidFill>
                  <a:srgbClr val="E8D7BA"/>
                </a:solidFill>
                <a:effectLst/>
                <a:latin typeface="Arial" panose="020B0604020202020204" pitchFamily="34" charset="0"/>
              </a:rPr>
              <a:t>多语种培训语料库包含完整的英语、阿拉伯语和汉语训练数据</a:t>
            </a:r>
            <a:r>
              <a:rPr lang="en-US" altLang="zh-CN" b="0" i="0" dirty="0">
                <a:solidFill>
                  <a:srgbClr val="E8D7BA"/>
                </a:solidFill>
                <a:effectLst/>
                <a:latin typeface="Arial" panose="020B0604020202020204" pitchFamily="34" charset="0"/>
              </a:rPr>
              <a:t>,</a:t>
            </a:r>
            <a:r>
              <a:rPr lang="zh-CN" altLang="en-US" b="0" i="0" dirty="0">
                <a:solidFill>
                  <a:srgbClr val="E8D7BA"/>
                </a:solidFill>
                <a:effectLst/>
                <a:latin typeface="Arial" panose="020B0604020202020204" pitchFamily="34" charset="0"/>
              </a:rPr>
              <a:t>用于</a:t>
            </a:r>
            <a:r>
              <a:rPr lang="en-US" altLang="zh-CN" b="0" i="0" dirty="0">
                <a:solidFill>
                  <a:srgbClr val="B96758"/>
                </a:solidFill>
                <a:effectLst/>
                <a:latin typeface="Arial" panose="020B0604020202020204" pitchFamily="34" charset="0"/>
              </a:rPr>
              <a:t>2005</a:t>
            </a:r>
            <a:r>
              <a:rPr lang="zh-CN" altLang="en-US" b="0" i="0" dirty="0">
                <a:solidFill>
                  <a:srgbClr val="B96758"/>
                </a:solidFill>
                <a:effectLst/>
                <a:latin typeface="Arial" panose="020B0604020202020204" pitchFamily="34" charset="0"/>
              </a:rPr>
              <a:t>年</a:t>
            </a:r>
            <a:r>
              <a:rPr lang="zh-CN" altLang="en-US" b="0" i="0" dirty="0">
                <a:solidFill>
                  <a:srgbClr val="E8D7BA"/>
                </a:solidFill>
                <a:effectLst/>
                <a:latin typeface="Arial" panose="020B0604020202020204" pitchFamily="34" charset="0"/>
              </a:rPr>
              <a:t>自动内容提取</a:t>
            </a:r>
            <a:r>
              <a:rPr lang="en-US" altLang="zh-CN" b="0" i="0" dirty="0">
                <a:solidFill>
                  <a:srgbClr val="E8D7BA"/>
                </a:solidFill>
                <a:effectLst/>
                <a:latin typeface="Arial" panose="020B0604020202020204" pitchFamily="34" charset="0"/>
              </a:rPr>
              <a:t>(</a:t>
            </a:r>
            <a:r>
              <a:rPr lang="en-US" altLang="zh-CN" b="0" i="0" dirty="0">
                <a:solidFill>
                  <a:srgbClr val="B96758"/>
                </a:solidFill>
                <a:effectLst/>
                <a:latin typeface="Arial" panose="020B0604020202020204" pitchFamily="34" charset="0"/>
              </a:rPr>
              <a:t>ACE</a:t>
            </a:r>
            <a:r>
              <a:rPr lang="en-US" altLang="zh-CN" b="0" i="0" dirty="0">
                <a:solidFill>
                  <a:srgbClr val="E8D7BA"/>
                </a:solidFill>
                <a:effectLst/>
                <a:latin typeface="Arial" panose="020B0604020202020204" pitchFamily="34" charset="0"/>
              </a:rPr>
              <a:t>)</a:t>
            </a:r>
            <a:r>
              <a:rPr lang="zh-CN" altLang="en-US" b="0" i="0" dirty="0">
                <a:solidFill>
                  <a:srgbClr val="E8D7BA"/>
                </a:solidFill>
                <a:effectLst/>
                <a:latin typeface="Arial" panose="020B0604020202020204" pitchFamily="34" charset="0"/>
              </a:rPr>
              <a:t>技术评估。</a:t>
            </a:r>
            <a:endParaRPr lang="zh-CN" altLang="en-US"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15</a:t>
            </a:fld>
            <a:endParaRPr lang="en-US" altLang="zh-CN"/>
          </a:p>
        </p:txBody>
      </p:sp>
    </p:spTree>
    <p:extLst>
      <p:ext uri="{BB962C8B-B14F-4D97-AF65-F5344CB8AC3E}">
        <p14:creationId xmlns:p14="http://schemas.microsoft.com/office/powerpoint/2010/main" val="1481505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sz="1800" b="0" i="0" u="none" strike="noStrike" baseline="0" dirty="0">
                <a:latin typeface="NimbusRomNo9L-Regu"/>
              </a:rPr>
              <a:t>Comparison with previous systems on the development and test set for our three tasks. For coreference resolution, we report the average P/R/F1 of MUC, B</a:t>
            </a:r>
            <a:r>
              <a:rPr lang="en-US" altLang="zh-CN" sz="1800" b="0" i="0" u="none" strike="noStrike" baseline="0" dirty="0">
                <a:latin typeface="CMR8"/>
              </a:rPr>
              <a:t>3</a:t>
            </a:r>
            <a:r>
              <a:rPr lang="en-US" altLang="zh-CN" sz="1800" b="0" i="0" u="none" strike="noStrike" baseline="0" dirty="0">
                <a:latin typeface="NimbusRomNo9L-Regu"/>
              </a:rPr>
              <a:t>, and CEAF</a:t>
            </a:r>
            <a:r>
              <a:rPr lang="en-US" altLang="zh-CN" sz="1800" b="0" i="0" u="none" strike="noStrike" baseline="0" dirty="0">
                <a:latin typeface="CMR6"/>
              </a:rPr>
              <a:t>4 </a:t>
            </a:r>
            <a:r>
              <a:rPr lang="en-US" altLang="zh-CN" sz="1800" b="0" i="0" u="none" strike="noStrike" baseline="0" dirty="0">
                <a:latin typeface="NimbusRomNo9L-Regu"/>
              </a:rPr>
              <a:t>scores.</a:t>
            </a: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16</a:t>
            </a:fld>
            <a:endParaRPr lang="en-US" altLang="zh-CN"/>
          </a:p>
        </p:txBody>
      </p:sp>
    </p:spTree>
    <p:extLst>
      <p:ext uri="{BB962C8B-B14F-4D97-AF65-F5344CB8AC3E}">
        <p14:creationId xmlns:p14="http://schemas.microsoft.com/office/powerpoint/2010/main" val="1762771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b="0" i="0" dirty="0">
                <a:solidFill>
                  <a:srgbClr val="121212"/>
                </a:solidFill>
                <a:effectLst/>
                <a:latin typeface="-apple-system"/>
              </a:rPr>
              <a:t>实际上</a:t>
            </a:r>
            <a:r>
              <a:rPr lang="en-US" altLang="zh-CN" b="0" i="0" dirty="0">
                <a:solidFill>
                  <a:srgbClr val="121212"/>
                </a:solidFill>
                <a:effectLst/>
                <a:latin typeface="-apple-system"/>
              </a:rPr>
              <a:t>ablation study</a:t>
            </a:r>
            <a:r>
              <a:rPr lang="zh-CN" altLang="en-US" b="0" i="0" dirty="0">
                <a:solidFill>
                  <a:srgbClr val="121212"/>
                </a:solidFill>
                <a:effectLst/>
                <a:latin typeface="-apple-system"/>
              </a:rPr>
              <a:t>就是为了研究模型中所提出的一些结构是否有效而设计的实验。</a:t>
            </a:r>
          </a:p>
          <a:p>
            <a:pPr algn="l"/>
            <a:r>
              <a:rPr lang="zh-CN" altLang="en-US" b="0" i="0" dirty="0">
                <a:solidFill>
                  <a:srgbClr val="121212"/>
                </a:solidFill>
                <a:effectLst/>
                <a:latin typeface="-apple-system"/>
              </a:rPr>
              <a:t>比如你提出了某某结构，但是要想确定这个结构是否有利于最终的效果，</a:t>
            </a:r>
          </a:p>
          <a:p>
            <a:pPr algn="l"/>
            <a:r>
              <a:rPr lang="zh-CN" altLang="en-US" b="0" i="0" dirty="0">
                <a:solidFill>
                  <a:srgbClr val="121212"/>
                </a:solidFill>
                <a:effectLst/>
                <a:latin typeface="-apple-system"/>
              </a:rPr>
              <a:t>那就要将去掉该结构的网络与加上该结构的网络所得到的结果进行对比，这就是</a:t>
            </a:r>
            <a:r>
              <a:rPr lang="en-US" altLang="zh-CN" b="0" i="0" dirty="0">
                <a:solidFill>
                  <a:srgbClr val="121212"/>
                </a:solidFill>
                <a:effectLst/>
                <a:latin typeface="-apple-system"/>
              </a:rPr>
              <a:t>ablation study</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17</a:t>
            </a:fld>
            <a:endParaRPr lang="en-US" altLang="zh-CN"/>
          </a:p>
        </p:txBody>
      </p:sp>
    </p:spTree>
    <p:extLst>
      <p:ext uri="{BB962C8B-B14F-4D97-AF65-F5344CB8AC3E}">
        <p14:creationId xmlns:p14="http://schemas.microsoft.com/office/powerpoint/2010/main" val="1788751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18</a:t>
            </a:fld>
            <a:endParaRPr lang="en-US" altLang="zh-CN"/>
          </a:p>
        </p:txBody>
      </p:sp>
    </p:spTree>
    <p:extLst>
      <p:ext uri="{BB962C8B-B14F-4D97-AF65-F5344CB8AC3E}">
        <p14:creationId xmlns:p14="http://schemas.microsoft.com/office/powerpoint/2010/main" val="2138866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19</a:t>
            </a:fld>
            <a:endParaRPr lang="en-US" altLang="zh-CN"/>
          </a:p>
        </p:txBody>
      </p:sp>
    </p:spTree>
    <p:extLst>
      <p:ext uri="{BB962C8B-B14F-4D97-AF65-F5344CB8AC3E}">
        <p14:creationId xmlns:p14="http://schemas.microsoft.com/office/powerpoint/2010/main" val="28129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2</a:t>
            </a:fld>
            <a:endParaRPr lang="en-US" altLang="zh-CN"/>
          </a:p>
        </p:txBody>
      </p:sp>
    </p:spTree>
    <p:extLst>
      <p:ext uri="{BB962C8B-B14F-4D97-AF65-F5344CB8AC3E}">
        <p14:creationId xmlns:p14="http://schemas.microsoft.com/office/powerpoint/2010/main" val="2923857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sz="1800" b="0" i="0" u="none" strike="noStrike" baseline="0" dirty="0">
                <a:latin typeface="NimbusRomNo9L-Regu"/>
              </a:rPr>
              <a:t>Frequency of detected entities with and without </a:t>
            </a:r>
            <a:r>
              <a:rPr lang="en-US" altLang="zh-CN" sz="1800" b="0" i="0" u="none" strike="noStrike" baseline="0" dirty="0" err="1">
                <a:latin typeface="NimbusRomNo9L-Regu"/>
              </a:rPr>
              <a:t>coreferece</a:t>
            </a:r>
            <a:r>
              <a:rPr lang="en-US" altLang="zh-CN" sz="1800" b="0" i="0" u="none" strike="noStrike" baseline="0" dirty="0">
                <a:latin typeface="NimbusRomNo9L-Regu"/>
              </a:rPr>
              <a:t> resolution: using coreference reduces the frequency of the generic phrase </a:t>
            </a:r>
            <a:r>
              <a:rPr lang="en-US" altLang="zh-CN" sz="1800" b="0" i="0" u="none" strike="noStrike" baseline="0" dirty="0">
                <a:latin typeface="NimbusRomNo9L-ReguItal"/>
              </a:rPr>
              <a:t>detection </a:t>
            </a:r>
            <a:r>
              <a:rPr lang="en-US" altLang="zh-CN" sz="1800" b="0" i="0" u="none" strike="noStrike" baseline="0" dirty="0">
                <a:latin typeface="NimbusRomNo9L-Regu"/>
              </a:rPr>
              <a:t>while significantly increasing the frequency of</a:t>
            </a:r>
          </a:p>
          <a:p>
            <a:pPr algn="l"/>
            <a:r>
              <a:rPr lang="en-US" altLang="zh-CN" sz="1800" b="0" i="0" u="none" strike="noStrike" baseline="0" dirty="0">
                <a:latin typeface="NimbusRomNo9L-Regu"/>
              </a:rPr>
              <a:t>specific phrases. Linking entities through coreference helps disambiguate phrases when generating the knowledge graph.</a:t>
            </a: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20</a:t>
            </a:fld>
            <a:endParaRPr lang="en-US" altLang="zh-CN"/>
          </a:p>
        </p:txBody>
      </p:sp>
    </p:spTree>
    <p:extLst>
      <p:ext uri="{BB962C8B-B14F-4D97-AF65-F5344CB8AC3E}">
        <p14:creationId xmlns:p14="http://schemas.microsoft.com/office/powerpoint/2010/main" val="918609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21</a:t>
            </a:fld>
            <a:endParaRPr lang="en-US" altLang="zh-CN"/>
          </a:p>
        </p:txBody>
      </p:sp>
    </p:spTree>
    <p:extLst>
      <p:ext uri="{BB962C8B-B14F-4D97-AF65-F5344CB8AC3E}">
        <p14:creationId xmlns:p14="http://schemas.microsoft.com/office/powerpoint/2010/main" val="609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3</a:t>
            </a:fld>
            <a:endParaRPr lang="en-US" altLang="zh-CN"/>
          </a:p>
        </p:txBody>
      </p:sp>
    </p:spTree>
    <p:extLst>
      <p:ext uri="{BB962C8B-B14F-4D97-AF65-F5344CB8AC3E}">
        <p14:creationId xmlns:p14="http://schemas.microsoft.com/office/powerpoint/2010/main" val="1158037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4</a:t>
            </a:fld>
            <a:endParaRPr lang="en-US" altLang="zh-CN"/>
          </a:p>
        </p:txBody>
      </p:sp>
    </p:spTree>
    <p:extLst>
      <p:ext uri="{BB962C8B-B14F-4D97-AF65-F5344CB8AC3E}">
        <p14:creationId xmlns:p14="http://schemas.microsoft.com/office/powerpoint/2010/main" val="224074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sz="1200" b="0" i="0" kern="1200" dirty="0">
                <a:solidFill>
                  <a:schemeClr val="tx1"/>
                </a:solidFill>
                <a:effectLst/>
                <a:latin typeface="Calibri" panose="020F0502020204030204" pitchFamily="34" charset="0"/>
                <a:ea typeface="宋体" panose="02010600030101010101" pitchFamily="2" charset="-122"/>
                <a:cs typeface="+mn-cs"/>
              </a:rPr>
              <a:t>Span  </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区间范围    </a:t>
            </a:r>
            <a:r>
              <a:rPr lang="en-US" altLang="zh-CN" sz="1800" b="0" i="0" u="none" strike="noStrike" baseline="0" dirty="0">
                <a:latin typeface="NimbusRomNo9L-Regu"/>
              </a:rPr>
              <a:t>annotators perform a greedy annotation for spans and always prefer the longer span whenever ambiguity occurs. Nested spans are allowed when a </a:t>
            </a:r>
            <a:r>
              <a:rPr lang="en-US" altLang="zh-CN" sz="1800" b="0" i="0" u="none" strike="noStrike" baseline="0" dirty="0" err="1">
                <a:latin typeface="NimbusRomNo9L-Regu"/>
              </a:rPr>
              <a:t>subspan</a:t>
            </a:r>
            <a:r>
              <a:rPr lang="en-US" altLang="zh-CN" sz="1800" b="0" i="0" u="none" strike="noStrike" baseline="0" dirty="0">
                <a:latin typeface="NimbusRomNo9L-Regu"/>
              </a:rPr>
              <a:t> has a relation/coreference link with another term outside the span.</a:t>
            </a:r>
          </a:p>
          <a:p>
            <a:pPr algn="l"/>
            <a:r>
              <a:rPr lang="zh-CN" altLang="en-US" b="0" i="0" dirty="0">
                <a:solidFill>
                  <a:srgbClr val="FFF0D1"/>
                </a:solidFill>
                <a:effectLst/>
                <a:latin typeface="-apple-system"/>
              </a:rPr>
              <a:t>这里的</a:t>
            </a:r>
            <a:r>
              <a:rPr lang="en-US" altLang="zh-CN" b="0" i="0" dirty="0">
                <a:solidFill>
                  <a:srgbClr val="FFF0D1"/>
                </a:solidFill>
                <a:effectLst/>
                <a:latin typeface="-apple-system"/>
              </a:rPr>
              <a:t>span</a:t>
            </a:r>
            <a:r>
              <a:rPr lang="zh-CN" altLang="en-US" b="0" i="0" dirty="0">
                <a:solidFill>
                  <a:srgbClr val="FFF0D1"/>
                </a:solidFill>
                <a:effectLst/>
                <a:latin typeface="-apple-system"/>
              </a:rPr>
              <a:t>的含义我认为是不同备选实体之间的组合</a:t>
            </a:r>
            <a:r>
              <a:rPr lang="en-US" altLang="zh-CN" b="0" i="0" dirty="0">
                <a:solidFill>
                  <a:srgbClr val="FFF0D1"/>
                </a:solidFill>
                <a:effectLst/>
                <a:latin typeface="-apple-system"/>
              </a:rPr>
              <a:t>, </a:t>
            </a:r>
            <a:r>
              <a:rPr lang="zh-CN" altLang="en-US" b="0" i="0" dirty="0">
                <a:solidFill>
                  <a:srgbClr val="FFF0D1"/>
                </a:solidFill>
                <a:effectLst/>
                <a:latin typeface="-apple-system"/>
              </a:rPr>
              <a:t>也就是名词短语</a:t>
            </a:r>
            <a:r>
              <a:rPr lang="en-US" altLang="zh-CN" b="0" i="0" dirty="0">
                <a:solidFill>
                  <a:srgbClr val="FFF0D1"/>
                </a:solidFill>
                <a:effectLst/>
                <a:latin typeface="-apple-system"/>
              </a:rPr>
              <a:t>. </a:t>
            </a:r>
            <a:r>
              <a:rPr lang="zh-CN" altLang="en-US" b="0" i="0" dirty="0">
                <a:solidFill>
                  <a:srgbClr val="FFF0D1"/>
                </a:solidFill>
                <a:effectLst/>
                <a:latin typeface="-apple-system"/>
              </a:rPr>
              <a:t>并且可以检测出重合的</a:t>
            </a:r>
            <a:r>
              <a:rPr lang="en-US" altLang="zh-CN" b="0" i="0" dirty="0">
                <a:solidFill>
                  <a:srgbClr val="FFF0D1"/>
                </a:solidFill>
                <a:effectLst/>
                <a:latin typeface="-apple-system"/>
              </a:rPr>
              <a:t>span.</a:t>
            </a:r>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5</a:t>
            </a:fld>
            <a:endParaRPr lang="en-US" altLang="zh-CN"/>
          </a:p>
        </p:txBody>
      </p:sp>
    </p:spTree>
    <p:extLst>
      <p:ext uri="{BB962C8B-B14F-4D97-AF65-F5344CB8AC3E}">
        <p14:creationId xmlns:p14="http://schemas.microsoft.com/office/powerpoint/2010/main" val="336427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6</a:t>
            </a:fld>
            <a:endParaRPr lang="en-US" altLang="zh-CN"/>
          </a:p>
        </p:txBody>
      </p:sp>
    </p:spTree>
    <p:extLst>
      <p:ext uri="{BB962C8B-B14F-4D97-AF65-F5344CB8AC3E}">
        <p14:creationId xmlns:p14="http://schemas.microsoft.com/office/powerpoint/2010/main" val="397393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7</a:t>
            </a:fld>
            <a:endParaRPr lang="en-US" altLang="zh-CN"/>
          </a:p>
        </p:txBody>
      </p:sp>
    </p:spTree>
    <p:extLst>
      <p:ext uri="{BB962C8B-B14F-4D97-AF65-F5344CB8AC3E}">
        <p14:creationId xmlns:p14="http://schemas.microsoft.com/office/powerpoint/2010/main" val="179424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dirty="0"/>
              <a:t>Pipeline system  </a:t>
            </a:r>
            <a:r>
              <a:rPr lang="zh-CN" altLang="en-US" dirty="0"/>
              <a:t>流水线系统 </a:t>
            </a:r>
            <a:r>
              <a:rPr lang="en-US" altLang="zh-CN" sz="1800" b="0" i="0" u="none" strike="noStrike" baseline="0" dirty="0">
                <a:solidFill>
                  <a:srgbClr val="000000"/>
                </a:solidFill>
                <a:latin typeface="NimbusRomNo9L-Regu"/>
              </a:rPr>
              <a:t>addresses these tasks as independent components of a pipeline</a:t>
            </a:r>
          </a:p>
          <a:p>
            <a:pPr algn="l"/>
            <a:r>
              <a:rPr lang="en-US" altLang="zh-CN" sz="1800" b="0" i="0" u="none" strike="noStrike" baseline="0" dirty="0">
                <a:latin typeface="NimbusRomNo9L-Regu"/>
              </a:rPr>
              <a:t>multi-task setup that shares parameters across low-level tasks, making predictions by leveraging context across the document through coreference links.</a:t>
            </a:r>
          </a:p>
          <a:p>
            <a:pPr algn="l"/>
            <a:r>
              <a:rPr lang="en-US" altLang="zh-CN" dirty="0"/>
              <a:t>hand engineered features </a:t>
            </a:r>
            <a:r>
              <a:rPr lang="zh-CN" altLang="en-US" b="0" i="0" dirty="0">
                <a:solidFill>
                  <a:srgbClr val="E8D7BA"/>
                </a:solidFill>
                <a:effectLst/>
                <a:latin typeface="Arial" panose="020B0604020202020204" pitchFamily="34" charset="0"/>
              </a:rPr>
              <a:t>人工提取的特征</a:t>
            </a:r>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8</a:t>
            </a:fld>
            <a:endParaRPr lang="en-US" altLang="zh-CN"/>
          </a:p>
        </p:txBody>
      </p:sp>
    </p:spTree>
    <p:extLst>
      <p:ext uri="{BB962C8B-B14F-4D97-AF65-F5344CB8AC3E}">
        <p14:creationId xmlns:p14="http://schemas.microsoft.com/office/powerpoint/2010/main" val="191234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kumimoji="1" lang="en-US" altLang="zh-CN" dirty="0">
                <a:latin typeface="+mn-lt"/>
              </a:rPr>
              <a:t>multi-task </a:t>
            </a:r>
            <a:r>
              <a:rPr kumimoji="1" lang="zh-CN" altLang="en-US" dirty="0">
                <a:latin typeface="+mn-lt"/>
              </a:rPr>
              <a:t>意味着</a:t>
            </a:r>
            <a:r>
              <a:rPr lang="zh-CN" altLang="en-US" sz="1200" kern="1200" dirty="0">
                <a:solidFill>
                  <a:schemeClr val="tx1"/>
                </a:solidFill>
                <a:effectLst/>
                <a:latin typeface="Calibri" panose="020F0502020204030204" pitchFamily="34" charset="0"/>
                <a:ea typeface="宋体" panose="02010600030101010101" pitchFamily="2" charset="-122"/>
                <a:cs typeface="+mn-cs"/>
              </a:rPr>
              <a:t>三个任务的底层向量是共享的</a:t>
            </a:r>
          </a:p>
        </p:txBody>
      </p:sp>
      <p:sp>
        <p:nvSpPr>
          <p:cNvPr id="4" name="灯片编号占位符 3"/>
          <p:cNvSpPr>
            <a:spLocks noGrp="1"/>
          </p:cNvSpPr>
          <p:nvPr>
            <p:ph type="sldNum" sz="quarter" idx="10"/>
          </p:nvPr>
        </p:nvSpPr>
        <p:spPr/>
        <p:txBody>
          <a:bodyPr/>
          <a:lstStyle/>
          <a:p>
            <a:pPr>
              <a:defRPr/>
            </a:pPr>
            <a:fld id="{EE3974D2-2E53-4E87-8DD7-7B2131168409}" type="slidenum">
              <a:rPr lang="en-US" altLang="zh-CN" smtClean="0"/>
              <a:pPr>
                <a:defRPr/>
              </a:pPr>
              <a:t>9</a:t>
            </a:fld>
            <a:endParaRPr lang="en-US" altLang="zh-CN"/>
          </a:p>
        </p:txBody>
      </p:sp>
    </p:spTree>
    <p:extLst>
      <p:ext uri="{BB962C8B-B14F-4D97-AF65-F5344CB8AC3E}">
        <p14:creationId xmlns:p14="http://schemas.microsoft.com/office/powerpoint/2010/main" val="344816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extLst>
      <p:ext uri="{BB962C8B-B14F-4D97-AF65-F5344CB8AC3E}">
        <p14:creationId xmlns:p14="http://schemas.microsoft.com/office/powerpoint/2010/main" val="230081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016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4227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E75EF0C-0249-4590-A6D8-A6FDDE121317}" type="datetimeFigureOut">
              <a:rPr lang="zh-CN" altLang="en-US"/>
              <a:pPr>
                <a:defRPr/>
              </a:pPr>
              <a:t>2020/11/19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2BAAE61-045C-47DC-8B5C-F169AD920542}" type="slidenum">
              <a:rPr lang="zh-CN" altLang="en-US"/>
              <a:pPr>
                <a:defRPr/>
              </a:pPr>
              <a:t>‹#›</a:t>
            </a:fld>
            <a:endParaRPr lang="zh-CN" altLang="en-US"/>
          </a:p>
        </p:txBody>
      </p:sp>
    </p:spTree>
    <p:extLst>
      <p:ext uri="{BB962C8B-B14F-4D97-AF65-F5344CB8AC3E}">
        <p14:creationId xmlns:p14="http://schemas.microsoft.com/office/powerpoint/2010/main" val="516576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12CE4B6-181D-4E28-B112-0B2F41E3CDE4}" type="datetimeFigureOut">
              <a:rPr lang="zh-CN" altLang="en-US"/>
              <a:pPr>
                <a:defRPr/>
              </a:pPr>
              <a:t>2020/11/19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F4BDD81-0D13-4CB7-8582-73651E410EE9}" type="slidenum">
              <a:rPr lang="zh-CN" altLang="en-US"/>
              <a:pPr>
                <a:defRPr/>
              </a:pPr>
              <a:t>‹#›</a:t>
            </a:fld>
            <a:endParaRPr lang="zh-CN" altLang="en-US"/>
          </a:p>
        </p:txBody>
      </p:sp>
    </p:spTree>
    <p:extLst>
      <p:ext uri="{BB962C8B-B14F-4D97-AF65-F5344CB8AC3E}">
        <p14:creationId xmlns:p14="http://schemas.microsoft.com/office/powerpoint/2010/main" val="1184350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4" name="日期占位符 3"/>
          <p:cNvSpPr>
            <a:spLocks noGrp="1" noChangeArrowheads="1"/>
          </p:cNvSpPr>
          <p:nvPr>
            <p:ph type="dt" sz="half" idx="10"/>
          </p:nvPr>
        </p:nvSpPr>
        <p:spPr>
          <a:ln/>
        </p:spPr>
        <p:txBody>
          <a:bodyPr/>
          <a:lstStyle>
            <a:lvl1pPr>
              <a:defRPr/>
            </a:lvl1pPr>
          </a:lstStyle>
          <a:p>
            <a:pPr>
              <a:defRPr/>
            </a:pPr>
            <a:fld id="{54239755-E632-4C3B-8837-7DF8F498113C}" type="datetimeFigureOut">
              <a:rPr lang="zh-CN" altLang="en-US"/>
              <a:pPr>
                <a:defRPr/>
              </a:pPr>
              <a:t>2020/11/19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66B2828-0275-4BD5-AC38-03C97B90DA83}" type="slidenum">
              <a:rPr lang="zh-CN" altLang="en-US"/>
              <a:pPr>
                <a:defRPr/>
              </a:pPr>
              <a:t>‹#›</a:t>
            </a:fld>
            <a:endParaRPr lang="zh-CN" altLang="en-US"/>
          </a:p>
        </p:txBody>
      </p:sp>
    </p:spTree>
    <p:extLst>
      <p:ext uri="{BB962C8B-B14F-4D97-AF65-F5344CB8AC3E}">
        <p14:creationId xmlns:p14="http://schemas.microsoft.com/office/powerpoint/2010/main" val="952813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2E2F946B-DF7B-4CDF-98B2-5F39FDD79ADE}" type="datetimeFigureOut">
              <a:rPr lang="zh-CN" altLang="en-US"/>
              <a:pPr>
                <a:defRPr/>
              </a:pPr>
              <a:t>2020/11/19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21B698E-50B5-481D-8055-166E69DBF832}" type="slidenum">
              <a:rPr lang="zh-CN" altLang="en-US"/>
              <a:pPr>
                <a:defRPr/>
              </a:pPr>
              <a:t>‹#›</a:t>
            </a:fld>
            <a:endParaRPr lang="zh-CN" altLang="en-US"/>
          </a:p>
        </p:txBody>
      </p:sp>
    </p:spTree>
    <p:extLst>
      <p:ext uri="{BB962C8B-B14F-4D97-AF65-F5344CB8AC3E}">
        <p14:creationId xmlns:p14="http://schemas.microsoft.com/office/powerpoint/2010/main" val="1431240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F0C908D2-103A-46AD-B8E8-B0573E83127F}" type="datetimeFigureOut">
              <a:rPr lang="zh-CN" altLang="en-US"/>
              <a:pPr>
                <a:defRPr/>
              </a:pPr>
              <a:t>2020/11/19</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FC0C021-A496-4713-B0F2-4837216F4A1D}" type="slidenum">
              <a:rPr lang="zh-CN" altLang="en-US"/>
              <a:pPr>
                <a:defRPr/>
              </a:pPr>
              <a:t>‹#›</a:t>
            </a:fld>
            <a:endParaRPr lang="zh-CN" altLang="en-US"/>
          </a:p>
        </p:txBody>
      </p:sp>
    </p:spTree>
    <p:extLst>
      <p:ext uri="{BB962C8B-B14F-4D97-AF65-F5344CB8AC3E}">
        <p14:creationId xmlns:p14="http://schemas.microsoft.com/office/powerpoint/2010/main" val="1687558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C2E775E-8D2A-4292-A3F9-B146F4AAC5BE}" type="datetimeFigureOut">
              <a:rPr lang="zh-CN" altLang="en-US"/>
              <a:pPr>
                <a:defRPr/>
              </a:pPr>
              <a:t>2020/11/19</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2665F89-4E13-44DB-B19F-AC1D2428D83C}" type="slidenum">
              <a:rPr lang="zh-CN" altLang="en-US"/>
              <a:pPr>
                <a:defRPr/>
              </a:pPr>
              <a:t>‹#›</a:t>
            </a:fld>
            <a:endParaRPr lang="zh-CN" altLang="en-US"/>
          </a:p>
        </p:txBody>
      </p:sp>
    </p:spTree>
    <p:extLst>
      <p:ext uri="{BB962C8B-B14F-4D97-AF65-F5344CB8AC3E}">
        <p14:creationId xmlns:p14="http://schemas.microsoft.com/office/powerpoint/2010/main" val="1635426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808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3"/>
          <p:cNvSpPr>
            <a:spLocks noGrp="1" noChangeArrowheads="1"/>
          </p:cNvSpPr>
          <p:nvPr>
            <p:ph type="dt" sz="half" idx="10"/>
          </p:nvPr>
        </p:nvSpPr>
        <p:spPr>
          <a:ln/>
        </p:spPr>
        <p:txBody>
          <a:bodyPr/>
          <a:lstStyle>
            <a:lvl1pPr>
              <a:defRPr/>
            </a:lvl1pPr>
          </a:lstStyle>
          <a:p>
            <a:pPr>
              <a:defRPr/>
            </a:pPr>
            <a:fld id="{2746CFF6-11B3-4920-AD5F-9E066FF6AC4D}" type="datetimeFigureOut">
              <a:rPr lang="zh-CN" altLang="en-US"/>
              <a:pPr>
                <a:defRPr/>
              </a:pPr>
              <a:t>2020/11/19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930903C-CE47-4EF2-8521-3AEB124FB2BD}" type="slidenum">
              <a:rPr lang="zh-CN" altLang="en-US"/>
              <a:pPr>
                <a:defRPr/>
              </a:pPr>
              <a:t>‹#›</a:t>
            </a:fld>
            <a:endParaRPr lang="zh-CN" altLang="en-US"/>
          </a:p>
        </p:txBody>
      </p:sp>
    </p:spTree>
    <p:extLst>
      <p:ext uri="{BB962C8B-B14F-4D97-AF65-F5344CB8AC3E}">
        <p14:creationId xmlns:p14="http://schemas.microsoft.com/office/powerpoint/2010/main" val="47392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50774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3"/>
          <p:cNvSpPr>
            <a:spLocks noGrp="1" noChangeArrowheads="1"/>
          </p:cNvSpPr>
          <p:nvPr>
            <p:ph type="dt" sz="half" idx="10"/>
          </p:nvPr>
        </p:nvSpPr>
        <p:spPr>
          <a:ln/>
        </p:spPr>
        <p:txBody>
          <a:bodyPr/>
          <a:lstStyle>
            <a:lvl1pPr>
              <a:defRPr/>
            </a:lvl1pPr>
          </a:lstStyle>
          <a:p>
            <a:pPr>
              <a:defRPr/>
            </a:pPr>
            <a:fld id="{00805691-8D18-4C2D-9778-6757DE74CB7A}" type="datetimeFigureOut">
              <a:rPr lang="zh-CN" altLang="en-US"/>
              <a:pPr>
                <a:defRPr/>
              </a:pPr>
              <a:t>2020/11/19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6DDC2F1-D656-42B4-B25B-5182D47991EC}" type="slidenum">
              <a:rPr lang="zh-CN" altLang="en-US"/>
              <a:pPr>
                <a:defRPr/>
              </a:pPr>
              <a:t>‹#›</a:t>
            </a:fld>
            <a:endParaRPr lang="zh-CN" altLang="en-US"/>
          </a:p>
        </p:txBody>
      </p:sp>
    </p:spTree>
    <p:extLst>
      <p:ext uri="{BB962C8B-B14F-4D97-AF65-F5344CB8AC3E}">
        <p14:creationId xmlns:p14="http://schemas.microsoft.com/office/powerpoint/2010/main" val="3496576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A3373B9-243C-4C1C-9A38-0DE20CE9930F}" type="datetimeFigureOut">
              <a:rPr lang="zh-CN" altLang="en-US"/>
              <a:pPr>
                <a:defRPr/>
              </a:pPr>
              <a:t>2020/11/19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5FF36CC-1658-45B7-BED0-15DC5992BFE6}" type="slidenum">
              <a:rPr lang="zh-CN" altLang="en-US"/>
              <a:pPr>
                <a:defRPr/>
              </a:pPr>
              <a:t>‹#›</a:t>
            </a:fld>
            <a:endParaRPr lang="zh-CN" altLang="en-US"/>
          </a:p>
        </p:txBody>
      </p:sp>
    </p:spTree>
    <p:extLst>
      <p:ext uri="{BB962C8B-B14F-4D97-AF65-F5344CB8AC3E}">
        <p14:creationId xmlns:p14="http://schemas.microsoft.com/office/powerpoint/2010/main" val="1915073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C0FCE05-BF64-4499-A9DD-F9B3D168573A}" type="datetimeFigureOut">
              <a:rPr lang="zh-CN" altLang="en-US"/>
              <a:pPr>
                <a:defRPr/>
              </a:pPr>
              <a:t>2020/11/19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15B9E2C-77F8-4BD0-9016-FA2ED6B08374}" type="slidenum">
              <a:rPr lang="zh-CN" altLang="en-US"/>
              <a:pPr>
                <a:defRPr/>
              </a:pPr>
              <a:t>‹#›</a:t>
            </a:fld>
            <a:endParaRPr lang="zh-CN" altLang="en-US"/>
          </a:p>
        </p:txBody>
      </p:sp>
    </p:spTree>
    <p:extLst>
      <p:ext uri="{BB962C8B-B14F-4D97-AF65-F5344CB8AC3E}">
        <p14:creationId xmlns:p14="http://schemas.microsoft.com/office/powerpoint/2010/main" val="121093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extLst>
      <p:ext uri="{BB962C8B-B14F-4D97-AF65-F5344CB8AC3E}">
        <p14:creationId xmlns:p14="http://schemas.microsoft.com/office/powerpoint/2010/main" val="107861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00289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4057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15078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25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40358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112115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矩形 6"/>
          <p:cNvSpPr>
            <a:spLocks noChangeArrowheads="1"/>
          </p:cNvSpPr>
          <p:nvPr/>
        </p:nvSpPr>
        <p:spPr bwMode="auto">
          <a:xfrm>
            <a:off x="0" y="1196975"/>
            <a:ext cx="9144000" cy="3527425"/>
          </a:xfrm>
          <a:prstGeom prst="rect">
            <a:avLst/>
          </a:prstGeom>
          <a:solidFill>
            <a:srgbClr val="595959"/>
          </a:solidFill>
          <a:ln>
            <a:noFill/>
          </a:ln>
          <a:effectLst>
            <a:outerShdw dist="23000" dir="5400000" algn="ctr" rotWithShape="0">
              <a:srgbClr val="808080">
                <a:alpha val="34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indent="904875">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4400">
              <a:solidFill>
                <a:srgbClr val="FFFFFF"/>
              </a:solidFill>
              <a:latin typeface="微软雅黑" panose="020B0503020204020204" pitchFamily="34" charset="-122"/>
              <a:ea typeface="微软雅黑" panose="020B0503020204020204" pitchFamily="34" charset="-122"/>
            </a:endParaRPr>
          </a:p>
        </p:txBody>
      </p:sp>
      <p:sp>
        <p:nvSpPr>
          <p:cNvPr id="2051" name="矩形 7"/>
          <p:cNvSpPr>
            <a:spLocks noChangeArrowheads="1"/>
          </p:cNvSpPr>
          <p:nvPr/>
        </p:nvSpPr>
        <p:spPr bwMode="auto">
          <a:xfrm>
            <a:off x="-1588" y="4508500"/>
            <a:ext cx="9145588" cy="215900"/>
          </a:xfrm>
          <a:prstGeom prst="rect">
            <a:avLst/>
          </a:prstGeom>
          <a:solidFill>
            <a:srgbClr val="E46C0A"/>
          </a:solidFill>
          <a:ln>
            <a:noFill/>
          </a:ln>
          <a:effectLst>
            <a:outerShdw dist="23000" dir="5400000" algn="ctr" rotWithShape="0">
              <a:srgbClr val="808080">
                <a:alpha val="34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indent="904875">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4400">
              <a:solidFill>
                <a:srgbClr val="FFFFFF"/>
              </a:solidFill>
              <a:latin typeface="微软雅黑" panose="020B0503020204020204" pitchFamily="34" charset="-122"/>
              <a:ea typeface="微软雅黑" panose="020B0503020204020204" pitchFamily="34" charset="-122"/>
            </a:endParaRPr>
          </a:p>
        </p:txBody>
      </p:sp>
      <p:sp>
        <p:nvSpPr>
          <p:cNvPr id="2052" name="标题占位符 1"/>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3"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pic>
        <p:nvPicPr>
          <p:cNvPr id="2054" name="Picture 7" descr="C:\Users\Know\AppData\Roaming\Tencent\Users\823323642\QQ\WinTemp\RichOle\_OJL({_ZYI}D$MSKYNU]UWP.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132138" y="5795963"/>
            <a:ext cx="27241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7263" r:id="rId1"/>
    <p:sldLayoutId id="2147497264" r:id="rId2"/>
    <p:sldLayoutId id="2147497265" r:id="rId3"/>
    <p:sldLayoutId id="2147497266" r:id="rId4"/>
    <p:sldLayoutId id="2147497267" r:id="rId5"/>
    <p:sldLayoutId id="2147497268" r:id="rId6"/>
    <p:sldLayoutId id="2147497269" r:id="rId7"/>
    <p:sldLayoutId id="2147497270" r:id="rId8"/>
    <p:sldLayoutId id="2147497271" r:id="rId9"/>
    <p:sldLayoutId id="2147497272" r:id="rId10"/>
    <p:sldLayoutId id="2147497273" r:id="rId11"/>
  </p:sldLayoutIdLst>
  <p:txStyles>
    <p:titleStyle>
      <a:lvl1pPr algn="l" rtl="0" eaLnBrk="0" fontAlgn="base" hangingPunct="0">
        <a:spcBef>
          <a:spcPct val="0"/>
        </a:spcBef>
        <a:spcAft>
          <a:spcPct val="0"/>
        </a:spcAft>
        <a:defRPr sz="4000" kern="1200">
          <a:solidFill>
            <a:srgbClr val="BFBFBF"/>
          </a:solidFill>
          <a:latin typeface="+mj-lt"/>
          <a:ea typeface="+mj-ea"/>
          <a:cs typeface="+mj-cs"/>
        </a:defRPr>
      </a:lvl1pPr>
      <a:lvl2pPr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lnSpc>
          <a:spcPct val="120000"/>
        </a:lnSpc>
        <a:spcBef>
          <a:spcPct val="20000"/>
        </a:spcBef>
        <a:spcAft>
          <a:spcPct val="0"/>
        </a:spcAft>
        <a:buFont typeface="Arial" panose="020B0604020202020204" pitchFamily="34" charset="0"/>
        <a:buChar char="•"/>
        <a:defRPr sz="3200" kern="1200">
          <a:solidFill>
            <a:srgbClr val="BFBFBF"/>
          </a:solidFill>
          <a:latin typeface="+mn-lt"/>
          <a:ea typeface="+mn-ea"/>
          <a:cs typeface="+mn-cs"/>
        </a:defRPr>
      </a:lvl1pPr>
      <a:lvl2pPr marL="742950" indent="-285750" algn="l" rtl="0" eaLnBrk="0" fontAlgn="base" hangingPunct="0">
        <a:lnSpc>
          <a:spcPct val="120000"/>
        </a:lnSpc>
        <a:spcBef>
          <a:spcPct val="20000"/>
        </a:spcBef>
        <a:spcAft>
          <a:spcPct val="0"/>
        </a:spcAft>
        <a:buFont typeface="Arial" panose="020B0604020202020204" pitchFamily="34" charset="0"/>
        <a:buChar char="–"/>
        <a:defRPr sz="2800" kern="1200">
          <a:solidFill>
            <a:srgbClr val="BFBFBF"/>
          </a:solidFill>
          <a:latin typeface="+mn-lt"/>
          <a:ea typeface="+mn-ea"/>
          <a:cs typeface="+mn-cs"/>
        </a:defRPr>
      </a:lvl2pPr>
      <a:lvl3pPr marL="1143000" indent="-228600" algn="l" rtl="0" eaLnBrk="0" fontAlgn="base" hangingPunct="0">
        <a:lnSpc>
          <a:spcPct val="120000"/>
        </a:lnSpc>
        <a:spcBef>
          <a:spcPct val="20000"/>
        </a:spcBef>
        <a:spcAft>
          <a:spcPct val="0"/>
        </a:spcAft>
        <a:buFont typeface="Arial" panose="020B0604020202020204" pitchFamily="34" charset="0"/>
        <a:buChar char="•"/>
        <a:defRPr sz="2400" kern="1200">
          <a:solidFill>
            <a:srgbClr val="BFBFBF"/>
          </a:solidFill>
          <a:latin typeface="+mn-lt"/>
          <a:ea typeface="+mn-ea"/>
          <a:cs typeface="+mn-cs"/>
        </a:defRPr>
      </a:lvl3pPr>
      <a:lvl4pPr marL="1600200" indent="-228600" algn="l" rtl="0" eaLnBrk="0" fontAlgn="base" hangingPunct="0">
        <a:lnSpc>
          <a:spcPct val="120000"/>
        </a:lnSpc>
        <a:spcBef>
          <a:spcPct val="20000"/>
        </a:spcBef>
        <a:spcAft>
          <a:spcPct val="0"/>
        </a:spcAft>
        <a:buFont typeface="Arial" panose="020B0604020202020204" pitchFamily="34" charset="0"/>
        <a:buChar char="–"/>
        <a:defRPr sz="2000" kern="1200">
          <a:solidFill>
            <a:srgbClr val="BFBFBF"/>
          </a:solidFill>
          <a:latin typeface="+mn-lt"/>
          <a:ea typeface="+mn-ea"/>
          <a:cs typeface="+mn-cs"/>
        </a:defRPr>
      </a:lvl4pPr>
      <a:lvl5pPr marL="2057400" indent="-228600" algn="l" rtl="0" eaLnBrk="0" fontAlgn="base" hangingPunct="0">
        <a:lnSpc>
          <a:spcPct val="120000"/>
        </a:lnSpc>
        <a:spcBef>
          <a:spcPct val="20000"/>
        </a:spcBef>
        <a:spcAft>
          <a:spcPct val="0"/>
        </a:spcAft>
        <a:buFont typeface="Arial" panose="020B0604020202020204" pitchFamily="34" charset="0"/>
        <a:buChar char="»"/>
        <a:defRPr sz="2000" kern="1200">
          <a:solidFill>
            <a:srgbClr val="BFBFB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3074" name="Group 3"/>
          <p:cNvGrpSpPr>
            <a:grpSpLocks/>
          </p:cNvGrpSpPr>
          <p:nvPr userDrawn="1"/>
        </p:nvGrpSpPr>
        <p:grpSpPr bwMode="auto">
          <a:xfrm>
            <a:off x="0" y="1196975"/>
            <a:ext cx="9167813" cy="144463"/>
            <a:chOff x="0" y="0"/>
            <a:chExt cx="9168298" cy="144016"/>
          </a:xfrm>
        </p:grpSpPr>
        <p:sp>
          <p:nvSpPr>
            <p:cNvPr id="2" name="矩形 8"/>
            <p:cNvSpPr>
              <a:spLocks noChangeArrowheads="1"/>
            </p:cNvSpPr>
            <p:nvPr/>
          </p:nvSpPr>
          <p:spPr bwMode="auto">
            <a:xfrm>
              <a:off x="0" y="0"/>
              <a:ext cx="7452119" cy="144016"/>
            </a:xfrm>
            <a:prstGeom prst="rect">
              <a:avLst/>
            </a:prstGeom>
            <a:solidFill>
              <a:srgbClr val="595959"/>
            </a:solidFill>
            <a:ln>
              <a:noFill/>
            </a:ln>
            <a:effectLst>
              <a:outerShdw dist="23000" dir="5400000" algn="ctr" rotWithShape="0">
                <a:srgbClr val="808080">
                  <a:alpha val="34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indent="904875">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4400">
                <a:solidFill>
                  <a:srgbClr val="FFFFFF"/>
                </a:solidFill>
                <a:latin typeface="微软雅黑" panose="020B0503020204020204" pitchFamily="34" charset="-122"/>
                <a:ea typeface="微软雅黑" panose="020B0503020204020204" pitchFamily="34" charset="-122"/>
              </a:endParaRPr>
            </a:p>
          </p:txBody>
        </p:sp>
        <p:sp>
          <p:nvSpPr>
            <p:cNvPr id="3" name="矩形 9"/>
            <p:cNvSpPr>
              <a:spLocks noChangeArrowheads="1"/>
            </p:cNvSpPr>
            <p:nvPr/>
          </p:nvSpPr>
          <p:spPr bwMode="auto">
            <a:xfrm>
              <a:off x="7452119" y="0"/>
              <a:ext cx="1716179" cy="144016"/>
            </a:xfrm>
            <a:prstGeom prst="rect">
              <a:avLst/>
            </a:prstGeom>
            <a:solidFill>
              <a:srgbClr val="E46C0A"/>
            </a:solidFill>
            <a:ln>
              <a:noFill/>
            </a:ln>
            <a:effectLst>
              <a:outerShdw dist="23000" dir="5400000" algn="ctr" rotWithShape="0">
                <a:srgbClr val="808080">
                  <a:alpha val="34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indent="904875">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4400">
                <a:solidFill>
                  <a:srgbClr val="FFFFFF"/>
                </a:solidFill>
                <a:latin typeface="微软雅黑" panose="020B0503020204020204" pitchFamily="34" charset="-122"/>
                <a:ea typeface="微软雅黑" panose="020B0503020204020204" pitchFamily="34" charset="-122"/>
              </a:endParaRPr>
            </a:p>
          </p:txBody>
        </p:sp>
      </p:grpSp>
      <p:sp>
        <p:nvSpPr>
          <p:cNvPr id="3075" name="标题占位符 1"/>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76"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80"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F95E6591-C5A8-49CE-B1F4-FA9C4173643E}" type="datetimeFigureOut">
              <a:rPr lang="zh-CN" altLang="en-US"/>
              <a:pPr>
                <a:defRPr/>
              </a:pPr>
              <a:t>2020/11/19</a:t>
            </a:fld>
            <a:endParaRPr lang="zh-CN" altLang="en-US"/>
          </a:p>
        </p:txBody>
      </p:sp>
      <p:sp>
        <p:nvSpPr>
          <p:cNvPr id="3081"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anose="020F0502020204030204" pitchFamily="34" charset="0"/>
              </a:defRPr>
            </a:lvl1pPr>
          </a:lstStyle>
          <a:p>
            <a:pPr>
              <a:defRPr/>
            </a:pPr>
            <a:endParaRPr lang="zh-CN" altLang="en-US"/>
          </a:p>
        </p:txBody>
      </p:sp>
      <p:sp>
        <p:nvSpPr>
          <p:cNvPr id="3082"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5185D2A5-D7B1-4137-92F9-D8983794878F}" type="slidenum">
              <a:rPr lang="zh-CN" altLang="en-US"/>
              <a:pPr>
                <a:defRPr/>
              </a:pPr>
              <a:t>‹#›</a:t>
            </a:fld>
            <a:endParaRPr lang="zh-CN" altLang="en-US"/>
          </a:p>
        </p:txBody>
      </p:sp>
      <p:pic>
        <p:nvPicPr>
          <p:cNvPr id="4" name="Picture 11" descr="C:\Users\Know\AppData\Roaming\Tencent\Users\823323642\QQ\WinTemp\RichOle\_OJL({_ZYI}D$MSKYNU]UWP.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419850" y="450850"/>
            <a:ext cx="27241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7274" r:id="rId1"/>
    <p:sldLayoutId id="2147497275" r:id="rId2"/>
    <p:sldLayoutId id="2147497276" r:id="rId3"/>
    <p:sldLayoutId id="2147497277" r:id="rId4"/>
    <p:sldLayoutId id="2147497278" r:id="rId5"/>
    <p:sldLayoutId id="2147497279" r:id="rId6"/>
    <p:sldLayoutId id="2147497280" r:id="rId7"/>
    <p:sldLayoutId id="2147497281" r:id="rId8"/>
    <p:sldLayoutId id="2147497282" r:id="rId9"/>
    <p:sldLayoutId id="2147497283" r:id="rId10"/>
    <p:sldLayoutId id="2147497284" r:id="rId11"/>
  </p:sldLayoutIdLst>
  <p:txStyles>
    <p:titleStyle>
      <a:lvl1pPr algn="l" rtl="0" eaLnBrk="0" fontAlgn="base" hangingPunct="0">
        <a:spcBef>
          <a:spcPct val="0"/>
        </a:spcBef>
        <a:spcAft>
          <a:spcPct val="0"/>
        </a:spcAft>
        <a:defRPr sz="4000" kern="1200">
          <a:solidFill>
            <a:srgbClr val="BFBFBF"/>
          </a:solidFill>
          <a:latin typeface="+mj-lt"/>
          <a:ea typeface="+mj-ea"/>
          <a:cs typeface="+mj-cs"/>
        </a:defRPr>
      </a:lvl1pPr>
      <a:lvl2pPr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4000">
          <a:solidFill>
            <a:srgbClr val="BFBFBF"/>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lnSpc>
          <a:spcPct val="120000"/>
        </a:lnSpc>
        <a:spcBef>
          <a:spcPct val="20000"/>
        </a:spcBef>
        <a:spcAft>
          <a:spcPct val="0"/>
        </a:spcAft>
        <a:buFont typeface="Arial" panose="020B0604020202020204" pitchFamily="34" charset="0"/>
        <a:buChar char="•"/>
        <a:defRPr sz="3200" kern="1200">
          <a:solidFill>
            <a:srgbClr val="BFBFBF"/>
          </a:solidFill>
          <a:latin typeface="+mn-lt"/>
          <a:ea typeface="+mn-ea"/>
          <a:cs typeface="+mn-cs"/>
        </a:defRPr>
      </a:lvl1pPr>
      <a:lvl2pPr marL="742950" indent="-285750" algn="l" rtl="0" eaLnBrk="0" fontAlgn="base" hangingPunct="0">
        <a:lnSpc>
          <a:spcPct val="120000"/>
        </a:lnSpc>
        <a:spcBef>
          <a:spcPct val="20000"/>
        </a:spcBef>
        <a:spcAft>
          <a:spcPct val="0"/>
        </a:spcAft>
        <a:buFont typeface="Arial" panose="020B0604020202020204" pitchFamily="34" charset="0"/>
        <a:buChar char="–"/>
        <a:defRPr sz="2800" kern="1200">
          <a:solidFill>
            <a:srgbClr val="BFBFBF"/>
          </a:solidFill>
          <a:latin typeface="+mn-lt"/>
          <a:ea typeface="+mn-ea"/>
          <a:cs typeface="+mn-cs"/>
        </a:defRPr>
      </a:lvl2pPr>
      <a:lvl3pPr marL="1143000" indent="-228600" algn="l" rtl="0" eaLnBrk="0" fontAlgn="base" hangingPunct="0">
        <a:lnSpc>
          <a:spcPct val="120000"/>
        </a:lnSpc>
        <a:spcBef>
          <a:spcPct val="20000"/>
        </a:spcBef>
        <a:spcAft>
          <a:spcPct val="0"/>
        </a:spcAft>
        <a:buFont typeface="Arial" panose="020B0604020202020204" pitchFamily="34" charset="0"/>
        <a:buChar char="•"/>
        <a:defRPr sz="2400" kern="1200">
          <a:solidFill>
            <a:srgbClr val="BFBFBF"/>
          </a:solidFill>
          <a:latin typeface="+mn-lt"/>
          <a:ea typeface="+mn-ea"/>
          <a:cs typeface="+mn-cs"/>
        </a:defRPr>
      </a:lvl3pPr>
      <a:lvl4pPr marL="1600200" indent="-228600" algn="l" rtl="0" eaLnBrk="0" fontAlgn="base" hangingPunct="0">
        <a:lnSpc>
          <a:spcPct val="120000"/>
        </a:lnSpc>
        <a:spcBef>
          <a:spcPct val="20000"/>
        </a:spcBef>
        <a:spcAft>
          <a:spcPct val="0"/>
        </a:spcAft>
        <a:buFont typeface="Arial" panose="020B0604020202020204" pitchFamily="34" charset="0"/>
        <a:buChar char="–"/>
        <a:defRPr sz="2000" kern="1200">
          <a:solidFill>
            <a:srgbClr val="BFBFBF"/>
          </a:solidFill>
          <a:latin typeface="+mn-lt"/>
          <a:ea typeface="+mn-ea"/>
          <a:cs typeface="+mn-cs"/>
        </a:defRPr>
      </a:lvl4pPr>
      <a:lvl5pPr marL="2057400" indent="-228600" algn="l" rtl="0" eaLnBrk="0" fontAlgn="base" hangingPunct="0">
        <a:lnSpc>
          <a:spcPct val="120000"/>
        </a:lnSpc>
        <a:spcBef>
          <a:spcPct val="20000"/>
        </a:spcBef>
        <a:spcAft>
          <a:spcPct val="0"/>
        </a:spcAft>
        <a:buFont typeface="Arial" panose="020B0604020202020204" pitchFamily="34" charset="0"/>
        <a:buChar char="»"/>
        <a:defRPr sz="2000" kern="1200">
          <a:solidFill>
            <a:srgbClr val="BFBFB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
          <p:cNvSpPr>
            <a:spLocks noGrp="1"/>
          </p:cNvSpPr>
          <p:nvPr>
            <p:ph type="ctrTitle" idx="4294967295"/>
          </p:nvPr>
        </p:nvSpPr>
        <p:spPr>
          <a:xfrm>
            <a:off x="-25400" y="1628775"/>
            <a:ext cx="9180513" cy="2303463"/>
          </a:xfrm>
        </p:spPr>
        <p:txBody>
          <a:bodyPr/>
          <a:lstStyle/>
          <a:p>
            <a:pPr algn="ctr"/>
            <a:r>
              <a:rPr lang="en-US" altLang="zh-CN" sz="3200" dirty="0">
                <a:solidFill>
                  <a:schemeClr val="bg1"/>
                </a:solidFill>
                <a:latin typeface="+mn-lt"/>
                <a:ea typeface="+mn-ea"/>
                <a:cs typeface="+mn-ea"/>
                <a:sym typeface="+mn-lt"/>
              </a:rPr>
              <a:t>Multi-Task Identification of Entities, Relations, and Coreference for Scientific Knowledge Graph Construction.</a:t>
            </a:r>
            <a:br>
              <a:rPr lang="en-US" altLang="zh-CN" sz="3200" dirty="0">
                <a:solidFill>
                  <a:schemeClr val="bg1"/>
                </a:solidFill>
                <a:latin typeface="+mn-lt"/>
                <a:ea typeface="+mn-ea"/>
                <a:cs typeface="+mn-ea"/>
                <a:sym typeface="+mn-lt"/>
              </a:rPr>
            </a:br>
            <a:r>
              <a:rPr lang="en-US" altLang="zh-CN" sz="1800" dirty="0">
                <a:solidFill>
                  <a:schemeClr val="bg1"/>
                </a:solidFill>
                <a:latin typeface="+mn-lt"/>
                <a:ea typeface="+mn-ea"/>
                <a:cs typeface="+mn-ea"/>
                <a:sym typeface="+mn-lt"/>
              </a:rPr>
              <a:t>(</a:t>
            </a:r>
            <a:r>
              <a:rPr lang="zh-CN" altLang="en-US" sz="1800" dirty="0">
                <a:solidFill>
                  <a:schemeClr val="bg1"/>
                </a:solidFill>
                <a:latin typeface="+mn-lt"/>
                <a:ea typeface="+mn-ea"/>
                <a:cs typeface="+mn-ea"/>
                <a:sym typeface="+mn-lt"/>
              </a:rPr>
              <a:t>科学知识图谱构建中实体</a:t>
            </a:r>
            <a:r>
              <a:rPr lang="en-US" altLang="zh-CN" sz="1800" dirty="0">
                <a:solidFill>
                  <a:schemeClr val="bg1"/>
                </a:solidFill>
                <a:latin typeface="+mn-lt"/>
                <a:ea typeface="+mn-ea"/>
                <a:cs typeface="+mn-ea"/>
                <a:sym typeface="+mn-lt"/>
              </a:rPr>
              <a:t>,</a:t>
            </a:r>
            <a:r>
              <a:rPr lang="zh-CN" altLang="en-US" sz="1800" dirty="0">
                <a:solidFill>
                  <a:schemeClr val="bg1"/>
                </a:solidFill>
                <a:latin typeface="+mn-lt"/>
                <a:ea typeface="+mn-ea"/>
                <a:cs typeface="+mn-ea"/>
                <a:sym typeface="+mn-lt"/>
              </a:rPr>
              <a:t>关系和共指的多任务识别</a:t>
            </a:r>
            <a:r>
              <a:rPr lang="en-US" altLang="zh-CN" sz="1800" b="1" dirty="0">
                <a:latin typeface="+mn-lt"/>
              </a:rPr>
              <a:t>)</a:t>
            </a:r>
            <a:endParaRPr lang="en-US" altLang="zh-CN" sz="1800" dirty="0">
              <a:solidFill>
                <a:schemeClr val="bg1"/>
              </a:solidFill>
              <a:latin typeface="+mn-lt"/>
              <a:ea typeface="+mn-ea"/>
              <a:cs typeface="+mn-ea"/>
              <a:sym typeface="+mn-lt"/>
            </a:endParaRPr>
          </a:p>
        </p:txBody>
      </p:sp>
      <p:sp>
        <p:nvSpPr>
          <p:cNvPr id="176131" name="副标题 2"/>
          <p:cNvSpPr>
            <a:spLocks noGrp="1"/>
          </p:cNvSpPr>
          <p:nvPr>
            <p:ph type="subTitle" idx="4294967295"/>
          </p:nvPr>
        </p:nvSpPr>
        <p:spPr>
          <a:xfrm>
            <a:off x="254000" y="5013325"/>
            <a:ext cx="8713788" cy="719138"/>
          </a:xfrm>
        </p:spPr>
        <p:txBody>
          <a:bodyPr/>
          <a:lstStyle/>
          <a:p>
            <a:pPr marL="0" indent="0" algn="ctr">
              <a:buFont typeface="Arial" charset="0"/>
              <a:buNone/>
              <a:defRPr/>
            </a:pPr>
            <a:r>
              <a:rPr lang="zh-CN" altLang="en-US" sz="1600" dirty="0">
                <a:solidFill>
                  <a:schemeClr val="tx1">
                    <a:lumMod val="65000"/>
                    <a:lumOff val="35000"/>
                  </a:schemeClr>
                </a:solidFill>
                <a:cs typeface="+mn-ea"/>
                <a:sym typeface="+mn-lt"/>
              </a:rPr>
              <a:t>蔡修远</a:t>
            </a:r>
            <a:endParaRPr lang="en-US" altLang="zh-CN" sz="1600" dirty="0">
              <a:solidFill>
                <a:schemeClr val="tx1">
                  <a:lumMod val="65000"/>
                  <a:lumOff val="35000"/>
                </a:schemeClr>
              </a:solidFill>
              <a:cs typeface="+mn-ea"/>
              <a:sym typeface="+mn-lt"/>
            </a:endParaRPr>
          </a:p>
          <a:p>
            <a:pPr marL="0" indent="0" algn="ctr">
              <a:buFont typeface="Arial" charset="0"/>
              <a:buNone/>
              <a:defRPr/>
            </a:pPr>
            <a:r>
              <a:rPr lang="zh-CN" altLang="en-US" sz="1600" dirty="0">
                <a:solidFill>
                  <a:schemeClr val="tx1">
                    <a:lumMod val="65000"/>
                    <a:lumOff val="35000"/>
                  </a:schemeClr>
                </a:solidFill>
                <a:cs typeface="+mn-ea"/>
                <a:sym typeface="+mn-lt"/>
              </a:rPr>
              <a:t>知识分析与处理</a:t>
            </a:r>
            <a:endParaRPr lang="en-US" altLang="zh-CN" sz="1600" dirty="0">
              <a:solidFill>
                <a:schemeClr val="tx1">
                  <a:lumMod val="65000"/>
                  <a:lumOff val="35000"/>
                </a:schemeClr>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179512" y="476672"/>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3600" dirty="0">
                <a:latin typeface="+mn-lt"/>
                <a:ea typeface="+mn-ea"/>
                <a:cs typeface="+mn-ea"/>
                <a:sym typeface="+mn-lt"/>
              </a:rPr>
              <a:t>SciIE: multi-task model for Entities, relations and coreferences</a:t>
            </a:r>
          </a:p>
          <a:p>
            <a:pPr eaLnBrk="1" hangingPunct="1">
              <a:defRPr/>
            </a:pPr>
            <a:endParaRPr lang="en-US" altLang="zh-CN" sz="4400" dirty="0">
              <a:cs typeface="+mn-ea"/>
              <a:sym typeface="+mn-lt"/>
            </a:endParaRPr>
          </a:p>
          <a:p>
            <a:pPr lvl="0" eaLnBrk="1" hangingPunct="1">
              <a:defRPr/>
            </a:pPr>
            <a:endParaRPr lang="zh-CN" altLang="en-US" sz="4800" dirty="0">
              <a:latin typeface="+mn-lt"/>
              <a:ea typeface="+mn-ea"/>
              <a:cs typeface="+mn-ea"/>
              <a:sym typeface="+mn-lt"/>
            </a:endParaRPr>
          </a:p>
        </p:txBody>
      </p:sp>
      <p:pic>
        <p:nvPicPr>
          <p:cNvPr id="4" name="图片 3">
            <a:extLst>
              <a:ext uri="{FF2B5EF4-FFF2-40B4-BE49-F238E27FC236}">
                <a16:creationId xmlns:a16="http://schemas.microsoft.com/office/drawing/2014/main" id="{A4CCBACD-323D-4538-9B75-4E7BBE232652}"/>
              </a:ext>
            </a:extLst>
          </p:cNvPr>
          <p:cNvPicPr>
            <a:picLocks noChangeAspect="1"/>
          </p:cNvPicPr>
          <p:nvPr/>
        </p:nvPicPr>
        <p:blipFill>
          <a:blip r:embed="rId3"/>
          <a:stretch>
            <a:fillRect/>
          </a:stretch>
        </p:blipFill>
        <p:spPr>
          <a:xfrm>
            <a:off x="-23480" y="6343745"/>
            <a:ext cx="9144000" cy="488855"/>
          </a:xfrm>
          <a:prstGeom prst="rect">
            <a:avLst/>
          </a:prstGeom>
        </p:spPr>
      </p:pic>
      <p:pic>
        <p:nvPicPr>
          <p:cNvPr id="5" name="图片 4">
            <a:extLst>
              <a:ext uri="{FF2B5EF4-FFF2-40B4-BE49-F238E27FC236}">
                <a16:creationId xmlns:a16="http://schemas.microsoft.com/office/drawing/2014/main" id="{5C9DC0D3-A238-487E-95E0-A65D01CC2EED}"/>
              </a:ext>
            </a:extLst>
          </p:cNvPr>
          <p:cNvPicPr>
            <a:picLocks noChangeAspect="1"/>
          </p:cNvPicPr>
          <p:nvPr/>
        </p:nvPicPr>
        <p:blipFill>
          <a:blip r:embed="rId4"/>
          <a:stretch>
            <a:fillRect/>
          </a:stretch>
        </p:blipFill>
        <p:spPr>
          <a:xfrm>
            <a:off x="164312" y="5821049"/>
            <a:ext cx="9144000" cy="472000"/>
          </a:xfrm>
          <a:prstGeom prst="rect">
            <a:avLst/>
          </a:prstGeom>
        </p:spPr>
      </p:pic>
      <p:pic>
        <p:nvPicPr>
          <p:cNvPr id="7" name="图片 6">
            <a:extLst>
              <a:ext uri="{FF2B5EF4-FFF2-40B4-BE49-F238E27FC236}">
                <a16:creationId xmlns:a16="http://schemas.microsoft.com/office/drawing/2014/main" id="{5EAE4AC1-8563-4D95-A7DF-016E872164E7}"/>
              </a:ext>
            </a:extLst>
          </p:cNvPr>
          <p:cNvPicPr>
            <a:picLocks noChangeAspect="1"/>
          </p:cNvPicPr>
          <p:nvPr/>
        </p:nvPicPr>
        <p:blipFill>
          <a:blip r:embed="rId5"/>
          <a:stretch>
            <a:fillRect/>
          </a:stretch>
        </p:blipFill>
        <p:spPr>
          <a:xfrm>
            <a:off x="-23480" y="4572958"/>
            <a:ext cx="9144000" cy="1248091"/>
          </a:xfrm>
          <a:prstGeom prst="rect">
            <a:avLst/>
          </a:prstGeom>
        </p:spPr>
      </p:pic>
      <p:pic>
        <p:nvPicPr>
          <p:cNvPr id="8" name="图片 7">
            <a:extLst>
              <a:ext uri="{FF2B5EF4-FFF2-40B4-BE49-F238E27FC236}">
                <a16:creationId xmlns:a16="http://schemas.microsoft.com/office/drawing/2014/main" id="{A9CC0563-581B-414D-8013-1EC472E9F2F5}"/>
              </a:ext>
            </a:extLst>
          </p:cNvPr>
          <p:cNvPicPr>
            <a:picLocks noChangeAspect="1"/>
          </p:cNvPicPr>
          <p:nvPr/>
        </p:nvPicPr>
        <p:blipFill>
          <a:blip r:embed="rId6"/>
          <a:stretch>
            <a:fillRect/>
          </a:stretch>
        </p:blipFill>
        <p:spPr>
          <a:xfrm>
            <a:off x="0" y="2706419"/>
            <a:ext cx="9144000" cy="1794387"/>
          </a:xfrm>
          <a:prstGeom prst="rect">
            <a:avLst/>
          </a:prstGeom>
        </p:spPr>
      </p:pic>
    </p:spTree>
    <p:extLst>
      <p:ext uri="{BB962C8B-B14F-4D97-AF65-F5344CB8AC3E}">
        <p14:creationId xmlns:p14="http://schemas.microsoft.com/office/powerpoint/2010/main" val="106349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179512" y="476672"/>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4800" b="0" i="0" u="none" strike="noStrike" baseline="0" dirty="0">
                <a:latin typeface="+mj-lt"/>
              </a:rPr>
              <a:t>problem</a:t>
            </a:r>
            <a:r>
              <a:rPr lang="en-US" altLang="zh-CN" sz="4800" b="0" i="0" u="none" strike="noStrike" baseline="0" dirty="0">
                <a:latin typeface="NimbusRomNo9L-Medi"/>
              </a:rPr>
              <a:t> Definition</a:t>
            </a:r>
            <a:endParaRPr kumimoji="0" lang="en-US" altLang="zh-CN" sz="4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ea"/>
              <a:sym typeface="+mn-lt"/>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srgbClr val="000000"/>
              </a:solidFill>
              <a:effectLst/>
              <a:uLnTx/>
              <a:uFillTx/>
              <a:latin typeface="Times New Roman"/>
              <a:ea typeface="Microsoft YaHei"/>
              <a:cs typeface="+mn-ea"/>
              <a:sym typeface="+mn-lt"/>
            </a:endParaRPr>
          </a:p>
        </p:txBody>
      </p:sp>
      <p:sp>
        <p:nvSpPr>
          <p:cNvPr id="2" name="AutoShape 2" descr="[公式]">
            <a:extLst>
              <a:ext uri="{FF2B5EF4-FFF2-40B4-BE49-F238E27FC236}">
                <a16:creationId xmlns:a16="http://schemas.microsoft.com/office/drawing/2014/main" id="{B523134C-031E-4615-A16F-B9F0BBD77AF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8" descr="[公式]">
            <a:extLst>
              <a:ext uri="{FF2B5EF4-FFF2-40B4-BE49-F238E27FC236}">
                <a16:creationId xmlns:a16="http://schemas.microsoft.com/office/drawing/2014/main" id="{E18FBECB-3675-4BB7-B707-856FC50C17E4}"/>
              </a:ext>
            </a:extLst>
          </p:cNvPr>
          <p:cNvSpPr>
            <a:spLocks noChangeAspect="1" noChangeArrowheads="1"/>
          </p:cNvSpPr>
          <p:nvPr/>
        </p:nvSpPr>
        <p:spPr bwMode="auto">
          <a:xfrm>
            <a:off x="4572000" y="3429000"/>
            <a:ext cx="2483768" cy="2483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27DD9EC6-D351-4733-A5BF-1FC3AFB7B2C6}"/>
              </a:ext>
            </a:extLst>
          </p:cNvPr>
          <p:cNvPicPr>
            <a:picLocks noChangeAspect="1"/>
          </p:cNvPicPr>
          <p:nvPr/>
        </p:nvPicPr>
        <p:blipFill>
          <a:blip r:embed="rId3"/>
          <a:stretch>
            <a:fillRect/>
          </a:stretch>
        </p:blipFill>
        <p:spPr>
          <a:xfrm>
            <a:off x="395536" y="1844824"/>
            <a:ext cx="2472275" cy="432048"/>
          </a:xfrm>
          <a:prstGeom prst="rect">
            <a:avLst/>
          </a:prstGeom>
        </p:spPr>
      </p:pic>
      <p:sp>
        <p:nvSpPr>
          <p:cNvPr id="11" name="文本框 10">
            <a:extLst>
              <a:ext uri="{FF2B5EF4-FFF2-40B4-BE49-F238E27FC236}">
                <a16:creationId xmlns:a16="http://schemas.microsoft.com/office/drawing/2014/main" id="{D2699DD6-9B20-4032-B8A4-8FAB406A1957}"/>
              </a:ext>
            </a:extLst>
          </p:cNvPr>
          <p:cNvSpPr txBox="1"/>
          <p:nvPr/>
        </p:nvSpPr>
        <p:spPr>
          <a:xfrm>
            <a:off x="2909754" y="1847018"/>
            <a:ext cx="3262432" cy="461665"/>
          </a:xfrm>
          <a:prstGeom prst="rect">
            <a:avLst/>
          </a:prstGeom>
          <a:noFill/>
        </p:spPr>
        <p:txBody>
          <a:bodyPr wrap="square" rtlCol="0">
            <a:spAutoFit/>
          </a:bodyPr>
          <a:lstStyle/>
          <a:p>
            <a:r>
              <a:rPr lang="en-US" altLang="zh-CN" dirty="0"/>
              <a:t>Sequence of words</a:t>
            </a:r>
            <a:endParaRPr lang="zh-CN" altLang="en-US" dirty="0"/>
          </a:p>
        </p:txBody>
      </p:sp>
      <p:pic>
        <p:nvPicPr>
          <p:cNvPr id="12" name="图片 11">
            <a:extLst>
              <a:ext uri="{FF2B5EF4-FFF2-40B4-BE49-F238E27FC236}">
                <a16:creationId xmlns:a16="http://schemas.microsoft.com/office/drawing/2014/main" id="{D1B3B11E-AC54-4E6C-A92E-5D7D0E58C1CE}"/>
              </a:ext>
            </a:extLst>
          </p:cNvPr>
          <p:cNvPicPr>
            <a:picLocks noChangeAspect="1"/>
          </p:cNvPicPr>
          <p:nvPr/>
        </p:nvPicPr>
        <p:blipFill>
          <a:blip r:embed="rId4"/>
          <a:stretch>
            <a:fillRect/>
          </a:stretch>
        </p:blipFill>
        <p:spPr>
          <a:xfrm>
            <a:off x="395536" y="2404120"/>
            <a:ext cx="2472274" cy="492055"/>
          </a:xfrm>
          <a:prstGeom prst="rect">
            <a:avLst/>
          </a:prstGeom>
        </p:spPr>
      </p:pic>
      <p:sp>
        <p:nvSpPr>
          <p:cNvPr id="15" name="文本框 14">
            <a:extLst>
              <a:ext uri="{FF2B5EF4-FFF2-40B4-BE49-F238E27FC236}">
                <a16:creationId xmlns:a16="http://schemas.microsoft.com/office/drawing/2014/main" id="{EE56262B-E924-4256-9179-94B13FA0B7B6}"/>
              </a:ext>
            </a:extLst>
          </p:cNvPr>
          <p:cNvSpPr txBox="1"/>
          <p:nvPr/>
        </p:nvSpPr>
        <p:spPr>
          <a:xfrm>
            <a:off x="2909754" y="2396938"/>
            <a:ext cx="6125395" cy="830997"/>
          </a:xfrm>
          <a:prstGeom prst="rect">
            <a:avLst/>
          </a:prstGeom>
          <a:noFill/>
        </p:spPr>
        <p:txBody>
          <a:bodyPr wrap="none" rtlCol="0">
            <a:spAutoFit/>
          </a:bodyPr>
          <a:lstStyle/>
          <a:p>
            <a:r>
              <a:rPr lang="en-US" altLang="zh-CN" dirty="0"/>
              <a:t>the set of all possible within-sentence word </a:t>
            </a:r>
          </a:p>
          <a:p>
            <a:r>
              <a:rPr lang="en-US" altLang="zh-CN" dirty="0"/>
              <a:t>sequence spans</a:t>
            </a:r>
            <a:endParaRPr lang="zh-CN" altLang="en-US" dirty="0"/>
          </a:p>
        </p:txBody>
      </p:sp>
      <p:sp>
        <p:nvSpPr>
          <p:cNvPr id="4" name="文本框 3">
            <a:extLst>
              <a:ext uri="{FF2B5EF4-FFF2-40B4-BE49-F238E27FC236}">
                <a16:creationId xmlns:a16="http://schemas.microsoft.com/office/drawing/2014/main" id="{FBE22A0B-BC90-4EFE-9BC7-61EA525CABF9}"/>
              </a:ext>
            </a:extLst>
          </p:cNvPr>
          <p:cNvSpPr txBox="1"/>
          <p:nvPr/>
        </p:nvSpPr>
        <p:spPr>
          <a:xfrm>
            <a:off x="353593" y="1466896"/>
            <a:ext cx="853119" cy="461665"/>
          </a:xfrm>
          <a:prstGeom prst="rect">
            <a:avLst/>
          </a:prstGeom>
          <a:noFill/>
        </p:spPr>
        <p:txBody>
          <a:bodyPr wrap="none" rtlCol="0">
            <a:spAutoFit/>
          </a:bodyPr>
          <a:lstStyle/>
          <a:p>
            <a:r>
              <a:rPr lang="en-US" altLang="zh-CN" dirty="0"/>
              <a:t>input</a:t>
            </a:r>
            <a:endParaRPr lang="zh-CN" altLang="en-US" dirty="0"/>
          </a:p>
        </p:txBody>
      </p:sp>
      <p:sp>
        <p:nvSpPr>
          <p:cNvPr id="5" name="文本框 4">
            <a:extLst>
              <a:ext uri="{FF2B5EF4-FFF2-40B4-BE49-F238E27FC236}">
                <a16:creationId xmlns:a16="http://schemas.microsoft.com/office/drawing/2014/main" id="{C8A03A10-6C6D-4B69-9BBE-F771B95F4803}"/>
              </a:ext>
            </a:extLst>
          </p:cNvPr>
          <p:cNvSpPr txBox="1"/>
          <p:nvPr/>
        </p:nvSpPr>
        <p:spPr>
          <a:xfrm>
            <a:off x="395536" y="3415280"/>
            <a:ext cx="1040670" cy="461665"/>
          </a:xfrm>
          <a:prstGeom prst="rect">
            <a:avLst/>
          </a:prstGeom>
          <a:noFill/>
        </p:spPr>
        <p:txBody>
          <a:bodyPr wrap="none" rtlCol="0">
            <a:spAutoFit/>
          </a:bodyPr>
          <a:lstStyle/>
          <a:p>
            <a:r>
              <a:rPr lang="en-US" altLang="zh-CN" dirty="0"/>
              <a:t>output</a:t>
            </a:r>
            <a:endParaRPr lang="zh-CN" altLang="en-US" dirty="0"/>
          </a:p>
        </p:txBody>
      </p:sp>
      <p:sp>
        <p:nvSpPr>
          <p:cNvPr id="14" name="文本框 13">
            <a:extLst>
              <a:ext uri="{FF2B5EF4-FFF2-40B4-BE49-F238E27FC236}">
                <a16:creationId xmlns:a16="http://schemas.microsoft.com/office/drawing/2014/main" id="{29FD244A-0D59-49E2-809C-2C4C8DA36296}"/>
              </a:ext>
            </a:extLst>
          </p:cNvPr>
          <p:cNvSpPr txBox="1"/>
          <p:nvPr/>
        </p:nvSpPr>
        <p:spPr>
          <a:xfrm>
            <a:off x="395535" y="3934385"/>
            <a:ext cx="8639613" cy="2677656"/>
          </a:xfrm>
          <a:prstGeom prst="rect">
            <a:avLst/>
          </a:prstGeom>
          <a:noFill/>
        </p:spPr>
        <p:txBody>
          <a:bodyPr wrap="square">
            <a:spAutoFit/>
          </a:bodyPr>
          <a:lstStyle/>
          <a:p>
            <a:r>
              <a:rPr lang="en-US" altLang="zh-CN" b="0" i="0" dirty="0">
                <a:solidFill>
                  <a:srgbClr val="121212"/>
                </a:solidFill>
                <a:effectLst/>
                <a:latin typeface="-apple-system"/>
              </a:rPr>
              <a:t>1 the entity types E for all spans S</a:t>
            </a:r>
          </a:p>
          <a:p>
            <a:r>
              <a:rPr lang="en-US" altLang="zh-CN" dirty="0">
                <a:solidFill>
                  <a:srgbClr val="121212"/>
                </a:solidFill>
                <a:latin typeface="-apple-system"/>
              </a:rPr>
              <a:t>	</a:t>
            </a:r>
          </a:p>
          <a:p>
            <a:r>
              <a:rPr lang="en-US" altLang="zh-CN" dirty="0">
                <a:solidFill>
                  <a:srgbClr val="121212"/>
                </a:solidFill>
                <a:latin typeface="-apple-system"/>
              </a:rPr>
              <a:t>2 </a:t>
            </a:r>
            <a:r>
              <a:rPr lang="en-US" altLang="zh-CN" b="0" i="0" dirty="0">
                <a:solidFill>
                  <a:srgbClr val="121212"/>
                </a:solidFill>
                <a:effectLst/>
                <a:latin typeface="-apple-system"/>
              </a:rPr>
              <a:t>the relations R for all pair of spans S × S</a:t>
            </a:r>
          </a:p>
          <a:p>
            <a:endParaRPr lang="en-US" altLang="zh-CN" dirty="0">
              <a:solidFill>
                <a:srgbClr val="121212"/>
              </a:solidFill>
              <a:latin typeface="-apple-system"/>
            </a:endParaRPr>
          </a:p>
          <a:p>
            <a:r>
              <a:rPr lang="en-US" altLang="zh-CN" dirty="0">
                <a:solidFill>
                  <a:srgbClr val="121212"/>
                </a:solidFill>
                <a:latin typeface="-apple-system"/>
              </a:rPr>
              <a:t>3 </a:t>
            </a:r>
            <a:r>
              <a:rPr lang="en-US" altLang="zh-CN" b="0" i="0" dirty="0">
                <a:solidFill>
                  <a:srgbClr val="121212"/>
                </a:solidFill>
                <a:effectLst/>
                <a:latin typeface="-apple-system"/>
              </a:rPr>
              <a:t>the coreference links C for all spans in S</a:t>
            </a:r>
          </a:p>
          <a:p>
            <a:endParaRPr lang="en-US" altLang="zh-CN" dirty="0">
              <a:solidFill>
                <a:srgbClr val="121212"/>
              </a:solidFill>
              <a:latin typeface="-apple-system"/>
            </a:endParaRPr>
          </a:p>
          <a:p>
            <a:endParaRPr lang="zh-CN" altLang="en-US" dirty="0"/>
          </a:p>
        </p:txBody>
      </p:sp>
      <p:pic>
        <p:nvPicPr>
          <p:cNvPr id="7" name="图片 6">
            <a:extLst>
              <a:ext uri="{FF2B5EF4-FFF2-40B4-BE49-F238E27FC236}">
                <a16:creationId xmlns:a16="http://schemas.microsoft.com/office/drawing/2014/main" id="{01430494-1A29-4EA1-BDC7-4834BBBB048C}"/>
              </a:ext>
            </a:extLst>
          </p:cNvPr>
          <p:cNvPicPr>
            <a:picLocks noChangeAspect="1"/>
          </p:cNvPicPr>
          <p:nvPr/>
        </p:nvPicPr>
        <p:blipFill>
          <a:blip r:embed="rId5"/>
          <a:stretch>
            <a:fillRect/>
          </a:stretch>
        </p:blipFill>
        <p:spPr>
          <a:xfrm>
            <a:off x="1199872" y="4330293"/>
            <a:ext cx="3154608" cy="446790"/>
          </a:xfrm>
          <a:prstGeom prst="rect">
            <a:avLst/>
          </a:prstGeom>
        </p:spPr>
      </p:pic>
      <p:pic>
        <p:nvPicPr>
          <p:cNvPr id="8" name="图片 7">
            <a:extLst>
              <a:ext uri="{FF2B5EF4-FFF2-40B4-BE49-F238E27FC236}">
                <a16:creationId xmlns:a16="http://schemas.microsoft.com/office/drawing/2014/main" id="{DAD4032D-A319-4F3A-8253-F573F7E98D80}"/>
              </a:ext>
            </a:extLst>
          </p:cNvPr>
          <p:cNvPicPr>
            <a:picLocks noChangeAspect="1"/>
          </p:cNvPicPr>
          <p:nvPr/>
        </p:nvPicPr>
        <p:blipFill>
          <a:blip r:embed="rId6"/>
          <a:stretch>
            <a:fillRect/>
          </a:stretch>
        </p:blipFill>
        <p:spPr>
          <a:xfrm>
            <a:off x="1280403" y="5074332"/>
            <a:ext cx="1615658" cy="397293"/>
          </a:xfrm>
          <a:prstGeom prst="rect">
            <a:avLst/>
          </a:prstGeom>
        </p:spPr>
      </p:pic>
      <p:pic>
        <p:nvPicPr>
          <p:cNvPr id="16" name="图片 15">
            <a:extLst>
              <a:ext uri="{FF2B5EF4-FFF2-40B4-BE49-F238E27FC236}">
                <a16:creationId xmlns:a16="http://schemas.microsoft.com/office/drawing/2014/main" id="{82D24D56-8FE9-4942-B0F3-783622D9B2D4}"/>
              </a:ext>
            </a:extLst>
          </p:cNvPr>
          <p:cNvPicPr>
            <a:picLocks noChangeAspect="1"/>
          </p:cNvPicPr>
          <p:nvPr/>
        </p:nvPicPr>
        <p:blipFill>
          <a:blip r:embed="rId7"/>
          <a:stretch>
            <a:fillRect/>
          </a:stretch>
        </p:blipFill>
        <p:spPr>
          <a:xfrm>
            <a:off x="2909918" y="5083821"/>
            <a:ext cx="1960833" cy="397293"/>
          </a:xfrm>
          <a:prstGeom prst="rect">
            <a:avLst/>
          </a:prstGeom>
        </p:spPr>
      </p:pic>
      <p:pic>
        <p:nvPicPr>
          <p:cNvPr id="17" name="图片 16">
            <a:extLst>
              <a:ext uri="{FF2B5EF4-FFF2-40B4-BE49-F238E27FC236}">
                <a16:creationId xmlns:a16="http://schemas.microsoft.com/office/drawing/2014/main" id="{D204F5CA-0B2C-48DF-9316-8BF6BE1603C7}"/>
              </a:ext>
            </a:extLst>
          </p:cNvPr>
          <p:cNvPicPr>
            <a:picLocks noChangeAspect="1"/>
          </p:cNvPicPr>
          <p:nvPr/>
        </p:nvPicPr>
        <p:blipFill>
          <a:blip r:embed="rId8"/>
          <a:stretch>
            <a:fillRect/>
          </a:stretch>
        </p:blipFill>
        <p:spPr>
          <a:xfrm>
            <a:off x="1199872" y="5816437"/>
            <a:ext cx="874951" cy="403824"/>
          </a:xfrm>
          <a:prstGeom prst="rect">
            <a:avLst/>
          </a:prstGeom>
        </p:spPr>
      </p:pic>
      <p:pic>
        <p:nvPicPr>
          <p:cNvPr id="18" name="图片 17">
            <a:extLst>
              <a:ext uri="{FF2B5EF4-FFF2-40B4-BE49-F238E27FC236}">
                <a16:creationId xmlns:a16="http://schemas.microsoft.com/office/drawing/2014/main" id="{BC4D897B-E731-4432-A20A-642D92D70615}"/>
              </a:ext>
            </a:extLst>
          </p:cNvPr>
          <p:cNvPicPr>
            <a:picLocks noChangeAspect="1"/>
          </p:cNvPicPr>
          <p:nvPr/>
        </p:nvPicPr>
        <p:blipFill>
          <a:blip r:embed="rId9"/>
          <a:stretch>
            <a:fillRect/>
          </a:stretch>
        </p:blipFill>
        <p:spPr>
          <a:xfrm>
            <a:off x="1907704" y="5777194"/>
            <a:ext cx="3804098" cy="446790"/>
          </a:xfrm>
          <a:prstGeom prst="rect">
            <a:avLst/>
          </a:prstGeom>
        </p:spPr>
      </p:pic>
    </p:spTree>
    <p:extLst>
      <p:ext uri="{BB962C8B-B14F-4D97-AF65-F5344CB8AC3E}">
        <p14:creationId xmlns:p14="http://schemas.microsoft.com/office/powerpoint/2010/main" val="76113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179512" y="476672"/>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4800" b="0" i="0" u="none" strike="noStrike" baseline="0" dirty="0">
                <a:latin typeface="+mj-lt"/>
              </a:rPr>
              <a:t>Model Definition</a:t>
            </a:r>
            <a:endParaRPr kumimoji="0" lang="zh-CN" altLang="en-US" sz="4800" b="0" i="0" u="none" strike="noStrike" kern="1200" cap="none" spc="0" normalizeH="0" baseline="0" noProof="0" dirty="0">
              <a:ln>
                <a:noFill/>
              </a:ln>
              <a:solidFill>
                <a:srgbClr val="000000"/>
              </a:solidFill>
              <a:effectLst/>
              <a:uLnTx/>
              <a:uFillTx/>
              <a:latin typeface="Times New Roman"/>
              <a:ea typeface="Microsoft YaHei"/>
              <a:cs typeface="+mn-ea"/>
              <a:sym typeface="+mn-lt"/>
            </a:endParaRPr>
          </a:p>
        </p:txBody>
      </p:sp>
      <p:sp>
        <p:nvSpPr>
          <p:cNvPr id="19" name="文本框 18">
            <a:extLst>
              <a:ext uri="{FF2B5EF4-FFF2-40B4-BE49-F238E27FC236}">
                <a16:creationId xmlns:a16="http://schemas.microsoft.com/office/drawing/2014/main" id="{570E7172-9F26-419B-8EFE-BD37426FBC11}"/>
              </a:ext>
            </a:extLst>
          </p:cNvPr>
          <p:cNvSpPr txBox="1"/>
          <p:nvPr/>
        </p:nvSpPr>
        <p:spPr>
          <a:xfrm>
            <a:off x="74666" y="1916832"/>
            <a:ext cx="8712968" cy="5262979"/>
          </a:xfrm>
          <a:prstGeom prst="rect">
            <a:avLst/>
          </a:prstGeom>
          <a:noFill/>
        </p:spPr>
        <p:txBody>
          <a:bodyPr wrap="square">
            <a:spAutoFit/>
          </a:bodyPr>
          <a:lstStyle/>
          <a:p>
            <a:r>
              <a:rPr lang="en-US" altLang="zh-CN" sz="2400" b="0" i="0" u="none" strike="noStrike" baseline="0" dirty="0">
                <a:latin typeface="NimbusRomNo9L-Regu"/>
              </a:rPr>
              <a:t>conditionally independent given </a:t>
            </a:r>
            <a:r>
              <a:rPr lang="en-US" altLang="zh-CN" sz="2400" b="0" i="0" u="none" strike="noStrike" baseline="0" dirty="0">
                <a:latin typeface="CMMI10"/>
              </a:rPr>
              <a:t>D</a:t>
            </a:r>
            <a:r>
              <a:rPr lang="en-US" altLang="zh-CN" sz="2400" b="0" i="0" u="none" strike="noStrike" baseline="0" dirty="0">
                <a:latin typeface="NimbusRomNo9L-Regu"/>
              </a:rPr>
              <a:t>:</a:t>
            </a: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a:p>
            <a:endParaRPr lang="en-US" altLang="zh-CN" dirty="0">
              <a:latin typeface="NimbusRomNo9L-Regu"/>
            </a:endParaRPr>
          </a:p>
        </p:txBody>
      </p:sp>
      <p:pic>
        <p:nvPicPr>
          <p:cNvPr id="6" name="图片 5">
            <a:extLst>
              <a:ext uri="{FF2B5EF4-FFF2-40B4-BE49-F238E27FC236}">
                <a16:creationId xmlns:a16="http://schemas.microsoft.com/office/drawing/2014/main" id="{608E71D3-C726-4969-8414-F1466EEFA499}"/>
              </a:ext>
            </a:extLst>
          </p:cNvPr>
          <p:cNvPicPr>
            <a:picLocks noChangeAspect="1"/>
          </p:cNvPicPr>
          <p:nvPr/>
        </p:nvPicPr>
        <p:blipFill>
          <a:blip r:embed="rId3"/>
          <a:stretch>
            <a:fillRect/>
          </a:stretch>
        </p:blipFill>
        <p:spPr>
          <a:xfrm>
            <a:off x="523552" y="2238375"/>
            <a:ext cx="4048125" cy="1190625"/>
          </a:xfrm>
          <a:prstGeom prst="rect">
            <a:avLst/>
          </a:prstGeom>
        </p:spPr>
      </p:pic>
      <p:pic>
        <p:nvPicPr>
          <p:cNvPr id="1026" name="Picture 2">
            <a:extLst>
              <a:ext uri="{FF2B5EF4-FFF2-40B4-BE49-F238E27FC236}">
                <a16:creationId xmlns:a16="http://schemas.microsoft.com/office/drawing/2014/main" id="{A621556D-BCB9-44DA-BBFE-25B712676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89040"/>
            <a:ext cx="4448175" cy="18764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BD56B93E-9D63-424C-9FEC-59D31BBE9DA5}"/>
              </a:ext>
            </a:extLst>
          </p:cNvPr>
          <p:cNvSpPr txBox="1"/>
          <p:nvPr/>
        </p:nvSpPr>
        <p:spPr>
          <a:xfrm>
            <a:off x="5940152" y="1916832"/>
            <a:ext cx="1999265" cy="461665"/>
          </a:xfrm>
          <a:prstGeom prst="rect">
            <a:avLst/>
          </a:prstGeom>
          <a:noFill/>
        </p:spPr>
        <p:txBody>
          <a:bodyPr wrap="none" rtlCol="0">
            <a:spAutoFit/>
          </a:bodyPr>
          <a:lstStyle/>
          <a:p>
            <a:r>
              <a:rPr lang="en-US" altLang="zh-CN" dirty="0"/>
              <a:t>Loss function</a:t>
            </a:r>
            <a:endParaRPr lang="zh-CN" altLang="en-US" dirty="0"/>
          </a:p>
        </p:txBody>
      </p:sp>
      <p:pic>
        <p:nvPicPr>
          <p:cNvPr id="21" name="图片 20">
            <a:extLst>
              <a:ext uri="{FF2B5EF4-FFF2-40B4-BE49-F238E27FC236}">
                <a16:creationId xmlns:a16="http://schemas.microsoft.com/office/drawing/2014/main" id="{BC2EAB92-288A-4379-BD89-1DE33A345035}"/>
              </a:ext>
            </a:extLst>
          </p:cNvPr>
          <p:cNvPicPr>
            <a:picLocks noChangeAspect="1"/>
          </p:cNvPicPr>
          <p:nvPr/>
        </p:nvPicPr>
        <p:blipFill>
          <a:blip r:embed="rId5"/>
          <a:stretch>
            <a:fillRect/>
          </a:stretch>
        </p:blipFill>
        <p:spPr>
          <a:xfrm>
            <a:off x="5091934" y="2474599"/>
            <a:ext cx="3695700" cy="1266825"/>
          </a:xfrm>
          <a:prstGeom prst="rect">
            <a:avLst/>
          </a:prstGeom>
        </p:spPr>
      </p:pic>
    </p:spTree>
    <p:extLst>
      <p:ext uri="{BB962C8B-B14F-4D97-AF65-F5344CB8AC3E}">
        <p14:creationId xmlns:p14="http://schemas.microsoft.com/office/powerpoint/2010/main" val="184144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179512" y="476672"/>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4800" b="0" i="0" u="none" strike="noStrike" baseline="0" dirty="0">
                <a:latin typeface="+mj-lt"/>
              </a:rPr>
              <a:t>Scoring architecture</a:t>
            </a:r>
            <a:endParaRPr kumimoji="0" lang="zh-CN" altLang="en-US" sz="4800" b="0" i="0" u="none" strike="noStrike" kern="1200" cap="none" spc="0" normalizeH="0" baseline="0" noProof="0" dirty="0">
              <a:ln>
                <a:noFill/>
              </a:ln>
              <a:solidFill>
                <a:srgbClr val="000000"/>
              </a:solidFill>
              <a:effectLst/>
              <a:uLnTx/>
              <a:uFillTx/>
              <a:latin typeface="Times New Roman"/>
              <a:ea typeface="Microsoft YaHei"/>
              <a:cs typeface="+mn-ea"/>
              <a:sym typeface="+mn-lt"/>
            </a:endParaRPr>
          </a:p>
        </p:txBody>
      </p:sp>
      <p:pic>
        <p:nvPicPr>
          <p:cNvPr id="3" name="图片 2">
            <a:extLst>
              <a:ext uri="{FF2B5EF4-FFF2-40B4-BE49-F238E27FC236}">
                <a16:creationId xmlns:a16="http://schemas.microsoft.com/office/drawing/2014/main" id="{69A5B885-7814-4B1B-9940-F5481255364E}"/>
              </a:ext>
            </a:extLst>
          </p:cNvPr>
          <p:cNvPicPr>
            <a:picLocks noChangeAspect="1"/>
          </p:cNvPicPr>
          <p:nvPr/>
        </p:nvPicPr>
        <p:blipFill>
          <a:blip r:embed="rId3"/>
          <a:stretch>
            <a:fillRect/>
          </a:stretch>
        </p:blipFill>
        <p:spPr>
          <a:xfrm>
            <a:off x="755576" y="2060848"/>
            <a:ext cx="523875" cy="295275"/>
          </a:xfrm>
          <a:prstGeom prst="rect">
            <a:avLst/>
          </a:prstGeom>
        </p:spPr>
      </p:pic>
      <p:sp>
        <p:nvSpPr>
          <p:cNvPr id="12" name="文本框 11">
            <a:extLst>
              <a:ext uri="{FF2B5EF4-FFF2-40B4-BE49-F238E27FC236}">
                <a16:creationId xmlns:a16="http://schemas.microsoft.com/office/drawing/2014/main" id="{8054A957-C75E-4E4B-94DF-8CBF308C7B91}"/>
              </a:ext>
            </a:extLst>
          </p:cNvPr>
          <p:cNvSpPr txBox="1"/>
          <p:nvPr/>
        </p:nvSpPr>
        <p:spPr>
          <a:xfrm>
            <a:off x="1475656" y="1989181"/>
            <a:ext cx="5810964" cy="400110"/>
          </a:xfrm>
          <a:prstGeom prst="rect">
            <a:avLst/>
          </a:prstGeom>
          <a:noFill/>
        </p:spPr>
        <p:txBody>
          <a:bodyPr wrap="square">
            <a:spAutoFit/>
          </a:bodyPr>
          <a:lstStyle/>
          <a:p>
            <a:pPr algn="l"/>
            <a:r>
              <a:rPr lang="en-US" altLang="zh-CN" sz="2000" b="0" i="0" u="none" strike="noStrike" baseline="0" dirty="0">
                <a:latin typeface="NimbusRomNo9L-Regu"/>
              </a:rPr>
              <a:t>how likely a span </a:t>
            </a:r>
            <a:r>
              <a:rPr lang="en-US" altLang="zh-CN" sz="2000" b="0" i="0" u="none" strike="noStrike" baseline="0" dirty="0" err="1">
                <a:latin typeface="CMMI10"/>
              </a:rPr>
              <a:t>s</a:t>
            </a:r>
            <a:r>
              <a:rPr lang="en-US" altLang="zh-CN" sz="2000" b="0" i="0" u="none" strike="noStrike" baseline="0" dirty="0" err="1">
                <a:latin typeface="CMMI8"/>
              </a:rPr>
              <a:t>i</a:t>
            </a:r>
            <a:r>
              <a:rPr lang="en-US" altLang="zh-CN" sz="2000" b="0" i="0" u="none" strike="noStrike" baseline="0" dirty="0">
                <a:latin typeface="CMMI8"/>
              </a:rPr>
              <a:t> </a:t>
            </a:r>
            <a:r>
              <a:rPr lang="en-US" altLang="zh-CN" sz="2000" b="0" i="0" u="none" strike="noStrike" baseline="0" dirty="0">
                <a:latin typeface="NimbusRomNo9L-Regu"/>
              </a:rPr>
              <a:t>has an entity type </a:t>
            </a:r>
            <a:r>
              <a:rPr lang="en-US" altLang="zh-CN" sz="2000" b="0" i="0" u="none" strike="noStrike" baseline="0" dirty="0">
                <a:latin typeface="CMMI10"/>
              </a:rPr>
              <a:t>e</a:t>
            </a:r>
            <a:endParaRPr lang="zh-CN" altLang="en-US" sz="2000" dirty="0"/>
          </a:p>
        </p:txBody>
      </p:sp>
      <p:pic>
        <p:nvPicPr>
          <p:cNvPr id="5" name="图片 4">
            <a:extLst>
              <a:ext uri="{FF2B5EF4-FFF2-40B4-BE49-F238E27FC236}">
                <a16:creationId xmlns:a16="http://schemas.microsoft.com/office/drawing/2014/main" id="{A95AAD13-3E8C-452F-9EB6-55620044EA0A}"/>
              </a:ext>
            </a:extLst>
          </p:cNvPr>
          <p:cNvPicPr>
            <a:picLocks noChangeAspect="1"/>
          </p:cNvPicPr>
          <p:nvPr/>
        </p:nvPicPr>
        <p:blipFill>
          <a:blip r:embed="rId4"/>
          <a:stretch>
            <a:fillRect/>
          </a:stretch>
        </p:blipFill>
        <p:spPr>
          <a:xfrm>
            <a:off x="755576" y="2564904"/>
            <a:ext cx="1008112" cy="511361"/>
          </a:xfrm>
          <a:prstGeom prst="rect">
            <a:avLst/>
          </a:prstGeom>
        </p:spPr>
      </p:pic>
      <p:pic>
        <p:nvPicPr>
          <p:cNvPr id="7" name="图片 6">
            <a:extLst>
              <a:ext uri="{FF2B5EF4-FFF2-40B4-BE49-F238E27FC236}">
                <a16:creationId xmlns:a16="http://schemas.microsoft.com/office/drawing/2014/main" id="{3E5F86A8-01D3-4C32-A670-C83B23B5C141}"/>
              </a:ext>
            </a:extLst>
          </p:cNvPr>
          <p:cNvPicPr>
            <a:picLocks noChangeAspect="1"/>
          </p:cNvPicPr>
          <p:nvPr/>
        </p:nvPicPr>
        <p:blipFill>
          <a:blip r:embed="rId5"/>
          <a:stretch>
            <a:fillRect/>
          </a:stretch>
        </p:blipFill>
        <p:spPr>
          <a:xfrm>
            <a:off x="1835696" y="2525717"/>
            <a:ext cx="1206997" cy="553207"/>
          </a:xfrm>
          <a:prstGeom prst="rect">
            <a:avLst/>
          </a:prstGeom>
        </p:spPr>
      </p:pic>
      <p:pic>
        <p:nvPicPr>
          <p:cNvPr id="11" name="图片 10">
            <a:extLst>
              <a:ext uri="{FF2B5EF4-FFF2-40B4-BE49-F238E27FC236}">
                <a16:creationId xmlns:a16="http://schemas.microsoft.com/office/drawing/2014/main" id="{A1C56644-ABCA-4251-B29F-42CEC571D26B}"/>
              </a:ext>
            </a:extLst>
          </p:cNvPr>
          <p:cNvPicPr>
            <a:picLocks noChangeAspect="1"/>
          </p:cNvPicPr>
          <p:nvPr/>
        </p:nvPicPr>
        <p:blipFill>
          <a:blip r:embed="rId6"/>
          <a:stretch>
            <a:fillRect/>
          </a:stretch>
        </p:blipFill>
        <p:spPr>
          <a:xfrm>
            <a:off x="753754" y="3676314"/>
            <a:ext cx="1257485" cy="400109"/>
          </a:xfrm>
          <a:prstGeom prst="rect">
            <a:avLst/>
          </a:prstGeom>
        </p:spPr>
      </p:pic>
      <p:sp>
        <p:nvSpPr>
          <p:cNvPr id="22" name="文本框 21">
            <a:extLst>
              <a:ext uri="{FF2B5EF4-FFF2-40B4-BE49-F238E27FC236}">
                <a16:creationId xmlns:a16="http://schemas.microsoft.com/office/drawing/2014/main" id="{E87B369C-225F-4D39-9643-37AD9888278F}"/>
              </a:ext>
            </a:extLst>
          </p:cNvPr>
          <p:cNvSpPr txBox="1"/>
          <p:nvPr/>
        </p:nvSpPr>
        <p:spPr>
          <a:xfrm>
            <a:off x="2011239" y="3697206"/>
            <a:ext cx="6387028" cy="400110"/>
          </a:xfrm>
          <a:prstGeom prst="rect">
            <a:avLst/>
          </a:prstGeom>
          <a:noFill/>
        </p:spPr>
        <p:txBody>
          <a:bodyPr wrap="square">
            <a:spAutoFit/>
          </a:bodyPr>
          <a:lstStyle/>
          <a:p>
            <a:pPr algn="l"/>
            <a:r>
              <a:rPr lang="en-US" altLang="zh-CN" sz="2000" b="0" i="0" u="none" strike="noStrike" baseline="0" dirty="0">
                <a:latin typeface="NimbusRomNo9L-Regu"/>
              </a:rPr>
              <a:t>how likely two spans are associated in a relation </a:t>
            </a:r>
            <a:r>
              <a:rPr lang="en-US" altLang="zh-CN" sz="2000" b="0" i="0" u="none" strike="noStrike" baseline="0" dirty="0">
                <a:latin typeface="CMMI10"/>
              </a:rPr>
              <a:t>r</a:t>
            </a:r>
            <a:endParaRPr lang="zh-CN" altLang="en-US" sz="2000" dirty="0"/>
          </a:p>
        </p:txBody>
      </p:sp>
      <p:pic>
        <p:nvPicPr>
          <p:cNvPr id="15" name="图片 14">
            <a:extLst>
              <a:ext uri="{FF2B5EF4-FFF2-40B4-BE49-F238E27FC236}">
                <a16:creationId xmlns:a16="http://schemas.microsoft.com/office/drawing/2014/main" id="{1D6976B6-951C-40C8-A598-4C37B754064B}"/>
              </a:ext>
            </a:extLst>
          </p:cNvPr>
          <p:cNvPicPr>
            <a:picLocks noChangeAspect="1"/>
          </p:cNvPicPr>
          <p:nvPr/>
        </p:nvPicPr>
        <p:blipFill>
          <a:blip r:embed="rId7"/>
          <a:stretch>
            <a:fillRect/>
          </a:stretch>
        </p:blipFill>
        <p:spPr>
          <a:xfrm>
            <a:off x="753754" y="4143807"/>
            <a:ext cx="1234581" cy="438962"/>
          </a:xfrm>
          <a:prstGeom prst="rect">
            <a:avLst/>
          </a:prstGeom>
        </p:spPr>
      </p:pic>
      <p:pic>
        <p:nvPicPr>
          <p:cNvPr id="16" name="图片 15">
            <a:extLst>
              <a:ext uri="{FF2B5EF4-FFF2-40B4-BE49-F238E27FC236}">
                <a16:creationId xmlns:a16="http://schemas.microsoft.com/office/drawing/2014/main" id="{24B0F7E9-8829-4297-94D5-E86228CAE05A}"/>
              </a:ext>
            </a:extLst>
          </p:cNvPr>
          <p:cNvPicPr>
            <a:picLocks noChangeAspect="1"/>
          </p:cNvPicPr>
          <p:nvPr/>
        </p:nvPicPr>
        <p:blipFill>
          <a:blip r:embed="rId8"/>
          <a:stretch>
            <a:fillRect/>
          </a:stretch>
        </p:blipFill>
        <p:spPr>
          <a:xfrm>
            <a:off x="753754" y="4703077"/>
            <a:ext cx="4463744" cy="718439"/>
          </a:xfrm>
          <a:prstGeom prst="rect">
            <a:avLst/>
          </a:prstGeom>
        </p:spPr>
      </p:pic>
      <p:pic>
        <p:nvPicPr>
          <p:cNvPr id="17" name="图片 16">
            <a:extLst>
              <a:ext uri="{FF2B5EF4-FFF2-40B4-BE49-F238E27FC236}">
                <a16:creationId xmlns:a16="http://schemas.microsoft.com/office/drawing/2014/main" id="{ECD0C540-991A-4C3B-B829-96460B4B43C1}"/>
              </a:ext>
            </a:extLst>
          </p:cNvPr>
          <p:cNvPicPr>
            <a:picLocks noChangeAspect="1"/>
          </p:cNvPicPr>
          <p:nvPr/>
        </p:nvPicPr>
        <p:blipFill>
          <a:blip r:embed="rId9"/>
          <a:stretch>
            <a:fillRect/>
          </a:stretch>
        </p:blipFill>
        <p:spPr>
          <a:xfrm>
            <a:off x="611560" y="5589240"/>
            <a:ext cx="5604623" cy="1224136"/>
          </a:xfrm>
          <a:prstGeom prst="rect">
            <a:avLst/>
          </a:prstGeom>
        </p:spPr>
      </p:pic>
    </p:spTree>
    <p:extLst>
      <p:ext uri="{BB962C8B-B14F-4D97-AF65-F5344CB8AC3E}">
        <p14:creationId xmlns:p14="http://schemas.microsoft.com/office/powerpoint/2010/main" val="2498652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28716" y="-99392"/>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lvl="0" eaLnBrk="1" hangingPunct="1">
              <a:defRPr/>
            </a:pPr>
            <a:r>
              <a:rPr lang="en-US" altLang="zh-CN" sz="4400" dirty="0">
                <a:latin typeface="+mn-lt"/>
                <a:ea typeface="+mn-ea"/>
                <a:cs typeface="+mn-ea"/>
                <a:sym typeface="+mn-lt"/>
              </a:rPr>
              <a:t>Scientific knowledge graph construction </a:t>
            </a:r>
            <a:endParaRPr lang="zh-CN" altLang="en-US" sz="4400" dirty="0">
              <a:latin typeface="+mn-lt"/>
              <a:ea typeface="+mn-ea"/>
              <a:cs typeface="+mn-ea"/>
              <a:sym typeface="+mn-lt"/>
            </a:endParaRPr>
          </a:p>
        </p:txBody>
      </p:sp>
      <p:sp>
        <p:nvSpPr>
          <p:cNvPr id="2" name="文本框 1">
            <a:extLst>
              <a:ext uri="{FF2B5EF4-FFF2-40B4-BE49-F238E27FC236}">
                <a16:creationId xmlns:a16="http://schemas.microsoft.com/office/drawing/2014/main" id="{753DE3E2-8F3A-7E46-BEBC-CB1B30B2ECD6}"/>
              </a:ext>
            </a:extLst>
          </p:cNvPr>
          <p:cNvSpPr txBox="1"/>
          <p:nvPr/>
        </p:nvSpPr>
        <p:spPr>
          <a:xfrm>
            <a:off x="-3332" y="1628800"/>
            <a:ext cx="1454244" cy="830997"/>
          </a:xfrm>
          <a:prstGeom prst="rect">
            <a:avLst/>
          </a:prstGeom>
          <a:noFill/>
        </p:spPr>
        <p:txBody>
          <a:bodyPr wrap="none" rtlCol="0">
            <a:spAutoFit/>
          </a:bodyPr>
          <a:lstStyle/>
          <a:p>
            <a:pPr marL="1257300" lvl="2" indent="-342900">
              <a:buFont typeface="Wingdings" pitchFamily="2" charset="2"/>
              <a:buChar char="Ø"/>
            </a:pPr>
            <a:endParaRPr lang="en-US" altLang="zh-CN" dirty="0">
              <a:latin typeface="+mn-lt"/>
              <a:cs typeface="+mn-ea"/>
            </a:endParaRPr>
          </a:p>
          <a:p>
            <a:endParaRPr kumimoji="1" lang="zh-CN" altLang="en-US" dirty="0">
              <a:latin typeface="+mn-lt"/>
            </a:endParaRPr>
          </a:p>
        </p:txBody>
      </p:sp>
      <p:sp>
        <p:nvSpPr>
          <p:cNvPr id="5" name="文本框 4">
            <a:extLst>
              <a:ext uri="{FF2B5EF4-FFF2-40B4-BE49-F238E27FC236}">
                <a16:creationId xmlns:a16="http://schemas.microsoft.com/office/drawing/2014/main" id="{7FE9B598-97B2-4F90-A180-D139BC42B9C2}"/>
              </a:ext>
            </a:extLst>
          </p:cNvPr>
          <p:cNvSpPr txBox="1"/>
          <p:nvPr/>
        </p:nvSpPr>
        <p:spPr>
          <a:xfrm>
            <a:off x="523659" y="5445224"/>
            <a:ext cx="8096682" cy="707886"/>
          </a:xfrm>
          <a:prstGeom prst="rect">
            <a:avLst/>
          </a:prstGeom>
          <a:noFill/>
        </p:spPr>
        <p:txBody>
          <a:bodyPr wrap="square" rtlCol="0">
            <a:spAutoFit/>
          </a:bodyPr>
          <a:lstStyle/>
          <a:p>
            <a:r>
              <a:rPr lang="en-US" altLang="zh-CN" sz="2000" dirty="0"/>
              <a:t>Number of abstracts: 110k abstracts from 12 AI conference published since 1995</a:t>
            </a:r>
            <a:endParaRPr lang="zh-CN" altLang="en-US" sz="2000" dirty="0"/>
          </a:p>
        </p:txBody>
      </p:sp>
      <p:pic>
        <p:nvPicPr>
          <p:cNvPr id="6" name="图片 5">
            <a:extLst>
              <a:ext uri="{FF2B5EF4-FFF2-40B4-BE49-F238E27FC236}">
                <a16:creationId xmlns:a16="http://schemas.microsoft.com/office/drawing/2014/main" id="{609D814C-AAD0-4155-A0EE-9D723CEAF125}"/>
              </a:ext>
            </a:extLst>
          </p:cNvPr>
          <p:cNvPicPr>
            <a:picLocks noChangeAspect="1"/>
          </p:cNvPicPr>
          <p:nvPr/>
        </p:nvPicPr>
        <p:blipFill>
          <a:blip r:embed="rId3"/>
          <a:stretch>
            <a:fillRect/>
          </a:stretch>
        </p:blipFill>
        <p:spPr>
          <a:xfrm>
            <a:off x="211175" y="1849911"/>
            <a:ext cx="8721650" cy="3379289"/>
          </a:xfrm>
          <a:prstGeom prst="rect">
            <a:avLst/>
          </a:prstGeom>
        </p:spPr>
      </p:pic>
    </p:spTree>
    <p:extLst>
      <p:ext uri="{BB962C8B-B14F-4D97-AF65-F5344CB8AC3E}">
        <p14:creationId xmlns:p14="http://schemas.microsoft.com/office/powerpoint/2010/main" val="349712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0"/>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4400" dirty="0">
                <a:latin typeface="+mn-lt"/>
                <a:ea typeface="+mn-ea"/>
                <a:cs typeface="+mn-ea"/>
                <a:sym typeface="+mn-lt"/>
              </a:rPr>
              <a:t>Experimental setup</a:t>
            </a:r>
            <a:endParaRPr lang="zh-CN" altLang="en-US" sz="4800" dirty="0">
              <a:latin typeface="+mn-lt"/>
              <a:ea typeface="+mn-ea"/>
              <a:cs typeface="+mn-ea"/>
              <a:sym typeface="+mn-lt"/>
            </a:endParaRPr>
          </a:p>
        </p:txBody>
      </p:sp>
      <p:sp>
        <p:nvSpPr>
          <p:cNvPr id="7" name="文本框 6">
            <a:extLst>
              <a:ext uri="{FF2B5EF4-FFF2-40B4-BE49-F238E27FC236}">
                <a16:creationId xmlns:a16="http://schemas.microsoft.com/office/drawing/2014/main" id="{E300F210-49F3-C444-A152-2E5E851EC5C1}"/>
              </a:ext>
            </a:extLst>
          </p:cNvPr>
          <p:cNvSpPr txBox="1"/>
          <p:nvPr/>
        </p:nvSpPr>
        <p:spPr>
          <a:xfrm>
            <a:off x="0" y="1700808"/>
            <a:ext cx="9036496" cy="4832092"/>
          </a:xfrm>
          <a:prstGeom prst="rect">
            <a:avLst/>
          </a:prstGeom>
          <a:noFill/>
        </p:spPr>
        <p:txBody>
          <a:bodyPr wrap="square" rtlCol="0">
            <a:spAutoFit/>
          </a:bodyPr>
          <a:lstStyle/>
          <a:p>
            <a:pPr marL="342900" indent="-342900">
              <a:buFont typeface="Wingdings" pitchFamily="2" charset="2"/>
              <a:buChar char="Ø"/>
            </a:pPr>
            <a:r>
              <a:rPr kumimoji="1" lang="en-US" altLang="zh-CN" sz="2200" dirty="0">
                <a:latin typeface="+mn-lt"/>
              </a:rPr>
              <a:t>Dataset : </a:t>
            </a:r>
          </a:p>
          <a:p>
            <a:pPr marL="800100" lvl="1" indent="-342900">
              <a:buFont typeface="Wingdings" pitchFamily="2" charset="2"/>
              <a:buChar char="Ø"/>
            </a:pPr>
            <a:r>
              <a:rPr kumimoji="1" lang="en-US" altLang="zh-CN" sz="2200" dirty="0">
                <a:latin typeface="+mn-lt"/>
              </a:rPr>
              <a:t>Our new SciERC: 500 annotated paper abstracts in four AI communities( NLP,  speech, vision, machine learning)  from Semantic scholar Corpus</a:t>
            </a:r>
          </a:p>
          <a:p>
            <a:pPr marL="800100" lvl="1" indent="-342900">
              <a:buFont typeface="Wingdings" pitchFamily="2" charset="2"/>
              <a:buChar char="Ø"/>
            </a:pPr>
            <a:endParaRPr kumimoji="1" lang="en-US" altLang="zh-CN" sz="2200" dirty="0">
              <a:latin typeface="+mn-lt"/>
            </a:endParaRPr>
          </a:p>
          <a:p>
            <a:pPr marL="800100" lvl="1" indent="-342900">
              <a:buFont typeface="Wingdings" pitchFamily="2" charset="2"/>
              <a:buChar char="Ø"/>
            </a:pPr>
            <a:endParaRPr kumimoji="1" lang="en-US" altLang="zh-CN" sz="2200" dirty="0">
              <a:latin typeface="+mn-lt"/>
            </a:endParaRPr>
          </a:p>
          <a:p>
            <a:pPr marL="342900" indent="-342900">
              <a:buFont typeface="Wingdings" pitchFamily="2" charset="2"/>
              <a:buChar char="Ø"/>
            </a:pPr>
            <a:r>
              <a:rPr kumimoji="1" lang="en-US" altLang="zh-CN" sz="2200" dirty="0">
                <a:latin typeface="+mn-lt"/>
              </a:rPr>
              <a:t>Baselines(state-of-the-art IE system for the general domain): </a:t>
            </a:r>
          </a:p>
          <a:p>
            <a:pPr marL="342900" indent="-342900">
              <a:buFont typeface="Wingdings" pitchFamily="2" charset="2"/>
              <a:buChar char="Ø"/>
            </a:pPr>
            <a:endParaRPr kumimoji="1" lang="en-US" altLang="zh-CN" sz="2200" dirty="0">
              <a:latin typeface="+mn-lt"/>
            </a:endParaRPr>
          </a:p>
          <a:p>
            <a:pPr marL="800100" lvl="1" indent="-342900">
              <a:buFont typeface="Wingdings" pitchFamily="2" charset="2"/>
              <a:buChar char="Ø"/>
            </a:pPr>
            <a:r>
              <a:rPr kumimoji="1" lang="en-US" altLang="zh-CN" sz="2200" dirty="0">
                <a:latin typeface="+mn-lt"/>
              </a:rPr>
              <a:t>E2E Rel: state-of-the-art joint entity and relation extraction system</a:t>
            </a:r>
          </a:p>
          <a:p>
            <a:pPr marL="800100" lvl="1" indent="-342900">
              <a:buFont typeface="Wingdings" pitchFamily="2" charset="2"/>
              <a:buChar char="Ø"/>
            </a:pPr>
            <a:endParaRPr kumimoji="1" lang="en-US" altLang="zh-CN" sz="2200" dirty="0">
              <a:latin typeface="+mn-lt"/>
            </a:endParaRPr>
          </a:p>
          <a:p>
            <a:pPr marL="800100" lvl="1" indent="-342900">
              <a:buFont typeface="Wingdings" pitchFamily="2" charset="2"/>
              <a:buChar char="Ø"/>
            </a:pPr>
            <a:r>
              <a:rPr kumimoji="1" lang="en-US" altLang="zh-CN" sz="2200" dirty="0">
                <a:latin typeface="+mn-lt"/>
              </a:rPr>
              <a:t>E2E Coref: state-of-the-art coreference system combined with ELMO.</a:t>
            </a:r>
          </a:p>
          <a:p>
            <a:pPr marL="342900" indent="-342900">
              <a:buFont typeface="Wingdings" pitchFamily="2" charset="2"/>
              <a:buChar char="Ø"/>
            </a:pPr>
            <a:endParaRPr kumimoji="1" lang="en-US" altLang="zh-CN" sz="2200" dirty="0">
              <a:latin typeface="+mn-lt"/>
            </a:endParaRPr>
          </a:p>
          <a:p>
            <a:pPr marL="342900" indent="-342900">
              <a:buFont typeface="Wingdings" pitchFamily="2" charset="2"/>
              <a:buChar char="Ø"/>
            </a:pPr>
            <a:endParaRPr kumimoji="1" lang="en-US" altLang="zh-CN" sz="2200" dirty="0">
              <a:latin typeface="+mn-lt"/>
            </a:endParaRPr>
          </a:p>
          <a:p>
            <a:pPr marL="342900" indent="-342900">
              <a:buFont typeface="Wingdings" pitchFamily="2" charset="2"/>
              <a:buChar char="Ø"/>
            </a:pPr>
            <a:endParaRPr kumimoji="1" lang="en-US" altLang="zh-CN" sz="2200" dirty="0">
              <a:latin typeface="+mn-lt"/>
            </a:endParaRPr>
          </a:p>
        </p:txBody>
      </p:sp>
    </p:spTree>
    <p:extLst>
      <p:ext uri="{BB962C8B-B14F-4D97-AF65-F5344CB8AC3E}">
        <p14:creationId xmlns:p14="http://schemas.microsoft.com/office/powerpoint/2010/main" val="319171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404664"/>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4400" dirty="0">
                <a:latin typeface="+mn-lt"/>
                <a:ea typeface="+mn-ea"/>
                <a:cs typeface="+mn-ea"/>
                <a:sym typeface="+mn-lt"/>
              </a:rPr>
              <a:t>Results on SciERC Dataset</a:t>
            </a:r>
            <a:endParaRPr lang="en-US" altLang="zh-CN" sz="4400" dirty="0">
              <a:cs typeface="+mn-ea"/>
              <a:sym typeface="+mn-lt"/>
            </a:endParaRPr>
          </a:p>
          <a:p>
            <a:pPr lvl="0" eaLnBrk="1" hangingPunct="1">
              <a:defRPr/>
            </a:pPr>
            <a:endParaRPr lang="zh-CN" altLang="en-US" sz="4800" dirty="0">
              <a:latin typeface="+mn-lt"/>
              <a:ea typeface="+mn-ea"/>
              <a:cs typeface="+mn-ea"/>
              <a:sym typeface="+mn-lt"/>
            </a:endParaRPr>
          </a:p>
        </p:txBody>
      </p:sp>
      <p:sp>
        <p:nvSpPr>
          <p:cNvPr id="4" name="文本框 3">
            <a:extLst>
              <a:ext uri="{FF2B5EF4-FFF2-40B4-BE49-F238E27FC236}">
                <a16:creationId xmlns:a16="http://schemas.microsoft.com/office/drawing/2014/main" id="{11D3CE8B-F5EB-4790-BF3D-CB9AB9D2181D}"/>
              </a:ext>
            </a:extLst>
          </p:cNvPr>
          <p:cNvSpPr txBox="1"/>
          <p:nvPr/>
        </p:nvSpPr>
        <p:spPr>
          <a:xfrm>
            <a:off x="-72516" y="6462440"/>
            <a:ext cx="9289032" cy="830997"/>
          </a:xfrm>
          <a:prstGeom prst="rect">
            <a:avLst/>
          </a:prstGeom>
          <a:noFill/>
        </p:spPr>
        <p:txBody>
          <a:bodyPr wrap="square" rtlCol="0">
            <a:spAutoFit/>
          </a:bodyPr>
          <a:lstStyle/>
          <a:p>
            <a:r>
              <a:rPr lang="en-US" altLang="zh-CN" dirty="0"/>
              <a:t>SciIE outperforms state-of-the-art IE system for the general domain</a:t>
            </a:r>
          </a:p>
          <a:p>
            <a:r>
              <a:rPr lang="en-US" altLang="zh-CN" dirty="0"/>
              <a:t>    </a:t>
            </a:r>
            <a:endParaRPr lang="zh-CN" altLang="en-US" dirty="0"/>
          </a:p>
        </p:txBody>
      </p:sp>
      <p:pic>
        <p:nvPicPr>
          <p:cNvPr id="3" name="图片 2">
            <a:extLst>
              <a:ext uri="{FF2B5EF4-FFF2-40B4-BE49-F238E27FC236}">
                <a16:creationId xmlns:a16="http://schemas.microsoft.com/office/drawing/2014/main" id="{D37DFC37-0BDE-45B2-862F-763885BAA355}"/>
              </a:ext>
            </a:extLst>
          </p:cNvPr>
          <p:cNvPicPr>
            <a:picLocks noChangeAspect="1"/>
          </p:cNvPicPr>
          <p:nvPr/>
        </p:nvPicPr>
        <p:blipFill>
          <a:blip r:embed="rId3"/>
          <a:stretch>
            <a:fillRect/>
          </a:stretch>
        </p:blipFill>
        <p:spPr>
          <a:xfrm>
            <a:off x="1475656" y="1196752"/>
            <a:ext cx="5904656" cy="5400600"/>
          </a:xfrm>
          <a:prstGeom prst="rect">
            <a:avLst/>
          </a:prstGeom>
        </p:spPr>
      </p:pic>
    </p:spTree>
    <p:extLst>
      <p:ext uri="{BB962C8B-B14F-4D97-AF65-F5344CB8AC3E}">
        <p14:creationId xmlns:p14="http://schemas.microsoft.com/office/powerpoint/2010/main" val="1571020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404664"/>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4400" dirty="0">
                <a:latin typeface="+mn-lt"/>
                <a:ea typeface="+mn-ea"/>
                <a:cs typeface="+mn-ea"/>
                <a:sym typeface="+mn-lt"/>
              </a:rPr>
              <a:t>Ablations </a:t>
            </a:r>
            <a:endParaRPr lang="en-US" altLang="zh-CN" sz="4400" dirty="0">
              <a:cs typeface="+mn-ea"/>
              <a:sym typeface="+mn-lt"/>
            </a:endParaRPr>
          </a:p>
          <a:p>
            <a:pPr lvl="0" eaLnBrk="1" hangingPunct="1">
              <a:defRPr/>
            </a:pPr>
            <a:endParaRPr lang="zh-CN" altLang="en-US" sz="4800" dirty="0">
              <a:latin typeface="+mn-lt"/>
              <a:ea typeface="+mn-ea"/>
              <a:cs typeface="+mn-ea"/>
              <a:sym typeface="+mn-lt"/>
            </a:endParaRPr>
          </a:p>
        </p:txBody>
      </p:sp>
      <p:pic>
        <p:nvPicPr>
          <p:cNvPr id="2" name="图片 1">
            <a:extLst>
              <a:ext uri="{FF2B5EF4-FFF2-40B4-BE49-F238E27FC236}">
                <a16:creationId xmlns:a16="http://schemas.microsoft.com/office/drawing/2014/main" id="{4C7C1B81-5645-4655-8C9B-FFA8DC57209E}"/>
              </a:ext>
            </a:extLst>
          </p:cNvPr>
          <p:cNvPicPr>
            <a:picLocks noChangeAspect="1"/>
          </p:cNvPicPr>
          <p:nvPr/>
        </p:nvPicPr>
        <p:blipFill>
          <a:blip r:embed="rId3"/>
          <a:stretch>
            <a:fillRect/>
          </a:stretch>
        </p:blipFill>
        <p:spPr>
          <a:xfrm>
            <a:off x="174546" y="2204864"/>
            <a:ext cx="8969454" cy="3378106"/>
          </a:xfrm>
          <a:prstGeom prst="rect">
            <a:avLst/>
          </a:prstGeom>
        </p:spPr>
      </p:pic>
    </p:spTree>
    <p:extLst>
      <p:ext uri="{BB962C8B-B14F-4D97-AF65-F5344CB8AC3E}">
        <p14:creationId xmlns:p14="http://schemas.microsoft.com/office/powerpoint/2010/main" val="26764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15A1967-625C-4E0B-B66C-939B00B7E8FD}"/>
              </a:ext>
            </a:extLst>
          </p:cNvPr>
          <p:cNvPicPr>
            <a:picLocks noChangeAspect="1"/>
          </p:cNvPicPr>
          <p:nvPr/>
        </p:nvPicPr>
        <p:blipFill>
          <a:blip r:embed="rId3"/>
          <a:stretch>
            <a:fillRect/>
          </a:stretch>
        </p:blipFill>
        <p:spPr>
          <a:xfrm>
            <a:off x="0" y="-309582"/>
            <a:ext cx="9180512" cy="7477164"/>
          </a:xfrm>
          <a:prstGeom prst="rect">
            <a:avLst/>
          </a:prstGeom>
        </p:spPr>
      </p:pic>
    </p:spTree>
    <p:extLst>
      <p:ext uri="{BB962C8B-B14F-4D97-AF65-F5344CB8AC3E}">
        <p14:creationId xmlns:p14="http://schemas.microsoft.com/office/powerpoint/2010/main" val="287110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404664"/>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4400" dirty="0">
                <a:latin typeface="+mn-lt"/>
                <a:ea typeface="+mn-ea"/>
                <a:cs typeface="+mn-ea"/>
                <a:sym typeface="+mn-lt"/>
              </a:rPr>
              <a:t>Trend analysis</a:t>
            </a:r>
            <a:endParaRPr lang="en-US" altLang="zh-CN" sz="4400" dirty="0">
              <a:cs typeface="+mn-ea"/>
              <a:sym typeface="+mn-lt"/>
            </a:endParaRPr>
          </a:p>
          <a:p>
            <a:pPr lvl="0" eaLnBrk="1" hangingPunct="1">
              <a:defRPr/>
            </a:pPr>
            <a:endParaRPr lang="zh-CN" altLang="en-US" sz="4800" dirty="0">
              <a:latin typeface="+mn-lt"/>
              <a:ea typeface="+mn-ea"/>
              <a:cs typeface="+mn-ea"/>
              <a:sym typeface="+mn-lt"/>
            </a:endParaRPr>
          </a:p>
        </p:txBody>
      </p:sp>
      <p:sp>
        <p:nvSpPr>
          <p:cNvPr id="6" name="文本框 5">
            <a:extLst>
              <a:ext uri="{FF2B5EF4-FFF2-40B4-BE49-F238E27FC236}">
                <a16:creationId xmlns:a16="http://schemas.microsoft.com/office/drawing/2014/main" id="{7CA20A5D-3338-4829-9593-762138D4C2D8}"/>
              </a:ext>
            </a:extLst>
          </p:cNvPr>
          <p:cNvSpPr txBox="1"/>
          <p:nvPr/>
        </p:nvSpPr>
        <p:spPr>
          <a:xfrm>
            <a:off x="6884614" y="1490484"/>
            <a:ext cx="2007865" cy="4247317"/>
          </a:xfrm>
          <a:prstGeom prst="rect">
            <a:avLst/>
          </a:prstGeom>
          <a:noFill/>
        </p:spPr>
        <p:txBody>
          <a:bodyPr wrap="square" rtlCol="0">
            <a:spAutoFit/>
          </a:bodyPr>
          <a:lstStyle/>
          <a:p>
            <a:pPr algn="l"/>
            <a:r>
              <a:rPr lang="en-US" altLang="zh-CN" sz="1800" b="0" i="0" u="none" strike="noStrike" baseline="0" dirty="0">
                <a:latin typeface="NimbusRomNo9L-Regu"/>
              </a:rPr>
              <a:t>Historical trend for top applications of the key phrase </a:t>
            </a:r>
            <a:r>
              <a:rPr lang="en-US" altLang="zh-CN" sz="1800" b="1" i="0" u="none" strike="noStrike" baseline="0" dirty="0">
                <a:latin typeface="NimbusRomNo9L-ReguItal"/>
              </a:rPr>
              <a:t>neural network </a:t>
            </a:r>
            <a:r>
              <a:rPr lang="en-US" altLang="zh-CN" sz="1800" b="1" i="0" u="none" strike="noStrike" baseline="0" dirty="0">
                <a:latin typeface="NimbusRomNo9L-Regu"/>
              </a:rPr>
              <a:t>in NLP, speech, and CV </a:t>
            </a:r>
            <a:r>
              <a:rPr lang="en-US" altLang="zh-CN" sz="1800" b="0" i="0" u="none" strike="noStrike" baseline="0" dirty="0">
                <a:latin typeface="NimbusRomNo9L-Regu"/>
              </a:rPr>
              <a:t>conference papers we collected. y-axis indicates</a:t>
            </a:r>
          </a:p>
          <a:p>
            <a:pPr algn="l"/>
            <a:r>
              <a:rPr lang="en-US" altLang="zh-CN" sz="1800" b="0" i="0" u="none" strike="noStrike" baseline="0" dirty="0">
                <a:latin typeface="NimbusRomNo9L-Regu"/>
              </a:rPr>
              <a:t>the ratio of papers that use </a:t>
            </a:r>
            <a:r>
              <a:rPr lang="en-US" altLang="zh-CN" sz="1800" b="0" i="0" u="none" strike="noStrike" baseline="0" dirty="0">
                <a:latin typeface="NimbusRomNo9L-ReguItal"/>
              </a:rPr>
              <a:t>neural network </a:t>
            </a:r>
            <a:r>
              <a:rPr lang="en-US" altLang="zh-CN" sz="1800" b="0" i="0" u="none" strike="noStrike" baseline="0" dirty="0">
                <a:latin typeface="NimbusRomNo9L-Regu"/>
              </a:rPr>
              <a:t>in the</a:t>
            </a:r>
          </a:p>
          <a:p>
            <a:pPr algn="l"/>
            <a:r>
              <a:rPr lang="en-US" altLang="zh-CN" sz="1800" b="0" i="0" u="none" strike="noStrike" baseline="0" dirty="0">
                <a:latin typeface="NimbusRomNo9L-Regu"/>
              </a:rPr>
              <a:t>task to the number of papers that is about the task.</a:t>
            </a:r>
            <a:endParaRPr lang="zh-CN" altLang="en-US" dirty="0"/>
          </a:p>
        </p:txBody>
      </p:sp>
      <p:pic>
        <p:nvPicPr>
          <p:cNvPr id="8" name="图片 7">
            <a:extLst>
              <a:ext uri="{FF2B5EF4-FFF2-40B4-BE49-F238E27FC236}">
                <a16:creationId xmlns:a16="http://schemas.microsoft.com/office/drawing/2014/main" id="{FF15535D-C93B-4A33-969A-3E8B2D44A066}"/>
              </a:ext>
            </a:extLst>
          </p:cNvPr>
          <p:cNvPicPr>
            <a:picLocks noChangeAspect="1"/>
          </p:cNvPicPr>
          <p:nvPr/>
        </p:nvPicPr>
        <p:blipFill>
          <a:blip r:embed="rId3"/>
          <a:stretch>
            <a:fillRect/>
          </a:stretch>
        </p:blipFill>
        <p:spPr>
          <a:xfrm>
            <a:off x="0" y="1490484"/>
            <a:ext cx="6869138" cy="4962852"/>
          </a:xfrm>
          <a:prstGeom prst="rect">
            <a:avLst/>
          </a:prstGeom>
        </p:spPr>
      </p:pic>
    </p:spTree>
    <p:extLst>
      <p:ext uri="{BB962C8B-B14F-4D97-AF65-F5344CB8AC3E}">
        <p14:creationId xmlns:p14="http://schemas.microsoft.com/office/powerpoint/2010/main" val="55592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384411"/>
            <a:ext cx="650397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eaLnBrk="1" hangingPunct="1">
              <a:defRPr/>
            </a:pPr>
            <a:endParaRPr kumimoji="0" lang="zh-CN" altLang="en-US" sz="4800" b="0" i="0" u="none" strike="noStrike" kern="1200" cap="none" spc="0" normalizeH="0" baseline="0" noProof="0" dirty="0">
              <a:ln>
                <a:noFill/>
              </a:ln>
              <a:effectLst/>
              <a:uLnTx/>
              <a:uFillTx/>
              <a:latin typeface="+mn-lt"/>
              <a:ea typeface="+mn-ea"/>
              <a:cs typeface="+mn-ea"/>
              <a:sym typeface="+mn-lt"/>
            </a:endParaRPr>
          </a:p>
        </p:txBody>
      </p:sp>
      <p:pic>
        <p:nvPicPr>
          <p:cNvPr id="4" name="图片 3">
            <a:extLst>
              <a:ext uri="{FF2B5EF4-FFF2-40B4-BE49-F238E27FC236}">
                <a16:creationId xmlns:a16="http://schemas.microsoft.com/office/drawing/2014/main" id="{9D1C9CF4-4F5C-4734-80DD-67288E285E94}"/>
              </a:ext>
            </a:extLst>
          </p:cNvPr>
          <p:cNvPicPr>
            <a:picLocks noChangeAspect="1"/>
          </p:cNvPicPr>
          <p:nvPr/>
        </p:nvPicPr>
        <p:blipFill>
          <a:blip r:embed="rId3"/>
          <a:stretch>
            <a:fillRect/>
          </a:stretch>
        </p:blipFill>
        <p:spPr>
          <a:xfrm>
            <a:off x="1" y="1196752"/>
            <a:ext cx="9144000" cy="5661248"/>
          </a:xfrm>
          <a:prstGeom prst="rect">
            <a:avLst/>
          </a:prstGeom>
        </p:spPr>
      </p:pic>
    </p:spTree>
    <p:extLst>
      <p:ext uri="{BB962C8B-B14F-4D97-AF65-F5344CB8AC3E}">
        <p14:creationId xmlns:p14="http://schemas.microsoft.com/office/powerpoint/2010/main" val="774147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226293" y="266869"/>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3600" dirty="0">
                <a:latin typeface="+mn-lt"/>
                <a:ea typeface="+mn-ea"/>
                <a:cs typeface="+mn-ea"/>
                <a:sym typeface="+mn-lt"/>
              </a:rPr>
              <a:t>Entity disambiguation by linking through coreference</a:t>
            </a:r>
            <a:endParaRPr lang="en-US" altLang="zh-CN" sz="3600" dirty="0">
              <a:cs typeface="+mn-ea"/>
              <a:sym typeface="+mn-lt"/>
            </a:endParaRPr>
          </a:p>
          <a:p>
            <a:pPr lvl="0" eaLnBrk="1" hangingPunct="1">
              <a:defRPr/>
            </a:pPr>
            <a:endParaRPr lang="zh-CN" altLang="en-US" sz="4800" dirty="0">
              <a:latin typeface="+mn-lt"/>
              <a:ea typeface="+mn-ea"/>
              <a:cs typeface="+mn-ea"/>
              <a:sym typeface="+mn-lt"/>
            </a:endParaRPr>
          </a:p>
        </p:txBody>
      </p:sp>
      <p:pic>
        <p:nvPicPr>
          <p:cNvPr id="5" name="图片 4">
            <a:extLst>
              <a:ext uri="{FF2B5EF4-FFF2-40B4-BE49-F238E27FC236}">
                <a16:creationId xmlns:a16="http://schemas.microsoft.com/office/drawing/2014/main" id="{748CB750-5A23-4C2B-B6D6-A318CF6B399B}"/>
              </a:ext>
            </a:extLst>
          </p:cNvPr>
          <p:cNvPicPr>
            <a:picLocks noChangeAspect="1"/>
          </p:cNvPicPr>
          <p:nvPr/>
        </p:nvPicPr>
        <p:blipFill>
          <a:blip r:embed="rId3"/>
          <a:stretch>
            <a:fillRect/>
          </a:stretch>
        </p:blipFill>
        <p:spPr>
          <a:xfrm>
            <a:off x="199365" y="1700808"/>
            <a:ext cx="8208912" cy="3240360"/>
          </a:xfrm>
          <a:prstGeom prst="rect">
            <a:avLst/>
          </a:prstGeom>
        </p:spPr>
      </p:pic>
      <p:sp>
        <p:nvSpPr>
          <p:cNvPr id="8" name="文本框 7">
            <a:extLst>
              <a:ext uri="{FF2B5EF4-FFF2-40B4-BE49-F238E27FC236}">
                <a16:creationId xmlns:a16="http://schemas.microsoft.com/office/drawing/2014/main" id="{A420937A-EB91-4FA6-AACD-BE3FF3177761}"/>
              </a:ext>
            </a:extLst>
          </p:cNvPr>
          <p:cNvSpPr txBox="1"/>
          <p:nvPr/>
        </p:nvSpPr>
        <p:spPr>
          <a:xfrm>
            <a:off x="395536" y="5301208"/>
            <a:ext cx="4636206" cy="1200329"/>
          </a:xfrm>
          <a:prstGeom prst="rect">
            <a:avLst/>
          </a:prstGeom>
          <a:noFill/>
        </p:spPr>
        <p:txBody>
          <a:bodyPr wrap="none" rtlCol="0">
            <a:spAutoFit/>
          </a:bodyPr>
          <a:lstStyle/>
          <a:p>
            <a:r>
              <a:rPr lang="en-US" altLang="zh-CN" dirty="0"/>
              <a:t>Generic phrase counts decrease</a:t>
            </a:r>
          </a:p>
          <a:p>
            <a:endParaRPr lang="en-US" altLang="zh-CN" dirty="0"/>
          </a:p>
          <a:p>
            <a:r>
              <a:rPr lang="en-US" altLang="zh-CN" dirty="0"/>
              <a:t>Specific phrase counts increase</a:t>
            </a:r>
            <a:endParaRPr lang="zh-CN" altLang="en-US" dirty="0"/>
          </a:p>
        </p:txBody>
      </p:sp>
    </p:spTree>
    <p:extLst>
      <p:ext uri="{BB962C8B-B14F-4D97-AF65-F5344CB8AC3E}">
        <p14:creationId xmlns:p14="http://schemas.microsoft.com/office/powerpoint/2010/main" val="333519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404664"/>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4400" dirty="0">
                <a:latin typeface="+mn-lt"/>
                <a:ea typeface="+mn-ea"/>
                <a:cs typeface="+mn-ea"/>
                <a:sym typeface="+mn-lt"/>
              </a:rPr>
              <a:t>Contributions</a:t>
            </a:r>
            <a:endParaRPr lang="en-US" altLang="zh-CN" sz="4400" dirty="0">
              <a:cs typeface="+mn-ea"/>
              <a:sym typeface="+mn-lt"/>
            </a:endParaRPr>
          </a:p>
          <a:p>
            <a:pPr lvl="0" eaLnBrk="1" hangingPunct="1">
              <a:defRPr/>
            </a:pPr>
            <a:endParaRPr lang="zh-CN" altLang="en-US" sz="4800" dirty="0">
              <a:latin typeface="+mn-lt"/>
              <a:ea typeface="+mn-ea"/>
              <a:cs typeface="+mn-ea"/>
              <a:sym typeface="+mn-lt"/>
            </a:endParaRPr>
          </a:p>
        </p:txBody>
      </p:sp>
      <p:sp>
        <p:nvSpPr>
          <p:cNvPr id="2" name="文本框 1">
            <a:extLst>
              <a:ext uri="{FF2B5EF4-FFF2-40B4-BE49-F238E27FC236}">
                <a16:creationId xmlns:a16="http://schemas.microsoft.com/office/drawing/2014/main" id="{627E50F8-57B0-41DF-903E-230B88FA5B09}"/>
              </a:ext>
            </a:extLst>
          </p:cNvPr>
          <p:cNvSpPr txBox="1"/>
          <p:nvPr/>
        </p:nvSpPr>
        <p:spPr>
          <a:xfrm>
            <a:off x="323528" y="1484784"/>
            <a:ext cx="8676456" cy="5078313"/>
          </a:xfrm>
          <a:prstGeom prst="rect">
            <a:avLst/>
          </a:prstGeom>
          <a:noFill/>
        </p:spPr>
        <p:txBody>
          <a:bodyPr wrap="square" rtlCol="0">
            <a:spAutoFit/>
          </a:bodyPr>
          <a:lstStyle/>
          <a:p>
            <a:r>
              <a:rPr lang="en-US" altLang="zh-CN" dirty="0"/>
              <a:t>SciERC: </a:t>
            </a:r>
            <a:r>
              <a:rPr lang="en-US" altLang="zh-CN" sz="2000" dirty="0"/>
              <a:t>a new, unified dataset for Entities, Relations, and Coreference in Scientific articles.</a:t>
            </a:r>
          </a:p>
          <a:p>
            <a:endParaRPr lang="en-US" altLang="zh-CN" dirty="0"/>
          </a:p>
          <a:p>
            <a:r>
              <a:rPr lang="en-US" altLang="zh-CN" dirty="0"/>
              <a:t>SciIE: </a:t>
            </a:r>
            <a:r>
              <a:rPr lang="en-US" altLang="zh-CN" sz="2000" dirty="0"/>
              <a:t>Multitask learning setting significantly boost performance through shared span representation.</a:t>
            </a:r>
          </a:p>
          <a:p>
            <a:endParaRPr lang="en-US" altLang="zh-CN" dirty="0"/>
          </a:p>
          <a:p>
            <a:r>
              <a:rPr lang="en-US" altLang="zh-CN" dirty="0"/>
              <a:t>	</a:t>
            </a:r>
            <a:r>
              <a:rPr lang="en-US" altLang="zh-CN" sz="2000" dirty="0"/>
              <a:t>state-of-the-art results in scientific IE and the general domain</a:t>
            </a:r>
          </a:p>
          <a:p>
            <a:r>
              <a:rPr lang="en-US" altLang="zh-CN" sz="2000" dirty="0"/>
              <a:t>	joint framework with no hand-engineered</a:t>
            </a:r>
            <a:r>
              <a:rPr lang="zh-CN" altLang="en-US" sz="2000" dirty="0"/>
              <a:t> </a:t>
            </a:r>
            <a:r>
              <a:rPr lang="en-US" altLang="zh-CN" sz="2000" dirty="0"/>
              <a:t>features</a:t>
            </a:r>
          </a:p>
          <a:p>
            <a:endParaRPr lang="en-US" altLang="zh-CN" sz="2000" dirty="0"/>
          </a:p>
          <a:p>
            <a:r>
              <a:rPr lang="en-US" altLang="zh-CN" dirty="0"/>
              <a:t>SciKG</a:t>
            </a:r>
            <a:r>
              <a:rPr lang="en-US" altLang="zh-CN" sz="2000" dirty="0"/>
              <a:t>: constructing a scientific knowledge graph</a:t>
            </a:r>
          </a:p>
          <a:p>
            <a:endParaRPr lang="en-US" altLang="zh-CN" sz="2000" dirty="0"/>
          </a:p>
          <a:p>
            <a:r>
              <a:rPr lang="en-US" altLang="zh-CN" sz="2000" dirty="0"/>
              <a:t>The remaining:</a:t>
            </a:r>
          </a:p>
          <a:p>
            <a:r>
              <a:rPr lang="en-US" altLang="zh-CN" sz="2000" dirty="0"/>
              <a:t>	extends the framework to other domains in information extraction</a:t>
            </a:r>
          </a:p>
          <a:p>
            <a:r>
              <a:rPr lang="en-US" altLang="zh-CN" sz="2000" dirty="0"/>
              <a:t>	improving the performance using semi-supervised techniques and      	providing in-domain features</a:t>
            </a:r>
            <a:endParaRPr lang="zh-CN" altLang="en-US" sz="2000" dirty="0"/>
          </a:p>
        </p:txBody>
      </p:sp>
    </p:spTree>
    <p:extLst>
      <p:ext uri="{BB962C8B-B14F-4D97-AF65-F5344CB8AC3E}">
        <p14:creationId xmlns:p14="http://schemas.microsoft.com/office/powerpoint/2010/main" val="364010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188640"/>
            <a:ext cx="650397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eaLnBrk="1" hangingPunct="1">
              <a:defRPr/>
            </a:pPr>
            <a:r>
              <a:rPr kumimoji="0" lang="en-US" altLang="zh-CN" sz="4000" b="0" i="0" u="none" strike="noStrike" kern="1200" cap="none" spc="0" normalizeH="0" baseline="0" noProof="0" dirty="0">
                <a:ln>
                  <a:noFill/>
                </a:ln>
                <a:effectLst/>
                <a:uLnTx/>
                <a:uFillTx/>
                <a:latin typeface="+mn-lt"/>
                <a:ea typeface="+mn-ea"/>
                <a:cs typeface="+mn-ea"/>
                <a:sym typeface="+mn-lt"/>
              </a:rPr>
              <a:t>Information extraction in scientific articles</a:t>
            </a:r>
            <a:endParaRPr kumimoji="0" lang="zh-CN" altLang="en-US" sz="4000" b="0" i="0" u="none" strike="noStrike" kern="1200" cap="none" spc="0" normalizeH="0" baseline="0" noProof="0" dirty="0">
              <a:ln>
                <a:noFill/>
              </a:ln>
              <a:effectLst/>
              <a:uLnTx/>
              <a:uFillTx/>
              <a:latin typeface="+mn-lt"/>
              <a:ea typeface="+mn-ea"/>
              <a:cs typeface="+mn-ea"/>
              <a:sym typeface="+mn-lt"/>
            </a:endParaRPr>
          </a:p>
        </p:txBody>
      </p:sp>
      <p:sp>
        <p:nvSpPr>
          <p:cNvPr id="3" name="文本框 2">
            <a:extLst>
              <a:ext uri="{FF2B5EF4-FFF2-40B4-BE49-F238E27FC236}">
                <a16:creationId xmlns:a16="http://schemas.microsoft.com/office/drawing/2014/main" id="{9298CC0D-08B2-437F-B6FF-3080ACC844AB}"/>
              </a:ext>
            </a:extLst>
          </p:cNvPr>
          <p:cNvSpPr txBox="1"/>
          <p:nvPr/>
        </p:nvSpPr>
        <p:spPr>
          <a:xfrm>
            <a:off x="179512" y="1988840"/>
            <a:ext cx="8599920" cy="6051721"/>
          </a:xfrm>
          <a:prstGeom prst="rect">
            <a:avLst/>
          </a:prstGeom>
          <a:noFill/>
        </p:spPr>
        <p:txBody>
          <a:bodyPr wrap="square" rtlCol="0">
            <a:spAutoFit/>
          </a:bodyPr>
          <a:lstStyle/>
          <a:p>
            <a:pPr marL="342900" indent="-342900">
              <a:lnSpc>
                <a:spcPct val="110000"/>
              </a:lnSpc>
              <a:buFont typeface="Wingdings" panose="05000000000000000000" pitchFamily="2" charset="2"/>
              <a:buChar char="Ø"/>
            </a:pPr>
            <a:r>
              <a:rPr lang="en-US" altLang="zh-CN" sz="2800" b="1" dirty="0">
                <a:latin typeface="+mn-lt"/>
                <a:ea typeface="+mn-ea"/>
                <a:cs typeface="+mn-ea"/>
                <a:sym typeface="+mn-lt"/>
              </a:rPr>
              <a:t>Task: identify entities and relations in a document</a:t>
            </a:r>
          </a:p>
          <a:p>
            <a:pPr marL="342900" indent="-342900">
              <a:lnSpc>
                <a:spcPct val="110000"/>
              </a:lnSpc>
              <a:buFont typeface="Wingdings" panose="05000000000000000000" pitchFamily="2" charset="2"/>
              <a:buChar char="Ø"/>
            </a:pPr>
            <a:endParaRPr lang="en-US" altLang="zh-CN" sz="2000" b="1" dirty="0">
              <a:latin typeface="+mn-lt"/>
              <a:ea typeface="+mn-ea"/>
              <a:cs typeface="+mn-ea"/>
              <a:sym typeface="+mn-lt"/>
            </a:endParaRPr>
          </a:p>
          <a:p>
            <a:pPr>
              <a:lnSpc>
                <a:spcPct val="110000"/>
              </a:lnSpc>
            </a:pPr>
            <a:endParaRPr lang="en-US" altLang="zh-CN" sz="2000" b="1" dirty="0">
              <a:latin typeface="+mn-lt"/>
              <a:ea typeface="+mn-ea"/>
              <a:cs typeface="+mn-ea"/>
              <a:sym typeface="+mn-lt"/>
            </a:endParaRPr>
          </a:p>
          <a:p>
            <a:pPr marL="342900" indent="342900">
              <a:lnSpc>
                <a:spcPct val="110000"/>
              </a:lnSpc>
              <a:buFont typeface="Wingdings" panose="05000000000000000000" pitchFamily="2" charset="2"/>
              <a:buChar char="Ø"/>
            </a:pPr>
            <a:r>
              <a:rPr lang="en-US" altLang="zh-CN" sz="2800" dirty="0">
                <a:latin typeface="+mn-lt"/>
                <a:ea typeface="+mn-ea"/>
                <a:cs typeface="+mn-ea"/>
                <a:sym typeface="+mn-lt"/>
              </a:rPr>
              <a:t>What is the task of the paper?</a:t>
            </a:r>
          </a:p>
          <a:p>
            <a:pPr marL="342900" indent="342900">
              <a:lnSpc>
                <a:spcPct val="110000"/>
              </a:lnSpc>
              <a:buFont typeface="Wingdings" panose="05000000000000000000" pitchFamily="2" charset="2"/>
              <a:buChar char="Ø"/>
            </a:pPr>
            <a:endParaRPr lang="en-US" altLang="zh-CN" sz="2800" dirty="0">
              <a:latin typeface="+mn-lt"/>
              <a:ea typeface="+mn-ea"/>
              <a:cs typeface="+mn-ea"/>
              <a:sym typeface="+mn-lt"/>
            </a:endParaRPr>
          </a:p>
          <a:p>
            <a:pPr marL="342900" indent="342900">
              <a:lnSpc>
                <a:spcPct val="110000"/>
              </a:lnSpc>
              <a:buFont typeface="Wingdings" panose="05000000000000000000" pitchFamily="2" charset="2"/>
              <a:buChar char="Ø"/>
            </a:pPr>
            <a:endParaRPr lang="en-US" altLang="zh-CN" sz="2800" dirty="0">
              <a:latin typeface="+mn-lt"/>
              <a:ea typeface="+mn-ea"/>
              <a:cs typeface="+mn-ea"/>
              <a:sym typeface="+mn-lt"/>
            </a:endParaRPr>
          </a:p>
          <a:p>
            <a:pPr marL="342900" indent="342900">
              <a:lnSpc>
                <a:spcPct val="110000"/>
              </a:lnSpc>
              <a:buFont typeface="Wingdings" panose="05000000000000000000" pitchFamily="2" charset="2"/>
              <a:buChar char="Ø"/>
            </a:pPr>
            <a:r>
              <a:rPr lang="en-US" altLang="zh-CN" sz="2800" dirty="0">
                <a:latin typeface="+mn-lt"/>
                <a:ea typeface="+mn-ea"/>
                <a:cs typeface="+mn-ea"/>
                <a:sym typeface="+mn-lt"/>
              </a:rPr>
              <a:t>What method did the paper use to solve the task?</a:t>
            </a:r>
          </a:p>
          <a:p>
            <a:pPr marL="342900" indent="342900">
              <a:lnSpc>
                <a:spcPct val="110000"/>
              </a:lnSpc>
              <a:buFont typeface="Wingdings" panose="05000000000000000000" pitchFamily="2" charset="2"/>
              <a:buChar char="Ø"/>
            </a:pPr>
            <a:endParaRPr lang="en-US" altLang="zh-CN" sz="2800" dirty="0">
              <a:latin typeface="+mn-lt"/>
              <a:ea typeface="+mn-ea"/>
              <a:cs typeface="+mn-ea"/>
              <a:sym typeface="+mn-lt"/>
            </a:endParaRPr>
          </a:p>
          <a:p>
            <a:pPr marL="342900">
              <a:lnSpc>
                <a:spcPct val="110000"/>
              </a:lnSpc>
            </a:pPr>
            <a:endParaRPr lang="en-US" altLang="zh-CN" sz="2800" dirty="0">
              <a:latin typeface="+mn-lt"/>
              <a:ea typeface="+mn-ea"/>
              <a:cs typeface="+mn-ea"/>
              <a:sym typeface="+mn-lt"/>
            </a:endParaRPr>
          </a:p>
          <a:p>
            <a:pPr marL="342900" indent="342900">
              <a:lnSpc>
                <a:spcPct val="110000"/>
              </a:lnSpc>
              <a:buFont typeface="Wingdings" panose="05000000000000000000" pitchFamily="2" charset="2"/>
              <a:buChar char="Ø"/>
            </a:pPr>
            <a:r>
              <a:rPr lang="en-US" altLang="zh-CN" sz="2800" dirty="0">
                <a:latin typeface="+mn-lt"/>
                <a:ea typeface="+mn-ea"/>
                <a:cs typeface="+mn-ea"/>
                <a:sym typeface="+mn-lt"/>
              </a:rPr>
              <a:t>What dataset did the paper use?</a:t>
            </a:r>
          </a:p>
          <a:p>
            <a:pPr marL="342900" indent="342900">
              <a:lnSpc>
                <a:spcPct val="110000"/>
              </a:lnSpc>
              <a:buFont typeface="Wingdings" panose="05000000000000000000" pitchFamily="2" charset="2"/>
              <a:buChar char="Ø"/>
            </a:pPr>
            <a:endParaRPr lang="en-US" altLang="zh-CN" sz="1700" dirty="0">
              <a:latin typeface="+mn-lt"/>
              <a:ea typeface="+mn-ea"/>
              <a:cs typeface="+mn-ea"/>
              <a:sym typeface="+mn-lt"/>
            </a:endParaRPr>
          </a:p>
          <a:p>
            <a:pPr marL="342900" indent="342900">
              <a:lnSpc>
                <a:spcPct val="110000"/>
              </a:lnSpc>
              <a:buFont typeface="Wingdings" panose="05000000000000000000" pitchFamily="2" charset="2"/>
              <a:buChar char="Ø"/>
            </a:pPr>
            <a:endParaRPr lang="en-US" altLang="zh-CN" sz="1700" dirty="0">
              <a:latin typeface="+mn-lt"/>
              <a:ea typeface="+mn-ea"/>
              <a:cs typeface="+mn-ea"/>
              <a:sym typeface="+mn-lt"/>
            </a:endParaRPr>
          </a:p>
          <a:p>
            <a:pPr marL="342900" indent="342900">
              <a:lnSpc>
                <a:spcPct val="110000"/>
              </a:lnSpc>
              <a:buFont typeface="Wingdings" panose="05000000000000000000" pitchFamily="2" charset="2"/>
              <a:buChar char="Ø"/>
            </a:pPr>
            <a:endParaRPr lang="en-US" altLang="zh-CN" sz="1700" dirty="0">
              <a:latin typeface="+mn-lt"/>
              <a:ea typeface="+mn-ea"/>
              <a:cs typeface="+mn-ea"/>
              <a:sym typeface="+mn-lt"/>
            </a:endParaRPr>
          </a:p>
          <a:p>
            <a:pPr marL="342900" indent="342900">
              <a:lnSpc>
                <a:spcPct val="110000"/>
              </a:lnSpc>
              <a:buFont typeface="Wingdings" panose="05000000000000000000" pitchFamily="2" charset="2"/>
              <a:buChar char="Ø"/>
            </a:pPr>
            <a:endParaRPr lang="en-US" altLang="zh-CN" sz="800" dirty="0">
              <a:cs typeface="+mn-ea"/>
              <a:sym typeface="+mn-lt"/>
            </a:endParaRPr>
          </a:p>
          <a:p>
            <a:pPr marL="342900" indent="342900">
              <a:lnSpc>
                <a:spcPct val="110000"/>
              </a:lnSpc>
              <a:buFont typeface="Wingdings" panose="05000000000000000000" pitchFamily="2" charset="2"/>
              <a:buChar char="Ø"/>
            </a:pPr>
            <a:endParaRPr lang="en-US" altLang="zh-CN" sz="1050" dirty="0">
              <a:latin typeface="+mn-lt"/>
              <a:ea typeface="+mn-ea"/>
              <a:cs typeface="+mn-ea"/>
              <a:sym typeface="+mn-lt"/>
            </a:endParaRPr>
          </a:p>
          <a:p>
            <a:pPr>
              <a:lnSpc>
                <a:spcPct val="110000"/>
              </a:lnSpc>
            </a:pPr>
            <a:endParaRPr lang="en-US" altLang="zh-CN" sz="2000" dirty="0">
              <a:latin typeface="+mn-lt"/>
              <a:ea typeface="+mn-ea"/>
              <a:cs typeface="+mn-ea"/>
              <a:sym typeface="+mn-lt"/>
            </a:endParaRPr>
          </a:p>
        </p:txBody>
      </p:sp>
    </p:spTree>
    <p:extLst>
      <p:ext uri="{BB962C8B-B14F-4D97-AF65-F5344CB8AC3E}">
        <p14:creationId xmlns:p14="http://schemas.microsoft.com/office/powerpoint/2010/main" val="5564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384411"/>
            <a:ext cx="650397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eaLnBrk="1" hangingPunct="1">
              <a:defRPr/>
            </a:pPr>
            <a:r>
              <a:rPr lang="en-US" altLang="zh-CN" sz="4400" dirty="0">
                <a:latin typeface="+mn-lt"/>
                <a:ea typeface="+mn-ea"/>
                <a:cs typeface="+mn-ea"/>
                <a:sym typeface="+mn-lt"/>
              </a:rPr>
              <a:t>Challenges for scientific IE</a:t>
            </a:r>
            <a:endParaRPr kumimoji="0" lang="zh-CN" altLang="en-US" sz="4400" b="0" i="0" u="none" strike="noStrike" kern="1200" cap="none" spc="0" normalizeH="0" baseline="0" noProof="0" dirty="0">
              <a:ln>
                <a:noFill/>
              </a:ln>
              <a:effectLst/>
              <a:uLnTx/>
              <a:uFillTx/>
              <a:latin typeface="+mn-lt"/>
              <a:ea typeface="+mn-ea"/>
              <a:cs typeface="+mn-ea"/>
              <a:sym typeface="+mn-lt"/>
            </a:endParaRPr>
          </a:p>
        </p:txBody>
      </p:sp>
      <p:sp>
        <p:nvSpPr>
          <p:cNvPr id="4" name="矩形 3">
            <a:extLst>
              <a:ext uri="{FF2B5EF4-FFF2-40B4-BE49-F238E27FC236}">
                <a16:creationId xmlns:a16="http://schemas.microsoft.com/office/drawing/2014/main" id="{FECA8B84-1A99-4A89-A7F1-27F4D873E92B}"/>
              </a:ext>
            </a:extLst>
          </p:cNvPr>
          <p:cNvSpPr/>
          <p:nvPr/>
        </p:nvSpPr>
        <p:spPr>
          <a:xfrm>
            <a:off x="0" y="1552251"/>
            <a:ext cx="8604448" cy="875432"/>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dirty="0">
                <a:latin typeface="+mj-lt"/>
                <a:cs typeface="+mn-ea"/>
              </a:rPr>
              <a:t>Information extraction is challenging but great</a:t>
            </a:r>
            <a:r>
              <a:rPr lang="zh-CN" altLang="en-US" dirty="0">
                <a:latin typeface="+mj-lt"/>
                <a:cs typeface="+mn-ea"/>
              </a:rPr>
              <a:t> </a:t>
            </a:r>
            <a:r>
              <a:rPr lang="en-US" altLang="zh-CN" dirty="0">
                <a:latin typeface="+mj-lt"/>
                <a:cs typeface="+mn-ea"/>
              </a:rPr>
              <a:t>progress</a:t>
            </a:r>
            <a:r>
              <a:rPr lang="zh-CN" altLang="en-US" dirty="0">
                <a:latin typeface="+mj-lt"/>
                <a:cs typeface="+mn-ea"/>
              </a:rPr>
              <a:t> </a:t>
            </a:r>
            <a:r>
              <a:rPr lang="en-US" altLang="zh-CN" dirty="0">
                <a:latin typeface="+mj-lt"/>
                <a:cs typeface="+mn-ea"/>
              </a:rPr>
              <a:t>for general domain </a:t>
            </a:r>
            <a:endParaRPr lang="en-US" altLang="zh-CN" sz="1100" dirty="0">
              <a:latin typeface="+mn-lt"/>
              <a:cs typeface="+mn-ea"/>
            </a:endParaRPr>
          </a:p>
        </p:txBody>
      </p:sp>
      <p:sp>
        <p:nvSpPr>
          <p:cNvPr id="10" name="文本框 9">
            <a:extLst>
              <a:ext uri="{FF2B5EF4-FFF2-40B4-BE49-F238E27FC236}">
                <a16:creationId xmlns:a16="http://schemas.microsoft.com/office/drawing/2014/main" id="{17B861ED-18A9-104B-AD3C-C516A8F6E930}"/>
              </a:ext>
            </a:extLst>
          </p:cNvPr>
          <p:cNvSpPr txBox="1"/>
          <p:nvPr/>
        </p:nvSpPr>
        <p:spPr>
          <a:xfrm>
            <a:off x="1935" y="2492896"/>
            <a:ext cx="9108504" cy="2837123"/>
          </a:xfrm>
          <a:prstGeom prst="rect">
            <a:avLst/>
          </a:prstGeom>
          <a:noFill/>
        </p:spPr>
        <p:txBody>
          <a:bodyPr wrap="square" rtlCol="0">
            <a:spAutoFit/>
          </a:bodyPr>
          <a:lstStyle/>
          <a:p>
            <a:pPr marL="342900" indent="-342900">
              <a:lnSpc>
                <a:spcPct val="110000"/>
              </a:lnSpc>
              <a:buFont typeface="Wingdings" panose="05000000000000000000" pitchFamily="2" charset="2"/>
              <a:buChar char="Ø"/>
            </a:pPr>
            <a:r>
              <a:rPr lang="en-US" altLang="zh-CN" b="1" dirty="0">
                <a:latin typeface="+mn-lt"/>
                <a:cs typeface="+mn-ea"/>
                <a:sym typeface="+mn-lt"/>
              </a:rPr>
              <a:t>Even more challenging for scientific domain</a:t>
            </a:r>
          </a:p>
          <a:p>
            <a:pPr marL="342900" indent="-342900">
              <a:lnSpc>
                <a:spcPct val="110000"/>
              </a:lnSpc>
              <a:buFont typeface="Wingdings" panose="05000000000000000000" pitchFamily="2" charset="2"/>
              <a:buChar char="Ø"/>
            </a:pPr>
            <a:endParaRPr lang="en-US" altLang="zh-CN" sz="2800" b="1" dirty="0">
              <a:latin typeface="+mn-lt"/>
              <a:cs typeface="+mn-ea"/>
              <a:sym typeface="+mn-lt"/>
            </a:endParaRPr>
          </a:p>
          <a:p>
            <a:pPr marL="342900" indent="342900">
              <a:lnSpc>
                <a:spcPct val="110000"/>
              </a:lnSpc>
              <a:buFont typeface="Wingdings" panose="05000000000000000000" pitchFamily="2" charset="2"/>
              <a:buChar char="Ø"/>
            </a:pPr>
            <a:r>
              <a:rPr lang="en-US" altLang="zh-CN" sz="2000" dirty="0">
                <a:latin typeface="+mn-lt"/>
                <a:cs typeface="+mn-ea"/>
                <a:sym typeface="+mn-lt"/>
              </a:rPr>
              <a:t>limited annotated data – expert annotations</a:t>
            </a:r>
          </a:p>
          <a:p>
            <a:pPr marL="342900">
              <a:lnSpc>
                <a:spcPct val="110000"/>
              </a:lnSpc>
            </a:pPr>
            <a:endParaRPr lang="en-US" altLang="zh-CN" sz="2000" dirty="0">
              <a:latin typeface="+mn-lt"/>
              <a:cs typeface="+mn-ea"/>
              <a:sym typeface="+mn-lt"/>
            </a:endParaRPr>
          </a:p>
          <a:p>
            <a:pPr marL="342900" indent="342900">
              <a:lnSpc>
                <a:spcPct val="110000"/>
              </a:lnSpc>
              <a:buFont typeface="Wingdings" panose="05000000000000000000" pitchFamily="2" charset="2"/>
              <a:buChar char="Ø"/>
            </a:pPr>
            <a:r>
              <a:rPr lang="en-US" altLang="zh-CN" sz="2000" dirty="0">
                <a:latin typeface="+mn-lt"/>
                <a:cs typeface="+mn-ea"/>
                <a:sym typeface="+mn-lt"/>
              </a:rPr>
              <a:t>Most relations exist across sentences</a:t>
            </a:r>
          </a:p>
          <a:p>
            <a:pPr marL="342900" indent="342900">
              <a:lnSpc>
                <a:spcPct val="110000"/>
              </a:lnSpc>
              <a:buFont typeface="Wingdings" panose="05000000000000000000" pitchFamily="2" charset="2"/>
              <a:buChar char="Ø"/>
            </a:pPr>
            <a:endParaRPr lang="en-US" altLang="zh-CN" sz="1800" dirty="0"/>
          </a:p>
          <a:p>
            <a:pPr marL="342900">
              <a:lnSpc>
                <a:spcPct val="110000"/>
              </a:lnSpc>
            </a:pPr>
            <a:endParaRPr lang="en-US" altLang="zh-CN" sz="1800" dirty="0">
              <a:latin typeface="+mn-lt"/>
            </a:endParaRPr>
          </a:p>
          <a:p>
            <a:pPr marL="342900" indent="342900">
              <a:lnSpc>
                <a:spcPct val="110000"/>
              </a:lnSpc>
              <a:buFont typeface="Wingdings" panose="05000000000000000000" pitchFamily="2" charset="2"/>
              <a:buChar char="Ø"/>
            </a:pPr>
            <a:endParaRPr lang="en-US" altLang="zh-CN" sz="1100" dirty="0">
              <a:cs typeface="+mn-ea"/>
              <a:sym typeface="+mn-lt"/>
            </a:endParaRPr>
          </a:p>
        </p:txBody>
      </p:sp>
      <p:pic>
        <p:nvPicPr>
          <p:cNvPr id="2" name="图片 1">
            <a:extLst>
              <a:ext uri="{FF2B5EF4-FFF2-40B4-BE49-F238E27FC236}">
                <a16:creationId xmlns:a16="http://schemas.microsoft.com/office/drawing/2014/main" id="{AF89EABE-85FE-4DFB-9E31-BD56941884F8}"/>
              </a:ext>
            </a:extLst>
          </p:cNvPr>
          <p:cNvPicPr>
            <a:picLocks noChangeAspect="1"/>
          </p:cNvPicPr>
          <p:nvPr/>
        </p:nvPicPr>
        <p:blipFill>
          <a:blip r:embed="rId3"/>
          <a:stretch>
            <a:fillRect/>
          </a:stretch>
        </p:blipFill>
        <p:spPr>
          <a:xfrm>
            <a:off x="2987824" y="4362450"/>
            <a:ext cx="5857875" cy="2495550"/>
          </a:xfrm>
          <a:prstGeom prst="rect">
            <a:avLst/>
          </a:prstGeom>
        </p:spPr>
      </p:pic>
    </p:spTree>
    <p:extLst>
      <p:ext uri="{BB962C8B-B14F-4D97-AF65-F5344CB8AC3E}">
        <p14:creationId xmlns:p14="http://schemas.microsoft.com/office/powerpoint/2010/main" val="48744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29691" y="116632"/>
            <a:ext cx="650397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eaLnBrk="1" hangingPunct="1">
              <a:defRPr/>
            </a:pPr>
            <a:r>
              <a:rPr kumimoji="0" lang="en-US" altLang="zh-CN" sz="4000" b="0" i="0" u="none" strike="noStrike" kern="1200" cap="none" spc="0" normalizeH="0" baseline="0" noProof="0" dirty="0">
                <a:ln>
                  <a:noFill/>
                </a:ln>
                <a:effectLst/>
                <a:uLnTx/>
                <a:uFillTx/>
                <a:latin typeface="+mn-lt"/>
                <a:ea typeface="+mn-ea"/>
                <a:cs typeface="+mn-ea"/>
                <a:sym typeface="+mn-lt"/>
              </a:rPr>
              <a:t>This paper: General Framework for Scientific IE</a:t>
            </a:r>
            <a:endParaRPr kumimoji="0" lang="zh-CN" altLang="en-US" sz="4000" b="0" i="0" u="none" strike="noStrike" kern="1200" cap="none" spc="0" normalizeH="0" baseline="0" noProof="0" dirty="0">
              <a:ln>
                <a:noFill/>
              </a:ln>
              <a:effectLst/>
              <a:uLnTx/>
              <a:uFillTx/>
              <a:latin typeface="+mn-lt"/>
              <a:ea typeface="+mn-ea"/>
              <a:cs typeface="+mn-ea"/>
              <a:sym typeface="+mn-lt"/>
            </a:endParaRPr>
          </a:p>
        </p:txBody>
      </p:sp>
      <p:sp>
        <p:nvSpPr>
          <p:cNvPr id="2" name="文本框 1">
            <a:extLst>
              <a:ext uri="{FF2B5EF4-FFF2-40B4-BE49-F238E27FC236}">
                <a16:creationId xmlns:a16="http://schemas.microsoft.com/office/drawing/2014/main" id="{39FA3A10-9A74-484C-B1A2-1AB7F3EEA1FC}"/>
              </a:ext>
            </a:extLst>
          </p:cNvPr>
          <p:cNvSpPr txBox="1"/>
          <p:nvPr/>
        </p:nvSpPr>
        <p:spPr>
          <a:xfrm>
            <a:off x="0" y="1628800"/>
            <a:ext cx="9036496" cy="5386090"/>
          </a:xfrm>
          <a:prstGeom prst="rect">
            <a:avLst/>
          </a:prstGeom>
          <a:noFill/>
        </p:spPr>
        <p:txBody>
          <a:bodyPr wrap="square" rtlCol="0">
            <a:spAutoFit/>
          </a:bodyPr>
          <a:lstStyle/>
          <a:p>
            <a:pPr marL="285750" indent="-285750">
              <a:buFont typeface="Wingdings" pitchFamily="2" charset="2"/>
              <a:buChar char="Ø"/>
            </a:pPr>
            <a:r>
              <a:rPr kumimoji="1" lang="en-US" altLang="zh-CN" b="1" dirty="0">
                <a:latin typeface="+mn-lt"/>
              </a:rPr>
              <a:t>SciERC</a:t>
            </a:r>
            <a:r>
              <a:rPr kumimoji="1" lang="zh-CN" altLang="en-US" b="1" dirty="0">
                <a:latin typeface="+mn-lt"/>
              </a:rPr>
              <a:t>：</a:t>
            </a:r>
            <a:r>
              <a:rPr kumimoji="1" lang="en-US" altLang="zh-CN" b="1" dirty="0">
                <a:latin typeface="+mn-lt"/>
              </a:rPr>
              <a:t>new dataset for scientific information extraction</a:t>
            </a:r>
          </a:p>
          <a:p>
            <a:pPr marL="285750" indent="-285750">
              <a:buFont typeface="Wingdings" pitchFamily="2" charset="2"/>
              <a:buChar char="Ø"/>
            </a:pPr>
            <a:endParaRPr kumimoji="1" lang="en-US" altLang="zh-CN" b="1" dirty="0">
              <a:latin typeface="+mn-lt"/>
            </a:endParaRPr>
          </a:p>
          <a:p>
            <a:pPr marL="742950" lvl="1" indent="-285750">
              <a:buFont typeface="Wingdings" pitchFamily="2" charset="2"/>
              <a:buChar char="Ø"/>
            </a:pPr>
            <a:r>
              <a:rPr kumimoji="1" lang="en-US" altLang="zh-CN" dirty="0">
                <a:latin typeface="+mn-lt"/>
              </a:rPr>
              <a:t>Expert annotations</a:t>
            </a:r>
          </a:p>
          <a:p>
            <a:pPr marL="742950" lvl="1" indent="-285750">
              <a:buFont typeface="Wingdings" pitchFamily="2" charset="2"/>
              <a:buChar char="Ø"/>
            </a:pPr>
            <a:r>
              <a:rPr kumimoji="1" lang="en-US" altLang="zh-CN" dirty="0">
                <a:latin typeface="+mn-lt"/>
              </a:rPr>
              <a:t>Entities, relations and coreferences</a:t>
            </a:r>
          </a:p>
          <a:p>
            <a:pPr marL="285750" indent="-285750">
              <a:buFont typeface="Wingdings" pitchFamily="2" charset="2"/>
              <a:buChar char="Ø"/>
            </a:pPr>
            <a:endParaRPr kumimoji="1" lang="en-US" altLang="zh-CN" dirty="0">
              <a:latin typeface="+mn-lt"/>
            </a:endParaRPr>
          </a:p>
          <a:p>
            <a:pPr marL="285750" indent="-285750">
              <a:buFont typeface="Wingdings" pitchFamily="2" charset="2"/>
              <a:buChar char="Ø"/>
            </a:pPr>
            <a:r>
              <a:rPr kumimoji="1" lang="en-US" altLang="zh-CN" b="1" dirty="0">
                <a:latin typeface="+mn-lt"/>
              </a:rPr>
              <a:t>SciIE:</a:t>
            </a:r>
            <a:r>
              <a:rPr kumimoji="1" lang="zh-CN" altLang="en-US" b="1" dirty="0">
                <a:latin typeface="+mn-lt"/>
              </a:rPr>
              <a:t> </a:t>
            </a:r>
            <a:r>
              <a:rPr kumimoji="1" lang="en-US" altLang="zh-CN" b="1" dirty="0">
                <a:latin typeface="+mn-lt"/>
              </a:rPr>
              <a:t>unified multi-task learning framework to identify Entities, relations and coreferences</a:t>
            </a:r>
          </a:p>
          <a:p>
            <a:pPr marL="285750" indent="-285750">
              <a:buFont typeface="Wingdings" pitchFamily="2" charset="2"/>
              <a:buChar char="Ø"/>
            </a:pPr>
            <a:endParaRPr kumimoji="1" lang="en-US" altLang="zh-CN" dirty="0">
              <a:latin typeface="+mn-lt"/>
            </a:endParaRPr>
          </a:p>
          <a:p>
            <a:pPr marL="742950" lvl="1" indent="-285750">
              <a:buFont typeface="Wingdings" pitchFamily="2" charset="2"/>
              <a:buChar char="Ø"/>
            </a:pPr>
            <a:r>
              <a:rPr kumimoji="1" lang="en-US" altLang="zh-CN" dirty="0">
                <a:latin typeface="+mn-lt"/>
              </a:rPr>
              <a:t>Shares span representations</a:t>
            </a:r>
            <a:r>
              <a:rPr kumimoji="1" lang="zh-CN" altLang="en-US" dirty="0">
                <a:latin typeface="+mn-lt"/>
              </a:rPr>
              <a:t> </a:t>
            </a:r>
            <a:r>
              <a:rPr kumimoji="1" lang="en-US" altLang="zh-CN" dirty="0">
                <a:latin typeface="+mn-lt"/>
              </a:rPr>
              <a:t>across low-level tasks</a:t>
            </a:r>
          </a:p>
          <a:p>
            <a:pPr marL="742950" lvl="1" indent="-285750">
              <a:buFont typeface="Wingdings" pitchFamily="2" charset="2"/>
              <a:buChar char="Ø"/>
            </a:pPr>
            <a:r>
              <a:rPr kumimoji="1" lang="en-US" altLang="zh-CN" dirty="0">
                <a:latin typeface="+mn-lt"/>
              </a:rPr>
              <a:t>Avoid cascading errors between tasks</a:t>
            </a:r>
          </a:p>
          <a:p>
            <a:pPr lvl="1"/>
            <a:endParaRPr lang="en-US" altLang="zh-CN" dirty="0">
              <a:latin typeface="+mn-lt"/>
            </a:endParaRPr>
          </a:p>
          <a:p>
            <a:pPr marL="285750" indent="-285750">
              <a:buFont typeface="Wingdings" pitchFamily="2" charset="2"/>
              <a:buChar char="Ø"/>
            </a:pPr>
            <a:r>
              <a:rPr kumimoji="1" lang="en-US" altLang="zh-CN" b="1" dirty="0">
                <a:latin typeface="+mn-lt"/>
              </a:rPr>
              <a:t>SciKG: construct scientific knowledge graph</a:t>
            </a:r>
            <a:endParaRPr lang="en-US" altLang="zh-CN" dirty="0">
              <a:latin typeface="+mn-lt"/>
            </a:endParaRPr>
          </a:p>
          <a:p>
            <a:pPr marL="742950" lvl="1" indent="-285750">
              <a:buFont typeface="Wingdings" pitchFamily="2" charset="2"/>
              <a:buChar char="Ø"/>
            </a:pPr>
            <a:endParaRPr lang="en-US" altLang="zh-CN" sz="1400" dirty="0">
              <a:latin typeface="+mn-lt"/>
            </a:endParaRPr>
          </a:p>
          <a:p>
            <a:pPr marL="742950" lvl="1" indent="-285750">
              <a:buFont typeface="Wingdings" pitchFamily="2" charset="2"/>
              <a:buChar char="Ø"/>
            </a:pPr>
            <a:endParaRPr lang="zh-CN" altLang="en-US" sz="1400" dirty="0"/>
          </a:p>
          <a:p>
            <a:pPr marL="742950" lvl="1" indent="-285750">
              <a:buFont typeface="Wingdings" pitchFamily="2" charset="2"/>
              <a:buChar char="Ø"/>
            </a:pPr>
            <a:endParaRPr lang="en-US" altLang="zh-CN" sz="1400" dirty="0"/>
          </a:p>
          <a:p>
            <a:pPr marL="742950" lvl="1" indent="-285750">
              <a:buFont typeface="Wingdings" pitchFamily="2" charset="2"/>
              <a:buChar char="Ø"/>
            </a:pPr>
            <a:endParaRPr lang="en-US" altLang="zh-CN" sz="1400" dirty="0">
              <a:latin typeface="+mn-lt"/>
            </a:endParaRPr>
          </a:p>
        </p:txBody>
      </p:sp>
    </p:spTree>
    <p:extLst>
      <p:ext uri="{BB962C8B-B14F-4D97-AF65-F5344CB8AC3E}">
        <p14:creationId xmlns:p14="http://schemas.microsoft.com/office/powerpoint/2010/main" val="387500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404664"/>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lvl="0" eaLnBrk="1" hangingPunct="1">
              <a:defRPr/>
            </a:pPr>
            <a:r>
              <a:rPr lang="en-US" altLang="zh-CN" sz="4400" dirty="0">
                <a:cs typeface="+mn-ea"/>
                <a:sym typeface="+mn-lt"/>
              </a:rPr>
              <a:t>SciERC Dataset</a:t>
            </a:r>
            <a:endParaRPr lang="zh-CN" altLang="en-US" sz="4400" dirty="0">
              <a:cs typeface="+mn-ea"/>
              <a:sym typeface="+mn-lt"/>
            </a:endParaRPr>
          </a:p>
          <a:p>
            <a:pPr lvl="0" eaLnBrk="1" hangingPunct="1">
              <a:defRPr/>
            </a:pPr>
            <a:endParaRPr lang="zh-CN" altLang="en-US" sz="4800" dirty="0">
              <a:latin typeface="+mn-lt"/>
              <a:ea typeface="+mn-ea"/>
              <a:cs typeface="+mn-ea"/>
              <a:sym typeface="+mn-lt"/>
            </a:endParaRPr>
          </a:p>
        </p:txBody>
      </p:sp>
      <p:sp>
        <p:nvSpPr>
          <p:cNvPr id="2" name="文本框 1">
            <a:extLst>
              <a:ext uri="{FF2B5EF4-FFF2-40B4-BE49-F238E27FC236}">
                <a16:creationId xmlns:a16="http://schemas.microsoft.com/office/drawing/2014/main" id="{81BAE8F6-8D86-1E4D-9832-694B75D14F3B}"/>
              </a:ext>
            </a:extLst>
          </p:cNvPr>
          <p:cNvSpPr txBox="1"/>
          <p:nvPr/>
        </p:nvSpPr>
        <p:spPr>
          <a:xfrm>
            <a:off x="395536" y="1844824"/>
            <a:ext cx="8352928" cy="4998291"/>
          </a:xfrm>
          <a:prstGeom prst="rect">
            <a:avLst/>
          </a:prstGeom>
          <a:noFill/>
        </p:spPr>
        <p:txBody>
          <a:bodyPr wrap="square" rtlCol="0">
            <a:spAutoFit/>
          </a:bodyPr>
          <a:lstStyle/>
          <a:p>
            <a:pPr marL="342900" indent="-342900">
              <a:lnSpc>
                <a:spcPct val="110000"/>
              </a:lnSpc>
              <a:buFont typeface="Wingdings" panose="05000000000000000000" pitchFamily="2" charset="2"/>
              <a:buChar char="Ø"/>
            </a:pPr>
            <a:r>
              <a:rPr lang="en-US" altLang="zh-CN" sz="2000" b="1" dirty="0">
                <a:latin typeface="+mn-lt"/>
                <a:cs typeface="+mn-ea"/>
                <a:sym typeface="+mn-lt"/>
              </a:rPr>
              <a:t>Annotation on paper abstracts for three tasks:</a:t>
            </a:r>
          </a:p>
          <a:p>
            <a:pPr marL="342900" indent="-342900">
              <a:lnSpc>
                <a:spcPct val="110000"/>
              </a:lnSpc>
              <a:buFont typeface="Wingdings" panose="05000000000000000000" pitchFamily="2" charset="2"/>
              <a:buChar char="Ø"/>
            </a:pPr>
            <a:endParaRPr lang="en-US" altLang="zh-CN" sz="2000" b="1" dirty="0">
              <a:latin typeface="+mn-lt"/>
              <a:cs typeface="+mn-ea"/>
              <a:sym typeface="+mn-lt"/>
            </a:endParaRPr>
          </a:p>
          <a:p>
            <a:pPr marL="342900" indent="342900">
              <a:lnSpc>
                <a:spcPct val="110000"/>
              </a:lnSpc>
              <a:buFont typeface="Wingdings" panose="05000000000000000000" pitchFamily="2" charset="2"/>
              <a:buChar char="Ø"/>
            </a:pPr>
            <a:r>
              <a:rPr lang="en-US" altLang="zh-CN" i="1" dirty="0">
                <a:latin typeface="+mn-lt"/>
              </a:rPr>
              <a:t>Entity extraction, relation extraction, coreference resolution</a:t>
            </a:r>
          </a:p>
          <a:p>
            <a:pPr marL="342900">
              <a:lnSpc>
                <a:spcPct val="110000"/>
              </a:lnSpc>
            </a:pPr>
            <a:endParaRPr lang="en-US" altLang="zh-CN" sz="1800" dirty="0">
              <a:latin typeface="+mn-lt"/>
              <a:cs typeface="+mn-ea"/>
              <a:sym typeface="+mn-lt"/>
            </a:endParaRPr>
          </a:p>
          <a:p>
            <a:pPr marL="342900" indent="342900">
              <a:lnSpc>
                <a:spcPct val="110000"/>
              </a:lnSpc>
              <a:buFont typeface="Wingdings" panose="05000000000000000000" pitchFamily="2" charset="2"/>
              <a:buChar char="Ø"/>
            </a:pPr>
            <a:r>
              <a:rPr lang="en-US" altLang="zh-CN" sz="1800" dirty="0">
                <a:latin typeface="+mn-lt"/>
              </a:rPr>
              <a:t>Annotate relations across sentences using coreference links as anchors</a:t>
            </a:r>
          </a:p>
          <a:p>
            <a:pPr marL="342900" indent="342900">
              <a:lnSpc>
                <a:spcPct val="110000"/>
              </a:lnSpc>
              <a:buFont typeface="Wingdings" panose="05000000000000000000" pitchFamily="2" charset="2"/>
              <a:buChar char="Ø"/>
            </a:pPr>
            <a:endParaRPr lang="en-US" altLang="zh-CN" sz="1800" dirty="0">
              <a:latin typeface="+mn-lt"/>
            </a:endParaRPr>
          </a:p>
          <a:p>
            <a:pPr marL="342900">
              <a:lnSpc>
                <a:spcPct val="110000"/>
              </a:lnSpc>
            </a:pPr>
            <a:r>
              <a:rPr lang="en-US" altLang="zh-CN" sz="1800" dirty="0">
                <a:latin typeface="+mn-lt"/>
              </a:rPr>
              <a:t>	</a:t>
            </a:r>
            <a:r>
              <a:rPr lang="en-US" altLang="zh-CN" dirty="0">
                <a:latin typeface="+mn-lt"/>
              </a:rPr>
              <a:t>To reduce ambiguity, </a:t>
            </a:r>
            <a:r>
              <a:rPr lang="en-US" altLang="zh-CN" u="sng" dirty="0">
                <a:solidFill>
                  <a:srgbClr val="00B050"/>
                </a:solidFill>
                <a:latin typeface="+mn-lt"/>
              </a:rPr>
              <a:t>the MORphological Parser MORPA </a:t>
            </a:r>
            <a:r>
              <a:rPr lang="en-US" altLang="zh-CN" dirty="0">
                <a:latin typeface="+mn-lt"/>
              </a:rPr>
              <a:t>is provided with a PCFG…</a:t>
            </a:r>
          </a:p>
          <a:p>
            <a:pPr marL="342900">
              <a:lnSpc>
                <a:spcPct val="110000"/>
              </a:lnSpc>
            </a:pPr>
            <a:r>
              <a:rPr lang="en-US" altLang="zh-CN" dirty="0">
                <a:latin typeface="+mn-lt"/>
              </a:rPr>
              <a:t>	</a:t>
            </a:r>
            <a:r>
              <a:rPr lang="en-US" altLang="zh-CN" u="sng" dirty="0">
                <a:solidFill>
                  <a:srgbClr val="FFC000"/>
                </a:solidFill>
                <a:latin typeface="+mn-lt"/>
              </a:rPr>
              <a:t>MORPA</a:t>
            </a:r>
            <a:r>
              <a:rPr lang="en-US" altLang="zh-CN" dirty="0">
                <a:latin typeface="+mn-lt"/>
              </a:rPr>
              <a:t> is a fully implemented parser developed for a</a:t>
            </a:r>
            <a:r>
              <a:rPr lang="en-US" altLang="zh-CN" dirty="0">
                <a:solidFill>
                  <a:srgbClr val="0070C0"/>
                </a:solidFill>
                <a:latin typeface="+mn-lt"/>
              </a:rPr>
              <a:t> </a:t>
            </a:r>
            <a:r>
              <a:rPr lang="en-US" altLang="zh-CN" u="sng" dirty="0">
                <a:solidFill>
                  <a:srgbClr val="0070C0"/>
                </a:solidFill>
                <a:latin typeface="+mn-lt"/>
              </a:rPr>
              <a:t>text-to-speech system</a:t>
            </a:r>
            <a:r>
              <a:rPr lang="en-US" altLang="zh-CN" dirty="0">
                <a:latin typeface="+mn-lt"/>
              </a:rPr>
              <a:t>.</a:t>
            </a:r>
          </a:p>
          <a:p>
            <a:pPr marL="342900" indent="342900">
              <a:lnSpc>
                <a:spcPct val="110000"/>
              </a:lnSpc>
              <a:buFont typeface="Wingdings" panose="05000000000000000000" pitchFamily="2" charset="2"/>
              <a:buChar char="Ø"/>
            </a:pPr>
            <a:endParaRPr lang="en-US" altLang="zh-CN" sz="1800" dirty="0"/>
          </a:p>
          <a:p>
            <a:pPr marL="342900" indent="342900">
              <a:lnSpc>
                <a:spcPct val="110000"/>
              </a:lnSpc>
              <a:buFont typeface="Wingdings" panose="05000000000000000000" pitchFamily="2" charset="2"/>
              <a:buChar char="Ø"/>
            </a:pPr>
            <a:endParaRPr lang="zh-CN" altLang="en-US" sz="1800" dirty="0"/>
          </a:p>
          <a:p>
            <a:pPr marL="342900" indent="342900">
              <a:lnSpc>
                <a:spcPct val="110000"/>
              </a:lnSpc>
              <a:buFont typeface="Wingdings" panose="05000000000000000000" pitchFamily="2" charset="2"/>
              <a:buChar char="Ø"/>
            </a:pPr>
            <a:endParaRPr lang="en-US" altLang="zh-CN" sz="1800" dirty="0">
              <a:latin typeface="+mn-lt"/>
            </a:endParaRPr>
          </a:p>
          <a:p>
            <a:endParaRPr kumimoji="1" lang="zh-CN" altLang="en-US" dirty="0"/>
          </a:p>
        </p:txBody>
      </p:sp>
      <p:pic>
        <p:nvPicPr>
          <p:cNvPr id="4" name="图片 3">
            <a:extLst>
              <a:ext uri="{FF2B5EF4-FFF2-40B4-BE49-F238E27FC236}">
                <a16:creationId xmlns:a16="http://schemas.microsoft.com/office/drawing/2014/main" id="{9A8085D4-46F8-4ADC-B67C-B3FBBDAE6FD6}"/>
              </a:ext>
            </a:extLst>
          </p:cNvPr>
          <p:cNvPicPr>
            <a:picLocks noChangeAspect="1"/>
          </p:cNvPicPr>
          <p:nvPr/>
        </p:nvPicPr>
        <p:blipFill>
          <a:blip r:embed="rId3"/>
          <a:stretch>
            <a:fillRect/>
          </a:stretch>
        </p:blipFill>
        <p:spPr>
          <a:xfrm>
            <a:off x="2051720" y="5445224"/>
            <a:ext cx="6438900" cy="1276350"/>
          </a:xfrm>
          <a:prstGeom prst="rect">
            <a:avLst/>
          </a:prstGeom>
        </p:spPr>
      </p:pic>
    </p:spTree>
    <p:extLst>
      <p:ext uri="{BB962C8B-B14F-4D97-AF65-F5344CB8AC3E}">
        <p14:creationId xmlns:p14="http://schemas.microsoft.com/office/powerpoint/2010/main" val="240401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404664"/>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4400" dirty="0">
                <a:latin typeface="+mn-lt"/>
                <a:ea typeface="+mn-ea"/>
                <a:cs typeface="+mn-ea"/>
                <a:sym typeface="+mn-lt"/>
              </a:rPr>
              <a:t>SciERC Dataset</a:t>
            </a:r>
            <a:endParaRPr lang="en-US" altLang="zh-CN" sz="4400" dirty="0">
              <a:cs typeface="+mn-ea"/>
              <a:sym typeface="+mn-lt"/>
            </a:endParaRPr>
          </a:p>
          <a:p>
            <a:pPr lvl="0" eaLnBrk="1" hangingPunct="1">
              <a:defRPr/>
            </a:pPr>
            <a:endParaRPr lang="zh-CN" altLang="en-US" sz="4800" dirty="0">
              <a:latin typeface="+mn-lt"/>
              <a:ea typeface="+mn-ea"/>
              <a:cs typeface="+mn-ea"/>
              <a:sym typeface="+mn-lt"/>
            </a:endParaRPr>
          </a:p>
        </p:txBody>
      </p:sp>
      <p:sp>
        <p:nvSpPr>
          <p:cNvPr id="2" name="文本框 1">
            <a:extLst>
              <a:ext uri="{FF2B5EF4-FFF2-40B4-BE49-F238E27FC236}">
                <a16:creationId xmlns:a16="http://schemas.microsoft.com/office/drawing/2014/main" id="{81BAE8F6-8D86-1E4D-9832-694B75D14F3B}"/>
              </a:ext>
            </a:extLst>
          </p:cNvPr>
          <p:cNvSpPr txBox="1"/>
          <p:nvPr/>
        </p:nvSpPr>
        <p:spPr>
          <a:xfrm>
            <a:off x="252028" y="1772816"/>
            <a:ext cx="8784468" cy="5776966"/>
          </a:xfrm>
          <a:prstGeom prst="rect">
            <a:avLst/>
          </a:prstGeom>
          <a:noFill/>
        </p:spPr>
        <p:txBody>
          <a:bodyPr wrap="square" rtlCol="0">
            <a:spAutoFit/>
          </a:bodyPr>
          <a:lstStyle/>
          <a:p>
            <a:pPr marL="800100" lvl="1" indent="-342900">
              <a:lnSpc>
                <a:spcPct val="110000"/>
              </a:lnSpc>
              <a:buFont typeface="Wingdings" panose="05000000000000000000" pitchFamily="2" charset="2"/>
              <a:buChar char="Ø"/>
            </a:pPr>
            <a:r>
              <a:rPr lang="en-US" altLang="zh-CN" b="1" dirty="0">
                <a:latin typeface="+mn-lt"/>
                <a:cs typeface="+mn-ea"/>
                <a:sym typeface="+mn-lt"/>
              </a:rPr>
              <a:t>Comprehensive annotations on 500 paper abstracts on three tasks:</a:t>
            </a:r>
          </a:p>
          <a:p>
            <a:pPr>
              <a:lnSpc>
                <a:spcPct val="110000"/>
              </a:lnSpc>
            </a:pPr>
            <a:endParaRPr lang="en-US" altLang="zh-CN" sz="2000" b="1" dirty="0">
              <a:latin typeface="+mn-lt"/>
              <a:cs typeface="+mn-ea"/>
              <a:sym typeface="+mn-lt"/>
            </a:endParaRPr>
          </a:p>
          <a:p>
            <a:pPr marL="800100" lvl="1" indent="342900">
              <a:lnSpc>
                <a:spcPct val="110000"/>
              </a:lnSpc>
              <a:buFont typeface="Wingdings" panose="05000000000000000000" pitchFamily="2" charset="2"/>
              <a:buChar char="Ø"/>
            </a:pPr>
            <a:r>
              <a:rPr lang="en-US" altLang="zh-CN" sz="1800" dirty="0">
                <a:latin typeface="+mn-lt"/>
              </a:rPr>
              <a:t>Entities: 8k</a:t>
            </a:r>
          </a:p>
          <a:p>
            <a:pPr marL="800100" lvl="1" indent="342900">
              <a:lnSpc>
                <a:spcPct val="110000"/>
              </a:lnSpc>
              <a:buFont typeface="Wingdings" panose="05000000000000000000" pitchFamily="2" charset="2"/>
              <a:buChar char="Ø"/>
            </a:pPr>
            <a:r>
              <a:rPr lang="en-US" altLang="zh-CN" sz="1800" dirty="0">
                <a:latin typeface="+mn-lt"/>
              </a:rPr>
              <a:t>Relations: 5k</a:t>
            </a:r>
          </a:p>
          <a:p>
            <a:pPr marL="800100" lvl="1" indent="342900">
              <a:lnSpc>
                <a:spcPct val="110000"/>
              </a:lnSpc>
              <a:buFont typeface="Wingdings" panose="05000000000000000000" pitchFamily="2" charset="2"/>
              <a:buChar char="Ø"/>
            </a:pPr>
            <a:r>
              <a:rPr lang="en-US" altLang="zh-CN" sz="1800" dirty="0">
                <a:latin typeface="+mn-lt"/>
              </a:rPr>
              <a:t>Coreference: 3k</a:t>
            </a:r>
          </a:p>
          <a:p>
            <a:pPr marL="800100" lvl="1">
              <a:lnSpc>
                <a:spcPct val="110000"/>
              </a:lnSpc>
            </a:pPr>
            <a:endParaRPr lang="en-US" altLang="zh-CN" sz="1800" dirty="0">
              <a:latin typeface="+mn-lt"/>
              <a:cs typeface="+mn-ea"/>
              <a:sym typeface="+mn-lt"/>
            </a:endParaRPr>
          </a:p>
          <a:p>
            <a:pPr marL="342900" indent="342900">
              <a:lnSpc>
                <a:spcPct val="110000"/>
              </a:lnSpc>
              <a:buFont typeface="Wingdings" panose="05000000000000000000" pitchFamily="2" charset="2"/>
              <a:buChar char="Ø"/>
            </a:pPr>
            <a:r>
              <a:rPr lang="en-US" altLang="zh-CN" dirty="0">
                <a:latin typeface="+mn-lt"/>
              </a:rPr>
              <a:t>Properties:</a:t>
            </a:r>
          </a:p>
          <a:p>
            <a:pPr marL="342900" indent="342900">
              <a:lnSpc>
                <a:spcPct val="110000"/>
              </a:lnSpc>
              <a:buFont typeface="Wingdings" panose="05000000000000000000" pitchFamily="2" charset="2"/>
              <a:buChar char="Ø"/>
            </a:pPr>
            <a:endParaRPr lang="en-US" altLang="zh-CN" dirty="0">
              <a:latin typeface="+mn-lt"/>
            </a:endParaRPr>
          </a:p>
          <a:p>
            <a:pPr marL="1085850" lvl="1" indent="-285750">
              <a:lnSpc>
                <a:spcPct val="110000"/>
              </a:lnSpc>
              <a:buFont typeface="Wingdings" pitchFamily="2" charset="2"/>
              <a:buChar char="Ø"/>
            </a:pPr>
            <a:r>
              <a:rPr lang="en-US" altLang="zh-CN" sz="1800" dirty="0">
                <a:latin typeface="+mn-lt"/>
                <a:cs typeface="+mn-ea"/>
                <a:sym typeface="+mn-lt"/>
              </a:rPr>
              <a:t>Extends property types and relation types from the previous dataset</a:t>
            </a:r>
          </a:p>
          <a:p>
            <a:pPr marL="1085850" lvl="1" indent="-285750">
              <a:lnSpc>
                <a:spcPct val="110000"/>
              </a:lnSpc>
              <a:buFont typeface="Wingdings" pitchFamily="2" charset="2"/>
              <a:buChar char="Ø"/>
            </a:pPr>
            <a:r>
              <a:rPr lang="en-US" altLang="zh-CN" sz="1800" dirty="0">
                <a:latin typeface="+mn-lt"/>
                <a:cs typeface="+mn-ea"/>
                <a:sym typeface="+mn-lt"/>
              </a:rPr>
              <a:t>Adds cross-sentence annotations</a:t>
            </a:r>
          </a:p>
          <a:p>
            <a:pPr marL="1085850" lvl="1" indent="-285750">
              <a:lnSpc>
                <a:spcPct val="110000"/>
              </a:lnSpc>
              <a:buFont typeface="Wingdings" pitchFamily="2" charset="2"/>
              <a:buChar char="Ø"/>
            </a:pPr>
            <a:r>
              <a:rPr lang="en-US" altLang="zh-CN" sz="1800" dirty="0">
                <a:latin typeface="+mn-lt"/>
                <a:cs typeface="+mn-ea"/>
                <a:sym typeface="+mn-lt"/>
              </a:rPr>
              <a:t>6 entity types( task, method, material …)  and 7 relation types(used-for, feature-of, part-of, compare …)</a:t>
            </a:r>
          </a:p>
          <a:p>
            <a:pPr marL="1085850" lvl="1" indent="-285750">
              <a:lnSpc>
                <a:spcPct val="110000"/>
              </a:lnSpc>
              <a:buFont typeface="Wingdings" pitchFamily="2" charset="2"/>
              <a:buChar char="Ø"/>
            </a:pPr>
            <a:endParaRPr lang="en-US" altLang="zh-CN" sz="1800" dirty="0">
              <a:latin typeface="+mn-lt"/>
              <a:cs typeface="+mn-ea"/>
              <a:sym typeface="+mn-lt"/>
            </a:endParaRPr>
          </a:p>
          <a:p>
            <a:pPr marL="800100" lvl="1">
              <a:lnSpc>
                <a:spcPct val="110000"/>
              </a:lnSpc>
            </a:pPr>
            <a:endParaRPr lang="zh-CN" altLang="en-US" sz="1800" dirty="0"/>
          </a:p>
          <a:p>
            <a:pPr marL="342900">
              <a:lnSpc>
                <a:spcPct val="110000"/>
              </a:lnSpc>
            </a:pPr>
            <a:endParaRPr lang="en-US" altLang="zh-CN" sz="1800" dirty="0">
              <a:latin typeface="+mn-lt"/>
            </a:endParaRPr>
          </a:p>
          <a:p>
            <a:endParaRPr kumimoji="1" lang="zh-CN" altLang="en-US" dirty="0"/>
          </a:p>
        </p:txBody>
      </p:sp>
    </p:spTree>
    <p:extLst>
      <p:ext uri="{BB962C8B-B14F-4D97-AF65-F5344CB8AC3E}">
        <p14:creationId xmlns:p14="http://schemas.microsoft.com/office/powerpoint/2010/main" val="185126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164612"/>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4400" dirty="0">
                <a:latin typeface="+mn-lt"/>
                <a:ea typeface="+mn-ea"/>
                <a:cs typeface="+mn-ea"/>
                <a:sym typeface="+mn-lt"/>
              </a:rPr>
              <a:t>SciERC task</a:t>
            </a:r>
            <a:endParaRPr lang="zh-CN" altLang="en-US" sz="4800" dirty="0">
              <a:latin typeface="+mn-lt"/>
              <a:ea typeface="+mn-ea"/>
              <a:cs typeface="+mn-ea"/>
              <a:sym typeface="+mn-lt"/>
            </a:endParaRPr>
          </a:p>
        </p:txBody>
      </p:sp>
      <p:sp>
        <p:nvSpPr>
          <p:cNvPr id="2" name="文本框 1">
            <a:extLst>
              <a:ext uri="{FF2B5EF4-FFF2-40B4-BE49-F238E27FC236}">
                <a16:creationId xmlns:a16="http://schemas.microsoft.com/office/drawing/2014/main" id="{81BAE8F6-8D86-1E4D-9832-694B75D14F3B}"/>
              </a:ext>
            </a:extLst>
          </p:cNvPr>
          <p:cNvSpPr txBox="1"/>
          <p:nvPr/>
        </p:nvSpPr>
        <p:spPr>
          <a:xfrm>
            <a:off x="210815" y="1728521"/>
            <a:ext cx="8892480" cy="1071062"/>
          </a:xfrm>
          <a:prstGeom prst="rect">
            <a:avLst/>
          </a:prstGeom>
          <a:noFill/>
        </p:spPr>
        <p:txBody>
          <a:bodyPr wrap="square" rtlCol="0">
            <a:spAutoFit/>
          </a:bodyPr>
          <a:lstStyle/>
          <a:p>
            <a:pPr marL="800100" lvl="1">
              <a:lnSpc>
                <a:spcPct val="110000"/>
              </a:lnSpc>
            </a:pPr>
            <a:endParaRPr lang="zh-CN" altLang="en-US" sz="1800" dirty="0"/>
          </a:p>
          <a:p>
            <a:pPr marL="342900">
              <a:lnSpc>
                <a:spcPct val="110000"/>
              </a:lnSpc>
            </a:pPr>
            <a:endParaRPr lang="en-US" altLang="zh-CN" sz="1800" dirty="0">
              <a:latin typeface="+mn-lt"/>
            </a:endParaRPr>
          </a:p>
          <a:p>
            <a:endParaRPr kumimoji="1" lang="zh-CN" altLang="en-US" dirty="0"/>
          </a:p>
        </p:txBody>
      </p:sp>
      <p:pic>
        <p:nvPicPr>
          <p:cNvPr id="3" name="图片 2">
            <a:extLst>
              <a:ext uri="{FF2B5EF4-FFF2-40B4-BE49-F238E27FC236}">
                <a16:creationId xmlns:a16="http://schemas.microsoft.com/office/drawing/2014/main" id="{8E78E47D-8E6F-43C9-8CD6-96415E84FB96}"/>
              </a:ext>
            </a:extLst>
          </p:cNvPr>
          <p:cNvPicPr>
            <a:picLocks noChangeAspect="1"/>
          </p:cNvPicPr>
          <p:nvPr/>
        </p:nvPicPr>
        <p:blipFill>
          <a:blip r:embed="rId3"/>
          <a:stretch>
            <a:fillRect/>
          </a:stretch>
        </p:blipFill>
        <p:spPr>
          <a:xfrm>
            <a:off x="210815" y="1617873"/>
            <a:ext cx="5541627" cy="2514411"/>
          </a:xfrm>
          <a:prstGeom prst="rect">
            <a:avLst/>
          </a:prstGeom>
        </p:spPr>
      </p:pic>
      <p:pic>
        <p:nvPicPr>
          <p:cNvPr id="4" name="图片 3">
            <a:extLst>
              <a:ext uri="{FF2B5EF4-FFF2-40B4-BE49-F238E27FC236}">
                <a16:creationId xmlns:a16="http://schemas.microsoft.com/office/drawing/2014/main" id="{6BC4F134-8E7B-4F73-AC6E-C9325E8C7071}"/>
              </a:ext>
            </a:extLst>
          </p:cNvPr>
          <p:cNvPicPr>
            <a:picLocks noChangeAspect="1"/>
          </p:cNvPicPr>
          <p:nvPr/>
        </p:nvPicPr>
        <p:blipFill>
          <a:blip r:embed="rId4"/>
          <a:stretch>
            <a:fillRect/>
          </a:stretch>
        </p:blipFill>
        <p:spPr>
          <a:xfrm>
            <a:off x="0" y="4267106"/>
            <a:ext cx="5743575" cy="2038350"/>
          </a:xfrm>
          <a:prstGeom prst="rect">
            <a:avLst/>
          </a:prstGeom>
        </p:spPr>
      </p:pic>
      <p:sp>
        <p:nvSpPr>
          <p:cNvPr id="5" name="文本框 4">
            <a:extLst>
              <a:ext uri="{FF2B5EF4-FFF2-40B4-BE49-F238E27FC236}">
                <a16:creationId xmlns:a16="http://schemas.microsoft.com/office/drawing/2014/main" id="{B5ACA4C7-6CA6-4374-9FAE-99316AD4695B}"/>
              </a:ext>
            </a:extLst>
          </p:cNvPr>
          <p:cNvSpPr txBox="1"/>
          <p:nvPr/>
        </p:nvSpPr>
        <p:spPr>
          <a:xfrm>
            <a:off x="3700394" y="2264052"/>
            <a:ext cx="5388013" cy="461665"/>
          </a:xfrm>
          <a:prstGeom prst="rect">
            <a:avLst/>
          </a:prstGeom>
          <a:noFill/>
        </p:spPr>
        <p:txBody>
          <a:bodyPr wrap="none" rtlCol="0">
            <a:spAutoFit/>
          </a:bodyPr>
          <a:lstStyle/>
          <a:p>
            <a:r>
              <a:rPr lang="en-US" altLang="zh-CN" dirty="0"/>
              <a:t>Current work in information extraction:</a:t>
            </a:r>
            <a:endParaRPr lang="zh-CN" altLang="en-US" dirty="0"/>
          </a:p>
        </p:txBody>
      </p:sp>
      <p:pic>
        <p:nvPicPr>
          <p:cNvPr id="6" name="图片 5">
            <a:extLst>
              <a:ext uri="{FF2B5EF4-FFF2-40B4-BE49-F238E27FC236}">
                <a16:creationId xmlns:a16="http://schemas.microsoft.com/office/drawing/2014/main" id="{990FC537-5D37-4C7D-8BB0-64ADF2A9ED17}"/>
              </a:ext>
            </a:extLst>
          </p:cNvPr>
          <p:cNvPicPr>
            <a:picLocks noChangeAspect="1"/>
          </p:cNvPicPr>
          <p:nvPr/>
        </p:nvPicPr>
        <p:blipFill>
          <a:blip r:embed="rId5"/>
          <a:stretch>
            <a:fillRect/>
          </a:stretch>
        </p:blipFill>
        <p:spPr>
          <a:xfrm>
            <a:off x="4355976" y="2733581"/>
            <a:ext cx="4343400" cy="962025"/>
          </a:xfrm>
          <a:prstGeom prst="rect">
            <a:avLst/>
          </a:prstGeom>
        </p:spPr>
      </p:pic>
      <p:sp>
        <p:nvSpPr>
          <p:cNvPr id="7" name="文本框 6">
            <a:extLst>
              <a:ext uri="{FF2B5EF4-FFF2-40B4-BE49-F238E27FC236}">
                <a16:creationId xmlns:a16="http://schemas.microsoft.com/office/drawing/2014/main" id="{9E104C5A-E758-4602-9DE6-6779613A8CED}"/>
              </a:ext>
            </a:extLst>
          </p:cNvPr>
          <p:cNvSpPr txBox="1"/>
          <p:nvPr/>
        </p:nvSpPr>
        <p:spPr>
          <a:xfrm>
            <a:off x="2874524" y="3893367"/>
            <a:ext cx="6248123" cy="461665"/>
          </a:xfrm>
          <a:prstGeom prst="rect">
            <a:avLst/>
          </a:prstGeom>
          <a:noFill/>
        </p:spPr>
        <p:txBody>
          <a:bodyPr wrap="square" rtlCol="0">
            <a:spAutoFit/>
          </a:bodyPr>
          <a:lstStyle/>
          <a:p>
            <a:r>
              <a:rPr lang="en-US" altLang="zh-CN" dirty="0"/>
              <a:t>Pipeline system + hand engineered features:</a:t>
            </a:r>
            <a:endParaRPr lang="zh-CN" altLang="en-US" dirty="0"/>
          </a:p>
        </p:txBody>
      </p:sp>
      <p:sp>
        <p:nvSpPr>
          <p:cNvPr id="8" name="文本框 7">
            <a:extLst>
              <a:ext uri="{FF2B5EF4-FFF2-40B4-BE49-F238E27FC236}">
                <a16:creationId xmlns:a16="http://schemas.microsoft.com/office/drawing/2014/main" id="{D11F6F73-36E7-45B6-B634-D0E84DEF5042}"/>
              </a:ext>
            </a:extLst>
          </p:cNvPr>
          <p:cNvSpPr txBox="1"/>
          <p:nvPr/>
        </p:nvSpPr>
        <p:spPr>
          <a:xfrm>
            <a:off x="10044608" y="4869160"/>
            <a:ext cx="2702984" cy="1200329"/>
          </a:xfrm>
          <a:prstGeom prst="rect">
            <a:avLst/>
          </a:prstGeom>
          <a:noFill/>
        </p:spPr>
        <p:txBody>
          <a:bodyPr wrap="none" rtlCol="0">
            <a:spAutoFit/>
          </a:bodyPr>
          <a:lstStyle/>
          <a:p>
            <a:r>
              <a:rPr lang="en-US" altLang="zh-CN" dirty="0">
                <a:solidFill>
                  <a:srgbClr val="FF0000"/>
                </a:solidFill>
              </a:rPr>
              <a:t>Cascading errors</a:t>
            </a:r>
          </a:p>
          <a:p>
            <a:endParaRPr lang="en-US" altLang="zh-CN" dirty="0">
              <a:solidFill>
                <a:srgbClr val="FF0000"/>
              </a:solidFill>
            </a:endParaRPr>
          </a:p>
          <a:p>
            <a:r>
              <a:rPr lang="en-US" altLang="zh-CN" dirty="0">
                <a:solidFill>
                  <a:srgbClr val="FF0000"/>
                </a:solidFill>
              </a:rPr>
              <a:t>Hard to generalize</a:t>
            </a:r>
            <a:endParaRPr lang="zh-CN" altLang="en-US" dirty="0">
              <a:solidFill>
                <a:srgbClr val="FF0000"/>
              </a:solidFill>
            </a:endParaRPr>
          </a:p>
        </p:txBody>
      </p:sp>
    </p:spTree>
    <p:extLst>
      <p:ext uri="{BB962C8B-B14F-4D97-AF65-F5344CB8AC3E}">
        <p14:creationId xmlns:p14="http://schemas.microsoft.com/office/powerpoint/2010/main" val="317242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A91E4FC4-23D5-4A56-81E7-3F889FC1E8C2}"/>
              </a:ext>
            </a:extLst>
          </p:cNvPr>
          <p:cNvSpPr txBox="1"/>
          <p:nvPr/>
        </p:nvSpPr>
        <p:spPr bwMode="auto">
          <a:xfrm>
            <a:off x="0" y="404664"/>
            <a:ext cx="687625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defRPr/>
            </a:pPr>
            <a:endParaRPr lang="en-US" altLang="zh-CN" sz="4000" dirty="0">
              <a:latin typeface="+mn-lt"/>
              <a:ea typeface="+mn-ea"/>
              <a:cs typeface="+mn-ea"/>
              <a:sym typeface="+mn-lt"/>
            </a:endParaRPr>
          </a:p>
          <a:p>
            <a:pPr eaLnBrk="1" hangingPunct="1">
              <a:defRPr/>
            </a:pPr>
            <a:r>
              <a:rPr lang="en-US" altLang="zh-CN" sz="4400" dirty="0">
                <a:latin typeface="+mn-lt"/>
                <a:ea typeface="+mn-ea"/>
                <a:cs typeface="+mn-ea"/>
                <a:sym typeface="+mn-lt"/>
              </a:rPr>
              <a:t>Our method</a:t>
            </a:r>
            <a:endParaRPr lang="en-US" altLang="zh-CN" sz="4400" dirty="0">
              <a:cs typeface="+mn-ea"/>
              <a:sym typeface="+mn-lt"/>
            </a:endParaRPr>
          </a:p>
          <a:p>
            <a:pPr lvl="0" eaLnBrk="1" hangingPunct="1">
              <a:defRPr/>
            </a:pPr>
            <a:endParaRPr lang="zh-CN" altLang="en-US" sz="4800" dirty="0">
              <a:latin typeface="+mn-lt"/>
              <a:ea typeface="+mn-ea"/>
              <a:cs typeface="+mn-ea"/>
              <a:sym typeface="+mn-lt"/>
            </a:endParaRPr>
          </a:p>
        </p:txBody>
      </p:sp>
      <p:sp>
        <p:nvSpPr>
          <p:cNvPr id="3" name="矩形 2">
            <a:extLst>
              <a:ext uri="{FF2B5EF4-FFF2-40B4-BE49-F238E27FC236}">
                <a16:creationId xmlns:a16="http://schemas.microsoft.com/office/drawing/2014/main" id="{E09AEA46-4206-8041-9BEF-06D811B202C4}"/>
              </a:ext>
            </a:extLst>
          </p:cNvPr>
          <p:cNvSpPr/>
          <p:nvPr/>
        </p:nvSpPr>
        <p:spPr>
          <a:xfrm>
            <a:off x="179512" y="1628800"/>
            <a:ext cx="8964488" cy="5641544"/>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b="1" dirty="0">
                <a:cs typeface="+mn-ea"/>
                <a:sym typeface="+mn-lt"/>
              </a:rPr>
              <a:t>SciIE: </a:t>
            </a:r>
            <a:r>
              <a:rPr kumimoji="1" lang="en-US" altLang="zh-CN" dirty="0">
                <a:latin typeface="+mn-lt"/>
              </a:rPr>
              <a:t>unified multi-task learning framework to identify Entities, relations and coreferences resolution</a:t>
            </a:r>
          </a:p>
          <a:p>
            <a:pPr marL="342900" indent="-342900">
              <a:lnSpc>
                <a:spcPct val="110000"/>
              </a:lnSpc>
              <a:buFont typeface="Wingdings" panose="05000000000000000000" pitchFamily="2" charset="2"/>
              <a:buChar char="Ø"/>
            </a:pPr>
            <a:endParaRPr kumimoji="1" lang="en-US" altLang="zh-CN" dirty="0">
              <a:latin typeface="+mn-lt"/>
            </a:endParaRPr>
          </a:p>
          <a:p>
            <a:pPr marL="800100" lvl="1" indent="-342900">
              <a:lnSpc>
                <a:spcPct val="110000"/>
              </a:lnSpc>
              <a:buFont typeface="Wingdings" panose="05000000000000000000" pitchFamily="2" charset="2"/>
              <a:buChar char="Ø"/>
            </a:pPr>
            <a:r>
              <a:rPr kumimoji="1" lang="en-US" altLang="zh-CN" dirty="0">
                <a:latin typeface="+mn-lt"/>
              </a:rPr>
              <a:t>Avoid Cascading errors: sharing span representations for all three spans by enumerating spans</a:t>
            </a:r>
          </a:p>
          <a:p>
            <a:pPr marL="800100" lvl="1" indent="-342900">
              <a:lnSpc>
                <a:spcPct val="110000"/>
              </a:lnSpc>
              <a:buFont typeface="Wingdings" panose="05000000000000000000" pitchFamily="2" charset="2"/>
              <a:buChar char="Ø"/>
            </a:pPr>
            <a:endParaRPr kumimoji="1" lang="en-US" altLang="zh-CN" dirty="0">
              <a:latin typeface="+mn-lt"/>
            </a:endParaRPr>
          </a:p>
          <a:p>
            <a:pPr marL="800100" lvl="1" indent="-342900">
              <a:lnSpc>
                <a:spcPct val="110000"/>
              </a:lnSpc>
              <a:buFont typeface="Wingdings" panose="05000000000000000000" pitchFamily="2" charset="2"/>
              <a:buChar char="Ø"/>
            </a:pPr>
            <a:r>
              <a:rPr kumimoji="1" lang="en-US" altLang="zh-CN" dirty="0">
                <a:latin typeface="+mn-lt"/>
              </a:rPr>
              <a:t>No hand engineered features</a:t>
            </a:r>
          </a:p>
          <a:p>
            <a:pPr marL="800100" lvl="1" indent="-342900">
              <a:lnSpc>
                <a:spcPct val="110000"/>
              </a:lnSpc>
              <a:buFont typeface="Wingdings" panose="05000000000000000000" pitchFamily="2" charset="2"/>
              <a:buChar char="Ø"/>
            </a:pPr>
            <a:endParaRPr kumimoji="1" lang="en-US" altLang="zh-CN" dirty="0">
              <a:latin typeface="+mn-lt"/>
            </a:endParaRPr>
          </a:p>
          <a:p>
            <a:pPr marL="800100" lvl="1" indent="-342900">
              <a:lnSpc>
                <a:spcPct val="110000"/>
              </a:lnSpc>
              <a:buFont typeface="Wingdings" panose="05000000000000000000" pitchFamily="2" charset="2"/>
              <a:buChar char="Ø"/>
            </a:pPr>
            <a:endParaRPr kumimoji="1" lang="en-US" altLang="zh-CN" dirty="0">
              <a:latin typeface="+mn-lt"/>
            </a:endParaRPr>
          </a:p>
          <a:p>
            <a:pPr>
              <a:lnSpc>
                <a:spcPct val="110000"/>
              </a:lnSpc>
            </a:pPr>
            <a:r>
              <a:rPr kumimoji="1" lang="en-US" altLang="zh-CN" dirty="0">
                <a:latin typeface="+mn-lt"/>
              </a:rPr>
              <a:t>Can be applied to other domains with limited training resources</a:t>
            </a:r>
          </a:p>
          <a:p>
            <a:pPr marL="342900" indent="-342900">
              <a:lnSpc>
                <a:spcPct val="110000"/>
              </a:lnSpc>
              <a:buFont typeface="Wingdings" panose="05000000000000000000" pitchFamily="2" charset="2"/>
              <a:buChar char="Ø"/>
            </a:pPr>
            <a:endParaRPr kumimoji="1" lang="en-US" altLang="zh-CN" dirty="0">
              <a:latin typeface="+mn-lt"/>
            </a:endParaRPr>
          </a:p>
          <a:p>
            <a:pPr marL="342900" indent="-342900">
              <a:lnSpc>
                <a:spcPct val="110000"/>
              </a:lnSpc>
              <a:buFont typeface="Wingdings" panose="05000000000000000000" pitchFamily="2" charset="2"/>
              <a:buChar char="Ø"/>
            </a:pPr>
            <a:endParaRPr lang="zh-CN" altLang="en-US" dirty="0"/>
          </a:p>
          <a:p>
            <a:pPr marL="342900">
              <a:lnSpc>
                <a:spcPct val="110000"/>
              </a:lnSpc>
            </a:pPr>
            <a:endParaRPr lang="en-US" altLang="zh-CN" sz="1800" dirty="0"/>
          </a:p>
          <a:p>
            <a:endParaRPr kumimoji="1" lang="zh-CN" altLang="en-US" dirty="0"/>
          </a:p>
        </p:txBody>
      </p:sp>
    </p:spTree>
    <p:extLst>
      <p:ext uri="{BB962C8B-B14F-4D97-AF65-F5344CB8AC3E}">
        <p14:creationId xmlns:p14="http://schemas.microsoft.com/office/powerpoint/2010/main" val="3361094290"/>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irpyg0ao">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irpyg0ao">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4759</TotalTime>
  <Pages>0</Pages>
  <Words>1035</Words>
  <Characters>0</Characters>
  <Application>Microsoft Office PowerPoint</Application>
  <DocSecurity>0</DocSecurity>
  <PresentationFormat>全屏显示(4:3)</PresentationFormat>
  <Lines>0</Lines>
  <Paragraphs>203</Paragraphs>
  <Slides>21</Slides>
  <Notes>21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21</vt:i4>
      </vt:variant>
    </vt:vector>
  </HeadingPairs>
  <TitlesOfParts>
    <vt:vector size="37" baseType="lpstr">
      <vt:lpstr>-apple-system</vt:lpstr>
      <vt:lpstr>CMMI10</vt:lpstr>
      <vt:lpstr>CMMI8</vt:lpstr>
      <vt:lpstr>CMR6</vt:lpstr>
      <vt:lpstr>CMR8</vt:lpstr>
      <vt:lpstr>Lucida Grande</vt:lpstr>
      <vt:lpstr>NimbusRomNo9L-Medi</vt:lpstr>
      <vt:lpstr>NimbusRomNo9L-Regu</vt:lpstr>
      <vt:lpstr>NimbusRomNo9L-ReguItal</vt:lpstr>
      <vt:lpstr>微软雅黑</vt:lpstr>
      <vt:lpstr>Arial</vt:lpstr>
      <vt:lpstr>Calibri</vt:lpstr>
      <vt:lpstr>Times New Roman</vt:lpstr>
      <vt:lpstr>Wingdings</vt:lpstr>
      <vt:lpstr>1_自定义设计方案</vt:lpstr>
      <vt:lpstr>2_自定义设计方案</vt:lpstr>
      <vt:lpstr>Multi-Task Identification of Entities, Relations, and Coreference for Scientific Knowledge Graph Construction. (科学知识图谱构建中实体,关系和共指的多任务识别)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吴瑜珠</dc:creator>
  <cp:lastModifiedBy>Leon Cai</cp:lastModifiedBy>
  <cp:revision>1289</cp:revision>
  <dcterms:created xsi:type="dcterms:W3CDTF">2012-06-04T07:37:13Z</dcterms:created>
  <dcterms:modified xsi:type="dcterms:W3CDTF">2020-11-19T01:28:15Z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