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68" r:id="rId3"/>
    <p:sldId id="1755" r:id="rId4"/>
    <p:sldId id="1701" r:id="rId5"/>
    <p:sldId id="1736" r:id="rId6"/>
    <p:sldId id="1739" r:id="rId7"/>
    <p:sldId id="1737" r:id="rId8"/>
    <p:sldId id="1740" r:id="rId9"/>
    <p:sldId id="1741" r:id="rId10"/>
    <p:sldId id="1742" r:id="rId11"/>
    <p:sldId id="1754" r:id="rId12"/>
    <p:sldId id="1743" r:id="rId13"/>
    <p:sldId id="1744" r:id="rId14"/>
    <p:sldId id="1745" r:id="rId15"/>
    <p:sldId id="1748" r:id="rId16"/>
    <p:sldId id="1751" r:id="rId17"/>
    <p:sldId id="1750" r:id="rId18"/>
    <p:sldId id="1746" r:id="rId19"/>
    <p:sldId id="1753" r:id="rId20"/>
    <p:sldId id="1749"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4B4A"/>
    <a:srgbClr val="303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89378"/>
  </p:normalViewPr>
  <p:slideViewPr>
    <p:cSldViewPr snapToGrid="0">
      <p:cViewPr varScale="1">
        <p:scale>
          <a:sx n="101" d="100"/>
          <a:sy n="101"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a:t>
            </a:r>
            <a:r>
              <a:rPr lang="en" altLang="zh-CN" sz="1200" b="0" i="0" kern="1200" dirty="0">
                <a:solidFill>
                  <a:schemeClr val="tx1"/>
                </a:solidFill>
                <a:effectLst/>
                <a:latin typeface="+mn-lt"/>
                <a:ea typeface="+mn-ea"/>
                <a:cs typeface="+mn-cs"/>
              </a:rPr>
              <a:t>Trigger Matching Network</a:t>
            </a:r>
            <a:r>
              <a:rPr lang="zh-CN" altLang="en-US" sz="1200" b="0" i="0" kern="1200" dirty="0">
                <a:solidFill>
                  <a:schemeClr val="tx1"/>
                </a:solidFill>
                <a:effectLst/>
                <a:latin typeface="+mn-lt"/>
                <a:ea typeface="+mn-ea"/>
                <a:cs typeface="+mn-cs"/>
              </a:rPr>
              <a:t>训练完成后，在对没有触发器标注信息的句子进行预测时，会通过</a:t>
            </a:r>
            <a:r>
              <a:rPr lang="en" altLang="zh-CN" sz="1200" b="0" i="0" kern="1200" dirty="0" err="1">
                <a:solidFill>
                  <a:schemeClr val="tx1"/>
                </a:solidFill>
                <a:effectLst/>
                <a:latin typeface="+mn-lt"/>
                <a:ea typeface="+mn-ea"/>
                <a:cs typeface="+mn-cs"/>
              </a:rPr>
              <a:t>TrigMatcher</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从所有的触发器词典中进行遍历，匹配到跟当前句子最相似的</a:t>
            </a:r>
            <a:r>
              <a:rPr lang="en"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个触发器。对这</a:t>
            </a:r>
            <a:r>
              <a:rPr lang="en"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个触发器的编码向量求平均后作为当前句子的触发器信息，从而使用</a:t>
            </a:r>
            <a:r>
              <a:rPr lang="en" altLang="zh-CN" sz="1200" b="0" i="0" kern="1200" dirty="0">
                <a:solidFill>
                  <a:schemeClr val="tx1"/>
                </a:solidFill>
                <a:effectLst/>
                <a:latin typeface="+mn-lt"/>
                <a:ea typeface="+mn-ea"/>
                <a:cs typeface="+mn-cs"/>
              </a:rPr>
              <a:t>Trigger Matching Network</a:t>
            </a:r>
            <a:r>
              <a:rPr lang="zh-CN" altLang="en-US" sz="1200" b="0" i="0" kern="1200" dirty="0">
                <a:solidFill>
                  <a:schemeClr val="tx1"/>
                </a:solidFill>
                <a:effectLst/>
                <a:latin typeface="+mn-lt"/>
                <a:ea typeface="+mn-ea"/>
                <a:cs typeface="+mn-cs"/>
              </a:rPr>
              <a:t>进行对应的命名实体识别，</a:t>
            </a:r>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13</a:t>
            </a:fld>
            <a:endParaRPr lang="zh-CN" altLang="en-US"/>
          </a:p>
        </p:txBody>
      </p:sp>
    </p:spTree>
    <p:extLst>
      <p:ext uri="{BB962C8B-B14F-4D97-AF65-F5344CB8AC3E}">
        <p14:creationId xmlns:p14="http://schemas.microsoft.com/office/powerpoint/2010/main" val="148520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TMN</a:t>
            </a:r>
            <a:r>
              <a:rPr lang="zh-CN" altLang="en-US" sz="1200" kern="1200" dirty="0">
                <a:solidFill>
                  <a:schemeClr val="tx1"/>
                </a:solidFill>
                <a:effectLst/>
                <a:latin typeface="+mn-lt"/>
                <a:ea typeface="+mn-ea"/>
                <a:cs typeface="+mn-cs"/>
              </a:rPr>
              <a:t>模型只使用了</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的</a:t>
            </a:r>
            <a:r>
              <a:rPr lang="en" altLang="zh-CN" sz="1200" kern="1200" dirty="0" err="1">
                <a:solidFill>
                  <a:schemeClr val="tx1"/>
                </a:solidFill>
                <a:effectLst/>
                <a:latin typeface="+mn-lt"/>
                <a:ea typeface="+mn-ea"/>
                <a:cs typeface="+mn-cs"/>
              </a:rPr>
              <a:t>triggerannotated</a:t>
            </a:r>
            <a:r>
              <a:rPr lang="zh-CN" altLang="en-US" sz="1200" kern="1200" dirty="0">
                <a:solidFill>
                  <a:schemeClr val="tx1"/>
                </a:solidFill>
                <a:effectLst/>
                <a:latin typeface="+mn-lt"/>
                <a:ea typeface="+mn-ea"/>
                <a:cs typeface="+mn-cs"/>
              </a:rPr>
              <a:t>数据，其性能与使用</a:t>
            </a:r>
            <a:r>
              <a:rPr lang="en-US" altLang="zh-CN" sz="1200" kern="1200" dirty="0">
                <a:solidFill>
                  <a:schemeClr val="tx1"/>
                </a:solidFill>
                <a:effectLst/>
                <a:latin typeface="+mn-lt"/>
                <a:ea typeface="+mn-ea"/>
                <a:cs typeface="+mn-cs"/>
              </a:rPr>
              <a:t>50-70%</a:t>
            </a:r>
            <a:r>
              <a:rPr lang="zh-CN" altLang="en-US" sz="1200" kern="1200" dirty="0">
                <a:solidFill>
                  <a:schemeClr val="tx1"/>
                </a:solidFill>
                <a:effectLst/>
                <a:latin typeface="+mn-lt"/>
                <a:ea typeface="+mn-ea"/>
                <a:cs typeface="+mn-cs"/>
              </a:rPr>
              <a:t>传统训练数据的基线模型相当</a:t>
            </a:r>
          </a:p>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16</a:t>
            </a:fld>
            <a:endParaRPr lang="zh-CN" altLang="en-US"/>
          </a:p>
        </p:txBody>
      </p:sp>
    </p:spTree>
    <p:extLst>
      <p:ext uri="{BB962C8B-B14F-4D97-AF65-F5344CB8AC3E}">
        <p14:creationId xmlns:p14="http://schemas.microsoft.com/office/powerpoint/2010/main" val="383508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17</a:t>
            </a:fld>
            <a:endParaRPr lang="zh-CN" altLang="en-US"/>
          </a:p>
        </p:txBody>
      </p:sp>
    </p:spTree>
    <p:extLst>
      <p:ext uri="{BB962C8B-B14F-4D97-AF65-F5344CB8AC3E}">
        <p14:creationId xmlns:p14="http://schemas.microsoft.com/office/powerpoint/2010/main" val="2748052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然而，为</a:t>
            </a:r>
            <a:r>
              <a:rPr lang="en" altLang="zh-CN" sz="1200" kern="1200" dirty="0">
                <a:solidFill>
                  <a:schemeClr val="tx1"/>
                </a:solidFill>
                <a:effectLst/>
                <a:latin typeface="+mn-lt"/>
                <a:ea typeface="+mn-ea"/>
                <a:cs typeface="+mn-cs"/>
              </a:rPr>
              <a:t>NER</a:t>
            </a:r>
            <a:r>
              <a:rPr lang="zh-CN" altLang="en-US" sz="1200" kern="1200" dirty="0">
                <a:solidFill>
                  <a:schemeClr val="tx1"/>
                </a:solidFill>
                <a:effectLst/>
                <a:latin typeface="+mn-lt"/>
                <a:ea typeface="+mn-ea"/>
                <a:cs typeface="+mn-cs"/>
              </a:rPr>
              <a:t>收集人类注释既昂贵又耗时，尤其是在社交媒体消息（</a:t>
            </a:r>
            <a:r>
              <a:rPr lang="en" altLang="zh-CN" sz="1200" kern="1200" dirty="0">
                <a:solidFill>
                  <a:schemeClr val="tx1"/>
                </a:solidFill>
                <a:effectLst/>
                <a:latin typeface="+mn-lt"/>
                <a:ea typeface="+mn-ea"/>
                <a:cs typeface="+mn-cs"/>
              </a:rPr>
              <a:t>Lin</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2017</a:t>
            </a:r>
            <a:r>
              <a:rPr lang="en" altLang="zh-CN" sz="1200" kern="1200" dirty="0">
                <a:solidFill>
                  <a:schemeClr val="tx1"/>
                </a:solidFill>
                <a:effectLst/>
                <a:latin typeface="+mn-lt"/>
                <a:ea typeface="+mn-ea"/>
                <a:cs typeface="+mn-cs"/>
              </a:rPr>
              <a:t>a</a:t>
            </a:r>
            <a:r>
              <a:rPr lang="zh-CN" altLang="e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和生物医学出版物、金融文件、法律报告等技术领域。如何以经济有效的方式学习神经网络模型成为一个重要的研究课题。</a:t>
            </a:r>
          </a:p>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5</a:t>
            </a:fld>
            <a:endParaRPr lang="zh-CN" altLang="en-US"/>
          </a:p>
        </p:txBody>
      </p:sp>
    </p:spTree>
    <p:extLst>
      <p:ext uri="{BB962C8B-B14F-4D97-AF65-F5344CB8AC3E}">
        <p14:creationId xmlns:p14="http://schemas.microsoft.com/office/powerpoint/2010/main" val="174720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315116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我们人类根据某些充当线索的单词或短语来识别句子中的实体。。。我们将这些短语称为“实体触发器”。</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与这些触发器指导我们识别过程的方式类似，我们假设它们也可以帮助模型学习有效的泛化。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我们可以讨论实体注释和标准模型的结合，从而增强实体的泛化能力</a:t>
            </a:r>
            <a:endParaRPr lang="en-US"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have dinner</a:t>
            </a:r>
            <a:r>
              <a:rPr lang="zh-CN" altLang="en-US" sz="1200" kern="1200" dirty="0">
                <a:solidFill>
                  <a:schemeClr val="tx1"/>
                </a:solidFill>
                <a:effectLst/>
                <a:latin typeface="+mn-lt"/>
                <a:ea typeface="+mn-ea"/>
                <a:cs typeface="+mn-cs"/>
              </a:rPr>
              <a:t>与现有触发器匹配</a:t>
            </a:r>
            <a:r>
              <a:rPr lang="en" altLang="zh-CN" sz="1200" kern="1200" dirty="0">
                <a:solidFill>
                  <a:schemeClr val="tx1"/>
                </a:solidFill>
                <a:effectLst/>
                <a:latin typeface="+mn-lt"/>
                <a:ea typeface="+mn-ea"/>
                <a:cs typeface="+mn-cs"/>
              </a:rPr>
              <a:t>have lunch</a:t>
            </a:r>
            <a:r>
              <a:rPr lang="zh-CN" altLang="en-US" sz="1200" kern="1200" dirty="0">
                <a:solidFill>
                  <a:schemeClr val="tx1"/>
                </a:solidFill>
                <a:effectLst/>
                <a:latin typeface="+mn-lt"/>
                <a:ea typeface="+mn-ea"/>
                <a:cs typeface="+mn-cs"/>
              </a:rPr>
              <a:t>通过它们的语义关系。。</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3EF182-2FCB-4867-99A2-224514D135E8}" type="slidenum">
              <a:rPr lang="zh-CN" altLang="en-US" smtClean="0"/>
              <a:t>7</a:t>
            </a:fld>
            <a:endParaRPr lang="zh-CN" altLang="en-US"/>
          </a:p>
        </p:txBody>
      </p:sp>
    </p:spTree>
    <p:extLst>
      <p:ext uri="{BB962C8B-B14F-4D97-AF65-F5344CB8AC3E}">
        <p14:creationId xmlns:p14="http://schemas.microsoft.com/office/powerpoint/2010/main" val="61690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与传统的训练不同，我们的学习过程分为两个阶段，第一阶段包括联合训练触发分类器和语义触发匹配器，第二阶段利用触发器表示和给定句子的编码，使用注意机制学习标记符。</a:t>
            </a:r>
          </a:p>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9</a:t>
            </a:fld>
            <a:endParaRPr lang="zh-CN" altLang="en-US"/>
          </a:p>
        </p:txBody>
      </p:sp>
    </p:spTree>
    <p:extLst>
      <p:ext uri="{BB962C8B-B14F-4D97-AF65-F5344CB8AC3E}">
        <p14:creationId xmlns:p14="http://schemas.microsoft.com/office/powerpoint/2010/main" val="315981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两者均是采用 BiLSTM + Attention 加权求和获取。gt 要做实体类型多分类，得到</a:t>
            </a:r>
            <a:r>
              <a:rPr lang="en-US" altLang="zh-CN" sz="1200" kern="1200" dirty="0">
                <a:solidFill>
                  <a:schemeClr val="tx1"/>
                </a:solidFill>
                <a:effectLst/>
                <a:latin typeface="+mn-lt"/>
                <a:ea typeface="+mn-ea"/>
                <a:cs typeface="+mn-cs"/>
              </a:rPr>
              <a:t> LTC</a:t>
            </a:r>
            <a:r>
              <a:rPr lang="zh-CN" altLang="zh-CN" sz="1200" kern="1200" dirty="0">
                <a:solidFill>
                  <a:schemeClr val="tx1"/>
                </a:solidFill>
                <a:effectLst/>
                <a:latin typeface="+mn-lt"/>
                <a:ea typeface="+mn-ea"/>
                <a:cs typeface="+mn-cs"/>
              </a:rPr>
              <a:t>。</a:t>
            </a:r>
          </a:p>
          <a:p>
            <a:r>
              <a:rPr kumimoji="1" lang="zh-CN" altLang="en-US" dirty="0"/>
              <a:t>作者认为好的触发器的信息应该能帮助模型正确识别出实体的各种类型，为了衡量</a:t>
            </a:r>
            <a:r>
              <a:rPr kumimoji="1" lang="en" altLang="zh-CN" dirty="0" err="1"/>
              <a:t>TrigEncoder</a:t>
            </a:r>
            <a:r>
              <a:rPr kumimoji="1" lang="zh-CN" altLang="en-US" dirty="0"/>
              <a:t>的效果，文章设计了一个分类器，</a:t>
            </a:r>
          </a:p>
        </p:txBody>
      </p:sp>
      <p:sp>
        <p:nvSpPr>
          <p:cNvPr id="4" name="灯片编号占位符 3"/>
          <p:cNvSpPr>
            <a:spLocks noGrp="1"/>
          </p:cNvSpPr>
          <p:nvPr>
            <p:ph type="sldNum" sz="quarter" idx="5"/>
          </p:nvPr>
        </p:nvSpPr>
        <p:spPr/>
        <p:txBody>
          <a:bodyPr/>
          <a:lstStyle/>
          <a:p>
            <a:fld id="{CB3EF182-2FCB-4867-99A2-224514D135E8}" type="slidenum">
              <a:rPr lang="zh-CN" altLang="en-US" smtClean="0"/>
              <a:t>10</a:t>
            </a:fld>
            <a:endParaRPr lang="zh-CN" altLang="en-US"/>
          </a:p>
        </p:txBody>
      </p:sp>
    </p:spTree>
    <p:extLst>
      <p:ext uri="{BB962C8B-B14F-4D97-AF65-F5344CB8AC3E}">
        <p14:creationId xmlns:p14="http://schemas.microsoft.com/office/powerpoint/2010/main" val="363756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为了学习如何根据基于注意的表征来匹配触发语和句子，我们使用对比损失。直觉是相似的触发器和句子应该有密切的表现，即，它们之间的距离很小）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11</a:t>
            </a:fld>
            <a:endParaRPr lang="zh-CN" altLang="en-US"/>
          </a:p>
        </p:txBody>
      </p:sp>
    </p:spTree>
    <p:extLst>
      <p:ext uri="{BB962C8B-B14F-4D97-AF65-F5344CB8AC3E}">
        <p14:creationId xmlns:p14="http://schemas.microsoft.com/office/powerpoint/2010/main" val="287138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当第一步训练完成后，会得到一个训练好的</a:t>
            </a:r>
            <a:r>
              <a:rPr lang="en" altLang="zh-CN" sz="1200" b="0" i="0" kern="1200" dirty="0" err="1">
                <a:solidFill>
                  <a:schemeClr val="tx1"/>
                </a:solidFill>
                <a:effectLst/>
                <a:latin typeface="+mn-lt"/>
                <a:ea typeface="+mn-ea"/>
                <a:cs typeface="+mn-cs"/>
              </a:rPr>
              <a:t>TrigEncoder</a:t>
            </a:r>
            <a:r>
              <a:rPr lang="zh-CN" altLang="en-US" sz="1200" b="0" i="0" kern="1200" dirty="0">
                <a:solidFill>
                  <a:schemeClr val="tx1"/>
                </a:solidFill>
                <a:effectLst/>
                <a:latin typeface="+mn-lt"/>
                <a:ea typeface="+mn-ea"/>
                <a:cs typeface="+mn-cs"/>
              </a:rPr>
              <a:t>和</a:t>
            </a:r>
            <a:r>
              <a:rPr lang="en" altLang="zh-CN" sz="1200" b="0" i="0" kern="1200" dirty="0" err="1">
                <a:solidFill>
                  <a:schemeClr val="tx1"/>
                </a:solidFill>
                <a:effectLst/>
                <a:latin typeface="+mn-lt"/>
                <a:ea typeface="+mn-ea"/>
                <a:cs typeface="+mn-cs"/>
              </a:rPr>
              <a:t>TrigMatcher</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利用</a:t>
            </a:r>
            <a:r>
              <a:rPr lang="en" altLang="zh-CN" sz="1200" b="0" i="0" kern="1200" dirty="0" err="1">
                <a:solidFill>
                  <a:schemeClr val="tx1"/>
                </a:solidFill>
                <a:effectLst/>
                <a:latin typeface="+mn-lt"/>
                <a:ea typeface="+mn-ea"/>
                <a:cs typeface="+mn-cs"/>
              </a:rPr>
              <a:t>TrigEncoder</a:t>
            </a:r>
            <a:r>
              <a:rPr lang="zh-CN" altLang="en-US" sz="1200" b="0" i="0" kern="1200" dirty="0">
                <a:solidFill>
                  <a:schemeClr val="tx1"/>
                </a:solidFill>
                <a:effectLst/>
                <a:latin typeface="+mn-lt"/>
                <a:ea typeface="+mn-ea"/>
                <a:cs typeface="+mn-cs"/>
              </a:rPr>
              <a:t>编码得到的触发器向量的平均值作为</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查询向量，可以生成一个新的关于句子表示的向量，如下公式所示。然后将初始的句子向量</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 跟新的句子向量</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拼接到一起，作为新的句子表示，传入条件随机场</a:t>
            </a:r>
            <a:r>
              <a:rPr lang="en" altLang="zh-CN" sz="1200" b="0" i="0" kern="1200" dirty="0">
                <a:solidFill>
                  <a:schemeClr val="tx1"/>
                </a:solidFill>
                <a:effectLst/>
                <a:latin typeface="+mn-lt"/>
                <a:ea typeface="+mn-ea"/>
                <a:cs typeface="+mn-cs"/>
              </a:rPr>
              <a:t>CRF</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进行相应的序列标注</a:t>
            </a:r>
            <a:endParaRPr kumimoji="1" lang="zh-CN" altLang="en-US" dirty="0"/>
          </a:p>
        </p:txBody>
      </p:sp>
      <p:sp>
        <p:nvSpPr>
          <p:cNvPr id="4" name="灯片编号占位符 3"/>
          <p:cNvSpPr>
            <a:spLocks noGrp="1"/>
          </p:cNvSpPr>
          <p:nvPr>
            <p:ph type="sldNum" sz="quarter" idx="5"/>
          </p:nvPr>
        </p:nvSpPr>
        <p:spPr/>
        <p:txBody>
          <a:bodyPr/>
          <a:lstStyle/>
          <a:p>
            <a:fld id="{CB3EF182-2FCB-4867-99A2-224514D135E8}" type="slidenum">
              <a:rPr lang="zh-CN" altLang="en-US" smtClean="0"/>
              <a:t>12</a:t>
            </a:fld>
            <a:endParaRPr lang="zh-CN" altLang="en-US"/>
          </a:p>
        </p:txBody>
      </p:sp>
    </p:spTree>
    <p:extLst>
      <p:ext uri="{BB962C8B-B14F-4D97-AF65-F5344CB8AC3E}">
        <p14:creationId xmlns:p14="http://schemas.microsoft.com/office/powerpoint/2010/main" val="730899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9" name="Freeform 7"/>
          <p:cNvSpPr/>
          <p:nvPr/>
        </p:nvSpPr>
        <p:spPr bwMode="auto">
          <a:xfrm>
            <a:off x="1" y="0"/>
            <a:ext cx="5086350" cy="6858000"/>
          </a:xfrm>
          <a:prstGeom prst="parallelogram">
            <a:avLst>
              <a:gd name="adj" fmla="val 18186"/>
            </a:avLst>
          </a:prstGeom>
          <a:solidFill>
            <a:schemeClr val="accent1">
              <a:alpha val="60000"/>
            </a:schemeClr>
          </a:solidFill>
          <a:ln>
            <a:noFill/>
          </a:ln>
        </p:spPr>
        <p:txBody>
          <a:bodyPr vert="horz" wrap="square" lIns="91440" tIns="45720" rIns="91440" bIns="45720" numCol="1" anchor="t" anchorCtr="0" compatLnSpc="1"/>
          <a:lstStyle/>
          <a:p>
            <a:endParaRPr lang="zh-CN" altLang="en-US"/>
          </a:p>
        </p:txBody>
      </p:sp>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0" y="31750"/>
            <a:ext cx="5845175" cy="6826250"/>
          </a:xfrm>
          <a:custGeom>
            <a:avLst/>
            <a:gdLst>
              <a:gd name="T0" fmla="*/ 2709 w 3682"/>
              <a:gd name="T1" fmla="*/ 4300 h 4300"/>
              <a:gd name="T2" fmla="*/ 0 w 3682"/>
              <a:gd name="T3" fmla="*/ 4300 h 4300"/>
              <a:gd name="T4" fmla="*/ 0 w 3682"/>
              <a:gd name="T5" fmla="*/ 0 h 4300"/>
              <a:gd name="T6" fmla="*/ 3682 w 3682"/>
              <a:gd name="T7" fmla="*/ 0 h 4300"/>
              <a:gd name="T8" fmla="*/ 2709 w 3682"/>
              <a:gd name="T9" fmla="*/ 4300 h 4300"/>
            </a:gdLst>
            <a:ahLst/>
            <a:cxnLst>
              <a:cxn ang="0">
                <a:pos x="T0" y="T1"/>
              </a:cxn>
              <a:cxn ang="0">
                <a:pos x="T2" y="T3"/>
              </a:cxn>
              <a:cxn ang="0">
                <a:pos x="T4" y="T5"/>
              </a:cxn>
              <a:cxn ang="0">
                <a:pos x="T6" y="T7"/>
              </a:cxn>
              <a:cxn ang="0">
                <a:pos x="T8" y="T9"/>
              </a:cxn>
            </a:cxnLst>
            <a:rect l="0" t="0" r="r" b="b"/>
            <a:pathLst>
              <a:path w="3682" h="4300">
                <a:moveTo>
                  <a:pt x="2709" y="4300"/>
                </a:moveTo>
                <a:lnTo>
                  <a:pt x="0" y="4300"/>
                </a:lnTo>
                <a:lnTo>
                  <a:pt x="0" y="0"/>
                </a:lnTo>
                <a:lnTo>
                  <a:pt x="3682" y="0"/>
                </a:lnTo>
                <a:lnTo>
                  <a:pt x="2709" y="4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7475" y="0"/>
            <a:ext cx="5426075" cy="682625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副标题 2"/>
          <p:cNvSpPr>
            <a:spLocks noGrp="1"/>
          </p:cNvSpPr>
          <p:nvPr>
            <p:ph type="subTitle" idx="1" hasCustomPrompt="1"/>
          </p:nvPr>
        </p:nvSpPr>
        <p:spPr>
          <a:xfrm>
            <a:off x="6192585" y="2574648"/>
            <a:ext cx="5304089" cy="558799"/>
          </a:xfrm>
        </p:spPr>
        <p:txBody>
          <a:bodyPr anchor="ctr">
            <a:normAutofit/>
          </a:bodyPr>
          <a:lstStyle>
            <a:lvl1pPr marL="0" indent="0" algn="r">
              <a:buNone/>
              <a:defRPr sz="1600" baseline="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单击添加学院名称 </a:t>
            </a:r>
            <a:r>
              <a:rPr lang="en-US" altLang="zh-CN" dirty="0"/>
              <a:t>/ </a:t>
            </a:r>
            <a:r>
              <a:rPr lang="zh-CN" altLang="en-US" dirty="0"/>
              <a:t>专业名称</a:t>
            </a:r>
          </a:p>
        </p:txBody>
      </p:sp>
      <p:sp>
        <p:nvSpPr>
          <p:cNvPr id="2" name="标题 1"/>
          <p:cNvSpPr>
            <a:spLocks noGrp="1"/>
          </p:cNvSpPr>
          <p:nvPr>
            <p:ph type="ctrTitle" hasCustomPrompt="1"/>
          </p:nvPr>
        </p:nvSpPr>
        <p:spPr>
          <a:xfrm>
            <a:off x="6192585" y="1446245"/>
            <a:ext cx="5304089" cy="1128403"/>
          </a:xfrm>
        </p:spPr>
        <p:txBody>
          <a:bodyPr anchor="ctr">
            <a:normAutofit/>
          </a:bodyPr>
          <a:lstStyle>
            <a:lvl1pPr algn="r">
              <a:defRPr sz="3600">
                <a:solidFill>
                  <a:sysClr val="windowText" lastClr="000000"/>
                </a:solidFill>
              </a:defRPr>
            </a:lvl1pPr>
          </a:lstStyle>
          <a:p>
            <a:r>
              <a:rPr lang="zh-CN" altLang="en-US" dirty="0"/>
              <a:t>毕业论文答辩</a:t>
            </a:r>
            <a:r>
              <a:rPr lang="en-US" altLang="zh-CN" dirty="0"/>
              <a:t>PPT</a:t>
            </a:r>
            <a:r>
              <a:rPr lang="zh-CN" altLang="en-US" dirty="0"/>
              <a:t>模板</a:t>
            </a:r>
          </a:p>
        </p:txBody>
      </p:sp>
      <p:grpSp>
        <p:nvGrpSpPr>
          <p:cNvPr id="5" name="组合 4"/>
          <p:cNvGrpSpPr/>
          <p:nvPr userDrawn="1"/>
        </p:nvGrpSpPr>
        <p:grpSpPr>
          <a:xfrm>
            <a:off x="1" y="0"/>
            <a:ext cx="5471859" cy="6858001"/>
            <a:chOff x="1" y="0"/>
            <a:chExt cx="5471859" cy="6858001"/>
          </a:xfrm>
        </p:grpSpPr>
        <p:sp>
          <p:nvSpPr>
            <p:cNvPr id="17" name="Freeform 7"/>
            <p:cNvSpPr/>
            <p:nvPr userDrawn="1"/>
          </p:nvSpPr>
          <p:spPr bwMode="auto">
            <a:xfrm>
              <a:off x="161926" y="0"/>
              <a:ext cx="5309934" cy="6858000"/>
            </a:xfrm>
            <a:prstGeom prst="parallelogram">
              <a:avLst>
                <a:gd name="adj" fmla="val 31121"/>
              </a:avLst>
            </a:prstGeom>
            <a:solidFill>
              <a:schemeClr val="accent1">
                <a:lumMod val="75000"/>
                <a:alpha val="16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1" y="1"/>
              <a:ext cx="5010508" cy="685800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grpSp>
        <p:nvGrpSpPr>
          <p:cNvPr id="329" name="组合 328"/>
          <p:cNvGrpSpPr/>
          <p:nvPr/>
        </p:nvGrpSpPr>
        <p:grpSpPr>
          <a:xfrm>
            <a:off x="590299" y="1176746"/>
            <a:ext cx="5021431" cy="4536258"/>
            <a:chOff x="423090" y="994900"/>
            <a:chExt cx="5333987" cy="4818615"/>
          </a:xfrm>
        </p:grpSpPr>
        <p:pic>
          <p:nvPicPr>
            <p:cNvPr id="327" name="图片 326"/>
            <p:cNvPicPr>
              <a:picLocks noChangeAspect="1"/>
            </p:cNvPicPr>
            <p:nvPr/>
          </p:nvPicPr>
          <p:blipFill>
            <a:blip r:embed="rId2">
              <a:duotone>
                <a:schemeClr val="bg2">
                  <a:shade val="45000"/>
                  <a:satMod val="135000"/>
                </a:schemeClr>
                <a:prstClr val="white"/>
              </a:duotone>
            </a:blip>
            <a:stretch>
              <a:fillRect/>
            </a:stretch>
          </p:blipFill>
          <p:spPr>
            <a:xfrm>
              <a:off x="909401" y="994900"/>
              <a:ext cx="4634944" cy="4628714"/>
            </a:xfrm>
            <a:prstGeom prst="rect">
              <a:avLst/>
            </a:prstGeom>
          </p:spPr>
        </p:pic>
        <p:pic>
          <p:nvPicPr>
            <p:cNvPr id="328" name="图片 327"/>
            <p:cNvPicPr>
              <a:picLocks noChangeAspect="1"/>
            </p:cNvPicPr>
            <p:nvPr/>
          </p:nvPicPr>
          <p:blipFill>
            <a:blip r:embed="rId3"/>
            <a:stretch>
              <a:fillRect/>
            </a:stretch>
          </p:blipFill>
          <p:spPr>
            <a:xfrm>
              <a:off x="423090" y="2857547"/>
              <a:ext cx="5333987" cy="2955968"/>
            </a:xfrm>
            <a:prstGeom prst="rect">
              <a:avLst/>
            </a:prstGeom>
          </p:spPr>
        </p:pic>
      </p:grpSp>
      <p:sp>
        <p:nvSpPr>
          <p:cNvPr id="14" name="文本占位符 13"/>
          <p:cNvSpPr>
            <a:spLocks noGrp="1"/>
          </p:cNvSpPr>
          <p:nvPr>
            <p:ph type="body" sz="quarter" idx="10" hasCustomPrompt="1"/>
          </p:nvPr>
        </p:nvSpPr>
        <p:spPr>
          <a:xfrm>
            <a:off x="6192838" y="4176346"/>
            <a:ext cx="5303837" cy="271829"/>
          </a:xfrm>
        </p:spPr>
        <p:txBody>
          <a:bodyPr anchor="ctr">
            <a:normAutofit/>
          </a:bodyPr>
          <a:lstStyle>
            <a:lvl1pPr marL="0" indent="0" algn="r">
              <a:buNone/>
              <a:defRPr sz="1050" b="0"/>
            </a:lvl1pPr>
            <a:lvl2pPr marL="457200" indent="0">
              <a:buNone/>
              <a:defRPr/>
            </a:lvl2pPr>
            <a:lvl3pPr marL="914400" indent="0">
              <a:buNone/>
              <a:defRPr/>
            </a:lvl3pPr>
            <a:lvl4pPr marL="1371600" indent="0">
              <a:buNone/>
              <a:defRPr/>
            </a:lvl4pPr>
            <a:lvl5pPr marL="1828800" indent="0">
              <a:buNone/>
              <a:defRPr/>
            </a:lvl5pPr>
          </a:lstStyle>
          <a:p>
            <a:pPr lvl="0"/>
            <a:r>
              <a:rPr lang="zh-CN" altLang="en-US"/>
              <a:t>答辩人</a:t>
            </a:r>
          </a:p>
        </p:txBody>
      </p:sp>
      <p:sp>
        <p:nvSpPr>
          <p:cNvPr id="22" name="文本占位符 13"/>
          <p:cNvSpPr>
            <a:spLocks noGrp="1"/>
          </p:cNvSpPr>
          <p:nvPr>
            <p:ph type="body" sz="quarter" idx="11" hasCustomPrompt="1"/>
          </p:nvPr>
        </p:nvSpPr>
        <p:spPr>
          <a:xfrm>
            <a:off x="6192838" y="4448176"/>
            <a:ext cx="5303837" cy="271830"/>
          </a:xfrm>
        </p:spPr>
        <p:txBody>
          <a:bodyPr anchor="ctr">
            <a:normAutofit/>
          </a:bodyPr>
          <a:lstStyle>
            <a:lvl1pPr marL="0" indent="0" algn="r">
              <a:buNone/>
              <a:defRPr sz="1050" b="0"/>
            </a:lvl1pPr>
            <a:lvl2pPr marL="457200" indent="0">
              <a:buNone/>
              <a:defRPr/>
            </a:lvl2pPr>
            <a:lvl3pPr marL="914400" indent="0">
              <a:buNone/>
              <a:defRPr/>
            </a:lvl3pPr>
            <a:lvl4pPr marL="1371600" indent="0">
              <a:buNone/>
              <a:defRPr/>
            </a:lvl4pPr>
            <a:lvl5pPr marL="1828800" indent="0">
              <a:buNone/>
              <a:defRPr/>
            </a:lvl5pPr>
          </a:lstStyle>
          <a:p>
            <a:pPr lvl="0"/>
            <a:r>
              <a:rPr lang="zh-CN" altLang="en-US"/>
              <a:t>指导老师</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6349" y="2624071"/>
            <a:ext cx="7860325" cy="428625"/>
          </a:xfrm>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3" name="文本占位符 2"/>
          <p:cNvSpPr>
            <a:spLocks noGrp="1"/>
          </p:cNvSpPr>
          <p:nvPr>
            <p:ph type="body" idx="1"/>
          </p:nvPr>
        </p:nvSpPr>
        <p:spPr>
          <a:xfrm>
            <a:off x="3636349" y="3142297"/>
            <a:ext cx="7860325" cy="1095375"/>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grpSp>
        <p:nvGrpSpPr>
          <p:cNvPr id="45" name="组合 44"/>
          <p:cNvGrpSpPr/>
          <p:nvPr/>
        </p:nvGrpSpPr>
        <p:grpSpPr>
          <a:xfrm>
            <a:off x="760822" y="1885950"/>
            <a:ext cx="2727446" cy="2463919"/>
            <a:chOff x="423090" y="994900"/>
            <a:chExt cx="5333987" cy="4818615"/>
          </a:xfrm>
        </p:grpSpPr>
        <p:pic>
          <p:nvPicPr>
            <p:cNvPr id="46" name="图片 45"/>
            <p:cNvPicPr>
              <a:picLocks noChangeAspect="1"/>
            </p:cNvPicPr>
            <p:nvPr/>
          </p:nvPicPr>
          <p:blipFill>
            <a:blip r:embed="rId2"/>
            <a:stretch>
              <a:fillRect/>
            </a:stretch>
          </p:blipFill>
          <p:spPr>
            <a:xfrm>
              <a:off x="909400" y="994900"/>
              <a:ext cx="4634944" cy="4628714"/>
            </a:xfrm>
            <a:prstGeom prst="rect">
              <a:avLst/>
            </a:prstGeom>
          </p:spPr>
        </p:pic>
        <p:pic>
          <p:nvPicPr>
            <p:cNvPr id="47" name="图片 46"/>
            <p:cNvPicPr>
              <a:picLocks noChangeAspect="1"/>
            </p:cNvPicPr>
            <p:nvPr/>
          </p:nvPicPr>
          <p:blipFill>
            <a:blip r:embed="rId3"/>
            <a:stretch>
              <a:fillRect/>
            </a:stretch>
          </p:blipFill>
          <p:spPr>
            <a:xfrm>
              <a:off x="423090" y="2857547"/>
              <a:ext cx="5333987" cy="2955968"/>
            </a:xfrm>
            <a:prstGeom prst="rect">
              <a:avLst/>
            </a:prstGeom>
          </p:spPr>
        </p:pic>
      </p:grpSp>
      <p:sp>
        <p:nvSpPr>
          <p:cNvPr id="7" name="日期占位符 6"/>
          <p:cNvSpPr>
            <a:spLocks noGrp="1"/>
          </p:cNvSpPr>
          <p:nvPr>
            <p:ph type="dt" sz="half" idx="10"/>
          </p:nvPr>
        </p:nvSpPr>
        <p:spPr/>
        <p:txBody>
          <a:bodyPr/>
          <a:lstStyle/>
          <a:p>
            <a:fld id="{6489D9C7-5DC6-4263-87FF-7C99F6FB63C3}" type="datetime1">
              <a:rPr lang="zh-CN" altLang="en-US" smtClean="0"/>
              <a:t>2020/11/26</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标题 3"/>
          <p:cNvSpPr>
            <a:spLocks noGrp="1"/>
          </p:cNvSpPr>
          <p:nvPr>
            <p:ph type="title"/>
          </p:nvPr>
        </p:nvSpPr>
        <p:spPr/>
        <p:txBody>
          <a:bodyPr/>
          <a:lstStyle/>
          <a:p>
            <a:r>
              <a:rPr lang="zh-CN" altLang="en-US"/>
              <a:t>单击此处编辑母版标题样式</a:t>
            </a:r>
          </a:p>
        </p:txBody>
      </p:sp>
      <p:sp>
        <p:nvSpPr>
          <p:cNvPr id="11" name="日期占位符 10"/>
          <p:cNvSpPr>
            <a:spLocks noGrp="1"/>
          </p:cNvSpPr>
          <p:nvPr>
            <p:ph type="dt" sz="half" idx="10"/>
          </p:nvPr>
        </p:nvSpPr>
        <p:spPr/>
        <p:txBody>
          <a:bodyPr/>
          <a:lstStyle/>
          <a:p>
            <a:fld id="{6489D9C7-5DC6-4263-87FF-7C99F6FB63C3}" type="datetime1">
              <a:rPr lang="zh-CN" altLang="en-US" smtClean="0"/>
              <a:t>2020/11/26</a:t>
            </a:fld>
            <a:endParaRPr lang="zh-CN" altLang="en-US"/>
          </a:p>
        </p:txBody>
      </p:sp>
      <p:sp>
        <p:nvSpPr>
          <p:cNvPr id="12" name="页脚占位符 11"/>
          <p:cNvSpPr>
            <a:spLocks noGrp="1"/>
          </p:cNvSpPr>
          <p:nvPr>
            <p:ph type="ftr" sz="quarter" idx="11"/>
          </p:nvPr>
        </p:nvSpPr>
        <p:spPr/>
        <p:txBody>
          <a:bodyPr/>
          <a:lstStyle/>
          <a:p>
            <a:r>
              <a:rPr lang="en-US" altLang="zh-CN"/>
              <a:t>www.islide.cc</a:t>
            </a:r>
            <a:endParaRPr lang="zh-CN" altLang="en-US" dirty="0"/>
          </a:p>
        </p:txBody>
      </p:sp>
      <p:sp>
        <p:nvSpPr>
          <p:cNvPr id="13" name="灯片编号占位符 12"/>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9" name="직사각형 45"/>
          <p:cNvSpPr/>
          <p:nvPr userDrawn="1"/>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2020/11/26</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t>2020/11/26</a:t>
            </a:fld>
            <a:endParaRPr lang="zh-CN" altLang="en-US"/>
          </a:p>
        </p:txBody>
      </p:sp>
      <p:sp>
        <p:nvSpPr>
          <p:cNvPr id="6" name="页脚占位符 5"/>
          <p:cNvSpPr>
            <a:spLocks noGrp="1"/>
          </p:cNvSpPr>
          <p:nvPr>
            <p:ph type="ftr" sz="quarter" idx="11"/>
          </p:nvPr>
        </p:nvSpPr>
        <p:spPr/>
        <p:txBody>
          <a:bodyPr/>
          <a:lstStyle/>
          <a:p>
            <a:r>
              <a:rPr lang="en-US" altLang="zh-CN"/>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rot="5400000">
            <a:off x="3995736" y="-3995735"/>
            <a:ext cx="4200526" cy="12192000"/>
            <a:chOff x="1" y="0"/>
            <a:chExt cx="5471859" cy="6858001"/>
          </a:xfrm>
        </p:grpSpPr>
        <p:sp>
          <p:nvSpPr>
            <p:cNvPr id="11" name="Freeform 7"/>
            <p:cNvSpPr/>
            <p:nvPr userDrawn="1"/>
          </p:nvSpPr>
          <p:spPr bwMode="auto">
            <a:xfrm>
              <a:off x="161926" y="0"/>
              <a:ext cx="5309934" cy="6858000"/>
            </a:xfrm>
            <a:prstGeom prst="parallelogram">
              <a:avLst>
                <a:gd name="adj" fmla="val 31121"/>
              </a:avLst>
            </a:prstGeom>
            <a:solidFill>
              <a:schemeClr val="accent1">
                <a:lumMod val="75000"/>
                <a:alpha val="16000"/>
              </a:schemeClr>
            </a:solidFill>
            <a:ln>
              <a:noFill/>
            </a:ln>
          </p:spPr>
          <p:txBody>
            <a:bodyPr vert="horz" wrap="square" lIns="91440" tIns="45720" rIns="91440" bIns="45720" numCol="1" anchor="t" anchorCtr="0" compatLnSpc="1"/>
            <a:lstStyle/>
            <a:p>
              <a:endParaRPr lang="zh-CN" altLang="en-US"/>
            </a:p>
          </p:txBody>
        </p:sp>
        <p:sp>
          <p:nvSpPr>
            <p:cNvPr id="12" name="Freeform 9"/>
            <p:cNvSpPr/>
            <p:nvPr/>
          </p:nvSpPr>
          <p:spPr bwMode="auto">
            <a:xfrm>
              <a:off x="1" y="1"/>
              <a:ext cx="5010508" cy="6858000"/>
            </a:xfrm>
            <a:custGeom>
              <a:avLst/>
              <a:gdLst>
                <a:gd name="T0" fmla="*/ 2447 w 3418"/>
                <a:gd name="T1" fmla="*/ 4300 h 4300"/>
                <a:gd name="T2" fmla="*/ 0 w 3418"/>
                <a:gd name="T3" fmla="*/ 4300 h 4300"/>
                <a:gd name="T4" fmla="*/ 0 w 3418"/>
                <a:gd name="T5" fmla="*/ 0 h 4300"/>
                <a:gd name="T6" fmla="*/ 3418 w 3418"/>
                <a:gd name="T7" fmla="*/ 0 h 4300"/>
                <a:gd name="T8" fmla="*/ 2447 w 3418"/>
                <a:gd name="T9" fmla="*/ 4300 h 4300"/>
              </a:gdLst>
              <a:ahLst/>
              <a:cxnLst>
                <a:cxn ang="0">
                  <a:pos x="T0" y="T1"/>
                </a:cxn>
                <a:cxn ang="0">
                  <a:pos x="T2" y="T3"/>
                </a:cxn>
                <a:cxn ang="0">
                  <a:pos x="T4" y="T5"/>
                </a:cxn>
                <a:cxn ang="0">
                  <a:pos x="T6" y="T7"/>
                </a:cxn>
                <a:cxn ang="0">
                  <a:pos x="T8" y="T9"/>
                </a:cxn>
              </a:cxnLst>
              <a:rect l="0" t="0" r="r" b="b"/>
              <a:pathLst>
                <a:path w="3418" h="4300">
                  <a:moveTo>
                    <a:pt x="2447" y="4300"/>
                  </a:moveTo>
                  <a:lnTo>
                    <a:pt x="0" y="4300"/>
                  </a:lnTo>
                  <a:lnTo>
                    <a:pt x="0" y="0"/>
                  </a:lnTo>
                  <a:lnTo>
                    <a:pt x="3418" y="0"/>
                  </a:lnTo>
                  <a:lnTo>
                    <a:pt x="2447" y="430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ctrTitle" hasCustomPrompt="1"/>
          </p:nvPr>
        </p:nvSpPr>
        <p:spPr>
          <a:xfrm>
            <a:off x="669925" y="3970671"/>
            <a:ext cx="10850564" cy="945734"/>
          </a:xfrm>
        </p:spPr>
        <p:txBody>
          <a:bodyPr anchor="ctr">
            <a:normAutofit/>
          </a:bodyPr>
          <a:lstStyle>
            <a:lvl1pPr marL="0" indent="0" algn="ctr">
              <a:buFont typeface="Arial" panose="020B0604020202090204" pitchFamily="34" charset="0"/>
              <a:buNone/>
              <a:defRPr sz="3200">
                <a:solidFill>
                  <a:schemeClr val="tx1"/>
                </a:solidFill>
              </a:defRPr>
            </a:lvl1pPr>
          </a:lstStyle>
          <a:p>
            <a:r>
              <a:rPr lang="zh-CN" altLang="en-US"/>
              <a:t>致谢 感恩</a:t>
            </a:r>
            <a:endParaRPr lang="zh-CN" altLang="en-US" dirty="0"/>
          </a:p>
        </p:txBody>
      </p:sp>
      <p:sp>
        <p:nvSpPr>
          <p:cNvPr id="63" name="文本占位符 62"/>
          <p:cNvSpPr>
            <a:spLocks noGrp="1"/>
          </p:cNvSpPr>
          <p:nvPr>
            <p:ph type="body" sz="quarter" idx="17" hasCustomPrompt="1"/>
          </p:nvPr>
        </p:nvSpPr>
        <p:spPr>
          <a:xfrm>
            <a:off x="669925" y="5215495"/>
            <a:ext cx="10850564"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a:t>署名</a:t>
            </a:r>
            <a:endParaRPr lang="en-US" altLang="zh-CN" dirty="0"/>
          </a:p>
        </p:txBody>
      </p:sp>
      <p:grpSp>
        <p:nvGrpSpPr>
          <p:cNvPr id="193" name="组合 192"/>
          <p:cNvGrpSpPr/>
          <p:nvPr/>
        </p:nvGrpSpPr>
        <p:grpSpPr>
          <a:xfrm>
            <a:off x="4474285" y="1016000"/>
            <a:ext cx="3204984" cy="2895317"/>
            <a:chOff x="423090" y="994900"/>
            <a:chExt cx="5333987" cy="4818615"/>
          </a:xfrm>
        </p:grpSpPr>
        <p:pic>
          <p:nvPicPr>
            <p:cNvPr id="194" name="图片 193"/>
            <p:cNvPicPr>
              <a:picLocks noChangeAspect="1"/>
            </p:cNvPicPr>
            <p:nvPr/>
          </p:nvPicPr>
          <p:blipFill>
            <a:blip r:embed="rId2"/>
            <a:stretch>
              <a:fillRect/>
            </a:stretch>
          </p:blipFill>
          <p:spPr>
            <a:xfrm>
              <a:off x="909400" y="994900"/>
              <a:ext cx="4634944" cy="4628714"/>
            </a:xfrm>
            <a:prstGeom prst="rect">
              <a:avLst/>
            </a:prstGeom>
          </p:spPr>
        </p:pic>
        <p:pic>
          <p:nvPicPr>
            <p:cNvPr id="195" name="图片 194"/>
            <p:cNvPicPr>
              <a:picLocks noChangeAspect="1"/>
            </p:cNvPicPr>
            <p:nvPr/>
          </p:nvPicPr>
          <p:blipFill>
            <a:blip r:embed="rId3"/>
            <a:stretch>
              <a:fillRect/>
            </a:stretch>
          </p:blipFill>
          <p:spPr>
            <a:xfrm>
              <a:off x="423090" y="2857547"/>
              <a:ext cx="5333987" cy="2955968"/>
            </a:xfrm>
            <a:prstGeom prst="rect">
              <a:avLst/>
            </a:prstGeom>
          </p:spPr>
        </p:pic>
      </p:grpSp>
      <p:sp>
        <p:nvSpPr>
          <p:cNvPr id="13" name="文本占位符 62"/>
          <p:cNvSpPr>
            <a:spLocks noGrp="1"/>
          </p:cNvSpPr>
          <p:nvPr>
            <p:ph type="body" sz="quarter" idx="18" hasCustomPrompt="1"/>
          </p:nvPr>
        </p:nvSpPr>
        <p:spPr>
          <a:xfrm>
            <a:off x="669925" y="5531129"/>
            <a:ext cx="10850564"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fld id="{6F2F4490-F068-4919-AEB0-E87C65EBDA2A}" type="datetime2">
              <a:rPr lang="zh-CN" altLang="en-US" smtClean="0"/>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t>2020/11/26</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직사각형 45"/>
          <p:cNvSpPr/>
          <p:nvPr/>
        </p:nvSpPr>
        <p:spPr>
          <a:xfrm>
            <a:off x="-600" y="937992"/>
            <a:ext cx="12192000" cy="1063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标题占位符 1"/>
          <p:cNvSpPr>
            <a:spLocks noGrp="1"/>
          </p:cNvSpPr>
          <p:nvPr>
            <p:ph type="title"/>
          </p:nvPr>
        </p:nvSpPr>
        <p:spPr>
          <a:xfrm>
            <a:off x="669925" y="1"/>
            <a:ext cx="9399850" cy="920529"/>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p:cNvSpPr>
            <a:spLocks noGrp="1"/>
          </p:cNvSpPr>
          <p:nvPr>
            <p:ph type="body" idx="1"/>
          </p:nvPr>
        </p:nvSpPr>
        <p:spPr>
          <a:xfrm>
            <a:off x="666058" y="1125538"/>
            <a:ext cx="10859191" cy="501173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t>2020/11/26</a:t>
            </a:fld>
            <a:endParaRPr lang="zh-CN" altLang="en-US"/>
          </a:p>
        </p:txBody>
      </p:sp>
      <p:sp>
        <p:nvSpPr>
          <p:cNvPr id="5" name="页脚占位符 4"/>
          <p:cNvSpPr>
            <a:spLocks noGrp="1"/>
          </p:cNvSpPr>
          <p:nvPr>
            <p:ph type="ftr" sz="quarter" idx="3"/>
          </p:nvPr>
        </p:nvSpPr>
        <p:spPr>
          <a:xfrm>
            <a:off x="666058" y="6240463"/>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39174" y="6240463"/>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grpSp>
        <p:nvGrpSpPr>
          <p:cNvPr id="72" name="组合 71"/>
          <p:cNvGrpSpPr/>
          <p:nvPr/>
        </p:nvGrpSpPr>
        <p:grpSpPr>
          <a:xfrm>
            <a:off x="10057075" y="331568"/>
            <a:ext cx="1963737" cy="1057275"/>
            <a:chOff x="5268913" y="2360613"/>
            <a:chExt cx="1963737" cy="1057275"/>
          </a:xfrm>
        </p:grpSpPr>
        <p:sp>
          <p:nvSpPr>
            <p:cNvPr id="39" name="Freeform 32"/>
            <p:cNvSpPr/>
            <p:nvPr/>
          </p:nvSpPr>
          <p:spPr bwMode="auto">
            <a:xfrm>
              <a:off x="7069138" y="3162300"/>
              <a:ext cx="163512" cy="192087"/>
            </a:xfrm>
            <a:custGeom>
              <a:avLst/>
              <a:gdLst>
                <a:gd name="T0" fmla="*/ 83 w 86"/>
                <a:gd name="T1" fmla="*/ 81 h 102"/>
                <a:gd name="T2" fmla="*/ 86 w 86"/>
                <a:gd name="T3" fmla="*/ 79 h 102"/>
                <a:gd name="T4" fmla="*/ 38 w 86"/>
                <a:gd name="T5" fmla="*/ 12 h 102"/>
                <a:gd name="T6" fmla="*/ 13 w 86"/>
                <a:gd name="T7" fmla="*/ 18 h 102"/>
                <a:gd name="T8" fmla="*/ 27 w 86"/>
                <a:gd name="T9" fmla="*/ 102 h 102"/>
                <a:gd name="T10" fmla="*/ 63 w 86"/>
                <a:gd name="T11" fmla="*/ 88 h 102"/>
                <a:gd name="T12" fmla="*/ 65 w 86"/>
                <a:gd name="T13" fmla="*/ 62 h 102"/>
                <a:gd name="T14" fmla="*/ 83 w 86"/>
                <a:gd name="T15" fmla="*/ 8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02">
                  <a:moveTo>
                    <a:pt x="83" y="81"/>
                  </a:moveTo>
                  <a:cubicBezTo>
                    <a:pt x="86" y="79"/>
                    <a:pt x="86" y="79"/>
                    <a:pt x="86" y="79"/>
                  </a:cubicBezTo>
                  <a:cubicBezTo>
                    <a:pt x="76" y="59"/>
                    <a:pt x="56" y="20"/>
                    <a:pt x="38" y="12"/>
                  </a:cubicBezTo>
                  <a:cubicBezTo>
                    <a:pt x="14" y="0"/>
                    <a:pt x="13" y="18"/>
                    <a:pt x="13" y="18"/>
                  </a:cubicBezTo>
                  <a:cubicBezTo>
                    <a:pt x="0" y="54"/>
                    <a:pt x="27" y="102"/>
                    <a:pt x="27" y="102"/>
                  </a:cubicBezTo>
                  <a:cubicBezTo>
                    <a:pt x="63" y="88"/>
                    <a:pt x="63" y="88"/>
                    <a:pt x="63" y="88"/>
                  </a:cubicBezTo>
                  <a:cubicBezTo>
                    <a:pt x="65" y="62"/>
                    <a:pt x="65" y="62"/>
                    <a:pt x="65" y="62"/>
                  </a:cubicBezTo>
                  <a:lnTo>
                    <a:pt x="83" y="81"/>
                  </a:lnTo>
                  <a:close/>
                </a:path>
              </a:pathLst>
            </a:custGeom>
            <a:solidFill>
              <a:srgbClr val="7F1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3"/>
            <p:cNvSpPr/>
            <p:nvPr/>
          </p:nvSpPr>
          <p:spPr bwMode="auto">
            <a:xfrm>
              <a:off x="5764213" y="2560638"/>
              <a:ext cx="1042987" cy="857250"/>
            </a:xfrm>
            <a:custGeom>
              <a:avLst/>
              <a:gdLst>
                <a:gd name="T0" fmla="*/ 551 w 551"/>
                <a:gd name="T1" fmla="*/ 263 h 452"/>
                <a:gd name="T2" fmla="*/ 425 w 551"/>
                <a:gd name="T3" fmla="*/ 0 h 452"/>
                <a:gd name="T4" fmla="*/ 0 w 551"/>
                <a:gd name="T5" fmla="*/ 156 h 452"/>
                <a:gd name="T6" fmla="*/ 74 w 551"/>
                <a:gd name="T7" fmla="*/ 438 h 452"/>
                <a:gd name="T8" fmla="*/ 327 w 551"/>
                <a:gd name="T9" fmla="*/ 390 h 452"/>
                <a:gd name="T10" fmla="*/ 551 w 551"/>
                <a:gd name="T11" fmla="*/ 263 h 452"/>
              </a:gdLst>
              <a:ahLst/>
              <a:cxnLst>
                <a:cxn ang="0">
                  <a:pos x="T0" y="T1"/>
                </a:cxn>
                <a:cxn ang="0">
                  <a:pos x="T2" y="T3"/>
                </a:cxn>
                <a:cxn ang="0">
                  <a:pos x="T4" y="T5"/>
                </a:cxn>
                <a:cxn ang="0">
                  <a:pos x="T6" y="T7"/>
                </a:cxn>
                <a:cxn ang="0">
                  <a:pos x="T8" y="T9"/>
                </a:cxn>
                <a:cxn ang="0">
                  <a:pos x="T10" y="T11"/>
                </a:cxn>
              </a:cxnLst>
              <a:rect l="0" t="0" r="r" b="b"/>
              <a:pathLst>
                <a:path w="551" h="452">
                  <a:moveTo>
                    <a:pt x="551" y="263"/>
                  </a:moveTo>
                  <a:cubicBezTo>
                    <a:pt x="425" y="0"/>
                    <a:pt x="425" y="0"/>
                    <a:pt x="425" y="0"/>
                  </a:cubicBezTo>
                  <a:cubicBezTo>
                    <a:pt x="0" y="156"/>
                    <a:pt x="0" y="156"/>
                    <a:pt x="0" y="156"/>
                  </a:cubicBezTo>
                  <a:cubicBezTo>
                    <a:pt x="74" y="438"/>
                    <a:pt x="74" y="438"/>
                    <a:pt x="74" y="438"/>
                  </a:cubicBezTo>
                  <a:cubicBezTo>
                    <a:pt x="107" y="452"/>
                    <a:pt x="211" y="433"/>
                    <a:pt x="327" y="390"/>
                  </a:cubicBezTo>
                  <a:cubicBezTo>
                    <a:pt x="444" y="347"/>
                    <a:pt x="535" y="294"/>
                    <a:pt x="551" y="263"/>
                  </a:cubicBezTo>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
            <p:cNvSpPr/>
            <p:nvPr/>
          </p:nvSpPr>
          <p:spPr bwMode="auto">
            <a:xfrm>
              <a:off x="5764213" y="2560638"/>
              <a:ext cx="923925" cy="598487"/>
            </a:xfrm>
            <a:custGeom>
              <a:avLst/>
              <a:gdLst>
                <a:gd name="T0" fmla="*/ 507 w 582"/>
                <a:gd name="T1" fmla="*/ 0 h 377"/>
                <a:gd name="T2" fmla="*/ 507 w 582"/>
                <a:gd name="T3" fmla="*/ 0 h 377"/>
                <a:gd name="T4" fmla="*/ 0 w 582"/>
                <a:gd name="T5" fmla="*/ 187 h 377"/>
                <a:gd name="T6" fmla="*/ 44 w 582"/>
                <a:gd name="T7" fmla="*/ 355 h 377"/>
                <a:gd name="T8" fmla="*/ 358 w 582"/>
                <a:gd name="T9" fmla="*/ 377 h 377"/>
                <a:gd name="T10" fmla="*/ 582 w 582"/>
                <a:gd name="T11" fmla="*/ 157 h 377"/>
                <a:gd name="T12" fmla="*/ 507 w 582"/>
                <a:gd name="T13" fmla="*/ 0 h 377"/>
              </a:gdLst>
              <a:ahLst/>
              <a:cxnLst>
                <a:cxn ang="0">
                  <a:pos x="T0" y="T1"/>
                </a:cxn>
                <a:cxn ang="0">
                  <a:pos x="T2" y="T3"/>
                </a:cxn>
                <a:cxn ang="0">
                  <a:pos x="T4" y="T5"/>
                </a:cxn>
                <a:cxn ang="0">
                  <a:pos x="T6" y="T7"/>
                </a:cxn>
                <a:cxn ang="0">
                  <a:pos x="T8" y="T9"/>
                </a:cxn>
                <a:cxn ang="0">
                  <a:pos x="T10" y="T11"/>
                </a:cxn>
                <a:cxn ang="0">
                  <a:pos x="T12" y="T13"/>
                </a:cxn>
              </a:cxnLst>
              <a:rect l="0" t="0" r="r" b="b"/>
              <a:pathLst>
                <a:path w="582" h="377">
                  <a:moveTo>
                    <a:pt x="507" y="0"/>
                  </a:moveTo>
                  <a:lnTo>
                    <a:pt x="507" y="0"/>
                  </a:lnTo>
                  <a:lnTo>
                    <a:pt x="0" y="187"/>
                  </a:lnTo>
                  <a:lnTo>
                    <a:pt x="44" y="355"/>
                  </a:lnTo>
                  <a:lnTo>
                    <a:pt x="358" y="377"/>
                  </a:lnTo>
                  <a:lnTo>
                    <a:pt x="582" y="157"/>
                  </a:lnTo>
                  <a:lnTo>
                    <a:pt x="507" y="0"/>
                  </a:lnTo>
                  <a:close/>
                </a:path>
              </a:pathLst>
            </a:custGeom>
            <a:solidFill>
              <a:srgbClr val="0C17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5"/>
            <p:cNvSpPr/>
            <p:nvPr/>
          </p:nvSpPr>
          <p:spPr bwMode="auto">
            <a:xfrm>
              <a:off x="5764213" y="2560638"/>
              <a:ext cx="923925" cy="598487"/>
            </a:xfrm>
            <a:custGeom>
              <a:avLst/>
              <a:gdLst>
                <a:gd name="T0" fmla="*/ 507 w 582"/>
                <a:gd name="T1" fmla="*/ 0 h 377"/>
                <a:gd name="T2" fmla="*/ 507 w 582"/>
                <a:gd name="T3" fmla="*/ 0 h 377"/>
                <a:gd name="T4" fmla="*/ 0 w 582"/>
                <a:gd name="T5" fmla="*/ 187 h 377"/>
                <a:gd name="T6" fmla="*/ 44 w 582"/>
                <a:gd name="T7" fmla="*/ 355 h 377"/>
                <a:gd name="T8" fmla="*/ 358 w 582"/>
                <a:gd name="T9" fmla="*/ 377 h 377"/>
                <a:gd name="T10" fmla="*/ 582 w 582"/>
                <a:gd name="T11" fmla="*/ 157 h 377"/>
                <a:gd name="T12" fmla="*/ 507 w 582"/>
                <a:gd name="T13" fmla="*/ 0 h 377"/>
              </a:gdLst>
              <a:ahLst/>
              <a:cxnLst>
                <a:cxn ang="0">
                  <a:pos x="T0" y="T1"/>
                </a:cxn>
                <a:cxn ang="0">
                  <a:pos x="T2" y="T3"/>
                </a:cxn>
                <a:cxn ang="0">
                  <a:pos x="T4" y="T5"/>
                </a:cxn>
                <a:cxn ang="0">
                  <a:pos x="T6" y="T7"/>
                </a:cxn>
                <a:cxn ang="0">
                  <a:pos x="T8" y="T9"/>
                </a:cxn>
                <a:cxn ang="0">
                  <a:pos x="T10" y="T11"/>
                </a:cxn>
                <a:cxn ang="0">
                  <a:pos x="T12" y="T13"/>
                </a:cxn>
              </a:cxnLst>
              <a:rect l="0" t="0" r="r" b="b"/>
              <a:pathLst>
                <a:path w="582" h="377">
                  <a:moveTo>
                    <a:pt x="507" y="0"/>
                  </a:moveTo>
                  <a:lnTo>
                    <a:pt x="507" y="0"/>
                  </a:lnTo>
                  <a:lnTo>
                    <a:pt x="0" y="187"/>
                  </a:lnTo>
                  <a:lnTo>
                    <a:pt x="44" y="355"/>
                  </a:lnTo>
                  <a:lnTo>
                    <a:pt x="358" y="377"/>
                  </a:lnTo>
                  <a:lnTo>
                    <a:pt x="582" y="157"/>
                  </a:lnTo>
                  <a:lnTo>
                    <a:pt x="5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6"/>
            <p:cNvSpPr/>
            <p:nvPr/>
          </p:nvSpPr>
          <p:spPr bwMode="auto">
            <a:xfrm>
              <a:off x="5281613" y="2398713"/>
              <a:ext cx="1782762" cy="730250"/>
            </a:xfrm>
            <a:custGeom>
              <a:avLst/>
              <a:gdLst>
                <a:gd name="T0" fmla="*/ 654 w 1123"/>
                <a:gd name="T1" fmla="*/ 460 h 460"/>
                <a:gd name="T2" fmla="*/ 0 w 1123"/>
                <a:gd name="T3" fmla="*/ 413 h 460"/>
                <a:gd name="T4" fmla="*/ 511 w 1123"/>
                <a:gd name="T5" fmla="*/ 71 h 460"/>
                <a:gd name="T6" fmla="*/ 1123 w 1123"/>
                <a:gd name="T7" fmla="*/ 0 h 460"/>
                <a:gd name="T8" fmla="*/ 654 w 1123"/>
                <a:gd name="T9" fmla="*/ 460 h 460"/>
              </a:gdLst>
              <a:ahLst/>
              <a:cxnLst>
                <a:cxn ang="0">
                  <a:pos x="T0" y="T1"/>
                </a:cxn>
                <a:cxn ang="0">
                  <a:pos x="T2" y="T3"/>
                </a:cxn>
                <a:cxn ang="0">
                  <a:pos x="T4" y="T5"/>
                </a:cxn>
                <a:cxn ang="0">
                  <a:pos x="T6" y="T7"/>
                </a:cxn>
                <a:cxn ang="0">
                  <a:pos x="T8" y="T9"/>
                </a:cxn>
              </a:cxnLst>
              <a:rect l="0" t="0" r="r" b="b"/>
              <a:pathLst>
                <a:path w="1123" h="460">
                  <a:moveTo>
                    <a:pt x="654" y="460"/>
                  </a:moveTo>
                  <a:lnTo>
                    <a:pt x="0" y="413"/>
                  </a:lnTo>
                  <a:lnTo>
                    <a:pt x="511" y="71"/>
                  </a:lnTo>
                  <a:lnTo>
                    <a:pt x="1123" y="0"/>
                  </a:lnTo>
                  <a:lnTo>
                    <a:pt x="654" y="460"/>
                  </a:lnTo>
                  <a:close/>
                </a:path>
              </a:pathLst>
            </a:custGeom>
            <a:solidFill>
              <a:srgbClr val="1F2B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
            <p:cNvSpPr/>
            <p:nvPr/>
          </p:nvSpPr>
          <p:spPr bwMode="auto">
            <a:xfrm>
              <a:off x="5268913" y="2360613"/>
              <a:ext cx="1781175" cy="730250"/>
            </a:xfrm>
            <a:custGeom>
              <a:avLst/>
              <a:gdLst>
                <a:gd name="T0" fmla="*/ 654 w 1122"/>
                <a:gd name="T1" fmla="*/ 460 h 460"/>
                <a:gd name="T2" fmla="*/ 0 w 1122"/>
                <a:gd name="T3" fmla="*/ 414 h 460"/>
                <a:gd name="T4" fmla="*/ 511 w 1122"/>
                <a:gd name="T5" fmla="*/ 72 h 460"/>
                <a:gd name="T6" fmla="*/ 1122 w 1122"/>
                <a:gd name="T7" fmla="*/ 0 h 460"/>
                <a:gd name="T8" fmla="*/ 654 w 1122"/>
                <a:gd name="T9" fmla="*/ 460 h 460"/>
              </a:gdLst>
              <a:ahLst/>
              <a:cxnLst>
                <a:cxn ang="0">
                  <a:pos x="T0" y="T1"/>
                </a:cxn>
                <a:cxn ang="0">
                  <a:pos x="T2" y="T3"/>
                </a:cxn>
                <a:cxn ang="0">
                  <a:pos x="T4" y="T5"/>
                </a:cxn>
                <a:cxn ang="0">
                  <a:pos x="T6" y="T7"/>
                </a:cxn>
                <a:cxn ang="0">
                  <a:pos x="T8" y="T9"/>
                </a:cxn>
              </a:cxnLst>
              <a:rect l="0" t="0" r="r" b="b"/>
              <a:pathLst>
                <a:path w="1122" h="460">
                  <a:moveTo>
                    <a:pt x="654" y="460"/>
                  </a:moveTo>
                  <a:lnTo>
                    <a:pt x="0" y="414"/>
                  </a:lnTo>
                  <a:lnTo>
                    <a:pt x="511" y="72"/>
                  </a:lnTo>
                  <a:lnTo>
                    <a:pt x="1122" y="0"/>
                  </a:lnTo>
                  <a:lnTo>
                    <a:pt x="654" y="460"/>
                  </a:lnTo>
                  <a:close/>
                </a:path>
              </a:pathLst>
            </a:custGeom>
            <a:solidFill>
              <a:srgbClr val="546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8"/>
            <p:cNvSpPr/>
            <p:nvPr/>
          </p:nvSpPr>
          <p:spPr bwMode="auto">
            <a:xfrm>
              <a:off x="5268913" y="3017838"/>
              <a:ext cx="1050925" cy="111125"/>
            </a:xfrm>
            <a:custGeom>
              <a:avLst/>
              <a:gdLst>
                <a:gd name="T0" fmla="*/ 0 w 662"/>
                <a:gd name="T1" fmla="*/ 0 h 70"/>
                <a:gd name="T2" fmla="*/ 8 w 662"/>
                <a:gd name="T3" fmla="*/ 23 h 70"/>
                <a:gd name="T4" fmla="*/ 662 w 662"/>
                <a:gd name="T5" fmla="*/ 70 h 70"/>
                <a:gd name="T6" fmla="*/ 654 w 662"/>
                <a:gd name="T7" fmla="*/ 46 h 70"/>
                <a:gd name="T8" fmla="*/ 0 w 662"/>
                <a:gd name="T9" fmla="*/ 0 h 70"/>
              </a:gdLst>
              <a:ahLst/>
              <a:cxnLst>
                <a:cxn ang="0">
                  <a:pos x="T0" y="T1"/>
                </a:cxn>
                <a:cxn ang="0">
                  <a:pos x="T2" y="T3"/>
                </a:cxn>
                <a:cxn ang="0">
                  <a:pos x="T4" y="T5"/>
                </a:cxn>
                <a:cxn ang="0">
                  <a:pos x="T6" y="T7"/>
                </a:cxn>
                <a:cxn ang="0">
                  <a:pos x="T8" y="T9"/>
                </a:cxn>
              </a:cxnLst>
              <a:rect l="0" t="0" r="r" b="b"/>
              <a:pathLst>
                <a:path w="662" h="70">
                  <a:moveTo>
                    <a:pt x="0" y="0"/>
                  </a:moveTo>
                  <a:lnTo>
                    <a:pt x="8" y="23"/>
                  </a:lnTo>
                  <a:lnTo>
                    <a:pt x="662" y="70"/>
                  </a:lnTo>
                  <a:lnTo>
                    <a:pt x="654" y="46"/>
                  </a:lnTo>
                  <a:lnTo>
                    <a:pt x="0" y="0"/>
                  </a:lnTo>
                  <a:close/>
                </a:path>
              </a:pathLst>
            </a:custGeom>
            <a:solidFill>
              <a:srgbClr val="1F2B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9"/>
            <p:cNvSpPr/>
            <p:nvPr/>
          </p:nvSpPr>
          <p:spPr bwMode="auto">
            <a:xfrm>
              <a:off x="6307138" y="2360613"/>
              <a:ext cx="757237" cy="768350"/>
            </a:xfrm>
            <a:custGeom>
              <a:avLst/>
              <a:gdLst>
                <a:gd name="T0" fmla="*/ 468 w 477"/>
                <a:gd name="T1" fmla="*/ 0 h 484"/>
                <a:gd name="T2" fmla="*/ 477 w 477"/>
                <a:gd name="T3" fmla="*/ 24 h 484"/>
                <a:gd name="T4" fmla="*/ 8 w 477"/>
                <a:gd name="T5" fmla="*/ 484 h 484"/>
                <a:gd name="T6" fmla="*/ 0 w 477"/>
                <a:gd name="T7" fmla="*/ 460 h 484"/>
                <a:gd name="T8" fmla="*/ 468 w 477"/>
                <a:gd name="T9" fmla="*/ 0 h 484"/>
              </a:gdLst>
              <a:ahLst/>
              <a:cxnLst>
                <a:cxn ang="0">
                  <a:pos x="T0" y="T1"/>
                </a:cxn>
                <a:cxn ang="0">
                  <a:pos x="T2" y="T3"/>
                </a:cxn>
                <a:cxn ang="0">
                  <a:pos x="T4" y="T5"/>
                </a:cxn>
                <a:cxn ang="0">
                  <a:pos x="T6" y="T7"/>
                </a:cxn>
                <a:cxn ang="0">
                  <a:pos x="T8" y="T9"/>
                </a:cxn>
              </a:cxnLst>
              <a:rect l="0" t="0" r="r" b="b"/>
              <a:pathLst>
                <a:path w="477" h="484">
                  <a:moveTo>
                    <a:pt x="468" y="0"/>
                  </a:moveTo>
                  <a:lnTo>
                    <a:pt x="477" y="24"/>
                  </a:lnTo>
                  <a:lnTo>
                    <a:pt x="8" y="484"/>
                  </a:lnTo>
                  <a:lnTo>
                    <a:pt x="0" y="460"/>
                  </a:lnTo>
                  <a:lnTo>
                    <a:pt x="468" y="0"/>
                  </a:lnTo>
                  <a:close/>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0"/>
            <p:cNvSpPr/>
            <p:nvPr/>
          </p:nvSpPr>
          <p:spPr bwMode="auto">
            <a:xfrm>
              <a:off x="6088063" y="2692400"/>
              <a:ext cx="177800" cy="87312"/>
            </a:xfrm>
            <a:custGeom>
              <a:avLst/>
              <a:gdLst>
                <a:gd name="T0" fmla="*/ 91 w 94"/>
                <a:gd name="T1" fmla="*/ 7 h 46"/>
                <a:gd name="T2" fmla="*/ 51 w 94"/>
                <a:gd name="T3" fmla="*/ 36 h 46"/>
                <a:gd name="T4" fmla="*/ 3 w 94"/>
                <a:gd name="T5" fmla="*/ 40 h 46"/>
                <a:gd name="T6" fmla="*/ 42 w 94"/>
                <a:gd name="T7" fmla="*/ 11 h 46"/>
                <a:gd name="T8" fmla="*/ 91 w 94"/>
                <a:gd name="T9" fmla="*/ 7 h 46"/>
              </a:gdLst>
              <a:ahLst/>
              <a:cxnLst>
                <a:cxn ang="0">
                  <a:pos x="T0" y="T1"/>
                </a:cxn>
                <a:cxn ang="0">
                  <a:pos x="T2" y="T3"/>
                </a:cxn>
                <a:cxn ang="0">
                  <a:pos x="T4" y="T5"/>
                </a:cxn>
                <a:cxn ang="0">
                  <a:pos x="T6" y="T7"/>
                </a:cxn>
                <a:cxn ang="0">
                  <a:pos x="T8" y="T9"/>
                </a:cxn>
              </a:cxnLst>
              <a:rect l="0" t="0" r="r" b="b"/>
              <a:pathLst>
                <a:path w="94" h="46">
                  <a:moveTo>
                    <a:pt x="91" y="7"/>
                  </a:moveTo>
                  <a:cubicBezTo>
                    <a:pt x="94" y="14"/>
                    <a:pt x="76" y="27"/>
                    <a:pt x="51" y="36"/>
                  </a:cubicBezTo>
                  <a:cubicBezTo>
                    <a:pt x="27" y="45"/>
                    <a:pt x="5" y="46"/>
                    <a:pt x="3" y="40"/>
                  </a:cubicBezTo>
                  <a:cubicBezTo>
                    <a:pt x="0" y="33"/>
                    <a:pt x="18" y="20"/>
                    <a:pt x="42" y="11"/>
                  </a:cubicBezTo>
                  <a:cubicBezTo>
                    <a:pt x="67" y="2"/>
                    <a:pt x="89" y="0"/>
                    <a:pt x="91" y="7"/>
                  </a:cubicBezTo>
                  <a:close/>
                </a:path>
              </a:pathLst>
            </a:custGeom>
            <a:solidFill>
              <a:srgbClr val="384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1"/>
            <p:cNvSpPr/>
            <p:nvPr/>
          </p:nvSpPr>
          <p:spPr bwMode="auto">
            <a:xfrm>
              <a:off x="6130925" y="2547938"/>
              <a:ext cx="1003300" cy="657225"/>
            </a:xfrm>
            <a:custGeom>
              <a:avLst/>
              <a:gdLst>
                <a:gd name="T0" fmla="*/ 32 w 530"/>
                <a:gd name="T1" fmla="*/ 111 h 347"/>
                <a:gd name="T2" fmla="*/ 322 w 530"/>
                <a:gd name="T3" fmla="*/ 30 h 347"/>
                <a:gd name="T4" fmla="*/ 361 w 530"/>
                <a:gd name="T5" fmla="*/ 28 h 347"/>
                <a:gd name="T6" fmla="*/ 359 w 530"/>
                <a:gd name="T7" fmla="*/ 20 h 347"/>
                <a:gd name="T8" fmla="*/ 376 w 530"/>
                <a:gd name="T9" fmla="*/ 60 h 347"/>
                <a:gd name="T10" fmla="*/ 496 w 530"/>
                <a:gd name="T11" fmla="*/ 330 h 347"/>
                <a:gd name="T12" fmla="*/ 522 w 530"/>
                <a:gd name="T13" fmla="*/ 320 h 347"/>
                <a:gd name="T14" fmla="*/ 385 w 530"/>
                <a:gd name="T15" fmla="*/ 9 h 347"/>
                <a:gd name="T16" fmla="*/ 370 w 530"/>
                <a:gd name="T17" fmla="*/ 0 h 347"/>
                <a:gd name="T18" fmla="*/ 16 w 530"/>
                <a:gd name="T19" fmla="*/ 88 h 347"/>
                <a:gd name="T20" fmla="*/ 32 w 530"/>
                <a:gd name="T21" fmla="*/ 11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47">
                  <a:moveTo>
                    <a:pt x="32" y="111"/>
                  </a:moveTo>
                  <a:cubicBezTo>
                    <a:pt x="119" y="59"/>
                    <a:pt x="222" y="38"/>
                    <a:pt x="322" y="30"/>
                  </a:cubicBezTo>
                  <a:cubicBezTo>
                    <a:pt x="333" y="29"/>
                    <a:pt x="350" y="32"/>
                    <a:pt x="361" y="28"/>
                  </a:cubicBezTo>
                  <a:cubicBezTo>
                    <a:pt x="379" y="22"/>
                    <a:pt x="361" y="33"/>
                    <a:pt x="359" y="20"/>
                  </a:cubicBezTo>
                  <a:cubicBezTo>
                    <a:pt x="361" y="33"/>
                    <a:pt x="371" y="48"/>
                    <a:pt x="376" y="60"/>
                  </a:cubicBezTo>
                  <a:cubicBezTo>
                    <a:pt x="416" y="150"/>
                    <a:pt x="456" y="240"/>
                    <a:pt x="496" y="330"/>
                  </a:cubicBezTo>
                  <a:cubicBezTo>
                    <a:pt x="503" y="347"/>
                    <a:pt x="530" y="337"/>
                    <a:pt x="522" y="320"/>
                  </a:cubicBezTo>
                  <a:cubicBezTo>
                    <a:pt x="476" y="217"/>
                    <a:pt x="431" y="113"/>
                    <a:pt x="385" y="9"/>
                  </a:cubicBezTo>
                  <a:cubicBezTo>
                    <a:pt x="382" y="3"/>
                    <a:pt x="377" y="0"/>
                    <a:pt x="370" y="0"/>
                  </a:cubicBezTo>
                  <a:cubicBezTo>
                    <a:pt x="249" y="0"/>
                    <a:pt x="120" y="25"/>
                    <a:pt x="16" y="88"/>
                  </a:cubicBezTo>
                  <a:cubicBezTo>
                    <a:pt x="0" y="97"/>
                    <a:pt x="17" y="120"/>
                    <a:pt x="32" y="111"/>
                  </a:cubicBezTo>
                  <a:close/>
                </a:path>
              </a:pathLst>
            </a:custGeom>
            <a:solidFill>
              <a:srgbClr val="7F1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2"/>
            <p:cNvSpPr/>
            <p:nvPr/>
          </p:nvSpPr>
          <p:spPr bwMode="auto">
            <a:xfrm>
              <a:off x="7035800" y="3117850"/>
              <a:ext cx="139700" cy="138112"/>
            </a:xfrm>
            <a:custGeom>
              <a:avLst/>
              <a:gdLst>
                <a:gd name="T0" fmla="*/ 68 w 74"/>
                <a:gd name="T1" fmla="*/ 25 h 73"/>
                <a:gd name="T2" fmla="*/ 48 w 74"/>
                <a:gd name="T3" fmla="*/ 67 h 73"/>
                <a:gd name="T4" fmla="*/ 7 w 74"/>
                <a:gd name="T5" fmla="*/ 48 h 73"/>
                <a:gd name="T6" fmla="*/ 26 w 74"/>
                <a:gd name="T7" fmla="*/ 6 h 73"/>
                <a:gd name="T8" fmla="*/ 68 w 74"/>
                <a:gd name="T9" fmla="*/ 25 h 73"/>
              </a:gdLst>
              <a:ahLst/>
              <a:cxnLst>
                <a:cxn ang="0">
                  <a:pos x="T0" y="T1"/>
                </a:cxn>
                <a:cxn ang="0">
                  <a:pos x="T2" y="T3"/>
                </a:cxn>
                <a:cxn ang="0">
                  <a:pos x="T4" y="T5"/>
                </a:cxn>
                <a:cxn ang="0">
                  <a:pos x="T6" y="T7"/>
                </a:cxn>
                <a:cxn ang="0">
                  <a:pos x="T8" y="T9"/>
                </a:cxn>
              </a:cxnLst>
              <a:rect l="0" t="0" r="r" b="b"/>
              <a:pathLst>
                <a:path w="74" h="73">
                  <a:moveTo>
                    <a:pt x="68" y="25"/>
                  </a:moveTo>
                  <a:cubicBezTo>
                    <a:pt x="74" y="42"/>
                    <a:pt x="65" y="61"/>
                    <a:pt x="48" y="67"/>
                  </a:cubicBezTo>
                  <a:cubicBezTo>
                    <a:pt x="32" y="73"/>
                    <a:pt x="13" y="65"/>
                    <a:pt x="7" y="48"/>
                  </a:cubicBezTo>
                  <a:cubicBezTo>
                    <a:pt x="0" y="31"/>
                    <a:pt x="9" y="12"/>
                    <a:pt x="26" y="6"/>
                  </a:cubicBezTo>
                  <a:cubicBezTo>
                    <a:pt x="43" y="0"/>
                    <a:pt x="62" y="8"/>
                    <a:pt x="68" y="25"/>
                  </a:cubicBezTo>
                  <a:close/>
                </a:path>
              </a:pathLst>
            </a:custGeom>
            <a:solidFill>
              <a:srgbClr val="B5282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副标题 15"/>
          <p:cNvSpPr>
            <a:spLocks noGrp="1"/>
          </p:cNvSpPr>
          <p:nvPr>
            <p:ph type="subTitle" idx="1"/>
          </p:nvPr>
        </p:nvSpPr>
        <p:spPr>
          <a:xfrm>
            <a:off x="5862320" y="2844800"/>
            <a:ext cx="5634355" cy="1168400"/>
          </a:xfrm>
        </p:spPr>
        <p:txBody>
          <a:bodyPr>
            <a:normAutofit/>
          </a:bodyPr>
          <a:lstStyle/>
          <a:p>
            <a:r>
              <a:rPr lang="en-US" altLang="zh-CN" dirty="0">
                <a:solidFill>
                  <a:srgbClr val="303F52"/>
                </a:solidFill>
              </a:rPr>
              <a:t>Bill Yuchen Liny, Dong-Ho Leey, Ming Sheny...</a:t>
            </a:r>
          </a:p>
          <a:p>
            <a:r>
              <a:rPr lang="en-US" altLang="zh-CN" dirty="0">
                <a:solidFill>
                  <a:srgbClr val="303F52"/>
                </a:solidFill>
              </a:rPr>
              <a:t>University of Southern California Amazon</a:t>
            </a:r>
          </a:p>
          <a:p>
            <a:r>
              <a:rPr lang="en-US" altLang="zh-CN" dirty="0">
                <a:solidFill>
                  <a:srgbClr val="303F52"/>
                </a:solidFill>
              </a:rPr>
              <a:t>[ACL2020]</a:t>
            </a:r>
          </a:p>
        </p:txBody>
      </p:sp>
      <p:sp>
        <p:nvSpPr>
          <p:cNvPr id="15" name="标题 14"/>
          <p:cNvSpPr>
            <a:spLocks noGrp="1"/>
          </p:cNvSpPr>
          <p:nvPr>
            <p:ph type="ctrTitle"/>
          </p:nvPr>
        </p:nvSpPr>
        <p:spPr>
          <a:xfrm>
            <a:off x="3490595" y="1355090"/>
            <a:ext cx="8188960" cy="1390650"/>
          </a:xfrm>
        </p:spPr>
        <p:txBody>
          <a:bodyPr>
            <a:normAutofit fontScale="90000"/>
          </a:bodyPr>
          <a:lstStyle/>
          <a:p>
            <a:r>
              <a:rPr lang="en-US" altLang="zh-CN"/>
              <a:t>TriggerNER: Learning with Entity Triggers as Explanations for </a:t>
            </a:r>
            <a:br>
              <a:rPr lang="en-US" altLang="zh-CN"/>
            </a:br>
            <a:r>
              <a:rPr lang="en-US" altLang="zh-CN"/>
              <a:t>Named Entity Recognition</a:t>
            </a:r>
          </a:p>
        </p:txBody>
      </p:sp>
      <p:sp>
        <p:nvSpPr>
          <p:cNvPr id="17" name="文本占位符 16"/>
          <p:cNvSpPr>
            <a:spLocks noGrp="1"/>
          </p:cNvSpPr>
          <p:nvPr>
            <p:ph type="body" sz="quarter" idx="10"/>
          </p:nvPr>
        </p:nvSpPr>
        <p:spPr>
          <a:xfrm>
            <a:off x="6193155" y="5100320"/>
            <a:ext cx="5303520" cy="545465"/>
          </a:xfrm>
        </p:spPr>
        <p:txBody>
          <a:bodyPr>
            <a:noAutofit/>
          </a:bodyPr>
          <a:lstStyle/>
          <a:p>
            <a:r>
              <a:rPr lang="en-US" altLang="zh-CN" sz="1800" dirty="0">
                <a:solidFill>
                  <a:srgbClr val="303F52"/>
                </a:solidFill>
              </a:rPr>
              <a:t>51205901100</a:t>
            </a:r>
          </a:p>
          <a:p>
            <a:r>
              <a:rPr lang="zh-CN" altLang="en-US" sz="1800" dirty="0">
                <a:solidFill>
                  <a:srgbClr val="303F52"/>
                </a:solidFill>
              </a:rPr>
              <a:t>丁鹿新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US" altLang="zh-CN" dirty="0"/>
              <a:t>2.1 ﻿Trigger Encoding &amp; Semantic Matching</a:t>
            </a:r>
            <a:endParaRPr kumimoji="1" lang="zh-CN" altLang="en-US" dirty="0"/>
          </a:p>
        </p:txBody>
      </p:sp>
      <p:sp>
        <p:nvSpPr>
          <p:cNvPr id="6" name="矩形 5">
            <a:extLst>
              <a:ext uri="{FF2B5EF4-FFF2-40B4-BE49-F238E27FC236}">
                <a16:creationId xmlns:a16="http://schemas.microsoft.com/office/drawing/2014/main" id="{E8CFD745-CDD2-C94C-B744-9B65B70ED12D}"/>
              </a:ext>
            </a:extLst>
          </p:cNvPr>
          <p:cNvSpPr/>
          <p:nvPr/>
        </p:nvSpPr>
        <p:spPr>
          <a:xfrm>
            <a:off x="7097632" y="1669980"/>
            <a:ext cx="1499385" cy="369332"/>
          </a:xfrm>
          <a:prstGeom prst="rect">
            <a:avLst/>
          </a:prstGeom>
        </p:spPr>
        <p:txBody>
          <a:bodyPr wrap="none">
            <a:spAutoFit/>
          </a:bodyPr>
          <a:lstStyle/>
          <a:p>
            <a:r>
              <a:rPr lang="en" altLang="zh-CN" b="1" dirty="0" err="1">
                <a:solidFill>
                  <a:srgbClr val="121212"/>
                </a:solidFill>
                <a:highlight>
                  <a:srgbClr val="FFFF00"/>
                </a:highlight>
                <a:latin typeface="Gujarati MT" pitchFamily="2" charset="0"/>
                <a:cs typeface="Gujarati MT" pitchFamily="2" charset="0"/>
              </a:rPr>
              <a:t>TrigEncoder</a:t>
            </a:r>
            <a:endParaRPr lang="zh-CN" altLang="en-US" dirty="0">
              <a:highlight>
                <a:srgbClr val="FFFF00"/>
              </a:highlight>
              <a:latin typeface="Gujarati MT" pitchFamily="2" charset="0"/>
              <a:cs typeface="Gujarati MT" pitchFamily="2" charset="0"/>
            </a:endParaRPr>
          </a:p>
        </p:txBody>
      </p:sp>
      <p:pic>
        <p:nvPicPr>
          <p:cNvPr id="7" name="图片 6">
            <a:extLst>
              <a:ext uri="{FF2B5EF4-FFF2-40B4-BE49-F238E27FC236}">
                <a16:creationId xmlns:a16="http://schemas.microsoft.com/office/drawing/2014/main" id="{99724129-DBFA-7949-B075-EA8937DDAA7C}"/>
              </a:ext>
            </a:extLst>
          </p:cNvPr>
          <p:cNvPicPr>
            <a:picLocks noChangeAspect="1"/>
          </p:cNvPicPr>
          <p:nvPr/>
        </p:nvPicPr>
        <p:blipFill>
          <a:blip r:embed="rId3"/>
          <a:stretch>
            <a:fillRect/>
          </a:stretch>
        </p:blipFill>
        <p:spPr>
          <a:xfrm>
            <a:off x="6791323" y="2444583"/>
            <a:ext cx="4597400" cy="1739900"/>
          </a:xfrm>
          <a:prstGeom prst="rect">
            <a:avLst/>
          </a:prstGeom>
        </p:spPr>
      </p:pic>
      <p:pic>
        <p:nvPicPr>
          <p:cNvPr id="9" name="图片 8">
            <a:extLst>
              <a:ext uri="{FF2B5EF4-FFF2-40B4-BE49-F238E27FC236}">
                <a16:creationId xmlns:a16="http://schemas.microsoft.com/office/drawing/2014/main" id="{0AD33B0B-95BC-0446-AC49-5C41A4CFEDB1}"/>
              </a:ext>
            </a:extLst>
          </p:cNvPr>
          <p:cNvPicPr>
            <a:picLocks noChangeAspect="1"/>
          </p:cNvPicPr>
          <p:nvPr/>
        </p:nvPicPr>
        <p:blipFill rotWithShape="1">
          <a:blip r:embed="rId4"/>
          <a:srcRect l="5364" t="6723"/>
          <a:stretch/>
        </p:blipFill>
        <p:spPr>
          <a:xfrm>
            <a:off x="545846" y="1484026"/>
            <a:ext cx="5962895" cy="4962818"/>
          </a:xfrm>
          <a:prstGeom prst="rect">
            <a:avLst/>
          </a:prstGeom>
        </p:spPr>
      </p:pic>
      <p:pic>
        <p:nvPicPr>
          <p:cNvPr id="10" name="图片 9">
            <a:extLst>
              <a:ext uri="{FF2B5EF4-FFF2-40B4-BE49-F238E27FC236}">
                <a16:creationId xmlns:a16="http://schemas.microsoft.com/office/drawing/2014/main" id="{1C23EEB8-CEC8-8048-BDB0-0175758EC294}"/>
              </a:ext>
            </a:extLst>
          </p:cNvPr>
          <p:cNvPicPr>
            <a:picLocks noChangeAspect="1"/>
          </p:cNvPicPr>
          <p:nvPr/>
        </p:nvPicPr>
        <p:blipFill>
          <a:blip r:embed="rId5"/>
          <a:stretch>
            <a:fillRect/>
          </a:stretch>
        </p:blipFill>
        <p:spPr>
          <a:xfrm>
            <a:off x="6791322" y="4356994"/>
            <a:ext cx="5073635" cy="831026"/>
          </a:xfrm>
          <a:prstGeom prst="rect">
            <a:avLst/>
          </a:prstGeom>
        </p:spPr>
      </p:pic>
    </p:spTree>
    <p:extLst>
      <p:ext uri="{BB962C8B-B14F-4D97-AF65-F5344CB8AC3E}">
        <p14:creationId xmlns:p14="http://schemas.microsoft.com/office/powerpoint/2010/main" val="354803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11</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US" altLang="zh-CN" dirty="0"/>
              <a:t>2.1 ﻿Trigger Encoding &amp; Semantic Matching</a:t>
            </a:r>
            <a:endParaRPr kumimoji="1" lang="zh-CN" altLang="en-US" dirty="0"/>
          </a:p>
        </p:txBody>
      </p:sp>
      <p:sp>
        <p:nvSpPr>
          <p:cNvPr id="6" name="矩形 5">
            <a:extLst>
              <a:ext uri="{FF2B5EF4-FFF2-40B4-BE49-F238E27FC236}">
                <a16:creationId xmlns:a16="http://schemas.microsoft.com/office/drawing/2014/main" id="{E8CFD745-CDD2-C94C-B744-9B65B70ED12D}"/>
              </a:ext>
            </a:extLst>
          </p:cNvPr>
          <p:cNvSpPr/>
          <p:nvPr/>
        </p:nvSpPr>
        <p:spPr>
          <a:xfrm>
            <a:off x="7097632" y="1669980"/>
            <a:ext cx="1497718" cy="369332"/>
          </a:xfrm>
          <a:prstGeom prst="rect">
            <a:avLst/>
          </a:prstGeom>
        </p:spPr>
        <p:txBody>
          <a:bodyPr wrap="none">
            <a:spAutoFit/>
          </a:bodyPr>
          <a:lstStyle/>
          <a:p>
            <a:r>
              <a:rPr lang="en" altLang="zh-CN" b="1" dirty="0" err="1">
                <a:solidFill>
                  <a:srgbClr val="121212"/>
                </a:solidFill>
                <a:highlight>
                  <a:srgbClr val="00FFFF"/>
                </a:highlight>
                <a:latin typeface="Gujarati MT" pitchFamily="2" charset="0"/>
                <a:cs typeface="Gujarati MT" pitchFamily="2" charset="0"/>
              </a:rPr>
              <a:t>TrigMatcher</a:t>
            </a:r>
            <a:endParaRPr lang="zh-CN" altLang="en-US" dirty="0">
              <a:highlight>
                <a:srgbClr val="00FFFF"/>
              </a:highlight>
              <a:latin typeface="Gujarati MT" pitchFamily="2" charset="0"/>
              <a:cs typeface="Gujarati MT" pitchFamily="2" charset="0"/>
            </a:endParaRPr>
          </a:p>
        </p:txBody>
      </p:sp>
      <p:pic>
        <p:nvPicPr>
          <p:cNvPr id="2" name="图片 1">
            <a:extLst>
              <a:ext uri="{FF2B5EF4-FFF2-40B4-BE49-F238E27FC236}">
                <a16:creationId xmlns:a16="http://schemas.microsoft.com/office/drawing/2014/main" id="{32474E1E-BF25-1B4F-A7BA-B23C0B360F55}"/>
              </a:ext>
            </a:extLst>
          </p:cNvPr>
          <p:cNvPicPr>
            <a:picLocks noChangeAspect="1"/>
          </p:cNvPicPr>
          <p:nvPr/>
        </p:nvPicPr>
        <p:blipFill>
          <a:blip r:embed="rId3"/>
          <a:stretch>
            <a:fillRect/>
          </a:stretch>
        </p:blipFill>
        <p:spPr>
          <a:xfrm>
            <a:off x="419100" y="1298447"/>
            <a:ext cx="5816808" cy="5003602"/>
          </a:xfrm>
          <a:prstGeom prst="rect">
            <a:avLst/>
          </a:prstGeom>
        </p:spPr>
      </p:pic>
      <p:pic>
        <p:nvPicPr>
          <p:cNvPr id="8" name="图片 7">
            <a:extLst>
              <a:ext uri="{FF2B5EF4-FFF2-40B4-BE49-F238E27FC236}">
                <a16:creationId xmlns:a16="http://schemas.microsoft.com/office/drawing/2014/main" id="{45F095B5-9BF7-204B-9A62-F17DC235639B}"/>
              </a:ext>
            </a:extLst>
          </p:cNvPr>
          <p:cNvPicPr>
            <a:picLocks noChangeAspect="1"/>
          </p:cNvPicPr>
          <p:nvPr/>
        </p:nvPicPr>
        <p:blipFill>
          <a:blip r:embed="rId4"/>
          <a:stretch>
            <a:fillRect/>
          </a:stretch>
        </p:blipFill>
        <p:spPr>
          <a:xfrm>
            <a:off x="6867524" y="2128185"/>
            <a:ext cx="4905376" cy="1785446"/>
          </a:xfrm>
          <a:prstGeom prst="rect">
            <a:avLst/>
          </a:prstGeom>
        </p:spPr>
      </p:pic>
      <p:pic>
        <p:nvPicPr>
          <p:cNvPr id="10" name="图片 9">
            <a:extLst>
              <a:ext uri="{FF2B5EF4-FFF2-40B4-BE49-F238E27FC236}">
                <a16:creationId xmlns:a16="http://schemas.microsoft.com/office/drawing/2014/main" id="{A09AA2FE-6273-0E4D-B89F-ACE7908BFB46}"/>
              </a:ext>
            </a:extLst>
          </p:cNvPr>
          <p:cNvPicPr>
            <a:picLocks noChangeAspect="1"/>
          </p:cNvPicPr>
          <p:nvPr/>
        </p:nvPicPr>
        <p:blipFill>
          <a:blip r:embed="rId5"/>
          <a:stretch>
            <a:fillRect/>
          </a:stretch>
        </p:blipFill>
        <p:spPr>
          <a:xfrm>
            <a:off x="8037511" y="5545956"/>
            <a:ext cx="2044700" cy="355600"/>
          </a:xfrm>
          <a:prstGeom prst="rect">
            <a:avLst/>
          </a:prstGeom>
        </p:spPr>
      </p:pic>
      <p:sp>
        <p:nvSpPr>
          <p:cNvPr id="11" name="矩形 10">
            <a:extLst>
              <a:ext uri="{FF2B5EF4-FFF2-40B4-BE49-F238E27FC236}">
                <a16:creationId xmlns:a16="http://schemas.microsoft.com/office/drawing/2014/main" id="{EBDB7C3D-944F-114E-9348-D4B3B85F9C26}"/>
              </a:ext>
            </a:extLst>
          </p:cNvPr>
          <p:cNvSpPr/>
          <p:nvPr/>
        </p:nvSpPr>
        <p:spPr>
          <a:xfrm>
            <a:off x="7106403" y="4437923"/>
            <a:ext cx="4427617" cy="888705"/>
          </a:xfrm>
          <a:prstGeom prst="rect">
            <a:avLst/>
          </a:prstGeom>
        </p:spPr>
        <p:txBody>
          <a:bodyPr wrap="square">
            <a:spAutoFit/>
          </a:bodyPr>
          <a:lstStyle/>
          <a:p>
            <a:pPr>
              <a:lnSpc>
                <a:spcPct val="150000"/>
              </a:lnSpc>
            </a:pPr>
            <a:r>
              <a:rPr lang="zh-CN" altLang="en-US" dirty="0">
                <a:solidFill>
                  <a:srgbClr val="121212"/>
                </a:solidFill>
                <a:latin typeface="Gujarati MT" pitchFamily="2" charset="0"/>
                <a:cs typeface="Gujarati MT" pitchFamily="2" charset="0"/>
              </a:rPr>
              <a:t>第一步的训练就是联合训练</a:t>
            </a:r>
            <a:r>
              <a:rPr lang="en" altLang="zh-CN" dirty="0" err="1">
                <a:solidFill>
                  <a:srgbClr val="121212"/>
                </a:solidFill>
                <a:latin typeface="Gujarati MT" pitchFamily="2" charset="0"/>
                <a:cs typeface="Gujarati MT" pitchFamily="2" charset="0"/>
              </a:rPr>
              <a:t>TrigEncoder</a:t>
            </a:r>
            <a:r>
              <a:rPr lang="zh-CN" altLang="en-US" dirty="0">
                <a:solidFill>
                  <a:srgbClr val="121212"/>
                </a:solidFill>
                <a:latin typeface="Gujarati MT" pitchFamily="2" charset="0"/>
                <a:cs typeface="Gujarati MT" pitchFamily="2" charset="0"/>
              </a:rPr>
              <a:t>和</a:t>
            </a:r>
            <a:r>
              <a:rPr lang="en" altLang="zh-CN" dirty="0" err="1">
                <a:solidFill>
                  <a:srgbClr val="121212"/>
                </a:solidFill>
                <a:latin typeface="Gujarati MT" pitchFamily="2" charset="0"/>
                <a:cs typeface="Gujarati MT" pitchFamily="2" charset="0"/>
              </a:rPr>
              <a:t>TrigMatcher</a:t>
            </a:r>
            <a:r>
              <a:rPr lang="zh-CN" altLang="en" dirty="0">
                <a:solidFill>
                  <a:srgbClr val="121212"/>
                </a:solidFill>
                <a:latin typeface="Gujarati MT" pitchFamily="2" charset="0"/>
                <a:cs typeface="Gujarati MT" pitchFamily="2" charset="0"/>
              </a:rPr>
              <a:t>，</a:t>
            </a:r>
            <a:r>
              <a:rPr lang="zh-CN" altLang="en-US" dirty="0">
                <a:solidFill>
                  <a:srgbClr val="121212"/>
                </a:solidFill>
                <a:latin typeface="Gujarati MT" pitchFamily="2" charset="0"/>
                <a:cs typeface="Gujarati MT" pitchFamily="2" charset="0"/>
              </a:rPr>
              <a:t>相应的损失函数就是</a:t>
            </a:r>
            <a:endParaRPr lang="zh-CN" altLang="en-US" dirty="0">
              <a:latin typeface="Gujarati MT" pitchFamily="2" charset="0"/>
              <a:cs typeface="Gujarati MT" pitchFamily="2" charset="0"/>
            </a:endParaRPr>
          </a:p>
        </p:txBody>
      </p:sp>
      <p:cxnSp>
        <p:nvCxnSpPr>
          <p:cNvPr id="7" name="直线连接符 6">
            <a:extLst>
              <a:ext uri="{FF2B5EF4-FFF2-40B4-BE49-F238E27FC236}">
                <a16:creationId xmlns:a16="http://schemas.microsoft.com/office/drawing/2014/main" id="{70640448-1A67-FD41-9993-A93694F79593}"/>
              </a:ext>
            </a:extLst>
          </p:cNvPr>
          <p:cNvCxnSpPr/>
          <p:nvPr/>
        </p:nvCxnSpPr>
        <p:spPr>
          <a:xfrm>
            <a:off x="7097632" y="4130040"/>
            <a:ext cx="4436388" cy="0"/>
          </a:xfrm>
          <a:prstGeom prst="line">
            <a:avLst/>
          </a:prstGeom>
          <a:ln>
            <a:solidFill>
              <a:schemeClr val="dk1">
                <a:alpha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56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US" altLang="zh-CN" dirty="0"/>
              <a:t>2.2 ﻿Trigger-Enhanced Sequence Tagging</a:t>
            </a:r>
            <a:endParaRPr kumimoji="1" lang="zh-CN" altLang="en-US" dirty="0"/>
          </a:p>
        </p:txBody>
      </p:sp>
      <p:pic>
        <p:nvPicPr>
          <p:cNvPr id="7" name="图片 6">
            <a:extLst>
              <a:ext uri="{FF2B5EF4-FFF2-40B4-BE49-F238E27FC236}">
                <a16:creationId xmlns:a16="http://schemas.microsoft.com/office/drawing/2014/main" id="{1DC2B833-5A81-F34A-8BBD-5EBE2153064C}"/>
              </a:ext>
            </a:extLst>
          </p:cNvPr>
          <p:cNvPicPr>
            <a:picLocks noChangeAspect="1"/>
          </p:cNvPicPr>
          <p:nvPr/>
        </p:nvPicPr>
        <p:blipFill>
          <a:blip r:embed="rId3"/>
          <a:stretch>
            <a:fillRect/>
          </a:stretch>
        </p:blipFill>
        <p:spPr>
          <a:xfrm>
            <a:off x="286805" y="1186299"/>
            <a:ext cx="9399850" cy="4788394"/>
          </a:xfrm>
          <a:prstGeom prst="rect">
            <a:avLst/>
          </a:prstGeom>
        </p:spPr>
      </p:pic>
      <p:sp>
        <p:nvSpPr>
          <p:cNvPr id="8" name="矩形 7">
            <a:extLst>
              <a:ext uri="{FF2B5EF4-FFF2-40B4-BE49-F238E27FC236}">
                <a16:creationId xmlns:a16="http://schemas.microsoft.com/office/drawing/2014/main" id="{370E247A-B2EF-BF45-80E3-7B1A67356F09}"/>
              </a:ext>
            </a:extLst>
          </p:cNvPr>
          <p:cNvSpPr/>
          <p:nvPr/>
        </p:nvSpPr>
        <p:spPr>
          <a:xfrm>
            <a:off x="10479224" y="3429000"/>
            <a:ext cx="1284006" cy="369332"/>
          </a:xfrm>
          <a:prstGeom prst="rect">
            <a:avLst/>
          </a:prstGeom>
        </p:spPr>
        <p:txBody>
          <a:bodyPr wrap="none">
            <a:spAutoFit/>
          </a:bodyPr>
          <a:lstStyle/>
          <a:p>
            <a:r>
              <a:rPr lang="en" altLang="zh-CN" b="1" dirty="0" err="1">
                <a:highlight>
                  <a:srgbClr val="FFFF00"/>
                </a:highlight>
                <a:latin typeface="Gujarati MT" pitchFamily="2" charset="0"/>
                <a:cs typeface="Gujarati MT" pitchFamily="2" charset="0"/>
              </a:rPr>
              <a:t>SeqTagger</a:t>
            </a:r>
            <a:endParaRPr lang="zh-CN" altLang="en-US" dirty="0">
              <a:highlight>
                <a:srgbClr val="FFFF00"/>
              </a:highlight>
              <a:latin typeface="Gujarati MT" pitchFamily="2" charset="0"/>
              <a:cs typeface="Gujarati MT" pitchFamily="2" charset="0"/>
            </a:endParaRPr>
          </a:p>
        </p:txBody>
      </p:sp>
    </p:spTree>
    <p:extLst>
      <p:ext uri="{BB962C8B-B14F-4D97-AF65-F5344CB8AC3E}">
        <p14:creationId xmlns:p14="http://schemas.microsoft.com/office/powerpoint/2010/main" val="79427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 altLang="zh-CN" dirty="0"/>
              <a:t>﻿2.3 Inference on Unlabeled Sentences</a:t>
            </a:r>
            <a:endParaRPr kumimoji="1" lang="zh-CN" altLang="en-US" dirty="0"/>
          </a:p>
        </p:txBody>
      </p:sp>
      <p:pic>
        <p:nvPicPr>
          <p:cNvPr id="5" name="图片 4">
            <a:extLst>
              <a:ext uri="{FF2B5EF4-FFF2-40B4-BE49-F238E27FC236}">
                <a16:creationId xmlns:a16="http://schemas.microsoft.com/office/drawing/2014/main" id="{938EA74E-2C2D-C145-A577-07E331931A8A}"/>
              </a:ext>
            </a:extLst>
          </p:cNvPr>
          <p:cNvPicPr>
            <a:picLocks noChangeAspect="1"/>
          </p:cNvPicPr>
          <p:nvPr/>
        </p:nvPicPr>
        <p:blipFill>
          <a:blip r:embed="rId3"/>
          <a:stretch>
            <a:fillRect/>
          </a:stretch>
        </p:blipFill>
        <p:spPr>
          <a:xfrm>
            <a:off x="1236688" y="1245469"/>
            <a:ext cx="9718623" cy="5201375"/>
          </a:xfrm>
          <a:prstGeom prst="rect">
            <a:avLst/>
          </a:prstGeom>
        </p:spPr>
      </p:pic>
    </p:spTree>
    <p:extLst>
      <p:ext uri="{BB962C8B-B14F-4D97-AF65-F5344CB8AC3E}">
        <p14:creationId xmlns:p14="http://schemas.microsoft.com/office/powerpoint/2010/main" val="134832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100" y="2768600"/>
            <a:ext cx="7902574" cy="660400"/>
          </a:xfrm>
        </p:spPr>
        <p:txBody>
          <a:bodyPr>
            <a:noAutofit/>
          </a:bodyPr>
          <a:lstStyle/>
          <a:p>
            <a:r>
              <a:rPr lang="en-US" altLang="zh-CN" sz="4400" b="0" dirty="0"/>
              <a:t>Experiments</a:t>
            </a:r>
            <a:endParaRPr lang="zh-CN" altLang="en-US" sz="4400" b="0" dirty="0"/>
          </a:p>
        </p:txBody>
      </p:sp>
      <p:sp>
        <p:nvSpPr>
          <p:cNvPr id="4" name="文本框 3"/>
          <p:cNvSpPr txBox="1"/>
          <p:nvPr/>
        </p:nvSpPr>
        <p:spPr>
          <a:xfrm>
            <a:off x="10473158" y="524736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90204" pitchFamily="34" charset="0"/>
              </a:rPr>
              <a:t>/03</a:t>
            </a:r>
            <a:endParaRPr lang="zh-CN" altLang="en-US" spc="100" dirty="0">
              <a:solidFill>
                <a:schemeClr val="bg1">
                  <a:lumMod val="85000"/>
                </a:schemeClr>
              </a:solidFill>
              <a:latin typeface="Impact" panose="020B0806030902050204" pitchFamily="34" charset="0"/>
              <a:cs typeface="Arial" panose="020B0604020202090204" pitchFamily="34" charset="0"/>
            </a:endParaRPr>
          </a:p>
        </p:txBody>
      </p:sp>
    </p:spTree>
    <p:extLst>
      <p:ext uri="{BB962C8B-B14F-4D97-AF65-F5344CB8AC3E}">
        <p14:creationId xmlns:p14="http://schemas.microsoft.com/office/powerpoint/2010/main" val="17138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 altLang="zh-CN" dirty="0"/>
              <a:t>﻿3.1 Annotating Entity Triggers</a:t>
            </a:r>
            <a:r>
              <a:rPr kumimoji="1" lang="zh-CN" altLang="en-US" dirty="0"/>
              <a:t> </a:t>
            </a:r>
            <a:r>
              <a:rPr kumimoji="1" lang="en-US" altLang="zh-CN" dirty="0"/>
              <a:t>&amp;</a:t>
            </a:r>
            <a:r>
              <a:rPr kumimoji="1" lang="zh-CN" altLang="en-US" dirty="0"/>
              <a:t> </a:t>
            </a:r>
            <a:r>
              <a:rPr kumimoji="1" lang="en-US" altLang="zh-CN" dirty="0"/>
              <a:t>Base model</a:t>
            </a:r>
            <a:endParaRPr kumimoji="1" lang="zh-CN" altLang="en-US" dirty="0"/>
          </a:p>
        </p:txBody>
      </p:sp>
      <p:sp>
        <p:nvSpPr>
          <p:cNvPr id="2" name="矩形 1">
            <a:extLst>
              <a:ext uri="{FF2B5EF4-FFF2-40B4-BE49-F238E27FC236}">
                <a16:creationId xmlns:a16="http://schemas.microsoft.com/office/drawing/2014/main" id="{431C5AAB-D44B-344C-8A46-80ED35478FA6}"/>
              </a:ext>
            </a:extLst>
          </p:cNvPr>
          <p:cNvSpPr/>
          <p:nvPr/>
        </p:nvSpPr>
        <p:spPr>
          <a:xfrm>
            <a:off x="900867" y="3781222"/>
            <a:ext cx="6096000" cy="646331"/>
          </a:xfrm>
          <a:prstGeom prst="rect">
            <a:avLst/>
          </a:prstGeom>
        </p:spPr>
        <p:txBody>
          <a:bodyPr>
            <a:spAutoFit/>
          </a:bodyPr>
          <a:lstStyle/>
          <a:p>
            <a:r>
              <a:rPr lang="zh-CN" altLang="en-US" dirty="0"/>
              <a:t>﻿a general domain dataset</a:t>
            </a:r>
          </a:p>
          <a:p>
            <a:r>
              <a:rPr lang="zh-CN" altLang="en-US" b="1" dirty="0"/>
              <a:t>CoNLL2003</a:t>
            </a:r>
          </a:p>
        </p:txBody>
      </p:sp>
      <p:sp>
        <p:nvSpPr>
          <p:cNvPr id="5" name="矩形 4">
            <a:extLst>
              <a:ext uri="{FF2B5EF4-FFF2-40B4-BE49-F238E27FC236}">
                <a16:creationId xmlns:a16="http://schemas.microsoft.com/office/drawing/2014/main" id="{3BE42ED9-C595-A24B-BD79-00CA15C40BC5}"/>
              </a:ext>
            </a:extLst>
          </p:cNvPr>
          <p:cNvSpPr/>
          <p:nvPr/>
        </p:nvSpPr>
        <p:spPr>
          <a:xfrm>
            <a:off x="900867" y="4704395"/>
            <a:ext cx="6096000" cy="646331"/>
          </a:xfrm>
          <a:prstGeom prst="rect">
            <a:avLst/>
          </a:prstGeom>
        </p:spPr>
        <p:txBody>
          <a:bodyPr>
            <a:spAutoFit/>
          </a:bodyPr>
          <a:lstStyle/>
          <a:p>
            <a:r>
              <a:rPr lang="zh-CN" altLang="en-US" dirty="0"/>
              <a:t>﻿a bio-medical domain dataset</a:t>
            </a:r>
          </a:p>
          <a:p>
            <a:r>
              <a:rPr lang="zh-CN" altLang="en-US" b="1" dirty="0"/>
              <a:t>BC5CDR</a:t>
            </a:r>
          </a:p>
        </p:txBody>
      </p:sp>
      <p:pic>
        <p:nvPicPr>
          <p:cNvPr id="6" name="图片 5">
            <a:extLst>
              <a:ext uri="{FF2B5EF4-FFF2-40B4-BE49-F238E27FC236}">
                <a16:creationId xmlns:a16="http://schemas.microsoft.com/office/drawing/2014/main" id="{713ED41A-6BF9-D841-8D8A-920C0343B991}"/>
              </a:ext>
            </a:extLst>
          </p:cNvPr>
          <p:cNvPicPr>
            <a:picLocks noChangeAspect="1"/>
          </p:cNvPicPr>
          <p:nvPr/>
        </p:nvPicPr>
        <p:blipFill>
          <a:blip r:embed="rId2"/>
          <a:stretch>
            <a:fillRect/>
          </a:stretch>
        </p:blipFill>
        <p:spPr>
          <a:xfrm>
            <a:off x="5731459" y="2574080"/>
            <a:ext cx="6439582" cy="4260630"/>
          </a:xfrm>
          <a:prstGeom prst="rect">
            <a:avLst/>
          </a:prstGeom>
        </p:spPr>
      </p:pic>
      <p:sp>
        <p:nvSpPr>
          <p:cNvPr id="7" name="矩形 6">
            <a:extLst>
              <a:ext uri="{FF2B5EF4-FFF2-40B4-BE49-F238E27FC236}">
                <a16:creationId xmlns:a16="http://schemas.microsoft.com/office/drawing/2014/main" id="{639A69F5-150C-454E-8796-405F1066B0B4}"/>
              </a:ext>
            </a:extLst>
          </p:cNvPr>
          <p:cNvSpPr/>
          <p:nvPr/>
        </p:nvSpPr>
        <p:spPr>
          <a:xfrm>
            <a:off x="900867" y="1627570"/>
            <a:ext cx="6096000" cy="646331"/>
          </a:xfrm>
          <a:prstGeom prst="rect">
            <a:avLst/>
          </a:prstGeom>
        </p:spPr>
        <p:txBody>
          <a:bodyPr>
            <a:spAutoFit/>
          </a:bodyPr>
          <a:lstStyle/>
          <a:p>
            <a:r>
              <a:rPr lang="zh-CN" altLang="en-US" dirty="0">
                <a:highlight>
                  <a:srgbClr val="00FFFF"/>
                </a:highlight>
              </a:rPr>
              <a:t>﻿</a:t>
            </a:r>
            <a:r>
              <a:rPr lang="en-US" altLang="zh-CN" b="1" dirty="0">
                <a:highlight>
                  <a:srgbClr val="00FFFF"/>
                </a:highlight>
              </a:rPr>
              <a:t>Base</a:t>
            </a:r>
            <a:r>
              <a:rPr lang="zh-CN" altLang="en-US" b="1" dirty="0">
                <a:highlight>
                  <a:srgbClr val="00FFFF"/>
                </a:highlight>
              </a:rPr>
              <a:t> </a:t>
            </a:r>
            <a:r>
              <a:rPr lang="en-US" altLang="zh-CN" b="1" dirty="0">
                <a:highlight>
                  <a:srgbClr val="00FFFF"/>
                </a:highlight>
              </a:rPr>
              <a:t>Model</a:t>
            </a:r>
            <a:r>
              <a:rPr lang="zh-CN" altLang="en-US" b="1" dirty="0">
                <a:highlight>
                  <a:srgbClr val="00FFFF"/>
                </a:highlight>
              </a:rPr>
              <a:t>：</a:t>
            </a:r>
            <a:endParaRPr lang="en-US" altLang="zh-CN" b="1" dirty="0">
              <a:highlight>
                <a:srgbClr val="00FFFF"/>
              </a:highlight>
            </a:endParaRPr>
          </a:p>
          <a:p>
            <a:r>
              <a:rPr lang="zh-CN" altLang="en-US" dirty="0"/>
              <a:t>CNN-BLSTM-CRF (Ma and</a:t>
            </a:r>
            <a:r>
              <a:rPr lang="en-US" altLang="zh-CN" dirty="0"/>
              <a:t> </a:t>
            </a:r>
            <a:r>
              <a:rPr lang="zh-CN" altLang="en-US" dirty="0"/>
              <a:t>Hovy, 2016)</a:t>
            </a:r>
          </a:p>
        </p:txBody>
      </p:sp>
      <p:sp>
        <p:nvSpPr>
          <p:cNvPr id="8" name="矩形 7">
            <a:extLst>
              <a:ext uri="{FF2B5EF4-FFF2-40B4-BE49-F238E27FC236}">
                <a16:creationId xmlns:a16="http://schemas.microsoft.com/office/drawing/2014/main" id="{2996B01F-3E1E-3A46-AE90-2E3F25505C1F}"/>
              </a:ext>
            </a:extLst>
          </p:cNvPr>
          <p:cNvSpPr/>
          <p:nvPr/>
        </p:nvSpPr>
        <p:spPr>
          <a:xfrm>
            <a:off x="900867" y="3244334"/>
            <a:ext cx="1249060" cy="369332"/>
          </a:xfrm>
          <a:prstGeom prst="rect">
            <a:avLst/>
          </a:prstGeom>
        </p:spPr>
        <p:txBody>
          <a:bodyPr wrap="none">
            <a:spAutoFit/>
          </a:bodyPr>
          <a:lstStyle/>
          <a:p>
            <a:r>
              <a:rPr lang="en-US" altLang="zh-CN" b="1" dirty="0">
                <a:highlight>
                  <a:srgbClr val="00FFFF"/>
                </a:highlight>
              </a:rPr>
              <a:t>Dataset</a:t>
            </a:r>
            <a:r>
              <a:rPr lang="zh-CN" altLang="en-US" b="1" dirty="0">
                <a:highlight>
                  <a:srgbClr val="00FFFF"/>
                </a:highlight>
              </a:rPr>
              <a:t>：</a:t>
            </a:r>
            <a:endParaRPr lang="en-US" altLang="zh-CN" b="1" dirty="0">
              <a:highlight>
                <a:srgbClr val="00FFFF"/>
              </a:highlight>
            </a:endParaRPr>
          </a:p>
        </p:txBody>
      </p:sp>
    </p:spTree>
    <p:extLst>
      <p:ext uri="{BB962C8B-B14F-4D97-AF65-F5344CB8AC3E}">
        <p14:creationId xmlns:p14="http://schemas.microsoft.com/office/powerpoint/2010/main" val="148826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 altLang="zh-CN" dirty="0"/>
              <a:t>﻿3.</a:t>
            </a:r>
            <a:r>
              <a:rPr kumimoji="1" lang="en-US" altLang="zh-CN" dirty="0"/>
              <a:t>2</a:t>
            </a:r>
            <a:r>
              <a:rPr kumimoji="1" lang="en" altLang="zh-CN" dirty="0"/>
              <a:t> Results and analysis</a:t>
            </a:r>
            <a:endParaRPr kumimoji="1" lang="zh-CN" altLang="en-US" dirty="0"/>
          </a:p>
        </p:txBody>
      </p:sp>
      <p:sp>
        <p:nvSpPr>
          <p:cNvPr id="6" name="矩形 5">
            <a:extLst>
              <a:ext uri="{FF2B5EF4-FFF2-40B4-BE49-F238E27FC236}">
                <a16:creationId xmlns:a16="http://schemas.microsoft.com/office/drawing/2014/main" id="{58934A7A-5779-BD46-9284-2398071004A2}"/>
              </a:ext>
            </a:extLst>
          </p:cNvPr>
          <p:cNvSpPr/>
          <p:nvPr/>
        </p:nvSpPr>
        <p:spPr>
          <a:xfrm>
            <a:off x="592568" y="1928980"/>
            <a:ext cx="5295900" cy="1231106"/>
          </a:xfrm>
          <a:prstGeom prst="rect">
            <a:avLst/>
          </a:prstGeom>
        </p:spPr>
        <p:txBody>
          <a:bodyPr wrap="square">
            <a:spAutoFit/>
          </a:bodyPr>
          <a:lstStyle/>
          <a:p>
            <a:r>
              <a:rPr lang="zh-CN" altLang="en-US" dirty="0">
                <a:highlight>
                  <a:srgbClr val="00FFFF"/>
                </a:highlight>
              </a:rPr>
              <a:t>﻿</a:t>
            </a:r>
            <a:r>
              <a:rPr lang="en-US" altLang="zh-CN" dirty="0">
                <a:highlight>
                  <a:srgbClr val="00FFFF"/>
                </a:highlight>
              </a:rPr>
              <a:t>1. </a:t>
            </a:r>
            <a:r>
              <a:rPr lang="zh-CN" altLang="en-US" sz="2000" dirty="0">
                <a:highlight>
                  <a:srgbClr val="00FFFF"/>
                </a:highlight>
              </a:rPr>
              <a:t>Labeled</a:t>
            </a:r>
            <a:r>
              <a:rPr lang="zh-CN" altLang="en-US" dirty="0">
                <a:highlight>
                  <a:srgbClr val="00FFFF"/>
                </a:highlight>
              </a:rPr>
              <a:t> data efficiency</a:t>
            </a:r>
            <a:endParaRPr lang="en-US" altLang="zh-CN" dirty="0"/>
          </a:p>
          <a:p>
            <a:endParaRPr lang="en-US" altLang="zh-CN" dirty="0"/>
          </a:p>
          <a:p>
            <a:r>
              <a:rPr lang="en-US" altLang="zh-CN" dirty="0"/>
              <a:t>20% ﻿trigger-annotated data =&gt;</a:t>
            </a:r>
          </a:p>
          <a:p>
            <a:r>
              <a:rPr lang="en-US" altLang="zh-CN" dirty="0"/>
              <a:t>50%-70% traditional training data</a:t>
            </a:r>
            <a:endParaRPr lang="zh-CN" altLang="en-US" dirty="0"/>
          </a:p>
        </p:txBody>
      </p:sp>
      <p:pic>
        <p:nvPicPr>
          <p:cNvPr id="9" name="图片 8">
            <a:extLst>
              <a:ext uri="{FF2B5EF4-FFF2-40B4-BE49-F238E27FC236}">
                <a16:creationId xmlns:a16="http://schemas.microsoft.com/office/drawing/2014/main" id="{DB5C198D-37F5-EB42-BB98-EBD58D7E3B1C}"/>
              </a:ext>
            </a:extLst>
          </p:cNvPr>
          <p:cNvPicPr>
            <a:picLocks noChangeAspect="1"/>
          </p:cNvPicPr>
          <p:nvPr/>
        </p:nvPicPr>
        <p:blipFill rotWithShape="1">
          <a:blip r:embed="rId3"/>
          <a:srcRect b="12948"/>
          <a:stretch/>
        </p:blipFill>
        <p:spPr>
          <a:xfrm>
            <a:off x="5590196" y="1681724"/>
            <a:ext cx="5708825" cy="4312799"/>
          </a:xfrm>
          <a:prstGeom prst="rect">
            <a:avLst/>
          </a:prstGeom>
        </p:spPr>
      </p:pic>
      <p:sp>
        <p:nvSpPr>
          <p:cNvPr id="10" name="矩形 9">
            <a:extLst>
              <a:ext uri="{FF2B5EF4-FFF2-40B4-BE49-F238E27FC236}">
                <a16:creationId xmlns:a16="http://schemas.microsoft.com/office/drawing/2014/main" id="{68F8079E-BB57-7644-A547-3FD7FC4A5AEE}"/>
              </a:ext>
            </a:extLst>
          </p:cNvPr>
          <p:cNvSpPr/>
          <p:nvPr/>
        </p:nvSpPr>
        <p:spPr>
          <a:xfrm>
            <a:off x="592568" y="3769153"/>
            <a:ext cx="5662359" cy="954107"/>
          </a:xfrm>
          <a:prstGeom prst="rect">
            <a:avLst/>
          </a:prstGeom>
        </p:spPr>
        <p:txBody>
          <a:bodyPr wrap="square">
            <a:spAutoFit/>
          </a:bodyPr>
          <a:lstStyle/>
          <a:p>
            <a:r>
              <a:rPr lang="en" altLang="zh-CN" sz="2000" dirty="0">
                <a:highlight>
                  <a:srgbClr val="00FFFF"/>
                </a:highlight>
              </a:rPr>
              <a:t>﻿2. Annotation time vs. performance</a:t>
            </a:r>
          </a:p>
          <a:p>
            <a:endParaRPr lang="en-US" altLang="zh-CN" dirty="0"/>
          </a:p>
          <a:p>
            <a:r>
              <a:rPr lang="en" altLang="zh-CN" dirty="0"/>
              <a:t>﻿</a:t>
            </a:r>
            <a:endParaRPr lang="zh-CN" altLang="en-US" dirty="0"/>
          </a:p>
        </p:txBody>
      </p:sp>
      <p:pic>
        <p:nvPicPr>
          <p:cNvPr id="12" name="图片 11">
            <a:extLst>
              <a:ext uri="{FF2B5EF4-FFF2-40B4-BE49-F238E27FC236}">
                <a16:creationId xmlns:a16="http://schemas.microsoft.com/office/drawing/2014/main" id="{A93944B3-9B8F-F146-82CC-586A782FC318}"/>
              </a:ext>
            </a:extLst>
          </p:cNvPr>
          <p:cNvPicPr>
            <a:picLocks noChangeAspect="1"/>
          </p:cNvPicPr>
          <p:nvPr/>
        </p:nvPicPr>
        <p:blipFill>
          <a:blip r:embed="rId4"/>
          <a:stretch>
            <a:fillRect/>
          </a:stretch>
        </p:blipFill>
        <p:spPr>
          <a:xfrm>
            <a:off x="5466025" y="1612753"/>
            <a:ext cx="6346297" cy="4312800"/>
          </a:xfrm>
          <a:prstGeom prst="rect">
            <a:avLst/>
          </a:prstGeom>
        </p:spPr>
      </p:pic>
    </p:spTree>
    <p:extLst>
      <p:ext uri="{BB962C8B-B14F-4D97-AF65-F5344CB8AC3E}">
        <p14:creationId xmlns:p14="http://schemas.microsoft.com/office/powerpoint/2010/main" val="2154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17</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 altLang="zh-CN" dirty="0"/>
              <a:t>﻿3.</a:t>
            </a:r>
            <a:r>
              <a:rPr kumimoji="1" lang="en-US" altLang="zh-CN" dirty="0"/>
              <a:t>2</a:t>
            </a:r>
            <a:r>
              <a:rPr kumimoji="1" lang="en" altLang="zh-CN" dirty="0"/>
              <a:t> Results and analysis</a:t>
            </a:r>
            <a:endParaRPr kumimoji="1" lang="zh-CN" altLang="en-US" dirty="0"/>
          </a:p>
        </p:txBody>
      </p:sp>
      <p:sp>
        <p:nvSpPr>
          <p:cNvPr id="5" name="矩形 4">
            <a:extLst>
              <a:ext uri="{FF2B5EF4-FFF2-40B4-BE49-F238E27FC236}">
                <a16:creationId xmlns:a16="http://schemas.microsoft.com/office/drawing/2014/main" id="{3F88406C-C443-C644-9667-C77CF02780FD}"/>
              </a:ext>
            </a:extLst>
          </p:cNvPr>
          <p:cNvSpPr/>
          <p:nvPr/>
        </p:nvSpPr>
        <p:spPr>
          <a:xfrm>
            <a:off x="669925" y="1604687"/>
            <a:ext cx="5662359" cy="954107"/>
          </a:xfrm>
          <a:prstGeom prst="rect">
            <a:avLst/>
          </a:prstGeom>
        </p:spPr>
        <p:txBody>
          <a:bodyPr wrap="square">
            <a:spAutoFit/>
          </a:bodyPr>
          <a:lstStyle/>
          <a:p>
            <a:r>
              <a:rPr lang="en" altLang="zh-CN" sz="2000" dirty="0">
                <a:highlight>
                  <a:srgbClr val="00FFFF"/>
                </a:highlight>
              </a:rPr>
              <a:t>3. I</a:t>
            </a:r>
            <a:r>
              <a:rPr lang="en" altLang="zh-CN" dirty="0">
                <a:highlight>
                  <a:srgbClr val="00FFFF"/>
                </a:highlight>
              </a:rPr>
              <a:t>nterpretability</a:t>
            </a:r>
            <a:r>
              <a:rPr lang="zh-CN" altLang="en-US" dirty="0">
                <a:highlight>
                  <a:srgbClr val="00FFFF"/>
                </a:highlight>
              </a:rPr>
              <a:t> </a:t>
            </a:r>
            <a:r>
              <a:rPr lang="en-US" altLang="zh-CN" dirty="0">
                <a:highlight>
                  <a:srgbClr val="00FFFF"/>
                </a:highlight>
              </a:rPr>
              <a:t>&amp;</a:t>
            </a:r>
            <a:r>
              <a:rPr lang="zh-CN" altLang="en-US" dirty="0">
                <a:highlight>
                  <a:srgbClr val="00FFFF"/>
                </a:highlight>
              </a:rPr>
              <a:t> </a:t>
            </a:r>
            <a:r>
              <a:rPr lang="en" altLang="zh-CN" dirty="0">
                <a:highlight>
                  <a:srgbClr val="00FFFF"/>
                </a:highlight>
              </a:rPr>
              <a:t>Generalization</a:t>
            </a:r>
            <a:endParaRPr lang="en" altLang="zh-CN" sz="2000" dirty="0">
              <a:highlight>
                <a:srgbClr val="00FFFF"/>
              </a:highlight>
            </a:endParaRPr>
          </a:p>
          <a:p>
            <a:endParaRPr lang="en-US" altLang="zh-CN" dirty="0"/>
          </a:p>
          <a:p>
            <a:r>
              <a:rPr lang="en" altLang="zh-CN" dirty="0"/>
              <a:t>﻿</a:t>
            </a:r>
            <a:endParaRPr lang="zh-CN" altLang="en-US" dirty="0"/>
          </a:p>
        </p:txBody>
      </p:sp>
      <p:pic>
        <p:nvPicPr>
          <p:cNvPr id="6" name="图片 5">
            <a:extLst>
              <a:ext uri="{FF2B5EF4-FFF2-40B4-BE49-F238E27FC236}">
                <a16:creationId xmlns:a16="http://schemas.microsoft.com/office/drawing/2014/main" id="{4D4FC569-FBF0-9644-A59E-80DD38A05DAE}"/>
              </a:ext>
            </a:extLst>
          </p:cNvPr>
          <p:cNvPicPr>
            <a:picLocks noChangeAspect="1"/>
          </p:cNvPicPr>
          <p:nvPr/>
        </p:nvPicPr>
        <p:blipFill>
          <a:blip r:embed="rId3"/>
          <a:stretch>
            <a:fillRect/>
          </a:stretch>
        </p:blipFill>
        <p:spPr>
          <a:xfrm>
            <a:off x="1145893" y="2319164"/>
            <a:ext cx="9900213" cy="3960085"/>
          </a:xfrm>
          <a:prstGeom prst="rect">
            <a:avLst/>
          </a:prstGeom>
        </p:spPr>
      </p:pic>
    </p:spTree>
    <p:extLst>
      <p:ext uri="{BB962C8B-B14F-4D97-AF65-F5344CB8AC3E}">
        <p14:creationId xmlns:p14="http://schemas.microsoft.com/office/powerpoint/2010/main" val="208089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100" y="2768600"/>
            <a:ext cx="7902574" cy="660400"/>
          </a:xfrm>
        </p:spPr>
        <p:txBody>
          <a:bodyPr>
            <a:noAutofit/>
          </a:bodyPr>
          <a:lstStyle/>
          <a:p>
            <a:r>
              <a:rPr lang="en-US" altLang="zh-CN" sz="4400" b="0" dirty="0"/>
              <a:t>Conclusion</a:t>
            </a:r>
            <a:endParaRPr lang="zh-CN" altLang="en-US" sz="4400" b="0" dirty="0"/>
          </a:p>
        </p:txBody>
      </p:sp>
      <p:sp>
        <p:nvSpPr>
          <p:cNvPr id="4" name="文本框 3"/>
          <p:cNvSpPr txBox="1"/>
          <p:nvPr/>
        </p:nvSpPr>
        <p:spPr>
          <a:xfrm>
            <a:off x="10473158" y="524736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90204" pitchFamily="34" charset="0"/>
              </a:rPr>
              <a:t>/04</a:t>
            </a:r>
            <a:endParaRPr lang="zh-CN" altLang="en-US" spc="100" dirty="0">
              <a:solidFill>
                <a:schemeClr val="bg1">
                  <a:lumMod val="85000"/>
                </a:schemeClr>
              </a:solidFill>
              <a:latin typeface="Impact" panose="020B0806030902050204" pitchFamily="34" charset="0"/>
              <a:cs typeface="Arial" panose="020B0604020202090204" pitchFamily="34" charset="0"/>
            </a:endParaRPr>
          </a:p>
        </p:txBody>
      </p:sp>
    </p:spTree>
    <p:extLst>
      <p:ext uri="{BB962C8B-B14F-4D97-AF65-F5344CB8AC3E}">
        <p14:creationId xmlns:p14="http://schemas.microsoft.com/office/powerpoint/2010/main" val="9102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US" altLang="zh-CN" dirty="0"/>
              <a:t>4</a:t>
            </a:r>
            <a:r>
              <a:rPr kumimoji="1" lang="zh-CN" altLang="en-US" dirty="0"/>
              <a:t> </a:t>
            </a:r>
            <a:r>
              <a:rPr kumimoji="1" lang="en-US" altLang="zh-CN" dirty="0"/>
              <a:t>Conclusion</a:t>
            </a:r>
            <a:endParaRPr kumimoji="1" lang="zh-CN" altLang="en-US" dirty="0"/>
          </a:p>
        </p:txBody>
      </p:sp>
      <p:sp>
        <p:nvSpPr>
          <p:cNvPr id="5" name="矩形 4">
            <a:extLst>
              <a:ext uri="{FF2B5EF4-FFF2-40B4-BE49-F238E27FC236}">
                <a16:creationId xmlns:a16="http://schemas.microsoft.com/office/drawing/2014/main" id="{EC29A64A-57DF-7E41-8B8F-F50B9F22674D}"/>
              </a:ext>
            </a:extLst>
          </p:cNvPr>
          <p:cNvSpPr/>
          <p:nvPr/>
        </p:nvSpPr>
        <p:spPr>
          <a:xfrm>
            <a:off x="300197" y="1734206"/>
            <a:ext cx="10996694" cy="3277820"/>
          </a:xfrm>
          <a:prstGeom prst="rect">
            <a:avLst/>
          </a:prstGeom>
        </p:spPr>
        <p:txBody>
          <a:bodyPr wrap="square">
            <a:spAutoFit/>
          </a:bodyPr>
          <a:lstStyle/>
          <a:p>
            <a:pPr marL="342900" fontAlgn="ctr">
              <a:lnSpc>
                <a:spcPct val="150000"/>
              </a:lnSpc>
              <a:buFont typeface="+mj-lt"/>
              <a:buAutoNum type="arabicPeriod"/>
            </a:pPr>
            <a:r>
              <a:rPr lang="zh-CN" altLang="zh-CN" sz="2000" dirty="0">
                <a:solidFill>
                  <a:srgbClr val="121212"/>
                </a:solidFill>
                <a:ea typeface="SimHei" panose="02010609060101010101" pitchFamily="49" charset="-122"/>
              </a:rPr>
              <a:t>提出“entity trigger”的概念，这是命名实体识别问题的一种解释性注释的新颖形式。</a:t>
            </a:r>
            <a:endParaRPr lang="en-US" altLang="zh-CN" sz="2000" dirty="0">
              <a:solidFill>
                <a:srgbClr val="121212"/>
              </a:solidFill>
              <a:ea typeface="SimHei" panose="02010609060101010101" pitchFamily="49" charset="-122"/>
            </a:endParaRPr>
          </a:p>
          <a:p>
            <a:pPr marL="342900" fontAlgn="ctr">
              <a:lnSpc>
                <a:spcPct val="150000"/>
              </a:lnSpc>
              <a:buFont typeface="+mj-lt"/>
              <a:buAutoNum type="arabicPeriod"/>
            </a:pPr>
            <a:endParaRPr lang="zh-CN" altLang="zh-CN" sz="2000" dirty="0">
              <a:solidFill>
                <a:srgbClr val="121212"/>
              </a:solidFill>
              <a:ea typeface="Microsoft YaHei" panose="020B0503020204020204" pitchFamily="34" charset="-122"/>
            </a:endParaRPr>
          </a:p>
          <a:p>
            <a:pPr marL="342900" fontAlgn="ctr">
              <a:lnSpc>
                <a:spcPct val="150000"/>
              </a:lnSpc>
              <a:buFont typeface="+mj-lt"/>
              <a:buAutoNum type="arabicPeriod"/>
            </a:pPr>
            <a:r>
              <a:rPr lang="zh-CN" altLang="zh-CN" sz="2000" dirty="0">
                <a:solidFill>
                  <a:srgbClr val="121212"/>
                </a:solidFill>
                <a:ea typeface="SimHei" panose="02010609060101010101" pitchFamily="49" charset="-122"/>
              </a:rPr>
              <a:t>提出一种新颖的学习框架，称为“Trigger Matching Network”，该</a:t>
            </a:r>
            <a:r>
              <a:rPr lang="zh-CN" altLang="en-US" sz="2000" dirty="0">
                <a:solidFill>
                  <a:srgbClr val="121212"/>
                </a:solidFill>
                <a:ea typeface="SimHei" panose="02010609060101010101" pitchFamily="49" charset="-122"/>
              </a:rPr>
              <a:t>框架</a:t>
            </a:r>
            <a:r>
              <a:rPr lang="zh-CN" altLang="en-US" dirty="0"/>
              <a:t>能够联合学习触发器的表达和触发器跟所在句子之间的软匹配，能更好的将其推广到未标记的句子。</a:t>
            </a:r>
            <a:endParaRPr lang="en-US" altLang="zh-CN" sz="2000" dirty="0">
              <a:solidFill>
                <a:srgbClr val="121212"/>
              </a:solidFill>
              <a:ea typeface="Microsoft YaHei" panose="020B0503020204020204" pitchFamily="34" charset="-122"/>
            </a:endParaRPr>
          </a:p>
          <a:p>
            <a:pPr marL="342900" fontAlgn="ctr">
              <a:lnSpc>
                <a:spcPct val="150000"/>
              </a:lnSpc>
              <a:buFont typeface="+mj-lt"/>
              <a:buAutoNum type="arabicPeriod"/>
            </a:pPr>
            <a:endParaRPr lang="zh-CN" altLang="zh-CN" sz="2000" dirty="0">
              <a:solidFill>
                <a:srgbClr val="121212"/>
              </a:solidFill>
              <a:ea typeface="Microsoft YaHei" panose="020B0503020204020204" pitchFamily="34" charset="-122"/>
            </a:endParaRPr>
          </a:p>
          <a:p>
            <a:pPr marL="342900" fontAlgn="ctr">
              <a:lnSpc>
                <a:spcPct val="150000"/>
              </a:lnSpc>
              <a:buFont typeface="+mj-lt"/>
              <a:buAutoNum type="arabicPeriod"/>
            </a:pPr>
            <a:r>
              <a:rPr lang="zh-CN" altLang="zh-CN" sz="2000" dirty="0">
                <a:solidFill>
                  <a:srgbClr val="121212"/>
                </a:solidFill>
                <a:ea typeface="SimHei" panose="02010609060101010101" pitchFamily="49" charset="-122"/>
              </a:rPr>
              <a:t>TMN使用20%的触发器注释语句达到了使用</a:t>
            </a:r>
            <a:r>
              <a:rPr lang="en-US" altLang="zh-CN" sz="2000" dirty="0">
                <a:solidFill>
                  <a:srgbClr val="121212"/>
                </a:solidFill>
                <a:ea typeface="SimHei" panose="02010609060101010101" pitchFamily="49" charset="-122"/>
              </a:rPr>
              <a:t>50-</a:t>
            </a:r>
            <a:r>
              <a:rPr lang="zh-CN" altLang="zh-CN" sz="2000" dirty="0">
                <a:solidFill>
                  <a:srgbClr val="121212"/>
                </a:solidFill>
                <a:ea typeface="SimHei" panose="02010609060101010101" pitchFamily="49" charset="-122"/>
              </a:rPr>
              <a:t>70%的注释语句训练传统模型的性能</a:t>
            </a:r>
            <a:r>
              <a:rPr lang="zh-CN" altLang="en-US" sz="2000" dirty="0">
                <a:solidFill>
                  <a:srgbClr val="121212"/>
                </a:solidFill>
                <a:ea typeface="SimHei" panose="02010609060101010101" pitchFamily="49" charset="-122"/>
              </a:rPr>
              <a:t>，比传统框架更具成本效益</a:t>
            </a:r>
            <a:r>
              <a:rPr lang="zh-CN" altLang="zh-CN" sz="2000" dirty="0">
                <a:solidFill>
                  <a:srgbClr val="121212"/>
                </a:solidFill>
                <a:ea typeface="SimHei" panose="02010609060101010101" pitchFamily="49" charset="-122"/>
              </a:rPr>
              <a:t>。</a:t>
            </a:r>
            <a:endParaRPr lang="zh-CN" altLang="zh-CN" sz="2000" dirty="0">
              <a:solidFill>
                <a:srgbClr val="121212"/>
              </a:solidFill>
              <a:ea typeface="Microsoft YaHei" panose="020B0503020204020204" pitchFamily="34" charset="-122"/>
            </a:endParaRPr>
          </a:p>
        </p:txBody>
      </p:sp>
    </p:spTree>
    <p:extLst>
      <p:ext uri="{BB962C8B-B14F-4D97-AF65-F5344CB8AC3E}">
        <p14:creationId xmlns:p14="http://schemas.microsoft.com/office/powerpoint/2010/main" val="185241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šḷîḋè"/>
          <p:cNvSpPr/>
          <p:nvPr/>
        </p:nvSpPr>
        <p:spPr bwMode="auto">
          <a:xfrm>
            <a:off x="0" y="642938"/>
            <a:ext cx="4111625" cy="5822951"/>
          </a:xfrm>
          <a:custGeom>
            <a:avLst/>
            <a:gdLst>
              <a:gd name="connsiteX0" fmla="*/ 1340314 w 4111625"/>
              <a:gd name="connsiteY0" fmla="*/ 249119 h 5822951"/>
              <a:gd name="connsiteX1" fmla="*/ 1360734 w 4111625"/>
              <a:gd name="connsiteY1" fmla="*/ 250397 h 5822951"/>
              <a:gd name="connsiteX2" fmla="*/ 1350927 w 4111625"/>
              <a:gd name="connsiteY2" fmla="*/ 249783 h 5822951"/>
              <a:gd name="connsiteX3" fmla="*/ 1302697 w 4111625"/>
              <a:gd name="connsiteY3" fmla="*/ 246765 h 5822951"/>
              <a:gd name="connsiteX4" fmla="*/ 1327635 w 4111625"/>
              <a:gd name="connsiteY4" fmla="*/ 248326 h 5822951"/>
              <a:gd name="connsiteX5" fmla="*/ 1340314 w 4111625"/>
              <a:gd name="connsiteY5" fmla="*/ 249119 h 5822951"/>
              <a:gd name="connsiteX6" fmla="*/ 1315376 w 4111625"/>
              <a:gd name="connsiteY6" fmla="*/ 247559 h 5822951"/>
              <a:gd name="connsiteX7" fmla="*/ 1282278 w 4111625"/>
              <a:gd name="connsiteY7" fmla="*/ 245487 h 5822951"/>
              <a:gd name="connsiteX8" fmla="*/ 1292085 w 4111625"/>
              <a:gd name="connsiteY8" fmla="*/ 246101 h 5822951"/>
              <a:gd name="connsiteX9" fmla="*/ 1302697 w 4111625"/>
              <a:gd name="connsiteY9" fmla="*/ 246765 h 5822951"/>
              <a:gd name="connsiteX10" fmla="*/ 3616367 w 4111625"/>
              <a:gd name="connsiteY10" fmla="*/ 0 h 5822951"/>
              <a:gd name="connsiteX11" fmla="*/ 3616367 w 4111625"/>
              <a:gd name="connsiteY11" fmla="*/ 19639 h 5822951"/>
              <a:gd name="connsiteX12" fmla="*/ 3645788 w 4111625"/>
              <a:gd name="connsiteY12" fmla="*/ 4939198 h 5822951"/>
              <a:gd name="connsiteX13" fmla="*/ 3645788 w 4111625"/>
              <a:gd name="connsiteY13" fmla="*/ 4968657 h 5822951"/>
              <a:gd name="connsiteX14" fmla="*/ 3621270 w 4111625"/>
              <a:gd name="connsiteY14" fmla="*/ 4978476 h 5822951"/>
              <a:gd name="connsiteX15" fmla="*/ 3400611 w 4111625"/>
              <a:gd name="connsiteY15" fmla="*/ 5066851 h 5822951"/>
              <a:gd name="connsiteX16" fmla="*/ 3179951 w 4111625"/>
              <a:gd name="connsiteY16" fmla="*/ 5140497 h 5822951"/>
              <a:gd name="connsiteX17" fmla="*/ 3067169 w 4111625"/>
              <a:gd name="connsiteY17" fmla="*/ 5169956 h 5822951"/>
              <a:gd name="connsiteX18" fmla="*/ 2954388 w 4111625"/>
              <a:gd name="connsiteY18" fmla="*/ 5199414 h 5822951"/>
              <a:gd name="connsiteX19" fmla="*/ 2841606 w 4111625"/>
              <a:gd name="connsiteY19" fmla="*/ 5223963 h 5822951"/>
              <a:gd name="connsiteX20" fmla="*/ 2782764 w 4111625"/>
              <a:gd name="connsiteY20" fmla="*/ 5233783 h 5822951"/>
              <a:gd name="connsiteX21" fmla="*/ 2723921 w 4111625"/>
              <a:gd name="connsiteY21" fmla="*/ 5238692 h 5822951"/>
              <a:gd name="connsiteX22" fmla="*/ 2488551 w 4111625"/>
              <a:gd name="connsiteY22" fmla="*/ 5258331 h 5822951"/>
              <a:gd name="connsiteX23" fmla="*/ 2473840 w 4111625"/>
              <a:gd name="connsiteY23" fmla="*/ 5258331 h 5822951"/>
              <a:gd name="connsiteX24" fmla="*/ 2459129 w 4111625"/>
              <a:gd name="connsiteY24" fmla="*/ 5258331 h 5822951"/>
              <a:gd name="connsiteX25" fmla="*/ 2429708 w 4111625"/>
              <a:gd name="connsiteY25" fmla="*/ 5258331 h 5822951"/>
              <a:gd name="connsiteX26" fmla="*/ 2370865 w 4111625"/>
              <a:gd name="connsiteY26" fmla="*/ 5253421 h 5822951"/>
              <a:gd name="connsiteX27" fmla="*/ 2258084 w 4111625"/>
              <a:gd name="connsiteY27" fmla="*/ 5248512 h 5822951"/>
              <a:gd name="connsiteX28" fmla="*/ 2022714 w 4111625"/>
              <a:gd name="connsiteY28" fmla="*/ 5228873 h 5822951"/>
              <a:gd name="connsiteX29" fmla="*/ 1797150 w 4111625"/>
              <a:gd name="connsiteY29" fmla="*/ 5209234 h 5822951"/>
              <a:gd name="connsiteX30" fmla="*/ 1679465 w 4111625"/>
              <a:gd name="connsiteY30" fmla="*/ 5194505 h 5822951"/>
              <a:gd name="connsiteX31" fmla="*/ 1566684 w 4111625"/>
              <a:gd name="connsiteY31" fmla="*/ 5189595 h 5822951"/>
              <a:gd name="connsiteX32" fmla="*/ 1453902 w 4111625"/>
              <a:gd name="connsiteY32" fmla="*/ 5179775 h 5822951"/>
              <a:gd name="connsiteX33" fmla="*/ 1399963 w 4111625"/>
              <a:gd name="connsiteY33" fmla="*/ 5179775 h 5822951"/>
              <a:gd name="connsiteX34" fmla="*/ 1341120 w 4111625"/>
              <a:gd name="connsiteY34" fmla="*/ 5179775 h 5822951"/>
              <a:gd name="connsiteX35" fmla="*/ 1115557 w 4111625"/>
              <a:gd name="connsiteY35" fmla="*/ 5189595 h 5822951"/>
              <a:gd name="connsiteX36" fmla="*/ 1061618 w 4111625"/>
              <a:gd name="connsiteY36" fmla="*/ 5194505 h 5822951"/>
              <a:gd name="connsiteX37" fmla="*/ 1007679 w 4111625"/>
              <a:gd name="connsiteY37" fmla="*/ 5204324 h 5822951"/>
              <a:gd name="connsiteX38" fmla="*/ 953740 w 4111625"/>
              <a:gd name="connsiteY38" fmla="*/ 5214144 h 5822951"/>
              <a:gd name="connsiteX39" fmla="*/ 939029 w 4111625"/>
              <a:gd name="connsiteY39" fmla="*/ 5219053 h 5822951"/>
              <a:gd name="connsiteX40" fmla="*/ 934126 w 4111625"/>
              <a:gd name="connsiteY40" fmla="*/ 5219053 h 5822951"/>
              <a:gd name="connsiteX41" fmla="*/ 929222 w 4111625"/>
              <a:gd name="connsiteY41" fmla="*/ 5219053 h 5822951"/>
              <a:gd name="connsiteX42" fmla="*/ 899800 w 4111625"/>
              <a:gd name="connsiteY42" fmla="*/ 5228873 h 5822951"/>
              <a:gd name="connsiteX43" fmla="*/ 845862 w 4111625"/>
              <a:gd name="connsiteY43" fmla="*/ 5243602 h 5822951"/>
              <a:gd name="connsiteX44" fmla="*/ 791922 w 4111625"/>
              <a:gd name="connsiteY44" fmla="*/ 5258331 h 5822951"/>
              <a:gd name="connsiteX45" fmla="*/ 684044 w 4111625"/>
              <a:gd name="connsiteY45" fmla="*/ 5292699 h 5822951"/>
              <a:gd name="connsiteX46" fmla="*/ 512421 w 4111625"/>
              <a:gd name="connsiteY46" fmla="*/ 5361436 h 5822951"/>
              <a:gd name="connsiteX47" fmla="*/ 639912 w 4111625"/>
              <a:gd name="connsiteY47" fmla="*/ 5336887 h 5822951"/>
              <a:gd name="connsiteX48" fmla="*/ 708563 w 4111625"/>
              <a:gd name="connsiteY48" fmla="*/ 5327068 h 5822951"/>
              <a:gd name="connsiteX49" fmla="*/ 777212 w 4111625"/>
              <a:gd name="connsiteY49" fmla="*/ 5322158 h 5822951"/>
              <a:gd name="connsiteX50" fmla="*/ 806633 w 4111625"/>
              <a:gd name="connsiteY50" fmla="*/ 5322158 h 5822951"/>
              <a:gd name="connsiteX51" fmla="*/ 840958 w 4111625"/>
              <a:gd name="connsiteY51" fmla="*/ 5317248 h 5822951"/>
              <a:gd name="connsiteX52" fmla="*/ 909608 w 4111625"/>
              <a:gd name="connsiteY52" fmla="*/ 5317248 h 5822951"/>
              <a:gd name="connsiteX53" fmla="*/ 978258 w 4111625"/>
              <a:gd name="connsiteY53" fmla="*/ 5317248 h 5822951"/>
              <a:gd name="connsiteX54" fmla="*/ 1046907 w 4111625"/>
              <a:gd name="connsiteY54" fmla="*/ 5317248 h 5822951"/>
              <a:gd name="connsiteX55" fmla="*/ 1081232 w 4111625"/>
              <a:gd name="connsiteY55" fmla="*/ 5317248 h 5822951"/>
              <a:gd name="connsiteX56" fmla="*/ 1110653 w 4111625"/>
              <a:gd name="connsiteY56" fmla="*/ 5322158 h 5822951"/>
              <a:gd name="connsiteX57" fmla="*/ 1174400 w 4111625"/>
              <a:gd name="connsiteY57" fmla="*/ 5327068 h 5822951"/>
              <a:gd name="connsiteX58" fmla="*/ 1194014 w 4111625"/>
              <a:gd name="connsiteY58" fmla="*/ 5327068 h 5822951"/>
              <a:gd name="connsiteX59" fmla="*/ 1208724 w 4111625"/>
              <a:gd name="connsiteY59" fmla="*/ 5331977 h 5822951"/>
              <a:gd name="connsiteX60" fmla="*/ 1243049 w 4111625"/>
              <a:gd name="connsiteY60" fmla="*/ 5336887 h 5822951"/>
              <a:gd name="connsiteX61" fmla="*/ 1306795 w 4111625"/>
              <a:gd name="connsiteY61" fmla="*/ 5341797 h 5822951"/>
              <a:gd name="connsiteX62" fmla="*/ 1561780 w 4111625"/>
              <a:gd name="connsiteY62" fmla="*/ 5385984 h 5822951"/>
              <a:gd name="connsiteX63" fmla="*/ 1684369 w 4111625"/>
              <a:gd name="connsiteY63" fmla="*/ 5415443 h 5822951"/>
              <a:gd name="connsiteX64" fmla="*/ 1806957 w 4111625"/>
              <a:gd name="connsiteY64" fmla="*/ 5439992 h 5822951"/>
              <a:gd name="connsiteX65" fmla="*/ 2052135 w 4111625"/>
              <a:gd name="connsiteY65" fmla="*/ 5489089 h 5822951"/>
              <a:gd name="connsiteX66" fmla="*/ 2292409 w 4111625"/>
              <a:gd name="connsiteY66" fmla="*/ 5533277 h 5822951"/>
              <a:gd name="connsiteX67" fmla="*/ 2537586 w 4111625"/>
              <a:gd name="connsiteY67" fmla="*/ 5572555 h 5822951"/>
              <a:gd name="connsiteX68" fmla="*/ 2660175 w 4111625"/>
              <a:gd name="connsiteY68" fmla="*/ 5582374 h 5822951"/>
              <a:gd name="connsiteX69" fmla="*/ 2719017 w 4111625"/>
              <a:gd name="connsiteY69" fmla="*/ 5592193 h 5822951"/>
              <a:gd name="connsiteX70" fmla="*/ 2782764 w 4111625"/>
              <a:gd name="connsiteY70" fmla="*/ 5597103 h 5822951"/>
              <a:gd name="connsiteX71" fmla="*/ 2905352 w 4111625"/>
              <a:gd name="connsiteY71" fmla="*/ 5602013 h 5822951"/>
              <a:gd name="connsiteX72" fmla="*/ 3023037 w 4111625"/>
              <a:gd name="connsiteY72" fmla="*/ 5606923 h 5822951"/>
              <a:gd name="connsiteX73" fmla="*/ 3268215 w 4111625"/>
              <a:gd name="connsiteY73" fmla="*/ 5606923 h 5822951"/>
              <a:gd name="connsiteX74" fmla="*/ 3390804 w 4111625"/>
              <a:gd name="connsiteY74" fmla="*/ 5597103 h 5822951"/>
              <a:gd name="connsiteX75" fmla="*/ 3513392 w 4111625"/>
              <a:gd name="connsiteY75" fmla="*/ 5592193 h 5822951"/>
              <a:gd name="connsiteX76" fmla="*/ 3758570 w 4111625"/>
              <a:gd name="connsiteY76" fmla="*/ 5562735 h 5822951"/>
              <a:gd name="connsiteX77" fmla="*/ 3935098 w 4111625"/>
              <a:gd name="connsiteY77" fmla="*/ 5533277 h 5822951"/>
              <a:gd name="connsiteX78" fmla="*/ 4018458 w 4111625"/>
              <a:gd name="connsiteY78" fmla="*/ 780649 h 5822951"/>
              <a:gd name="connsiteX79" fmla="*/ 4106722 w 4111625"/>
              <a:gd name="connsiteY79" fmla="*/ 5606923 h 5822951"/>
              <a:gd name="connsiteX80" fmla="*/ 4111625 w 4111625"/>
              <a:gd name="connsiteY80" fmla="*/ 5680569 h 5822951"/>
              <a:gd name="connsiteX81" fmla="*/ 4038072 w 4111625"/>
              <a:gd name="connsiteY81" fmla="*/ 5695298 h 5822951"/>
              <a:gd name="connsiteX82" fmla="*/ 3787991 w 4111625"/>
              <a:gd name="connsiteY82" fmla="*/ 5744395 h 5822951"/>
              <a:gd name="connsiteX83" fmla="*/ 3537910 w 4111625"/>
              <a:gd name="connsiteY83" fmla="*/ 5783673 h 5822951"/>
              <a:gd name="connsiteX84" fmla="*/ 3410418 w 4111625"/>
              <a:gd name="connsiteY84" fmla="*/ 5798403 h 5822951"/>
              <a:gd name="connsiteX85" fmla="*/ 3282926 w 4111625"/>
              <a:gd name="connsiteY85" fmla="*/ 5808222 h 5822951"/>
              <a:gd name="connsiteX86" fmla="*/ 3023037 w 4111625"/>
              <a:gd name="connsiteY86" fmla="*/ 5818042 h 5822951"/>
              <a:gd name="connsiteX87" fmla="*/ 2895545 w 4111625"/>
              <a:gd name="connsiteY87" fmla="*/ 5818042 h 5822951"/>
              <a:gd name="connsiteX88" fmla="*/ 2768053 w 4111625"/>
              <a:gd name="connsiteY88" fmla="*/ 5818042 h 5822951"/>
              <a:gd name="connsiteX89" fmla="*/ 2704307 w 4111625"/>
              <a:gd name="connsiteY89" fmla="*/ 5813132 h 5822951"/>
              <a:gd name="connsiteX90" fmla="*/ 2640561 w 4111625"/>
              <a:gd name="connsiteY90" fmla="*/ 5808222 h 5822951"/>
              <a:gd name="connsiteX91" fmla="*/ 2513068 w 4111625"/>
              <a:gd name="connsiteY91" fmla="*/ 5798403 h 5822951"/>
              <a:gd name="connsiteX92" fmla="*/ 2258084 w 4111625"/>
              <a:gd name="connsiteY92" fmla="*/ 5773854 h 5822951"/>
              <a:gd name="connsiteX93" fmla="*/ 2008002 w 4111625"/>
              <a:gd name="connsiteY93" fmla="*/ 5734576 h 5822951"/>
              <a:gd name="connsiteX94" fmla="*/ 1757922 w 4111625"/>
              <a:gd name="connsiteY94" fmla="*/ 5690388 h 5822951"/>
              <a:gd name="connsiteX95" fmla="*/ 1635333 w 4111625"/>
              <a:gd name="connsiteY95" fmla="*/ 5670749 h 5822951"/>
              <a:gd name="connsiteX96" fmla="*/ 1512744 w 4111625"/>
              <a:gd name="connsiteY96" fmla="*/ 5651110 h 5822951"/>
              <a:gd name="connsiteX97" fmla="*/ 1272471 w 4111625"/>
              <a:gd name="connsiteY97" fmla="*/ 5616742 h 5822951"/>
              <a:gd name="connsiteX98" fmla="*/ 1213628 w 4111625"/>
              <a:gd name="connsiteY98" fmla="*/ 5611832 h 5822951"/>
              <a:gd name="connsiteX99" fmla="*/ 1184207 w 4111625"/>
              <a:gd name="connsiteY99" fmla="*/ 5606923 h 5822951"/>
              <a:gd name="connsiteX100" fmla="*/ 1169496 w 4111625"/>
              <a:gd name="connsiteY100" fmla="*/ 5606923 h 5822951"/>
              <a:gd name="connsiteX101" fmla="*/ 1164593 w 4111625"/>
              <a:gd name="connsiteY101" fmla="*/ 5606923 h 5822951"/>
              <a:gd name="connsiteX102" fmla="*/ 1154785 w 4111625"/>
              <a:gd name="connsiteY102" fmla="*/ 5606923 h 5822951"/>
              <a:gd name="connsiteX103" fmla="*/ 1095943 w 4111625"/>
              <a:gd name="connsiteY103" fmla="*/ 5602013 h 5822951"/>
              <a:gd name="connsiteX104" fmla="*/ 1061618 w 4111625"/>
              <a:gd name="connsiteY104" fmla="*/ 5602013 h 5822951"/>
              <a:gd name="connsiteX105" fmla="*/ 1032197 w 4111625"/>
              <a:gd name="connsiteY105" fmla="*/ 5602013 h 5822951"/>
              <a:gd name="connsiteX106" fmla="*/ 978258 w 4111625"/>
              <a:gd name="connsiteY106" fmla="*/ 5602013 h 5822951"/>
              <a:gd name="connsiteX107" fmla="*/ 919415 w 4111625"/>
              <a:gd name="connsiteY107" fmla="*/ 5606923 h 5822951"/>
              <a:gd name="connsiteX108" fmla="*/ 860573 w 4111625"/>
              <a:gd name="connsiteY108" fmla="*/ 5611832 h 5822951"/>
              <a:gd name="connsiteX109" fmla="*/ 831151 w 4111625"/>
              <a:gd name="connsiteY109" fmla="*/ 5611832 h 5822951"/>
              <a:gd name="connsiteX110" fmla="*/ 801730 w 4111625"/>
              <a:gd name="connsiteY110" fmla="*/ 5616742 h 5822951"/>
              <a:gd name="connsiteX111" fmla="*/ 747790 w 4111625"/>
              <a:gd name="connsiteY111" fmla="*/ 5621652 h 5822951"/>
              <a:gd name="connsiteX112" fmla="*/ 688948 w 4111625"/>
              <a:gd name="connsiteY112" fmla="*/ 5631471 h 5822951"/>
              <a:gd name="connsiteX113" fmla="*/ 576167 w 4111625"/>
              <a:gd name="connsiteY113" fmla="*/ 5656020 h 5822951"/>
              <a:gd name="connsiteX114" fmla="*/ 355507 w 4111625"/>
              <a:gd name="connsiteY114" fmla="*/ 5724756 h 5822951"/>
              <a:gd name="connsiteX115" fmla="*/ 306471 w 4111625"/>
              <a:gd name="connsiteY115" fmla="*/ 5749305 h 5822951"/>
              <a:gd name="connsiteX116" fmla="*/ 257436 w 4111625"/>
              <a:gd name="connsiteY116" fmla="*/ 5773854 h 5822951"/>
              <a:gd name="connsiteX117" fmla="*/ 208401 w 4111625"/>
              <a:gd name="connsiteY117" fmla="*/ 5798403 h 5822951"/>
              <a:gd name="connsiteX118" fmla="*/ 183882 w 4111625"/>
              <a:gd name="connsiteY118" fmla="*/ 5813132 h 5822951"/>
              <a:gd name="connsiteX119" fmla="*/ 174076 w 4111625"/>
              <a:gd name="connsiteY119" fmla="*/ 5818042 h 5822951"/>
              <a:gd name="connsiteX120" fmla="*/ 169172 w 4111625"/>
              <a:gd name="connsiteY120" fmla="*/ 5822951 h 5822951"/>
              <a:gd name="connsiteX121" fmla="*/ 26433 w 4111625"/>
              <a:gd name="connsiteY121" fmla="*/ 5822951 h 5822951"/>
              <a:gd name="connsiteX122" fmla="*/ 0 w 4111625"/>
              <a:gd name="connsiteY122" fmla="*/ 5822951 h 5822951"/>
              <a:gd name="connsiteX123" fmla="*/ 0 w 4111625"/>
              <a:gd name="connsiteY123" fmla="*/ 710368 h 5822951"/>
              <a:gd name="connsiteX124" fmla="*/ 2451 w 4111625"/>
              <a:gd name="connsiteY124" fmla="*/ 520433 h 5822951"/>
              <a:gd name="connsiteX125" fmla="*/ 61294 w 4111625"/>
              <a:gd name="connsiteY125" fmla="*/ 5459631 h 5822951"/>
              <a:gd name="connsiteX126" fmla="*/ 110329 w 4111625"/>
              <a:gd name="connsiteY126" fmla="*/ 5425262 h 5822951"/>
              <a:gd name="connsiteX127" fmla="*/ 164269 w 4111625"/>
              <a:gd name="connsiteY127" fmla="*/ 5395804 h 5822951"/>
              <a:gd name="connsiteX128" fmla="*/ 213304 w 4111625"/>
              <a:gd name="connsiteY128" fmla="*/ 5366345 h 5822951"/>
              <a:gd name="connsiteX129" fmla="*/ 424157 w 4111625"/>
              <a:gd name="connsiteY129" fmla="*/ 5263241 h 5822951"/>
              <a:gd name="connsiteX130" fmla="*/ 644816 w 4111625"/>
              <a:gd name="connsiteY130" fmla="*/ 5179775 h 5822951"/>
              <a:gd name="connsiteX131" fmla="*/ 757598 w 4111625"/>
              <a:gd name="connsiteY131" fmla="*/ 5145407 h 5822951"/>
              <a:gd name="connsiteX132" fmla="*/ 816441 w 4111625"/>
              <a:gd name="connsiteY132" fmla="*/ 5125768 h 5822951"/>
              <a:gd name="connsiteX133" fmla="*/ 870379 w 4111625"/>
              <a:gd name="connsiteY133" fmla="*/ 5115949 h 5822951"/>
              <a:gd name="connsiteX134" fmla="*/ 899800 w 4111625"/>
              <a:gd name="connsiteY134" fmla="*/ 5106129 h 5822951"/>
              <a:gd name="connsiteX135" fmla="*/ 904704 w 4111625"/>
              <a:gd name="connsiteY135" fmla="*/ 5106129 h 5822951"/>
              <a:gd name="connsiteX136" fmla="*/ 909608 w 4111625"/>
              <a:gd name="connsiteY136" fmla="*/ 5106129 h 5822951"/>
              <a:gd name="connsiteX137" fmla="*/ 914511 w 4111625"/>
              <a:gd name="connsiteY137" fmla="*/ 5101220 h 5822951"/>
              <a:gd name="connsiteX138" fmla="*/ 929222 w 4111625"/>
              <a:gd name="connsiteY138" fmla="*/ 5101220 h 5822951"/>
              <a:gd name="connsiteX139" fmla="*/ 988065 w 4111625"/>
              <a:gd name="connsiteY139" fmla="*/ 5091400 h 5822951"/>
              <a:gd name="connsiteX140" fmla="*/ 1046907 w 4111625"/>
              <a:gd name="connsiteY140" fmla="*/ 5081581 h 5822951"/>
              <a:gd name="connsiteX141" fmla="*/ 1105750 w 4111625"/>
              <a:gd name="connsiteY141" fmla="*/ 5076671 h 5822951"/>
              <a:gd name="connsiteX142" fmla="*/ 1341120 w 4111625"/>
              <a:gd name="connsiteY142" fmla="*/ 5066851 h 5822951"/>
              <a:gd name="connsiteX143" fmla="*/ 1399963 w 4111625"/>
              <a:gd name="connsiteY143" fmla="*/ 5066851 h 5822951"/>
              <a:gd name="connsiteX144" fmla="*/ 1458805 w 4111625"/>
              <a:gd name="connsiteY144" fmla="*/ 5071761 h 5822951"/>
              <a:gd name="connsiteX145" fmla="*/ 1576491 w 4111625"/>
              <a:gd name="connsiteY145" fmla="*/ 5076671 h 5822951"/>
              <a:gd name="connsiteX146" fmla="*/ 1694176 w 4111625"/>
              <a:gd name="connsiteY146" fmla="*/ 5086490 h 5822951"/>
              <a:gd name="connsiteX147" fmla="*/ 1806957 w 4111625"/>
              <a:gd name="connsiteY147" fmla="*/ 5101220 h 5822951"/>
              <a:gd name="connsiteX148" fmla="*/ 2037424 w 4111625"/>
              <a:gd name="connsiteY148" fmla="*/ 5125768 h 5822951"/>
              <a:gd name="connsiteX149" fmla="*/ 2262987 w 4111625"/>
              <a:gd name="connsiteY149" fmla="*/ 5145407 h 5822951"/>
              <a:gd name="connsiteX150" fmla="*/ 2375769 w 4111625"/>
              <a:gd name="connsiteY150" fmla="*/ 5155227 h 5822951"/>
              <a:gd name="connsiteX151" fmla="*/ 2434612 w 4111625"/>
              <a:gd name="connsiteY151" fmla="*/ 5155227 h 5822951"/>
              <a:gd name="connsiteX152" fmla="*/ 2464033 w 4111625"/>
              <a:gd name="connsiteY152" fmla="*/ 5160136 h 5822951"/>
              <a:gd name="connsiteX153" fmla="*/ 2478744 w 4111625"/>
              <a:gd name="connsiteY153" fmla="*/ 5160136 h 5822951"/>
              <a:gd name="connsiteX154" fmla="*/ 2488551 w 4111625"/>
              <a:gd name="connsiteY154" fmla="*/ 5160136 h 5822951"/>
              <a:gd name="connsiteX155" fmla="*/ 2714114 w 4111625"/>
              <a:gd name="connsiteY155" fmla="*/ 5145407 h 5822951"/>
              <a:gd name="connsiteX156" fmla="*/ 2768053 w 4111625"/>
              <a:gd name="connsiteY156" fmla="*/ 5135588 h 5822951"/>
              <a:gd name="connsiteX157" fmla="*/ 2826896 w 4111625"/>
              <a:gd name="connsiteY157" fmla="*/ 5130678 h 5822951"/>
              <a:gd name="connsiteX158" fmla="*/ 2934774 w 4111625"/>
              <a:gd name="connsiteY158" fmla="*/ 5106129 h 5822951"/>
              <a:gd name="connsiteX159" fmla="*/ 3047555 w 4111625"/>
              <a:gd name="connsiteY159" fmla="*/ 5081581 h 5822951"/>
              <a:gd name="connsiteX160" fmla="*/ 3155433 w 4111625"/>
              <a:gd name="connsiteY160" fmla="*/ 5052122 h 5822951"/>
              <a:gd name="connsiteX161" fmla="*/ 3371189 w 4111625"/>
              <a:gd name="connsiteY161" fmla="*/ 4983386 h 5822951"/>
              <a:gd name="connsiteX162" fmla="*/ 3557524 w 4111625"/>
              <a:gd name="connsiteY162" fmla="*/ 4909740 h 5822951"/>
              <a:gd name="connsiteX163" fmla="*/ 3586946 w 4111625"/>
              <a:gd name="connsiteY163" fmla="*/ 39278 h 5822951"/>
              <a:gd name="connsiteX164" fmla="*/ 3454550 w 4111625"/>
              <a:gd name="connsiteY164" fmla="*/ 78556 h 5822951"/>
              <a:gd name="connsiteX165" fmla="*/ 3380997 w 4111625"/>
              <a:gd name="connsiteY165" fmla="*/ 98195 h 5822951"/>
              <a:gd name="connsiteX166" fmla="*/ 3302540 w 4111625"/>
              <a:gd name="connsiteY166" fmla="*/ 117834 h 5822951"/>
              <a:gd name="connsiteX167" fmla="*/ 3228987 w 4111625"/>
              <a:gd name="connsiteY167" fmla="*/ 132563 h 5822951"/>
              <a:gd name="connsiteX168" fmla="*/ 3189758 w 4111625"/>
              <a:gd name="connsiteY168" fmla="*/ 142383 h 5822951"/>
              <a:gd name="connsiteX169" fmla="*/ 3150530 w 4111625"/>
              <a:gd name="connsiteY169" fmla="*/ 147292 h 5822951"/>
              <a:gd name="connsiteX170" fmla="*/ 2998520 w 4111625"/>
              <a:gd name="connsiteY170" fmla="*/ 176751 h 5822951"/>
              <a:gd name="connsiteX171" fmla="*/ 2920063 w 4111625"/>
              <a:gd name="connsiteY171" fmla="*/ 191480 h 5822951"/>
              <a:gd name="connsiteX172" fmla="*/ 2841606 w 4111625"/>
              <a:gd name="connsiteY172" fmla="*/ 201300 h 5822951"/>
              <a:gd name="connsiteX173" fmla="*/ 2768053 w 4111625"/>
              <a:gd name="connsiteY173" fmla="*/ 211119 h 5822951"/>
              <a:gd name="connsiteX174" fmla="*/ 2689596 w 4111625"/>
              <a:gd name="connsiteY174" fmla="*/ 220939 h 5822951"/>
              <a:gd name="connsiteX175" fmla="*/ 2532683 w 4111625"/>
              <a:gd name="connsiteY175" fmla="*/ 235668 h 5822951"/>
              <a:gd name="connsiteX176" fmla="*/ 2375769 w 4111625"/>
              <a:gd name="connsiteY176" fmla="*/ 250397 h 5822951"/>
              <a:gd name="connsiteX177" fmla="*/ 2297312 w 4111625"/>
              <a:gd name="connsiteY177" fmla="*/ 255307 h 5822951"/>
              <a:gd name="connsiteX178" fmla="*/ 2218855 w 4111625"/>
              <a:gd name="connsiteY178" fmla="*/ 260216 h 5822951"/>
              <a:gd name="connsiteX179" fmla="*/ 2140399 w 4111625"/>
              <a:gd name="connsiteY179" fmla="*/ 260216 h 5822951"/>
              <a:gd name="connsiteX180" fmla="*/ 2066845 w 4111625"/>
              <a:gd name="connsiteY180" fmla="*/ 265126 h 5822951"/>
              <a:gd name="connsiteX181" fmla="*/ 1909932 w 4111625"/>
              <a:gd name="connsiteY181" fmla="*/ 265126 h 5822951"/>
              <a:gd name="connsiteX182" fmla="*/ 1753018 w 4111625"/>
              <a:gd name="connsiteY182" fmla="*/ 265126 h 5822951"/>
              <a:gd name="connsiteX183" fmla="*/ 1596105 w 4111625"/>
              <a:gd name="connsiteY183" fmla="*/ 260216 h 5822951"/>
              <a:gd name="connsiteX184" fmla="*/ 1439191 w 4111625"/>
              <a:gd name="connsiteY184" fmla="*/ 255307 h 5822951"/>
              <a:gd name="connsiteX185" fmla="*/ 1360734 w 4111625"/>
              <a:gd name="connsiteY185" fmla="*/ 250397 h 5822951"/>
              <a:gd name="connsiteX186" fmla="*/ 1439191 w 4111625"/>
              <a:gd name="connsiteY186" fmla="*/ 250397 h 5822951"/>
              <a:gd name="connsiteX187" fmla="*/ 1596105 w 4111625"/>
              <a:gd name="connsiteY187" fmla="*/ 255307 h 5822951"/>
              <a:gd name="connsiteX188" fmla="*/ 1753018 w 4111625"/>
              <a:gd name="connsiteY188" fmla="*/ 260216 h 5822951"/>
              <a:gd name="connsiteX189" fmla="*/ 1909932 w 4111625"/>
              <a:gd name="connsiteY189" fmla="*/ 255307 h 5822951"/>
              <a:gd name="connsiteX190" fmla="*/ 2061942 w 4111625"/>
              <a:gd name="connsiteY190" fmla="*/ 250397 h 5822951"/>
              <a:gd name="connsiteX191" fmla="*/ 2140399 w 4111625"/>
              <a:gd name="connsiteY191" fmla="*/ 250397 h 5822951"/>
              <a:gd name="connsiteX192" fmla="*/ 2218855 w 4111625"/>
              <a:gd name="connsiteY192" fmla="*/ 245487 h 5822951"/>
              <a:gd name="connsiteX193" fmla="*/ 2297312 w 4111625"/>
              <a:gd name="connsiteY193" fmla="*/ 240577 h 5822951"/>
              <a:gd name="connsiteX194" fmla="*/ 2375769 w 4111625"/>
              <a:gd name="connsiteY194" fmla="*/ 235668 h 5822951"/>
              <a:gd name="connsiteX195" fmla="*/ 2532683 w 4111625"/>
              <a:gd name="connsiteY195" fmla="*/ 220939 h 5822951"/>
              <a:gd name="connsiteX196" fmla="*/ 2684693 w 4111625"/>
              <a:gd name="connsiteY196" fmla="*/ 201300 h 5822951"/>
              <a:gd name="connsiteX197" fmla="*/ 2763149 w 4111625"/>
              <a:gd name="connsiteY197" fmla="*/ 191480 h 5822951"/>
              <a:gd name="connsiteX198" fmla="*/ 2841606 w 4111625"/>
              <a:gd name="connsiteY198" fmla="*/ 181661 h 5822951"/>
              <a:gd name="connsiteX199" fmla="*/ 2915159 w 4111625"/>
              <a:gd name="connsiteY199" fmla="*/ 171841 h 5822951"/>
              <a:gd name="connsiteX200" fmla="*/ 2993616 w 4111625"/>
              <a:gd name="connsiteY200" fmla="*/ 157112 h 5822951"/>
              <a:gd name="connsiteX201" fmla="*/ 3145626 w 4111625"/>
              <a:gd name="connsiteY201" fmla="*/ 127654 h 5822951"/>
              <a:gd name="connsiteX202" fmla="*/ 3184855 w 4111625"/>
              <a:gd name="connsiteY202" fmla="*/ 117834 h 5822951"/>
              <a:gd name="connsiteX203" fmla="*/ 3224083 w 4111625"/>
              <a:gd name="connsiteY203" fmla="*/ 108014 h 5822951"/>
              <a:gd name="connsiteX204" fmla="*/ 3297636 w 4111625"/>
              <a:gd name="connsiteY204" fmla="*/ 93285 h 5822951"/>
              <a:gd name="connsiteX205" fmla="*/ 3376093 w 4111625"/>
              <a:gd name="connsiteY205" fmla="*/ 73646 h 5822951"/>
              <a:gd name="connsiteX206" fmla="*/ 3449646 w 4111625"/>
              <a:gd name="connsiteY206" fmla="*/ 49098 h 5822951"/>
              <a:gd name="connsiteX207" fmla="*/ 3596753 w 4111625"/>
              <a:gd name="connsiteY207" fmla="*/ 4910 h 5822951"/>
              <a:gd name="connsiteX208" fmla="*/ 3616367 w 4111625"/>
              <a:gd name="connsiteY208" fmla="*/ 0 h 582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4111625" h="5822951">
                <a:moveTo>
                  <a:pt x="1340314" y="249119"/>
                </a:moveTo>
                <a:lnTo>
                  <a:pt x="1360734" y="250397"/>
                </a:lnTo>
                <a:cubicBezTo>
                  <a:pt x="1360734" y="250397"/>
                  <a:pt x="1360734" y="250397"/>
                  <a:pt x="1350927" y="249783"/>
                </a:cubicBezTo>
                <a:close/>
                <a:moveTo>
                  <a:pt x="1302697" y="246765"/>
                </a:moveTo>
                <a:lnTo>
                  <a:pt x="1327635" y="248326"/>
                </a:lnTo>
                <a:lnTo>
                  <a:pt x="1340314" y="249119"/>
                </a:lnTo>
                <a:lnTo>
                  <a:pt x="1315376" y="247559"/>
                </a:lnTo>
                <a:close/>
                <a:moveTo>
                  <a:pt x="1282278" y="245487"/>
                </a:moveTo>
                <a:cubicBezTo>
                  <a:pt x="1282278" y="245487"/>
                  <a:pt x="1282278" y="245487"/>
                  <a:pt x="1292085" y="246101"/>
                </a:cubicBezTo>
                <a:lnTo>
                  <a:pt x="1302697" y="246765"/>
                </a:lnTo>
                <a:close/>
                <a:moveTo>
                  <a:pt x="3616367" y="0"/>
                </a:moveTo>
                <a:cubicBezTo>
                  <a:pt x="3616367" y="0"/>
                  <a:pt x="3616367" y="0"/>
                  <a:pt x="3616367" y="19639"/>
                </a:cubicBezTo>
                <a:cubicBezTo>
                  <a:pt x="3616367" y="19639"/>
                  <a:pt x="3616367" y="19639"/>
                  <a:pt x="3645788" y="4939198"/>
                </a:cubicBezTo>
                <a:cubicBezTo>
                  <a:pt x="3645788" y="4939198"/>
                  <a:pt x="3645788" y="4939198"/>
                  <a:pt x="3645788" y="4968657"/>
                </a:cubicBezTo>
                <a:cubicBezTo>
                  <a:pt x="3645788" y="4968657"/>
                  <a:pt x="3645788" y="4968657"/>
                  <a:pt x="3621270" y="4978476"/>
                </a:cubicBezTo>
                <a:cubicBezTo>
                  <a:pt x="3547717" y="5012844"/>
                  <a:pt x="3474164" y="5037393"/>
                  <a:pt x="3400611" y="5066851"/>
                </a:cubicBezTo>
                <a:cubicBezTo>
                  <a:pt x="3331961" y="5091400"/>
                  <a:pt x="3258408" y="5115949"/>
                  <a:pt x="3179951" y="5140497"/>
                </a:cubicBezTo>
                <a:cubicBezTo>
                  <a:pt x="3145626" y="5150317"/>
                  <a:pt x="3106398" y="5160136"/>
                  <a:pt x="3067169" y="5169956"/>
                </a:cubicBezTo>
                <a:cubicBezTo>
                  <a:pt x="3032845" y="5179775"/>
                  <a:pt x="2993616" y="5189595"/>
                  <a:pt x="2954388" y="5199414"/>
                </a:cubicBezTo>
                <a:cubicBezTo>
                  <a:pt x="2920063" y="5209234"/>
                  <a:pt x="2880835" y="5214144"/>
                  <a:pt x="2841606" y="5223963"/>
                </a:cubicBezTo>
                <a:cubicBezTo>
                  <a:pt x="2841606" y="5223963"/>
                  <a:pt x="2841606" y="5223963"/>
                  <a:pt x="2782764" y="5233783"/>
                </a:cubicBezTo>
                <a:cubicBezTo>
                  <a:pt x="2782764" y="5233783"/>
                  <a:pt x="2782764" y="5233783"/>
                  <a:pt x="2723921" y="5238692"/>
                </a:cubicBezTo>
                <a:cubicBezTo>
                  <a:pt x="2645464" y="5253421"/>
                  <a:pt x="2567007" y="5258331"/>
                  <a:pt x="2488551" y="5258331"/>
                </a:cubicBezTo>
                <a:cubicBezTo>
                  <a:pt x="2483647" y="5258331"/>
                  <a:pt x="2478744" y="5258331"/>
                  <a:pt x="2473840" y="5258331"/>
                </a:cubicBezTo>
                <a:cubicBezTo>
                  <a:pt x="2473840" y="5258331"/>
                  <a:pt x="2473840" y="5258331"/>
                  <a:pt x="2459129" y="5258331"/>
                </a:cubicBezTo>
                <a:cubicBezTo>
                  <a:pt x="2459129" y="5258331"/>
                  <a:pt x="2459129" y="5258331"/>
                  <a:pt x="2429708" y="5258331"/>
                </a:cubicBezTo>
                <a:cubicBezTo>
                  <a:pt x="2410094" y="5258331"/>
                  <a:pt x="2390480" y="5258331"/>
                  <a:pt x="2370865" y="5253421"/>
                </a:cubicBezTo>
                <a:cubicBezTo>
                  <a:pt x="2336541" y="5253421"/>
                  <a:pt x="2292409" y="5253421"/>
                  <a:pt x="2258084" y="5248512"/>
                </a:cubicBezTo>
                <a:cubicBezTo>
                  <a:pt x="2179627" y="5243602"/>
                  <a:pt x="2101170" y="5238692"/>
                  <a:pt x="2022714" y="5228873"/>
                </a:cubicBezTo>
                <a:cubicBezTo>
                  <a:pt x="2022714" y="5228873"/>
                  <a:pt x="2022714" y="5228873"/>
                  <a:pt x="1797150" y="5209234"/>
                </a:cubicBezTo>
                <a:cubicBezTo>
                  <a:pt x="1797150" y="5209234"/>
                  <a:pt x="1797150" y="5209234"/>
                  <a:pt x="1679465" y="5194505"/>
                </a:cubicBezTo>
                <a:cubicBezTo>
                  <a:pt x="1645140" y="5194505"/>
                  <a:pt x="1605912" y="5189595"/>
                  <a:pt x="1566684" y="5189595"/>
                </a:cubicBezTo>
                <a:cubicBezTo>
                  <a:pt x="1532359" y="5184685"/>
                  <a:pt x="1493130" y="5184685"/>
                  <a:pt x="1453902" y="5179775"/>
                </a:cubicBezTo>
                <a:cubicBezTo>
                  <a:pt x="1453902" y="5179775"/>
                  <a:pt x="1453902" y="5179775"/>
                  <a:pt x="1399963" y="5179775"/>
                </a:cubicBezTo>
                <a:cubicBezTo>
                  <a:pt x="1399963" y="5179775"/>
                  <a:pt x="1399963" y="5179775"/>
                  <a:pt x="1341120" y="5179775"/>
                </a:cubicBezTo>
                <a:cubicBezTo>
                  <a:pt x="1267567" y="5179775"/>
                  <a:pt x="1194014" y="5184685"/>
                  <a:pt x="1115557" y="5189595"/>
                </a:cubicBezTo>
                <a:cubicBezTo>
                  <a:pt x="1100846" y="5189595"/>
                  <a:pt x="1081232" y="5194505"/>
                  <a:pt x="1061618" y="5194505"/>
                </a:cubicBezTo>
                <a:cubicBezTo>
                  <a:pt x="1042004" y="5199414"/>
                  <a:pt x="1027293" y="5199414"/>
                  <a:pt x="1007679" y="5204324"/>
                </a:cubicBezTo>
                <a:cubicBezTo>
                  <a:pt x="1007679" y="5204324"/>
                  <a:pt x="1007679" y="5204324"/>
                  <a:pt x="953740" y="5214144"/>
                </a:cubicBezTo>
                <a:cubicBezTo>
                  <a:pt x="953740" y="5214144"/>
                  <a:pt x="953740" y="5214144"/>
                  <a:pt x="939029" y="5219053"/>
                </a:cubicBezTo>
                <a:cubicBezTo>
                  <a:pt x="939029" y="5219053"/>
                  <a:pt x="939029" y="5219053"/>
                  <a:pt x="934126" y="5219053"/>
                </a:cubicBezTo>
                <a:cubicBezTo>
                  <a:pt x="934126" y="5219053"/>
                  <a:pt x="934126" y="5219053"/>
                  <a:pt x="929222" y="5219053"/>
                </a:cubicBezTo>
                <a:cubicBezTo>
                  <a:pt x="929222" y="5219053"/>
                  <a:pt x="929222" y="5219053"/>
                  <a:pt x="899800" y="5228873"/>
                </a:cubicBezTo>
                <a:cubicBezTo>
                  <a:pt x="899800" y="5228873"/>
                  <a:pt x="899800" y="5228873"/>
                  <a:pt x="845862" y="5243602"/>
                </a:cubicBezTo>
                <a:cubicBezTo>
                  <a:pt x="845862" y="5243602"/>
                  <a:pt x="845862" y="5243602"/>
                  <a:pt x="791922" y="5258331"/>
                </a:cubicBezTo>
                <a:cubicBezTo>
                  <a:pt x="757598" y="5268151"/>
                  <a:pt x="718369" y="5282880"/>
                  <a:pt x="684044" y="5292699"/>
                </a:cubicBezTo>
                <a:cubicBezTo>
                  <a:pt x="625202" y="5312338"/>
                  <a:pt x="571263" y="5336887"/>
                  <a:pt x="512421" y="5361436"/>
                </a:cubicBezTo>
                <a:cubicBezTo>
                  <a:pt x="556553" y="5351616"/>
                  <a:pt x="600684" y="5341797"/>
                  <a:pt x="639912" y="5336887"/>
                </a:cubicBezTo>
                <a:cubicBezTo>
                  <a:pt x="664431" y="5336887"/>
                  <a:pt x="684044" y="5331977"/>
                  <a:pt x="708563" y="5327068"/>
                </a:cubicBezTo>
                <a:cubicBezTo>
                  <a:pt x="708563" y="5327068"/>
                  <a:pt x="708563" y="5327068"/>
                  <a:pt x="777212" y="5322158"/>
                </a:cubicBezTo>
                <a:cubicBezTo>
                  <a:pt x="777212" y="5322158"/>
                  <a:pt x="777212" y="5322158"/>
                  <a:pt x="806633" y="5322158"/>
                </a:cubicBezTo>
                <a:cubicBezTo>
                  <a:pt x="806633" y="5322158"/>
                  <a:pt x="806633" y="5322158"/>
                  <a:pt x="840958" y="5317248"/>
                </a:cubicBezTo>
                <a:cubicBezTo>
                  <a:pt x="840958" y="5317248"/>
                  <a:pt x="840958" y="5317248"/>
                  <a:pt x="909608" y="5317248"/>
                </a:cubicBezTo>
                <a:cubicBezTo>
                  <a:pt x="929222" y="5317248"/>
                  <a:pt x="953740" y="5317248"/>
                  <a:pt x="978258" y="5317248"/>
                </a:cubicBezTo>
                <a:cubicBezTo>
                  <a:pt x="978258" y="5317248"/>
                  <a:pt x="978258" y="5317248"/>
                  <a:pt x="1046907" y="5317248"/>
                </a:cubicBezTo>
                <a:cubicBezTo>
                  <a:pt x="1056714" y="5317248"/>
                  <a:pt x="1066522" y="5317248"/>
                  <a:pt x="1081232" y="5317248"/>
                </a:cubicBezTo>
                <a:cubicBezTo>
                  <a:pt x="1081232" y="5317248"/>
                  <a:pt x="1081232" y="5317248"/>
                  <a:pt x="1110653" y="5322158"/>
                </a:cubicBezTo>
                <a:cubicBezTo>
                  <a:pt x="1110653" y="5322158"/>
                  <a:pt x="1110653" y="5322158"/>
                  <a:pt x="1174400" y="5327068"/>
                </a:cubicBezTo>
                <a:cubicBezTo>
                  <a:pt x="1174400" y="5327068"/>
                  <a:pt x="1174400" y="5327068"/>
                  <a:pt x="1194014" y="5327068"/>
                </a:cubicBezTo>
                <a:cubicBezTo>
                  <a:pt x="1194014" y="5327068"/>
                  <a:pt x="1194014" y="5327068"/>
                  <a:pt x="1208724" y="5331977"/>
                </a:cubicBezTo>
                <a:cubicBezTo>
                  <a:pt x="1208724" y="5331977"/>
                  <a:pt x="1208724" y="5331977"/>
                  <a:pt x="1243049" y="5336887"/>
                </a:cubicBezTo>
                <a:cubicBezTo>
                  <a:pt x="1243049" y="5336887"/>
                  <a:pt x="1243049" y="5336887"/>
                  <a:pt x="1306795" y="5341797"/>
                </a:cubicBezTo>
                <a:cubicBezTo>
                  <a:pt x="1390156" y="5356526"/>
                  <a:pt x="1478420" y="5371255"/>
                  <a:pt x="1561780" y="5385984"/>
                </a:cubicBezTo>
                <a:cubicBezTo>
                  <a:pt x="1601008" y="5395804"/>
                  <a:pt x="1645140" y="5405623"/>
                  <a:pt x="1684369" y="5415443"/>
                </a:cubicBezTo>
                <a:cubicBezTo>
                  <a:pt x="1684369" y="5415443"/>
                  <a:pt x="1684369" y="5415443"/>
                  <a:pt x="1806957" y="5439992"/>
                </a:cubicBezTo>
                <a:cubicBezTo>
                  <a:pt x="1806957" y="5439992"/>
                  <a:pt x="1806957" y="5439992"/>
                  <a:pt x="2052135" y="5489089"/>
                </a:cubicBezTo>
                <a:cubicBezTo>
                  <a:pt x="2130592" y="5503818"/>
                  <a:pt x="2213952" y="5523457"/>
                  <a:pt x="2292409" y="5533277"/>
                </a:cubicBezTo>
                <a:cubicBezTo>
                  <a:pt x="2375769" y="5548006"/>
                  <a:pt x="2454226" y="5557825"/>
                  <a:pt x="2537586" y="5572555"/>
                </a:cubicBezTo>
                <a:cubicBezTo>
                  <a:pt x="2537586" y="5572555"/>
                  <a:pt x="2537586" y="5572555"/>
                  <a:pt x="2660175" y="5582374"/>
                </a:cubicBezTo>
                <a:cubicBezTo>
                  <a:pt x="2660175" y="5582374"/>
                  <a:pt x="2660175" y="5582374"/>
                  <a:pt x="2719017" y="5592193"/>
                </a:cubicBezTo>
                <a:cubicBezTo>
                  <a:pt x="2719017" y="5592193"/>
                  <a:pt x="2719017" y="5592193"/>
                  <a:pt x="2782764" y="5597103"/>
                </a:cubicBezTo>
                <a:cubicBezTo>
                  <a:pt x="2782764" y="5597103"/>
                  <a:pt x="2782764" y="5597103"/>
                  <a:pt x="2905352" y="5602013"/>
                </a:cubicBezTo>
                <a:cubicBezTo>
                  <a:pt x="2944581" y="5606923"/>
                  <a:pt x="2983809" y="5606923"/>
                  <a:pt x="3023037" y="5606923"/>
                </a:cubicBezTo>
                <a:cubicBezTo>
                  <a:pt x="3106398" y="5611832"/>
                  <a:pt x="3189758" y="5606923"/>
                  <a:pt x="3268215" y="5606923"/>
                </a:cubicBezTo>
                <a:cubicBezTo>
                  <a:pt x="3312347" y="5606923"/>
                  <a:pt x="3351575" y="5602013"/>
                  <a:pt x="3390804" y="5597103"/>
                </a:cubicBezTo>
                <a:cubicBezTo>
                  <a:pt x="3390804" y="5597103"/>
                  <a:pt x="3390804" y="5597103"/>
                  <a:pt x="3513392" y="5592193"/>
                </a:cubicBezTo>
                <a:cubicBezTo>
                  <a:pt x="3596753" y="5582374"/>
                  <a:pt x="3680113" y="5572555"/>
                  <a:pt x="3758570" y="5562735"/>
                </a:cubicBezTo>
                <a:cubicBezTo>
                  <a:pt x="3758570" y="5562735"/>
                  <a:pt x="3758570" y="5562735"/>
                  <a:pt x="3935098" y="5533277"/>
                </a:cubicBezTo>
                <a:cubicBezTo>
                  <a:pt x="3935098" y="5533277"/>
                  <a:pt x="3935098" y="5533277"/>
                  <a:pt x="4018458" y="780649"/>
                </a:cubicBezTo>
                <a:cubicBezTo>
                  <a:pt x="4018458" y="780649"/>
                  <a:pt x="4018458" y="780649"/>
                  <a:pt x="4106722" y="5606923"/>
                </a:cubicBezTo>
                <a:lnTo>
                  <a:pt x="4111625" y="5680569"/>
                </a:lnTo>
                <a:cubicBezTo>
                  <a:pt x="4111625" y="5680569"/>
                  <a:pt x="4111625" y="5680569"/>
                  <a:pt x="4038072" y="5695298"/>
                </a:cubicBezTo>
                <a:cubicBezTo>
                  <a:pt x="4038072" y="5695298"/>
                  <a:pt x="4038072" y="5695298"/>
                  <a:pt x="3787991" y="5744395"/>
                </a:cubicBezTo>
                <a:cubicBezTo>
                  <a:pt x="3704631" y="5759125"/>
                  <a:pt x="3621270" y="5773854"/>
                  <a:pt x="3537910" y="5783673"/>
                </a:cubicBezTo>
                <a:cubicBezTo>
                  <a:pt x="3537910" y="5783673"/>
                  <a:pt x="3537910" y="5783673"/>
                  <a:pt x="3410418" y="5798403"/>
                </a:cubicBezTo>
                <a:cubicBezTo>
                  <a:pt x="3366286" y="5798403"/>
                  <a:pt x="3322154" y="5808222"/>
                  <a:pt x="3282926" y="5808222"/>
                </a:cubicBezTo>
                <a:cubicBezTo>
                  <a:pt x="3194662" y="5813132"/>
                  <a:pt x="3111301" y="5818042"/>
                  <a:pt x="3023037" y="5818042"/>
                </a:cubicBezTo>
                <a:cubicBezTo>
                  <a:pt x="2983809" y="5818042"/>
                  <a:pt x="2939677" y="5818042"/>
                  <a:pt x="2895545" y="5818042"/>
                </a:cubicBezTo>
                <a:cubicBezTo>
                  <a:pt x="2895545" y="5818042"/>
                  <a:pt x="2895545" y="5818042"/>
                  <a:pt x="2768053" y="5818042"/>
                </a:cubicBezTo>
                <a:cubicBezTo>
                  <a:pt x="2768053" y="5818042"/>
                  <a:pt x="2768053" y="5818042"/>
                  <a:pt x="2704307" y="5813132"/>
                </a:cubicBezTo>
                <a:cubicBezTo>
                  <a:pt x="2704307" y="5813132"/>
                  <a:pt x="2704307" y="5813132"/>
                  <a:pt x="2640561" y="5808222"/>
                </a:cubicBezTo>
                <a:cubicBezTo>
                  <a:pt x="2596429" y="5808222"/>
                  <a:pt x="2557200" y="5803312"/>
                  <a:pt x="2513068" y="5798403"/>
                </a:cubicBezTo>
                <a:cubicBezTo>
                  <a:pt x="2429708" y="5793493"/>
                  <a:pt x="2341444" y="5783673"/>
                  <a:pt x="2258084" y="5773854"/>
                </a:cubicBezTo>
                <a:cubicBezTo>
                  <a:pt x="2174724" y="5759125"/>
                  <a:pt x="2091363" y="5749305"/>
                  <a:pt x="2008002" y="5734576"/>
                </a:cubicBezTo>
                <a:cubicBezTo>
                  <a:pt x="2008002" y="5734576"/>
                  <a:pt x="2008002" y="5734576"/>
                  <a:pt x="1757922" y="5690388"/>
                </a:cubicBezTo>
                <a:cubicBezTo>
                  <a:pt x="1757922" y="5690388"/>
                  <a:pt x="1757922" y="5690388"/>
                  <a:pt x="1635333" y="5670749"/>
                </a:cubicBezTo>
                <a:cubicBezTo>
                  <a:pt x="1596105" y="5665840"/>
                  <a:pt x="1551973" y="5656020"/>
                  <a:pt x="1512744" y="5651110"/>
                </a:cubicBezTo>
                <a:cubicBezTo>
                  <a:pt x="1434288" y="5636381"/>
                  <a:pt x="1350927" y="5626562"/>
                  <a:pt x="1272471" y="5616742"/>
                </a:cubicBezTo>
                <a:cubicBezTo>
                  <a:pt x="1272471" y="5616742"/>
                  <a:pt x="1272471" y="5616742"/>
                  <a:pt x="1213628" y="5611832"/>
                </a:cubicBezTo>
                <a:cubicBezTo>
                  <a:pt x="1213628" y="5611832"/>
                  <a:pt x="1213628" y="5611832"/>
                  <a:pt x="1184207" y="5606923"/>
                </a:cubicBezTo>
                <a:cubicBezTo>
                  <a:pt x="1184207" y="5606923"/>
                  <a:pt x="1184207" y="5606923"/>
                  <a:pt x="1169496" y="5606923"/>
                </a:cubicBezTo>
                <a:cubicBezTo>
                  <a:pt x="1169496" y="5606923"/>
                  <a:pt x="1169496" y="5606923"/>
                  <a:pt x="1164593" y="5606923"/>
                </a:cubicBezTo>
                <a:cubicBezTo>
                  <a:pt x="1164593" y="5606923"/>
                  <a:pt x="1164593" y="5606923"/>
                  <a:pt x="1154785" y="5606923"/>
                </a:cubicBezTo>
                <a:cubicBezTo>
                  <a:pt x="1154785" y="5606923"/>
                  <a:pt x="1154785" y="5606923"/>
                  <a:pt x="1095943" y="5602013"/>
                </a:cubicBezTo>
                <a:cubicBezTo>
                  <a:pt x="1095943" y="5602013"/>
                  <a:pt x="1095943" y="5602013"/>
                  <a:pt x="1061618" y="5602013"/>
                </a:cubicBezTo>
                <a:cubicBezTo>
                  <a:pt x="1051811" y="5602013"/>
                  <a:pt x="1042004" y="5602013"/>
                  <a:pt x="1032197" y="5602013"/>
                </a:cubicBezTo>
                <a:cubicBezTo>
                  <a:pt x="1032197" y="5602013"/>
                  <a:pt x="1032197" y="5602013"/>
                  <a:pt x="978258" y="5602013"/>
                </a:cubicBezTo>
                <a:cubicBezTo>
                  <a:pt x="958643" y="5602013"/>
                  <a:pt x="939029" y="5602013"/>
                  <a:pt x="919415" y="5606923"/>
                </a:cubicBezTo>
                <a:cubicBezTo>
                  <a:pt x="919415" y="5606923"/>
                  <a:pt x="919415" y="5606923"/>
                  <a:pt x="860573" y="5611832"/>
                </a:cubicBezTo>
                <a:cubicBezTo>
                  <a:pt x="860573" y="5611832"/>
                  <a:pt x="860573" y="5611832"/>
                  <a:pt x="831151" y="5611832"/>
                </a:cubicBezTo>
                <a:cubicBezTo>
                  <a:pt x="831151" y="5611832"/>
                  <a:pt x="831151" y="5611832"/>
                  <a:pt x="801730" y="5616742"/>
                </a:cubicBezTo>
                <a:cubicBezTo>
                  <a:pt x="801730" y="5616742"/>
                  <a:pt x="801730" y="5616742"/>
                  <a:pt x="747790" y="5621652"/>
                </a:cubicBezTo>
                <a:cubicBezTo>
                  <a:pt x="728177" y="5626562"/>
                  <a:pt x="708563" y="5631471"/>
                  <a:pt x="688948" y="5631471"/>
                </a:cubicBezTo>
                <a:cubicBezTo>
                  <a:pt x="649720" y="5636381"/>
                  <a:pt x="610491" y="5646201"/>
                  <a:pt x="576167" y="5656020"/>
                </a:cubicBezTo>
                <a:cubicBezTo>
                  <a:pt x="502613" y="5675659"/>
                  <a:pt x="429060" y="5700208"/>
                  <a:pt x="355507" y="5724756"/>
                </a:cubicBezTo>
                <a:cubicBezTo>
                  <a:pt x="355507" y="5724756"/>
                  <a:pt x="355507" y="5724756"/>
                  <a:pt x="306471" y="5749305"/>
                </a:cubicBezTo>
                <a:cubicBezTo>
                  <a:pt x="286857" y="5759125"/>
                  <a:pt x="272147" y="5764034"/>
                  <a:pt x="257436" y="5773854"/>
                </a:cubicBezTo>
                <a:cubicBezTo>
                  <a:pt x="237822" y="5783673"/>
                  <a:pt x="223111" y="5788583"/>
                  <a:pt x="208401" y="5798403"/>
                </a:cubicBezTo>
                <a:cubicBezTo>
                  <a:pt x="198593" y="5803312"/>
                  <a:pt x="193690" y="5808222"/>
                  <a:pt x="183882" y="5813132"/>
                </a:cubicBezTo>
                <a:cubicBezTo>
                  <a:pt x="183882" y="5813132"/>
                  <a:pt x="178979" y="5818042"/>
                  <a:pt x="174076" y="5818042"/>
                </a:cubicBezTo>
                <a:cubicBezTo>
                  <a:pt x="174076" y="5818042"/>
                  <a:pt x="174076" y="5818042"/>
                  <a:pt x="169172" y="5822951"/>
                </a:cubicBezTo>
                <a:cubicBezTo>
                  <a:pt x="169172" y="5822951"/>
                  <a:pt x="169172" y="5822951"/>
                  <a:pt x="26433" y="5822951"/>
                </a:cubicBezTo>
                <a:lnTo>
                  <a:pt x="0" y="5822951"/>
                </a:lnTo>
                <a:lnTo>
                  <a:pt x="0" y="710368"/>
                </a:lnTo>
                <a:lnTo>
                  <a:pt x="2451" y="520433"/>
                </a:lnTo>
                <a:cubicBezTo>
                  <a:pt x="2451" y="520433"/>
                  <a:pt x="2451" y="520433"/>
                  <a:pt x="61294" y="5459631"/>
                </a:cubicBezTo>
                <a:cubicBezTo>
                  <a:pt x="76004" y="5444901"/>
                  <a:pt x="95618" y="5435082"/>
                  <a:pt x="110329" y="5425262"/>
                </a:cubicBezTo>
                <a:cubicBezTo>
                  <a:pt x="110329" y="5425262"/>
                  <a:pt x="110329" y="5425262"/>
                  <a:pt x="164269" y="5395804"/>
                </a:cubicBezTo>
                <a:cubicBezTo>
                  <a:pt x="164269" y="5395804"/>
                  <a:pt x="164269" y="5395804"/>
                  <a:pt x="213304" y="5366345"/>
                </a:cubicBezTo>
                <a:cubicBezTo>
                  <a:pt x="281954" y="5331977"/>
                  <a:pt x="355507" y="5297609"/>
                  <a:pt x="424157" y="5263241"/>
                </a:cubicBezTo>
                <a:cubicBezTo>
                  <a:pt x="497710" y="5233783"/>
                  <a:pt x="571263" y="5204324"/>
                  <a:pt x="644816" y="5179775"/>
                </a:cubicBezTo>
                <a:cubicBezTo>
                  <a:pt x="684044" y="5165046"/>
                  <a:pt x="718369" y="5155227"/>
                  <a:pt x="757598" y="5145407"/>
                </a:cubicBezTo>
                <a:cubicBezTo>
                  <a:pt x="757598" y="5145407"/>
                  <a:pt x="757598" y="5145407"/>
                  <a:pt x="816441" y="5125768"/>
                </a:cubicBezTo>
                <a:cubicBezTo>
                  <a:pt x="816441" y="5125768"/>
                  <a:pt x="816441" y="5125768"/>
                  <a:pt x="870379" y="5115949"/>
                </a:cubicBezTo>
                <a:cubicBezTo>
                  <a:pt x="870379" y="5115949"/>
                  <a:pt x="870379" y="5115949"/>
                  <a:pt x="899800" y="5106129"/>
                </a:cubicBezTo>
                <a:cubicBezTo>
                  <a:pt x="899800" y="5106129"/>
                  <a:pt x="899800" y="5106129"/>
                  <a:pt x="904704" y="5106129"/>
                </a:cubicBezTo>
                <a:cubicBezTo>
                  <a:pt x="904704" y="5106129"/>
                  <a:pt x="904704" y="5106129"/>
                  <a:pt x="909608" y="5106129"/>
                </a:cubicBezTo>
                <a:cubicBezTo>
                  <a:pt x="909608" y="5106129"/>
                  <a:pt x="909608" y="5106129"/>
                  <a:pt x="914511" y="5101220"/>
                </a:cubicBezTo>
                <a:cubicBezTo>
                  <a:pt x="914511" y="5101220"/>
                  <a:pt x="914511" y="5101220"/>
                  <a:pt x="929222" y="5101220"/>
                </a:cubicBezTo>
                <a:cubicBezTo>
                  <a:pt x="929222" y="5101220"/>
                  <a:pt x="929222" y="5101220"/>
                  <a:pt x="988065" y="5091400"/>
                </a:cubicBezTo>
                <a:cubicBezTo>
                  <a:pt x="1007679" y="5086490"/>
                  <a:pt x="1027293" y="5086490"/>
                  <a:pt x="1046907" y="5081581"/>
                </a:cubicBezTo>
                <a:cubicBezTo>
                  <a:pt x="1066522" y="5081581"/>
                  <a:pt x="1086136" y="5076671"/>
                  <a:pt x="1105750" y="5076671"/>
                </a:cubicBezTo>
                <a:cubicBezTo>
                  <a:pt x="1184207" y="5066851"/>
                  <a:pt x="1262663" y="5066851"/>
                  <a:pt x="1341120" y="5066851"/>
                </a:cubicBezTo>
                <a:cubicBezTo>
                  <a:pt x="1341120" y="5066851"/>
                  <a:pt x="1341120" y="5066851"/>
                  <a:pt x="1399963" y="5066851"/>
                </a:cubicBezTo>
                <a:cubicBezTo>
                  <a:pt x="1399963" y="5066851"/>
                  <a:pt x="1399963" y="5066851"/>
                  <a:pt x="1458805" y="5071761"/>
                </a:cubicBezTo>
                <a:cubicBezTo>
                  <a:pt x="1498034" y="5071761"/>
                  <a:pt x="1537262" y="5076671"/>
                  <a:pt x="1576491" y="5076671"/>
                </a:cubicBezTo>
                <a:cubicBezTo>
                  <a:pt x="1615719" y="5081581"/>
                  <a:pt x="1654947" y="5086490"/>
                  <a:pt x="1694176" y="5086490"/>
                </a:cubicBezTo>
                <a:cubicBezTo>
                  <a:pt x="1694176" y="5086490"/>
                  <a:pt x="1694176" y="5086490"/>
                  <a:pt x="1806957" y="5101220"/>
                </a:cubicBezTo>
                <a:cubicBezTo>
                  <a:pt x="1806957" y="5101220"/>
                  <a:pt x="1806957" y="5101220"/>
                  <a:pt x="2037424" y="5125768"/>
                </a:cubicBezTo>
                <a:cubicBezTo>
                  <a:pt x="2110977" y="5135588"/>
                  <a:pt x="2189434" y="5140497"/>
                  <a:pt x="2262987" y="5145407"/>
                </a:cubicBezTo>
                <a:cubicBezTo>
                  <a:pt x="2302216" y="5150317"/>
                  <a:pt x="2336541" y="5150317"/>
                  <a:pt x="2375769" y="5155227"/>
                </a:cubicBezTo>
                <a:cubicBezTo>
                  <a:pt x="2395383" y="5155227"/>
                  <a:pt x="2414997" y="5155227"/>
                  <a:pt x="2434612" y="5155227"/>
                </a:cubicBezTo>
                <a:cubicBezTo>
                  <a:pt x="2434612" y="5155227"/>
                  <a:pt x="2434612" y="5155227"/>
                  <a:pt x="2464033" y="5160136"/>
                </a:cubicBezTo>
                <a:cubicBezTo>
                  <a:pt x="2464033" y="5160136"/>
                  <a:pt x="2464033" y="5160136"/>
                  <a:pt x="2478744" y="5160136"/>
                </a:cubicBezTo>
                <a:cubicBezTo>
                  <a:pt x="2478744" y="5160136"/>
                  <a:pt x="2483647" y="5160136"/>
                  <a:pt x="2488551" y="5160136"/>
                </a:cubicBezTo>
                <a:cubicBezTo>
                  <a:pt x="2562104" y="5160136"/>
                  <a:pt x="2640561" y="5155227"/>
                  <a:pt x="2714114" y="5145407"/>
                </a:cubicBezTo>
                <a:cubicBezTo>
                  <a:pt x="2714114" y="5145407"/>
                  <a:pt x="2714114" y="5145407"/>
                  <a:pt x="2768053" y="5135588"/>
                </a:cubicBezTo>
                <a:cubicBezTo>
                  <a:pt x="2768053" y="5135588"/>
                  <a:pt x="2768053" y="5135588"/>
                  <a:pt x="2826896" y="5130678"/>
                </a:cubicBezTo>
                <a:cubicBezTo>
                  <a:pt x="2861220" y="5120859"/>
                  <a:pt x="2900449" y="5115949"/>
                  <a:pt x="2934774" y="5106129"/>
                </a:cubicBezTo>
                <a:cubicBezTo>
                  <a:pt x="2974002" y="5101220"/>
                  <a:pt x="3008327" y="5091400"/>
                  <a:pt x="3047555" y="5081581"/>
                </a:cubicBezTo>
                <a:cubicBezTo>
                  <a:pt x="3081880" y="5071761"/>
                  <a:pt x="3121108" y="5061942"/>
                  <a:pt x="3155433" y="5052122"/>
                </a:cubicBezTo>
                <a:cubicBezTo>
                  <a:pt x="3228987" y="5032483"/>
                  <a:pt x="3302540" y="5007934"/>
                  <a:pt x="3371189" y="4983386"/>
                </a:cubicBezTo>
                <a:cubicBezTo>
                  <a:pt x="3434936" y="4958837"/>
                  <a:pt x="3498682" y="4939198"/>
                  <a:pt x="3557524" y="4909740"/>
                </a:cubicBezTo>
                <a:cubicBezTo>
                  <a:pt x="3557524" y="4909740"/>
                  <a:pt x="3557524" y="4909740"/>
                  <a:pt x="3586946" y="39278"/>
                </a:cubicBezTo>
                <a:cubicBezTo>
                  <a:pt x="3586946" y="39278"/>
                  <a:pt x="3586946" y="39278"/>
                  <a:pt x="3454550" y="78556"/>
                </a:cubicBezTo>
                <a:cubicBezTo>
                  <a:pt x="3430032" y="83466"/>
                  <a:pt x="3405514" y="93285"/>
                  <a:pt x="3380997" y="98195"/>
                </a:cubicBezTo>
                <a:cubicBezTo>
                  <a:pt x="3380997" y="98195"/>
                  <a:pt x="3380997" y="98195"/>
                  <a:pt x="3302540" y="117834"/>
                </a:cubicBezTo>
                <a:cubicBezTo>
                  <a:pt x="3302540" y="117834"/>
                  <a:pt x="3302540" y="117834"/>
                  <a:pt x="3228987" y="132563"/>
                </a:cubicBezTo>
                <a:cubicBezTo>
                  <a:pt x="3228987" y="132563"/>
                  <a:pt x="3228987" y="132563"/>
                  <a:pt x="3189758" y="142383"/>
                </a:cubicBezTo>
                <a:cubicBezTo>
                  <a:pt x="3175047" y="147292"/>
                  <a:pt x="3165240" y="147292"/>
                  <a:pt x="3150530" y="147292"/>
                </a:cubicBezTo>
                <a:cubicBezTo>
                  <a:pt x="3150530" y="147292"/>
                  <a:pt x="3150530" y="147292"/>
                  <a:pt x="2998520" y="176751"/>
                </a:cubicBezTo>
                <a:cubicBezTo>
                  <a:pt x="2974002" y="181661"/>
                  <a:pt x="2944581" y="186570"/>
                  <a:pt x="2920063" y="191480"/>
                </a:cubicBezTo>
                <a:cubicBezTo>
                  <a:pt x="2920063" y="191480"/>
                  <a:pt x="2920063" y="191480"/>
                  <a:pt x="2841606" y="201300"/>
                </a:cubicBezTo>
                <a:cubicBezTo>
                  <a:pt x="2841606" y="201300"/>
                  <a:pt x="2841606" y="201300"/>
                  <a:pt x="2768053" y="211119"/>
                </a:cubicBezTo>
                <a:cubicBezTo>
                  <a:pt x="2738632" y="216029"/>
                  <a:pt x="2714114" y="216029"/>
                  <a:pt x="2689596" y="220939"/>
                </a:cubicBezTo>
                <a:cubicBezTo>
                  <a:pt x="2635657" y="225848"/>
                  <a:pt x="2586622" y="230758"/>
                  <a:pt x="2532683" y="235668"/>
                </a:cubicBezTo>
                <a:cubicBezTo>
                  <a:pt x="2532683" y="235668"/>
                  <a:pt x="2532683" y="235668"/>
                  <a:pt x="2375769" y="250397"/>
                </a:cubicBezTo>
                <a:cubicBezTo>
                  <a:pt x="2351251" y="250397"/>
                  <a:pt x="2326734" y="255307"/>
                  <a:pt x="2297312" y="255307"/>
                </a:cubicBezTo>
                <a:cubicBezTo>
                  <a:pt x="2297312" y="255307"/>
                  <a:pt x="2297312" y="255307"/>
                  <a:pt x="2218855" y="260216"/>
                </a:cubicBezTo>
                <a:cubicBezTo>
                  <a:pt x="2218855" y="260216"/>
                  <a:pt x="2218855" y="260216"/>
                  <a:pt x="2140399" y="260216"/>
                </a:cubicBezTo>
                <a:cubicBezTo>
                  <a:pt x="2140399" y="260216"/>
                  <a:pt x="2140399" y="260216"/>
                  <a:pt x="2066845" y="265126"/>
                </a:cubicBezTo>
                <a:cubicBezTo>
                  <a:pt x="2012906" y="265126"/>
                  <a:pt x="1958967" y="265126"/>
                  <a:pt x="1909932" y="265126"/>
                </a:cubicBezTo>
                <a:cubicBezTo>
                  <a:pt x="1855992" y="265126"/>
                  <a:pt x="1802054" y="265126"/>
                  <a:pt x="1753018" y="265126"/>
                </a:cubicBezTo>
                <a:cubicBezTo>
                  <a:pt x="1699079" y="265126"/>
                  <a:pt x="1650044" y="265126"/>
                  <a:pt x="1596105" y="260216"/>
                </a:cubicBezTo>
                <a:cubicBezTo>
                  <a:pt x="1542166" y="260216"/>
                  <a:pt x="1493130" y="260216"/>
                  <a:pt x="1439191" y="255307"/>
                </a:cubicBezTo>
                <a:cubicBezTo>
                  <a:pt x="1439191" y="255307"/>
                  <a:pt x="1439191" y="255307"/>
                  <a:pt x="1360734" y="250397"/>
                </a:cubicBezTo>
                <a:cubicBezTo>
                  <a:pt x="1360734" y="250397"/>
                  <a:pt x="1360734" y="250397"/>
                  <a:pt x="1439191" y="250397"/>
                </a:cubicBezTo>
                <a:cubicBezTo>
                  <a:pt x="1493130" y="255307"/>
                  <a:pt x="1542166" y="255307"/>
                  <a:pt x="1596105" y="255307"/>
                </a:cubicBezTo>
                <a:cubicBezTo>
                  <a:pt x="1650044" y="255307"/>
                  <a:pt x="1699079" y="255307"/>
                  <a:pt x="1753018" y="260216"/>
                </a:cubicBezTo>
                <a:cubicBezTo>
                  <a:pt x="1802054" y="260216"/>
                  <a:pt x="1855992" y="255307"/>
                  <a:pt x="1909932" y="255307"/>
                </a:cubicBezTo>
                <a:cubicBezTo>
                  <a:pt x="1958967" y="255307"/>
                  <a:pt x="2012906" y="255307"/>
                  <a:pt x="2061942" y="250397"/>
                </a:cubicBezTo>
                <a:cubicBezTo>
                  <a:pt x="2061942" y="250397"/>
                  <a:pt x="2061942" y="250397"/>
                  <a:pt x="2140399" y="250397"/>
                </a:cubicBezTo>
                <a:cubicBezTo>
                  <a:pt x="2140399" y="250397"/>
                  <a:pt x="2140399" y="250397"/>
                  <a:pt x="2218855" y="245487"/>
                </a:cubicBezTo>
                <a:cubicBezTo>
                  <a:pt x="2218855" y="245487"/>
                  <a:pt x="2218855" y="245487"/>
                  <a:pt x="2297312" y="240577"/>
                </a:cubicBezTo>
                <a:cubicBezTo>
                  <a:pt x="2321830" y="240577"/>
                  <a:pt x="2351251" y="235668"/>
                  <a:pt x="2375769" y="235668"/>
                </a:cubicBezTo>
                <a:cubicBezTo>
                  <a:pt x="2375769" y="235668"/>
                  <a:pt x="2375769" y="235668"/>
                  <a:pt x="2532683" y="220939"/>
                </a:cubicBezTo>
                <a:cubicBezTo>
                  <a:pt x="2581718" y="216029"/>
                  <a:pt x="2635657" y="211119"/>
                  <a:pt x="2684693" y="201300"/>
                </a:cubicBezTo>
                <a:cubicBezTo>
                  <a:pt x="2709210" y="201300"/>
                  <a:pt x="2738632" y="196390"/>
                  <a:pt x="2763149" y="191480"/>
                </a:cubicBezTo>
                <a:cubicBezTo>
                  <a:pt x="2763149" y="191480"/>
                  <a:pt x="2763149" y="191480"/>
                  <a:pt x="2841606" y="181661"/>
                </a:cubicBezTo>
                <a:cubicBezTo>
                  <a:pt x="2841606" y="181661"/>
                  <a:pt x="2841606" y="181661"/>
                  <a:pt x="2915159" y="171841"/>
                </a:cubicBezTo>
                <a:cubicBezTo>
                  <a:pt x="2944581" y="166931"/>
                  <a:pt x="2969098" y="162022"/>
                  <a:pt x="2993616" y="157112"/>
                </a:cubicBezTo>
                <a:cubicBezTo>
                  <a:pt x="2993616" y="157112"/>
                  <a:pt x="2993616" y="157112"/>
                  <a:pt x="3145626" y="127654"/>
                </a:cubicBezTo>
                <a:cubicBezTo>
                  <a:pt x="3160337" y="122744"/>
                  <a:pt x="3170144" y="122744"/>
                  <a:pt x="3184855" y="117834"/>
                </a:cubicBezTo>
                <a:cubicBezTo>
                  <a:pt x="3184855" y="117834"/>
                  <a:pt x="3184855" y="117834"/>
                  <a:pt x="3224083" y="108014"/>
                </a:cubicBezTo>
                <a:cubicBezTo>
                  <a:pt x="3224083" y="108014"/>
                  <a:pt x="3224083" y="108014"/>
                  <a:pt x="3297636" y="93285"/>
                </a:cubicBezTo>
                <a:cubicBezTo>
                  <a:pt x="3297636" y="93285"/>
                  <a:pt x="3297636" y="93285"/>
                  <a:pt x="3376093" y="73646"/>
                </a:cubicBezTo>
                <a:cubicBezTo>
                  <a:pt x="3400611" y="68737"/>
                  <a:pt x="3425128" y="58917"/>
                  <a:pt x="3449646" y="49098"/>
                </a:cubicBezTo>
                <a:cubicBezTo>
                  <a:pt x="3449646" y="49098"/>
                  <a:pt x="3449646" y="49098"/>
                  <a:pt x="3596753" y="4910"/>
                </a:cubicBezTo>
                <a:cubicBezTo>
                  <a:pt x="3596753" y="4910"/>
                  <a:pt x="3596753" y="4910"/>
                  <a:pt x="3616367" y="0"/>
                </a:cubicBezTo>
                <a:close/>
              </a:path>
            </a:pathLst>
          </a:custGeom>
          <a:solidFill>
            <a:schemeClr val="tx2"/>
          </a:solidFill>
          <a:ln>
            <a:noFill/>
          </a:ln>
        </p:spPr>
        <p:txBody>
          <a:bodyPr vert="horz" wrap="square" lIns="91440" tIns="45720" rIns="91440" bIns="45720" numCol="1" anchor="t" anchorCtr="0" compatLnSpc="1">
            <a:noAutofit/>
          </a:bodyPr>
          <a:lstStyle/>
          <a:p>
            <a:pPr defTabSz="913765">
              <a:defRPr/>
            </a:pPr>
            <a:endParaRPr lang="zh-CN" altLang="en-US" sz="2000" dirty="0">
              <a:solidFill>
                <a:prstClr val="black"/>
              </a:solidFill>
            </a:endParaRPr>
          </a:p>
        </p:txBody>
      </p:sp>
      <p:sp>
        <p:nvSpPr>
          <p:cNvPr id="26" name="íṥḻiḑè"/>
          <p:cNvSpPr/>
          <p:nvPr/>
        </p:nvSpPr>
        <p:spPr>
          <a:xfrm>
            <a:off x="858100" y="3327022"/>
            <a:ext cx="2541000" cy="562912"/>
          </a:xfrm>
          <a:prstGeom prst="rect">
            <a:avLst/>
          </a:prstGeom>
          <a:noFill/>
        </p:spPr>
        <p:txBody>
          <a:bodyPr wrap="none" anchor="ctr">
            <a:noAutofit/>
          </a:bodyPr>
          <a:lstStyle/>
          <a:p>
            <a:pPr algn="ctr"/>
            <a:r>
              <a:rPr lang="en-US" altLang="zh-CN" sz="2800" b="1" dirty="0"/>
              <a:t>CONTENTS</a:t>
            </a:r>
          </a:p>
        </p:txBody>
      </p:sp>
      <p:grpSp>
        <p:nvGrpSpPr>
          <p:cNvPr id="11" name="í$lïḑê"/>
          <p:cNvGrpSpPr/>
          <p:nvPr/>
        </p:nvGrpSpPr>
        <p:grpSpPr>
          <a:xfrm>
            <a:off x="4770733" y="1672841"/>
            <a:ext cx="6749754" cy="663248"/>
            <a:chOff x="4770733" y="1139750"/>
            <a:chExt cx="6749754" cy="663248"/>
          </a:xfrm>
        </p:grpSpPr>
        <p:sp>
          <p:nvSpPr>
            <p:cNvPr id="24" name="i$ḷïďê"/>
            <p:cNvSpPr/>
            <p:nvPr/>
          </p:nvSpPr>
          <p:spPr bwMode="auto">
            <a:xfrm>
              <a:off x="5008132" y="1139750"/>
              <a:ext cx="651235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45">
                <a:lnSpc>
                  <a:spcPct val="90000"/>
                </a:lnSpc>
              </a:pPr>
              <a:r>
                <a:rPr lang="en-US" altLang="zh-CN" sz="2000" dirty="0"/>
                <a:t>Introduction</a:t>
              </a:r>
            </a:p>
          </p:txBody>
        </p:sp>
        <p:sp>
          <p:nvSpPr>
            <p:cNvPr id="25" name="íṣlîḍè"/>
            <p:cNvSpPr/>
            <p:nvPr/>
          </p:nvSpPr>
          <p:spPr bwMode="auto">
            <a:xfrm>
              <a:off x="4770733" y="1233974"/>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01</a:t>
              </a:r>
            </a:p>
          </p:txBody>
        </p:sp>
      </p:grpSp>
      <p:grpSp>
        <p:nvGrpSpPr>
          <p:cNvPr id="12" name="íṩḻídè"/>
          <p:cNvGrpSpPr/>
          <p:nvPr/>
        </p:nvGrpSpPr>
        <p:grpSpPr>
          <a:xfrm>
            <a:off x="4770733" y="2757998"/>
            <a:ext cx="6749754" cy="663248"/>
            <a:chOff x="4770733" y="1139750"/>
            <a:chExt cx="6749754" cy="663248"/>
          </a:xfrm>
        </p:grpSpPr>
        <p:sp>
          <p:nvSpPr>
            <p:cNvPr id="22" name="ïŝļiḋè"/>
            <p:cNvSpPr/>
            <p:nvPr/>
          </p:nvSpPr>
          <p:spPr bwMode="auto">
            <a:xfrm>
              <a:off x="5008132" y="1139750"/>
              <a:ext cx="651235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45"/>
              <a:r>
                <a:rPr lang="en-US" altLang="zh-CN" sz="2000" dirty="0"/>
                <a:t>Methods</a:t>
              </a:r>
            </a:p>
          </p:txBody>
        </p:sp>
        <p:sp>
          <p:nvSpPr>
            <p:cNvPr id="23" name="íşḻide"/>
            <p:cNvSpPr/>
            <p:nvPr/>
          </p:nvSpPr>
          <p:spPr bwMode="auto">
            <a:xfrm>
              <a:off x="4770733" y="1233974"/>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02</a:t>
              </a:r>
            </a:p>
          </p:txBody>
        </p:sp>
      </p:grpSp>
      <p:grpSp>
        <p:nvGrpSpPr>
          <p:cNvPr id="13" name="iṧļîḑê"/>
          <p:cNvGrpSpPr/>
          <p:nvPr/>
        </p:nvGrpSpPr>
        <p:grpSpPr>
          <a:xfrm>
            <a:off x="4770733" y="3843155"/>
            <a:ext cx="6749754" cy="663248"/>
            <a:chOff x="4770733" y="1139750"/>
            <a:chExt cx="6749754" cy="663248"/>
          </a:xfrm>
        </p:grpSpPr>
        <p:sp>
          <p:nvSpPr>
            <p:cNvPr id="20" name="išļíḋé"/>
            <p:cNvSpPr/>
            <p:nvPr/>
          </p:nvSpPr>
          <p:spPr bwMode="auto">
            <a:xfrm>
              <a:off x="5008132" y="1139750"/>
              <a:ext cx="651235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45"/>
              <a:r>
                <a:rPr lang="en-US" altLang="zh-CN" sz="2000" dirty="0"/>
                <a:t>Experiments</a:t>
              </a:r>
            </a:p>
          </p:txBody>
        </p:sp>
        <p:sp>
          <p:nvSpPr>
            <p:cNvPr id="21" name="íşḻîḑê"/>
            <p:cNvSpPr/>
            <p:nvPr/>
          </p:nvSpPr>
          <p:spPr bwMode="auto">
            <a:xfrm>
              <a:off x="4770733" y="1233974"/>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03</a:t>
              </a:r>
            </a:p>
          </p:txBody>
        </p:sp>
      </p:grpSp>
      <p:grpSp>
        <p:nvGrpSpPr>
          <p:cNvPr id="14" name="işlíḋé"/>
          <p:cNvGrpSpPr/>
          <p:nvPr/>
        </p:nvGrpSpPr>
        <p:grpSpPr>
          <a:xfrm>
            <a:off x="4770733" y="4928312"/>
            <a:ext cx="6749754" cy="663248"/>
            <a:chOff x="4770733" y="1139750"/>
            <a:chExt cx="6749754" cy="663248"/>
          </a:xfrm>
        </p:grpSpPr>
        <p:sp>
          <p:nvSpPr>
            <p:cNvPr id="18" name="îśḻïdé"/>
            <p:cNvSpPr/>
            <p:nvPr/>
          </p:nvSpPr>
          <p:spPr bwMode="auto">
            <a:xfrm>
              <a:off x="5008132" y="1139750"/>
              <a:ext cx="651235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45"/>
              <a:r>
                <a:rPr lang="en-US" altLang="zh-CN" sz="2000" dirty="0"/>
                <a:t>Conclusion</a:t>
              </a:r>
            </a:p>
          </p:txBody>
        </p:sp>
        <p:sp>
          <p:nvSpPr>
            <p:cNvPr id="19" name="iŝ1íḋê"/>
            <p:cNvSpPr/>
            <p:nvPr/>
          </p:nvSpPr>
          <p:spPr bwMode="auto">
            <a:xfrm>
              <a:off x="4770733" y="1233974"/>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dirty="0">
                  <a:solidFill>
                    <a:schemeClr val="bg1"/>
                  </a:solidFill>
                </a:rPr>
                <a:t>04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56B4D7-AAC4-584D-9975-A1CC9F74AD29}"/>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4" name="标题 3">
            <a:extLst>
              <a:ext uri="{FF2B5EF4-FFF2-40B4-BE49-F238E27FC236}">
                <a16:creationId xmlns:a16="http://schemas.microsoft.com/office/drawing/2014/main" id="{58FB81C2-2E0D-F649-9B0B-EDE9AE463F60}"/>
              </a:ext>
            </a:extLst>
          </p:cNvPr>
          <p:cNvSpPr>
            <a:spLocks noGrp="1"/>
          </p:cNvSpPr>
          <p:nvPr>
            <p:ph type="title"/>
          </p:nvPr>
        </p:nvSpPr>
        <p:spPr/>
        <p:txBody>
          <a:bodyPr/>
          <a:lstStyle/>
          <a:p>
            <a:r>
              <a:rPr kumimoji="1" lang="en-US" altLang="zh-CN" dirty="0"/>
              <a:t>4</a:t>
            </a:r>
            <a:r>
              <a:rPr kumimoji="1" lang="zh-CN" altLang="en-US" dirty="0"/>
              <a:t> </a:t>
            </a:r>
            <a:r>
              <a:rPr kumimoji="1" lang="en-US" altLang="zh-CN" dirty="0"/>
              <a:t>Future</a:t>
            </a:r>
            <a:endParaRPr kumimoji="1" lang="zh-CN" altLang="en-US" dirty="0"/>
          </a:p>
        </p:txBody>
      </p:sp>
      <p:sp>
        <p:nvSpPr>
          <p:cNvPr id="5" name="矩形 4">
            <a:extLst>
              <a:ext uri="{FF2B5EF4-FFF2-40B4-BE49-F238E27FC236}">
                <a16:creationId xmlns:a16="http://schemas.microsoft.com/office/drawing/2014/main" id="{C8F80001-0E48-D04E-B598-C00DCE6539F7}"/>
              </a:ext>
            </a:extLst>
          </p:cNvPr>
          <p:cNvSpPr/>
          <p:nvPr/>
        </p:nvSpPr>
        <p:spPr>
          <a:xfrm>
            <a:off x="1359321" y="1546823"/>
            <a:ext cx="9224823" cy="2308324"/>
          </a:xfrm>
          <a:prstGeom prst="rect">
            <a:avLst/>
          </a:prstGeom>
        </p:spPr>
        <p:txBody>
          <a:bodyPr wrap="square">
            <a:spAutoFit/>
          </a:bodyPr>
          <a:lstStyle/>
          <a:p>
            <a:pPr fontAlgn="ctr">
              <a:lnSpc>
                <a:spcPct val="150000"/>
              </a:lnSpc>
            </a:pPr>
            <a:r>
              <a:rPr lang="zh-CN" altLang="en-US" sz="2400" dirty="0">
                <a:solidFill>
                  <a:srgbClr val="121212"/>
                </a:solidFill>
                <a:ea typeface="SimHei" panose="02010609060101010101" pitchFamily="49" charset="-122"/>
              </a:rPr>
              <a:t>对于</a:t>
            </a:r>
            <a:r>
              <a:rPr lang="en" altLang="zh-CN" sz="2400" dirty="0">
                <a:solidFill>
                  <a:srgbClr val="121212"/>
                </a:solidFill>
                <a:ea typeface="SimHei" panose="02010609060101010101" pitchFamily="49" charset="-122"/>
              </a:rPr>
              <a:t>TMN</a:t>
            </a:r>
            <a:r>
              <a:rPr lang="zh-CN" altLang="en-US" sz="2400" dirty="0">
                <a:solidFill>
                  <a:srgbClr val="121212"/>
                </a:solidFill>
                <a:ea typeface="SimHei" panose="02010609060101010101" pitchFamily="49" charset="-122"/>
              </a:rPr>
              <a:t>后期的研究：</a:t>
            </a:r>
            <a:endParaRPr lang="en-US" altLang="zh-CN" sz="2400" dirty="0">
              <a:solidFill>
                <a:srgbClr val="121212"/>
              </a:solidFill>
              <a:ea typeface="SimHei" panose="02010609060101010101" pitchFamily="49" charset="-122"/>
            </a:endParaRPr>
          </a:p>
          <a:p>
            <a:pPr marL="342900" indent="-457200" fontAlgn="ctr">
              <a:lnSpc>
                <a:spcPct val="150000"/>
              </a:lnSpc>
              <a:buFont typeface="+mj-lt"/>
              <a:buAutoNum type="arabicPeriod"/>
            </a:pPr>
            <a:r>
              <a:rPr lang="zh-CN" altLang="en-US" sz="2400" dirty="0">
                <a:solidFill>
                  <a:srgbClr val="121212"/>
                </a:solidFill>
                <a:ea typeface="SimHei" panose="02010609060101010101" pitchFamily="49" charset="-122"/>
              </a:rPr>
              <a:t>研究如何自动生成触发器</a:t>
            </a:r>
            <a:endParaRPr lang="en-US" altLang="zh-CN" sz="2400" dirty="0">
              <a:solidFill>
                <a:srgbClr val="121212"/>
              </a:solidFill>
              <a:ea typeface="SimHei" panose="02010609060101010101" pitchFamily="49" charset="-122"/>
            </a:endParaRPr>
          </a:p>
          <a:p>
            <a:pPr marL="342900" indent="-457200" fontAlgn="ctr">
              <a:lnSpc>
                <a:spcPct val="150000"/>
              </a:lnSpc>
              <a:buFont typeface="+mj-lt"/>
              <a:buAutoNum type="arabicPeriod"/>
            </a:pPr>
            <a:r>
              <a:rPr lang="zh-CN" altLang="en-US" sz="2400" dirty="0">
                <a:solidFill>
                  <a:srgbClr val="121212"/>
                </a:solidFill>
                <a:ea typeface="SimHei" panose="02010609060101010101" pitchFamily="49" charset="-122"/>
              </a:rPr>
              <a:t>把存在的实体触发器迁移到低资源的语言</a:t>
            </a:r>
            <a:endParaRPr lang="en-US" altLang="zh-CN" sz="2400" dirty="0">
              <a:solidFill>
                <a:srgbClr val="121212"/>
              </a:solidFill>
              <a:ea typeface="SimHei" panose="02010609060101010101" pitchFamily="49" charset="-122"/>
            </a:endParaRPr>
          </a:p>
          <a:p>
            <a:pPr marL="342900" indent="-457200" fontAlgn="ctr">
              <a:lnSpc>
                <a:spcPct val="150000"/>
              </a:lnSpc>
              <a:buFont typeface="+mj-lt"/>
              <a:buAutoNum type="arabicPeriod"/>
            </a:pPr>
            <a:r>
              <a:rPr lang="zh-CN" altLang="en-US" sz="2400" dirty="0">
                <a:solidFill>
                  <a:srgbClr val="121212"/>
                </a:solidFill>
                <a:ea typeface="SimHei" panose="02010609060101010101" pitchFamily="49" charset="-122"/>
              </a:rPr>
              <a:t>改进实体触发器的建模方式</a:t>
            </a:r>
          </a:p>
        </p:txBody>
      </p:sp>
    </p:spTree>
    <p:extLst>
      <p:ext uri="{BB962C8B-B14F-4D97-AF65-F5344CB8AC3E}">
        <p14:creationId xmlns:p14="http://schemas.microsoft.com/office/powerpoint/2010/main" val="239580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ctrTitle"/>
          </p:nvPr>
        </p:nvSpPr>
        <p:spPr/>
        <p:txBody>
          <a:bodyPr>
            <a:normAutofit/>
          </a:bodyPr>
          <a:lstStyle/>
          <a:p>
            <a:r>
              <a:rPr lang="en-US" altLang="zh-CN" dirty="0"/>
              <a:t>Thank</a:t>
            </a:r>
            <a:r>
              <a:rPr lang="zh-CN" altLang="en-US" dirty="0"/>
              <a:t> </a:t>
            </a:r>
            <a:r>
              <a:rPr lang="en-US" altLang="zh-CN" dirty="0"/>
              <a:t>you</a:t>
            </a:r>
            <a:r>
              <a:rPr lang="zh-CN" altLang="en-US" dirty="0"/>
              <a:t> </a:t>
            </a:r>
            <a:r>
              <a:rPr lang="en-US" altLang="zh-CN" dirty="0"/>
              <a:t>for</a:t>
            </a:r>
            <a:r>
              <a:rPr lang="zh-CN" altLang="en-US" dirty="0"/>
              <a:t> </a:t>
            </a:r>
            <a:r>
              <a:rPr lang="en-US" altLang="zh-CN" dirty="0"/>
              <a:t>listening.</a:t>
            </a:r>
            <a:endParaRPr lang="zh-CN" alt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100" y="2768600"/>
            <a:ext cx="7902574" cy="660400"/>
          </a:xfrm>
        </p:spPr>
        <p:txBody>
          <a:bodyPr>
            <a:noAutofit/>
          </a:bodyPr>
          <a:lstStyle/>
          <a:p>
            <a:r>
              <a:rPr lang="en-US" altLang="zh-CN" sz="4400" b="0" dirty="0"/>
              <a:t>Introduction</a:t>
            </a:r>
            <a:endParaRPr lang="zh-CN" altLang="en-US" sz="4400" b="0" dirty="0"/>
          </a:p>
        </p:txBody>
      </p:sp>
      <p:sp>
        <p:nvSpPr>
          <p:cNvPr id="4" name="文本框 3"/>
          <p:cNvSpPr txBox="1"/>
          <p:nvPr/>
        </p:nvSpPr>
        <p:spPr>
          <a:xfrm>
            <a:off x="10473158" y="524736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90204" pitchFamily="34" charset="0"/>
              </a:rPr>
              <a:t>/01</a:t>
            </a:r>
            <a:endParaRPr lang="zh-CN" altLang="en-US" spc="100" dirty="0">
              <a:solidFill>
                <a:schemeClr val="bg1">
                  <a:lumMod val="85000"/>
                </a:schemeClr>
              </a:solidFill>
              <a:latin typeface="Impact" panose="020B0806030902050204" pitchFamily="34" charset="0"/>
              <a:cs typeface="Arial" panose="020B0604020202090204" pitchFamily="34" charset="0"/>
            </a:endParaRPr>
          </a:p>
        </p:txBody>
      </p:sp>
    </p:spTree>
    <p:extLst>
      <p:ext uri="{BB962C8B-B14F-4D97-AF65-F5344CB8AC3E}">
        <p14:creationId xmlns:p14="http://schemas.microsoft.com/office/powerpoint/2010/main" val="343647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4" name="标题 3"/>
          <p:cNvSpPr>
            <a:spLocks noGrp="1"/>
          </p:cNvSpPr>
          <p:nvPr>
            <p:ph type="title"/>
          </p:nvPr>
        </p:nvSpPr>
        <p:spPr/>
        <p:txBody>
          <a:bodyPr/>
          <a:lstStyle/>
          <a:p>
            <a:r>
              <a:rPr kumimoji="1" lang="en-US" altLang="zh-CN" dirty="0"/>
              <a:t>1.1</a:t>
            </a:r>
            <a:r>
              <a:rPr kumimoji="1" lang="zh-CN" altLang="en-US" dirty="0"/>
              <a:t> </a:t>
            </a:r>
            <a:r>
              <a:rPr kumimoji="1" lang="en-US" altLang="zh-CN" dirty="0"/>
              <a:t>Background</a:t>
            </a:r>
            <a:endParaRPr kumimoji="1" lang="zh-CN" altLang="en-US" dirty="0"/>
          </a:p>
        </p:txBody>
      </p:sp>
      <p:pic>
        <p:nvPicPr>
          <p:cNvPr id="2" name="图片 1"/>
          <p:cNvPicPr>
            <a:picLocks noChangeAspect="1"/>
          </p:cNvPicPr>
          <p:nvPr/>
        </p:nvPicPr>
        <p:blipFill>
          <a:blip r:embed="rId3"/>
          <a:stretch>
            <a:fillRect/>
          </a:stretch>
        </p:blipFill>
        <p:spPr>
          <a:xfrm>
            <a:off x="480788" y="1588861"/>
            <a:ext cx="5504722" cy="2254159"/>
          </a:xfrm>
          <a:prstGeom prst="rect">
            <a:avLst/>
          </a:prstGeom>
        </p:spPr>
      </p:pic>
      <p:pic>
        <p:nvPicPr>
          <p:cNvPr id="6" name="图片 5"/>
          <p:cNvPicPr>
            <a:picLocks noChangeAspect="1"/>
          </p:cNvPicPr>
          <p:nvPr/>
        </p:nvPicPr>
        <p:blipFill>
          <a:blip r:embed="rId4"/>
          <a:stretch>
            <a:fillRect/>
          </a:stretch>
        </p:blipFill>
        <p:spPr>
          <a:xfrm>
            <a:off x="5985510" y="1603375"/>
            <a:ext cx="5260975" cy="44792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4" name="标题 3"/>
          <p:cNvSpPr>
            <a:spLocks noGrp="1"/>
          </p:cNvSpPr>
          <p:nvPr>
            <p:ph type="title"/>
          </p:nvPr>
        </p:nvSpPr>
        <p:spPr/>
        <p:txBody>
          <a:bodyPr/>
          <a:lstStyle/>
          <a:p>
            <a:r>
              <a:rPr kumimoji="1" lang="en-US" altLang="zh-CN" dirty="0"/>
              <a:t>1.1</a:t>
            </a:r>
            <a:r>
              <a:rPr kumimoji="1" lang="zh-CN" altLang="en-US" dirty="0"/>
              <a:t> </a:t>
            </a:r>
            <a:r>
              <a:rPr kumimoji="1" lang="en-US" altLang="zh-CN" dirty="0"/>
              <a:t>Background </a:t>
            </a:r>
            <a:r>
              <a:rPr kumimoji="1" lang="zh-CN" altLang="en-US" dirty="0"/>
              <a:t> </a:t>
            </a:r>
          </a:p>
        </p:txBody>
      </p:sp>
      <p:sp>
        <p:nvSpPr>
          <p:cNvPr id="6" name="workplace_198163">
            <a:extLst>
              <a:ext uri="{FF2B5EF4-FFF2-40B4-BE49-F238E27FC236}">
                <a16:creationId xmlns:a16="http://schemas.microsoft.com/office/drawing/2014/main" id="{51608AC2-351E-324A-B5FB-44E5894E2FDF}"/>
              </a:ext>
            </a:extLst>
          </p:cNvPr>
          <p:cNvSpPr/>
          <p:nvPr/>
        </p:nvSpPr>
        <p:spPr>
          <a:xfrm>
            <a:off x="1631644" y="3798772"/>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workplace_198163">
            <a:extLst>
              <a:ext uri="{FF2B5EF4-FFF2-40B4-BE49-F238E27FC236}">
                <a16:creationId xmlns:a16="http://schemas.microsoft.com/office/drawing/2014/main" id="{9046FFBF-E57A-A748-AED6-A6C6060EDDBA}"/>
              </a:ext>
            </a:extLst>
          </p:cNvPr>
          <p:cNvSpPr/>
          <p:nvPr/>
        </p:nvSpPr>
        <p:spPr>
          <a:xfrm>
            <a:off x="1248634" y="3020595"/>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workplace_198163">
            <a:extLst>
              <a:ext uri="{FF2B5EF4-FFF2-40B4-BE49-F238E27FC236}">
                <a16:creationId xmlns:a16="http://schemas.microsoft.com/office/drawing/2014/main" id="{FC8AB7C6-5647-CB45-9E5A-1BC3F6733242}"/>
              </a:ext>
            </a:extLst>
          </p:cNvPr>
          <p:cNvSpPr/>
          <p:nvPr/>
        </p:nvSpPr>
        <p:spPr>
          <a:xfrm>
            <a:off x="2100598" y="3020596"/>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workplace_198163">
            <a:extLst>
              <a:ext uri="{FF2B5EF4-FFF2-40B4-BE49-F238E27FC236}">
                <a16:creationId xmlns:a16="http://schemas.microsoft.com/office/drawing/2014/main" id="{1390D4B5-968A-B34D-B582-B89DD99FBFE9}"/>
              </a:ext>
            </a:extLst>
          </p:cNvPr>
          <p:cNvSpPr/>
          <p:nvPr/>
        </p:nvSpPr>
        <p:spPr>
          <a:xfrm>
            <a:off x="850606" y="3809887"/>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workplace_198163">
            <a:extLst>
              <a:ext uri="{FF2B5EF4-FFF2-40B4-BE49-F238E27FC236}">
                <a16:creationId xmlns:a16="http://schemas.microsoft.com/office/drawing/2014/main" id="{3FB7E245-4E30-F74E-A6DE-4F885D5B028B}"/>
              </a:ext>
            </a:extLst>
          </p:cNvPr>
          <p:cNvSpPr/>
          <p:nvPr/>
        </p:nvSpPr>
        <p:spPr>
          <a:xfrm>
            <a:off x="1631644" y="2242418"/>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workplace_198163">
            <a:extLst>
              <a:ext uri="{FF2B5EF4-FFF2-40B4-BE49-F238E27FC236}">
                <a16:creationId xmlns:a16="http://schemas.microsoft.com/office/drawing/2014/main" id="{F7868CE5-500F-394C-9BC9-D1C28ADAD787}"/>
              </a:ext>
            </a:extLst>
          </p:cNvPr>
          <p:cNvSpPr/>
          <p:nvPr/>
        </p:nvSpPr>
        <p:spPr>
          <a:xfrm>
            <a:off x="2412682" y="3798771"/>
            <a:ext cx="520692" cy="609685"/>
          </a:xfrm>
          <a:custGeom>
            <a:avLst/>
            <a:gdLst>
              <a:gd name="connsiteX0" fmla="*/ 242883 w 518162"/>
              <a:gd name="connsiteY0" fmla="*/ 408292 h 606722"/>
              <a:gd name="connsiteX1" fmla="*/ 303572 w 518162"/>
              <a:gd name="connsiteY1" fmla="*/ 408292 h 606722"/>
              <a:gd name="connsiteX2" fmla="*/ 287021 w 518162"/>
              <a:gd name="connsiteY2" fmla="*/ 514954 h 606722"/>
              <a:gd name="connsiteX3" fmla="*/ 252760 w 518162"/>
              <a:gd name="connsiteY3" fmla="*/ 540019 h 606722"/>
              <a:gd name="connsiteX4" fmla="*/ 227755 w 518162"/>
              <a:gd name="connsiteY4" fmla="*/ 505799 h 606722"/>
              <a:gd name="connsiteX5" fmla="*/ 90606 w 518162"/>
              <a:gd name="connsiteY5" fmla="*/ 408292 h 606722"/>
              <a:gd name="connsiteX6" fmla="*/ 151310 w 518162"/>
              <a:gd name="connsiteY6" fmla="*/ 408292 h 606722"/>
              <a:gd name="connsiteX7" fmla="*/ 166353 w 518162"/>
              <a:gd name="connsiteY7" fmla="*/ 505799 h 606722"/>
              <a:gd name="connsiteX8" fmla="*/ 141341 w 518162"/>
              <a:gd name="connsiteY8" fmla="*/ 540019 h 606722"/>
              <a:gd name="connsiteX9" fmla="*/ 107073 w 518162"/>
              <a:gd name="connsiteY9" fmla="*/ 514954 h 606722"/>
              <a:gd name="connsiteX10" fmla="*/ 357338 w 518162"/>
              <a:gd name="connsiteY10" fmla="*/ 183515 h 606722"/>
              <a:gd name="connsiteX11" fmla="*/ 336868 w 518162"/>
              <a:gd name="connsiteY11" fmla="*/ 203867 h 606722"/>
              <a:gd name="connsiteX12" fmla="*/ 357338 w 518162"/>
              <a:gd name="connsiteY12" fmla="*/ 224219 h 606722"/>
              <a:gd name="connsiteX13" fmla="*/ 377719 w 518162"/>
              <a:gd name="connsiteY13" fmla="*/ 203867 h 606722"/>
              <a:gd name="connsiteX14" fmla="*/ 357338 w 518162"/>
              <a:gd name="connsiteY14" fmla="*/ 183515 h 606722"/>
              <a:gd name="connsiteX15" fmla="*/ 265667 w 518162"/>
              <a:gd name="connsiteY15" fmla="*/ 137391 h 606722"/>
              <a:gd name="connsiteX16" fmla="*/ 448920 w 518162"/>
              <a:gd name="connsiteY16" fmla="*/ 137391 h 606722"/>
              <a:gd name="connsiteX17" fmla="*/ 461291 w 518162"/>
              <a:gd name="connsiteY17" fmla="*/ 149744 h 606722"/>
              <a:gd name="connsiteX18" fmla="*/ 461291 w 518162"/>
              <a:gd name="connsiteY18" fmla="*/ 257990 h 606722"/>
              <a:gd name="connsiteX19" fmla="*/ 448920 w 518162"/>
              <a:gd name="connsiteY19" fmla="*/ 270343 h 606722"/>
              <a:gd name="connsiteX20" fmla="*/ 381546 w 518162"/>
              <a:gd name="connsiteY20" fmla="*/ 270343 h 606722"/>
              <a:gd name="connsiteX21" fmla="*/ 381546 w 518162"/>
              <a:gd name="connsiteY21" fmla="*/ 305803 h 606722"/>
              <a:gd name="connsiteX22" fmla="*/ 415989 w 518162"/>
              <a:gd name="connsiteY22" fmla="*/ 305803 h 606722"/>
              <a:gd name="connsiteX23" fmla="*/ 430853 w 518162"/>
              <a:gd name="connsiteY23" fmla="*/ 320644 h 606722"/>
              <a:gd name="connsiteX24" fmla="*/ 428539 w 518162"/>
              <a:gd name="connsiteY24" fmla="*/ 328465 h 606722"/>
              <a:gd name="connsiteX25" fmla="*/ 507215 w 518162"/>
              <a:gd name="connsiteY25" fmla="*/ 328465 h 606722"/>
              <a:gd name="connsiteX26" fmla="*/ 518162 w 518162"/>
              <a:gd name="connsiteY26" fmla="*/ 339396 h 606722"/>
              <a:gd name="connsiteX27" fmla="*/ 518162 w 518162"/>
              <a:gd name="connsiteY27" fmla="*/ 378944 h 606722"/>
              <a:gd name="connsiteX28" fmla="*/ 507215 w 518162"/>
              <a:gd name="connsiteY28" fmla="*/ 389875 h 606722"/>
              <a:gd name="connsiteX29" fmla="*/ 489949 w 518162"/>
              <a:gd name="connsiteY29" fmla="*/ 389875 h 606722"/>
              <a:gd name="connsiteX30" fmla="*/ 489949 w 518162"/>
              <a:gd name="connsiteY30" fmla="*/ 584415 h 606722"/>
              <a:gd name="connsiteX31" fmla="*/ 467699 w 518162"/>
              <a:gd name="connsiteY31" fmla="*/ 606722 h 606722"/>
              <a:gd name="connsiteX32" fmla="*/ 445449 w 518162"/>
              <a:gd name="connsiteY32" fmla="*/ 584415 h 606722"/>
              <a:gd name="connsiteX33" fmla="*/ 445449 w 518162"/>
              <a:gd name="connsiteY33" fmla="*/ 389875 h 606722"/>
              <a:gd name="connsiteX34" fmla="*/ 72714 w 518162"/>
              <a:gd name="connsiteY34" fmla="*/ 389875 h 606722"/>
              <a:gd name="connsiteX35" fmla="*/ 72714 w 518162"/>
              <a:gd name="connsiteY35" fmla="*/ 584415 h 606722"/>
              <a:gd name="connsiteX36" fmla="*/ 50375 w 518162"/>
              <a:gd name="connsiteY36" fmla="*/ 606722 h 606722"/>
              <a:gd name="connsiteX37" fmla="*/ 28124 w 518162"/>
              <a:gd name="connsiteY37" fmla="*/ 584415 h 606722"/>
              <a:gd name="connsiteX38" fmla="*/ 28124 w 518162"/>
              <a:gd name="connsiteY38" fmla="*/ 389875 h 606722"/>
              <a:gd name="connsiteX39" fmla="*/ 10947 w 518162"/>
              <a:gd name="connsiteY39" fmla="*/ 389875 h 606722"/>
              <a:gd name="connsiteX40" fmla="*/ 0 w 518162"/>
              <a:gd name="connsiteY40" fmla="*/ 378944 h 606722"/>
              <a:gd name="connsiteX41" fmla="*/ 0 w 518162"/>
              <a:gd name="connsiteY41" fmla="*/ 339396 h 606722"/>
              <a:gd name="connsiteX42" fmla="*/ 10947 w 518162"/>
              <a:gd name="connsiteY42" fmla="*/ 328465 h 606722"/>
              <a:gd name="connsiteX43" fmla="*/ 286048 w 518162"/>
              <a:gd name="connsiteY43" fmla="*/ 328465 h 606722"/>
              <a:gd name="connsiteX44" fmla="*/ 283823 w 518162"/>
              <a:gd name="connsiteY44" fmla="*/ 320644 h 606722"/>
              <a:gd name="connsiteX45" fmla="*/ 298687 w 518162"/>
              <a:gd name="connsiteY45" fmla="*/ 305803 h 606722"/>
              <a:gd name="connsiteX46" fmla="*/ 333130 w 518162"/>
              <a:gd name="connsiteY46" fmla="*/ 305803 h 606722"/>
              <a:gd name="connsiteX47" fmla="*/ 333130 w 518162"/>
              <a:gd name="connsiteY47" fmla="*/ 270343 h 606722"/>
              <a:gd name="connsiteX48" fmla="*/ 265667 w 518162"/>
              <a:gd name="connsiteY48" fmla="*/ 270343 h 606722"/>
              <a:gd name="connsiteX49" fmla="*/ 253385 w 518162"/>
              <a:gd name="connsiteY49" fmla="*/ 257990 h 606722"/>
              <a:gd name="connsiteX50" fmla="*/ 253385 w 518162"/>
              <a:gd name="connsiteY50" fmla="*/ 149744 h 606722"/>
              <a:gd name="connsiteX51" fmla="*/ 265667 w 518162"/>
              <a:gd name="connsiteY51" fmla="*/ 137391 h 606722"/>
              <a:gd name="connsiteX52" fmla="*/ 134071 w 518162"/>
              <a:gd name="connsiteY52" fmla="*/ 119961 h 606722"/>
              <a:gd name="connsiteX53" fmla="*/ 261429 w 518162"/>
              <a:gd name="connsiteY53" fmla="*/ 119961 h 606722"/>
              <a:gd name="connsiteX54" fmla="*/ 235530 w 518162"/>
              <a:gd name="connsiteY54" fmla="*/ 149734 h 606722"/>
              <a:gd name="connsiteX55" fmla="*/ 235530 w 518162"/>
              <a:gd name="connsiteY55" fmla="*/ 257983 h 606722"/>
              <a:gd name="connsiteX56" fmla="*/ 265256 w 518162"/>
              <a:gd name="connsiteY56" fmla="*/ 288112 h 606722"/>
              <a:gd name="connsiteX57" fmla="*/ 265256 w 518162"/>
              <a:gd name="connsiteY57" fmla="*/ 310064 h 606722"/>
              <a:gd name="connsiteX58" fmla="*/ 189785 w 518162"/>
              <a:gd name="connsiteY58" fmla="*/ 310064 h 606722"/>
              <a:gd name="connsiteX59" fmla="*/ 197439 w 518162"/>
              <a:gd name="connsiteY59" fmla="*/ 298333 h 606722"/>
              <a:gd name="connsiteX60" fmla="*/ 174922 w 518162"/>
              <a:gd name="connsiteY60" fmla="*/ 240297 h 606722"/>
              <a:gd name="connsiteX61" fmla="*/ 132825 w 518162"/>
              <a:gd name="connsiteY61" fmla="*/ 221811 h 606722"/>
              <a:gd name="connsiteX62" fmla="*/ 130244 w 518162"/>
              <a:gd name="connsiteY62" fmla="*/ 174708 h 606722"/>
              <a:gd name="connsiteX63" fmla="*/ 128553 w 518162"/>
              <a:gd name="connsiteY63" fmla="*/ 172753 h 606722"/>
              <a:gd name="connsiteX64" fmla="*/ 127663 w 518162"/>
              <a:gd name="connsiteY64" fmla="*/ 173908 h 606722"/>
              <a:gd name="connsiteX65" fmla="*/ 102298 w 518162"/>
              <a:gd name="connsiteY65" fmla="*/ 229188 h 606722"/>
              <a:gd name="connsiteX66" fmla="*/ 167268 w 518162"/>
              <a:gd name="connsiteY66" fmla="*/ 257717 h 606722"/>
              <a:gd name="connsiteX67" fmla="*/ 180084 w 518162"/>
              <a:gd name="connsiteY67" fmla="*/ 290600 h 606722"/>
              <a:gd name="connsiteX68" fmla="*/ 147065 w 518162"/>
              <a:gd name="connsiteY68" fmla="*/ 303398 h 606722"/>
              <a:gd name="connsiteX69" fmla="*/ 59578 w 518162"/>
              <a:gd name="connsiteY69" fmla="*/ 264916 h 606722"/>
              <a:gd name="connsiteX70" fmla="*/ 46495 w 518162"/>
              <a:gd name="connsiteY70" fmla="*/ 232832 h 606722"/>
              <a:gd name="connsiteX71" fmla="*/ 82718 w 518162"/>
              <a:gd name="connsiteY71" fmla="*/ 152045 h 606722"/>
              <a:gd name="connsiteX72" fmla="*/ 134071 w 518162"/>
              <a:gd name="connsiteY72" fmla="*/ 119961 h 606722"/>
              <a:gd name="connsiteX73" fmla="*/ 198757 w 518162"/>
              <a:gd name="connsiteY73" fmla="*/ 0 h 606722"/>
              <a:gd name="connsiteX74" fmla="*/ 250578 w 518162"/>
              <a:gd name="connsiteY74" fmla="*/ 51725 h 606722"/>
              <a:gd name="connsiteX75" fmla="*/ 198757 w 518162"/>
              <a:gd name="connsiteY75" fmla="*/ 103449 h 606722"/>
              <a:gd name="connsiteX76" fmla="*/ 146847 w 518162"/>
              <a:gd name="connsiteY76" fmla="*/ 51725 h 606722"/>
              <a:gd name="connsiteX77" fmla="*/ 198757 w 518162"/>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8162" h="606722">
                <a:moveTo>
                  <a:pt x="242883" y="408292"/>
                </a:moveTo>
                <a:lnTo>
                  <a:pt x="303572" y="408292"/>
                </a:lnTo>
                <a:lnTo>
                  <a:pt x="287021" y="514954"/>
                </a:lnTo>
                <a:cubicBezTo>
                  <a:pt x="284529" y="531309"/>
                  <a:pt x="269134" y="542508"/>
                  <a:pt x="252760" y="540019"/>
                </a:cubicBezTo>
                <a:cubicBezTo>
                  <a:pt x="236476" y="537442"/>
                  <a:pt x="225174" y="522153"/>
                  <a:pt x="227755" y="505799"/>
                </a:cubicBezTo>
                <a:close/>
                <a:moveTo>
                  <a:pt x="90606" y="408292"/>
                </a:moveTo>
                <a:lnTo>
                  <a:pt x="151310" y="408292"/>
                </a:lnTo>
                <a:lnTo>
                  <a:pt x="166353" y="505799"/>
                </a:lnTo>
                <a:cubicBezTo>
                  <a:pt x="168934" y="522153"/>
                  <a:pt x="157719" y="537442"/>
                  <a:pt x="141341" y="540019"/>
                </a:cubicBezTo>
                <a:cubicBezTo>
                  <a:pt x="124964" y="542508"/>
                  <a:pt x="109654" y="531309"/>
                  <a:pt x="107073" y="514954"/>
                </a:cubicBezTo>
                <a:close/>
                <a:moveTo>
                  <a:pt x="357338" y="183515"/>
                </a:moveTo>
                <a:cubicBezTo>
                  <a:pt x="346035" y="183515"/>
                  <a:pt x="336868" y="192580"/>
                  <a:pt x="336868" y="203867"/>
                </a:cubicBezTo>
                <a:cubicBezTo>
                  <a:pt x="336868" y="215154"/>
                  <a:pt x="346035" y="224219"/>
                  <a:pt x="357338" y="224219"/>
                </a:cubicBezTo>
                <a:cubicBezTo>
                  <a:pt x="368552" y="224219"/>
                  <a:pt x="377719" y="215154"/>
                  <a:pt x="377719" y="203867"/>
                </a:cubicBezTo>
                <a:cubicBezTo>
                  <a:pt x="377719" y="192580"/>
                  <a:pt x="368552" y="183515"/>
                  <a:pt x="357338" y="183515"/>
                </a:cubicBezTo>
                <a:close/>
                <a:moveTo>
                  <a:pt x="265667" y="137391"/>
                </a:moveTo>
                <a:lnTo>
                  <a:pt x="448920" y="137391"/>
                </a:lnTo>
                <a:cubicBezTo>
                  <a:pt x="455773" y="137391"/>
                  <a:pt x="461291" y="142901"/>
                  <a:pt x="461291" y="149744"/>
                </a:cubicBezTo>
                <a:lnTo>
                  <a:pt x="461291" y="257990"/>
                </a:lnTo>
                <a:cubicBezTo>
                  <a:pt x="461291" y="264833"/>
                  <a:pt x="455773" y="270343"/>
                  <a:pt x="448920" y="270343"/>
                </a:cubicBezTo>
                <a:lnTo>
                  <a:pt x="381546" y="270343"/>
                </a:lnTo>
                <a:lnTo>
                  <a:pt x="381546" y="305803"/>
                </a:lnTo>
                <a:lnTo>
                  <a:pt x="415989" y="305803"/>
                </a:lnTo>
                <a:cubicBezTo>
                  <a:pt x="424178" y="305803"/>
                  <a:pt x="430853" y="312468"/>
                  <a:pt x="430853" y="320644"/>
                </a:cubicBezTo>
                <a:cubicBezTo>
                  <a:pt x="430853" y="323488"/>
                  <a:pt x="429963" y="326243"/>
                  <a:pt x="428539" y="328465"/>
                </a:cubicBezTo>
                <a:lnTo>
                  <a:pt x="507215" y="328465"/>
                </a:lnTo>
                <a:cubicBezTo>
                  <a:pt x="513267" y="328465"/>
                  <a:pt x="518162" y="333442"/>
                  <a:pt x="518162" y="339396"/>
                </a:cubicBezTo>
                <a:lnTo>
                  <a:pt x="518162" y="378944"/>
                </a:lnTo>
                <a:cubicBezTo>
                  <a:pt x="518162" y="384987"/>
                  <a:pt x="513267" y="389875"/>
                  <a:pt x="507215" y="389875"/>
                </a:cubicBezTo>
                <a:lnTo>
                  <a:pt x="489949" y="389875"/>
                </a:lnTo>
                <a:lnTo>
                  <a:pt x="489949" y="584415"/>
                </a:lnTo>
                <a:cubicBezTo>
                  <a:pt x="489949" y="596768"/>
                  <a:pt x="479981" y="606722"/>
                  <a:pt x="467699" y="606722"/>
                </a:cubicBezTo>
                <a:cubicBezTo>
                  <a:pt x="455417" y="606722"/>
                  <a:pt x="445449" y="596768"/>
                  <a:pt x="445449" y="584415"/>
                </a:cubicBezTo>
                <a:lnTo>
                  <a:pt x="445449" y="389875"/>
                </a:lnTo>
                <a:lnTo>
                  <a:pt x="72714" y="389875"/>
                </a:lnTo>
                <a:lnTo>
                  <a:pt x="72714" y="584415"/>
                </a:lnTo>
                <a:cubicBezTo>
                  <a:pt x="72714" y="596768"/>
                  <a:pt x="62746" y="606722"/>
                  <a:pt x="50375" y="606722"/>
                </a:cubicBezTo>
                <a:cubicBezTo>
                  <a:pt x="38092" y="606722"/>
                  <a:pt x="28124" y="596768"/>
                  <a:pt x="28124" y="584415"/>
                </a:cubicBezTo>
                <a:lnTo>
                  <a:pt x="28124" y="389875"/>
                </a:lnTo>
                <a:lnTo>
                  <a:pt x="10947" y="389875"/>
                </a:lnTo>
                <a:cubicBezTo>
                  <a:pt x="4895" y="389875"/>
                  <a:pt x="0" y="384987"/>
                  <a:pt x="0" y="378944"/>
                </a:cubicBezTo>
                <a:lnTo>
                  <a:pt x="0" y="339396"/>
                </a:lnTo>
                <a:cubicBezTo>
                  <a:pt x="0" y="333442"/>
                  <a:pt x="4895" y="328465"/>
                  <a:pt x="10947" y="328465"/>
                </a:cubicBezTo>
                <a:lnTo>
                  <a:pt x="286048" y="328465"/>
                </a:lnTo>
                <a:cubicBezTo>
                  <a:pt x="284624" y="326243"/>
                  <a:pt x="283823" y="323488"/>
                  <a:pt x="283823" y="320644"/>
                </a:cubicBezTo>
                <a:cubicBezTo>
                  <a:pt x="283823" y="312379"/>
                  <a:pt x="290498" y="305803"/>
                  <a:pt x="298687" y="305803"/>
                </a:cubicBezTo>
                <a:lnTo>
                  <a:pt x="333130" y="305803"/>
                </a:lnTo>
                <a:lnTo>
                  <a:pt x="333130" y="270343"/>
                </a:lnTo>
                <a:lnTo>
                  <a:pt x="265667" y="270343"/>
                </a:lnTo>
                <a:cubicBezTo>
                  <a:pt x="258903" y="270343"/>
                  <a:pt x="253385" y="264833"/>
                  <a:pt x="253385" y="257990"/>
                </a:cubicBezTo>
                <a:lnTo>
                  <a:pt x="253385" y="149744"/>
                </a:lnTo>
                <a:cubicBezTo>
                  <a:pt x="253385" y="142901"/>
                  <a:pt x="258903" y="137391"/>
                  <a:pt x="265667" y="137391"/>
                </a:cubicBezTo>
                <a:close/>
                <a:moveTo>
                  <a:pt x="134071" y="119961"/>
                </a:moveTo>
                <a:lnTo>
                  <a:pt x="261429" y="119961"/>
                </a:lnTo>
                <a:cubicBezTo>
                  <a:pt x="246833" y="122005"/>
                  <a:pt x="235530" y="134536"/>
                  <a:pt x="235530" y="149734"/>
                </a:cubicBezTo>
                <a:lnTo>
                  <a:pt x="235530" y="257983"/>
                </a:lnTo>
                <a:cubicBezTo>
                  <a:pt x="235530" y="274425"/>
                  <a:pt x="248791" y="287845"/>
                  <a:pt x="265256" y="288112"/>
                </a:cubicBezTo>
                <a:lnTo>
                  <a:pt x="265256" y="310064"/>
                </a:lnTo>
                <a:lnTo>
                  <a:pt x="189785" y="310064"/>
                </a:lnTo>
                <a:cubicBezTo>
                  <a:pt x="192900" y="306687"/>
                  <a:pt x="195481" y="302776"/>
                  <a:pt x="197439" y="298333"/>
                </a:cubicBezTo>
                <a:cubicBezTo>
                  <a:pt x="207318" y="276025"/>
                  <a:pt x="197172" y="250074"/>
                  <a:pt x="174922" y="240297"/>
                </a:cubicBezTo>
                <a:lnTo>
                  <a:pt x="132825" y="221811"/>
                </a:lnTo>
                <a:lnTo>
                  <a:pt x="130244" y="174708"/>
                </a:lnTo>
                <a:cubicBezTo>
                  <a:pt x="130155" y="173730"/>
                  <a:pt x="129532" y="172930"/>
                  <a:pt x="128553" y="172753"/>
                </a:cubicBezTo>
                <a:cubicBezTo>
                  <a:pt x="127663" y="172575"/>
                  <a:pt x="128108" y="173019"/>
                  <a:pt x="127663" y="173908"/>
                </a:cubicBezTo>
                <a:cubicBezTo>
                  <a:pt x="119030" y="191594"/>
                  <a:pt x="109685" y="212213"/>
                  <a:pt x="102298" y="229188"/>
                </a:cubicBezTo>
                <a:lnTo>
                  <a:pt x="167268" y="257717"/>
                </a:lnTo>
                <a:cubicBezTo>
                  <a:pt x="179906" y="263316"/>
                  <a:pt x="185602" y="277980"/>
                  <a:pt x="180084" y="290600"/>
                </a:cubicBezTo>
                <a:cubicBezTo>
                  <a:pt x="174477" y="303221"/>
                  <a:pt x="159703" y="308997"/>
                  <a:pt x="147065" y="303398"/>
                </a:cubicBezTo>
                <a:lnTo>
                  <a:pt x="59578" y="264916"/>
                </a:lnTo>
                <a:cubicBezTo>
                  <a:pt x="47296" y="259494"/>
                  <a:pt x="41422" y="245274"/>
                  <a:pt x="46495" y="232832"/>
                </a:cubicBezTo>
                <a:cubicBezTo>
                  <a:pt x="53170" y="216035"/>
                  <a:pt x="68834" y="180485"/>
                  <a:pt x="82718" y="152045"/>
                </a:cubicBezTo>
                <a:cubicBezTo>
                  <a:pt x="92241" y="132581"/>
                  <a:pt x="112355" y="119961"/>
                  <a:pt x="134071" y="119961"/>
                </a:cubicBezTo>
                <a:close/>
                <a:moveTo>
                  <a:pt x="198757" y="0"/>
                </a:moveTo>
                <a:cubicBezTo>
                  <a:pt x="227339" y="0"/>
                  <a:pt x="250578" y="23107"/>
                  <a:pt x="250578" y="51725"/>
                </a:cubicBezTo>
                <a:cubicBezTo>
                  <a:pt x="250578" y="80342"/>
                  <a:pt x="227339" y="103449"/>
                  <a:pt x="198757" y="103449"/>
                </a:cubicBezTo>
                <a:cubicBezTo>
                  <a:pt x="170087" y="103449"/>
                  <a:pt x="146847" y="80253"/>
                  <a:pt x="146847" y="51725"/>
                </a:cubicBezTo>
                <a:cubicBezTo>
                  <a:pt x="146847" y="23196"/>
                  <a:pt x="169998" y="0"/>
                  <a:pt x="1987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ck-of-coins-and-dollar_66032">
            <a:extLst>
              <a:ext uri="{FF2B5EF4-FFF2-40B4-BE49-F238E27FC236}">
                <a16:creationId xmlns:a16="http://schemas.microsoft.com/office/drawing/2014/main" id="{3660A37C-DEF9-294B-B1FD-A9A55E27F4B7}"/>
              </a:ext>
            </a:extLst>
          </p:cNvPr>
          <p:cNvSpPr>
            <a:spLocks noChangeAspect="1"/>
          </p:cNvSpPr>
          <p:nvPr/>
        </p:nvSpPr>
        <p:spPr>
          <a:xfrm>
            <a:off x="3304435" y="2971748"/>
            <a:ext cx="609685" cy="608748"/>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solidFill>
            <a:schemeClr val="accent4"/>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FF0000"/>
              </a:solidFill>
              <a:highlight>
                <a:srgbClr val="FFFF00"/>
              </a:highlight>
            </a:endParaRPr>
          </a:p>
        </p:txBody>
      </p:sp>
      <p:pic>
        <p:nvPicPr>
          <p:cNvPr id="1026" name="Picture 2">
            <a:extLst>
              <a:ext uri="{FF2B5EF4-FFF2-40B4-BE49-F238E27FC236}">
                <a16:creationId xmlns:a16="http://schemas.microsoft.com/office/drawing/2014/main" id="{604363FA-D7F0-7547-A6AD-F981C4AD8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05" y="1554864"/>
            <a:ext cx="2557966" cy="17087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1074D3-FAFA-C841-A64E-29CD71162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9174" y="1554864"/>
            <a:ext cx="2565647" cy="17087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AB7D6D9-27D2-A442-8F29-C7D61BD44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1005" y="3480586"/>
            <a:ext cx="2557966" cy="18225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B9D8731-047F-B948-AA73-935F4E2BC0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1571"/>
          <a:stretch/>
        </p:blipFill>
        <p:spPr bwMode="auto">
          <a:xfrm>
            <a:off x="8639174" y="3469848"/>
            <a:ext cx="2702220" cy="182255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37BC748E-7D78-A942-8C7D-30762C822A1B}"/>
              </a:ext>
            </a:extLst>
          </p:cNvPr>
          <p:cNvSpPr/>
          <p:nvPr/>
        </p:nvSpPr>
        <p:spPr>
          <a:xfrm>
            <a:off x="1248634" y="5788140"/>
            <a:ext cx="9564181" cy="461665"/>
          </a:xfrm>
          <a:prstGeom prst="rect">
            <a:avLst/>
          </a:prstGeom>
        </p:spPr>
        <p:txBody>
          <a:bodyPr wrap="square">
            <a:spAutoFit/>
          </a:bodyPr>
          <a:lstStyle/>
          <a:p>
            <a:pPr algn="ctr"/>
            <a:r>
              <a:rPr lang="en-US" altLang="zh-CN" sz="2400" dirty="0"/>
              <a:t>How</a:t>
            </a:r>
            <a:r>
              <a:rPr lang="zh-CN" altLang="en-US" sz="2400" dirty="0"/>
              <a:t> to learn neural models for NER in a costeffective 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BAA0C8-1323-5541-91F1-B5D5EC34D709}"/>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4" name="标题 3">
            <a:extLst>
              <a:ext uri="{FF2B5EF4-FFF2-40B4-BE49-F238E27FC236}">
                <a16:creationId xmlns:a16="http://schemas.microsoft.com/office/drawing/2014/main" id="{3BA73992-30CF-E740-A617-FBA3E884EC8F}"/>
              </a:ext>
            </a:extLst>
          </p:cNvPr>
          <p:cNvSpPr>
            <a:spLocks noGrp="1"/>
          </p:cNvSpPr>
          <p:nvPr>
            <p:ph type="title"/>
          </p:nvPr>
        </p:nvSpPr>
        <p:spPr/>
        <p:txBody>
          <a:bodyPr/>
          <a:lstStyle/>
          <a:p>
            <a:r>
              <a:rPr kumimoji="1" lang="en-US" altLang="zh-CN" dirty="0"/>
              <a:t>1.2</a:t>
            </a:r>
            <a:r>
              <a:rPr kumimoji="1" lang="zh-CN" altLang="en-US" dirty="0"/>
              <a:t> </a:t>
            </a:r>
            <a:r>
              <a:rPr kumimoji="1" lang="en-US" altLang="zh-CN" dirty="0"/>
              <a:t>Related</a:t>
            </a:r>
            <a:r>
              <a:rPr kumimoji="1" lang="zh-CN" altLang="en-US" dirty="0"/>
              <a:t> </a:t>
            </a:r>
            <a:r>
              <a:rPr kumimoji="1" lang="en-US" altLang="zh-CN" dirty="0"/>
              <a:t>Work</a:t>
            </a:r>
            <a:endParaRPr kumimoji="1" lang="zh-CN" altLang="en-US" dirty="0"/>
          </a:p>
        </p:txBody>
      </p:sp>
      <p:graphicFrame>
        <p:nvGraphicFramePr>
          <p:cNvPr id="11" name="表格 11">
            <a:extLst>
              <a:ext uri="{FF2B5EF4-FFF2-40B4-BE49-F238E27FC236}">
                <a16:creationId xmlns:a16="http://schemas.microsoft.com/office/drawing/2014/main" id="{7B64E453-5CDA-0442-ACEB-EAAEFC25DF89}"/>
              </a:ext>
            </a:extLst>
          </p:cNvPr>
          <p:cNvGraphicFramePr>
            <a:graphicFrameLocks noGrp="1"/>
          </p:cNvGraphicFramePr>
          <p:nvPr>
            <p:extLst>
              <p:ext uri="{D42A27DB-BD31-4B8C-83A1-F6EECF244321}">
                <p14:modId xmlns:p14="http://schemas.microsoft.com/office/powerpoint/2010/main" val="292867238"/>
              </p:ext>
            </p:extLst>
          </p:nvPr>
        </p:nvGraphicFramePr>
        <p:xfrm>
          <a:off x="778293" y="1539505"/>
          <a:ext cx="10635414" cy="4366091"/>
        </p:xfrm>
        <a:graphic>
          <a:graphicData uri="http://schemas.openxmlformats.org/drawingml/2006/table">
            <a:tbl>
              <a:tblPr firstRow="1" bandRow="1">
                <a:tableStyleId>{5C22544A-7EE6-4342-B048-85BDC9FD1C3A}</a:tableStyleId>
              </a:tblPr>
              <a:tblGrid>
                <a:gridCol w="4084713">
                  <a:extLst>
                    <a:ext uri="{9D8B030D-6E8A-4147-A177-3AD203B41FA5}">
                      <a16:colId xmlns:a16="http://schemas.microsoft.com/office/drawing/2014/main" val="3917948775"/>
                    </a:ext>
                  </a:extLst>
                </a:gridCol>
                <a:gridCol w="3162924">
                  <a:extLst>
                    <a:ext uri="{9D8B030D-6E8A-4147-A177-3AD203B41FA5}">
                      <a16:colId xmlns:a16="http://schemas.microsoft.com/office/drawing/2014/main" val="1601507931"/>
                    </a:ext>
                  </a:extLst>
                </a:gridCol>
                <a:gridCol w="3387777">
                  <a:extLst>
                    <a:ext uri="{9D8B030D-6E8A-4147-A177-3AD203B41FA5}">
                      <a16:colId xmlns:a16="http://schemas.microsoft.com/office/drawing/2014/main" val="2317837027"/>
                    </a:ext>
                  </a:extLst>
                </a:gridCol>
              </a:tblGrid>
              <a:tr h="338705">
                <a:tc gridSpan="2">
                  <a:txBody>
                    <a:bodyPr/>
                    <a:lstStyle/>
                    <a:p>
                      <a:pPr algn="ctr"/>
                      <a:r>
                        <a:rPr lang="en-US" altLang="zh-CN" dirty="0"/>
                        <a:t>Methods</a:t>
                      </a:r>
                      <a:endParaRPr lang="zh-CN" altLang="en-US" dirty="0"/>
                    </a:p>
                  </a:txBody>
                  <a:tcPr anchor="ctr"/>
                </a:tc>
                <a:tc hMerge="1">
                  <a:txBody>
                    <a:bodyPr/>
                    <a:lstStyle/>
                    <a:p>
                      <a:pPr algn="l"/>
                      <a:endParaRPr lang="zh-CN" altLang="en-US" dirty="0"/>
                    </a:p>
                  </a:txBody>
                  <a:tcPr anchor="ctr"/>
                </a:tc>
                <a:tc>
                  <a:txBody>
                    <a:bodyPr/>
                    <a:lstStyle/>
                    <a:p>
                      <a:pPr algn="ctr"/>
                      <a:r>
                        <a:rPr lang="en-US" altLang="zh-CN" dirty="0"/>
                        <a:t>Weakness</a:t>
                      </a:r>
                      <a:endParaRPr lang="zh-CN" altLang="en-US" dirty="0"/>
                    </a:p>
                  </a:txBody>
                  <a:tcPr anchor="ctr"/>
                </a:tc>
                <a:extLst>
                  <a:ext uri="{0D108BD9-81ED-4DB2-BD59-A6C34878D82A}">
                    <a16:rowId xmlns:a16="http://schemas.microsoft.com/office/drawing/2014/main" val="1052202322"/>
                  </a:ext>
                </a:extLst>
              </a:tr>
              <a:tr h="992054">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sz="1800" dirty="0"/>
                        <a:t>D</a:t>
                      </a:r>
                      <a:r>
                        <a:rPr lang="zh-CN" altLang="en-US" sz="1800" dirty="0"/>
                        <a:t>ictionary-based distantly supervision </a:t>
                      </a:r>
                      <a:endParaRPr lang="en-US" altLang="zh-CN" sz="1800" dirty="0"/>
                    </a:p>
                    <a:p>
                      <a:pPr marL="0" marR="0" lvl="0" indent="0" algn="l" defTabSz="913765" rtl="0" eaLnBrk="1" fontAlgn="auto" latinLnBrk="0" hangingPunct="1">
                        <a:lnSpc>
                          <a:spcPct val="100000"/>
                        </a:lnSpc>
                        <a:spcBef>
                          <a:spcPts val="0"/>
                        </a:spcBef>
                        <a:spcAft>
                          <a:spcPts val="0"/>
                        </a:spcAft>
                        <a:buClrTx/>
                        <a:buSzTx/>
                        <a:buFontTx/>
                        <a:buNone/>
                        <a:tabLst/>
                        <a:defRPr/>
                      </a:pPr>
                      <a:r>
                        <a:rPr lang="en" altLang="zh-CN" sz="1800" dirty="0"/>
                        <a:t>(Shang et al.,2018; Yang</a:t>
                      </a:r>
                      <a:r>
                        <a:rPr lang="zh-CN" altLang="en-US" sz="1800" dirty="0"/>
                        <a:t> </a:t>
                      </a:r>
                      <a:r>
                        <a:rPr lang="en" altLang="zh-CN" sz="1800" dirty="0"/>
                        <a:t>et al., 2018).</a:t>
                      </a:r>
                      <a:endParaRPr lang="zh-CN" altLang="en-US" sz="1800" dirty="0"/>
                    </a:p>
                  </a:txBody>
                  <a:tcPr anchor="ctr"/>
                </a:tc>
                <a:tc>
                  <a:txBody>
                    <a:bodyPr/>
                    <a:lstStyle/>
                    <a:p>
                      <a:pPr algn="l"/>
                      <a:r>
                        <a:rPr lang="zh-CN" altLang="en-US" dirty="0"/>
                        <a:t>创建一个外部的大型实体词典然后将匹配句子视为额外的、噪声标记的数据</a:t>
                      </a:r>
                    </a:p>
                  </a:txBody>
                  <a:tcPr anchor="ctr"/>
                </a:tc>
                <a:tc>
                  <a:txBody>
                    <a:bodyPr/>
                    <a:lstStyle/>
                    <a:p>
                      <a:pPr algn="l"/>
                      <a:r>
                        <a:rPr lang="zh-CN" altLang="en-US" dirty="0"/>
                        <a:t>匹配句子的质量在很大程度上取决于词典的覆盖率和语料库的质量</a:t>
                      </a:r>
                    </a:p>
                  </a:txBody>
                  <a:tcPr anchor="ctr"/>
                </a:tc>
                <a:extLst>
                  <a:ext uri="{0D108BD9-81ED-4DB2-BD59-A6C34878D82A}">
                    <a16:rowId xmlns:a16="http://schemas.microsoft.com/office/drawing/2014/main" val="1769644816"/>
                  </a:ext>
                </a:extLst>
              </a:tr>
              <a:tr h="584613">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Linking rules </a:t>
                      </a:r>
                      <a:endParaRPr lang="en-US" altLang="zh-CN" sz="1800" dirty="0"/>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(Safranchik et al., 2020)</a:t>
                      </a:r>
                    </a:p>
                  </a:txBody>
                  <a:tcPr anchor="ctr"/>
                </a:tc>
                <a:tc>
                  <a:txBody>
                    <a:bodyPr/>
                    <a:lstStyle/>
                    <a:p>
                      <a:pPr algn="l"/>
                      <a:r>
                        <a:rPr lang="zh-CN" altLang="en-US" dirty="0"/>
                        <a:t>关注序列中相邻元素是否属于同一类</a:t>
                      </a:r>
                    </a:p>
                  </a:txBody>
                  <a:tcPr anchor="ctr"/>
                </a:tc>
                <a:tc>
                  <a:txBody>
                    <a:bodyPr/>
                    <a:lstStyle/>
                    <a:p>
                      <a:pPr algn="l"/>
                      <a:r>
                        <a:rPr lang="zh-CN" altLang="en-US" dirty="0"/>
                        <a:t>旨在消除训练数据或人工注释的工作</a:t>
                      </a:r>
                    </a:p>
                  </a:txBody>
                  <a:tcPr anchor="ctr"/>
                </a:tc>
                <a:extLst>
                  <a:ext uri="{0D108BD9-81ED-4DB2-BD59-A6C34878D82A}">
                    <a16:rowId xmlns:a16="http://schemas.microsoft.com/office/drawing/2014/main" val="3092734005"/>
                  </a:ext>
                </a:extLst>
              </a:tr>
              <a:tr h="391748">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 </a:t>
                      </a:r>
                      <a:r>
                        <a:rPr lang="en-US" altLang="zh-CN" sz="1800" dirty="0"/>
                        <a:t>A</a:t>
                      </a:r>
                      <a:r>
                        <a:rPr lang="zh-CN" altLang="en-US" sz="1800" dirty="0"/>
                        <a:t>ctive learning </a:t>
                      </a:r>
                      <a:endParaRPr lang="en-US" altLang="zh-CN" sz="1800" dirty="0"/>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(Shen et al., 2017; Lin et al., 2019)</a:t>
                      </a:r>
                    </a:p>
                    <a:p>
                      <a:pPr algn="l"/>
                      <a:endParaRPr lang="zh-CN" altLang="en-US" dirty="0"/>
                    </a:p>
                  </a:txBody>
                  <a:tcPr anchor="ctr"/>
                </a:tc>
                <a:tc>
                  <a:txBody>
                    <a:bodyPr/>
                    <a:lstStyle/>
                    <a:p>
                      <a:pPr algn="l"/>
                      <a:r>
                        <a:rPr lang="zh-CN" altLang="en-US" dirty="0"/>
                        <a:t>这种方法侧重于实例采样和人工注释</a:t>
                      </a:r>
                      <a:r>
                        <a:rPr lang="en" altLang="zh-CN" dirty="0"/>
                        <a:t>UI</a:t>
                      </a:r>
                      <a:r>
                        <a:rPr lang="zh-CN" altLang="en" dirty="0"/>
                        <a:t>，</a:t>
                      </a:r>
                      <a:r>
                        <a:rPr lang="zh-CN" altLang="en-US" dirty="0"/>
                        <a:t>要求工作人员首先对最有用的实例进行注释</a:t>
                      </a:r>
                    </a:p>
                  </a:txBody>
                  <a:tcPr anchor="ctr"/>
                </a:tc>
                <a:tc>
                  <a:txBody>
                    <a:bodyPr/>
                    <a:lstStyle/>
                    <a:p>
                      <a:pPr algn="l"/>
                      <a:r>
                        <a:rPr lang="zh-CN" altLang="en-US" dirty="0"/>
                        <a:t>在训练新模型时，主动注释数据几乎没有帮助。</a:t>
                      </a:r>
                    </a:p>
                  </a:txBody>
                  <a:tcPr anchor="ctr"/>
                </a:tc>
                <a:extLst>
                  <a:ext uri="{0D108BD9-81ED-4DB2-BD59-A6C34878D82A}">
                    <a16:rowId xmlns:a16="http://schemas.microsoft.com/office/drawing/2014/main" val="825559508"/>
                  </a:ext>
                </a:extLst>
              </a:tr>
              <a:tr h="813717">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Transfer learning approaches</a:t>
                      </a:r>
                      <a:endParaRPr lang="en-US" altLang="zh-CN" sz="1800" dirty="0"/>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800" dirty="0"/>
                        <a:t> (Lin and Lu, 2018) </a:t>
                      </a:r>
                      <a:endParaRPr lang="en-US" altLang="zh-CN" sz="1800" dirty="0"/>
                    </a:p>
                  </a:txBody>
                  <a:tcPr anchor="ctr"/>
                </a:tc>
                <a:tc>
                  <a:txBody>
                    <a:bodyPr/>
                    <a:lstStyle/>
                    <a:p>
                      <a:pPr algn="l"/>
                      <a:r>
                        <a:rPr lang="zh-CN" altLang="en-US" dirty="0"/>
                        <a:t>迁移学习</a:t>
                      </a:r>
                    </a:p>
                  </a:txBody>
                  <a:tcPr anchor="ctr"/>
                </a:tc>
                <a:tc rowSpan="2">
                  <a:txBody>
                    <a:bodyPr/>
                    <a:lstStyle/>
                    <a:p>
                      <a:pPr algn="l"/>
                      <a:r>
                        <a:rPr lang="zh-CN" altLang="en-US" dirty="0"/>
                        <a:t>这些方法通常缺乏明确的理论依据来建议注释过程</a:t>
                      </a:r>
                    </a:p>
                  </a:txBody>
                  <a:tcPr anchor="ctr"/>
                </a:tc>
                <a:extLst>
                  <a:ext uri="{0D108BD9-81ED-4DB2-BD59-A6C34878D82A}">
                    <a16:rowId xmlns:a16="http://schemas.microsoft.com/office/drawing/2014/main" val="3965261746"/>
                  </a:ext>
                </a:extLst>
              </a:tr>
              <a:tr h="584613">
                <a:tc>
                  <a:txBody>
                    <a:bodyPr/>
                    <a:lstStyle/>
                    <a:p>
                      <a:pPr algn="l"/>
                      <a:r>
                        <a:rPr lang="en-US" altLang="zh-CN" sz="1800" dirty="0"/>
                        <a:t>A</a:t>
                      </a:r>
                      <a:r>
                        <a:rPr lang="zh-CN" altLang="en-US" sz="1800" dirty="0"/>
                        <a:t>ggregating multi-source supervision (Lan et al., 2020) </a:t>
                      </a:r>
                    </a:p>
                  </a:txBody>
                  <a:tcPr anchor="ctr"/>
                </a:tc>
                <a:tc>
                  <a:txBody>
                    <a:bodyPr/>
                    <a:lstStyle/>
                    <a:p>
                      <a:pPr algn="l"/>
                      <a:r>
                        <a:rPr lang="zh-CN" altLang="en-US" dirty="0"/>
                        <a:t>半监督学习</a:t>
                      </a:r>
                    </a:p>
                  </a:txBody>
                  <a:tcPr anchor="ctr"/>
                </a:tc>
                <a:tc vMerge="1">
                  <a:txBody>
                    <a:bodyPr/>
                    <a:lstStyle/>
                    <a:p>
                      <a:endParaRPr lang="zh-CN" altLang="en-US" dirty="0"/>
                    </a:p>
                  </a:txBody>
                  <a:tcPr/>
                </a:tc>
                <a:extLst>
                  <a:ext uri="{0D108BD9-81ED-4DB2-BD59-A6C34878D82A}">
                    <a16:rowId xmlns:a16="http://schemas.microsoft.com/office/drawing/2014/main" val="1729301132"/>
                  </a:ext>
                </a:extLst>
              </a:tr>
            </a:tbl>
          </a:graphicData>
        </a:graphic>
      </p:graphicFrame>
    </p:spTree>
    <p:extLst>
      <p:ext uri="{BB962C8B-B14F-4D97-AF65-F5344CB8AC3E}">
        <p14:creationId xmlns:p14="http://schemas.microsoft.com/office/powerpoint/2010/main" val="99661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C684379-5F8D-B84C-A19F-34C64EE87278}"/>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sp>
        <p:nvSpPr>
          <p:cNvPr id="4" name="标题 3">
            <a:extLst>
              <a:ext uri="{FF2B5EF4-FFF2-40B4-BE49-F238E27FC236}">
                <a16:creationId xmlns:a16="http://schemas.microsoft.com/office/drawing/2014/main" id="{0C247FD1-16CD-6C47-8A76-0189903E4295}"/>
              </a:ext>
            </a:extLst>
          </p:cNvPr>
          <p:cNvSpPr>
            <a:spLocks noGrp="1"/>
          </p:cNvSpPr>
          <p:nvPr>
            <p:ph type="title"/>
          </p:nvPr>
        </p:nvSpPr>
        <p:spPr/>
        <p:txBody>
          <a:bodyPr/>
          <a:lstStyle/>
          <a:p>
            <a:r>
              <a:rPr kumimoji="1" lang="en-US" altLang="zh-CN" dirty="0"/>
              <a:t>1.3</a:t>
            </a:r>
            <a:r>
              <a:rPr kumimoji="1" lang="zh-CN" altLang="en-US" dirty="0"/>
              <a:t> </a:t>
            </a:r>
            <a:r>
              <a:rPr kumimoji="1" lang="en-US" altLang="zh-CN" dirty="0"/>
              <a:t>Innovation</a:t>
            </a:r>
            <a:r>
              <a:rPr kumimoji="1" lang="zh-CN" altLang="en-US" dirty="0"/>
              <a:t> </a:t>
            </a:r>
          </a:p>
        </p:txBody>
      </p:sp>
      <p:pic>
        <p:nvPicPr>
          <p:cNvPr id="5" name="图片 4">
            <a:extLst>
              <a:ext uri="{FF2B5EF4-FFF2-40B4-BE49-F238E27FC236}">
                <a16:creationId xmlns:a16="http://schemas.microsoft.com/office/drawing/2014/main" id="{00D101A7-778C-3843-8694-2365678E5B55}"/>
              </a:ext>
            </a:extLst>
          </p:cNvPr>
          <p:cNvPicPr>
            <a:picLocks noChangeAspect="1"/>
          </p:cNvPicPr>
          <p:nvPr/>
        </p:nvPicPr>
        <p:blipFill>
          <a:blip r:embed="rId3"/>
          <a:stretch>
            <a:fillRect/>
          </a:stretch>
        </p:blipFill>
        <p:spPr>
          <a:xfrm>
            <a:off x="159444" y="1658860"/>
            <a:ext cx="6063741" cy="4042494"/>
          </a:xfrm>
          <a:prstGeom prst="rect">
            <a:avLst/>
          </a:prstGeom>
          <a:ln>
            <a:noFill/>
          </a:ln>
        </p:spPr>
      </p:pic>
      <p:sp>
        <p:nvSpPr>
          <p:cNvPr id="7" name="矩形 6">
            <a:extLst>
              <a:ext uri="{FF2B5EF4-FFF2-40B4-BE49-F238E27FC236}">
                <a16:creationId xmlns:a16="http://schemas.microsoft.com/office/drawing/2014/main" id="{D945A18F-C7F7-CA4D-BFB9-04D7C8BC3D66}"/>
              </a:ext>
            </a:extLst>
          </p:cNvPr>
          <p:cNvSpPr/>
          <p:nvPr/>
        </p:nvSpPr>
        <p:spPr>
          <a:xfrm>
            <a:off x="6474255" y="2832216"/>
            <a:ext cx="6096000" cy="369332"/>
          </a:xfrm>
          <a:prstGeom prst="rect">
            <a:avLst/>
          </a:prstGeom>
        </p:spPr>
        <p:txBody>
          <a:bodyPr>
            <a:spAutoFit/>
          </a:bodyPr>
          <a:lstStyle/>
          <a:p>
            <a:r>
              <a:rPr lang="zh-CN" altLang="en-US" dirty="0">
                <a:latin typeface="Gujarati MT" pitchFamily="2" charset="0"/>
                <a:cs typeface="Gujarati MT" pitchFamily="2" charset="0"/>
              </a:rPr>
              <a:t>﻿Bill </a:t>
            </a:r>
            <a:r>
              <a:rPr lang="zh-CN" altLang="en-US" i="1" dirty="0">
                <a:solidFill>
                  <a:srgbClr val="00B0F0"/>
                </a:solidFill>
                <a:latin typeface="Gujarati MT" pitchFamily="2" charset="0"/>
                <a:cs typeface="Gujarati MT" pitchFamily="2" charset="0"/>
              </a:rPr>
              <a:t>enjoyed a great dinner</a:t>
            </a:r>
            <a:r>
              <a:rPr lang="zh-CN" altLang="en-US" dirty="0">
                <a:latin typeface="Gujarati MT" pitchFamily="2" charset="0"/>
                <a:cs typeface="Gujarati MT" pitchFamily="2" charset="0"/>
              </a:rPr>
              <a:t> with Alice </a:t>
            </a:r>
            <a:r>
              <a:rPr lang="zh-CN" altLang="en-US" i="1" dirty="0">
                <a:solidFill>
                  <a:srgbClr val="00B0F0"/>
                </a:solidFill>
                <a:latin typeface="Gujarati MT" pitchFamily="2" charset="0"/>
                <a:cs typeface="Gujarati MT" pitchFamily="2" charset="0"/>
              </a:rPr>
              <a:t>at</a:t>
            </a:r>
            <a:r>
              <a:rPr lang="zh-CN" altLang="en-US" dirty="0">
                <a:latin typeface="Gujarati MT" pitchFamily="2" charset="0"/>
                <a:cs typeface="Gujarati MT" pitchFamily="2" charset="0"/>
              </a:rPr>
              <a:t> Zcxlbz.</a:t>
            </a:r>
          </a:p>
        </p:txBody>
      </p:sp>
      <p:sp>
        <p:nvSpPr>
          <p:cNvPr id="8" name="矩形 7">
            <a:extLst>
              <a:ext uri="{FF2B5EF4-FFF2-40B4-BE49-F238E27FC236}">
                <a16:creationId xmlns:a16="http://schemas.microsoft.com/office/drawing/2014/main" id="{C898CF05-53B6-C346-96C1-B1162CF846DF}"/>
              </a:ext>
            </a:extLst>
          </p:cNvPr>
          <p:cNvSpPr/>
          <p:nvPr/>
        </p:nvSpPr>
        <p:spPr>
          <a:xfrm>
            <a:off x="8639174" y="4061942"/>
            <a:ext cx="2024395" cy="400110"/>
          </a:xfrm>
          <a:prstGeom prst="rect">
            <a:avLst/>
          </a:prstGeom>
        </p:spPr>
        <p:txBody>
          <a:bodyPr wrap="square">
            <a:spAutoFit/>
          </a:bodyPr>
          <a:lstStyle/>
          <a:p>
            <a:r>
              <a:rPr lang="zh-CN" altLang="en-US" sz="2000" dirty="0">
                <a:latin typeface="Gujarati MT" pitchFamily="2" charset="0"/>
                <a:cs typeface="Gujarati MT" pitchFamily="2" charset="0"/>
              </a:rPr>
              <a:t>﻿ </a:t>
            </a:r>
            <a:r>
              <a:rPr lang="en-US" altLang="zh-CN" sz="2000" i="1" dirty="0">
                <a:solidFill>
                  <a:srgbClr val="00B0F0"/>
                </a:solidFill>
                <a:latin typeface="Gujarati MT" pitchFamily="2" charset="0"/>
                <a:cs typeface="Gujarati MT" pitchFamily="2" charset="0"/>
              </a:rPr>
              <a:t>had</a:t>
            </a:r>
            <a:r>
              <a:rPr lang="en-US" altLang="zh-CN" sz="2000" dirty="0">
                <a:latin typeface="Gujarati MT" pitchFamily="2" charset="0"/>
                <a:cs typeface="Gujarati MT" pitchFamily="2" charset="0"/>
              </a:rPr>
              <a:t> …</a:t>
            </a:r>
            <a:r>
              <a:rPr lang="zh-CN" altLang="en-US" sz="2000" dirty="0">
                <a:latin typeface="Gujarati MT" pitchFamily="2" charset="0"/>
                <a:cs typeface="Gujarati MT" pitchFamily="2" charset="0"/>
              </a:rPr>
              <a:t> </a:t>
            </a:r>
            <a:r>
              <a:rPr lang="en-US" altLang="zh-CN" sz="2000" i="1" dirty="0">
                <a:solidFill>
                  <a:srgbClr val="00B0F0"/>
                </a:solidFill>
                <a:latin typeface="Gujarati MT" pitchFamily="2" charset="0"/>
                <a:cs typeface="Gujarati MT" pitchFamily="2" charset="0"/>
              </a:rPr>
              <a:t>lunch a</a:t>
            </a:r>
            <a:r>
              <a:rPr lang="zh-CN" altLang="en-US" sz="2000" i="1" dirty="0">
                <a:solidFill>
                  <a:srgbClr val="00B0F0"/>
                </a:solidFill>
                <a:latin typeface="Gujarati MT" pitchFamily="2" charset="0"/>
                <a:cs typeface="Gujarati MT" pitchFamily="2" charset="0"/>
              </a:rPr>
              <a:t>t</a:t>
            </a:r>
            <a:endParaRPr lang="zh-CN" altLang="en-US" sz="2000" dirty="0">
              <a:latin typeface="Gujarati MT" pitchFamily="2" charset="0"/>
              <a:cs typeface="Gujarati MT" pitchFamily="2" charset="0"/>
            </a:endParaRPr>
          </a:p>
        </p:txBody>
      </p:sp>
      <p:sp>
        <p:nvSpPr>
          <p:cNvPr id="10" name="iconfont-11253-5327615">
            <a:extLst>
              <a:ext uri="{FF2B5EF4-FFF2-40B4-BE49-F238E27FC236}">
                <a16:creationId xmlns:a16="http://schemas.microsoft.com/office/drawing/2014/main" id="{03D8EA7E-22E9-9343-97C9-F0D92AE91FF6}"/>
              </a:ext>
            </a:extLst>
          </p:cNvPr>
          <p:cNvSpPr>
            <a:spLocks noChangeAspect="1"/>
          </p:cNvSpPr>
          <p:nvPr/>
        </p:nvSpPr>
        <p:spPr>
          <a:xfrm>
            <a:off x="9456684" y="3422844"/>
            <a:ext cx="143010" cy="400110"/>
          </a:xfrm>
          <a:custGeom>
            <a:avLst/>
            <a:gdLst>
              <a:gd name="T0" fmla="*/ 3573 w 3573"/>
              <a:gd name="T1" fmla="*/ 1786 h 10001"/>
              <a:gd name="T2" fmla="*/ 3467 w 3573"/>
              <a:gd name="T3" fmla="*/ 2037 h 10001"/>
              <a:gd name="T4" fmla="*/ 3216 w 3573"/>
              <a:gd name="T5" fmla="*/ 2144 h 10001"/>
              <a:gd name="T6" fmla="*/ 2501 w 3573"/>
              <a:gd name="T7" fmla="*/ 2144 h 10001"/>
              <a:gd name="T8" fmla="*/ 2501 w 3573"/>
              <a:gd name="T9" fmla="*/ 7859 h 10001"/>
              <a:gd name="T10" fmla="*/ 3216 w 3573"/>
              <a:gd name="T11" fmla="*/ 7859 h 10001"/>
              <a:gd name="T12" fmla="*/ 3467 w 3573"/>
              <a:gd name="T13" fmla="*/ 7965 h 10001"/>
              <a:gd name="T14" fmla="*/ 3573 w 3573"/>
              <a:gd name="T15" fmla="*/ 8216 h 10001"/>
              <a:gd name="T16" fmla="*/ 3467 w 3573"/>
              <a:gd name="T17" fmla="*/ 8467 h 10001"/>
              <a:gd name="T18" fmla="*/ 2038 w 3573"/>
              <a:gd name="T19" fmla="*/ 9895 h 10001"/>
              <a:gd name="T20" fmla="*/ 1787 w 3573"/>
              <a:gd name="T21" fmla="*/ 10001 h 10001"/>
              <a:gd name="T22" fmla="*/ 1536 w 3573"/>
              <a:gd name="T23" fmla="*/ 9895 h 10001"/>
              <a:gd name="T24" fmla="*/ 106 w 3573"/>
              <a:gd name="T25" fmla="*/ 8467 h 10001"/>
              <a:gd name="T26" fmla="*/ 0 w 3573"/>
              <a:gd name="T27" fmla="*/ 8216 h 10001"/>
              <a:gd name="T28" fmla="*/ 106 w 3573"/>
              <a:gd name="T29" fmla="*/ 7965 h 10001"/>
              <a:gd name="T30" fmla="*/ 357 w 3573"/>
              <a:gd name="T31" fmla="*/ 7858 h 10001"/>
              <a:gd name="T32" fmla="*/ 1072 w 3573"/>
              <a:gd name="T33" fmla="*/ 7858 h 10001"/>
              <a:gd name="T34" fmla="*/ 1072 w 3573"/>
              <a:gd name="T35" fmla="*/ 2143 h 10001"/>
              <a:gd name="T36" fmla="*/ 357 w 3573"/>
              <a:gd name="T37" fmla="*/ 2143 h 10001"/>
              <a:gd name="T38" fmla="*/ 106 w 3573"/>
              <a:gd name="T39" fmla="*/ 2037 h 10001"/>
              <a:gd name="T40" fmla="*/ 0 w 3573"/>
              <a:gd name="T41" fmla="*/ 1786 h 10001"/>
              <a:gd name="T42" fmla="*/ 106 w 3573"/>
              <a:gd name="T43" fmla="*/ 1535 h 10001"/>
              <a:gd name="T44" fmla="*/ 1535 w 3573"/>
              <a:gd name="T45" fmla="*/ 106 h 10001"/>
              <a:gd name="T46" fmla="*/ 1786 w 3573"/>
              <a:gd name="T47" fmla="*/ 0 h 10001"/>
              <a:gd name="T48" fmla="*/ 2037 w 3573"/>
              <a:gd name="T49" fmla="*/ 106 h 10001"/>
              <a:gd name="T50" fmla="*/ 3466 w 3573"/>
              <a:gd name="T51" fmla="*/ 1536 h 10001"/>
              <a:gd name="T52" fmla="*/ 3573 w 3573"/>
              <a:gd name="T53" fmla="*/ 1786 h 10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73" h="10001">
                <a:moveTo>
                  <a:pt x="3573" y="1786"/>
                </a:moveTo>
                <a:cubicBezTo>
                  <a:pt x="3573" y="1882"/>
                  <a:pt x="3538" y="1967"/>
                  <a:pt x="3467" y="2037"/>
                </a:cubicBezTo>
                <a:cubicBezTo>
                  <a:pt x="3397" y="2107"/>
                  <a:pt x="3312" y="2144"/>
                  <a:pt x="3216" y="2144"/>
                </a:cubicBezTo>
                <a:lnTo>
                  <a:pt x="2501" y="2144"/>
                </a:lnTo>
                <a:lnTo>
                  <a:pt x="2501" y="7859"/>
                </a:lnTo>
                <a:lnTo>
                  <a:pt x="3216" y="7859"/>
                </a:lnTo>
                <a:cubicBezTo>
                  <a:pt x="3312" y="7859"/>
                  <a:pt x="3397" y="7894"/>
                  <a:pt x="3467" y="7965"/>
                </a:cubicBezTo>
                <a:cubicBezTo>
                  <a:pt x="3537" y="8035"/>
                  <a:pt x="3573" y="8120"/>
                  <a:pt x="3573" y="8216"/>
                </a:cubicBezTo>
                <a:cubicBezTo>
                  <a:pt x="3573" y="8312"/>
                  <a:pt x="3538" y="8397"/>
                  <a:pt x="3467" y="8467"/>
                </a:cubicBezTo>
                <a:lnTo>
                  <a:pt x="2038" y="9895"/>
                </a:lnTo>
                <a:cubicBezTo>
                  <a:pt x="1968" y="9965"/>
                  <a:pt x="1883" y="10001"/>
                  <a:pt x="1787" y="10001"/>
                </a:cubicBezTo>
                <a:cubicBezTo>
                  <a:pt x="1691" y="10001"/>
                  <a:pt x="1606" y="9966"/>
                  <a:pt x="1536" y="9895"/>
                </a:cubicBezTo>
                <a:lnTo>
                  <a:pt x="106" y="8467"/>
                </a:lnTo>
                <a:cubicBezTo>
                  <a:pt x="36" y="8397"/>
                  <a:pt x="0" y="8314"/>
                  <a:pt x="0" y="8216"/>
                </a:cubicBezTo>
                <a:cubicBezTo>
                  <a:pt x="0" y="8120"/>
                  <a:pt x="35" y="8035"/>
                  <a:pt x="106" y="7965"/>
                </a:cubicBezTo>
                <a:cubicBezTo>
                  <a:pt x="176" y="7895"/>
                  <a:pt x="260" y="7858"/>
                  <a:pt x="357" y="7858"/>
                </a:cubicBezTo>
                <a:lnTo>
                  <a:pt x="1072" y="7858"/>
                </a:lnTo>
                <a:lnTo>
                  <a:pt x="1072" y="2143"/>
                </a:lnTo>
                <a:lnTo>
                  <a:pt x="357" y="2143"/>
                </a:lnTo>
                <a:cubicBezTo>
                  <a:pt x="261" y="2143"/>
                  <a:pt x="176" y="2108"/>
                  <a:pt x="106" y="2037"/>
                </a:cubicBezTo>
                <a:cubicBezTo>
                  <a:pt x="36" y="1967"/>
                  <a:pt x="0" y="1883"/>
                  <a:pt x="0" y="1786"/>
                </a:cubicBezTo>
                <a:cubicBezTo>
                  <a:pt x="0" y="1690"/>
                  <a:pt x="35" y="1605"/>
                  <a:pt x="106" y="1535"/>
                </a:cubicBezTo>
                <a:lnTo>
                  <a:pt x="1535" y="106"/>
                </a:lnTo>
                <a:cubicBezTo>
                  <a:pt x="1605" y="36"/>
                  <a:pt x="1688" y="0"/>
                  <a:pt x="1786" y="0"/>
                </a:cubicBezTo>
                <a:cubicBezTo>
                  <a:pt x="1882" y="0"/>
                  <a:pt x="1967" y="35"/>
                  <a:pt x="2037" y="106"/>
                </a:cubicBezTo>
                <a:lnTo>
                  <a:pt x="3466" y="1536"/>
                </a:lnTo>
                <a:cubicBezTo>
                  <a:pt x="3536" y="1607"/>
                  <a:pt x="3573" y="1690"/>
                  <a:pt x="3573" y="1786"/>
                </a:cubicBezTo>
                <a:close/>
              </a:path>
            </a:pathLst>
          </a:custGeom>
          <a:solidFill>
            <a:schemeClr val="tx1">
              <a:lumMod val="65000"/>
              <a:lumOff val="35000"/>
              <a:alpha val="6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线连接符 11">
            <a:extLst>
              <a:ext uri="{FF2B5EF4-FFF2-40B4-BE49-F238E27FC236}">
                <a16:creationId xmlns:a16="http://schemas.microsoft.com/office/drawing/2014/main" id="{647782ED-F727-0442-BF07-520722C7F530}"/>
              </a:ext>
            </a:extLst>
          </p:cNvPr>
          <p:cNvCxnSpPr/>
          <p:nvPr/>
        </p:nvCxnSpPr>
        <p:spPr>
          <a:xfrm>
            <a:off x="6227143" y="1506922"/>
            <a:ext cx="0" cy="4488873"/>
          </a:xfrm>
          <a:prstGeom prst="line">
            <a:avLst/>
          </a:prstGeom>
          <a:ln>
            <a:solidFill>
              <a:schemeClr val="dk1">
                <a:alpha val="60000"/>
              </a:schemeClr>
            </a:solidFill>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F0736293-D1DE-824D-AD28-D52F087BF89C}"/>
              </a:ext>
            </a:extLst>
          </p:cNvPr>
          <p:cNvSpPr/>
          <p:nvPr/>
        </p:nvSpPr>
        <p:spPr>
          <a:xfrm>
            <a:off x="6474255" y="1971822"/>
            <a:ext cx="2265984" cy="369332"/>
          </a:xfrm>
          <a:prstGeom prst="rect">
            <a:avLst/>
          </a:prstGeom>
          <a:solidFill>
            <a:srgbClr val="00B0F0">
              <a:alpha val="91000"/>
            </a:srgbClr>
          </a:solidFill>
        </p:spPr>
        <p:txBody>
          <a:bodyPr wrap="square">
            <a:spAutoFit/>
          </a:bodyPr>
          <a:lstStyle/>
          <a:p>
            <a:r>
              <a:rPr lang="en-US" altLang="zh-CN" dirty="0">
                <a:solidFill>
                  <a:schemeClr val="bg1"/>
                </a:solidFill>
                <a:latin typeface="Gujarati MT" pitchFamily="2" charset="0"/>
                <a:cs typeface="Gujarati MT" pitchFamily="2" charset="0"/>
              </a:rPr>
              <a:t>Unlabeled</a:t>
            </a:r>
            <a:r>
              <a:rPr lang="zh-CN" altLang="en-US" dirty="0">
                <a:solidFill>
                  <a:schemeClr val="bg1"/>
                </a:solidFill>
                <a:latin typeface="Gujarati MT" pitchFamily="2" charset="0"/>
                <a:cs typeface="Gujarati MT" pitchFamily="2" charset="0"/>
              </a:rPr>
              <a:t> </a:t>
            </a:r>
            <a:r>
              <a:rPr lang="en-US" altLang="zh-CN" dirty="0">
                <a:solidFill>
                  <a:schemeClr val="bg1"/>
                </a:solidFill>
                <a:latin typeface="Gujarati MT" pitchFamily="2" charset="0"/>
                <a:cs typeface="Gujarati MT" pitchFamily="2" charset="0"/>
              </a:rPr>
              <a:t>Sentence:</a:t>
            </a:r>
            <a:endParaRPr lang="zh-CN" altLang="en-US" dirty="0">
              <a:solidFill>
                <a:schemeClr val="bg1"/>
              </a:solidFill>
              <a:latin typeface="Gujarati MT" pitchFamily="2" charset="0"/>
              <a:cs typeface="Gujarati MT" pitchFamily="2" charset="0"/>
            </a:endParaRPr>
          </a:p>
        </p:txBody>
      </p:sp>
    </p:spTree>
    <p:extLst>
      <p:ext uri="{BB962C8B-B14F-4D97-AF65-F5344CB8AC3E}">
        <p14:creationId xmlns:p14="http://schemas.microsoft.com/office/powerpoint/2010/main" val="79110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100" y="2768600"/>
            <a:ext cx="7902574" cy="660400"/>
          </a:xfrm>
        </p:spPr>
        <p:txBody>
          <a:bodyPr>
            <a:noAutofit/>
          </a:bodyPr>
          <a:lstStyle/>
          <a:p>
            <a:r>
              <a:rPr lang="en-US" altLang="zh-CN" sz="4400" b="0" dirty="0"/>
              <a:t>Methods</a:t>
            </a:r>
            <a:endParaRPr lang="zh-CN" altLang="en-US" sz="4400" b="0" dirty="0"/>
          </a:p>
        </p:txBody>
      </p:sp>
      <p:sp>
        <p:nvSpPr>
          <p:cNvPr id="4" name="文本框 3"/>
          <p:cNvSpPr txBox="1"/>
          <p:nvPr/>
        </p:nvSpPr>
        <p:spPr>
          <a:xfrm>
            <a:off x="10473158" y="524736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90204" pitchFamily="34" charset="0"/>
              </a:rPr>
              <a:t>/02</a:t>
            </a:r>
            <a:endParaRPr lang="zh-CN" altLang="en-US" spc="100" dirty="0">
              <a:solidFill>
                <a:schemeClr val="bg1">
                  <a:lumMod val="85000"/>
                </a:schemeClr>
              </a:solidFill>
              <a:latin typeface="Impact" panose="020B0806030902050204" pitchFamily="34" charset="0"/>
              <a:cs typeface="Arial" panose="020B0604020202090204" pitchFamily="34" charset="0"/>
            </a:endParaRPr>
          </a:p>
        </p:txBody>
      </p:sp>
    </p:spTree>
    <p:extLst>
      <p:ext uri="{BB962C8B-B14F-4D97-AF65-F5344CB8AC3E}">
        <p14:creationId xmlns:p14="http://schemas.microsoft.com/office/powerpoint/2010/main" val="60242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BB498FF-9D45-2448-A983-8BFF9260129B}"/>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4" name="标题 3">
            <a:extLst>
              <a:ext uri="{FF2B5EF4-FFF2-40B4-BE49-F238E27FC236}">
                <a16:creationId xmlns:a16="http://schemas.microsoft.com/office/drawing/2014/main" id="{FDA25472-88B3-A747-8712-23C5CDB5E009}"/>
              </a:ext>
            </a:extLst>
          </p:cNvPr>
          <p:cNvSpPr>
            <a:spLocks noGrp="1"/>
          </p:cNvSpPr>
          <p:nvPr>
            <p:ph type="title"/>
          </p:nvPr>
        </p:nvSpPr>
        <p:spPr/>
        <p:txBody>
          <a:bodyPr/>
          <a:lstStyle/>
          <a:p>
            <a:r>
              <a:rPr kumimoji="1" lang="en-US" altLang="zh-CN" dirty="0"/>
              <a:t>2.0 ﻿Trigger Matching Networks</a:t>
            </a:r>
            <a:endParaRPr kumimoji="1" lang="zh-CN" altLang="en-US" dirty="0"/>
          </a:p>
        </p:txBody>
      </p:sp>
      <p:pic>
        <p:nvPicPr>
          <p:cNvPr id="6" name="图片 5">
            <a:extLst>
              <a:ext uri="{FF2B5EF4-FFF2-40B4-BE49-F238E27FC236}">
                <a16:creationId xmlns:a16="http://schemas.microsoft.com/office/drawing/2014/main" id="{ABCD52CF-20DB-BF41-ACB0-6ECCD49B33BC}"/>
              </a:ext>
            </a:extLst>
          </p:cNvPr>
          <p:cNvPicPr>
            <a:picLocks noChangeAspect="1"/>
          </p:cNvPicPr>
          <p:nvPr/>
        </p:nvPicPr>
        <p:blipFill>
          <a:blip r:embed="rId3"/>
          <a:stretch>
            <a:fillRect/>
          </a:stretch>
        </p:blipFill>
        <p:spPr>
          <a:xfrm>
            <a:off x="1624732" y="1639525"/>
            <a:ext cx="8628539" cy="4148915"/>
          </a:xfrm>
          <a:prstGeom prst="rect">
            <a:avLst/>
          </a:prstGeom>
        </p:spPr>
      </p:pic>
    </p:spTree>
    <p:extLst>
      <p:ext uri="{BB962C8B-B14F-4D97-AF65-F5344CB8AC3E}">
        <p14:creationId xmlns:p14="http://schemas.microsoft.com/office/powerpoint/2010/main" val="674821466"/>
      </p:ext>
    </p:extLst>
  </p:cSld>
  <p:clrMapOvr>
    <a:masterClrMapping/>
  </p:clrMapOvr>
</p:sld>
</file>

<file path=ppt/theme/theme1.xml><?xml version="1.0" encoding="utf-8"?>
<a:theme xmlns:a="http://schemas.openxmlformats.org/drawingml/2006/main" name="毕业主题1">
  <a:themeElements>
    <a:clrScheme name="自定义 5">
      <a:dk1>
        <a:srgbClr val="000000"/>
      </a:dk1>
      <a:lt1>
        <a:srgbClr val="FFFFFF"/>
      </a:lt1>
      <a:dk2>
        <a:srgbClr val="44546A"/>
      </a:dk2>
      <a:lt2>
        <a:srgbClr val="E7E6E6"/>
      </a:lt2>
      <a:accent1>
        <a:srgbClr val="06A1C6"/>
      </a:accent1>
      <a:accent2>
        <a:srgbClr val="EE3C30"/>
      </a:accent2>
      <a:accent3>
        <a:srgbClr val="9BBB59"/>
      </a:accent3>
      <a:accent4>
        <a:srgbClr val="F39C12"/>
      </a:accent4>
      <a:accent5>
        <a:srgbClr val="C0392B"/>
      </a:accent5>
      <a:accent6>
        <a:srgbClr val="2C3F50"/>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2114</TotalTime>
  <Words>1050</Words>
  <Application>Microsoft Macintosh PowerPoint</Application>
  <PresentationFormat>宽屏</PresentationFormat>
  <Paragraphs>130</Paragraphs>
  <Slides>21</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Arial</vt:lpstr>
      <vt:lpstr>Calibri</vt:lpstr>
      <vt:lpstr>Gujarati MT</vt:lpstr>
      <vt:lpstr>Impact</vt:lpstr>
      <vt:lpstr>毕业主题1</vt:lpstr>
      <vt:lpstr>TriggerNER: Learning with Entity Triggers as Explanations for  Named Entity Recognition</vt:lpstr>
      <vt:lpstr>PowerPoint 演示文稿</vt:lpstr>
      <vt:lpstr>Introduction</vt:lpstr>
      <vt:lpstr>1.1 Background</vt:lpstr>
      <vt:lpstr>1.1 Background  </vt:lpstr>
      <vt:lpstr>1.2 Related Work</vt:lpstr>
      <vt:lpstr>1.3 Innovation </vt:lpstr>
      <vt:lpstr>Methods</vt:lpstr>
      <vt:lpstr>2.0 ﻿Trigger Matching Networks</vt:lpstr>
      <vt:lpstr>2.1 ﻿Trigger Encoding &amp; Semantic Matching</vt:lpstr>
      <vt:lpstr>2.1 ﻿Trigger Encoding &amp; Semantic Matching</vt:lpstr>
      <vt:lpstr>2.2 ﻿Trigger-Enhanced Sequence Tagging</vt:lpstr>
      <vt:lpstr>2.3 Inference on Unlabeled Sentences</vt:lpstr>
      <vt:lpstr>Experiments</vt:lpstr>
      <vt:lpstr>3.1 Annotating Entity Triggers &amp; Base model</vt:lpstr>
      <vt:lpstr>3.2 Results and analysis</vt:lpstr>
      <vt:lpstr>3.2 Results and analysis</vt:lpstr>
      <vt:lpstr>Conclusion</vt:lpstr>
      <vt:lpstr>4 Conclusion</vt:lpstr>
      <vt:lpstr>4 Future</vt:lpstr>
      <vt:lpstr>Thank you for listening.</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K12449</cp:lastModifiedBy>
  <cp:revision>77</cp:revision>
  <cp:lastPrinted>2020-11-24T12:28:23Z</cp:lastPrinted>
  <dcterms:created xsi:type="dcterms:W3CDTF">2020-11-24T12:28:23Z</dcterms:created>
  <dcterms:modified xsi:type="dcterms:W3CDTF">2020-11-26T02:18:35Z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717a22b7-3976-409a-a111-595a184d472a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2018-08-22T08:06:11.7212662Z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2052-2.7.0.4445</vt:lpwstr>
  </property>
</Properties>
</file>