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96" r:id="rId2"/>
    <p:sldId id="282" r:id="rId3"/>
    <p:sldId id="320" r:id="rId4"/>
    <p:sldId id="295" r:id="rId5"/>
    <p:sldId id="321" r:id="rId6"/>
    <p:sldId id="322" r:id="rId7"/>
    <p:sldId id="324" r:id="rId8"/>
    <p:sldId id="323" r:id="rId9"/>
    <p:sldId id="319" r:id="rId10"/>
    <p:sldId id="28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0">
          <p15:clr>
            <a:srgbClr val="A4A3A4"/>
          </p15:clr>
        </p15:guide>
        <p15:guide id="2" pos="37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E79"/>
    <a:srgbClr val="00468D"/>
    <a:srgbClr val="BCCDDA"/>
    <a:srgbClr val="4D4E4F"/>
    <a:srgbClr val="F0AA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3" d="100"/>
          <a:sy n="93" d="100"/>
        </p:scale>
        <p:origin x="418" y="106"/>
      </p:cViewPr>
      <p:guideLst>
        <p:guide orient="horz" pos="2200"/>
        <p:guide pos="3774"/>
      </p:guideLst>
    </p:cSldViewPr>
  </p:slideViewPr>
  <p:notesTextViewPr>
    <p:cViewPr>
      <p:scale>
        <a:sx n="1" d="1"/>
        <a:sy n="1" d="1"/>
      </p:scale>
      <p:origin x="0" y="-427"/>
    </p:cViewPr>
  </p:notesTextViewPr>
  <p:sorterViewPr>
    <p:cViewPr>
      <p:scale>
        <a:sx n="55" d="100"/>
        <a:sy n="55" d="100"/>
      </p:scale>
      <p:origin x="0" y="-1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65538F-FCFA-43C5-B9BF-2F442D956207}" type="datetimeFigureOut">
              <a:rPr lang="zh-CN" altLang="en-US" smtClean="0"/>
              <a:t>2020/11/21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AE181-C682-4B43-BC8A-0F31A54B07F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去年</a:t>
            </a:r>
            <a:r>
              <a:rPr lang="en-US" altLang="zh-CN" dirty="0"/>
              <a:t>WWW</a:t>
            </a:r>
            <a:r>
              <a:rPr lang="zh-CN" altLang="en-US" dirty="0"/>
              <a:t>会议上的一篇论文 题目为从灾难相关的推特中抽取关键短语 这篇论文的贡献在于 他在现有短语抽取模型的基础上做了不同的改进并测试比较它们的效果 还分析了</a:t>
            </a:r>
            <a:r>
              <a:rPr lang="en-US" altLang="zh-CN" dirty="0"/>
              <a:t>F1</a:t>
            </a:r>
            <a:r>
              <a:rPr lang="zh-CN" altLang="en-US" dirty="0"/>
              <a:t>评分在该领域上的弊端并提出了新的评分公式来更好的评估模型的好坏</a:t>
            </a:r>
          </a:p>
        </p:txBody>
      </p:sp>
      <p:sp>
        <p:nvSpPr>
          <p:cNvPr id="4" name="灯片编号占位符 3"/>
          <p:cNvSpPr>
            <a:spLocks noGrp="1"/>
          </p:cNvSpPr>
          <p:nvPr>
            <p:ph type="sldNum" sz="quarter" idx="5"/>
          </p:nvPr>
        </p:nvSpPr>
        <p:spPr/>
        <p:txBody>
          <a:bodyPr/>
          <a:lstStyle/>
          <a:p>
            <a:fld id="{100AE181-C682-4B43-BC8A-0F31A54B07F4}" type="slidenum">
              <a:rPr lang="zh-CN" altLang="en-US" smtClean="0"/>
              <a:t>1</a:t>
            </a:fld>
            <a:endParaRPr lang="zh-CN" altLang="en-US"/>
          </a:p>
        </p:txBody>
      </p:sp>
    </p:spTree>
    <p:extLst>
      <p:ext uri="{BB962C8B-B14F-4D97-AF65-F5344CB8AC3E}">
        <p14:creationId xmlns:p14="http://schemas.microsoft.com/office/powerpoint/2010/main" val="1875894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作者做这个研究是基于以下三点 首先是短语抽取在搜索某一领域的信息时是非常有用的 而在灾难领域上的方法却比较少而且不大好用 那么从灾难相关的推特中抽取关键短语这个领域做的人更是少之又少</a:t>
            </a:r>
          </a:p>
        </p:txBody>
      </p:sp>
      <p:sp>
        <p:nvSpPr>
          <p:cNvPr id="4" name="灯片编号占位符 3"/>
          <p:cNvSpPr>
            <a:spLocks noGrp="1"/>
          </p:cNvSpPr>
          <p:nvPr>
            <p:ph type="sldNum" sz="quarter" idx="5"/>
          </p:nvPr>
        </p:nvSpPr>
        <p:spPr/>
        <p:txBody>
          <a:bodyPr/>
          <a:lstStyle/>
          <a:p>
            <a:fld id="{100AE181-C682-4B43-BC8A-0F31A54B07F4}" type="slidenum">
              <a:rPr lang="zh-CN" altLang="en-US" smtClean="0"/>
              <a:t>2</a:t>
            </a:fld>
            <a:endParaRPr lang="zh-CN" altLang="en-US"/>
          </a:p>
        </p:txBody>
      </p:sp>
    </p:spTree>
    <p:extLst>
      <p:ext uri="{BB962C8B-B14F-4D97-AF65-F5344CB8AC3E}">
        <p14:creationId xmlns:p14="http://schemas.microsoft.com/office/powerpoint/2010/main" val="3756303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作者希望通过这篇论文来回答以下三个问题 我们先大概了解一下 第一个问题就是我们能否提高现有模型在灾难数据集和一般数据集上的效果 第二个问题就是基于</a:t>
            </a:r>
            <a:r>
              <a:rPr lang="en-US" altLang="zh-CN" dirty="0"/>
              <a:t>RNN</a:t>
            </a:r>
            <a:r>
              <a:rPr lang="zh-CN" altLang="en-US" dirty="0"/>
              <a:t>的模型如果在一般数据集上训练而在灾难数据集上测试的效果怎么样 第三个问题就是这个基于</a:t>
            </a:r>
            <a:r>
              <a:rPr lang="en-US" altLang="zh-CN" dirty="0"/>
              <a:t>RNN</a:t>
            </a:r>
            <a:r>
              <a:rPr lang="zh-CN" altLang="en-US" dirty="0"/>
              <a:t>的模型在灾难数据集上训练并测试的效果能有多好</a:t>
            </a:r>
          </a:p>
        </p:txBody>
      </p:sp>
      <p:sp>
        <p:nvSpPr>
          <p:cNvPr id="4" name="灯片编号占位符 3"/>
          <p:cNvSpPr>
            <a:spLocks noGrp="1"/>
          </p:cNvSpPr>
          <p:nvPr>
            <p:ph type="sldNum" sz="quarter" idx="5"/>
          </p:nvPr>
        </p:nvSpPr>
        <p:spPr/>
        <p:txBody>
          <a:bodyPr/>
          <a:lstStyle/>
          <a:p>
            <a:fld id="{100AE181-C682-4B43-BC8A-0F31A54B07F4}" type="slidenum">
              <a:rPr lang="zh-CN" altLang="en-US" smtClean="0"/>
              <a:t>3</a:t>
            </a:fld>
            <a:endParaRPr lang="zh-CN" altLang="en-US"/>
          </a:p>
        </p:txBody>
      </p:sp>
    </p:spTree>
    <p:extLst>
      <p:ext uri="{BB962C8B-B14F-4D97-AF65-F5344CB8AC3E}">
        <p14:creationId xmlns:p14="http://schemas.microsoft.com/office/powerpoint/2010/main" val="528997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这个就是作者的模型结构 我们一步一步来分析这个模型 首先对每个单词进行</a:t>
            </a:r>
            <a:r>
              <a:rPr lang="en-US" altLang="zh-CN" dirty="0"/>
              <a:t>word embedding</a:t>
            </a:r>
            <a:r>
              <a:rPr lang="zh-CN" altLang="en-US" dirty="0"/>
              <a:t>映射成特征向量 大家知道推特跟微博一样 是有长度限制的 而且大多数的推特或者微博的内容往往很短而且会用一些不同的词或者数字来表达同样意思的单词 比如</a:t>
            </a:r>
            <a:r>
              <a:rPr lang="en-US" altLang="zh-CN" dirty="0"/>
              <a:t>2</a:t>
            </a:r>
            <a:r>
              <a:rPr lang="zh-CN" altLang="en-US" dirty="0"/>
              <a:t>对应的</a:t>
            </a:r>
            <a:r>
              <a:rPr lang="en-US" altLang="zh-CN" dirty="0"/>
              <a:t>to 4</a:t>
            </a:r>
            <a:r>
              <a:rPr lang="zh-CN" altLang="en-US" dirty="0"/>
              <a:t>对应的</a:t>
            </a:r>
            <a:r>
              <a:rPr lang="en-US" altLang="zh-CN" dirty="0"/>
              <a:t>for </a:t>
            </a:r>
            <a:r>
              <a:rPr lang="zh-CN" altLang="en-US" dirty="0"/>
              <a:t>为了去除这些噪声 作者通过</a:t>
            </a:r>
            <a:r>
              <a:rPr lang="en-US" altLang="zh-CN" dirty="0"/>
              <a:t>IPA</a:t>
            </a:r>
            <a:r>
              <a:rPr lang="zh-CN" altLang="en-US" dirty="0"/>
              <a:t>与</a:t>
            </a:r>
            <a:r>
              <a:rPr lang="en-US" altLang="zh-CN" dirty="0"/>
              <a:t>……Embedding</a:t>
            </a:r>
            <a:r>
              <a:rPr lang="zh-CN" altLang="en-US" dirty="0"/>
              <a:t>来引入关于语音的特征向量 然后就是关键短语往往会是名词或者形容词 因此作者通过</a:t>
            </a:r>
            <a:r>
              <a:rPr lang="en-US" altLang="zh-CN" dirty="0"/>
              <a:t>POS embedding</a:t>
            </a:r>
            <a:r>
              <a:rPr lang="zh-CN" altLang="en-US" dirty="0"/>
              <a:t>来引入关于词性的特征向量 最后将他们连接起来作为一个总的特征向量作为第一层</a:t>
            </a:r>
            <a:r>
              <a:rPr lang="en-US" altLang="zh-CN" dirty="0"/>
              <a:t>Bi-LSTM</a:t>
            </a:r>
            <a:r>
              <a:rPr lang="zh-CN" altLang="en-US" dirty="0"/>
              <a:t>的输入 最后输出关键词 而第二层网络将第一层网络的隐单元其作为输入 最后输出关键短语 由于</a:t>
            </a:r>
            <a:r>
              <a:rPr lang="en-US" altLang="zh-CN" dirty="0"/>
              <a:t>Bi-LSTM</a:t>
            </a:r>
            <a:r>
              <a:rPr lang="zh-CN" altLang="en-US" dirty="0"/>
              <a:t> 是</a:t>
            </a:r>
            <a:r>
              <a:rPr lang="en-US" altLang="zh-CN" dirty="0"/>
              <a:t>RNN</a:t>
            </a:r>
            <a:r>
              <a:rPr lang="zh-CN" altLang="en-US" dirty="0"/>
              <a:t>的一种 故作者称该模型为基于</a:t>
            </a:r>
            <a:r>
              <a:rPr lang="en-US" altLang="zh-CN" dirty="0"/>
              <a:t>RNN</a:t>
            </a:r>
            <a:r>
              <a:rPr lang="zh-CN" altLang="en-US" dirty="0"/>
              <a:t>的模型</a:t>
            </a:r>
          </a:p>
        </p:txBody>
      </p:sp>
      <p:sp>
        <p:nvSpPr>
          <p:cNvPr id="4" name="灯片编号占位符 3"/>
          <p:cNvSpPr>
            <a:spLocks noGrp="1"/>
          </p:cNvSpPr>
          <p:nvPr>
            <p:ph type="sldNum" sz="quarter" idx="5"/>
          </p:nvPr>
        </p:nvSpPr>
        <p:spPr/>
        <p:txBody>
          <a:bodyPr/>
          <a:lstStyle/>
          <a:p>
            <a:fld id="{100AE181-C682-4B43-BC8A-0F31A54B07F4}" type="slidenum">
              <a:rPr lang="zh-CN" altLang="en-US" smtClean="0"/>
              <a:t>4</a:t>
            </a:fld>
            <a:endParaRPr lang="zh-CN" altLang="en-US"/>
          </a:p>
        </p:txBody>
      </p:sp>
    </p:spTree>
    <p:extLst>
      <p:ext uri="{BB962C8B-B14F-4D97-AF65-F5344CB8AC3E}">
        <p14:creationId xmlns:p14="http://schemas.microsoft.com/office/powerpoint/2010/main" val="4139119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但在实验前需要面对的一个问题就是 现在广泛使用的</a:t>
            </a:r>
            <a:r>
              <a:rPr lang="en-US" altLang="zh-CN" dirty="0"/>
              <a:t>F1</a:t>
            </a:r>
            <a:r>
              <a:rPr lang="zh-CN" altLang="en-US" dirty="0"/>
              <a:t>评分在短语抽取中存在弊端 由于它使用的是精确的匹配 因此对以下同义词对 它们的</a:t>
            </a:r>
            <a:r>
              <a:rPr lang="en-US" altLang="zh-CN" dirty="0"/>
              <a:t>F1</a:t>
            </a:r>
            <a:r>
              <a:rPr lang="zh-CN" altLang="en-US" dirty="0"/>
              <a:t>评分都是</a:t>
            </a:r>
            <a:r>
              <a:rPr lang="en-US" altLang="zh-CN" dirty="0"/>
              <a:t>0  </a:t>
            </a:r>
            <a:r>
              <a:rPr lang="zh-CN" altLang="en-US" dirty="0"/>
              <a:t>这显然不利于我们评估模型的好坏 于是作者提出一种基于</a:t>
            </a:r>
            <a:r>
              <a:rPr lang="en-US" altLang="zh-CN" dirty="0"/>
              <a:t>embedding</a:t>
            </a:r>
            <a:r>
              <a:rPr lang="zh-CN" altLang="en-US" dirty="0"/>
              <a:t>的评分方式 即将短语映射到同一个向量空间中 然后计算他们的余弦相似度来得到评分 最后通过阈值来判断是否预测正确</a:t>
            </a:r>
          </a:p>
        </p:txBody>
      </p:sp>
      <p:sp>
        <p:nvSpPr>
          <p:cNvPr id="4" name="灯片编号占位符 3"/>
          <p:cNvSpPr>
            <a:spLocks noGrp="1"/>
          </p:cNvSpPr>
          <p:nvPr>
            <p:ph type="sldNum" sz="quarter" idx="5"/>
          </p:nvPr>
        </p:nvSpPr>
        <p:spPr/>
        <p:txBody>
          <a:bodyPr/>
          <a:lstStyle/>
          <a:p>
            <a:fld id="{100AE181-C682-4B43-BC8A-0F31A54B07F4}" type="slidenum">
              <a:rPr lang="zh-CN" altLang="en-US" smtClean="0"/>
              <a:t>5</a:t>
            </a:fld>
            <a:endParaRPr lang="zh-CN" altLang="en-US"/>
          </a:p>
        </p:txBody>
      </p:sp>
    </p:spTree>
    <p:extLst>
      <p:ext uri="{BB962C8B-B14F-4D97-AF65-F5344CB8AC3E}">
        <p14:creationId xmlns:p14="http://schemas.microsoft.com/office/powerpoint/2010/main" val="1317424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那么就可以得到这个基本的公式 它将每个预测出来的短语与各个实际短语计算余弦相似度 取其中的最大值作为它的分数 最后累加起来取平均值作为得分 但这个公式还是有缺陷的 假如只预测出了一个关键短词 而实际关键短语却有很多 尽管它只预测对了一个答案但它的</a:t>
            </a:r>
            <a:r>
              <a:rPr lang="en-US" altLang="zh-CN" dirty="0"/>
              <a:t>GM</a:t>
            </a:r>
            <a:r>
              <a:rPr lang="zh-CN" altLang="en-US" dirty="0"/>
              <a:t>评分还是很高 因此这个评分倾向于抽取更少的关键词 这是不合理的 可以看到这个评分是不对称的 即</a:t>
            </a:r>
            <a:r>
              <a:rPr lang="en-US" altLang="zh-CN" dirty="0"/>
              <a:t>G……</a:t>
            </a:r>
            <a:r>
              <a:rPr lang="zh-CN" altLang="en-US" dirty="0"/>
              <a:t>与</a:t>
            </a:r>
            <a:r>
              <a:rPr lang="en-US" altLang="zh-CN" dirty="0"/>
              <a:t>G……</a:t>
            </a:r>
            <a:r>
              <a:rPr lang="zh-CN" altLang="en-US" dirty="0"/>
              <a:t>是不相等的 因此该评分最后通过计算这两个</a:t>
            </a:r>
            <a:r>
              <a:rPr lang="en-US" altLang="zh-CN" dirty="0"/>
              <a:t>GM</a:t>
            </a:r>
            <a:r>
              <a:rPr lang="zh-CN" altLang="en-US" dirty="0"/>
              <a:t>的平均值来缓和刚刚提到的问题 然后作者提出了进一步的改进 即把分母换成</a:t>
            </a:r>
            <a:r>
              <a:rPr lang="en-US" altLang="zh-CN" dirty="0"/>
              <a:t>p</a:t>
            </a:r>
            <a:r>
              <a:rPr lang="zh-CN" altLang="en-US" dirty="0"/>
              <a:t>和</a:t>
            </a:r>
            <a:r>
              <a:rPr lang="en-US" altLang="zh-CN" dirty="0"/>
              <a:t>g</a:t>
            </a:r>
            <a:r>
              <a:rPr lang="zh-CN" altLang="en-US" dirty="0"/>
              <a:t>的最大值 其中</a:t>
            </a:r>
            <a:r>
              <a:rPr lang="en-US" altLang="zh-CN" dirty="0"/>
              <a:t>p</a:t>
            </a:r>
            <a:r>
              <a:rPr lang="zh-CN" altLang="en-US" dirty="0"/>
              <a:t>是预测短语的个数 </a:t>
            </a:r>
            <a:r>
              <a:rPr lang="en-US" altLang="zh-CN" dirty="0"/>
              <a:t>g</a:t>
            </a:r>
            <a:r>
              <a:rPr lang="zh-CN" altLang="en-US" dirty="0"/>
              <a:t>是实际短语的个数 这种评分就倾向于抽取更多的短语 最后作者提出了一种综合的评分模型 即引入了参数阿尔法和贝塔 可以看到阿尔法和贝塔等于</a:t>
            </a:r>
            <a:r>
              <a:rPr lang="en-US" altLang="zh-CN" dirty="0"/>
              <a:t>0</a:t>
            </a:r>
            <a:r>
              <a:rPr lang="zh-CN" altLang="en-US" dirty="0"/>
              <a:t>时 就变成了</a:t>
            </a:r>
            <a:r>
              <a:rPr lang="en-US" altLang="zh-CN" dirty="0"/>
              <a:t>GM</a:t>
            </a:r>
            <a:r>
              <a:rPr lang="zh-CN" altLang="en-US" dirty="0"/>
              <a:t>评分 阿尔法和贝塔等于</a:t>
            </a:r>
            <a:r>
              <a:rPr lang="en-US" altLang="zh-CN" dirty="0"/>
              <a:t>1</a:t>
            </a:r>
            <a:r>
              <a:rPr lang="zh-CN" altLang="en-US" dirty="0"/>
              <a:t>时 就变成了</a:t>
            </a:r>
            <a:r>
              <a:rPr lang="en-US" altLang="zh-CN" dirty="0"/>
              <a:t>GM’</a:t>
            </a:r>
            <a:r>
              <a:rPr lang="zh-CN" altLang="en-US" dirty="0"/>
              <a:t>评分 通过对阿尔法和贝塔参数的调节 可以保证评分既不倾向于预测很少的短语 也不倾向于预测很多的短语 由于它们都是通过</a:t>
            </a:r>
            <a:r>
              <a:rPr lang="en-US" altLang="zh-CN" dirty="0"/>
              <a:t>embedding</a:t>
            </a:r>
            <a:r>
              <a:rPr lang="zh-CN" altLang="en-US" dirty="0"/>
              <a:t>映射到向量空间再计算余弦相似度的 故在后面把它们称为基于</a:t>
            </a:r>
            <a:r>
              <a:rPr lang="en-US" altLang="zh-CN" dirty="0"/>
              <a:t>embedding</a:t>
            </a:r>
            <a:r>
              <a:rPr lang="zh-CN" altLang="en-US" dirty="0"/>
              <a:t>的评分</a:t>
            </a:r>
          </a:p>
        </p:txBody>
      </p:sp>
      <p:sp>
        <p:nvSpPr>
          <p:cNvPr id="4" name="灯片编号占位符 3"/>
          <p:cNvSpPr>
            <a:spLocks noGrp="1"/>
          </p:cNvSpPr>
          <p:nvPr>
            <p:ph type="sldNum" sz="quarter" idx="5"/>
          </p:nvPr>
        </p:nvSpPr>
        <p:spPr/>
        <p:txBody>
          <a:bodyPr/>
          <a:lstStyle/>
          <a:p>
            <a:fld id="{100AE181-C682-4B43-BC8A-0F31A54B07F4}" type="slidenum">
              <a:rPr lang="zh-CN" altLang="en-US" smtClean="0"/>
              <a:t>6</a:t>
            </a:fld>
            <a:endParaRPr lang="zh-CN" altLang="en-US"/>
          </a:p>
        </p:txBody>
      </p:sp>
    </p:spTree>
    <p:extLst>
      <p:ext uri="{BB962C8B-B14F-4D97-AF65-F5344CB8AC3E}">
        <p14:creationId xmlns:p14="http://schemas.microsoft.com/office/powerpoint/2010/main" val="3449677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在看实验结果之前 先介绍一下实验的数据集 它是由复旦</a:t>
            </a:r>
            <a:r>
              <a:rPr lang="en-US" altLang="zh-CN" dirty="0"/>
              <a:t>NLP</a:t>
            </a:r>
            <a:r>
              <a:rPr lang="zh-CN" altLang="en-US" dirty="0"/>
              <a:t>组共享在</a:t>
            </a:r>
            <a:r>
              <a:rPr lang="en-US" altLang="zh-CN" dirty="0" err="1"/>
              <a:t>github</a:t>
            </a:r>
            <a:r>
              <a:rPr lang="zh-CN" altLang="en-US" dirty="0"/>
              <a:t>上的数据集 可以看到一般数据集中平均每条推特有一个关键短语 而灾难数据中该数字为</a:t>
            </a:r>
            <a:r>
              <a:rPr lang="en-US" altLang="zh-CN" dirty="0"/>
              <a:t>1.81 </a:t>
            </a:r>
            <a:r>
              <a:rPr lang="zh-CN" altLang="en-US" dirty="0"/>
              <a:t>几乎是</a:t>
            </a:r>
            <a:r>
              <a:rPr lang="en-US" altLang="zh-CN" dirty="0"/>
              <a:t>2</a:t>
            </a:r>
            <a:r>
              <a:rPr lang="zh-CN" altLang="en-US" dirty="0"/>
              <a:t>倍 大家先记住这个数据 另外值得一提的是 在灾难数据集中 作者有意的用没在训练测试集中出现的数据作为测试集 比如说训练集是关于台风和火灾的 而测试集是关于波士顿爆炸事件的 这样有利于我们评估模型的预测能力 </a:t>
            </a:r>
          </a:p>
        </p:txBody>
      </p:sp>
      <p:sp>
        <p:nvSpPr>
          <p:cNvPr id="4" name="灯片编号占位符 3"/>
          <p:cNvSpPr>
            <a:spLocks noGrp="1"/>
          </p:cNvSpPr>
          <p:nvPr>
            <p:ph type="sldNum" sz="quarter" idx="5"/>
          </p:nvPr>
        </p:nvSpPr>
        <p:spPr/>
        <p:txBody>
          <a:bodyPr/>
          <a:lstStyle/>
          <a:p>
            <a:fld id="{100AE181-C682-4B43-BC8A-0F31A54B07F4}" type="slidenum">
              <a:rPr lang="zh-CN" altLang="en-US" smtClean="0"/>
              <a:t>7</a:t>
            </a:fld>
            <a:endParaRPr lang="zh-CN" altLang="en-US"/>
          </a:p>
        </p:txBody>
      </p:sp>
    </p:spTree>
    <p:extLst>
      <p:ext uri="{BB962C8B-B14F-4D97-AF65-F5344CB8AC3E}">
        <p14:creationId xmlns:p14="http://schemas.microsoft.com/office/powerpoint/2010/main" val="3202380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我们先关注实验结果的后面两列 它们都是基于</a:t>
            </a:r>
            <a:r>
              <a:rPr lang="en-US" altLang="zh-CN" dirty="0"/>
              <a:t>embedding</a:t>
            </a:r>
            <a:r>
              <a:rPr lang="zh-CN" altLang="en-US" dirty="0"/>
              <a:t>的评分 不同的是训练语料库一个是一般推特数据集 一个是灾难推特数据集 由于基于</a:t>
            </a:r>
            <a:r>
              <a:rPr lang="en-US" altLang="zh-CN" dirty="0"/>
              <a:t>embedding</a:t>
            </a:r>
            <a:r>
              <a:rPr lang="zh-CN" altLang="en-US" dirty="0"/>
              <a:t>的评分能够对近义词也能有很好的比较 因此它们都比</a:t>
            </a:r>
            <a:r>
              <a:rPr lang="en-US" altLang="zh-CN" dirty="0"/>
              <a:t>F1</a:t>
            </a:r>
            <a:r>
              <a:rPr lang="zh-CN" altLang="en-US" dirty="0"/>
              <a:t>评分高不少 那我们后面的分析都是基于这两列评分去分析的 现在来看一下前面提到的三个问题 首先是第一个问题 我们是否提高了现有模型的性能 可以看到通过引入了更多的特征 比如音频特征与词性特征 是能够提升模型正确率的 但是提升不是很大 对于第二个问题 该模型在一般数据集上训练而在灾难数据集上测试的效果是怎么样的 可以看到模型的性能并不是很好 如前面所说 一般的推特平均每条只有一个关键短语 而灾难相关的推特平均差不多是</a:t>
            </a:r>
            <a:r>
              <a:rPr lang="en-US" altLang="zh-CN" dirty="0"/>
              <a:t>2</a:t>
            </a:r>
            <a:r>
              <a:rPr lang="zh-CN" altLang="en-US" dirty="0"/>
              <a:t>倍 那么这个结果可以认为是模型在一般数据集中倾向于学习预测更少的关键短语 因此在灾难数据集中表现不好 最后一个问题则是这个模型都在灾难数据集上训练和测试 效果能有多好 注意这里用的是</a:t>
            </a:r>
            <a:r>
              <a:rPr lang="en-US" altLang="zh-CN" dirty="0"/>
              <a:t>how well </a:t>
            </a:r>
            <a:r>
              <a:rPr lang="zh-CN" altLang="en-US" dirty="0"/>
              <a:t>即能有多好 </a:t>
            </a:r>
            <a:r>
              <a:rPr lang="zh-CN" altLang="en-US"/>
              <a:t>因此作者有意的将训练集和测试集按不同的灾难事件分开 可以看到这个模型达到了不错的效果 因此如果是希望能够抽取灾难推特的关键短语 应该是选择在相应的灾难数据集上进行训练</a:t>
            </a:r>
            <a:endParaRPr lang="zh-CN" altLang="en-US" dirty="0"/>
          </a:p>
        </p:txBody>
      </p:sp>
      <p:sp>
        <p:nvSpPr>
          <p:cNvPr id="4" name="灯片编号占位符 3"/>
          <p:cNvSpPr>
            <a:spLocks noGrp="1"/>
          </p:cNvSpPr>
          <p:nvPr>
            <p:ph type="sldNum" sz="quarter" idx="5"/>
          </p:nvPr>
        </p:nvSpPr>
        <p:spPr/>
        <p:txBody>
          <a:bodyPr/>
          <a:lstStyle/>
          <a:p>
            <a:fld id="{100AE181-C682-4B43-BC8A-0F31A54B07F4}" type="slidenum">
              <a:rPr lang="zh-CN" altLang="en-US" smtClean="0"/>
              <a:t>8</a:t>
            </a:fld>
            <a:endParaRPr lang="zh-CN" altLang="en-US"/>
          </a:p>
        </p:txBody>
      </p:sp>
    </p:spTree>
    <p:extLst>
      <p:ext uri="{BB962C8B-B14F-4D97-AF65-F5344CB8AC3E}">
        <p14:creationId xmlns:p14="http://schemas.microsoft.com/office/powerpoint/2010/main" val="1259178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67106A9-72BB-4B39-82BE-B0C51A2A0523}" type="datetimeFigureOut">
              <a:rPr lang="zh-CN" altLang="en-US" smtClean="0"/>
              <a:t>2020/11/21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F16366-6579-4B37-8907-0B4D8AAFE78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7106A9-72BB-4B39-82BE-B0C51A2A0523}" type="datetimeFigureOut">
              <a:rPr lang="zh-CN" altLang="en-US" smtClean="0"/>
              <a:t>2020/11/21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F16366-6579-4B37-8907-0B4D8AAFE78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7106A9-72BB-4B39-82BE-B0C51A2A0523}" type="datetimeFigureOut">
              <a:rPr lang="zh-CN" altLang="en-US" smtClean="0"/>
              <a:t>2020/11/21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F16366-6579-4B37-8907-0B4D8AAFE78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7106A9-72BB-4B39-82BE-B0C51A2A0523}" type="datetimeFigureOut">
              <a:rPr lang="zh-CN" altLang="en-US" smtClean="0"/>
              <a:t>2020/11/21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F16366-6579-4B37-8907-0B4D8AAFE78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67106A9-72BB-4B39-82BE-B0C51A2A0523}" type="datetimeFigureOut">
              <a:rPr lang="zh-CN" altLang="en-US" smtClean="0"/>
              <a:t>2020/11/21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F16366-6579-4B37-8907-0B4D8AAFE78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67106A9-72BB-4B39-82BE-B0C51A2A0523}" type="datetimeFigureOut">
              <a:rPr lang="zh-CN" altLang="en-US" smtClean="0"/>
              <a:t>2020/11/21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F16366-6579-4B37-8907-0B4D8AAFE78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67106A9-72BB-4B39-82BE-B0C51A2A0523}" type="datetimeFigureOut">
              <a:rPr lang="zh-CN" altLang="en-US" smtClean="0"/>
              <a:t>2020/11/21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5F16366-6579-4B37-8907-0B4D8AAFE78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67106A9-72BB-4B39-82BE-B0C51A2A0523}" type="datetimeFigureOut">
              <a:rPr lang="zh-CN" altLang="en-US" smtClean="0"/>
              <a:t>2020/11/21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F16366-6579-4B37-8907-0B4D8AAFE78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7106A9-72BB-4B39-82BE-B0C51A2A0523}" type="datetimeFigureOut">
              <a:rPr lang="zh-CN" altLang="en-US" smtClean="0"/>
              <a:t>2020/11/21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5F16366-6579-4B37-8907-0B4D8AAFE78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67106A9-72BB-4B39-82BE-B0C51A2A0523}" type="datetimeFigureOut">
              <a:rPr lang="zh-CN" altLang="en-US" smtClean="0"/>
              <a:t>2020/11/21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F16366-6579-4B37-8907-0B4D8AAFE78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67106A9-72BB-4B39-82BE-B0C51A2A0523}" type="datetimeFigureOut">
              <a:rPr lang="zh-CN" altLang="en-US" smtClean="0"/>
              <a:t>2020/11/21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F16366-6579-4B37-8907-0B4D8AAFE78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106A9-72BB-4B39-82BE-B0C51A2A0523}" type="datetimeFigureOut">
              <a:rPr lang="zh-CN" altLang="en-US" smtClean="0"/>
              <a:t>2020/11/21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F16366-6579-4B37-8907-0B4D8AAFE78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rotWithShape="1">
          <a:blip r:embed="rId3" cstate="print">
            <a:extLst>
              <a:ext uri="{28A0092B-C50C-407E-A947-70E740481C1C}">
                <a14:useLocalDpi xmlns:a14="http://schemas.microsoft.com/office/drawing/2010/main" val="0"/>
              </a:ext>
            </a:extLst>
          </a:blip>
          <a:srcRect l="55180" t="36887" b="43644"/>
          <a:stretch>
            <a:fillRect/>
          </a:stretch>
        </p:blipFill>
        <p:spPr>
          <a:xfrm>
            <a:off x="-163873" y="14514"/>
            <a:ext cx="4518159" cy="1105525"/>
          </a:xfrm>
          <a:prstGeom prst="rect">
            <a:avLst/>
          </a:prstGeom>
        </p:spPr>
      </p:pic>
      <p:sp>
        <p:nvSpPr>
          <p:cNvPr id="5" name="矩形 4"/>
          <p:cNvSpPr/>
          <p:nvPr/>
        </p:nvSpPr>
        <p:spPr>
          <a:xfrm>
            <a:off x="-163873" y="1225426"/>
            <a:ext cx="11505356" cy="2185214"/>
          </a:xfrm>
          <a:prstGeom prst="rect">
            <a:avLst/>
          </a:prstGeom>
          <a:noFill/>
        </p:spPr>
        <p:txBody>
          <a:bodyPr wrap="square" lIns="216000">
            <a:spAutoFit/>
          </a:bodyPr>
          <a:lstStyle/>
          <a:p>
            <a:pPr algn="ctr"/>
            <a:r>
              <a:rPr lang="en-US" altLang="zh-CN" sz="9600" dirty="0">
                <a:solidFill>
                  <a:schemeClr val="accent2">
                    <a:lumMod val="75000"/>
                  </a:schemeClr>
                </a:solidFill>
                <a:latin typeface="Arial" panose="020B0604020202090204" pitchFamily="34" charset="0"/>
                <a:ea typeface="微软雅黑" panose="020B0503020204020204" pitchFamily="34" charset="-122"/>
                <a:sym typeface="Arial" panose="020B0604020202090204" pitchFamily="34" charset="0"/>
              </a:rPr>
              <a:t> </a:t>
            </a:r>
            <a:r>
              <a:rPr lang="en-US" altLang="zh-CN" sz="4000" dirty="0" err="1">
                <a:latin typeface="方正小标宋_GBK" panose="03000509000000000000" charset="-122"/>
                <a:ea typeface="方正小标宋_GBK" panose="03000509000000000000" charset="-122"/>
                <a:sym typeface="Arial" panose="020B0604020202090204" pitchFamily="34" charset="0"/>
              </a:rPr>
              <a:t>Keyphrase</a:t>
            </a:r>
            <a:r>
              <a:rPr lang="en-US" altLang="zh-CN" sz="4000" dirty="0">
                <a:latin typeface="方正小标宋_GBK" panose="03000509000000000000" charset="-122"/>
                <a:ea typeface="方正小标宋_GBK" panose="03000509000000000000" charset="-122"/>
                <a:sym typeface="Arial" panose="020B0604020202090204" pitchFamily="34" charset="0"/>
              </a:rPr>
              <a:t> Extraction from Disaster-related Tweets</a:t>
            </a:r>
          </a:p>
        </p:txBody>
      </p:sp>
      <p:sp>
        <p:nvSpPr>
          <p:cNvPr id="3" name="矩形 2"/>
          <p:cNvSpPr/>
          <p:nvPr/>
        </p:nvSpPr>
        <p:spPr>
          <a:xfrm>
            <a:off x="9296666" y="5965187"/>
            <a:ext cx="2829432" cy="400110"/>
          </a:xfrm>
          <a:prstGeom prst="rect">
            <a:avLst/>
          </a:prstGeom>
          <a:noFill/>
        </p:spPr>
        <p:txBody>
          <a:bodyPr wrap="square">
            <a:spAutoFit/>
          </a:bodyPr>
          <a:lstStyle/>
          <a:p>
            <a:r>
              <a:rPr lang="zh-CN" altLang="en-US" sz="2000" dirty="0">
                <a:latin typeface="Arial" panose="020B0604020202090204" pitchFamily="34" charset="0"/>
                <a:ea typeface="微软雅黑" panose="020B0503020204020204" pitchFamily="34" charset="-122"/>
                <a:cs typeface="Arial" panose="020B0604020202090204" pitchFamily="34" charset="0"/>
                <a:sym typeface="Arial" panose="020B0604020202090204" pitchFamily="34" charset="0"/>
              </a:rPr>
              <a:t>报告人：李钦源</a:t>
            </a:r>
            <a:endParaRPr lang="en-US" altLang="zh-CN" sz="2000" dirty="0">
              <a:latin typeface="Arial" panose="020B0604020202090204" pitchFamily="34" charset="0"/>
              <a:ea typeface="微软雅黑" panose="020B0503020204020204" pitchFamily="34" charset="-122"/>
              <a:cs typeface="Arial" panose="020B0604020202090204" pitchFamily="34" charset="0"/>
              <a:sym typeface="Arial" panose="020B0604020202090204" pitchFamily="34" charset="0"/>
            </a:endParaRPr>
          </a:p>
        </p:txBody>
      </p:sp>
      <p:sp>
        <p:nvSpPr>
          <p:cNvPr id="7" name="文本框 6">
            <a:extLst>
              <a:ext uri="{FF2B5EF4-FFF2-40B4-BE49-F238E27FC236}">
                <a16:creationId xmlns:a16="http://schemas.microsoft.com/office/drawing/2014/main" id="{12922320-A1BB-425E-87DD-32D3AD8E1536}"/>
              </a:ext>
            </a:extLst>
          </p:cNvPr>
          <p:cNvSpPr txBox="1"/>
          <p:nvPr/>
        </p:nvSpPr>
        <p:spPr>
          <a:xfrm>
            <a:off x="863025" y="3364474"/>
            <a:ext cx="9451560" cy="461665"/>
          </a:xfrm>
          <a:prstGeom prst="rect">
            <a:avLst/>
          </a:prstGeom>
          <a:noFill/>
        </p:spPr>
        <p:txBody>
          <a:bodyPr wrap="square">
            <a:spAutoFit/>
          </a:bodyPr>
          <a:lstStyle/>
          <a:p>
            <a:pPr algn="ctr"/>
            <a:r>
              <a:rPr lang="en-US" altLang="zh-CN" sz="2400" dirty="0" err="1"/>
              <a:t>JishnuRayChowdhury</a:t>
            </a:r>
            <a:r>
              <a:rPr lang="en-US" altLang="zh-CN" sz="2400" dirty="0"/>
              <a:t> </a:t>
            </a:r>
            <a:r>
              <a:rPr lang="zh-CN" altLang="en-US" sz="2400" dirty="0"/>
              <a:t>，</a:t>
            </a:r>
            <a:r>
              <a:rPr lang="en-US" altLang="zh-CN" sz="2400" dirty="0" err="1"/>
              <a:t>CorneliaCaragea</a:t>
            </a:r>
            <a:r>
              <a:rPr lang="en-US" altLang="zh-CN" sz="2400" dirty="0"/>
              <a:t> </a:t>
            </a:r>
            <a:r>
              <a:rPr lang="zh-CN" altLang="en-US" sz="2400" dirty="0"/>
              <a:t>，</a:t>
            </a:r>
            <a:r>
              <a:rPr lang="en-US" altLang="zh-CN" sz="2400" dirty="0" err="1"/>
              <a:t>DoinaCaragea</a:t>
            </a:r>
            <a:endParaRPr lang="en-US" altLang="zh-CN" sz="2400" dirty="0"/>
          </a:p>
        </p:txBody>
      </p:sp>
      <p:sp>
        <p:nvSpPr>
          <p:cNvPr id="8" name="文本框 7">
            <a:extLst>
              <a:ext uri="{FF2B5EF4-FFF2-40B4-BE49-F238E27FC236}">
                <a16:creationId xmlns:a16="http://schemas.microsoft.com/office/drawing/2014/main" id="{DF4F31A9-AE45-4FE8-8E15-A7231B36909A}"/>
              </a:ext>
            </a:extLst>
          </p:cNvPr>
          <p:cNvSpPr txBox="1"/>
          <p:nvPr/>
        </p:nvSpPr>
        <p:spPr>
          <a:xfrm>
            <a:off x="2499616" y="3879999"/>
            <a:ext cx="6178378" cy="400110"/>
          </a:xfrm>
          <a:prstGeom prst="rect">
            <a:avLst/>
          </a:prstGeom>
          <a:noFill/>
        </p:spPr>
        <p:txBody>
          <a:bodyPr wrap="square">
            <a:spAutoFit/>
          </a:bodyPr>
          <a:lstStyle/>
          <a:p>
            <a:pPr algn="ctr"/>
            <a:r>
              <a:rPr lang="en-US" altLang="zh-CN" sz="2000" b="0" i="0" u="sng" dirty="0">
                <a:solidFill>
                  <a:srgbClr val="121212"/>
                </a:solidFill>
                <a:effectLst/>
                <a:latin typeface="Arial" panose="020B0604020202020204" pitchFamily="34" charset="0"/>
                <a:cs typeface="Arial" panose="020B0604020202020204" pitchFamily="34" charset="0"/>
              </a:rPr>
              <a:t>WWW2019</a:t>
            </a:r>
            <a:endParaRPr lang="zh-CN" altLang="en-US" sz="2000" u="sng"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00">
        <p15:prstTrans prst="pageCurlDouble"/>
      </p:transition>
    </mc:Choice>
    <mc:Fallback xmlns="">
      <p:transition spd="slow" advTm="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648176" y="1426509"/>
            <a:ext cx="8377575" cy="46106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Arial" panose="020B0604020202090204" pitchFamily="34" charset="0"/>
                <a:ea typeface="微软雅黑" panose="020B0503020204020204" pitchFamily="34" charset="-122"/>
                <a:sym typeface="Arial" panose="020B0604020202090204" pitchFamily="34" charset="0"/>
              </a:rPr>
              <a:t>Supervised approaches</a:t>
            </a:r>
            <a:endParaRPr lang="zh-CN" altLang="en-US" sz="3200" b="1" dirty="0">
              <a:latin typeface="Arial" panose="020B0604020202090204" pitchFamily="34" charset="0"/>
              <a:ea typeface="微软雅黑" panose="020B0503020204020204" pitchFamily="34" charset="-122"/>
              <a:sym typeface="Arial" panose="020B0604020202090204" pitchFamily="34" charset="0"/>
            </a:endParaRPr>
          </a:p>
        </p:txBody>
      </p:sp>
      <p:sp>
        <p:nvSpPr>
          <p:cNvPr id="14" name="矩形 13"/>
          <p:cNvSpPr/>
          <p:nvPr/>
        </p:nvSpPr>
        <p:spPr>
          <a:xfrm>
            <a:off x="1648175" y="1960271"/>
            <a:ext cx="8377575" cy="391900"/>
          </a:xfrm>
          <a:prstGeom prst="rect">
            <a:avLst/>
          </a:prstGeom>
        </p:spPr>
        <p:txBody>
          <a:bodyPr wrap="square" lIns="68570" tIns="34289" rIns="68570" bIns="34289">
            <a:spAutoFit/>
          </a:bodyPr>
          <a:lstStyle/>
          <a:p>
            <a:pPr defTabSz="685165">
              <a:lnSpc>
                <a:spcPct val="130000"/>
              </a:lnSpc>
            </a:pPr>
            <a:r>
              <a:rPr lang="en-US" altLang="zh-CN" dirty="0">
                <a:solidFill>
                  <a:prstClr val="black">
                    <a:lumMod val="75000"/>
                    <a:lumOff val="25000"/>
                  </a:prstClr>
                </a:solidFill>
                <a:latin typeface="Arial" panose="020B0604020202090204" pitchFamily="34" charset="0"/>
                <a:ea typeface="微软雅黑" panose="020B0503020204020204" pitchFamily="34" charset="-122"/>
                <a:sym typeface="Arial" panose="020B0604020202090204" pitchFamily="34" charset="0"/>
              </a:rPr>
              <a:t>· Based on term frequencies , word co-occurrences , and other similar features.</a:t>
            </a:r>
          </a:p>
        </p:txBody>
      </p:sp>
      <p:pic>
        <p:nvPicPr>
          <p:cNvPr id="29" name="图片 28"/>
          <p:cNvPicPr>
            <a:picLocks noChangeAspect="1"/>
          </p:cNvPicPr>
          <p:nvPr/>
        </p:nvPicPr>
        <p:blipFill rotWithShape="1">
          <a:blip r:embed="rId2" cstate="print">
            <a:extLst>
              <a:ext uri="{28A0092B-C50C-407E-A947-70E740481C1C}">
                <a14:useLocalDpi xmlns:a14="http://schemas.microsoft.com/office/drawing/2010/main" val="0"/>
              </a:ext>
            </a:extLst>
          </a:blip>
          <a:srcRect l="55180" t="36887" b="43644"/>
          <a:stretch>
            <a:fillRect/>
          </a:stretch>
        </p:blipFill>
        <p:spPr>
          <a:xfrm>
            <a:off x="-163873" y="-10653"/>
            <a:ext cx="4518159" cy="1105525"/>
          </a:xfrm>
          <a:prstGeom prst="rect">
            <a:avLst/>
          </a:prstGeom>
        </p:spPr>
      </p:pic>
      <p:sp>
        <p:nvSpPr>
          <p:cNvPr id="2" name="矩形 1">
            <a:extLst>
              <a:ext uri="{FF2B5EF4-FFF2-40B4-BE49-F238E27FC236}">
                <a16:creationId xmlns:a16="http://schemas.microsoft.com/office/drawing/2014/main" id="{A29C4E42-67B9-47D2-AF67-985F610766A4}"/>
              </a:ext>
            </a:extLst>
          </p:cNvPr>
          <p:cNvSpPr/>
          <p:nvPr/>
        </p:nvSpPr>
        <p:spPr>
          <a:xfrm>
            <a:off x="3108272" y="320984"/>
            <a:ext cx="7550676" cy="1015663"/>
          </a:xfrm>
          <a:prstGeom prst="rect">
            <a:avLst/>
          </a:prstGeom>
          <a:effectLst>
            <a:outerShdw blurRad="50800" dist="38100" dir="8100000" algn="tr" rotWithShape="0">
              <a:prstClr val="black">
                <a:alpha val="40000"/>
              </a:prstClr>
            </a:outerShdw>
          </a:effectLst>
        </p:spPr>
        <p:txBody>
          <a:bodyPr wrap="square">
            <a:spAutoFit/>
          </a:bodyPr>
          <a:lstStyle/>
          <a:p>
            <a:r>
              <a:rPr lang="en-US" altLang="zh-CN" sz="6000" b="1" dirty="0">
                <a:latin typeface="Arial" panose="020B0604020202090204" pitchFamily="34" charset="0"/>
                <a:ea typeface="微软雅黑" panose="020B0503020204020204" pitchFamily="34" charset="-122"/>
                <a:sym typeface="Arial" panose="020B0604020202090204" pitchFamily="34" charset="0"/>
              </a:rPr>
              <a:t>Related Work</a:t>
            </a:r>
            <a:endParaRPr lang="zh-CN" altLang="en-US" sz="6000" b="1" dirty="0">
              <a:latin typeface="Arial" panose="020B0604020202090204" pitchFamily="34" charset="0"/>
              <a:ea typeface="微软雅黑" panose="020B0503020204020204" pitchFamily="34" charset="-122"/>
              <a:sym typeface="Arial" panose="020B0604020202090204" pitchFamily="34" charset="0"/>
            </a:endParaRPr>
          </a:p>
        </p:txBody>
      </p:sp>
      <p:sp>
        <p:nvSpPr>
          <p:cNvPr id="3" name="矩形 2">
            <a:extLst>
              <a:ext uri="{FF2B5EF4-FFF2-40B4-BE49-F238E27FC236}">
                <a16:creationId xmlns:a16="http://schemas.microsoft.com/office/drawing/2014/main" id="{551AA06A-C0D8-4895-9F7E-D32A439AD7E8}"/>
              </a:ext>
            </a:extLst>
          </p:cNvPr>
          <p:cNvSpPr/>
          <p:nvPr/>
        </p:nvSpPr>
        <p:spPr>
          <a:xfrm>
            <a:off x="1648175" y="3103721"/>
            <a:ext cx="8377576" cy="46106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Arial" panose="020B0604020202090204" pitchFamily="34" charset="0"/>
                <a:ea typeface="微软雅黑" panose="020B0503020204020204" pitchFamily="34" charset="-122"/>
                <a:sym typeface="Arial" panose="020B0604020202090204" pitchFamily="34" charset="0"/>
              </a:rPr>
              <a:t>Inferring </a:t>
            </a:r>
            <a:r>
              <a:rPr lang="en-US" altLang="zh-CN" sz="3200" b="1" dirty="0" err="1">
                <a:latin typeface="Arial" panose="020B0604020202090204" pitchFamily="34" charset="0"/>
                <a:ea typeface="微软雅黑" panose="020B0503020204020204" pitchFamily="34" charset="-122"/>
                <a:sym typeface="Arial" panose="020B0604020202090204" pitchFamily="34" charset="0"/>
              </a:rPr>
              <a:t>keyphrases</a:t>
            </a:r>
            <a:r>
              <a:rPr lang="en-US" altLang="zh-CN" sz="3200" b="1" dirty="0">
                <a:latin typeface="Arial" panose="020B0604020202090204" pitchFamily="34" charset="0"/>
                <a:ea typeface="微软雅黑" panose="020B0503020204020204" pitchFamily="34" charset="-122"/>
                <a:sym typeface="Arial" panose="020B0604020202090204" pitchFamily="34" charset="0"/>
              </a:rPr>
              <a:t> from multiple tweets</a:t>
            </a:r>
            <a:endParaRPr lang="zh-CN" altLang="en-US" sz="3200" b="1" dirty="0">
              <a:latin typeface="Arial" panose="020B0604020202090204" pitchFamily="34" charset="0"/>
              <a:ea typeface="微软雅黑" panose="020B0503020204020204" pitchFamily="34" charset="-122"/>
              <a:sym typeface="Arial" panose="020B0604020202090204" pitchFamily="34" charset="0"/>
            </a:endParaRPr>
          </a:p>
        </p:txBody>
      </p:sp>
      <p:sp>
        <p:nvSpPr>
          <p:cNvPr id="4" name="矩形 3">
            <a:extLst>
              <a:ext uri="{FF2B5EF4-FFF2-40B4-BE49-F238E27FC236}">
                <a16:creationId xmlns:a16="http://schemas.microsoft.com/office/drawing/2014/main" id="{6D5E719D-CBA8-47D0-8D7C-AC8A81BDABA6}"/>
              </a:ext>
            </a:extLst>
          </p:cNvPr>
          <p:cNvSpPr/>
          <p:nvPr/>
        </p:nvSpPr>
        <p:spPr>
          <a:xfrm>
            <a:off x="1648175" y="5055258"/>
            <a:ext cx="8377576" cy="46106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Arial" panose="020B0604020202090204" pitchFamily="34" charset="0"/>
                <a:ea typeface="微软雅黑" panose="020B0503020204020204" pitchFamily="34" charset="-122"/>
                <a:sym typeface="Arial" panose="020B0604020202090204" pitchFamily="34" charset="0"/>
              </a:rPr>
              <a:t> Joint-Layer-RNN model</a:t>
            </a:r>
            <a:endParaRPr lang="zh-CN" altLang="en-US" sz="3200" b="1" dirty="0">
              <a:latin typeface="Arial" panose="020B0604020202090204" pitchFamily="34" charset="0"/>
              <a:ea typeface="微软雅黑" panose="020B0503020204020204" pitchFamily="34" charset="-122"/>
              <a:sym typeface="Arial" panose="020B0604020202090204" pitchFamily="34" charset="0"/>
            </a:endParaRPr>
          </a:p>
        </p:txBody>
      </p:sp>
      <p:sp>
        <p:nvSpPr>
          <p:cNvPr id="5" name="矩形 4">
            <a:extLst>
              <a:ext uri="{FF2B5EF4-FFF2-40B4-BE49-F238E27FC236}">
                <a16:creationId xmlns:a16="http://schemas.microsoft.com/office/drawing/2014/main" id="{D0A18698-DA28-48A7-8085-573B8AB998A3}"/>
              </a:ext>
            </a:extLst>
          </p:cNvPr>
          <p:cNvSpPr/>
          <p:nvPr/>
        </p:nvSpPr>
        <p:spPr>
          <a:xfrm>
            <a:off x="1648175" y="2464592"/>
            <a:ext cx="7186617" cy="391900"/>
          </a:xfrm>
          <a:prstGeom prst="rect">
            <a:avLst/>
          </a:prstGeom>
        </p:spPr>
        <p:txBody>
          <a:bodyPr wrap="square" lIns="68570" tIns="34289" rIns="68570" bIns="34289">
            <a:spAutoFit/>
          </a:bodyPr>
          <a:lstStyle/>
          <a:p>
            <a:pPr defTabSz="685165">
              <a:lnSpc>
                <a:spcPct val="130000"/>
              </a:lnSpc>
            </a:pPr>
            <a:r>
              <a:rPr lang="en-US" altLang="zh-CN" dirty="0">
                <a:solidFill>
                  <a:srgbClr val="FF0000"/>
                </a:solidFill>
                <a:latin typeface="Arial" panose="020B0604020202090204" pitchFamily="34" charset="0"/>
                <a:ea typeface="微软雅黑" panose="020B0503020204020204" pitchFamily="34" charset="-122"/>
                <a:sym typeface="Arial" panose="020B0604020202090204" pitchFamily="34" charset="0"/>
              </a:rPr>
              <a:t>· However , the length of tweets is usually too short.</a:t>
            </a:r>
          </a:p>
        </p:txBody>
      </p:sp>
      <p:sp>
        <p:nvSpPr>
          <p:cNvPr id="6" name="矩形 5">
            <a:extLst>
              <a:ext uri="{FF2B5EF4-FFF2-40B4-BE49-F238E27FC236}">
                <a16:creationId xmlns:a16="http://schemas.microsoft.com/office/drawing/2014/main" id="{20085B3A-CFCB-4CD4-A4D3-E4A0E7A6BCA7}"/>
              </a:ext>
            </a:extLst>
          </p:cNvPr>
          <p:cNvSpPr/>
          <p:nvPr/>
        </p:nvSpPr>
        <p:spPr>
          <a:xfrm>
            <a:off x="1648175" y="3669533"/>
            <a:ext cx="8377575" cy="751999"/>
          </a:xfrm>
          <a:prstGeom prst="rect">
            <a:avLst/>
          </a:prstGeom>
        </p:spPr>
        <p:txBody>
          <a:bodyPr wrap="square" lIns="68570" tIns="34289" rIns="68570" bIns="34289">
            <a:spAutoFit/>
          </a:bodyPr>
          <a:lstStyle/>
          <a:p>
            <a:pPr defTabSz="685165">
              <a:lnSpc>
                <a:spcPct val="130000"/>
              </a:lnSpc>
            </a:pPr>
            <a:r>
              <a:rPr lang="en-US" altLang="zh-CN" dirty="0">
                <a:solidFill>
                  <a:prstClr val="black">
                    <a:lumMod val="75000"/>
                    <a:lumOff val="25000"/>
                  </a:prstClr>
                </a:solidFill>
                <a:latin typeface="Arial" panose="020B0604020202090204" pitchFamily="34" charset="0"/>
                <a:ea typeface="微软雅黑" panose="020B0503020204020204" pitchFamily="34" charset="-122"/>
                <a:sym typeface="Arial" panose="020B0604020202090204" pitchFamily="34" charset="0"/>
              </a:rPr>
              <a:t>· At the level of multiple tweets , some of the word-count based approaches for </a:t>
            </a:r>
            <a:r>
              <a:rPr lang="en-US" altLang="zh-CN" dirty="0" err="1">
                <a:solidFill>
                  <a:prstClr val="black">
                    <a:lumMod val="75000"/>
                    <a:lumOff val="25000"/>
                  </a:prstClr>
                </a:solidFill>
                <a:latin typeface="Arial" panose="020B0604020202090204" pitchFamily="34" charset="0"/>
                <a:ea typeface="微软雅黑" panose="020B0503020204020204" pitchFamily="34" charset="-122"/>
                <a:sym typeface="Arial" panose="020B0604020202090204" pitchFamily="34" charset="0"/>
              </a:rPr>
              <a:t>keyphrase</a:t>
            </a:r>
            <a:r>
              <a:rPr lang="en-US" altLang="zh-CN" dirty="0">
                <a:solidFill>
                  <a:prstClr val="black">
                    <a:lumMod val="75000"/>
                    <a:lumOff val="25000"/>
                  </a:prstClr>
                </a:solidFill>
                <a:latin typeface="Arial" panose="020B0604020202090204" pitchFamily="34" charset="0"/>
                <a:ea typeface="微软雅黑" panose="020B0503020204020204" pitchFamily="34" charset="-122"/>
                <a:sym typeface="Arial" panose="020B0604020202090204" pitchFamily="34" charset="0"/>
              </a:rPr>
              <a:t> extraction can be still applicable.</a:t>
            </a:r>
          </a:p>
        </p:txBody>
      </p:sp>
      <p:sp>
        <p:nvSpPr>
          <p:cNvPr id="7" name="矩形 6">
            <a:extLst>
              <a:ext uri="{FF2B5EF4-FFF2-40B4-BE49-F238E27FC236}">
                <a16:creationId xmlns:a16="http://schemas.microsoft.com/office/drawing/2014/main" id="{C369E184-E08D-4BA7-8315-2D4906A32D66}"/>
              </a:ext>
            </a:extLst>
          </p:cNvPr>
          <p:cNvSpPr/>
          <p:nvPr/>
        </p:nvSpPr>
        <p:spPr>
          <a:xfrm>
            <a:off x="1648175" y="4526280"/>
            <a:ext cx="7186617" cy="391900"/>
          </a:xfrm>
          <a:prstGeom prst="rect">
            <a:avLst/>
          </a:prstGeom>
        </p:spPr>
        <p:txBody>
          <a:bodyPr wrap="square" lIns="68570" tIns="34289" rIns="68570" bIns="34289">
            <a:spAutoFit/>
          </a:bodyPr>
          <a:lstStyle/>
          <a:p>
            <a:pPr defTabSz="685165">
              <a:lnSpc>
                <a:spcPct val="130000"/>
              </a:lnSpc>
            </a:pPr>
            <a:r>
              <a:rPr lang="en-US" altLang="zh-CN" dirty="0">
                <a:solidFill>
                  <a:srgbClr val="FF0000"/>
                </a:solidFill>
                <a:latin typeface="Arial" panose="020B0604020202090204" pitchFamily="34" charset="0"/>
                <a:ea typeface="微软雅黑" panose="020B0503020204020204" pitchFamily="34" charset="-122"/>
                <a:sym typeface="Arial" panose="020B0604020202090204" pitchFamily="34" charset="0"/>
              </a:rPr>
              <a:t>· However , our target is to extract </a:t>
            </a:r>
            <a:r>
              <a:rPr lang="en-US" altLang="zh-CN" dirty="0" err="1">
                <a:solidFill>
                  <a:srgbClr val="FF0000"/>
                </a:solidFill>
                <a:latin typeface="Arial" panose="020B0604020202090204" pitchFamily="34" charset="0"/>
                <a:ea typeface="微软雅黑" panose="020B0503020204020204" pitchFamily="34" charset="-122"/>
                <a:sym typeface="Arial" panose="020B0604020202090204" pitchFamily="34" charset="0"/>
              </a:rPr>
              <a:t>keyphrases</a:t>
            </a:r>
            <a:r>
              <a:rPr lang="en-US" altLang="zh-CN" dirty="0">
                <a:solidFill>
                  <a:srgbClr val="FF0000"/>
                </a:solidFill>
                <a:latin typeface="Arial" panose="020B0604020202090204" pitchFamily="34" charset="0"/>
                <a:ea typeface="微软雅黑" panose="020B0503020204020204" pitchFamily="34" charset="-122"/>
                <a:sym typeface="Arial" panose="020B0604020202090204" pitchFamily="34" charset="0"/>
              </a:rPr>
              <a:t> from single tweets.</a:t>
            </a:r>
          </a:p>
        </p:txBody>
      </p:sp>
      <p:sp>
        <p:nvSpPr>
          <p:cNvPr id="8" name="矩形 7">
            <a:extLst>
              <a:ext uri="{FF2B5EF4-FFF2-40B4-BE49-F238E27FC236}">
                <a16:creationId xmlns:a16="http://schemas.microsoft.com/office/drawing/2014/main" id="{45E05DC3-788D-4D94-8EF4-5CC7C97B1866}"/>
              </a:ext>
            </a:extLst>
          </p:cNvPr>
          <p:cNvSpPr/>
          <p:nvPr/>
        </p:nvSpPr>
        <p:spPr>
          <a:xfrm>
            <a:off x="1648175" y="5656654"/>
            <a:ext cx="8377575" cy="751999"/>
          </a:xfrm>
          <a:prstGeom prst="rect">
            <a:avLst/>
          </a:prstGeom>
        </p:spPr>
        <p:txBody>
          <a:bodyPr wrap="square" lIns="68570" tIns="34289" rIns="68570" bIns="34289">
            <a:spAutoFit/>
          </a:bodyPr>
          <a:lstStyle/>
          <a:p>
            <a:pPr defTabSz="685165">
              <a:lnSpc>
                <a:spcPct val="130000"/>
              </a:lnSpc>
            </a:pPr>
            <a:r>
              <a:rPr lang="en-US" altLang="zh-CN" dirty="0">
                <a:solidFill>
                  <a:prstClr val="black">
                    <a:lumMod val="75000"/>
                    <a:lumOff val="25000"/>
                  </a:prstClr>
                </a:solidFill>
                <a:latin typeface="Arial" panose="020B0604020202090204" pitchFamily="34" charset="0"/>
                <a:ea typeface="微软雅黑" panose="020B0503020204020204" pitchFamily="34" charset="-122"/>
                <a:sym typeface="Arial" panose="020B0604020202090204" pitchFamily="34" charset="0"/>
              </a:rPr>
              <a:t>· Can predict </a:t>
            </a:r>
            <a:r>
              <a:rPr lang="en-US" altLang="zh-CN" dirty="0" err="1">
                <a:solidFill>
                  <a:prstClr val="black">
                    <a:lumMod val="75000"/>
                    <a:lumOff val="25000"/>
                  </a:prstClr>
                </a:solidFill>
                <a:latin typeface="Arial" panose="020B0604020202090204" pitchFamily="34" charset="0"/>
                <a:ea typeface="微软雅黑" panose="020B0503020204020204" pitchFamily="34" charset="-122"/>
                <a:sym typeface="Arial" panose="020B0604020202090204" pitchFamily="34" charset="0"/>
              </a:rPr>
              <a:t>keyphrases</a:t>
            </a:r>
            <a:r>
              <a:rPr lang="en-US" altLang="zh-CN" dirty="0">
                <a:solidFill>
                  <a:prstClr val="black">
                    <a:lumMod val="75000"/>
                    <a:lumOff val="25000"/>
                  </a:prstClr>
                </a:solidFill>
                <a:latin typeface="Arial" panose="020B0604020202090204" pitchFamily="34" charset="0"/>
                <a:ea typeface="微软雅黑" panose="020B0503020204020204" pitchFamily="34" charset="-122"/>
                <a:sym typeface="Arial" panose="020B0604020202090204" pitchFamily="34" charset="0"/>
              </a:rPr>
              <a:t> of any arbitrary length , based on single tweets , without any significant pre-processing or hand-engineered features.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00">
        <p15:prstTrans prst="pageCurlDouble"/>
      </p:transition>
    </mc:Choice>
    <mc:Fallback xmlns="">
      <p:transition spd="slow"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3404324" y="104376"/>
            <a:ext cx="7550676" cy="1015663"/>
          </a:xfrm>
          <a:prstGeom prst="rect">
            <a:avLst/>
          </a:prstGeom>
          <a:effectLst>
            <a:outerShdw blurRad="50800" dist="38100" dir="8100000" algn="tr" rotWithShape="0">
              <a:prstClr val="black">
                <a:alpha val="40000"/>
              </a:prstClr>
            </a:outerShdw>
          </a:effectLst>
        </p:spPr>
        <p:txBody>
          <a:bodyPr wrap="square">
            <a:spAutoFit/>
          </a:bodyPr>
          <a:lstStyle/>
          <a:p>
            <a:r>
              <a:rPr lang="en-US" altLang="zh-CN" sz="6000" b="1" dirty="0">
                <a:solidFill>
                  <a:schemeClr val="accent2">
                    <a:lumMod val="75000"/>
                  </a:schemeClr>
                </a:solidFill>
                <a:latin typeface="Arial" panose="020B0604020202090204" pitchFamily="34" charset="0"/>
                <a:ea typeface="微软雅黑" panose="020B0503020204020204" pitchFamily="34" charset="-122"/>
                <a:sym typeface="Arial" panose="020B0604020202090204" pitchFamily="34" charset="0"/>
              </a:rPr>
              <a:t> </a:t>
            </a:r>
            <a:r>
              <a:rPr lang="en-US" altLang="zh-CN" sz="6000" b="1" dirty="0">
                <a:latin typeface="Arial" panose="020B0604020202090204" pitchFamily="34" charset="0"/>
                <a:ea typeface="微软雅黑" panose="020B0503020204020204" pitchFamily="34" charset="-122"/>
                <a:sym typeface="Arial" panose="020B0604020202090204" pitchFamily="34" charset="0"/>
              </a:rPr>
              <a:t>Motivation</a:t>
            </a:r>
            <a:endParaRPr lang="zh-CN" altLang="en-US" sz="6000" b="1" dirty="0">
              <a:latin typeface="Arial" panose="020B0604020202090204" pitchFamily="34" charset="0"/>
              <a:ea typeface="微软雅黑" panose="020B0503020204020204" pitchFamily="34" charset="-122"/>
              <a:sym typeface="Arial" panose="020B0604020202090204" pitchFamily="34" charset="0"/>
            </a:endParaRPr>
          </a:p>
        </p:txBody>
      </p:sp>
      <p:pic>
        <p:nvPicPr>
          <p:cNvPr id="23" name="图片 22"/>
          <p:cNvPicPr>
            <a:picLocks noChangeAspect="1"/>
          </p:cNvPicPr>
          <p:nvPr/>
        </p:nvPicPr>
        <p:blipFill rotWithShape="1">
          <a:blip r:embed="rId3" cstate="print">
            <a:extLst>
              <a:ext uri="{28A0092B-C50C-407E-A947-70E740481C1C}">
                <a14:useLocalDpi xmlns:a14="http://schemas.microsoft.com/office/drawing/2010/main" val="0"/>
              </a:ext>
            </a:extLst>
          </a:blip>
          <a:srcRect l="55180" t="36887" b="43644"/>
          <a:stretch>
            <a:fillRect/>
          </a:stretch>
        </p:blipFill>
        <p:spPr>
          <a:xfrm>
            <a:off x="-163873" y="14514"/>
            <a:ext cx="4518159" cy="1105525"/>
          </a:xfrm>
          <a:prstGeom prst="rect">
            <a:avLst/>
          </a:prstGeom>
        </p:spPr>
      </p:pic>
      <p:sp>
        <p:nvSpPr>
          <p:cNvPr id="14" name="文本框 13">
            <a:extLst>
              <a:ext uri="{FF2B5EF4-FFF2-40B4-BE49-F238E27FC236}">
                <a16:creationId xmlns:a16="http://schemas.microsoft.com/office/drawing/2014/main" id="{0A18C38A-423F-4093-97EA-04A9EE24F18D}"/>
              </a:ext>
            </a:extLst>
          </p:cNvPr>
          <p:cNvSpPr txBox="1"/>
          <p:nvPr/>
        </p:nvSpPr>
        <p:spPr>
          <a:xfrm>
            <a:off x="960296" y="1748509"/>
            <a:ext cx="9040438" cy="954107"/>
          </a:xfrm>
          <a:prstGeom prst="rect">
            <a:avLst/>
          </a:prstGeom>
          <a:noFill/>
        </p:spPr>
        <p:txBody>
          <a:bodyPr wrap="square">
            <a:spAutoFit/>
          </a:bodyPr>
          <a:lstStyle/>
          <a:p>
            <a:r>
              <a:rPr lang="en-US" altLang="zh-CN" sz="2800" dirty="0"/>
              <a:t>· V</a:t>
            </a:r>
            <a:r>
              <a:rPr lang="zh-CN" altLang="en-US" sz="2800" dirty="0"/>
              <a:t>aluable for retrieving relevant documents when searching for specific information</a:t>
            </a:r>
            <a:r>
              <a:rPr lang="en-US" altLang="zh-CN" sz="2800" dirty="0"/>
              <a:t>.</a:t>
            </a:r>
            <a:endParaRPr lang="zh-CN" altLang="en-US" sz="2800" dirty="0"/>
          </a:p>
        </p:txBody>
      </p:sp>
      <p:sp>
        <p:nvSpPr>
          <p:cNvPr id="5" name="文本框 4">
            <a:extLst>
              <a:ext uri="{FF2B5EF4-FFF2-40B4-BE49-F238E27FC236}">
                <a16:creationId xmlns:a16="http://schemas.microsoft.com/office/drawing/2014/main" id="{7E8B1746-F81D-4A5A-964F-8DE757D62180}"/>
              </a:ext>
            </a:extLst>
          </p:cNvPr>
          <p:cNvSpPr txBox="1"/>
          <p:nvPr/>
        </p:nvSpPr>
        <p:spPr>
          <a:xfrm>
            <a:off x="960296" y="3179669"/>
            <a:ext cx="9040438" cy="954107"/>
          </a:xfrm>
          <a:prstGeom prst="rect">
            <a:avLst/>
          </a:prstGeom>
          <a:noFill/>
        </p:spPr>
        <p:txBody>
          <a:bodyPr wrap="square">
            <a:spAutoFit/>
          </a:bodyPr>
          <a:lstStyle/>
          <a:p>
            <a:r>
              <a:rPr lang="en-US" altLang="zh-CN" sz="2800" dirty="0"/>
              <a:t>· T</a:t>
            </a:r>
            <a:r>
              <a:rPr lang="zh-CN" altLang="en-US" sz="2800" dirty="0"/>
              <a:t>he lack of tools that can help filter relevant, informative, and actionable information posted during disasters</a:t>
            </a:r>
            <a:r>
              <a:rPr lang="en-US" altLang="zh-CN" sz="2800" dirty="0"/>
              <a:t>.</a:t>
            </a:r>
            <a:endParaRPr lang="zh-CN" altLang="en-US" sz="2800" dirty="0"/>
          </a:p>
        </p:txBody>
      </p:sp>
      <p:sp>
        <p:nvSpPr>
          <p:cNvPr id="7" name="文本框 6">
            <a:extLst>
              <a:ext uri="{FF2B5EF4-FFF2-40B4-BE49-F238E27FC236}">
                <a16:creationId xmlns:a16="http://schemas.microsoft.com/office/drawing/2014/main" id="{60637A29-43E6-4FC3-A432-4E5BD592309E}"/>
              </a:ext>
            </a:extLst>
          </p:cNvPr>
          <p:cNvSpPr txBox="1"/>
          <p:nvPr/>
        </p:nvSpPr>
        <p:spPr>
          <a:xfrm>
            <a:off x="960296" y="4676732"/>
            <a:ext cx="9271099" cy="523220"/>
          </a:xfrm>
          <a:prstGeom prst="rect">
            <a:avLst/>
          </a:prstGeom>
          <a:noFill/>
        </p:spPr>
        <p:txBody>
          <a:bodyPr wrap="square">
            <a:spAutoFit/>
          </a:bodyPr>
          <a:lstStyle/>
          <a:p>
            <a:r>
              <a:rPr lang="en-US" altLang="zh-CN" sz="2800" dirty="0"/>
              <a:t>· L</a:t>
            </a:r>
            <a:r>
              <a:rPr lang="zh-CN" altLang="en-US" sz="2800" dirty="0"/>
              <a:t>ack of works for extracting keyphrases from disaster tweets</a:t>
            </a:r>
            <a:r>
              <a:rPr lang="en-US" altLang="zh-CN" sz="2800" dirty="0"/>
              <a:t>.</a:t>
            </a:r>
            <a:endParaRPr lang="zh-CN" altLang="en-US" sz="28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00">
        <p15:prstTrans prst="pageCurlDouble"/>
      </p:transition>
    </mc:Choice>
    <mc:Fallback xmlns="">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4" grpId="0"/>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3486703" y="123510"/>
            <a:ext cx="7550676" cy="1015663"/>
          </a:xfrm>
          <a:prstGeom prst="rect">
            <a:avLst/>
          </a:prstGeom>
          <a:effectLst>
            <a:outerShdw blurRad="50800" dist="38100" dir="8100000" algn="tr" rotWithShape="0">
              <a:prstClr val="black">
                <a:alpha val="40000"/>
              </a:prstClr>
            </a:outerShdw>
          </a:effectLst>
        </p:spPr>
        <p:txBody>
          <a:bodyPr wrap="square">
            <a:spAutoFit/>
          </a:bodyPr>
          <a:lstStyle/>
          <a:p>
            <a:r>
              <a:rPr lang="en-US" altLang="zh-CN" sz="6000" b="1" dirty="0">
                <a:solidFill>
                  <a:schemeClr val="accent2">
                    <a:lumMod val="75000"/>
                  </a:schemeClr>
                </a:solidFill>
                <a:latin typeface="Arial" panose="020B0604020202090204" pitchFamily="34" charset="0"/>
                <a:ea typeface="微软雅黑" panose="020B0503020204020204" pitchFamily="34" charset="-122"/>
                <a:sym typeface="Arial" panose="020B0604020202090204" pitchFamily="34" charset="0"/>
              </a:rPr>
              <a:t> </a:t>
            </a:r>
            <a:r>
              <a:rPr lang="en-US" altLang="zh-CN" sz="6000" b="1" dirty="0" err="1">
                <a:latin typeface="Arial" panose="020B0604020202090204" pitchFamily="34" charset="0"/>
                <a:ea typeface="微软雅黑" panose="020B0503020204020204" pitchFamily="34" charset="-122"/>
                <a:sym typeface="Arial" panose="020B0604020202090204" pitchFamily="34" charset="0"/>
              </a:rPr>
              <a:t>Quetions</a:t>
            </a:r>
            <a:endParaRPr lang="zh-CN" altLang="en-US" sz="6000" b="1" dirty="0">
              <a:latin typeface="Arial" panose="020B0604020202090204" pitchFamily="34" charset="0"/>
              <a:ea typeface="微软雅黑" panose="020B0503020204020204" pitchFamily="34" charset="-122"/>
              <a:sym typeface="Arial" panose="020B0604020202090204" pitchFamily="34" charset="0"/>
            </a:endParaRPr>
          </a:p>
        </p:txBody>
      </p:sp>
      <p:pic>
        <p:nvPicPr>
          <p:cNvPr id="23" name="图片 22"/>
          <p:cNvPicPr>
            <a:picLocks noChangeAspect="1"/>
          </p:cNvPicPr>
          <p:nvPr/>
        </p:nvPicPr>
        <p:blipFill rotWithShape="1">
          <a:blip r:embed="rId3" cstate="print">
            <a:extLst>
              <a:ext uri="{28A0092B-C50C-407E-A947-70E740481C1C}">
                <a14:useLocalDpi xmlns:a14="http://schemas.microsoft.com/office/drawing/2010/main" val="0"/>
              </a:ext>
            </a:extLst>
          </a:blip>
          <a:srcRect l="55180" t="36887" b="43644"/>
          <a:stretch>
            <a:fillRect/>
          </a:stretch>
        </p:blipFill>
        <p:spPr>
          <a:xfrm>
            <a:off x="-163873" y="14514"/>
            <a:ext cx="4518159" cy="1105525"/>
          </a:xfrm>
          <a:prstGeom prst="rect">
            <a:avLst/>
          </a:prstGeom>
        </p:spPr>
      </p:pic>
      <p:sp>
        <p:nvSpPr>
          <p:cNvPr id="14" name="文本框 13">
            <a:extLst>
              <a:ext uri="{FF2B5EF4-FFF2-40B4-BE49-F238E27FC236}">
                <a16:creationId xmlns:a16="http://schemas.microsoft.com/office/drawing/2014/main" id="{0A18C38A-423F-4093-97EA-04A9EE24F18D}"/>
              </a:ext>
            </a:extLst>
          </p:cNvPr>
          <p:cNvSpPr txBox="1"/>
          <p:nvPr/>
        </p:nvSpPr>
        <p:spPr>
          <a:xfrm>
            <a:off x="960296" y="1748509"/>
            <a:ext cx="9040438" cy="3970318"/>
          </a:xfrm>
          <a:prstGeom prst="rect">
            <a:avLst/>
          </a:prstGeom>
          <a:noFill/>
        </p:spPr>
        <p:txBody>
          <a:bodyPr wrap="square">
            <a:spAutoFit/>
          </a:bodyPr>
          <a:lstStyle/>
          <a:p>
            <a:r>
              <a:rPr lang="en-US" altLang="zh-CN" sz="2800" dirty="0"/>
              <a:t> (1) Can we enhance the existing model to improve its performance on both disaster tweets and general tweets? </a:t>
            </a:r>
          </a:p>
          <a:p>
            <a:endParaRPr lang="en-US" altLang="zh-CN" sz="2800" dirty="0"/>
          </a:p>
          <a:p>
            <a:r>
              <a:rPr lang="en-US" altLang="zh-CN" sz="2800" dirty="0"/>
              <a:t>(2) How do the joint-layer-Recurrent Neural Network based models trained on general tweets perform on disaster tweets?</a:t>
            </a:r>
          </a:p>
          <a:p>
            <a:endParaRPr lang="en-US" altLang="zh-CN" sz="2800" dirty="0"/>
          </a:p>
          <a:p>
            <a:r>
              <a:rPr lang="en-US" altLang="zh-CN" sz="2800" dirty="0"/>
              <a:t>(3) How well do the joint-layer-Recurrent Neural Network models perform when trained and tested on disaster tweet data?</a:t>
            </a:r>
            <a:endParaRPr lang="zh-CN" altLang="en-US" sz="2800" dirty="0"/>
          </a:p>
        </p:txBody>
      </p:sp>
    </p:spTree>
    <p:extLst>
      <p:ext uri="{BB962C8B-B14F-4D97-AF65-F5344CB8AC3E}">
        <p14:creationId xmlns:p14="http://schemas.microsoft.com/office/powerpoint/2010/main" val="2251900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00">
        <p15:prstTrans prst="pageCurlDouble"/>
      </p:transition>
    </mc:Choice>
    <mc:Fallback xmlns="">
      <p:transition spd="slow" advTm="9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F51D80F-4C1D-4EC2-9000-3536609AE64F}"/>
              </a:ext>
            </a:extLst>
          </p:cNvPr>
          <p:cNvSpPr/>
          <p:nvPr/>
        </p:nvSpPr>
        <p:spPr>
          <a:xfrm>
            <a:off x="4230158" y="32132"/>
            <a:ext cx="7550676" cy="1015663"/>
          </a:xfrm>
          <a:prstGeom prst="rect">
            <a:avLst/>
          </a:prstGeom>
          <a:effectLst>
            <a:outerShdw blurRad="50800" dist="38100" dir="8100000" algn="tr" rotWithShape="0">
              <a:prstClr val="black">
                <a:alpha val="40000"/>
              </a:prstClr>
            </a:outerShdw>
          </a:effectLst>
        </p:spPr>
        <p:txBody>
          <a:bodyPr wrap="square">
            <a:spAutoFit/>
          </a:bodyPr>
          <a:lstStyle/>
          <a:p>
            <a:r>
              <a:rPr lang="en-US" altLang="zh-CN" sz="6000" dirty="0">
                <a:latin typeface="Arial" panose="020B0604020202090204" pitchFamily="34" charset="0"/>
                <a:ea typeface="微软雅黑" panose="020B0503020204020204" pitchFamily="34" charset="-122"/>
                <a:sym typeface="Arial" panose="020B0604020202090204" pitchFamily="34" charset="0"/>
              </a:rPr>
              <a:t>Model</a:t>
            </a:r>
            <a:endParaRPr lang="zh-CN" altLang="en-US" sz="6000" dirty="0">
              <a:latin typeface="Arial" panose="020B0604020202090204" pitchFamily="34" charset="0"/>
              <a:ea typeface="微软雅黑" panose="020B0503020204020204" pitchFamily="34" charset="-122"/>
              <a:sym typeface="Arial" panose="020B0604020202090204" pitchFamily="34" charset="0"/>
            </a:endParaRPr>
          </a:p>
        </p:txBody>
      </p:sp>
      <p:pic>
        <p:nvPicPr>
          <p:cNvPr id="4" name="图片 3">
            <a:extLst>
              <a:ext uri="{FF2B5EF4-FFF2-40B4-BE49-F238E27FC236}">
                <a16:creationId xmlns:a16="http://schemas.microsoft.com/office/drawing/2014/main" id="{034DFA67-F848-4FD5-94DA-2D85C704F1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5180" t="36887" b="43644"/>
          <a:stretch>
            <a:fillRect/>
          </a:stretch>
        </p:blipFill>
        <p:spPr>
          <a:xfrm>
            <a:off x="-331653" y="-57730"/>
            <a:ext cx="4518159" cy="1105525"/>
          </a:xfrm>
          <a:prstGeom prst="rect">
            <a:avLst/>
          </a:prstGeom>
        </p:spPr>
      </p:pic>
      <p:pic>
        <p:nvPicPr>
          <p:cNvPr id="11" name="图片 10">
            <a:extLst>
              <a:ext uri="{FF2B5EF4-FFF2-40B4-BE49-F238E27FC236}">
                <a16:creationId xmlns:a16="http://schemas.microsoft.com/office/drawing/2014/main" id="{557D7D19-B9B4-4921-BCB9-90698490B97C}"/>
              </a:ext>
            </a:extLst>
          </p:cNvPr>
          <p:cNvPicPr>
            <a:picLocks noChangeAspect="1"/>
          </p:cNvPicPr>
          <p:nvPr/>
        </p:nvPicPr>
        <p:blipFill>
          <a:blip r:embed="rId4"/>
          <a:stretch>
            <a:fillRect/>
          </a:stretch>
        </p:blipFill>
        <p:spPr>
          <a:xfrm>
            <a:off x="2846919" y="1047795"/>
            <a:ext cx="4501106" cy="564356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00">
        <p15:prstTrans prst="pageCurlDouble"/>
      </p:transition>
    </mc:Choice>
    <mc:Fallback xmlns="">
      <p:transition spd="slow"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F51D80F-4C1D-4EC2-9000-3536609AE64F}"/>
              </a:ext>
            </a:extLst>
          </p:cNvPr>
          <p:cNvSpPr/>
          <p:nvPr/>
        </p:nvSpPr>
        <p:spPr>
          <a:xfrm>
            <a:off x="2187892" y="-26064"/>
            <a:ext cx="7550676" cy="1015663"/>
          </a:xfrm>
          <a:prstGeom prst="rect">
            <a:avLst/>
          </a:prstGeom>
          <a:effectLst>
            <a:outerShdw blurRad="50800" dist="38100" dir="8100000" algn="tr" rotWithShape="0">
              <a:prstClr val="black">
                <a:alpha val="40000"/>
              </a:prstClr>
            </a:outerShdw>
          </a:effectLst>
        </p:spPr>
        <p:txBody>
          <a:bodyPr wrap="square">
            <a:spAutoFit/>
          </a:bodyPr>
          <a:lstStyle/>
          <a:p>
            <a:pPr algn="ctr"/>
            <a:r>
              <a:rPr lang="en-US" altLang="zh-CN" sz="6000" dirty="0">
                <a:latin typeface="Arial" panose="020B0604020202090204" pitchFamily="34" charset="0"/>
                <a:ea typeface="微软雅黑" panose="020B0503020204020204" pitchFamily="34" charset="-122"/>
                <a:sym typeface="Arial" panose="020B0604020202090204" pitchFamily="34" charset="0"/>
              </a:rPr>
              <a:t>Problem</a:t>
            </a:r>
            <a:endParaRPr lang="zh-CN" altLang="en-US" sz="6000" dirty="0">
              <a:latin typeface="Arial" panose="020B0604020202090204" pitchFamily="34" charset="0"/>
              <a:ea typeface="微软雅黑" panose="020B0503020204020204" pitchFamily="34" charset="-122"/>
              <a:sym typeface="Arial" panose="020B0604020202090204" pitchFamily="34" charset="0"/>
            </a:endParaRPr>
          </a:p>
        </p:txBody>
      </p:sp>
      <p:pic>
        <p:nvPicPr>
          <p:cNvPr id="4" name="图片 3">
            <a:extLst>
              <a:ext uri="{FF2B5EF4-FFF2-40B4-BE49-F238E27FC236}">
                <a16:creationId xmlns:a16="http://schemas.microsoft.com/office/drawing/2014/main" id="{034DFA67-F848-4FD5-94DA-2D85C704F1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5180" t="36887" b="43644"/>
          <a:stretch>
            <a:fillRect/>
          </a:stretch>
        </p:blipFill>
        <p:spPr>
          <a:xfrm>
            <a:off x="-331653" y="-57730"/>
            <a:ext cx="4518159" cy="1105525"/>
          </a:xfrm>
          <a:prstGeom prst="rect">
            <a:avLst/>
          </a:prstGeom>
        </p:spPr>
      </p:pic>
      <p:sp>
        <p:nvSpPr>
          <p:cNvPr id="12" name="文本框 11">
            <a:extLst>
              <a:ext uri="{FF2B5EF4-FFF2-40B4-BE49-F238E27FC236}">
                <a16:creationId xmlns:a16="http://schemas.microsoft.com/office/drawing/2014/main" id="{C0FC4A94-6166-42C6-B0CE-FF657C773812}"/>
              </a:ext>
            </a:extLst>
          </p:cNvPr>
          <p:cNvSpPr txBox="1"/>
          <p:nvPr/>
        </p:nvSpPr>
        <p:spPr>
          <a:xfrm>
            <a:off x="865127" y="1485833"/>
            <a:ext cx="3587120" cy="584775"/>
          </a:xfrm>
          <a:prstGeom prst="rect">
            <a:avLst/>
          </a:prstGeom>
          <a:noFill/>
        </p:spPr>
        <p:txBody>
          <a:bodyPr wrap="square">
            <a:spAutoFit/>
          </a:bodyPr>
          <a:lstStyle/>
          <a:p>
            <a:r>
              <a:rPr lang="zh-CN" altLang="en-US" sz="3200" dirty="0"/>
              <a:t>“harvey </a:t>
            </a:r>
            <a:r>
              <a:rPr lang="en-US" altLang="zh-CN" sz="3200" dirty="0"/>
              <a:t>hurricane</a:t>
            </a:r>
            <a:r>
              <a:rPr lang="zh-CN" altLang="en-US" sz="3200" dirty="0"/>
              <a:t>”</a:t>
            </a:r>
          </a:p>
        </p:txBody>
      </p:sp>
      <p:sp>
        <p:nvSpPr>
          <p:cNvPr id="13" name="矩形 12">
            <a:extLst>
              <a:ext uri="{FF2B5EF4-FFF2-40B4-BE49-F238E27FC236}">
                <a16:creationId xmlns:a16="http://schemas.microsoft.com/office/drawing/2014/main" id="{F2BE4029-2478-4C65-9223-B06C2AF28EBC}"/>
              </a:ext>
            </a:extLst>
          </p:cNvPr>
          <p:cNvSpPr/>
          <p:nvPr/>
        </p:nvSpPr>
        <p:spPr>
          <a:xfrm>
            <a:off x="684047" y="1039557"/>
            <a:ext cx="4316322" cy="46106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Arial" panose="020B0604020202090204" pitchFamily="34" charset="0"/>
                <a:ea typeface="微软雅黑" panose="020B0503020204020204" pitchFamily="34" charset="-122"/>
                <a:sym typeface="Arial" panose="020B0604020202090204" pitchFamily="34" charset="0"/>
              </a:rPr>
              <a:t>Extracted </a:t>
            </a:r>
            <a:r>
              <a:rPr lang="en-US" altLang="zh-CN" sz="3200" b="1" dirty="0" err="1">
                <a:latin typeface="Arial" panose="020B0604020202090204" pitchFamily="34" charset="0"/>
                <a:ea typeface="微软雅黑" panose="020B0503020204020204" pitchFamily="34" charset="-122"/>
                <a:sym typeface="Arial" panose="020B0604020202090204" pitchFamily="34" charset="0"/>
              </a:rPr>
              <a:t>Keyphrase</a:t>
            </a:r>
            <a:endParaRPr lang="zh-CN" altLang="en-US" sz="3200" b="1" dirty="0">
              <a:latin typeface="Arial" panose="020B0604020202090204" pitchFamily="34" charset="0"/>
              <a:ea typeface="微软雅黑" panose="020B0503020204020204" pitchFamily="34" charset="-122"/>
              <a:sym typeface="Arial" panose="020B0604020202090204" pitchFamily="34" charset="0"/>
            </a:endParaRPr>
          </a:p>
        </p:txBody>
      </p:sp>
      <p:sp>
        <p:nvSpPr>
          <p:cNvPr id="14" name="矩形 13">
            <a:extLst>
              <a:ext uri="{FF2B5EF4-FFF2-40B4-BE49-F238E27FC236}">
                <a16:creationId xmlns:a16="http://schemas.microsoft.com/office/drawing/2014/main" id="{025E7AAE-127A-464E-A76D-169AE9DB9DEF}"/>
              </a:ext>
            </a:extLst>
          </p:cNvPr>
          <p:cNvSpPr/>
          <p:nvPr/>
        </p:nvSpPr>
        <p:spPr>
          <a:xfrm>
            <a:off x="6841830" y="1023434"/>
            <a:ext cx="5070083" cy="46106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Arial" panose="020B0604020202090204" pitchFamily="34" charset="0"/>
                <a:ea typeface="微软雅黑" panose="020B0503020204020204" pitchFamily="34" charset="-122"/>
                <a:sym typeface="Arial" panose="020B0604020202090204" pitchFamily="34" charset="0"/>
              </a:rPr>
              <a:t>Ground-Truth </a:t>
            </a:r>
            <a:r>
              <a:rPr lang="en-US" altLang="zh-CN" sz="3200" b="1" dirty="0" err="1">
                <a:latin typeface="Arial" panose="020B0604020202090204" pitchFamily="34" charset="0"/>
                <a:ea typeface="微软雅黑" panose="020B0503020204020204" pitchFamily="34" charset="-122"/>
                <a:sym typeface="Arial" panose="020B0604020202090204" pitchFamily="34" charset="0"/>
              </a:rPr>
              <a:t>Keyphrase</a:t>
            </a:r>
            <a:endParaRPr lang="zh-CN" altLang="en-US" sz="3200" b="1" dirty="0">
              <a:latin typeface="Arial" panose="020B0604020202090204" pitchFamily="34" charset="0"/>
              <a:ea typeface="微软雅黑" panose="020B0503020204020204" pitchFamily="34" charset="-122"/>
              <a:sym typeface="Arial" panose="020B0604020202090204" pitchFamily="34" charset="0"/>
            </a:endParaRPr>
          </a:p>
        </p:txBody>
      </p:sp>
      <p:sp>
        <p:nvSpPr>
          <p:cNvPr id="15" name="文本框 14">
            <a:extLst>
              <a:ext uri="{FF2B5EF4-FFF2-40B4-BE49-F238E27FC236}">
                <a16:creationId xmlns:a16="http://schemas.microsoft.com/office/drawing/2014/main" id="{9F82A979-9734-4F14-A9AF-93EB1E2FFC91}"/>
              </a:ext>
            </a:extLst>
          </p:cNvPr>
          <p:cNvSpPr txBox="1"/>
          <p:nvPr/>
        </p:nvSpPr>
        <p:spPr>
          <a:xfrm>
            <a:off x="7920835" y="1500621"/>
            <a:ext cx="2158314" cy="584775"/>
          </a:xfrm>
          <a:prstGeom prst="rect">
            <a:avLst/>
          </a:prstGeom>
          <a:noFill/>
        </p:spPr>
        <p:txBody>
          <a:bodyPr wrap="square">
            <a:spAutoFit/>
          </a:bodyPr>
          <a:lstStyle/>
          <a:p>
            <a:r>
              <a:rPr lang="zh-CN" altLang="en-US" sz="3200" dirty="0"/>
              <a:t>“harvey”</a:t>
            </a:r>
          </a:p>
        </p:txBody>
      </p:sp>
      <p:sp>
        <p:nvSpPr>
          <p:cNvPr id="16" name="文本框 15">
            <a:extLst>
              <a:ext uri="{FF2B5EF4-FFF2-40B4-BE49-F238E27FC236}">
                <a16:creationId xmlns:a16="http://schemas.microsoft.com/office/drawing/2014/main" id="{D714E5CD-F0E9-45AE-AF08-D697C7800AC5}"/>
              </a:ext>
            </a:extLst>
          </p:cNvPr>
          <p:cNvSpPr txBox="1"/>
          <p:nvPr/>
        </p:nvSpPr>
        <p:spPr>
          <a:xfrm>
            <a:off x="1474727" y="1954696"/>
            <a:ext cx="3587120" cy="584775"/>
          </a:xfrm>
          <a:prstGeom prst="rect">
            <a:avLst/>
          </a:prstGeom>
          <a:noFill/>
        </p:spPr>
        <p:txBody>
          <a:bodyPr wrap="square">
            <a:spAutoFit/>
          </a:bodyPr>
          <a:lstStyle/>
          <a:p>
            <a:r>
              <a:rPr lang="zh-CN" altLang="en-US" sz="3200" dirty="0"/>
              <a:t>“</a:t>
            </a:r>
            <a:r>
              <a:rPr lang="en-US" altLang="zh-CN" sz="3200" dirty="0"/>
              <a:t>tremor</a:t>
            </a:r>
            <a:r>
              <a:rPr lang="zh-CN" altLang="en-US" sz="3200" dirty="0"/>
              <a:t>”</a:t>
            </a:r>
          </a:p>
        </p:txBody>
      </p:sp>
      <p:sp>
        <p:nvSpPr>
          <p:cNvPr id="17" name="文本框 16">
            <a:extLst>
              <a:ext uri="{FF2B5EF4-FFF2-40B4-BE49-F238E27FC236}">
                <a16:creationId xmlns:a16="http://schemas.microsoft.com/office/drawing/2014/main" id="{9E10185C-46C3-4EAE-85B0-18799136C36F}"/>
              </a:ext>
            </a:extLst>
          </p:cNvPr>
          <p:cNvSpPr txBox="1"/>
          <p:nvPr/>
        </p:nvSpPr>
        <p:spPr>
          <a:xfrm>
            <a:off x="7708865" y="2020596"/>
            <a:ext cx="2582254" cy="584775"/>
          </a:xfrm>
          <a:prstGeom prst="rect">
            <a:avLst/>
          </a:prstGeom>
          <a:noFill/>
        </p:spPr>
        <p:txBody>
          <a:bodyPr wrap="square">
            <a:spAutoFit/>
          </a:bodyPr>
          <a:lstStyle/>
          <a:p>
            <a:r>
              <a:rPr lang="zh-CN" altLang="en-US" sz="3200" dirty="0"/>
              <a:t>“</a:t>
            </a:r>
            <a:r>
              <a:rPr lang="en-US" altLang="zh-CN" sz="3200" dirty="0"/>
              <a:t>earthquake</a:t>
            </a:r>
            <a:r>
              <a:rPr lang="zh-CN" altLang="en-US" sz="3200" dirty="0"/>
              <a:t>”</a:t>
            </a:r>
          </a:p>
        </p:txBody>
      </p:sp>
      <p:sp>
        <p:nvSpPr>
          <p:cNvPr id="18" name="矩形 17">
            <a:extLst>
              <a:ext uri="{FF2B5EF4-FFF2-40B4-BE49-F238E27FC236}">
                <a16:creationId xmlns:a16="http://schemas.microsoft.com/office/drawing/2014/main" id="{3604D395-18D8-4C32-B857-A69A4D65BDF2}"/>
              </a:ext>
            </a:extLst>
          </p:cNvPr>
          <p:cNvSpPr/>
          <p:nvPr/>
        </p:nvSpPr>
        <p:spPr>
          <a:xfrm>
            <a:off x="270289" y="3059446"/>
            <a:ext cx="11385882" cy="923330"/>
          </a:xfrm>
          <a:prstGeom prst="rect">
            <a:avLst/>
          </a:prstGeom>
          <a:noFill/>
        </p:spPr>
        <p:txBody>
          <a:bodyPr wrap="square" lIns="216000">
            <a:spAutoFit/>
          </a:bodyPr>
          <a:lstStyle/>
          <a:p>
            <a:pPr algn="ctr"/>
            <a:r>
              <a:rPr lang="en-US" altLang="zh-CN" sz="5400" dirty="0">
                <a:solidFill>
                  <a:srgbClr val="FF0000"/>
                </a:solidFill>
                <a:latin typeface="Arial" panose="020B0604020202090204" pitchFamily="34" charset="0"/>
                <a:ea typeface="微软雅黑" panose="020B0503020204020204" pitchFamily="34" charset="-122"/>
                <a:sym typeface="Arial" panose="020B0604020202090204" pitchFamily="34" charset="0"/>
              </a:rPr>
              <a:t>F1 = 0</a:t>
            </a:r>
          </a:p>
        </p:txBody>
      </p:sp>
      <p:sp>
        <p:nvSpPr>
          <p:cNvPr id="19" name="文本框 18">
            <a:extLst>
              <a:ext uri="{FF2B5EF4-FFF2-40B4-BE49-F238E27FC236}">
                <a16:creationId xmlns:a16="http://schemas.microsoft.com/office/drawing/2014/main" id="{5247B4F0-527C-4BC9-82F4-DC37D7C9F1BF}"/>
              </a:ext>
            </a:extLst>
          </p:cNvPr>
          <p:cNvSpPr txBox="1"/>
          <p:nvPr/>
        </p:nvSpPr>
        <p:spPr>
          <a:xfrm>
            <a:off x="2084327" y="2376152"/>
            <a:ext cx="3587120" cy="584775"/>
          </a:xfrm>
          <a:prstGeom prst="rect">
            <a:avLst/>
          </a:prstGeom>
          <a:noFill/>
        </p:spPr>
        <p:txBody>
          <a:bodyPr wrap="square">
            <a:spAutoFit/>
          </a:bodyPr>
          <a:lstStyle/>
          <a:p>
            <a:r>
              <a:rPr lang="en-US" altLang="zh-CN" sz="3200" dirty="0"/>
              <a:t>……</a:t>
            </a:r>
            <a:endParaRPr lang="zh-CN" altLang="en-US" sz="3200" dirty="0"/>
          </a:p>
        </p:txBody>
      </p:sp>
      <p:sp>
        <p:nvSpPr>
          <p:cNvPr id="20" name="文本框 19">
            <a:extLst>
              <a:ext uri="{FF2B5EF4-FFF2-40B4-BE49-F238E27FC236}">
                <a16:creationId xmlns:a16="http://schemas.microsoft.com/office/drawing/2014/main" id="{0AD7235E-365C-4342-99DF-2328C9C74F91}"/>
              </a:ext>
            </a:extLst>
          </p:cNvPr>
          <p:cNvSpPr txBox="1"/>
          <p:nvPr/>
        </p:nvSpPr>
        <p:spPr>
          <a:xfrm>
            <a:off x="8709529" y="2451023"/>
            <a:ext cx="3587120" cy="584775"/>
          </a:xfrm>
          <a:prstGeom prst="rect">
            <a:avLst/>
          </a:prstGeom>
          <a:noFill/>
        </p:spPr>
        <p:txBody>
          <a:bodyPr wrap="square">
            <a:spAutoFit/>
          </a:bodyPr>
          <a:lstStyle/>
          <a:p>
            <a:r>
              <a:rPr lang="en-US" altLang="zh-CN" sz="3200" dirty="0"/>
              <a:t>……</a:t>
            </a:r>
            <a:endParaRPr lang="zh-CN" altLang="en-US" sz="3200" dirty="0"/>
          </a:p>
        </p:txBody>
      </p:sp>
      <p:sp>
        <p:nvSpPr>
          <p:cNvPr id="22" name="文本框 21">
            <a:extLst>
              <a:ext uri="{FF2B5EF4-FFF2-40B4-BE49-F238E27FC236}">
                <a16:creationId xmlns:a16="http://schemas.microsoft.com/office/drawing/2014/main" id="{06BE20E2-0693-4E95-93F4-4BD5CEB26DF9}"/>
              </a:ext>
            </a:extLst>
          </p:cNvPr>
          <p:cNvSpPr txBox="1"/>
          <p:nvPr/>
        </p:nvSpPr>
        <p:spPr>
          <a:xfrm>
            <a:off x="940157" y="4347480"/>
            <a:ext cx="10311686" cy="2308324"/>
          </a:xfrm>
          <a:prstGeom prst="rect">
            <a:avLst/>
          </a:prstGeom>
          <a:noFill/>
        </p:spPr>
        <p:txBody>
          <a:bodyPr wrap="square">
            <a:spAutoFit/>
          </a:bodyPr>
          <a:lstStyle/>
          <a:p>
            <a:pPr algn="ctr"/>
            <a:r>
              <a:rPr lang="en-US" altLang="zh-CN" sz="4800" dirty="0">
                <a:latin typeface="Arial Black" panose="020B0A04020102020204" pitchFamily="34" charset="0"/>
                <a:ea typeface="微软雅黑" panose="020B0503020204020204" pitchFamily="34" charset="-122"/>
                <a:sym typeface="Arial" panose="020B0604020202090204" pitchFamily="34" charset="0"/>
              </a:rPr>
              <a:t>Cosine-Similarity Score</a:t>
            </a:r>
          </a:p>
          <a:p>
            <a:pPr algn="ctr"/>
            <a:r>
              <a:rPr lang="en-US" altLang="zh-CN" sz="4800" dirty="0">
                <a:latin typeface="Arial Black" panose="020B0A04020102020204" pitchFamily="34" charset="0"/>
                <a:ea typeface="微软雅黑" panose="020B0503020204020204" pitchFamily="34" charset="-122"/>
                <a:sym typeface="Arial" panose="020B0604020202090204" pitchFamily="34" charset="0"/>
              </a:rPr>
              <a:t>+</a:t>
            </a:r>
          </a:p>
          <a:p>
            <a:pPr algn="ctr"/>
            <a:r>
              <a:rPr lang="en-US" altLang="zh-CN" sz="4800" dirty="0">
                <a:latin typeface="Arial Black" panose="020B0A04020102020204" pitchFamily="34" charset="0"/>
                <a:ea typeface="微软雅黑" panose="020B0503020204020204" pitchFamily="34" charset="-122"/>
                <a:sym typeface="Arial" panose="020B0604020202090204" pitchFamily="34" charset="0"/>
              </a:rPr>
              <a:t>threshold</a:t>
            </a:r>
          </a:p>
        </p:txBody>
      </p:sp>
    </p:spTree>
    <p:extLst>
      <p:ext uri="{BB962C8B-B14F-4D97-AF65-F5344CB8AC3E}">
        <p14:creationId xmlns:p14="http://schemas.microsoft.com/office/powerpoint/2010/main" val="2106050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00">
        <p15:prstTrans prst="pageCurlDouble"/>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animBg="1"/>
      <p:bldP spid="14" grpId="0" animBg="1"/>
      <p:bldP spid="15" grpId="0"/>
      <p:bldP spid="16" grpId="0"/>
      <p:bldP spid="17" grpId="0"/>
      <p:bldP spid="18" grpId="0"/>
      <p:bldP spid="19" grpId="0"/>
      <p:bldP spid="20"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F51D80F-4C1D-4EC2-9000-3536609AE64F}"/>
              </a:ext>
            </a:extLst>
          </p:cNvPr>
          <p:cNvSpPr/>
          <p:nvPr/>
        </p:nvSpPr>
        <p:spPr>
          <a:xfrm>
            <a:off x="3249787" y="-26992"/>
            <a:ext cx="7550676" cy="1015663"/>
          </a:xfrm>
          <a:prstGeom prst="rect">
            <a:avLst/>
          </a:prstGeom>
          <a:effectLst>
            <a:outerShdw blurRad="50800" dist="38100" dir="8100000" algn="tr" rotWithShape="0">
              <a:prstClr val="black">
                <a:alpha val="40000"/>
              </a:prstClr>
            </a:outerShdw>
          </a:effectLst>
        </p:spPr>
        <p:txBody>
          <a:bodyPr wrap="square">
            <a:spAutoFit/>
          </a:bodyPr>
          <a:lstStyle/>
          <a:p>
            <a:r>
              <a:rPr lang="en-US" altLang="zh-CN" sz="6000" dirty="0">
                <a:latin typeface="Arial" panose="020B0604020202090204" pitchFamily="34" charset="0"/>
                <a:ea typeface="微软雅黑" panose="020B0503020204020204" pitchFamily="34" charset="-122"/>
                <a:sym typeface="Arial" panose="020B0604020202090204" pitchFamily="34" charset="0"/>
              </a:rPr>
              <a:t>Evaluation Metrics</a:t>
            </a:r>
            <a:endParaRPr lang="zh-CN" altLang="en-US" sz="6000" dirty="0">
              <a:latin typeface="Arial" panose="020B0604020202090204" pitchFamily="34" charset="0"/>
              <a:ea typeface="微软雅黑" panose="020B0503020204020204" pitchFamily="34" charset="-122"/>
              <a:sym typeface="Arial" panose="020B0604020202090204" pitchFamily="34" charset="0"/>
            </a:endParaRPr>
          </a:p>
        </p:txBody>
      </p:sp>
      <p:pic>
        <p:nvPicPr>
          <p:cNvPr id="4" name="图片 3">
            <a:extLst>
              <a:ext uri="{FF2B5EF4-FFF2-40B4-BE49-F238E27FC236}">
                <a16:creationId xmlns:a16="http://schemas.microsoft.com/office/drawing/2014/main" id="{034DFA67-F848-4FD5-94DA-2D85C704F1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5180" t="36887" b="43644"/>
          <a:stretch>
            <a:fillRect/>
          </a:stretch>
        </p:blipFill>
        <p:spPr>
          <a:xfrm>
            <a:off x="-331653" y="-57730"/>
            <a:ext cx="4518159" cy="1105525"/>
          </a:xfrm>
          <a:prstGeom prst="rect">
            <a:avLst/>
          </a:prstGeom>
        </p:spPr>
      </p:pic>
      <p:pic>
        <p:nvPicPr>
          <p:cNvPr id="5" name="图片 4">
            <a:extLst>
              <a:ext uri="{FF2B5EF4-FFF2-40B4-BE49-F238E27FC236}">
                <a16:creationId xmlns:a16="http://schemas.microsoft.com/office/drawing/2014/main" id="{347CEA80-AA15-4B1B-95EB-F61739A03CFE}"/>
              </a:ext>
            </a:extLst>
          </p:cNvPr>
          <p:cNvPicPr>
            <a:picLocks noChangeAspect="1"/>
          </p:cNvPicPr>
          <p:nvPr/>
        </p:nvPicPr>
        <p:blipFill>
          <a:blip r:embed="rId4"/>
          <a:stretch>
            <a:fillRect/>
          </a:stretch>
        </p:blipFill>
        <p:spPr>
          <a:xfrm>
            <a:off x="1532683" y="1313403"/>
            <a:ext cx="4095750" cy="628650"/>
          </a:xfrm>
          <a:prstGeom prst="rect">
            <a:avLst/>
          </a:prstGeom>
        </p:spPr>
      </p:pic>
      <p:pic>
        <p:nvPicPr>
          <p:cNvPr id="7" name="图片 6">
            <a:extLst>
              <a:ext uri="{FF2B5EF4-FFF2-40B4-BE49-F238E27FC236}">
                <a16:creationId xmlns:a16="http://schemas.microsoft.com/office/drawing/2014/main" id="{EB160474-E86E-48E7-A1DB-947F8172E710}"/>
              </a:ext>
            </a:extLst>
          </p:cNvPr>
          <p:cNvPicPr>
            <a:picLocks noChangeAspect="1"/>
          </p:cNvPicPr>
          <p:nvPr/>
        </p:nvPicPr>
        <p:blipFill>
          <a:blip r:embed="rId5"/>
          <a:stretch>
            <a:fillRect/>
          </a:stretch>
        </p:blipFill>
        <p:spPr>
          <a:xfrm>
            <a:off x="1532683" y="1942053"/>
            <a:ext cx="3667125" cy="428625"/>
          </a:xfrm>
          <a:prstGeom prst="rect">
            <a:avLst/>
          </a:prstGeom>
        </p:spPr>
      </p:pic>
      <p:pic>
        <p:nvPicPr>
          <p:cNvPr id="9" name="图片 8">
            <a:extLst>
              <a:ext uri="{FF2B5EF4-FFF2-40B4-BE49-F238E27FC236}">
                <a16:creationId xmlns:a16="http://schemas.microsoft.com/office/drawing/2014/main" id="{7F902570-67C2-4829-A691-54AD12D8569C}"/>
              </a:ext>
            </a:extLst>
          </p:cNvPr>
          <p:cNvPicPr>
            <a:picLocks noChangeAspect="1"/>
          </p:cNvPicPr>
          <p:nvPr/>
        </p:nvPicPr>
        <p:blipFill>
          <a:blip r:embed="rId6"/>
          <a:stretch>
            <a:fillRect/>
          </a:stretch>
        </p:blipFill>
        <p:spPr>
          <a:xfrm>
            <a:off x="1499731" y="2335365"/>
            <a:ext cx="2542126" cy="576936"/>
          </a:xfrm>
          <a:prstGeom prst="rect">
            <a:avLst/>
          </a:prstGeom>
        </p:spPr>
      </p:pic>
      <p:pic>
        <p:nvPicPr>
          <p:cNvPr id="6" name="图片 5">
            <a:extLst>
              <a:ext uri="{FF2B5EF4-FFF2-40B4-BE49-F238E27FC236}">
                <a16:creationId xmlns:a16="http://schemas.microsoft.com/office/drawing/2014/main" id="{F8A40E33-30C7-45E3-89CC-2FB49E11E2FA}"/>
              </a:ext>
            </a:extLst>
          </p:cNvPr>
          <p:cNvPicPr>
            <a:picLocks noChangeAspect="1"/>
          </p:cNvPicPr>
          <p:nvPr/>
        </p:nvPicPr>
        <p:blipFill>
          <a:blip r:embed="rId7"/>
          <a:stretch>
            <a:fillRect/>
          </a:stretch>
        </p:blipFill>
        <p:spPr>
          <a:xfrm>
            <a:off x="1318369" y="3512468"/>
            <a:ext cx="4095751" cy="2293992"/>
          </a:xfrm>
          <a:prstGeom prst="rect">
            <a:avLst/>
          </a:prstGeom>
        </p:spPr>
      </p:pic>
      <p:pic>
        <p:nvPicPr>
          <p:cNvPr id="10" name="图片 9">
            <a:extLst>
              <a:ext uri="{FF2B5EF4-FFF2-40B4-BE49-F238E27FC236}">
                <a16:creationId xmlns:a16="http://schemas.microsoft.com/office/drawing/2014/main" id="{A8122608-78EE-46C7-B1EC-22811BCA6EAF}"/>
              </a:ext>
            </a:extLst>
          </p:cNvPr>
          <p:cNvPicPr>
            <a:picLocks noChangeAspect="1"/>
          </p:cNvPicPr>
          <p:nvPr/>
        </p:nvPicPr>
        <p:blipFill>
          <a:blip r:embed="rId8"/>
          <a:stretch>
            <a:fillRect/>
          </a:stretch>
        </p:blipFill>
        <p:spPr>
          <a:xfrm>
            <a:off x="6464337" y="2040089"/>
            <a:ext cx="4581525" cy="2619375"/>
          </a:xfrm>
          <a:prstGeom prst="rect">
            <a:avLst/>
          </a:prstGeom>
        </p:spPr>
      </p:pic>
      <p:sp>
        <p:nvSpPr>
          <p:cNvPr id="49" name="箭头: 下 48">
            <a:extLst>
              <a:ext uri="{FF2B5EF4-FFF2-40B4-BE49-F238E27FC236}">
                <a16:creationId xmlns:a16="http://schemas.microsoft.com/office/drawing/2014/main" id="{713CEC7A-2DBA-485F-8759-90556532C103}"/>
              </a:ext>
            </a:extLst>
          </p:cNvPr>
          <p:cNvSpPr/>
          <p:nvPr/>
        </p:nvSpPr>
        <p:spPr>
          <a:xfrm rot="16200000">
            <a:off x="5841570" y="2823190"/>
            <a:ext cx="491904" cy="7197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4613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00">
        <p15:prstTrans prst="pageCurlDouble"/>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 calcmode="lin" valueType="num">
                                      <p:cBhvr additive="base">
                                        <p:cTn id="28" dur="500" fill="hold"/>
                                        <p:tgtEl>
                                          <p:spTgt spid="49"/>
                                        </p:tgtEl>
                                        <p:attrNameLst>
                                          <p:attrName>ppt_x</p:attrName>
                                        </p:attrNameLst>
                                      </p:cBhvr>
                                      <p:tavLst>
                                        <p:tav tm="0">
                                          <p:val>
                                            <p:strVal val="#ppt_x"/>
                                          </p:val>
                                        </p:tav>
                                        <p:tav tm="100000">
                                          <p:val>
                                            <p:strVal val="#ppt_x"/>
                                          </p:val>
                                        </p:tav>
                                      </p:tavLst>
                                    </p:anim>
                                    <p:anim calcmode="lin" valueType="num">
                                      <p:cBhvr additive="base">
                                        <p:cTn id="29"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F51D80F-4C1D-4EC2-9000-3536609AE64F}"/>
              </a:ext>
            </a:extLst>
          </p:cNvPr>
          <p:cNvSpPr/>
          <p:nvPr/>
        </p:nvSpPr>
        <p:spPr>
          <a:xfrm>
            <a:off x="3810029" y="34541"/>
            <a:ext cx="7550676" cy="1015663"/>
          </a:xfrm>
          <a:prstGeom prst="rect">
            <a:avLst/>
          </a:prstGeom>
          <a:effectLst>
            <a:outerShdw blurRad="50800" dist="38100" dir="8100000" algn="tr" rotWithShape="0">
              <a:prstClr val="black">
                <a:alpha val="40000"/>
              </a:prstClr>
            </a:outerShdw>
          </a:effectLst>
        </p:spPr>
        <p:txBody>
          <a:bodyPr wrap="square">
            <a:spAutoFit/>
          </a:bodyPr>
          <a:lstStyle/>
          <a:p>
            <a:r>
              <a:rPr lang="en-US" altLang="zh-CN" sz="6000" dirty="0">
                <a:latin typeface="Arial" panose="020B0604020202090204" pitchFamily="34" charset="0"/>
                <a:ea typeface="微软雅黑" panose="020B0503020204020204" pitchFamily="34" charset="-122"/>
                <a:sym typeface="Arial" panose="020B0604020202090204" pitchFamily="34" charset="0"/>
              </a:rPr>
              <a:t>Dataset</a:t>
            </a:r>
            <a:endParaRPr lang="zh-CN" altLang="en-US" sz="6000" dirty="0">
              <a:latin typeface="Arial" panose="020B0604020202090204" pitchFamily="34" charset="0"/>
              <a:ea typeface="微软雅黑" panose="020B0503020204020204" pitchFamily="34" charset="-122"/>
              <a:sym typeface="Arial" panose="020B0604020202090204" pitchFamily="34" charset="0"/>
            </a:endParaRPr>
          </a:p>
        </p:txBody>
      </p:sp>
      <p:pic>
        <p:nvPicPr>
          <p:cNvPr id="4" name="图片 3">
            <a:extLst>
              <a:ext uri="{FF2B5EF4-FFF2-40B4-BE49-F238E27FC236}">
                <a16:creationId xmlns:a16="http://schemas.microsoft.com/office/drawing/2014/main" id="{034DFA67-F848-4FD5-94DA-2D85C704F1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5180" t="36887" b="43644"/>
          <a:stretch>
            <a:fillRect/>
          </a:stretch>
        </p:blipFill>
        <p:spPr>
          <a:xfrm>
            <a:off x="-331653" y="-57730"/>
            <a:ext cx="4518159" cy="1105525"/>
          </a:xfrm>
          <a:prstGeom prst="rect">
            <a:avLst/>
          </a:prstGeom>
        </p:spPr>
      </p:pic>
      <p:pic>
        <p:nvPicPr>
          <p:cNvPr id="5" name="图片 4">
            <a:extLst>
              <a:ext uri="{FF2B5EF4-FFF2-40B4-BE49-F238E27FC236}">
                <a16:creationId xmlns:a16="http://schemas.microsoft.com/office/drawing/2014/main" id="{3094C3B7-7142-41AC-AD27-AA0EE490FB29}"/>
              </a:ext>
            </a:extLst>
          </p:cNvPr>
          <p:cNvPicPr>
            <a:picLocks noChangeAspect="1"/>
          </p:cNvPicPr>
          <p:nvPr/>
        </p:nvPicPr>
        <p:blipFill>
          <a:blip r:embed="rId4"/>
          <a:stretch>
            <a:fillRect/>
          </a:stretch>
        </p:blipFill>
        <p:spPr>
          <a:xfrm>
            <a:off x="3062416" y="1710380"/>
            <a:ext cx="5029200" cy="3124200"/>
          </a:xfrm>
          <a:prstGeom prst="rect">
            <a:avLst/>
          </a:prstGeom>
        </p:spPr>
      </p:pic>
    </p:spTree>
    <p:extLst>
      <p:ext uri="{BB962C8B-B14F-4D97-AF65-F5344CB8AC3E}">
        <p14:creationId xmlns:p14="http://schemas.microsoft.com/office/powerpoint/2010/main" val="1937004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00">
        <p15:prstTrans prst="pageCurlDouble"/>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F51D80F-4C1D-4EC2-9000-3536609AE64F}"/>
              </a:ext>
            </a:extLst>
          </p:cNvPr>
          <p:cNvSpPr/>
          <p:nvPr/>
        </p:nvSpPr>
        <p:spPr>
          <a:xfrm>
            <a:off x="4230158" y="32132"/>
            <a:ext cx="7550676" cy="1015663"/>
          </a:xfrm>
          <a:prstGeom prst="rect">
            <a:avLst/>
          </a:prstGeom>
          <a:effectLst>
            <a:outerShdw blurRad="50800" dist="38100" dir="8100000" algn="tr" rotWithShape="0">
              <a:prstClr val="black">
                <a:alpha val="40000"/>
              </a:prstClr>
            </a:outerShdw>
          </a:effectLst>
        </p:spPr>
        <p:txBody>
          <a:bodyPr wrap="square">
            <a:spAutoFit/>
          </a:bodyPr>
          <a:lstStyle/>
          <a:p>
            <a:r>
              <a:rPr lang="en-US" altLang="zh-CN" sz="6000" dirty="0">
                <a:latin typeface="Arial" panose="020B0604020202090204" pitchFamily="34" charset="0"/>
                <a:ea typeface="微软雅黑" panose="020B0503020204020204" pitchFamily="34" charset="-122"/>
                <a:sym typeface="Arial" panose="020B0604020202090204" pitchFamily="34" charset="0"/>
              </a:rPr>
              <a:t>Result</a:t>
            </a:r>
            <a:endParaRPr lang="zh-CN" altLang="en-US" sz="6000" dirty="0">
              <a:latin typeface="Arial" panose="020B0604020202090204" pitchFamily="34" charset="0"/>
              <a:ea typeface="微软雅黑" panose="020B0503020204020204" pitchFamily="34" charset="-122"/>
              <a:sym typeface="Arial" panose="020B0604020202090204" pitchFamily="34" charset="0"/>
            </a:endParaRPr>
          </a:p>
        </p:txBody>
      </p:sp>
      <p:pic>
        <p:nvPicPr>
          <p:cNvPr id="4" name="图片 3">
            <a:extLst>
              <a:ext uri="{FF2B5EF4-FFF2-40B4-BE49-F238E27FC236}">
                <a16:creationId xmlns:a16="http://schemas.microsoft.com/office/drawing/2014/main" id="{034DFA67-F848-4FD5-94DA-2D85C704F1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5180" t="36887" b="43644"/>
          <a:stretch>
            <a:fillRect/>
          </a:stretch>
        </p:blipFill>
        <p:spPr>
          <a:xfrm>
            <a:off x="-331653" y="-57730"/>
            <a:ext cx="4518159" cy="1105525"/>
          </a:xfrm>
          <a:prstGeom prst="rect">
            <a:avLst/>
          </a:prstGeom>
        </p:spPr>
      </p:pic>
      <p:pic>
        <p:nvPicPr>
          <p:cNvPr id="9" name="图片 8">
            <a:extLst>
              <a:ext uri="{FF2B5EF4-FFF2-40B4-BE49-F238E27FC236}">
                <a16:creationId xmlns:a16="http://schemas.microsoft.com/office/drawing/2014/main" id="{7F1B82C6-3783-491C-905E-E122DCB80C37}"/>
              </a:ext>
            </a:extLst>
          </p:cNvPr>
          <p:cNvPicPr>
            <a:picLocks noChangeAspect="1"/>
          </p:cNvPicPr>
          <p:nvPr/>
        </p:nvPicPr>
        <p:blipFill>
          <a:blip r:embed="rId4"/>
          <a:stretch>
            <a:fillRect/>
          </a:stretch>
        </p:blipFill>
        <p:spPr>
          <a:xfrm>
            <a:off x="514470" y="1377309"/>
            <a:ext cx="5019675" cy="4991100"/>
          </a:xfrm>
          <a:prstGeom prst="rect">
            <a:avLst/>
          </a:prstGeom>
        </p:spPr>
      </p:pic>
      <p:sp>
        <p:nvSpPr>
          <p:cNvPr id="12" name="文本框 11">
            <a:extLst>
              <a:ext uri="{FF2B5EF4-FFF2-40B4-BE49-F238E27FC236}">
                <a16:creationId xmlns:a16="http://schemas.microsoft.com/office/drawing/2014/main" id="{7B0F0AA9-10A6-45A5-A663-F2C4645B376D}"/>
              </a:ext>
            </a:extLst>
          </p:cNvPr>
          <p:cNvSpPr txBox="1"/>
          <p:nvPr/>
        </p:nvSpPr>
        <p:spPr>
          <a:xfrm>
            <a:off x="5608286" y="1476661"/>
            <a:ext cx="6443672" cy="1200329"/>
          </a:xfrm>
          <a:prstGeom prst="rect">
            <a:avLst/>
          </a:prstGeom>
          <a:noFill/>
        </p:spPr>
        <p:txBody>
          <a:bodyPr wrap="square">
            <a:spAutoFit/>
          </a:bodyPr>
          <a:lstStyle/>
          <a:p>
            <a:r>
              <a:rPr lang="en-US" altLang="zh-CN" sz="2400" dirty="0"/>
              <a:t> (1) Can we enhance the existing model to improve its performance on both disaster tweets and general tweets?</a:t>
            </a:r>
          </a:p>
        </p:txBody>
      </p:sp>
      <p:sp>
        <p:nvSpPr>
          <p:cNvPr id="13" name="文本框 12">
            <a:extLst>
              <a:ext uri="{FF2B5EF4-FFF2-40B4-BE49-F238E27FC236}">
                <a16:creationId xmlns:a16="http://schemas.microsoft.com/office/drawing/2014/main" id="{03CDCBAB-6084-4BFA-BEAC-3AD0957AD36A}"/>
              </a:ext>
            </a:extLst>
          </p:cNvPr>
          <p:cNvSpPr txBox="1"/>
          <p:nvPr/>
        </p:nvSpPr>
        <p:spPr>
          <a:xfrm>
            <a:off x="5608286" y="3196309"/>
            <a:ext cx="6443672" cy="1200329"/>
          </a:xfrm>
          <a:prstGeom prst="rect">
            <a:avLst/>
          </a:prstGeom>
          <a:noFill/>
        </p:spPr>
        <p:txBody>
          <a:bodyPr wrap="square">
            <a:spAutoFit/>
          </a:bodyPr>
          <a:lstStyle/>
          <a:p>
            <a:r>
              <a:rPr lang="en-US" altLang="zh-CN" sz="2400" dirty="0"/>
              <a:t>  (2) How do the joint-layer-Recurrent Neural Network based models trained on general tweets perform on disaster tweets?</a:t>
            </a:r>
          </a:p>
        </p:txBody>
      </p:sp>
      <p:sp>
        <p:nvSpPr>
          <p:cNvPr id="14" name="文本框 13">
            <a:extLst>
              <a:ext uri="{FF2B5EF4-FFF2-40B4-BE49-F238E27FC236}">
                <a16:creationId xmlns:a16="http://schemas.microsoft.com/office/drawing/2014/main" id="{4251541E-9CC2-4892-B40B-FC7EDF19EDB7}"/>
              </a:ext>
            </a:extLst>
          </p:cNvPr>
          <p:cNvSpPr txBox="1"/>
          <p:nvPr/>
        </p:nvSpPr>
        <p:spPr>
          <a:xfrm>
            <a:off x="5608286" y="4915958"/>
            <a:ext cx="6443672" cy="1200329"/>
          </a:xfrm>
          <a:prstGeom prst="rect">
            <a:avLst/>
          </a:prstGeom>
          <a:noFill/>
        </p:spPr>
        <p:txBody>
          <a:bodyPr wrap="square">
            <a:spAutoFit/>
          </a:bodyPr>
          <a:lstStyle/>
          <a:p>
            <a:r>
              <a:rPr lang="en-US" altLang="zh-CN" sz="2400" dirty="0"/>
              <a:t> (3) How well do the joint-layer-Recurrent Neural Network models perform when trained and tested on disaster tweet data?</a:t>
            </a:r>
            <a:endParaRPr lang="zh-CN" altLang="en-US" sz="2400" dirty="0"/>
          </a:p>
        </p:txBody>
      </p:sp>
    </p:spTree>
    <p:extLst>
      <p:ext uri="{BB962C8B-B14F-4D97-AF65-F5344CB8AC3E}">
        <p14:creationId xmlns:p14="http://schemas.microsoft.com/office/powerpoint/2010/main" val="30937186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00">
        <p15:prstTrans prst="pageCurlDouble"/>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2616"/>
          <a:stretch>
            <a:fillRect/>
          </a:stretch>
        </p:blipFill>
        <p:spPr bwMode="auto">
          <a:xfrm>
            <a:off x="0" y="-29029"/>
            <a:ext cx="12195099" cy="3139516"/>
          </a:xfrm>
          <a:prstGeom prst="rect">
            <a:avLst/>
          </a:prstGeom>
          <a:noFill/>
          <a:extLst>
            <a:ext uri="{909E8E84-426E-40DD-AFC4-6F175D3DCCD1}">
              <a14:hiddenFill xmlns:a14="http://schemas.microsoft.com/office/drawing/2010/main">
                <a:solidFill>
                  <a:srgbClr val="FFFFFF"/>
                </a:solidFill>
              </a14:hiddenFill>
            </a:ext>
          </a:extLst>
        </p:spPr>
      </p:pic>
      <p:pic>
        <p:nvPicPr>
          <p:cNvPr id="31" name="图片 30"/>
          <p:cNvPicPr>
            <a:picLocks noChangeAspect="1"/>
          </p:cNvPicPr>
          <p:nvPr/>
        </p:nvPicPr>
        <p:blipFill rotWithShape="1">
          <a:blip r:embed="rId3" cstate="print">
            <a:extLst>
              <a:ext uri="{28A0092B-C50C-407E-A947-70E740481C1C}">
                <a14:useLocalDpi xmlns:a14="http://schemas.microsoft.com/office/drawing/2010/main" val="0"/>
              </a:ext>
            </a:extLst>
          </a:blip>
          <a:srcRect l="55180" t="36887" b="43644"/>
          <a:stretch>
            <a:fillRect/>
          </a:stretch>
        </p:blipFill>
        <p:spPr>
          <a:xfrm>
            <a:off x="-163873" y="14514"/>
            <a:ext cx="4518159" cy="1105525"/>
          </a:xfrm>
          <a:prstGeom prst="rect">
            <a:avLst/>
          </a:prstGeom>
        </p:spPr>
      </p:pic>
      <p:sp>
        <p:nvSpPr>
          <p:cNvPr id="2" name="矩形 1"/>
          <p:cNvSpPr/>
          <p:nvPr/>
        </p:nvSpPr>
        <p:spPr>
          <a:xfrm>
            <a:off x="404275" y="3686886"/>
            <a:ext cx="11385882" cy="1323439"/>
          </a:xfrm>
          <a:prstGeom prst="rect">
            <a:avLst/>
          </a:prstGeom>
          <a:noFill/>
        </p:spPr>
        <p:txBody>
          <a:bodyPr wrap="square" lIns="216000">
            <a:spAutoFit/>
          </a:bodyPr>
          <a:lstStyle/>
          <a:p>
            <a:pPr algn="ctr"/>
            <a:r>
              <a:rPr lang="en-US" altLang="zh-CN" sz="8000" dirty="0">
                <a:solidFill>
                  <a:schemeClr val="accent2">
                    <a:lumMod val="75000"/>
                  </a:schemeClr>
                </a:solidFill>
                <a:latin typeface="Arial" panose="020B0604020202090204" pitchFamily="34" charset="0"/>
                <a:ea typeface="微软雅黑" panose="020B0503020204020204" pitchFamily="34" charset="-122"/>
                <a:sym typeface="Arial" panose="020B0604020202090204" pitchFamily="34" charset="0"/>
              </a:rPr>
              <a:t>Thanks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00">
        <p15:prstTrans prst="pageCurlDouble"/>
      </p:transition>
    </mc:Choice>
    <mc:Fallback xmlns="">
      <p:transition spd="slow" advTm="5000">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1458</Words>
  <Application>Microsoft Office PowerPoint</Application>
  <PresentationFormat>宽屏</PresentationFormat>
  <Paragraphs>60</Paragraphs>
  <Slides>10</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方正小标宋_GBK</vt:lpstr>
      <vt:lpstr>Arial</vt:lpstr>
      <vt:lpstr>Arial Black</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lastModifiedBy>JOHN ALLEN</cp:lastModifiedBy>
  <cp:revision>173</cp:revision>
  <dcterms:created xsi:type="dcterms:W3CDTF">2020-05-20T09:01:41Z</dcterms:created>
  <dcterms:modified xsi:type="dcterms:W3CDTF">2020-11-21T03:36:41Z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2052-1.2.0.1574</vt:lpwstr>
  </property>
</Properties>
</file>