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62" r:id="rId4"/>
    <p:sldId id="396" r:id="rId5"/>
    <p:sldId id="397" r:id="rId6"/>
    <p:sldId id="392" r:id="rId7"/>
    <p:sldId id="398" r:id="rId8"/>
    <p:sldId id="412" r:id="rId9"/>
    <p:sldId id="413" r:id="rId10"/>
    <p:sldId id="414" r:id="rId11"/>
    <p:sldId id="415" r:id="rId12"/>
    <p:sldId id="418" r:id="rId13"/>
    <p:sldId id="417" r:id="rId14"/>
    <p:sldId id="399" r:id="rId15"/>
    <p:sldId id="409" r:id="rId16"/>
    <p:sldId id="408" r:id="rId17"/>
    <p:sldId id="419" r:id="rId18"/>
    <p:sldId id="393" r:id="rId19"/>
    <p:sldId id="401" r:id="rId20"/>
    <p:sldId id="402" r:id="rId21"/>
    <p:sldId id="394" r:id="rId22"/>
    <p:sldId id="400" r:id="rId23"/>
    <p:sldId id="372" r:id="rId24"/>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0000"/>
    <a:srgbClr val="2D4274"/>
    <a:srgbClr val="284178"/>
    <a:srgbClr val="3143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86684"/>
  </p:normalViewPr>
  <p:slideViewPr>
    <p:cSldViewPr snapToGrid="0">
      <p:cViewPr varScale="1">
        <p:scale>
          <a:sx n="113" d="100"/>
          <a:sy n="113" d="100"/>
        </p:scale>
        <p:origin x="1176" y="168"/>
      </p:cViewPr>
      <p:guideLst>
        <p:guide orient="horz" pos="2129"/>
        <p:guide pos="3840"/>
      </p:guideLst>
    </p:cSldViewPr>
  </p:slideViewPr>
  <p:notesTextViewPr>
    <p:cViewPr>
      <p:scale>
        <a:sx n="1" d="1"/>
        <a:sy n="1" d="1"/>
      </p:scale>
      <p:origin x="0" y="0"/>
    </p:cViewPr>
  </p:notesTextViewPr>
  <p:sorterViewPr>
    <p:cViewPr>
      <p:scale>
        <a:sx n="100" d="100"/>
        <a:sy n="100" d="100"/>
      </p:scale>
      <p:origin x="0" y="68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50B4AB03-2860-45B8-A0D7-FC995FC3A829}"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439F219-1042-48FF-8657-2E904DD7C54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lnSpc>
                <a:spcPct val="150000"/>
              </a:lnSpc>
            </a:pPr>
            <a:r>
              <a:rPr kumimoji="1" lang="zh-CN" altLang="en-US" dirty="0">
                <a:latin typeface="Times New Roman" panose="02020503050405090304" pitchFamily="18" charset="0"/>
                <a:cs typeface="Times New Roman" panose="02020503050405090304" pitchFamily="18" charset="0"/>
              </a:rPr>
              <a:t>老师同学好</a:t>
            </a:r>
            <a:r>
              <a:rPr kumimoji="1" lang="en-US" altLang="zh-CN" dirty="0">
                <a:latin typeface="Times New Roman" panose="02020503050405090304" pitchFamily="18" charset="0"/>
                <a:cs typeface="Times New Roman" panose="02020503050405090304" pitchFamily="18" charset="0"/>
              </a:rPr>
              <a:t>,</a:t>
            </a:r>
            <a:r>
              <a:rPr kumimoji="1" lang="zh-CN" altLang="en-US" dirty="0">
                <a:latin typeface="Times New Roman" panose="02020503050405090304" pitchFamily="18" charset="0"/>
                <a:cs typeface="Times New Roman" panose="02020503050405090304" pitchFamily="18" charset="0"/>
              </a:rPr>
              <a:t>接下来我要讲诉的论文是来自于</a:t>
            </a:r>
            <a:r>
              <a:rPr kumimoji="1" lang="en-US" altLang="zh-CN" dirty="0" err="1">
                <a:latin typeface="Times New Roman" panose="02020503050405090304" pitchFamily="18" charset="0"/>
                <a:cs typeface="Times New Roman" panose="02020503050405090304" pitchFamily="18" charset="0"/>
              </a:rPr>
              <a:t>aaai</a:t>
            </a:r>
            <a:r>
              <a:rPr kumimoji="1" lang="zh-CN" altLang="en-US" dirty="0">
                <a:latin typeface="Times New Roman" panose="02020503050405090304" pitchFamily="18" charset="0"/>
                <a:cs typeface="Times New Roman" panose="02020503050405090304" pitchFamily="18" charset="0"/>
              </a:rPr>
              <a:t> </a:t>
            </a:r>
            <a:r>
              <a:rPr kumimoji="1" lang="en-US" altLang="zh-CN" dirty="0">
                <a:latin typeface="Times New Roman" panose="02020503050405090304" pitchFamily="18" charset="0"/>
                <a:cs typeface="Times New Roman" panose="02020503050405090304" pitchFamily="18" charset="0"/>
              </a:rPr>
              <a:t>2020,</a:t>
            </a:r>
            <a:r>
              <a:rPr kumimoji="1" lang="zh-CN" altLang="en-US" dirty="0">
                <a:latin typeface="Times New Roman" panose="02020503050405090304" pitchFamily="18" charset="0"/>
                <a:cs typeface="Times New Roman" panose="02020503050405090304" pitchFamily="18" charset="0"/>
              </a:rPr>
              <a:t> 文章名字为</a:t>
            </a:r>
            <a:r>
              <a:rPr kumimoji="1" lang="en-US" altLang="zh-CN" dirty="0" err="1">
                <a:latin typeface="Times New Roman" panose="02020503050405090304" pitchFamily="18" charset="0"/>
                <a:cs typeface="Times New Roman" panose="02020503050405090304" pitchFamily="18" charset="0"/>
              </a:rPr>
              <a:t>xxxx</a:t>
            </a:r>
            <a:r>
              <a:rPr kumimoji="1" lang="en-US" altLang="zh-CN" dirty="0">
                <a:latin typeface="Times New Roman" panose="02020503050405090304" pitchFamily="18" charset="0"/>
                <a:cs typeface="Times New Roman" panose="02020503050405090304" pitchFamily="18" charset="0"/>
              </a:rPr>
              <a:t>, </a:t>
            </a:r>
            <a:r>
              <a:rPr kumimoji="1" lang="zh-CN" altLang="en-US" dirty="0">
                <a:latin typeface="Times New Roman" panose="02020503050405090304" pitchFamily="18" charset="0"/>
                <a:cs typeface="Times New Roman" panose="02020503050405090304" pitchFamily="18" charset="0"/>
              </a:rPr>
              <a:t>由来自于长沙理工大学</a:t>
            </a:r>
            <a:r>
              <a:rPr kumimoji="1" lang="en-US" altLang="zh-CN" dirty="0">
                <a:latin typeface="Times New Roman" panose="02020503050405090304" pitchFamily="18" charset="0"/>
                <a:cs typeface="Times New Roman" panose="02020503050405090304" pitchFamily="18" charset="0"/>
              </a:rPr>
              <a:t>,</a:t>
            </a:r>
            <a:r>
              <a:rPr lang="zh-CN" altLang="en-US" sz="1200" b="0" i="0" kern="1200" dirty="0">
                <a:solidFill>
                  <a:schemeClr val="tx1"/>
                </a:solidFill>
                <a:effectLst/>
                <a:latin typeface="+mn-lt"/>
                <a:ea typeface="+mn-ea"/>
                <a:cs typeface="+mn-cs"/>
              </a:rPr>
              <a:t>伊利诺伊大学厄巴纳</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香槟分校已以及京都大学联合完成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本文主要是理论分析联合抽取问题下的</a:t>
            </a:r>
            <a:r>
              <a:rPr lang="en-US" altLang="zh-CN" sz="1200" b="0" i="0" kern="1200" dirty="0" err="1">
                <a:solidFill>
                  <a:schemeClr val="tx1"/>
                </a:solidFill>
                <a:effectLst/>
                <a:latin typeface="+mn-lt"/>
                <a:ea typeface="+mn-ea"/>
                <a:cs typeface="+mn-cs"/>
              </a:rPr>
              <a:t>copyRE</a:t>
            </a:r>
            <a:r>
              <a:rPr lang="zh-CN" altLang="en-US" sz="1200" b="0" i="0" kern="1200" dirty="0">
                <a:solidFill>
                  <a:schemeClr val="tx1"/>
                </a:solidFill>
                <a:effectLst/>
                <a:latin typeface="+mn-lt"/>
                <a:ea typeface="+mn-ea"/>
                <a:cs typeface="+mn-cs"/>
              </a:rPr>
              <a:t>模型的问题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针对于这些问题提出改进得到该论文的模型</a:t>
            </a:r>
            <a:r>
              <a:rPr lang="en-US" altLang="zh-CN" sz="1200" b="0" i="0" kern="1200" dirty="0" err="1">
                <a:solidFill>
                  <a:schemeClr val="tx1"/>
                </a:solidFill>
                <a:effectLst/>
                <a:latin typeface="+mn-lt"/>
                <a:ea typeface="+mn-ea"/>
                <a:cs typeface="+mn-cs"/>
              </a:rPr>
              <a:t>COPYmtl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最后经过实验验证在选取的两个数据集下超越当前的最好模型得到的结果</a:t>
            </a:r>
            <a:r>
              <a:rPr lang="en-US" altLang="zh-CN" sz="1200" b="0" i="0" kern="1200" dirty="0">
                <a:solidFill>
                  <a:schemeClr val="tx1"/>
                </a:solidFill>
                <a:effectLst/>
                <a:latin typeface="+mn-lt"/>
                <a:ea typeface="+mn-ea"/>
                <a:cs typeface="+mn-cs"/>
              </a:rPr>
              <a:t>.</a:t>
            </a:r>
          </a:p>
          <a:p>
            <a:pPr algn="ctr">
              <a:lnSpc>
                <a:spcPct val="150000"/>
              </a:lnSpc>
            </a:pPr>
            <a:r>
              <a:rPr kumimoji="1" lang="en-GB" altLang="zh-CN" dirty="0" err="1"/>
              <a:t>CopyMTL</a:t>
            </a:r>
            <a:r>
              <a:rPr kumimoji="1" lang="en-GB" altLang="zh-CN" dirty="0"/>
              <a:t>: Copy Mechanism for Joint Extraction of Entities and Relations with Multi-Task Learning</a:t>
            </a:r>
            <a:endParaRPr kumimoji="1" lang="zh-CN" altLang="en-US" dirty="0"/>
          </a:p>
        </p:txBody>
      </p:sp>
      <p:sp>
        <p:nvSpPr>
          <p:cNvPr id="4" name="灯片编号占位符 3"/>
          <p:cNvSpPr>
            <a:spLocks noGrp="1"/>
          </p:cNvSpPr>
          <p:nvPr>
            <p:ph type="sldNum" sz="quarter" idx="5"/>
          </p:nvPr>
        </p:nvSpPr>
        <p:spPr/>
        <p:txBody>
          <a:bodyPr/>
          <a:lstStyle/>
          <a:p>
            <a:fld id="{3439F219-1042-48FF-8657-2E904DD7C54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CB7059-5012-4BE8-B9AC-16C559751B5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在预测头实体和尾实体的时候需要用到实体复制模块</a:t>
            </a:r>
            <a:r>
              <a:rPr lang="en-US" altLang="zh-CN" dirty="0"/>
              <a:t>,</a:t>
            </a:r>
            <a:r>
              <a:rPr lang="zh-CN" altLang="en-US" dirty="0"/>
              <a:t>实体复制模块可以看成是一个计算实体的概率分布模块</a:t>
            </a:r>
            <a:r>
              <a:rPr lang="en-US" altLang="zh-CN" dirty="0"/>
              <a:t>,</a:t>
            </a:r>
            <a:r>
              <a:rPr lang="zh-CN" altLang="en-US" dirty="0"/>
              <a:t>每一个</a:t>
            </a:r>
            <a:r>
              <a:rPr lang="en-US" altLang="zh-CN" dirty="0"/>
              <a:t>decoder</a:t>
            </a:r>
            <a:r>
              <a:rPr lang="zh-CN" altLang="en-US" dirty="0"/>
              <a:t>下时间片利用</a:t>
            </a:r>
            <a:r>
              <a:rPr lang="en-US" altLang="zh-CN" dirty="0"/>
              <a:t>encoder</a:t>
            </a:r>
            <a:r>
              <a:rPr lang="zh-CN" altLang="en-US" dirty="0"/>
              <a:t>得到的隐藏向量和当前</a:t>
            </a:r>
            <a:r>
              <a:rPr lang="en-US" altLang="zh-CN" dirty="0"/>
              <a:t>decoder</a:t>
            </a:r>
            <a:r>
              <a:rPr lang="zh-CN" altLang="en-US" dirty="0"/>
              <a:t>隐藏向量得到概率最后并选取概率最高的实体</a:t>
            </a:r>
            <a:r>
              <a:rPr lang="en-US" altLang="zh-CN" dirty="0"/>
              <a:t>.</a:t>
            </a:r>
            <a:r>
              <a:rPr lang="zh-CN" altLang="en-US" dirty="0"/>
              <a:t>从图中可以看到第</a:t>
            </a:r>
            <a:r>
              <a:rPr lang="en-US" altLang="zh-CN" dirty="0"/>
              <a:t>2</a:t>
            </a:r>
            <a:r>
              <a:rPr lang="zh-CN" altLang="en-US" dirty="0"/>
              <a:t>时间片的时候</a:t>
            </a:r>
            <a:r>
              <a:rPr lang="en-US" altLang="zh-CN" dirty="0"/>
              <a:t>,</a:t>
            </a:r>
            <a:r>
              <a:rPr lang="zh-CN" altLang="en-US" dirty="0"/>
              <a:t>实体复制模块计算出</a:t>
            </a:r>
            <a:r>
              <a:rPr lang="en-US" altLang="zh-CN" dirty="0" err="1"/>
              <a:t>sudan</a:t>
            </a:r>
            <a:r>
              <a:rPr lang="zh-CN" altLang="en-US" dirty="0"/>
              <a:t>为</a:t>
            </a:r>
            <a:r>
              <a:rPr lang="en-US" altLang="zh-CN" dirty="0"/>
              <a:t>0.8</a:t>
            </a:r>
            <a:r>
              <a:rPr lang="zh-CN" altLang="en-US" dirty="0"/>
              <a:t>的概率</a:t>
            </a:r>
            <a:r>
              <a:rPr lang="en-US" altLang="zh-CN" dirty="0"/>
              <a:t>,</a:t>
            </a:r>
            <a:r>
              <a:rPr lang="zh-CN" altLang="en-US" dirty="0"/>
              <a:t>当前选择的头实体为</a:t>
            </a:r>
            <a:r>
              <a:rPr lang="en-US" altLang="zh-CN" dirty="0" err="1"/>
              <a:t>sudan</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2CB7059-5012-4BE8-B9AC-16C559751B5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但是当预测尾实体的时候和预测头实体有些不同</a:t>
            </a:r>
            <a:r>
              <a:rPr lang="en-US" altLang="zh-CN" dirty="0"/>
              <a:t>,</a:t>
            </a:r>
            <a:r>
              <a:rPr lang="zh-CN" altLang="en-US" dirty="0"/>
              <a:t> 为了防止实体复制模块预测的头实体和尾实体相同</a:t>
            </a:r>
            <a:r>
              <a:rPr lang="en-US" altLang="zh-CN" dirty="0"/>
              <a:t>,</a:t>
            </a:r>
            <a:r>
              <a:rPr lang="zh-CN" altLang="en-US" dirty="0"/>
              <a:t> 我们需要利用</a:t>
            </a:r>
            <a:r>
              <a:rPr lang="en-US" altLang="zh-CN" dirty="0"/>
              <a:t>mask</a:t>
            </a:r>
            <a:r>
              <a:rPr lang="zh-CN" altLang="en-US" dirty="0"/>
              <a:t>矩阵掩盖住当前已预测出的头实体的概率</a:t>
            </a:r>
            <a:r>
              <a:rPr lang="en-US" altLang="zh-CN" dirty="0"/>
              <a:t>,</a:t>
            </a:r>
            <a:r>
              <a:rPr lang="zh-CN" altLang="en-US" dirty="0"/>
              <a:t>然后在剩下的概率中选取概率最高的实体</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2CB7059-5012-4BE8-B9AC-16C559751B5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该模型会利用关系预测模块预测关系</a:t>
            </a:r>
            <a:r>
              <a:rPr lang="en-US" altLang="zh-CN" dirty="0"/>
              <a:t>,</a:t>
            </a:r>
            <a:r>
              <a:rPr lang="zh-CN" altLang="en-US" dirty="0"/>
              <a:t> 关系预测模块在这里也可以看作是一个有关于关系的概率分布</a:t>
            </a:r>
            <a:r>
              <a:rPr lang="en-US" altLang="zh-CN" dirty="0"/>
              <a:t>,</a:t>
            </a:r>
            <a:r>
              <a:rPr lang="zh-CN" altLang="en-US" dirty="0"/>
              <a:t>可以看到当时间片为</a:t>
            </a:r>
            <a:r>
              <a:rPr lang="en-US" altLang="zh-CN" dirty="0"/>
              <a:t>4</a:t>
            </a:r>
            <a:r>
              <a:rPr lang="zh-CN" altLang="en-US" dirty="0"/>
              <a:t>时</a:t>
            </a:r>
            <a:r>
              <a:rPr lang="en-US" altLang="zh-CN" dirty="0"/>
              <a:t>,</a:t>
            </a:r>
            <a:r>
              <a:rPr lang="zh-CN" altLang="en-US" dirty="0"/>
              <a:t>选取了具有最高概率的</a:t>
            </a:r>
            <a:r>
              <a:rPr lang="en-US" altLang="zh-CN" dirty="0"/>
              <a:t>contains</a:t>
            </a:r>
            <a:r>
              <a:rPr lang="zh-CN" altLang="en-US" dirty="0"/>
              <a:t>作为当前预测的关系</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2CB7059-5012-4BE8-B9AC-16C559751B5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模型的想法很奇妙</a:t>
            </a:r>
            <a:r>
              <a:rPr lang="en-US" altLang="zh-CN" dirty="0"/>
              <a:t>,</a:t>
            </a:r>
            <a:r>
              <a:rPr lang="zh-CN" altLang="en-US" dirty="0"/>
              <a:t>但是他面临着几个关键问题</a:t>
            </a:r>
            <a:r>
              <a:rPr lang="en-US" altLang="zh-CN" dirty="0"/>
              <a:t>,</a:t>
            </a:r>
            <a:r>
              <a:rPr lang="zh-CN" altLang="en-US" dirty="0"/>
              <a:t>下面我们来看一下第一个问题</a:t>
            </a:r>
            <a:r>
              <a:rPr lang="en-US" altLang="zh-CN" dirty="0"/>
              <a:t>,</a:t>
            </a:r>
            <a:r>
              <a:rPr lang="zh-CN" altLang="en-US" dirty="0"/>
              <a:t> 右图是两个直方图</a:t>
            </a:r>
            <a:r>
              <a:rPr lang="en-US" altLang="zh-CN" dirty="0"/>
              <a:t>,</a:t>
            </a:r>
            <a:r>
              <a:rPr lang="zh-CN" altLang="en-US" dirty="0"/>
              <a:t>直方图的横坐标是每个单词</a:t>
            </a:r>
            <a:r>
              <a:rPr lang="en-US" altLang="zh-CN" dirty="0"/>
              <a:t>,</a:t>
            </a:r>
            <a:r>
              <a:rPr lang="zh-CN" altLang="en-US" dirty="0"/>
              <a:t>纵坐标是概率</a:t>
            </a:r>
            <a:r>
              <a:rPr lang="en-US" altLang="zh-CN" dirty="0"/>
              <a:t>,</a:t>
            </a:r>
            <a:r>
              <a:rPr lang="zh-CN" altLang="en-US" dirty="0"/>
              <a:t>在前面的实体复制模块中已经介绍过实体复制模型就是根据每个时间片下计算得到的概率复制实体</a:t>
            </a:r>
            <a:r>
              <a:rPr lang="en-US" altLang="zh-CN" dirty="0"/>
              <a:t>.</a:t>
            </a:r>
            <a:r>
              <a:rPr lang="zh-CN" altLang="en-US" dirty="0"/>
              <a:t>右边两个直方图分别为前后相连的两个时间片下实体复制模块的概率分布</a:t>
            </a:r>
            <a:r>
              <a:rPr lang="en-US" altLang="zh-CN" dirty="0"/>
              <a:t>,</a:t>
            </a:r>
            <a:r>
              <a:rPr lang="zh-CN" altLang="en-US" dirty="0"/>
              <a:t>可以发先两个时间片下的概率分布基本相同</a:t>
            </a:r>
            <a:r>
              <a:rPr lang="en-US" altLang="zh-CN" dirty="0"/>
              <a:t>,</a:t>
            </a:r>
            <a:r>
              <a:rPr lang="zh-CN" altLang="en-US" dirty="0"/>
              <a:t>而且如果在复制尾实体的时候没有用</a:t>
            </a:r>
            <a:r>
              <a:rPr lang="en-US" altLang="zh-CN" dirty="0"/>
              <a:t>mask</a:t>
            </a:r>
            <a:r>
              <a:rPr lang="zh-CN" altLang="en-US" dirty="0"/>
              <a:t>隐藏掉</a:t>
            </a:r>
            <a:r>
              <a:rPr lang="en-US" altLang="zh-CN" dirty="0"/>
              <a:t>jobs</a:t>
            </a:r>
            <a:r>
              <a:rPr lang="zh-CN" altLang="en-US" dirty="0"/>
              <a:t>的概率</a:t>
            </a:r>
            <a:r>
              <a:rPr lang="en-US" altLang="zh-CN" dirty="0"/>
              <a:t>,</a:t>
            </a:r>
            <a:r>
              <a:rPr lang="zh-CN" altLang="en-US" dirty="0"/>
              <a:t>那在复制尾实体的时候还是会选择</a:t>
            </a:r>
            <a:r>
              <a:rPr lang="en-US" altLang="zh-CN" dirty="0"/>
              <a:t>jobs,</a:t>
            </a:r>
            <a:r>
              <a:rPr lang="zh-CN" altLang="en-US" dirty="0"/>
              <a:t>过分依赖</a:t>
            </a:r>
            <a:r>
              <a:rPr lang="en-US" altLang="zh-CN" dirty="0"/>
              <a:t>mask</a:t>
            </a:r>
            <a:r>
              <a:rPr lang="zh-CN" altLang="en-US" dirty="0"/>
              <a:t>矩阵了</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2CB7059-5012-4BE8-B9AC-16C559751B5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解决第一个问题的方法是在实体复制模块加一个非线性层</a:t>
            </a:r>
            <a:r>
              <a:rPr lang="en-US" altLang="zh-CN" dirty="0"/>
              <a:t>.</a:t>
            </a:r>
            <a:r>
              <a:rPr lang="zh-CN" altLang="en-US" dirty="0"/>
              <a:t> 左边这个公式就是实体复制模块的部分公式表示</a:t>
            </a:r>
            <a:r>
              <a:rPr lang="en-US" altLang="zh-CN" dirty="0"/>
              <a:t>,</a:t>
            </a:r>
            <a:r>
              <a:rPr lang="zh-CN" altLang="en-US" dirty="0"/>
              <a:t>计算的是当前时间片</a:t>
            </a:r>
            <a:r>
              <a:rPr lang="en-US" altLang="zh-CN" dirty="0"/>
              <a:t>t</a:t>
            </a:r>
            <a:r>
              <a:rPr lang="zh-CN" altLang="en-US" dirty="0"/>
              <a:t>下的第</a:t>
            </a:r>
            <a:r>
              <a:rPr lang="en-US" altLang="zh-CN" dirty="0" err="1"/>
              <a:t>i</a:t>
            </a:r>
            <a:r>
              <a:rPr lang="zh-CN" altLang="en-US" dirty="0"/>
              <a:t>个实体的概率</a:t>
            </a:r>
            <a:r>
              <a:rPr lang="en-US" altLang="zh-CN" dirty="0"/>
              <a:t>.</a:t>
            </a:r>
          </a:p>
          <a:p>
            <a:r>
              <a:rPr lang="zh-CN" altLang="en-US" dirty="0"/>
              <a:t>解决第二个问题是利用多任务学习</a:t>
            </a:r>
            <a:r>
              <a:rPr lang="en-US" altLang="zh-CN" dirty="0"/>
              <a:t>,</a:t>
            </a:r>
            <a:r>
              <a:rPr lang="zh-CN" altLang="en-US" dirty="0"/>
              <a:t> 加入一个实体标注任务</a:t>
            </a:r>
            <a:r>
              <a:rPr lang="en-US" altLang="zh-CN" dirty="0"/>
              <a:t>,</a:t>
            </a:r>
            <a:r>
              <a:rPr lang="zh-CN" altLang="en-US" dirty="0"/>
              <a:t>一起训练</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2CB7059-5012-4BE8-B9AC-16C559751B5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解决第二个问题是利用多任务学习</a:t>
            </a:r>
            <a:r>
              <a:rPr lang="en-US" altLang="zh-CN" dirty="0"/>
              <a:t>,</a:t>
            </a:r>
            <a:r>
              <a:rPr lang="zh-CN" altLang="en-US" dirty="0"/>
              <a:t> 加入一个实体标注任务</a:t>
            </a:r>
            <a:r>
              <a:rPr lang="en-US" altLang="zh-CN" dirty="0"/>
              <a:t>,</a:t>
            </a:r>
            <a:r>
              <a:rPr lang="zh-CN" altLang="en-US" dirty="0"/>
              <a:t>一起训练</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2CB7059-5012-4BE8-B9AC-16C559751B5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CB7059-5012-4BE8-B9AC-16C559751B59}"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我将从背景</a:t>
            </a:r>
            <a:r>
              <a:rPr kumimoji="1" lang="en-US" altLang="zh-CN" dirty="0"/>
              <a:t>,</a:t>
            </a:r>
            <a:r>
              <a:rPr kumimoji="1" lang="zh-CN" altLang="en-US" dirty="0"/>
              <a:t>模型问题和模型介绍</a:t>
            </a:r>
            <a:r>
              <a:rPr kumimoji="1" lang="en-US" altLang="zh-CN" dirty="0"/>
              <a:t>,</a:t>
            </a:r>
            <a:r>
              <a:rPr kumimoji="1" lang="zh-CN" altLang="en-US" dirty="0"/>
              <a:t> 实验</a:t>
            </a:r>
            <a:r>
              <a:rPr kumimoji="1" lang="en-US" altLang="zh-CN" dirty="0"/>
              <a:t>,</a:t>
            </a:r>
            <a:r>
              <a:rPr kumimoji="1" lang="zh-CN" altLang="en-US" dirty="0"/>
              <a:t>总结四部分进行阐述</a:t>
            </a:r>
          </a:p>
        </p:txBody>
      </p:sp>
      <p:sp>
        <p:nvSpPr>
          <p:cNvPr id="4" name="灯片编号占位符 3"/>
          <p:cNvSpPr>
            <a:spLocks noGrp="1"/>
          </p:cNvSpPr>
          <p:nvPr>
            <p:ph type="sldNum" sz="quarter" idx="5"/>
          </p:nvPr>
        </p:nvSpPr>
        <p:spPr/>
        <p:txBody>
          <a:bodyPr/>
          <a:lstStyle/>
          <a:p>
            <a:fld id="{3439F219-1042-48FF-8657-2E904DD7C54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CB7059-5012-4BE8-B9AC-16C559751B5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联合抽取任务是命名实体识别任务和关系抽取任务的结合</a:t>
            </a:r>
            <a:r>
              <a:rPr lang="en-US" altLang="zh-CN" dirty="0"/>
              <a:t>,</a:t>
            </a:r>
            <a:r>
              <a:rPr lang="zh-CN" altLang="en-US" dirty="0"/>
              <a:t>如图所示 </a:t>
            </a:r>
            <a:r>
              <a:rPr lang="en-US" altLang="zh-CN" dirty="0" err="1"/>
              <a:t>xxxxx</a:t>
            </a:r>
            <a:r>
              <a:rPr lang="en-US" altLang="zh-CN" dirty="0"/>
              <a:t>;</a:t>
            </a:r>
            <a:r>
              <a:rPr lang="zh-CN" altLang="en-US" dirty="0"/>
              <a:t> 相关工作</a:t>
            </a:r>
            <a:r>
              <a:rPr lang="en-US" altLang="zh-CN" dirty="0"/>
              <a:t>pipeline</a:t>
            </a:r>
            <a:r>
              <a:rPr lang="zh-CN" altLang="en-US" dirty="0"/>
              <a:t> </a:t>
            </a:r>
            <a:r>
              <a:rPr lang="en-US" altLang="zh-CN" dirty="0"/>
              <a:t>methods, table filling ,tagging </a:t>
            </a:r>
            <a:r>
              <a:rPr lang="zh-CN" altLang="en-US" dirty="0"/>
              <a:t>和</a:t>
            </a:r>
            <a:r>
              <a:rPr lang="en-US" altLang="zh-CN" dirty="0"/>
              <a:t>seq2seq.</a:t>
            </a:r>
            <a:r>
              <a:rPr lang="zh-CN" altLang="en-US" dirty="0"/>
              <a:t> 后面重点讲述目前较为新颖而且具有较好结果的</a:t>
            </a:r>
            <a:r>
              <a:rPr lang="en-US" altLang="zh-CN" dirty="0"/>
              <a:t>seq2seq</a:t>
            </a:r>
            <a:r>
              <a:rPr lang="zh-CN" altLang="en-US" dirty="0"/>
              <a:t>方法</a:t>
            </a:r>
            <a:endParaRPr lang="en-US" altLang="zh-CN" dirty="0"/>
          </a:p>
        </p:txBody>
      </p:sp>
      <p:sp>
        <p:nvSpPr>
          <p:cNvPr id="4" name="灯片编号占位符 3"/>
          <p:cNvSpPr>
            <a:spLocks noGrp="1"/>
          </p:cNvSpPr>
          <p:nvPr>
            <p:ph type="sldNum" sz="quarter" idx="10"/>
          </p:nvPr>
        </p:nvSpPr>
        <p:spPr/>
        <p:txBody>
          <a:bodyPr/>
          <a:lstStyle/>
          <a:p>
            <a:fld id="{82CB7059-5012-4BE8-B9AC-16C559751B5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Seq2seq</a:t>
            </a:r>
            <a:r>
              <a:rPr lang="zh-CN" altLang="en-US" dirty="0"/>
              <a:t>方面是为了解决关系重叠的问题</a:t>
            </a:r>
            <a:r>
              <a:rPr lang="en-US" altLang="zh-CN" dirty="0"/>
              <a:t>,</a:t>
            </a:r>
            <a:r>
              <a:rPr lang="zh-CN" altLang="en-US" dirty="0"/>
              <a:t> 其中有代表性的方法为</a:t>
            </a:r>
            <a:r>
              <a:rPr lang="en-US" altLang="zh-CN" dirty="0" err="1"/>
              <a:t>copyRE</a:t>
            </a:r>
            <a:r>
              <a:rPr lang="en-US" altLang="zh-CN" dirty="0"/>
              <a:t>, </a:t>
            </a:r>
            <a:r>
              <a:rPr lang="zh-CN" altLang="en-US" dirty="0"/>
              <a:t>结合了</a:t>
            </a:r>
            <a:r>
              <a:rPr lang="en-US" altLang="zh-CN" dirty="0"/>
              <a:t>seq2seq</a:t>
            </a:r>
            <a:r>
              <a:rPr lang="zh-CN" altLang="en-US" dirty="0"/>
              <a:t>模型和复制机制</a:t>
            </a:r>
            <a:r>
              <a:rPr lang="en-US" altLang="zh-CN" dirty="0"/>
              <a:t>,</a:t>
            </a:r>
            <a:r>
              <a:rPr lang="zh-CN" altLang="en-US" dirty="0"/>
              <a:t>但是模型本身是存在问题的</a:t>
            </a:r>
            <a:r>
              <a:rPr lang="en-US" altLang="zh-CN" dirty="0"/>
              <a:t>,</a:t>
            </a:r>
            <a:r>
              <a:rPr lang="zh-CN" altLang="en-US" dirty="0"/>
              <a:t>本文通过理论研究和分析发现问题并提出改进策略</a:t>
            </a:r>
            <a:r>
              <a:rPr lang="en-US" altLang="zh-CN" dirty="0"/>
              <a:t>,</a:t>
            </a:r>
            <a:r>
              <a:rPr lang="zh-CN" altLang="en-US" dirty="0"/>
              <a:t> 最后提出自己的改进模型</a:t>
            </a:r>
            <a:r>
              <a:rPr lang="en-US" altLang="zh-CN" dirty="0" err="1"/>
              <a:t>copymtl</a:t>
            </a:r>
            <a:r>
              <a:rPr lang="en-US" altLang="zh-CN" dirty="0"/>
              <a:t>.</a:t>
            </a:r>
          </a:p>
        </p:txBody>
      </p:sp>
      <p:sp>
        <p:nvSpPr>
          <p:cNvPr id="4" name="灯片编号占位符 3"/>
          <p:cNvSpPr>
            <a:spLocks noGrp="1"/>
          </p:cNvSpPr>
          <p:nvPr>
            <p:ph type="sldNum" sz="quarter" idx="10"/>
          </p:nvPr>
        </p:nvSpPr>
        <p:spPr/>
        <p:txBody>
          <a:bodyPr/>
          <a:lstStyle/>
          <a:p>
            <a:fld id="{82CB7059-5012-4BE8-B9AC-16C559751B5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为了了解</a:t>
            </a:r>
            <a:r>
              <a:rPr lang="en-US" altLang="zh-CN" dirty="0" err="1"/>
              <a:t>copymtl</a:t>
            </a:r>
            <a:r>
              <a:rPr lang="zh-CN" altLang="en-US" dirty="0"/>
              <a:t>是一个怎样的模型</a:t>
            </a:r>
            <a:r>
              <a:rPr lang="en-US" altLang="zh-CN" dirty="0"/>
              <a:t>,</a:t>
            </a:r>
            <a:r>
              <a:rPr lang="zh-CN" altLang="en-US" dirty="0"/>
              <a:t>在那些方面有改进</a:t>
            </a:r>
            <a:r>
              <a:rPr lang="en-US" altLang="zh-CN" dirty="0"/>
              <a:t>,</a:t>
            </a:r>
            <a:r>
              <a:rPr lang="zh-CN" altLang="en-US" dirty="0"/>
              <a:t>我们首先需要花不少的篇幅了解</a:t>
            </a:r>
            <a:r>
              <a:rPr lang="en-US" altLang="zh-CN" dirty="0" err="1"/>
              <a:t>copyre</a:t>
            </a:r>
            <a:r>
              <a:rPr lang="zh-CN" altLang="en-US" dirty="0"/>
              <a:t>这个模型</a:t>
            </a:r>
            <a:r>
              <a:rPr lang="en-US" altLang="zh-CN" dirty="0"/>
              <a:t>.</a:t>
            </a:r>
            <a:r>
              <a:rPr lang="zh-CN" altLang="en-US" dirty="0"/>
              <a:t>接下来</a:t>
            </a:r>
            <a:r>
              <a:rPr lang="en-US" altLang="zh-CN" dirty="0"/>
              <a:t>,</a:t>
            </a:r>
            <a:r>
              <a:rPr lang="zh-CN" altLang="en-US" dirty="0"/>
              <a:t>我们先看一下</a:t>
            </a:r>
            <a:r>
              <a:rPr lang="en-US" altLang="zh-CN" dirty="0" err="1"/>
              <a:t>copyre</a:t>
            </a:r>
            <a:r>
              <a:rPr lang="zh-CN" altLang="en-US" dirty="0"/>
              <a:t>这个模型</a:t>
            </a:r>
          </a:p>
        </p:txBody>
      </p:sp>
      <p:sp>
        <p:nvSpPr>
          <p:cNvPr id="4" name="灯片编号占位符 3"/>
          <p:cNvSpPr>
            <a:spLocks noGrp="1"/>
          </p:cNvSpPr>
          <p:nvPr>
            <p:ph type="sldNum" sz="quarter" idx="10"/>
          </p:nvPr>
        </p:nvSpPr>
        <p:spPr/>
        <p:txBody>
          <a:bodyPr/>
          <a:lstStyle/>
          <a:p>
            <a:fld id="{82CB7059-5012-4BE8-B9AC-16C559751B5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Encoder</a:t>
            </a:r>
            <a:r>
              <a:rPr lang="zh-CN" altLang="en-US" dirty="0"/>
              <a:t>部分</a:t>
            </a:r>
            <a:r>
              <a:rPr lang="en-US" altLang="zh-CN" dirty="0"/>
              <a:t>,</a:t>
            </a:r>
            <a:r>
              <a:rPr lang="zh-CN" altLang="en-US" dirty="0"/>
              <a:t>它一个双向的循环神经网络</a:t>
            </a:r>
            <a:r>
              <a:rPr lang="en-US" altLang="zh-CN" dirty="0"/>
              <a:t>,</a:t>
            </a:r>
            <a:r>
              <a:rPr lang="zh-CN" altLang="en-US" dirty="0"/>
              <a:t> </a:t>
            </a:r>
            <a:r>
              <a:rPr lang="en-US" altLang="zh-CN" dirty="0"/>
              <a:t>encoder</a:t>
            </a:r>
            <a:r>
              <a:rPr lang="zh-CN" altLang="en-US" dirty="0"/>
              <a:t>每一个时间片得到的隐藏向量后续会经过</a:t>
            </a:r>
            <a:r>
              <a:rPr lang="en-US" altLang="zh-CN" dirty="0"/>
              <a:t>attention</a:t>
            </a:r>
            <a:r>
              <a:rPr lang="zh-CN" altLang="en-US" dirty="0"/>
              <a:t>计算传入到</a:t>
            </a:r>
            <a:r>
              <a:rPr lang="en-US" altLang="zh-CN" dirty="0"/>
              <a:t>decoder</a:t>
            </a:r>
            <a:r>
              <a:rPr lang="zh-CN" altLang="en-US" dirty="0"/>
              <a:t>中</a:t>
            </a:r>
          </a:p>
        </p:txBody>
      </p:sp>
      <p:sp>
        <p:nvSpPr>
          <p:cNvPr id="4" name="灯片编号占位符 3"/>
          <p:cNvSpPr>
            <a:spLocks noGrp="1"/>
          </p:cNvSpPr>
          <p:nvPr>
            <p:ph type="sldNum" sz="quarter" idx="10"/>
          </p:nvPr>
        </p:nvSpPr>
        <p:spPr/>
        <p:txBody>
          <a:bodyPr/>
          <a:lstStyle/>
          <a:p>
            <a:fld id="{82CB7059-5012-4BE8-B9AC-16C559751B5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Decoder</a:t>
            </a:r>
            <a:r>
              <a:rPr lang="zh-CN" altLang="en-US" dirty="0"/>
              <a:t>部分是一个单项的循环神经网络</a:t>
            </a:r>
            <a:r>
              <a:rPr lang="en-US" altLang="zh-CN" dirty="0"/>
              <a:t>,</a:t>
            </a:r>
            <a:r>
              <a:rPr lang="zh-CN" altLang="en-US" dirty="0"/>
              <a:t>但是和一般的</a:t>
            </a:r>
            <a:r>
              <a:rPr lang="en-US" altLang="zh-CN" dirty="0"/>
              <a:t>seq2seq</a:t>
            </a:r>
            <a:r>
              <a:rPr lang="zh-CN" altLang="en-US" dirty="0"/>
              <a:t>模型不同</a:t>
            </a:r>
            <a:r>
              <a:rPr lang="en-US" altLang="zh-CN" dirty="0"/>
              <a:t>,</a:t>
            </a:r>
            <a:r>
              <a:rPr lang="zh-CN" altLang="en-US" dirty="0"/>
              <a:t>为了生成三元组</a:t>
            </a:r>
            <a:r>
              <a:rPr lang="en-US" altLang="zh-CN" dirty="0"/>
              <a:t>,</a:t>
            </a:r>
            <a:r>
              <a:rPr lang="zh-CN" altLang="en-US" dirty="0"/>
              <a:t>我们需要解码出关系</a:t>
            </a:r>
            <a:r>
              <a:rPr lang="en-US" altLang="zh-CN" dirty="0"/>
              <a:t>,</a:t>
            </a:r>
            <a:r>
              <a:rPr lang="zh-CN" altLang="en-US" dirty="0"/>
              <a:t> 头实体</a:t>
            </a:r>
            <a:r>
              <a:rPr lang="en-US" altLang="zh-CN" dirty="0"/>
              <a:t>,</a:t>
            </a:r>
            <a:r>
              <a:rPr lang="zh-CN" altLang="en-US" dirty="0"/>
              <a:t>和尾实体</a:t>
            </a:r>
            <a:r>
              <a:rPr lang="en-US" altLang="zh-CN" dirty="0"/>
              <a:t>.</a:t>
            </a:r>
            <a:r>
              <a:rPr lang="zh-CN" altLang="en-US" dirty="0"/>
              <a:t>这里</a:t>
            </a:r>
            <a:r>
              <a:rPr lang="en-US" altLang="zh-CN" dirty="0"/>
              <a:t>decoder</a:t>
            </a:r>
            <a:r>
              <a:rPr lang="zh-CN" altLang="en-US" dirty="0"/>
              <a:t>部分对时间片进行了划分</a:t>
            </a:r>
            <a:r>
              <a:rPr lang="en-US" altLang="zh-CN" dirty="0"/>
              <a:t>,</a:t>
            </a:r>
            <a:r>
              <a:rPr lang="zh-CN" altLang="en-US" dirty="0"/>
              <a:t>当时间片模</a:t>
            </a:r>
            <a:r>
              <a:rPr lang="en-US" altLang="zh-CN" dirty="0"/>
              <a:t>3</a:t>
            </a:r>
            <a:r>
              <a:rPr lang="zh-CN" altLang="en-US" dirty="0"/>
              <a:t>等于</a:t>
            </a:r>
            <a:r>
              <a:rPr lang="en-US" altLang="zh-CN" dirty="0"/>
              <a:t>1</a:t>
            </a:r>
            <a:r>
              <a:rPr lang="zh-CN" altLang="en-US" dirty="0"/>
              <a:t>的时候</a:t>
            </a:r>
            <a:r>
              <a:rPr lang="en-US" altLang="zh-CN" dirty="0"/>
              <a:t>,</a:t>
            </a:r>
            <a:r>
              <a:rPr lang="zh-CN" altLang="en-US" dirty="0"/>
              <a:t>预测关系</a:t>
            </a:r>
            <a:r>
              <a:rPr lang="en-US" altLang="zh-CN" dirty="0"/>
              <a:t>,</a:t>
            </a:r>
            <a:r>
              <a:rPr lang="zh-CN" altLang="en-US" dirty="0"/>
              <a:t> </a:t>
            </a:r>
          </a:p>
        </p:txBody>
      </p:sp>
      <p:sp>
        <p:nvSpPr>
          <p:cNvPr id="4" name="灯片编号占位符 3"/>
          <p:cNvSpPr>
            <a:spLocks noGrp="1"/>
          </p:cNvSpPr>
          <p:nvPr>
            <p:ph type="sldNum" sz="quarter" idx="10"/>
          </p:nvPr>
        </p:nvSpPr>
        <p:spPr/>
        <p:txBody>
          <a:bodyPr/>
          <a:lstStyle/>
          <a:p>
            <a:fld id="{82CB7059-5012-4BE8-B9AC-16C559751B5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t>
            </a:r>
            <a:r>
              <a:rPr lang="zh-CN" altLang="en-US" dirty="0"/>
              <a:t>模</a:t>
            </a:r>
            <a:r>
              <a:rPr lang="en-US" altLang="zh-CN" dirty="0"/>
              <a:t>3=2</a:t>
            </a:r>
            <a:r>
              <a:rPr lang="zh-CN" altLang="en-US" dirty="0"/>
              <a:t>时</a:t>
            </a:r>
            <a:r>
              <a:rPr lang="en-US" altLang="zh-CN" dirty="0"/>
              <a:t>,</a:t>
            </a:r>
            <a:r>
              <a:rPr lang="zh-CN" altLang="en-US" dirty="0"/>
              <a:t>预测头实体</a:t>
            </a:r>
          </a:p>
        </p:txBody>
      </p:sp>
      <p:sp>
        <p:nvSpPr>
          <p:cNvPr id="4" name="灯片编号占位符 3"/>
          <p:cNvSpPr>
            <a:spLocks noGrp="1"/>
          </p:cNvSpPr>
          <p:nvPr>
            <p:ph type="sldNum" sz="quarter" idx="10"/>
          </p:nvPr>
        </p:nvSpPr>
        <p:spPr/>
        <p:txBody>
          <a:bodyPr/>
          <a:lstStyle/>
          <a:p>
            <a:fld id="{82CB7059-5012-4BE8-B9AC-16C559751B5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themeOverride" Target="../theme/themeOverride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7.xml"/><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A_库_矩形 6"/>
          <p:cNvSpPr/>
          <p:nvPr>
            <p:custDataLst>
              <p:tags r:id="rId3"/>
            </p:custDataLst>
          </p:nvPr>
        </p:nvSpPr>
        <p:spPr>
          <a:xfrm>
            <a:off x="0" y="11289"/>
            <a:ext cx="12192000" cy="5386039"/>
          </a:xfrm>
          <a:prstGeom prst="rect">
            <a:avLst/>
          </a:prstGeom>
          <a:solidFill>
            <a:srgbClr val="314371"/>
          </a:solidFill>
          <a:ln w="12700" cap="flat" cmpd="sng" algn="ctr">
            <a:solidFill>
              <a:srgbClr val="28417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panose="020B0604020202090204"/>
              <a:ea typeface="微软雅黑" panose="020B0503020204020204" charset="-122"/>
              <a:cs typeface="+mn-cs"/>
            </a:endParaRPr>
          </a:p>
        </p:txBody>
      </p:sp>
      <p:sp>
        <p:nvSpPr>
          <p:cNvPr id="7" name="TextBox 7"/>
          <p:cNvSpPr txBox="1"/>
          <p:nvPr/>
        </p:nvSpPr>
        <p:spPr>
          <a:xfrm>
            <a:off x="682531" y="1122170"/>
            <a:ext cx="10826938" cy="2123658"/>
          </a:xfrm>
          <a:prstGeom prst="rect">
            <a:avLst/>
          </a:prstGeom>
          <a:noFill/>
        </p:spPr>
        <p:txBody>
          <a:bodyPr wrap="square" rtlCol="0">
            <a:spAutoFit/>
          </a:bodyPr>
          <a:lstStyle/>
          <a:p>
            <a:pPr algn="ctr"/>
            <a:r>
              <a:rPr lang="en-US" altLang="zh-CN" sz="4400" spc="-5" dirty="0">
                <a:solidFill>
                  <a:schemeClr val="bg1"/>
                </a:solidFill>
                <a:latin typeface="Times New Roman" panose="02020503050405090304" pitchFamily="18" charset="0"/>
                <a:cs typeface="Times New Roman" panose="02020503050405090304" pitchFamily="18" charset="0"/>
              </a:rPr>
              <a:t> [AAAI20] </a:t>
            </a:r>
            <a:r>
              <a:rPr lang="en-US" altLang="zh-CN" sz="4400" spc="-5" dirty="0" err="1">
                <a:solidFill>
                  <a:schemeClr val="bg1"/>
                </a:solidFill>
                <a:latin typeface="Times New Roman" panose="02020503050405090304" pitchFamily="18" charset="0"/>
                <a:cs typeface="Times New Roman" panose="02020503050405090304" pitchFamily="18" charset="0"/>
              </a:rPr>
              <a:t>CopyMTL</a:t>
            </a:r>
            <a:br>
              <a:rPr lang="en-US" altLang="zh-CN" sz="4400" spc="-5" dirty="0">
                <a:solidFill>
                  <a:schemeClr val="bg1"/>
                </a:solidFill>
                <a:latin typeface="Times New Roman" panose="02020503050405090304" pitchFamily="18" charset="0"/>
                <a:cs typeface="Times New Roman" panose="02020503050405090304" pitchFamily="18" charset="0"/>
              </a:rPr>
            </a:br>
            <a:r>
              <a:rPr lang="en-US" altLang="zh-CN" sz="4400" spc="-5" dirty="0">
                <a:solidFill>
                  <a:schemeClr val="bg1"/>
                </a:solidFill>
                <a:latin typeface="Times New Roman" panose="02020503050405090304" pitchFamily="18" charset="0"/>
                <a:cs typeface="Times New Roman" panose="02020503050405090304" pitchFamily="18" charset="0"/>
              </a:rPr>
              <a:t>Copy Mechanism for Joint </a:t>
            </a:r>
            <a:r>
              <a:rPr lang="en-US" altLang="zh-CN" sz="4400" spc="-5" dirty="0" err="1">
                <a:solidFill>
                  <a:schemeClr val="bg1"/>
                </a:solidFill>
                <a:latin typeface="Times New Roman" panose="02020503050405090304" pitchFamily="18" charset="0"/>
                <a:cs typeface="Times New Roman" panose="02020503050405090304" pitchFamily="18" charset="0"/>
              </a:rPr>
              <a:t>Extration</a:t>
            </a:r>
            <a:r>
              <a:rPr lang="en-US" altLang="zh-CN" sz="4400" spc="-5" dirty="0">
                <a:solidFill>
                  <a:schemeClr val="bg1"/>
                </a:solidFill>
                <a:latin typeface="Times New Roman" panose="02020503050405090304" pitchFamily="18" charset="0"/>
                <a:cs typeface="Times New Roman" panose="02020503050405090304" pitchFamily="18" charset="0"/>
              </a:rPr>
              <a:t> of Entities and Relations with Multi-Task Learning</a:t>
            </a:r>
            <a:endParaRPr lang="zh-CN" altLang="en-US" sz="4400" b="1" spc="500" dirty="0">
              <a:solidFill>
                <a:schemeClr val="bg1"/>
              </a:solidFill>
              <a:latin typeface="Times New Roman" panose="02020503050405090304" pitchFamily="18" charset="0"/>
              <a:ea typeface="方正正大黑简体" pitchFamily="2" charset="-122"/>
              <a:cs typeface="Times New Roman" panose="02020503050405090304" pitchFamily="18" charset="0"/>
            </a:endParaRPr>
          </a:p>
        </p:txBody>
      </p:sp>
      <p:sp>
        <p:nvSpPr>
          <p:cNvPr id="8" name="文本框 32"/>
          <p:cNvSpPr txBox="1"/>
          <p:nvPr/>
        </p:nvSpPr>
        <p:spPr>
          <a:xfrm>
            <a:off x="2335502" y="3245828"/>
            <a:ext cx="7110964" cy="1200329"/>
          </a:xfrm>
          <a:prstGeom prst="rect">
            <a:avLst/>
          </a:prstGeom>
          <a:noFill/>
        </p:spPr>
        <p:txBody>
          <a:bodyPr wrap="square" rtlCol="0">
            <a:spAutoFit/>
          </a:bodyPr>
          <a:lstStyle/>
          <a:p>
            <a:pPr algn="ctr"/>
            <a:r>
              <a:rPr lang="en-US" altLang="zh-CN" b="1" dirty="0" err="1">
                <a:solidFill>
                  <a:prstClr val="white"/>
                </a:solidFill>
                <a:latin typeface="Times New Roman" panose="02020503050405090304" pitchFamily="18" charset="0"/>
                <a:ea typeface="微软雅黑" panose="020B0503020204020204" charset="-122"/>
                <a:cs typeface="Times New Roman" panose="02020503050405090304" pitchFamily="18" charset="0"/>
              </a:rPr>
              <a:t>Daojian</a:t>
            </a:r>
            <a:r>
              <a:rPr lang="en-US" altLang="zh-CN" b="1" dirty="0">
                <a:solidFill>
                  <a:prstClr val="white"/>
                </a:solidFill>
                <a:latin typeface="Times New Roman" panose="02020503050405090304" pitchFamily="18" charset="0"/>
                <a:ea typeface="微软雅黑" panose="020B0503020204020204" charset="-122"/>
                <a:cs typeface="Times New Roman" panose="02020503050405090304" pitchFamily="18" charset="0"/>
              </a:rPr>
              <a:t> Zeng </a:t>
            </a:r>
            <a:r>
              <a:rPr lang="en-US" altLang="zh-CN" b="1" baseline="30000" dirty="0">
                <a:solidFill>
                  <a:prstClr val="white"/>
                </a:solidFill>
                <a:latin typeface="Times New Roman" panose="02020503050405090304" pitchFamily="18" charset="0"/>
                <a:ea typeface="微软雅黑" panose="020B0503020204020204" charset="-122"/>
                <a:cs typeface="Times New Roman" panose="02020503050405090304" pitchFamily="18" charset="0"/>
              </a:rPr>
              <a:t>∗ §</a:t>
            </a:r>
            <a:r>
              <a:rPr lang="en-US" altLang="zh-CN" b="1" dirty="0">
                <a:solidFill>
                  <a:prstClr val="white"/>
                </a:solidFill>
                <a:latin typeface="Times New Roman" panose="02020503050405090304" pitchFamily="18" charset="0"/>
                <a:ea typeface="微软雅黑" panose="020B0503020204020204" charset="-122"/>
                <a:cs typeface="Times New Roman" panose="02020503050405090304" pitchFamily="18" charset="0"/>
              </a:rPr>
              <a:t> , </a:t>
            </a:r>
            <a:r>
              <a:rPr lang="en-US" altLang="zh-CN" b="1" dirty="0" err="1">
                <a:solidFill>
                  <a:prstClr val="white"/>
                </a:solidFill>
                <a:latin typeface="Times New Roman" panose="02020503050405090304" pitchFamily="18" charset="0"/>
                <a:ea typeface="微软雅黑" panose="020B0503020204020204" charset="-122"/>
                <a:cs typeface="Times New Roman" panose="02020503050405090304" pitchFamily="18" charset="0"/>
              </a:rPr>
              <a:t>Ranran</a:t>
            </a:r>
            <a:r>
              <a:rPr lang="en-US" altLang="zh-CN" b="1" dirty="0">
                <a:solidFill>
                  <a:prstClr val="white"/>
                </a:solidFill>
                <a:latin typeface="Times New Roman" panose="02020503050405090304" pitchFamily="18" charset="0"/>
                <a:ea typeface="微软雅黑" panose="020B0503020204020204" charset="-122"/>
                <a:cs typeface="Times New Roman" panose="02020503050405090304" pitchFamily="18" charset="0"/>
              </a:rPr>
              <a:t> </a:t>
            </a:r>
            <a:r>
              <a:rPr lang="en-US" altLang="zh-CN" b="1" dirty="0" err="1">
                <a:solidFill>
                  <a:prstClr val="white"/>
                </a:solidFill>
                <a:latin typeface="Times New Roman" panose="02020503050405090304" pitchFamily="18" charset="0"/>
                <a:ea typeface="微软雅黑" panose="020B0503020204020204" charset="-122"/>
                <a:cs typeface="Times New Roman" panose="02020503050405090304" pitchFamily="18" charset="0"/>
              </a:rPr>
              <a:t>Haoran</a:t>
            </a:r>
            <a:r>
              <a:rPr lang="en-US" altLang="zh-CN" b="1" dirty="0">
                <a:solidFill>
                  <a:prstClr val="white"/>
                </a:solidFill>
                <a:latin typeface="Times New Roman" panose="02020503050405090304" pitchFamily="18" charset="0"/>
                <a:ea typeface="微软雅黑" panose="020B0503020204020204" charset="-122"/>
                <a:cs typeface="Times New Roman" panose="02020503050405090304" pitchFamily="18" charset="0"/>
              </a:rPr>
              <a:t> Zhang </a:t>
            </a:r>
            <a:r>
              <a:rPr lang="en-US" altLang="zh-CN" b="1" baseline="30000" dirty="0">
                <a:solidFill>
                  <a:prstClr val="white"/>
                </a:solidFill>
                <a:latin typeface="Times New Roman" panose="02020503050405090304" pitchFamily="18" charset="0"/>
                <a:ea typeface="微软雅黑" panose="020B0503020204020204" charset="-122"/>
                <a:cs typeface="Times New Roman" panose="02020503050405090304" pitchFamily="18" charset="0"/>
              </a:rPr>
              <a:t>∗ †</a:t>
            </a:r>
            <a:r>
              <a:rPr lang="en-US" altLang="zh-CN" b="1" dirty="0">
                <a:solidFill>
                  <a:prstClr val="white"/>
                </a:solidFill>
                <a:latin typeface="Times New Roman" panose="02020503050405090304" pitchFamily="18" charset="0"/>
                <a:ea typeface="微软雅黑" panose="020B0503020204020204" charset="-122"/>
                <a:cs typeface="Times New Roman" panose="02020503050405090304" pitchFamily="18" charset="0"/>
              </a:rPr>
              <a:t> , </a:t>
            </a:r>
            <a:r>
              <a:rPr lang="en-US" altLang="zh-CN" b="1" dirty="0" err="1">
                <a:solidFill>
                  <a:prstClr val="white"/>
                </a:solidFill>
                <a:latin typeface="Times New Roman" panose="02020503050405090304" pitchFamily="18" charset="0"/>
                <a:ea typeface="微软雅黑" panose="020B0503020204020204" charset="-122"/>
                <a:cs typeface="Times New Roman" panose="02020503050405090304" pitchFamily="18" charset="0"/>
              </a:rPr>
              <a:t>Qianying</a:t>
            </a:r>
            <a:r>
              <a:rPr lang="en-US" altLang="zh-CN" b="1" dirty="0">
                <a:solidFill>
                  <a:prstClr val="white"/>
                </a:solidFill>
                <a:latin typeface="Times New Roman" panose="02020503050405090304" pitchFamily="18" charset="0"/>
                <a:ea typeface="微软雅黑" panose="020B0503020204020204" charset="-122"/>
                <a:cs typeface="Times New Roman" panose="02020503050405090304" pitchFamily="18" charset="0"/>
              </a:rPr>
              <a:t> Liu</a:t>
            </a:r>
            <a:r>
              <a:rPr lang="en-US" altLang="zh-CN" b="1" baseline="30000" dirty="0">
                <a:solidFill>
                  <a:prstClr val="white"/>
                </a:solidFill>
                <a:latin typeface="Times New Roman" panose="02020503050405090304" pitchFamily="18" charset="0"/>
                <a:ea typeface="微软雅黑" panose="020B0503020204020204" charset="-122"/>
                <a:cs typeface="Times New Roman" panose="02020503050405090304" pitchFamily="18" charset="0"/>
              </a:rPr>
              <a:t>‡</a:t>
            </a:r>
          </a:p>
          <a:p>
            <a:pPr algn="ctr"/>
            <a:r>
              <a:rPr lang="en-US" altLang="zh-CN" baseline="30000" dirty="0">
                <a:solidFill>
                  <a:prstClr val="white"/>
                </a:solidFill>
                <a:latin typeface="Times New Roman" panose="02020503050405090304" pitchFamily="18" charset="0"/>
                <a:ea typeface="微软雅黑" panose="020B0503020204020204" charset="-122"/>
                <a:cs typeface="Times New Roman" panose="02020503050405090304" pitchFamily="18" charset="0"/>
              </a:rPr>
              <a:t>§</a:t>
            </a:r>
            <a:r>
              <a:rPr lang="en-US" altLang="zh-CN" dirty="0">
                <a:solidFill>
                  <a:prstClr val="white"/>
                </a:solidFill>
                <a:latin typeface="Times New Roman" panose="02020503050405090304" pitchFamily="18" charset="0"/>
                <a:ea typeface="微软雅黑" panose="020B0503020204020204" charset="-122"/>
                <a:cs typeface="Times New Roman" panose="02020503050405090304" pitchFamily="18" charset="0"/>
              </a:rPr>
              <a:t> Changsha University of Science &amp; Technology, Changsha</a:t>
            </a:r>
          </a:p>
          <a:p>
            <a:pPr algn="ctr"/>
            <a:r>
              <a:rPr lang="en-US" altLang="zh-CN" baseline="30000" dirty="0">
                <a:solidFill>
                  <a:prstClr val="white"/>
                </a:solidFill>
                <a:latin typeface="Times New Roman" panose="02020503050405090304" pitchFamily="18" charset="0"/>
                <a:ea typeface="微软雅黑" panose="020B0503020204020204" charset="-122"/>
                <a:cs typeface="Times New Roman" panose="02020503050405090304" pitchFamily="18" charset="0"/>
              </a:rPr>
              <a:t>†</a:t>
            </a:r>
            <a:r>
              <a:rPr lang="en-US" altLang="zh-CN" dirty="0">
                <a:solidFill>
                  <a:prstClr val="white"/>
                </a:solidFill>
                <a:latin typeface="Times New Roman" panose="02020503050405090304" pitchFamily="18" charset="0"/>
                <a:ea typeface="微软雅黑" panose="020B0503020204020204" charset="-122"/>
                <a:cs typeface="Times New Roman" panose="02020503050405090304" pitchFamily="18" charset="0"/>
              </a:rPr>
              <a:t> University of Illinois at Urbana-Champaign</a:t>
            </a:r>
          </a:p>
          <a:p>
            <a:pPr algn="ctr"/>
            <a:r>
              <a:rPr lang="en-US" altLang="zh-CN" dirty="0">
                <a:solidFill>
                  <a:prstClr val="white"/>
                </a:solidFill>
                <a:latin typeface="Times New Roman" panose="02020503050405090304" pitchFamily="18" charset="0"/>
                <a:ea typeface="微软雅黑" panose="020B0503020204020204" charset="-122"/>
                <a:cs typeface="Times New Roman" panose="02020503050405090304" pitchFamily="18" charset="0"/>
              </a:rPr>
              <a:t> </a:t>
            </a:r>
            <a:r>
              <a:rPr lang="en-US" altLang="zh-CN" baseline="30000" dirty="0">
                <a:solidFill>
                  <a:prstClr val="white"/>
                </a:solidFill>
                <a:latin typeface="Times New Roman" panose="02020503050405090304" pitchFamily="18" charset="0"/>
                <a:ea typeface="微软雅黑" panose="020B0503020204020204" charset="-122"/>
                <a:cs typeface="Times New Roman" panose="02020503050405090304" pitchFamily="18" charset="0"/>
              </a:rPr>
              <a:t>‡</a:t>
            </a:r>
            <a:r>
              <a:rPr lang="en-US" altLang="zh-CN" dirty="0">
                <a:solidFill>
                  <a:prstClr val="white"/>
                </a:solidFill>
                <a:latin typeface="Times New Roman" panose="02020503050405090304" pitchFamily="18" charset="0"/>
                <a:ea typeface="微软雅黑" panose="020B0503020204020204" charset="-122"/>
                <a:cs typeface="Times New Roman" panose="02020503050405090304" pitchFamily="18" charset="0"/>
              </a:rPr>
              <a:t> Kyoto University, Kyoto</a:t>
            </a:r>
          </a:p>
        </p:txBody>
      </p:sp>
      <p:sp>
        <p:nvSpPr>
          <p:cNvPr id="46" name="文本框 35"/>
          <p:cNvSpPr txBox="1"/>
          <p:nvPr/>
        </p:nvSpPr>
        <p:spPr>
          <a:xfrm>
            <a:off x="3895566" y="5721445"/>
            <a:ext cx="853119" cy="405624"/>
          </a:xfrm>
          <a:prstGeom prst="rect">
            <a:avLst/>
          </a:prstGeom>
          <a:noFill/>
        </p:spPr>
        <p:txBody>
          <a:bodyPr wrap="none" rtlCol="0">
            <a:spAutoFit/>
          </a:bodyPr>
          <a:lstStyle/>
          <a:p>
            <a:pPr>
              <a:lnSpc>
                <a:spcPct val="130000"/>
              </a:lnSpc>
            </a:pPr>
            <a:r>
              <a:rPr lang="zh-CN" altLang="en-US" sz="1735" dirty="0">
                <a:solidFill>
                  <a:srgbClr val="314371"/>
                </a:solidFill>
                <a:latin typeface="微软雅黑" panose="020B0503020204020204" charset="-122"/>
                <a:ea typeface="微软雅黑" panose="020B0503020204020204" charset="-122"/>
              </a:rPr>
              <a:t>梁梦雯</a:t>
            </a:r>
          </a:p>
        </p:txBody>
      </p:sp>
      <p:sp>
        <p:nvSpPr>
          <p:cNvPr id="47" name="文本框 36"/>
          <p:cNvSpPr txBox="1"/>
          <p:nvPr/>
        </p:nvSpPr>
        <p:spPr>
          <a:xfrm>
            <a:off x="6896598" y="5721445"/>
            <a:ext cx="1612942" cy="405624"/>
          </a:xfrm>
          <a:prstGeom prst="rect">
            <a:avLst/>
          </a:prstGeom>
          <a:noFill/>
        </p:spPr>
        <p:txBody>
          <a:bodyPr wrap="none" rtlCol="0">
            <a:spAutoFit/>
          </a:bodyPr>
          <a:lstStyle/>
          <a:p>
            <a:pPr>
              <a:lnSpc>
                <a:spcPct val="130000"/>
              </a:lnSpc>
            </a:pPr>
            <a:r>
              <a:rPr lang="en-US" altLang="zh-CN" sz="1735" dirty="0">
                <a:solidFill>
                  <a:srgbClr val="314371"/>
                </a:solidFill>
                <a:latin typeface="微软雅黑" panose="020B0503020204020204" charset="-122"/>
                <a:ea typeface="微软雅黑" panose="020B0503020204020204" charset="-122"/>
              </a:rPr>
              <a:t>51205901012</a:t>
            </a:r>
          </a:p>
        </p:txBody>
      </p:sp>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Tm="11307"/>
    </mc:Choice>
    <mc:Fallback xmlns="">
      <p:transition advTm="113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9</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1919115"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Intro </a:t>
            </a:r>
            <a:r>
              <a:rPr lang="en-US" altLang="zh-CN" sz="2400" dirty="0" err="1">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CopyRE</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3270" y="1117814"/>
            <a:ext cx="7326152" cy="5628303"/>
          </a:xfrm>
          <a:prstGeom prst="rect">
            <a:avLst/>
          </a:prstGeom>
        </p:spPr>
      </p:pic>
      <p:sp>
        <p:nvSpPr>
          <p:cNvPr id="12" name="矩形 11"/>
          <p:cNvSpPr/>
          <p:nvPr/>
        </p:nvSpPr>
        <p:spPr>
          <a:xfrm>
            <a:off x="255270" y="1128960"/>
            <a:ext cx="2813298" cy="1289071"/>
          </a:xfrm>
          <a:prstGeom prst="rect">
            <a:avLst/>
          </a:prstGeom>
        </p:spPr>
        <p:txBody>
          <a:bodyPr wrap="square">
            <a:spAutoFit/>
          </a:bodyPr>
          <a:lstStyle/>
          <a:p>
            <a:pPr marL="285750" indent="-285750">
              <a:lnSpc>
                <a:spcPct val="150000"/>
              </a:lnSpc>
              <a:buFont typeface="Wingdings" panose="05000000000000000000" pitchFamily="2" charset="2"/>
              <a:buChar char="l"/>
            </a:pPr>
            <a:r>
              <a:rPr lang="en-GB" altLang="zh-CN" b="1" dirty="0">
                <a:latin typeface="Times New Roman" panose="02020503050405090304" pitchFamily="18" charset="0"/>
                <a:cs typeface="Times New Roman" panose="02020503050405090304" pitchFamily="18" charset="0"/>
              </a:rPr>
              <a:t>Decoder</a:t>
            </a:r>
          </a:p>
          <a:p>
            <a:pPr marL="285750" indent="-285750">
              <a:lnSpc>
                <a:spcPct val="150000"/>
              </a:lnSpc>
              <a:buFont typeface="Wingdings" panose="05000000000000000000" pitchFamily="2" charset="2"/>
              <a:buChar char="l"/>
            </a:pPr>
            <a:r>
              <a:rPr lang="en-GB" altLang="zh-CN" b="1" dirty="0">
                <a:latin typeface="Times New Roman" panose="02020503050405090304" pitchFamily="18" charset="0"/>
                <a:cs typeface="Times New Roman" panose="02020503050405090304" pitchFamily="18" charset="0"/>
              </a:rPr>
              <a:t>Each</a:t>
            </a:r>
            <a:r>
              <a:rPr lang="zh-CN" altLang="en-US" b="1" dirty="0">
                <a:latin typeface="Times New Roman" panose="02020503050405090304" pitchFamily="18" charset="0"/>
                <a:cs typeface="Times New Roman" panose="02020503050405090304" pitchFamily="18" charset="0"/>
              </a:rPr>
              <a:t> </a:t>
            </a:r>
            <a:r>
              <a:rPr lang="en-US" altLang="zh-CN" b="1" dirty="0">
                <a:latin typeface="Times New Roman" panose="02020503050405090304" pitchFamily="18" charset="0"/>
                <a:cs typeface="Times New Roman" panose="02020503050405090304" pitchFamily="18" charset="0"/>
              </a:rPr>
              <a:t>time step (t):</a:t>
            </a:r>
            <a:r>
              <a:rPr lang="zh-CN" altLang="en-US" b="1" dirty="0">
                <a:latin typeface="Times New Roman" panose="02020503050405090304" pitchFamily="18" charset="0"/>
                <a:cs typeface="Times New Roman" panose="02020503050405090304" pitchFamily="18" charset="0"/>
              </a:rPr>
              <a:t> </a:t>
            </a:r>
            <a:r>
              <a:rPr lang="en-GB" altLang="zh-CN" b="1" dirty="0">
                <a:solidFill>
                  <a:srgbClr val="C00000"/>
                </a:solidFill>
                <a:latin typeface="Times New Roman" panose="02020503050405090304" pitchFamily="18" charset="0"/>
                <a:cs typeface="Times New Roman" panose="02020503050405090304" pitchFamily="18" charset="0"/>
              </a:rPr>
              <a:t>Relation ,Head</a:t>
            </a:r>
            <a:r>
              <a:rPr lang="en-US" altLang="zh-CN" b="1" dirty="0">
                <a:solidFill>
                  <a:srgbClr val="C00000"/>
                </a:solidFill>
                <a:latin typeface="Times New Roman" panose="02020503050405090304" pitchFamily="18" charset="0"/>
                <a:cs typeface="Times New Roman" panose="02020503050405090304" pitchFamily="18" charset="0"/>
              </a:rPr>
              <a:t>,</a:t>
            </a:r>
            <a:r>
              <a:rPr lang="zh-CN" altLang="en-US" b="1" dirty="0">
                <a:solidFill>
                  <a:srgbClr val="C00000"/>
                </a:solidFill>
                <a:latin typeface="Times New Roman" panose="02020503050405090304" pitchFamily="18" charset="0"/>
                <a:cs typeface="Times New Roman" panose="02020503050405090304" pitchFamily="18" charset="0"/>
              </a:rPr>
              <a:t> </a:t>
            </a:r>
            <a:r>
              <a:rPr lang="en-US" altLang="zh-CN" b="1" dirty="0">
                <a:solidFill>
                  <a:srgbClr val="C00000"/>
                </a:solidFill>
                <a:latin typeface="Times New Roman" panose="02020503050405090304" pitchFamily="18" charset="0"/>
                <a:cs typeface="Times New Roman" panose="02020503050405090304" pitchFamily="18" charset="0"/>
              </a:rPr>
              <a:t>or Tail</a:t>
            </a:r>
            <a:r>
              <a:rPr lang="en-GB" altLang="zh-CN" b="1" dirty="0">
                <a:solidFill>
                  <a:srgbClr val="C00000"/>
                </a:solidFill>
                <a:latin typeface="Times New Roman" panose="02020503050405090304" pitchFamily="18" charset="0"/>
                <a:cs typeface="Times New Roman" panose="02020503050405090304" pitchFamily="18" charset="0"/>
              </a:rPr>
              <a:t> </a:t>
            </a:r>
          </a:p>
        </p:txBody>
      </p:sp>
      <p:sp>
        <p:nvSpPr>
          <p:cNvPr id="6" name="矩形 5"/>
          <p:cNvSpPr/>
          <p:nvPr/>
        </p:nvSpPr>
        <p:spPr>
          <a:xfrm>
            <a:off x="3068568" y="1117814"/>
            <a:ext cx="5770632" cy="4041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合 6"/>
          <p:cNvGrpSpPr/>
          <p:nvPr/>
        </p:nvGrpSpPr>
        <p:grpSpPr>
          <a:xfrm>
            <a:off x="8610357" y="3432208"/>
            <a:ext cx="2247909" cy="349544"/>
            <a:chOff x="8481051" y="4665940"/>
            <a:chExt cx="2247909" cy="349544"/>
          </a:xfrm>
        </p:grpSpPr>
        <p:sp>
          <p:nvSpPr>
            <p:cNvPr id="13" name="矩形 12"/>
            <p:cNvSpPr/>
            <p:nvPr/>
          </p:nvSpPr>
          <p:spPr>
            <a:xfrm>
              <a:off x="8481051" y="4665940"/>
              <a:ext cx="1658360" cy="349544"/>
            </a:xfrm>
            <a:prstGeom prst="rect">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 name="右箭头 13"/>
            <p:cNvSpPr/>
            <p:nvPr/>
          </p:nvSpPr>
          <p:spPr>
            <a:xfrm>
              <a:off x="10139411" y="4735443"/>
              <a:ext cx="589549" cy="21053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9" name="文本框 8"/>
          <p:cNvSpPr txBox="1"/>
          <p:nvPr/>
        </p:nvSpPr>
        <p:spPr>
          <a:xfrm>
            <a:off x="10920592" y="3422313"/>
            <a:ext cx="833883" cy="646331"/>
          </a:xfrm>
          <a:prstGeom prst="rect">
            <a:avLst/>
          </a:prstGeom>
          <a:noFill/>
        </p:spPr>
        <p:txBody>
          <a:bodyPr wrap="none" rtlCol="0">
            <a:spAutoFit/>
          </a:bodyPr>
          <a:lstStyle/>
          <a:p>
            <a:r>
              <a:rPr kumimoji="1" lang="en-US" altLang="zh-CN" dirty="0">
                <a:solidFill>
                  <a:srgbClr val="C00000"/>
                </a:solidFill>
              </a:rPr>
              <a:t>t%3=0,</a:t>
            </a:r>
          </a:p>
          <a:p>
            <a:r>
              <a:rPr kumimoji="1" lang="en-US" altLang="zh-CN" dirty="0">
                <a:solidFill>
                  <a:srgbClr val="C00000"/>
                </a:solidFill>
              </a:rPr>
              <a:t> tail</a:t>
            </a:r>
            <a:endParaRPr kumimoji="1" lang="zh-CN" altLang="en-US"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10</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1919115"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Intro </a:t>
            </a:r>
            <a:r>
              <a:rPr lang="en-US" altLang="zh-CN" sz="2400" dirty="0" err="1">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CopyRE</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3270" y="1117814"/>
            <a:ext cx="7326152" cy="5628303"/>
          </a:xfrm>
          <a:prstGeom prst="rect">
            <a:avLst/>
          </a:prstGeom>
        </p:spPr>
      </p:pic>
      <p:sp>
        <p:nvSpPr>
          <p:cNvPr id="12" name="矩形 11"/>
          <p:cNvSpPr/>
          <p:nvPr/>
        </p:nvSpPr>
        <p:spPr>
          <a:xfrm>
            <a:off x="255270" y="1128960"/>
            <a:ext cx="3048000" cy="2120068"/>
          </a:xfrm>
          <a:prstGeom prst="rect">
            <a:avLst/>
          </a:prstGeom>
        </p:spPr>
        <p:txBody>
          <a:bodyPr wrap="square">
            <a:spAutoFit/>
          </a:bodyPr>
          <a:lstStyle/>
          <a:p>
            <a:pPr marL="285750" indent="-285750">
              <a:lnSpc>
                <a:spcPct val="150000"/>
              </a:lnSpc>
              <a:buFont typeface="Wingdings" panose="05000000000000000000" pitchFamily="2" charset="2"/>
              <a:buChar char="l"/>
            </a:pPr>
            <a:r>
              <a:rPr lang="en-GB" altLang="zh-CN" b="1" dirty="0">
                <a:latin typeface="Times New Roman" panose="02020503050405090304" pitchFamily="18" charset="0"/>
                <a:cs typeface="Times New Roman" panose="02020503050405090304" pitchFamily="18" charset="0"/>
              </a:rPr>
              <a:t>Entity Copy: predict head and tail</a:t>
            </a:r>
          </a:p>
          <a:p>
            <a:pPr marL="285750" indent="-285750">
              <a:lnSpc>
                <a:spcPct val="150000"/>
              </a:lnSpc>
              <a:buFont typeface="Wingdings" panose="05000000000000000000" pitchFamily="2" charset="2"/>
              <a:buChar char="l"/>
            </a:pPr>
            <a:endParaRPr lang="en-GB" altLang="zh-CN" b="1"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lang="en-GB" altLang="zh-CN" b="1"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lang="en-GB" altLang="zh-CN" b="1" dirty="0">
              <a:latin typeface="Times New Roman" panose="02020503050405090304" pitchFamily="18" charset="0"/>
              <a:cs typeface="Times New Roman" panose="02020503050405090304" pitchFamily="18" charset="0"/>
            </a:endParaRPr>
          </a:p>
        </p:txBody>
      </p:sp>
      <p:sp>
        <p:nvSpPr>
          <p:cNvPr id="6" name="矩形 5"/>
          <p:cNvSpPr/>
          <p:nvPr/>
        </p:nvSpPr>
        <p:spPr>
          <a:xfrm>
            <a:off x="3303270" y="1117814"/>
            <a:ext cx="5535930" cy="23044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合 14"/>
          <p:cNvGrpSpPr/>
          <p:nvPr/>
        </p:nvGrpSpPr>
        <p:grpSpPr>
          <a:xfrm>
            <a:off x="8578236" y="4072288"/>
            <a:ext cx="2247909" cy="349544"/>
            <a:chOff x="8481051" y="4665940"/>
            <a:chExt cx="2247909" cy="349544"/>
          </a:xfrm>
        </p:grpSpPr>
        <p:sp>
          <p:nvSpPr>
            <p:cNvPr id="16" name="矩形 15"/>
            <p:cNvSpPr/>
            <p:nvPr/>
          </p:nvSpPr>
          <p:spPr>
            <a:xfrm>
              <a:off x="8481051" y="4665940"/>
              <a:ext cx="1658360" cy="349544"/>
            </a:xfrm>
            <a:prstGeom prst="rect">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右箭头 16"/>
            <p:cNvSpPr/>
            <p:nvPr/>
          </p:nvSpPr>
          <p:spPr>
            <a:xfrm>
              <a:off x="10139411" y="4735443"/>
              <a:ext cx="589549" cy="21053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8" name="文本框 17"/>
          <p:cNvSpPr txBox="1"/>
          <p:nvPr/>
        </p:nvSpPr>
        <p:spPr>
          <a:xfrm>
            <a:off x="10920592" y="4089944"/>
            <a:ext cx="833883" cy="646331"/>
          </a:xfrm>
          <a:prstGeom prst="rect">
            <a:avLst/>
          </a:prstGeom>
          <a:noFill/>
        </p:spPr>
        <p:txBody>
          <a:bodyPr wrap="none" rtlCol="0">
            <a:spAutoFit/>
          </a:bodyPr>
          <a:lstStyle/>
          <a:p>
            <a:r>
              <a:rPr kumimoji="1" lang="en-US" altLang="zh-CN" dirty="0">
                <a:solidFill>
                  <a:srgbClr val="C00000"/>
                </a:solidFill>
              </a:rPr>
              <a:t>t%3=2,</a:t>
            </a:r>
          </a:p>
          <a:p>
            <a:r>
              <a:rPr kumimoji="1" lang="en-US" altLang="zh-CN" dirty="0">
                <a:solidFill>
                  <a:srgbClr val="C00000"/>
                </a:solidFill>
              </a:rPr>
              <a:t>head</a:t>
            </a:r>
            <a:endParaRPr kumimoji="1" lang="zh-CN" altLang="en-US"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11</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1919115"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Intro </a:t>
            </a:r>
            <a:r>
              <a:rPr lang="en-US" altLang="zh-CN" sz="2400" dirty="0" err="1">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CopyRE</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3270" y="1117814"/>
            <a:ext cx="7326152" cy="5628303"/>
          </a:xfrm>
          <a:prstGeom prst="rect">
            <a:avLst/>
          </a:prstGeom>
        </p:spPr>
      </p:pic>
      <p:sp>
        <p:nvSpPr>
          <p:cNvPr id="12" name="矩形 11"/>
          <p:cNvSpPr/>
          <p:nvPr/>
        </p:nvSpPr>
        <p:spPr>
          <a:xfrm>
            <a:off x="255270" y="1128960"/>
            <a:ext cx="3048000" cy="4197559"/>
          </a:xfrm>
          <a:prstGeom prst="rect">
            <a:avLst/>
          </a:prstGeom>
        </p:spPr>
        <p:txBody>
          <a:bodyPr wrap="square">
            <a:spAutoFit/>
          </a:bodyPr>
          <a:lstStyle/>
          <a:p>
            <a:pPr marL="285750" indent="-285750">
              <a:lnSpc>
                <a:spcPct val="150000"/>
              </a:lnSpc>
              <a:buFont typeface="Wingdings" panose="05000000000000000000" pitchFamily="2" charset="2"/>
              <a:buChar char="l"/>
            </a:pPr>
            <a:r>
              <a:rPr lang="en-GB" altLang="zh-CN" b="1" dirty="0">
                <a:latin typeface="Times New Roman" panose="02020503050405090304" pitchFamily="18" charset="0"/>
                <a:cs typeface="Times New Roman" panose="02020503050405090304" pitchFamily="18" charset="0"/>
              </a:rPr>
              <a:t>Entity Copy: predict head and tail</a:t>
            </a:r>
          </a:p>
          <a:p>
            <a:pPr marL="285750" indent="-285750">
              <a:lnSpc>
                <a:spcPct val="150000"/>
              </a:lnSpc>
              <a:buFont typeface="Wingdings" panose="05000000000000000000" pitchFamily="2" charset="2"/>
              <a:buChar char="l"/>
            </a:pPr>
            <a:r>
              <a:rPr lang="en-GB" altLang="zh-CN" b="1" dirty="0">
                <a:latin typeface="Times New Roman" panose="02020503050405090304" pitchFamily="18" charset="0"/>
                <a:cs typeface="Times New Roman" panose="02020503050405090304" pitchFamily="18" charset="0"/>
              </a:rPr>
              <a:t>When predicting tail:</a:t>
            </a:r>
          </a:p>
          <a:p>
            <a:pPr marL="285750" indent="-285750">
              <a:lnSpc>
                <a:spcPct val="150000"/>
              </a:lnSpc>
              <a:buFont typeface="Wingdings" panose="05000000000000000000" pitchFamily="2" charset="2"/>
              <a:buChar char="Ø"/>
            </a:pPr>
            <a:r>
              <a:rPr lang="en-GB" altLang="zh-CN" dirty="0">
                <a:latin typeface="Times New Roman" panose="02020503050405090304" pitchFamily="18" charset="0"/>
                <a:cs typeface="Times New Roman" panose="02020503050405090304" pitchFamily="18" charset="0"/>
              </a:rPr>
              <a:t>mask M: masks the probability of head while predicting tail.</a:t>
            </a:r>
          </a:p>
          <a:p>
            <a:pPr>
              <a:lnSpc>
                <a:spcPct val="150000"/>
              </a:lnSpc>
            </a:pPr>
            <a:endParaRPr lang="en-GB" altLang="zh-CN" b="1"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lang="en-GB" altLang="zh-CN" b="1"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lang="en-GB" altLang="zh-CN" b="1"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lang="en-GB" altLang="zh-CN" b="1" dirty="0">
              <a:latin typeface="Times New Roman" panose="02020503050405090304" pitchFamily="18" charset="0"/>
              <a:cs typeface="Times New Roman" panose="02020503050405090304" pitchFamily="18" charset="0"/>
            </a:endParaRPr>
          </a:p>
        </p:txBody>
      </p:sp>
      <p:sp>
        <p:nvSpPr>
          <p:cNvPr id="6" name="矩形 5"/>
          <p:cNvSpPr/>
          <p:nvPr/>
        </p:nvSpPr>
        <p:spPr>
          <a:xfrm>
            <a:off x="3303270" y="1117814"/>
            <a:ext cx="5535930" cy="23044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合 6"/>
          <p:cNvGrpSpPr/>
          <p:nvPr/>
        </p:nvGrpSpPr>
        <p:grpSpPr>
          <a:xfrm>
            <a:off x="8610357" y="3432208"/>
            <a:ext cx="2247909" cy="349544"/>
            <a:chOff x="8481051" y="4665940"/>
            <a:chExt cx="2247909" cy="349544"/>
          </a:xfrm>
        </p:grpSpPr>
        <p:sp>
          <p:nvSpPr>
            <p:cNvPr id="13" name="矩形 12"/>
            <p:cNvSpPr/>
            <p:nvPr/>
          </p:nvSpPr>
          <p:spPr>
            <a:xfrm>
              <a:off x="8481051" y="4665940"/>
              <a:ext cx="1658360" cy="349544"/>
            </a:xfrm>
            <a:prstGeom prst="rect">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 name="右箭头 13"/>
            <p:cNvSpPr/>
            <p:nvPr/>
          </p:nvSpPr>
          <p:spPr>
            <a:xfrm>
              <a:off x="10139411" y="4735443"/>
              <a:ext cx="589549" cy="21053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9" name="文本框 8"/>
          <p:cNvSpPr txBox="1"/>
          <p:nvPr/>
        </p:nvSpPr>
        <p:spPr>
          <a:xfrm>
            <a:off x="10920592" y="3422313"/>
            <a:ext cx="886781" cy="646331"/>
          </a:xfrm>
          <a:prstGeom prst="rect">
            <a:avLst/>
          </a:prstGeom>
          <a:noFill/>
        </p:spPr>
        <p:txBody>
          <a:bodyPr wrap="none" rtlCol="0">
            <a:spAutoFit/>
          </a:bodyPr>
          <a:lstStyle/>
          <a:p>
            <a:r>
              <a:rPr kumimoji="1" lang="en-US" altLang="zh-CN" dirty="0">
                <a:solidFill>
                  <a:srgbClr val="C00000"/>
                </a:solidFill>
              </a:rPr>
              <a:t>t%3=0, </a:t>
            </a:r>
          </a:p>
          <a:p>
            <a:r>
              <a:rPr kumimoji="1" lang="en-US" altLang="zh-CN" dirty="0">
                <a:solidFill>
                  <a:srgbClr val="C00000"/>
                </a:solidFill>
              </a:rPr>
              <a:t>tail</a:t>
            </a:r>
            <a:endParaRPr kumimoji="1" lang="zh-CN" altLang="en-US" dirty="0">
              <a:solidFill>
                <a:srgbClr val="C00000"/>
              </a:solidFill>
            </a:endParaRPr>
          </a:p>
        </p:txBody>
      </p:sp>
      <p:pic>
        <p:nvPicPr>
          <p:cNvPr id="19" name="图片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7075" y="3712248"/>
            <a:ext cx="3274158" cy="31685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12</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1919115"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Intro </a:t>
            </a:r>
            <a:r>
              <a:rPr lang="en-US" altLang="zh-CN" sz="2400" dirty="0" err="1">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CopyRE</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3270" y="1117814"/>
            <a:ext cx="7326152" cy="5628303"/>
          </a:xfrm>
          <a:prstGeom prst="rect">
            <a:avLst/>
          </a:prstGeom>
        </p:spPr>
      </p:pic>
      <p:sp>
        <p:nvSpPr>
          <p:cNvPr id="12" name="矩形 11"/>
          <p:cNvSpPr/>
          <p:nvPr/>
        </p:nvSpPr>
        <p:spPr>
          <a:xfrm>
            <a:off x="255270" y="1128960"/>
            <a:ext cx="3048000" cy="2951064"/>
          </a:xfrm>
          <a:prstGeom prst="rect">
            <a:avLst/>
          </a:prstGeom>
        </p:spPr>
        <p:txBody>
          <a:bodyPr wrap="square">
            <a:spAutoFit/>
          </a:bodyPr>
          <a:lstStyle/>
          <a:p>
            <a:pPr marL="285750" indent="-285750">
              <a:lnSpc>
                <a:spcPct val="150000"/>
              </a:lnSpc>
              <a:buFont typeface="Wingdings" panose="05000000000000000000" pitchFamily="2" charset="2"/>
              <a:buChar char="l"/>
            </a:pPr>
            <a:r>
              <a:rPr lang="en-GB" altLang="zh-CN" b="1" dirty="0">
                <a:latin typeface="Times New Roman" panose="02020503050405090304" pitchFamily="18" charset="0"/>
                <a:cs typeface="Times New Roman" panose="02020503050405090304" pitchFamily="18" charset="0"/>
              </a:rPr>
              <a:t>Relation Prediction: predict relation</a:t>
            </a:r>
          </a:p>
          <a:p>
            <a:pPr>
              <a:lnSpc>
                <a:spcPct val="150000"/>
              </a:lnSpc>
            </a:pPr>
            <a:endParaRPr lang="en-GB" altLang="zh-CN" b="1"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lang="en-GB" altLang="zh-CN" b="1"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lang="en-GB" altLang="zh-CN" b="1"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lang="en-GB" altLang="zh-CN" b="1"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lang="en-GB" altLang="zh-CN" b="1" dirty="0">
              <a:latin typeface="Times New Roman" panose="02020503050405090304" pitchFamily="18" charset="0"/>
              <a:cs typeface="Times New Roman" panose="02020503050405090304" pitchFamily="18" charset="0"/>
            </a:endParaRPr>
          </a:p>
        </p:txBody>
      </p:sp>
      <p:sp>
        <p:nvSpPr>
          <p:cNvPr id="9" name="文本框 8"/>
          <p:cNvSpPr txBox="1"/>
          <p:nvPr/>
        </p:nvSpPr>
        <p:spPr>
          <a:xfrm>
            <a:off x="10859904" y="2822010"/>
            <a:ext cx="912109" cy="646331"/>
          </a:xfrm>
          <a:prstGeom prst="rect">
            <a:avLst/>
          </a:prstGeom>
          <a:noFill/>
        </p:spPr>
        <p:txBody>
          <a:bodyPr wrap="none" rtlCol="0">
            <a:spAutoFit/>
          </a:bodyPr>
          <a:lstStyle/>
          <a:p>
            <a:r>
              <a:rPr kumimoji="1" lang="en-US" altLang="zh-CN" dirty="0">
                <a:solidFill>
                  <a:srgbClr val="C00000"/>
                </a:solidFill>
              </a:rPr>
              <a:t>t%3=1, </a:t>
            </a:r>
          </a:p>
          <a:p>
            <a:r>
              <a:rPr kumimoji="1" lang="en-US" altLang="zh-CN" dirty="0">
                <a:solidFill>
                  <a:srgbClr val="C00000"/>
                </a:solidFill>
              </a:rPr>
              <a:t>relation</a:t>
            </a:r>
            <a:endParaRPr kumimoji="1" lang="zh-CN" altLang="en-US" dirty="0">
              <a:solidFill>
                <a:srgbClr val="C00000"/>
              </a:solidFill>
            </a:endParaRPr>
          </a:p>
        </p:txBody>
      </p:sp>
      <p:grpSp>
        <p:nvGrpSpPr>
          <p:cNvPr id="15" name="组合 14"/>
          <p:cNvGrpSpPr/>
          <p:nvPr/>
        </p:nvGrpSpPr>
        <p:grpSpPr>
          <a:xfrm>
            <a:off x="8632561" y="4705386"/>
            <a:ext cx="2247909" cy="349544"/>
            <a:chOff x="8481051" y="4665940"/>
            <a:chExt cx="2247909" cy="349544"/>
          </a:xfrm>
        </p:grpSpPr>
        <p:sp>
          <p:nvSpPr>
            <p:cNvPr id="16" name="矩形 15"/>
            <p:cNvSpPr/>
            <p:nvPr/>
          </p:nvSpPr>
          <p:spPr>
            <a:xfrm>
              <a:off x="8481051" y="4665940"/>
              <a:ext cx="1658360" cy="349544"/>
            </a:xfrm>
            <a:prstGeom prst="rect">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右箭头 16"/>
            <p:cNvSpPr/>
            <p:nvPr/>
          </p:nvSpPr>
          <p:spPr>
            <a:xfrm>
              <a:off x="10139411" y="4735443"/>
              <a:ext cx="589549" cy="21053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8" name="文本框 17"/>
          <p:cNvSpPr txBox="1"/>
          <p:nvPr/>
        </p:nvSpPr>
        <p:spPr>
          <a:xfrm>
            <a:off x="10859904" y="4710120"/>
            <a:ext cx="912109" cy="646331"/>
          </a:xfrm>
          <a:prstGeom prst="rect">
            <a:avLst/>
          </a:prstGeom>
          <a:noFill/>
        </p:spPr>
        <p:txBody>
          <a:bodyPr wrap="none" rtlCol="0">
            <a:spAutoFit/>
          </a:bodyPr>
          <a:lstStyle/>
          <a:p>
            <a:r>
              <a:rPr kumimoji="1" lang="en-US" altLang="zh-CN" dirty="0">
                <a:solidFill>
                  <a:srgbClr val="C00000"/>
                </a:solidFill>
              </a:rPr>
              <a:t>t%3=1,</a:t>
            </a:r>
          </a:p>
          <a:p>
            <a:r>
              <a:rPr kumimoji="1" lang="en-US" altLang="zh-CN" dirty="0">
                <a:solidFill>
                  <a:srgbClr val="C00000"/>
                </a:solidFill>
              </a:rPr>
              <a:t>relation</a:t>
            </a:r>
            <a:endParaRPr kumimoji="1" lang="zh-CN" altLang="en-US" dirty="0">
              <a:solidFill>
                <a:srgbClr val="C00000"/>
              </a:solidFill>
            </a:endParaRPr>
          </a:p>
        </p:txBody>
      </p:sp>
      <p:grpSp>
        <p:nvGrpSpPr>
          <p:cNvPr id="20" name="组合 19"/>
          <p:cNvGrpSpPr/>
          <p:nvPr/>
        </p:nvGrpSpPr>
        <p:grpSpPr>
          <a:xfrm>
            <a:off x="8632561" y="2841798"/>
            <a:ext cx="2247909" cy="349544"/>
            <a:chOff x="8481051" y="4665940"/>
            <a:chExt cx="2247909" cy="349544"/>
          </a:xfrm>
        </p:grpSpPr>
        <p:sp>
          <p:nvSpPr>
            <p:cNvPr id="21" name="矩形 20"/>
            <p:cNvSpPr/>
            <p:nvPr/>
          </p:nvSpPr>
          <p:spPr>
            <a:xfrm>
              <a:off x="8481051" y="4665940"/>
              <a:ext cx="1658360" cy="349544"/>
            </a:xfrm>
            <a:prstGeom prst="rect">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右箭头 21"/>
            <p:cNvSpPr/>
            <p:nvPr/>
          </p:nvSpPr>
          <p:spPr>
            <a:xfrm>
              <a:off x="10139411" y="4735443"/>
              <a:ext cx="589549" cy="21053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13</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2799164"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Problems in </a:t>
            </a:r>
            <a:r>
              <a:rPr lang="en-US" altLang="zh-CN" sz="2400" dirty="0" err="1">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CopyRE</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sp>
        <p:nvSpPr>
          <p:cNvPr id="6" name="文本框 5"/>
          <p:cNvSpPr txBox="1"/>
          <p:nvPr/>
        </p:nvSpPr>
        <p:spPr>
          <a:xfrm>
            <a:off x="255270" y="1335657"/>
            <a:ext cx="6246454" cy="2674002"/>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GB" altLang="zh-CN" sz="2400" dirty="0">
                <a:latin typeface="Times New Roman" panose="02020503050405090304" pitchFamily="18" charset="0"/>
                <a:cs typeface="Times New Roman" panose="02020503050405090304" pitchFamily="18" charset="0"/>
              </a:rPr>
              <a:t> </a:t>
            </a:r>
            <a:r>
              <a:rPr lang="en-GB" altLang="zh-CN" sz="2400" b="1" dirty="0">
                <a:latin typeface="Times New Roman" panose="02020503050405090304" pitchFamily="18" charset="0"/>
                <a:cs typeface="Times New Roman" panose="02020503050405090304" pitchFamily="18" charset="0"/>
              </a:rPr>
              <a:t>First Problem</a:t>
            </a:r>
            <a:endParaRPr lang="en-GB" altLang="zh-CN" sz="2400" dirty="0">
              <a:latin typeface="Times New Roman" panose="02020503050405090304" pitchFamily="18" charset="0"/>
              <a:cs typeface="Times New Roman" panose="02020503050405090304" pitchFamily="18" charset="0"/>
            </a:endParaRPr>
          </a:p>
          <a:p>
            <a:pPr marL="800100" lvl="1" indent="-342900">
              <a:lnSpc>
                <a:spcPct val="150000"/>
              </a:lnSpc>
              <a:buFont typeface="Wingdings" panose="05000000000000000000" pitchFamily="2" charset="2"/>
              <a:buChar char="Ø"/>
            </a:pPr>
            <a:r>
              <a:rPr lang="en-US" altLang="zh-CN" sz="2400" dirty="0">
                <a:latin typeface="Times New Roman" panose="02020503050405090304" pitchFamily="18" charset="0"/>
                <a:cs typeface="Times New Roman" panose="02020503050405090304" pitchFamily="18" charset="0"/>
              </a:rPr>
              <a:t>Entity</a:t>
            </a:r>
            <a:r>
              <a:rPr lang="zh-CN" altLang="en-US" sz="2400" dirty="0">
                <a:latin typeface="Times New Roman" panose="02020503050405090304" pitchFamily="18" charset="0"/>
                <a:cs typeface="Times New Roman" panose="02020503050405090304" pitchFamily="18" charset="0"/>
              </a:rPr>
              <a:t> </a:t>
            </a:r>
            <a:r>
              <a:rPr lang="en-US" altLang="zh-CN" sz="2400" dirty="0">
                <a:latin typeface="Times New Roman" panose="02020503050405090304" pitchFamily="18" charset="0"/>
                <a:cs typeface="Times New Roman" panose="02020503050405090304" pitchFamily="18" charset="0"/>
              </a:rPr>
              <a:t>Copy doesn’t depend on time step t.</a:t>
            </a:r>
          </a:p>
          <a:p>
            <a:pPr marL="800100" lvl="1" indent="-342900">
              <a:lnSpc>
                <a:spcPct val="150000"/>
              </a:lnSpc>
              <a:buFont typeface="Wingdings" panose="05000000000000000000" pitchFamily="2" charset="2"/>
              <a:buChar char="Ø"/>
            </a:pPr>
            <a:r>
              <a:rPr lang="en-GB" altLang="zh-CN" sz="2400" dirty="0">
                <a:latin typeface="Times New Roman" panose="02020503050405090304" pitchFamily="18" charset="0"/>
                <a:cs typeface="Times New Roman" panose="02020503050405090304" pitchFamily="18" charset="0"/>
              </a:rPr>
              <a:t>Rely</a:t>
            </a:r>
            <a:r>
              <a:rPr lang="zh-CN" altLang="en-US" sz="2400" dirty="0">
                <a:latin typeface="Times New Roman" panose="02020503050405090304" pitchFamily="18" charset="0"/>
                <a:cs typeface="Times New Roman" panose="02020503050405090304" pitchFamily="18" charset="0"/>
              </a:rPr>
              <a:t> </a:t>
            </a:r>
            <a:r>
              <a:rPr lang="en-US" altLang="zh-CN" sz="2400" dirty="0">
                <a:latin typeface="Times New Roman" panose="02020503050405090304" pitchFamily="18" charset="0"/>
                <a:cs typeface="Times New Roman" panose="02020503050405090304" pitchFamily="18" charset="0"/>
              </a:rPr>
              <a:t>on the mask M</a:t>
            </a:r>
          </a:p>
          <a:p>
            <a:pPr>
              <a:lnSpc>
                <a:spcPct val="150000"/>
              </a:lnSpc>
            </a:pPr>
            <a:endParaRPr lang="en-GB" altLang="zh-CN" sz="2400"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kumimoji="1" lang="zh-CN" altLang="en-US" dirty="0">
              <a:latin typeface="Times New Roman" panose="02020503050405090304" pitchFamily="18" charset="0"/>
              <a:cs typeface="Times New Roman" panose="02020503050405090304" pitchFamily="18" charset="0"/>
            </a:endParaRPr>
          </a:p>
        </p:txBody>
      </p:sp>
      <p:pic>
        <p:nvPicPr>
          <p:cNvPr id="7" name="图片 6"/>
          <p:cNvPicPr>
            <a:picLocks noChangeAspect="1"/>
          </p:cNvPicPr>
          <p:nvPr/>
        </p:nvPicPr>
        <p:blipFill>
          <a:blip r:embed="rId6"/>
          <a:stretch>
            <a:fillRect/>
          </a:stretch>
        </p:blipFill>
        <p:spPr>
          <a:xfrm>
            <a:off x="6501724" y="1216885"/>
            <a:ext cx="5134193" cy="49828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14</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2799164"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Problems in </a:t>
            </a:r>
            <a:r>
              <a:rPr lang="en-US" altLang="zh-CN" sz="2400" dirty="0" err="1">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CopyRE</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sp>
        <p:nvSpPr>
          <p:cNvPr id="6" name="文本框 5"/>
          <p:cNvSpPr txBox="1"/>
          <p:nvPr/>
        </p:nvSpPr>
        <p:spPr>
          <a:xfrm>
            <a:off x="255270" y="1335657"/>
            <a:ext cx="6195695" cy="2168525"/>
          </a:xfrm>
          <a:prstGeom prst="rect">
            <a:avLst/>
          </a:prstGeom>
          <a:noFill/>
        </p:spPr>
        <p:txBody>
          <a:bodyPr wrap="none" rtlCol="0">
            <a:spAutoFit/>
          </a:bodyPr>
          <a:lstStyle/>
          <a:p>
            <a:pPr marL="285750" indent="-285750" algn="l">
              <a:lnSpc>
                <a:spcPct val="150000"/>
              </a:lnSpc>
              <a:buFont typeface="Wingdings" panose="05000000000000000000" pitchFamily="2" charset="2"/>
              <a:buChar char="l"/>
            </a:pPr>
            <a:r>
              <a:rPr lang="en-GB" altLang="zh-CN" sz="2400" dirty="0">
                <a:latin typeface="Times New Roman" panose="02020503050405090304" pitchFamily="18" charset="0"/>
                <a:cs typeface="Times New Roman" panose="02020503050405090304" pitchFamily="18" charset="0"/>
              </a:rPr>
              <a:t> </a:t>
            </a:r>
            <a:r>
              <a:rPr lang="en-GB" altLang="zh-CN" sz="2400" b="1" dirty="0">
                <a:latin typeface="Times New Roman" panose="02020503050405090304" pitchFamily="18" charset="0"/>
                <a:cs typeface="Times New Roman" panose="02020503050405090304" pitchFamily="18" charset="0"/>
              </a:rPr>
              <a:t>First Problem</a:t>
            </a:r>
            <a:endParaRPr lang="en-GB" altLang="zh-CN" sz="2400" dirty="0">
              <a:latin typeface="Times New Roman" panose="02020503050405090304" pitchFamily="18" charset="0"/>
              <a:cs typeface="Times New Roman" panose="02020503050405090304" pitchFamily="18" charset="0"/>
            </a:endParaRPr>
          </a:p>
          <a:p>
            <a:pPr marL="800100" lvl="1" indent="-342900" algn="l">
              <a:lnSpc>
                <a:spcPct val="150000"/>
              </a:lnSpc>
              <a:buFont typeface="Wingdings" panose="05000000000000000000" pitchFamily="2" charset="2"/>
              <a:buChar char="Ø"/>
            </a:pPr>
            <a:r>
              <a:rPr lang="en-US" altLang="zh-CN" sz="2400" dirty="0">
                <a:latin typeface="Times New Roman" panose="02020503050405090304" pitchFamily="18" charset="0"/>
                <a:cs typeface="Times New Roman" panose="02020503050405090304" pitchFamily="18" charset="0"/>
                <a:sym typeface="+mn-ea"/>
              </a:rPr>
              <a:t>Entity</a:t>
            </a:r>
            <a:r>
              <a:rPr lang="zh-CN" altLang="en-US" sz="2400" dirty="0">
                <a:latin typeface="Times New Roman" panose="02020503050405090304" pitchFamily="18" charset="0"/>
                <a:cs typeface="Times New Roman" panose="02020503050405090304" pitchFamily="18" charset="0"/>
                <a:sym typeface="+mn-ea"/>
              </a:rPr>
              <a:t> </a:t>
            </a:r>
            <a:r>
              <a:rPr lang="en-US" altLang="zh-CN" sz="2400" dirty="0">
                <a:latin typeface="Times New Roman" panose="02020503050405090304" pitchFamily="18" charset="0"/>
                <a:cs typeface="Times New Roman" panose="02020503050405090304" pitchFamily="18" charset="0"/>
                <a:sym typeface="+mn-ea"/>
              </a:rPr>
              <a:t>Copy doesn’t depend on time step t.</a:t>
            </a:r>
            <a:endParaRPr lang="en-US" altLang="zh-CN" sz="2400" dirty="0">
              <a:latin typeface="Times New Roman" panose="02020503050405090304" pitchFamily="18" charset="0"/>
              <a:cs typeface="Times New Roman" panose="02020503050405090304" pitchFamily="18" charset="0"/>
            </a:endParaRPr>
          </a:p>
          <a:p>
            <a:pPr marL="800100" lvl="1" indent="-342900" algn="l">
              <a:lnSpc>
                <a:spcPct val="150000"/>
              </a:lnSpc>
              <a:buFont typeface="Wingdings" panose="05000000000000000000" pitchFamily="2" charset="2"/>
              <a:buChar char="Ø"/>
            </a:pPr>
            <a:r>
              <a:rPr lang="en-GB" altLang="zh-CN" sz="2400" dirty="0">
                <a:latin typeface="Times New Roman" panose="02020503050405090304" pitchFamily="18" charset="0"/>
                <a:cs typeface="Times New Roman" panose="02020503050405090304" pitchFamily="18" charset="0"/>
                <a:sym typeface="+mn-ea"/>
              </a:rPr>
              <a:t>Rely</a:t>
            </a:r>
            <a:r>
              <a:rPr lang="zh-CN" altLang="en-US" sz="2400" dirty="0">
                <a:latin typeface="Times New Roman" panose="02020503050405090304" pitchFamily="18" charset="0"/>
                <a:cs typeface="Times New Roman" panose="02020503050405090304" pitchFamily="18" charset="0"/>
                <a:sym typeface="+mn-ea"/>
              </a:rPr>
              <a:t> </a:t>
            </a:r>
            <a:r>
              <a:rPr lang="en-US" altLang="zh-CN" sz="2400" dirty="0">
                <a:latin typeface="Times New Roman" panose="02020503050405090304" pitchFamily="18" charset="0"/>
                <a:cs typeface="Times New Roman" panose="02020503050405090304" pitchFamily="18" charset="0"/>
                <a:sym typeface="+mn-ea"/>
              </a:rPr>
              <a:t>on the mask M</a:t>
            </a:r>
            <a:endParaRPr lang="en-GB" altLang="zh-CN" sz="2400"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kumimoji="1" lang="zh-CN" altLang="en-US" dirty="0">
              <a:latin typeface="Times New Roman" panose="02020503050405090304" pitchFamily="18" charset="0"/>
              <a:cs typeface="Times New Roman" panose="02020503050405090304" pitchFamily="18" charset="0"/>
            </a:endParaRPr>
          </a:p>
        </p:txBody>
      </p:sp>
      <p:sp>
        <p:nvSpPr>
          <p:cNvPr id="12" name="文本框 11"/>
          <p:cNvSpPr txBox="1"/>
          <p:nvPr/>
        </p:nvSpPr>
        <p:spPr>
          <a:xfrm>
            <a:off x="255270" y="3666281"/>
            <a:ext cx="4230645" cy="1566006"/>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GB" altLang="zh-CN" sz="2400" dirty="0">
                <a:latin typeface="Times New Roman" panose="02020503050405090304" pitchFamily="18" charset="0"/>
                <a:cs typeface="Times New Roman" panose="02020503050405090304" pitchFamily="18" charset="0"/>
              </a:rPr>
              <a:t> </a:t>
            </a:r>
            <a:r>
              <a:rPr lang="en-GB" altLang="zh-CN" sz="2400" b="1" dirty="0">
                <a:latin typeface="Times New Roman" panose="02020503050405090304" pitchFamily="18" charset="0"/>
                <a:cs typeface="Times New Roman" panose="02020503050405090304" pitchFamily="18" charset="0"/>
              </a:rPr>
              <a:t>Second Problem</a:t>
            </a:r>
          </a:p>
          <a:p>
            <a:pPr marL="742950" lvl="1" indent="-285750">
              <a:lnSpc>
                <a:spcPct val="150000"/>
              </a:lnSpc>
              <a:buFont typeface="Wingdings" panose="05000000000000000000" pitchFamily="2" charset="2"/>
              <a:buChar char="Ø"/>
            </a:pPr>
            <a:r>
              <a:rPr lang="en-GB" altLang="zh-CN" sz="2400" dirty="0">
                <a:latin typeface="Times New Roman" panose="02020503050405090304" pitchFamily="18" charset="0"/>
                <a:cs typeface="Times New Roman" panose="02020503050405090304" pitchFamily="18" charset="0"/>
              </a:rPr>
              <a:t>identify multi-token words</a:t>
            </a:r>
          </a:p>
          <a:p>
            <a:pPr marL="285750" indent="-285750">
              <a:lnSpc>
                <a:spcPct val="150000"/>
              </a:lnSpc>
              <a:buFont typeface="Wingdings" panose="05000000000000000000" pitchFamily="2" charset="2"/>
              <a:buChar char="Ø"/>
            </a:pPr>
            <a:endParaRPr kumimoji="1" lang="zh-CN" altLang="en-US" dirty="0">
              <a:latin typeface="Times New Roman" panose="02020503050405090304" pitchFamily="18" charset="0"/>
              <a:cs typeface="Times New Roman" panose="02020503050405090304" pitchFamily="18" charset="0"/>
            </a:endParaRPr>
          </a:p>
        </p:txBody>
      </p:sp>
      <p:pic>
        <p:nvPicPr>
          <p:cNvPr id="13" name="图片 12"/>
          <p:cNvPicPr>
            <a:picLocks noChangeAspect="1"/>
          </p:cNvPicPr>
          <p:nvPr/>
        </p:nvPicPr>
        <p:blipFill>
          <a:blip r:embed="rId6"/>
          <a:stretch>
            <a:fillRect/>
          </a:stretch>
        </p:blipFill>
        <p:spPr>
          <a:xfrm>
            <a:off x="4507230" y="3666281"/>
            <a:ext cx="7429500" cy="1739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15</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2175596"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Intro </a:t>
            </a:r>
            <a:r>
              <a:rPr lang="en-US" altLang="zh-CN" sz="2400" dirty="0" err="1">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CopyMTL</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sp>
        <p:nvSpPr>
          <p:cNvPr id="6" name="文本框 5"/>
          <p:cNvSpPr txBox="1"/>
          <p:nvPr/>
        </p:nvSpPr>
        <p:spPr>
          <a:xfrm>
            <a:off x="255270" y="1335657"/>
            <a:ext cx="8214995" cy="1060450"/>
          </a:xfrm>
          <a:prstGeom prst="rect">
            <a:avLst/>
          </a:prstGeom>
          <a:noFill/>
        </p:spPr>
        <p:txBody>
          <a:bodyPr wrap="none" rtlCol="0">
            <a:spAutoFit/>
          </a:bodyPr>
          <a:lstStyle/>
          <a:p>
            <a:pPr marL="285750" indent="-285750" algn="l">
              <a:lnSpc>
                <a:spcPct val="150000"/>
              </a:lnSpc>
              <a:buFont typeface="Wingdings" panose="05000000000000000000" pitchFamily="2" charset="2"/>
              <a:buChar char="l"/>
            </a:pPr>
            <a:r>
              <a:rPr lang="en-GB" altLang="zh-CN" sz="2400" dirty="0">
                <a:latin typeface="Times New Roman" panose="02020503050405090304" pitchFamily="18" charset="0"/>
                <a:cs typeface="Times New Roman" panose="02020503050405090304" pitchFamily="18" charset="0"/>
              </a:rPr>
              <a:t> </a:t>
            </a:r>
            <a:r>
              <a:rPr lang="en-GB" altLang="zh-CN" sz="2400" b="1" dirty="0">
                <a:latin typeface="Times New Roman" panose="02020503050405090304" pitchFamily="18" charset="0"/>
                <a:cs typeface="Times New Roman" panose="02020503050405090304" pitchFamily="18" charset="0"/>
              </a:rPr>
              <a:t>Solve the first problem</a:t>
            </a:r>
            <a:r>
              <a:rPr lang="en-US" altLang="en-GB" sz="2400" b="1" dirty="0">
                <a:latin typeface="Times New Roman" panose="02020503050405090304" pitchFamily="18" charset="0"/>
                <a:cs typeface="Times New Roman" panose="02020503050405090304" pitchFamily="18" charset="0"/>
              </a:rPr>
              <a:t>:”the same probability distribution”</a:t>
            </a:r>
            <a:endParaRPr lang="en-GB" altLang="zh-CN" sz="2400" dirty="0">
              <a:latin typeface="Times New Roman" panose="02020503050405090304" pitchFamily="18" charset="0"/>
              <a:cs typeface="Times New Roman" panose="02020503050405090304" pitchFamily="18" charset="0"/>
            </a:endParaRPr>
          </a:p>
          <a:p>
            <a:pPr>
              <a:lnSpc>
                <a:spcPct val="150000"/>
              </a:lnSpc>
            </a:pPr>
            <a:endParaRPr kumimoji="1" lang="zh-CN" altLang="en-US" dirty="0">
              <a:latin typeface="Times New Roman" panose="02020503050405090304" pitchFamily="18" charset="0"/>
              <a:cs typeface="Times New Roman" panose="02020503050405090304" pitchFamily="18" charset="0"/>
            </a:endParaRPr>
          </a:p>
        </p:txBody>
      </p:sp>
      <p:pic>
        <p:nvPicPr>
          <p:cNvPr id="7" name="图片 6"/>
          <p:cNvPicPr>
            <a:picLocks noChangeAspect="1"/>
          </p:cNvPicPr>
          <p:nvPr/>
        </p:nvPicPr>
        <p:blipFill>
          <a:blip r:embed="rId6"/>
          <a:stretch>
            <a:fillRect/>
          </a:stretch>
        </p:blipFill>
        <p:spPr>
          <a:xfrm>
            <a:off x="693665" y="2350713"/>
            <a:ext cx="2667000" cy="609600"/>
          </a:xfrm>
          <a:prstGeom prst="rect">
            <a:avLst/>
          </a:prstGeom>
        </p:spPr>
      </p:pic>
      <p:pic>
        <p:nvPicPr>
          <p:cNvPr id="9" name="图片 8"/>
          <p:cNvPicPr>
            <a:picLocks noChangeAspect="1"/>
          </p:cNvPicPr>
          <p:nvPr/>
        </p:nvPicPr>
        <p:blipFill rotWithShape="1">
          <a:blip r:embed="rId7"/>
          <a:srcRect t="11888"/>
          <a:stretch>
            <a:fillRect/>
          </a:stretch>
        </p:blipFill>
        <p:spPr>
          <a:xfrm>
            <a:off x="7013008" y="2400808"/>
            <a:ext cx="3898900" cy="559505"/>
          </a:xfrm>
          <a:prstGeom prst="rect">
            <a:avLst/>
          </a:prstGeom>
        </p:spPr>
      </p:pic>
      <p:sp>
        <p:nvSpPr>
          <p:cNvPr id="12" name="右箭头 11"/>
          <p:cNvSpPr/>
          <p:nvPr/>
        </p:nvSpPr>
        <p:spPr>
          <a:xfrm>
            <a:off x="4058819" y="2528160"/>
            <a:ext cx="2718816" cy="3048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14" name="直线箭头连接符 13"/>
          <p:cNvCxnSpPr/>
          <p:nvPr/>
        </p:nvCxnSpPr>
        <p:spPr>
          <a:xfrm flipH="1" flipV="1">
            <a:off x="7937500" y="2226945"/>
            <a:ext cx="11430" cy="30099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654889" y="1859124"/>
            <a:ext cx="577159" cy="367663"/>
          </a:xfrm>
          <a:prstGeom prst="rect">
            <a:avLst/>
          </a:prstGeom>
          <a:noFill/>
        </p:spPr>
        <p:txBody>
          <a:bodyPr wrap="square" rtlCol="0">
            <a:spAutoFit/>
          </a:bodyPr>
          <a:lstStyle/>
          <a:p>
            <a:r>
              <a:rPr kumimoji="1" lang="en-US" altLang="zh-CN" dirty="0" err="1">
                <a:latin typeface="Times New Roman" panose="02020503050405090304" pitchFamily="18" charset="0"/>
                <a:cs typeface="Times New Roman" panose="02020503050405090304" pitchFamily="18" charset="0"/>
              </a:rPr>
              <a:t>selu</a:t>
            </a:r>
            <a:endParaRPr kumimoji="1" lang="zh-CN" altLang="en-US" dirty="0">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16</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2175596"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Intro </a:t>
            </a:r>
            <a:r>
              <a:rPr lang="en-US" altLang="zh-CN" sz="2400" dirty="0" err="1">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CopyMTL</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sp>
        <p:nvSpPr>
          <p:cNvPr id="6" name="文本框 5"/>
          <p:cNvSpPr txBox="1"/>
          <p:nvPr/>
        </p:nvSpPr>
        <p:spPr>
          <a:xfrm>
            <a:off x="255270" y="1335657"/>
            <a:ext cx="8214995" cy="1060450"/>
          </a:xfrm>
          <a:prstGeom prst="rect">
            <a:avLst/>
          </a:prstGeom>
          <a:noFill/>
        </p:spPr>
        <p:txBody>
          <a:bodyPr wrap="none" rtlCol="0">
            <a:spAutoFit/>
          </a:bodyPr>
          <a:lstStyle/>
          <a:p>
            <a:pPr marL="285750" indent="-285750" algn="l">
              <a:lnSpc>
                <a:spcPct val="150000"/>
              </a:lnSpc>
              <a:buFont typeface="Wingdings" panose="05000000000000000000" pitchFamily="2" charset="2"/>
              <a:buChar char="l"/>
            </a:pPr>
            <a:r>
              <a:rPr lang="en-GB" altLang="zh-CN" sz="2400" dirty="0">
                <a:latin typeface="Times New Roman" panose="02020503050405090304" pitchFamily="18" charset="0"/>
                <a:cs typeface="Times New Roman" panose="02020503050405090304" pitchFamily="18" charset="0"/>
              </a:rPr>
              <a:t> </a:t>
            </a:r>
            <a:r>
              <a:rPr lang="en-GB" altLang="zh-CN" sz="2400" b="1" dirty="0">
                <a:latin typeface="Times New Roman" panose="02020503050405090304" pitchFamily="18" charset="0"/>
                <a:cs typeface="Times New Roman" panose="02020503050405090304" pitchFamily="18" charset="0"/>
              </a:rPr>
              <a:t>Solve the first problem</a:t>
            </a:r>
            <a:r>
              <a:rPr lang="en-US" altLang="en-GB" sz="2400" b="1" dirty="0">
                <a:latin typeface="Times New Roman" panose="02020503050405090304" pitchFamily="18" charset="0"/>
                <a:cs typeface="Times New Roman" panose="02020503050405090304" pitchFamily="18" charset="0"/>
                <a:sym typeface="+mn-ea"/>
              </a:rPr>
              <a:t>:”the same probability distribution”</a:t>
            </a:r>
            <a:endParaRPr lang="en-GB" altLang="zh-CN" sz="2400" dirty="0">
              <a:latin typeface="Times New Roman" panose="02020503050405090304" pitchFamily="18" charset="0"/>
              <a:cs typeface="Times New Roman" panose="02020503050405090304" pitchFamily="18" charset="0"/>
            </a:endParaRPr>
          </a:p>
          <a:p>
            <a:pPr>
              <a:lnSpc>
                <a:spcPct val="150000"/>
              </a:lnSpc>
            </a:pPr>
            <a:endParaRPr kumimoji="1" lang="zh-CN" altLang="en-US" dirty="0">
              <a:latin typeface="Times New Roman" panose="02020503050405090304" pitchFamily="18" charset="0"/>
              <a:cs typeface="Times New Roman" panose="02020503050405090304" pitchFamily="18" charset="0"/>
            </a:endParaRPr>
          </a:p>
        </p:txBody>
      </p:sp>
      <p:pic>
        <p:nvPicPr>
          <p:cNvPr id="7" name="图片 6"/>
          <p:cNvPicPr>
            <a:picLocks noChangeAspect="1"/>
          </p:cNvPicPr>
          <p:nvPr/>
        </p:nvPicPr>
        <p:blipFill>
          <a:blip r:embed="rId6"/>
          <a:stretch>
            <a:fillRect/>
          </a:stretch>
        </p:blipFill>
        <p:spPr>
          <a:xfrm>
            <a:off x="693665" y="2350713"/>
            <a:ext cx="2667000" cy="609600"/>
          </a:xfrm>
          <a:prstGeom prst="rect">
            <a:avLst/>
          </a:prstGeom>
        </p:spPr>
      </p:pic>
      <p:pic>
        <p:nvPicPr>
          <p:cNvPr id="9" name="图片 8"/>
          <p:cNvPicPr>
            <a:picLocks noChangeAspect="1"/>
          </p:cNvPicPr>
          <p:nvPr/>
        </p:nvPicPr>
        <p:blipFill rotWithShape="1">
          <a:blip r:embed="rId7"/>
          <a:srcRect t="11888"/>
          <a:stretch>
            <a:fillRect/>
          </a:stretch>
        </p:blipFill>
        <p:spPr>
          <a:xfrm>
            <a:off x="7013008" y="2400808"/>
            <a:ext cx="3898900" cy="559505"/>
          </a:xfrm>
          <a:prstGeom prst="rect">
            <a:avLst/>
          </a:prstGeom>
        </p:spPr>
      </p:pic>
      <p:sp>
        <p:nvSpPr>
          <p:cNvPr id="12" name="右箭头 11"/>
          <p:cNvSpPr/>
          <p:nvPr/>
        </p:nvSpPr>
        <p:spPr>
          <a:xfrm>
            <a:off x="4058819" y="2528160"/>
            <a:ext cx="2718816" cy="3048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8" name="文本框 17"/>
          <p:cNvSpPr txBox="1"/>
          <p:nvPr/>
        </p:nvSpPr>
        <p:spPr>
          <a:xfrm>
            <a:off x="7654889" y="1859124"/>
            <a:ext cx="577159" cy="367663"/>
          </a:xfrm>
          <a:prstGeom prst="rect">
            <a:avLst/>
          </a:prstGeom>
          <a:noFill/>
        </p:spPr>
        <p:txBody>
          <a:bodyPr wrap="square" rtlCol="0">
            <a:spAutoFit/>
          </a:bodyPr>
          <a:lstStyle/>
          <a:p>
            <a:r>
              <a:rPr kumimoji="1" lang="en-US" altLang="zh-CN" dirty="0" err="1">
                <a:latin typeface="Times New Roman" panose="02020503050405090304" pitchFamily="18" charset="0"/>
                <a:cs typeface="Times New Roman" panose="02020503050405090304" pitchFamily="18" charset="0"/>
              </a:rPr>
              <a:t>selu</a:t>
            </a:r>
            <a:endParaRPr kumimoji="1" lang="zh-CN" altLang="en-US" dirty="0">
              <a:latin typeface="Times New Roman" panose="02020503050405090304" pitchFamily="18" charset="0"/>
              <a:cs typeface="Times New Roman" panose="02020503050405090304" pitchFamily="18" charset="0"/>
            </a:endParaRPr>
          </a:p>
        </p:txBody>
      </p:sp>
      <p:sp>
        <p:nvSpPr>
          <p:cNvPr id="19" name="文本框 18"/>
          <p:cNvSpPr txBox="1"/>
          <p:nvPr/>
        </p:nvSpPr>
        <p:spPr>
          <a:xfrm>
            <a:off x="255270" y="3429000"/>
            <a:ext cx="5785485" cy="2168525"/>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GB" altLang="zh-CN" sz="2400" dirty="0">
                <a:latin typeface="Times New Roman" panose="02020503050405090304" pitchFamily="18" charset="0"/>
                <a:cs typeface="Times New Roman" panose="02020503050405090304" pitchFamily="18" charset="0"/>
              </a:rPr>
              <a:t> </a:t>
            </a:r>
            <a:r>
              <a:rPr lang="en-GB" altLang="zh-CN" sz="2400" b="1" dirty="0">
                <a:latin typeface="Times New Roman" panose="02020503050405090304" pitchFamily="18" charset="0"/>
                <a:cs typeface="Times New Roman" panose="02020503050405090304" pitchFamily="18" charset="0"/>
              </a:rPr>
              <a:t>Solve the second problem</a:t>
            </a:r>
            <a:r>
              <a:rPr lang="en-US" altLang="en-GB" sz="2400" b="1" dirty="0">
                <a:latin typeface="Times New Roman" panose="02020503050405090304" pitchFamily="18" charset="0"/>
                <a:cs typeface="Times New Roman" panose="02020503050405090304" pitchFamily="18" charset="0"/>
              </a:rPr>
              <a:t>:”multi-token”</a:t>
            </a:r>
            <a:endParaRPr lang="en-GB" altLang="zh-CN" sz="2400" b="1" dirty="0">
              <a:latin typeface="Times New Roman" panose="02020503050405090304" pitchFamily="18" charset="0"/>
              <a:cs typeface="Times New Roman" panose="02020503050405090304" pitchFamily="18" charset="0"/>
            </a:endParaRPr>
          </a:p>
          <a:p>
            <a:pPr marL="800100" lvl="1" indent="-342900">
              <a:lnSpc>
                <a:spcPct val="150000"/>
              </a:lnSpc>
              <a:buFont typeface="Wingdings" panose="05000000000000000000" pitchFamily="2" charset="2"/>
              <a:buChar char="Ø"/>
            </a:pPr>
            <a:r>
              <a:rPr lang="en-GB" altLang="zh-CN" sz="2400" b="1" dirty="0">
                <a:solidFill>
                  <a:srgbClr val="C00000"/>
                </a:solidFill>
                <a:latin typeface="Times New Roman" panose="02020503050405090304" pitchFamily="18" charset="0"/>
                <a:cs typeface="Times New Roman" panose="02020503050405090304" pitchFamily="18" charset="0"/>
              </a:rPr>
              <a:t>Multi-task learning</a:t>
            </a:r>
          </a:p>
          <a:p>
            <a:pPr>
              <a:lnSpc>
                <a:spcPct val="150000"/>
              </a:lnSpc>
            </a:pPr>
            <a:endParaRPr lang="en-GB" altLang="zh-CN" sz="2400" dirty="0">
              <a:latin typeface="Times New Roman" panose="02020503050405090304" pitchFamily="18" charset="0"/>
              <a:cs typeface="Times New Roman" panose="02020503050405090304" pitchFamily="18" charset="0"/>
            </a:endParaRPr>
          </a:p>
          <a:p>
            <a:pPr>
              <a:lnSpc>
                <a:spcPct val="150000"/>
              </a:lnSpc>
            </a:pPr>
            <a:endParaRPr kumimoji="1" lang="zh-CN" altLang="en-US" dirty="0">
              <a:latin typeface="Times New Roman" panose="02020503050405090304" pitchFamily="18" charset="0"/>
              <a:cs typeface="Times New Roman" panose="02020503050405090304" pitchFamily="18" charset="0"/>
            </a:endParaRPr>
          </a:p>
        </p:txBody>
      </p:sp>
      <p:pic>
        <p:nvPicPr>
          <p:cNvPr id="21" name="图片 20"/>
          <p:cNvPicPr>
            <a:picLocks noChangeAspect="1"/>
          </p:cNvPicPr>
          <p:nvPr/>
        </p:nvPicPr>
        <p:blipFill>
          <a:blip r:embed="rId8"/>
          <a:stretch>
            <a:fillRect/>
          </a:stretch>
        </p:blipFill>
        <p:spPr>
          <a:xfrm>
            <a:off x="5061585" y="4112895"/>
            <a:ext cx="6918325" cy="2696210"/>
          </a:xfrm>
          <a:prstGeom prst="rect">
            <a:avLst/>
          </a:prstGeom>
        </p:spPr>
      </p:pic>
      <p:sp>
        <p:nvSpPr>
          <p:cNvPr id="22" name="矩形 21"/>
          <p:cNvSpPr/>
          <p:nvPr/>
        </p:nvSpPr>
        <p:spPr>
          <a:xfrm>
            <a:off x="5235836" y="4229354"/>
            <a:ext cx="1720589" cy="374904"/>
          </a:xfrm>
          <a:prstGeom prst="rect">
            <a:avLst/>
          </a:prstGeom>
          <a:solidFill>
            <a:schemeClr val="accent1">
              <a:alpha val="0"/>
            </a:schemeClr>
          </a:solid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3" name="直线箭头连接符 13"/>
          <p:cNvCxnSpPr/>
          <p:nvPr/>
        </p:nvCxnSpPr>
        <p:spPr>
          <a:xfrm flipH="1" flipV="1">
            <a:off x="7937500" y="2226945"/>
            <a:ext cx="11430" cy="30099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3111" y="293463"/>
            <a:ext cx="9193049" cy="9193049"/>
          </a:xfrm>
          <a:prstGeom prst="rect">
            <a:avLst/>
          </a:prstGeom>
        </p:spPr>
      </p:pic>
      <p:sp>
        <p:nvSpPr>
          <p:cNvPr id="2" name="流程图: 离页连接符 1">
            <a:hlinkClick r:id="rId5" action="ppaction://hlinksldjump"/>
          </p:cNvPr>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algn="ctr">
              <a:lnSpc>
                <a:spcPct val="130000"/>
              </a:lnSpc>
              <a:defRPr/>
            </a:pPr>
            <a:r>
              <a:rPr lang="en-US" altLang="zh-CN" sz="9600" b="1" kern="0" dirty="0">
                <a:solidFill>
                  <a:prstClr val="white"/>
                </a:solidFill>
                <a:latin typeface="Times New Roman" panose="02020503050405090304" pitchFamily="18" charset="0"/>
                <a:ea typeface="微软雅黑" panose="020B0503020204020204" charset="-122"/>
                <a:cs typeface="Times New Roman" panose="02020503050405090304" pitchFamily="18" charset="0"/>
              </a:rPr>
              <a:t>3</a:t>
            </a:r>
            <a:endParaRPr lang="zh-CN" altLang="en-US" sz="9600" b="1" kern="0" dirty="0">
              <a:solidFill>
                <a:prstClr val="white"/>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3" name="直接连接符 2"/>
          <p:cNvCxnSpPr/>
          <p:nvPr/>
        </p:nvCxnSpPr>
        <p:spPr>
          <a:xfrm flipV="1">
            <a:off x="4074160" y="3385704"/>
            <a:ext cx="7055302" cy="403"/>
          </a:xfrm>
          <a:prstGeom prst="line">
            <a:avLst/>
          </a:prstGeom>
          <a:noFill/>
          <a:ln w="12700" cap="flat" cmpd="sng" algn="ctr">
            <a:solidFill>
              <a:srgbClr val="314371"/>
            </a:solidFill>
            <a:prstDash val="solid"/>
            <a:miter lim="800000"/>
          </a:ln>
          <a:effectLst/>
        </p:spPr>
      </p:cxnSp>
      <p:sp>
        <p:nvSpPr>
          <p:cNvPr id="4" name="文本框 32"/>
          <p:cNvSpPr txBox="1"/>
          <p:nvPr/>
        </p:nvSpPr>
        <p:spPr>
          <a:xfrm>
            <a:off x="4531181" y="2554707"/>
            <a:ext cx="3688830" cy="830997"/>
          </a:xfrm>
          <a:prstGeom prst="rect">
            <a:avLst/>
          </a:prstGeom>
          <a:noFill/>
        </p:spPr>
        <p:txBody>
          <a:bodyPr wrap="none" rtlCol="0">
            <a:spAutoFit/>
          </a:bodyPr>
          <a:lstStyle/>
          <a:p>
            <a:r>
              <a:rPr lang="en-US" altLang="zh-CN" sz="4800" b="1" dirty="0">
                <a:solidFill>
                  <a:srgbClr val="314371"/>
                </a:solidFill>
                <a:latin typeface="Times New Roman" panose="02020503050405090304" pitchFamily="18" charset="0"/>
                <a:ea typeface="微软雅黑" panose="020B0503020204020204" charset="-122"/>
                <a:cs typeface="Times New Roman" panose="02020503050405090304" pitchFamily="18" charset="0"/>
              </a:rPr>
              <a:t> Experiments</a:t>
            </a:r>
            <a:endParaRPr lang="zh-CN" altLang="en-US" sz="4800" b="1"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sp>
        <p:nvSpPr>
          <p:cNvPr id="17" name="矩形 42"/>
          <p:cNvSpPr/>
          <p:nvPr/>
        </p:nvSpPr>
        <p:spPr>
          <a:xfrm rot="16200000">
            <a:off x="3742322" y="1564059"/>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latin typeface="Times New Roman" panose="02020503050405090304" pitchFamily="18" charset="0"/>
              <a:cs typeface="Times New Roman" panose="02020503050405090304" pitchFamily="18" charset="0"/>
            </a:endParaRPr>
          </a:p>
        </p:txBody>
      </p:sp>
      <p:sp>
        <p:nvSpPr>
          <p:cNvPr id="18"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Tm="5145"/>
    </mc:Choice>
    <mc:Fallback xmlns="">
      <p:transition advTm="514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18</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1737976"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Experiments</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sp>
        <p:nvSpPr>
          <p:cNvPr id="6" name="文本框 5"/>
          <p:cNvSpPr txBox="1"/>
          <p:nvPr/>
        </p:nvSpPr>
        <p:spPr>
          <a:xfrm>
            <a:off x="255270" y="1335657"/>
            <a:ext cx="4384534" cy="4457952"/>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GB" altLang="zh-CN" sz="2400" dirty="0">
                <a:latin typeface="Times New Roman" panose="02020503050405090304" pitchFamily="18" charset="0"/>
                <a:cs typeface="Times New Roman" panose="02020503050405090304" pitchFamily="18" charset="0"/>
              </a:rPr>
              <a:t>Base models</a:t>
            </a:r>
          </a:p>
          <a:p>
            <a:pPr marL="742950" lvl="1" indent="-285750">
              <a:lnSpc>
                <a:spcPct val="150000"/>
              </a:lnSpc>
              <a:buFont typeface="Wingdings" panose="05000000000000000000" pitchFamily="2" charset="2"/>
              <a:buChar char="Ø"/>
            </a:pPr>
            <a:r>
              <a:rPr lang="en-GB" altLang="zh-CN" sz="2400" dirty="0" err="1">
                <a:latin typeface="Times New Roman" panose="02020503050405090304" pitchFamily="18" charset="0"/>
                <a:cs typeface="Times New Roman" panose="02020503050405090304" pitchFamily="18" charset="0"/>
              </a:rPr>
              <a:t>CopyRE</a:t>
            </a:r>
            <a:r>
              <a:rPr lang="en-GB" altLang="zh-CN" sz="2400" dirty="0">
                <a:latin typeface="Times New Roman" panose="02020503050405090304" pitchFamily="18" charset="0"/>
                <a:cs typeface="Times New Roman" panose="02020503050405090304" pitchFamily="18" charset="0"/>
              </a:rPr>
              <a:t> with </a:t>
            </a:r>
            <a:r>
              <a:rPr lang="en-GB" altLang="zh-CN" sz="2400" dirty="0" err="1">
                <a:latin typeface="Times New Roman" panose="02020503050405090304" pitchFamily="18" charset="0"/>
                <a:cs typeface="Times New Roman" panose="02020503050405090304" pitchFamily="18" charset="0"/>
              </a:rPr>
              <a:t>oneDecoder</a:t>
            </a:r>
            <a:endParaRPr lang="en-GB" altLang="zh-CN" sz="2400" dirty="0">
              <a:latin typeface="Times New Roman" panose="02020503050405090304" pitchFamily="18" charset="0"/>
              <a:cs typeface="Times New Roman" panose="02020503050405090304" pitchFamily="18" charset="0"/>
            </a:endParaRPr>
          </a:p>
          <a:p>
            <a:pPr marL="742950" lvl="1" indent="-285750">
              <a:lnSpc>
                <a:spcPct val="150000"/>
              </a:lnSpc>
              <a:buFont typeface="Wingdings" panose="05000000000000000000" pitchFamily="2" charset="2"/>
              <a:buChar char="Ø"/>
            </a:pPr>
            <a:r>
              <a:rPr lang="en-GB" altLang="zh-CN" sz="2400" dirty="0" err="1">
                <a:latin typeface="Times New Roman" panose="02020503050405090304" pitchFamily="18" charset="0"/>
                <a:cs typeface="Times New Roman" panose="02020503050405090304" pitchFamily="18" charset="0"/>
              </a:rPr>
              <a:t>CopyRE</a:t>
            </a:r>
            <a:r>
              <a:rPr lang="en-GB" altLang="zh-CN" sz="2400" dirty="0">
                <a:latin typeface="Times New Roman" panose="02020503050405090304" pitchFamily="18" charset="0"/>
                <a:cs typeface="Times New Roman" panose="02020503050405090304" pitchFamily="18" charset="0"/>
              </a:rPr>
              <a:t> with </a:t>
            </a:r>
            <a:r>
              <a:rPr lang="en-GB" altLang="zh-CN" sz="2400" dirty="0" err="1">
                <a:latin typeface="Times New Roman" panose="02020503050405090304" pitchFamily="18" charset="0"/>
                <a:cs typeface="Times New Roman" panose="02020503050405090304" pitchFamily="18" charset="0"/>
              </a:rPr>
              <a:t>multiDecoder</a:t>
            </a:r>
            <a:endParaRPr lang="en-GB" altLang="zh-CN" sz="2400" dirty="0">
              <a:latin typeface="Times New Roman" panose="02020503050405090304" pitchFamily="18" charset="0"/>
              <a:cs typeface="Times New Roman" panose="02020503050405090304" pitchFamily="18" charset="0"/>
            </a:endParaRPr>
          </a:p>
          <a:p>
            <a:pPr marL="742950" lvl="1" indent="-285750">
              <a:lnSpc>
                <a:spcPct val="150000"/>
              </a:lnSpc>
              <a:buFont typeface="Wingdings" panose="05000000000000000000" pitchFamily="2" charset="2"/>
              <a:buChar char="Ø"/>
            </a:pPr>
            <a:r>
              <a:rPr lang="en-GB" altLang="zh-CN" sz="2400" dirty="0" err="1">
                <a:latin typeface="Times New Roman" panose="02020503050405090304" pitchFamily="18" charset="0"/>
                <a:cs typeface="Times New Roman" panose="02020503050405090304" pitchFamily="18" charset="0"/>
              </a:rPr>
              <a:t>NovelTagging</a:t>
            </a:r>
            <a:endParaRPr lang="en-GB" altLang="zh-CN" sz="2400" dirty="0">
              <a:latin typeface="Times New Roman" panose="02020503050405090304" pitchFamily="18" charset="0"/>
              <a:cs typeface="Times New Roman" panose="02020503050405090304" pitchFamily="18" charset="0"/>
            </a:endParaRPr>
          </a:p>
          <a:p>
            <a:pPr marL="742950" lvl="1" indent="-285750">
              <a:lnSpc>
                <a:spcPct val="150000"/>
              </a:lnSpc>
              <a:buFont typeface="Wingdings" panose="05000000000000000000" pitchFamily="2" charset="2"/>
              <a:buChar char="Ø"/>
            </a:pPr>
            <a:r>
              <a:rPr kumimoji="1" lang="en-GB" altLang="zh-CN" sz="2400" dirty="0" err="1">
                <a:latin typeface="Times New Roman" panose="02020503050405090304" pitchFamily="18" charset="0"/>
                <a:cs typeface="Times New Roman" panose="02020503050405090304" pitchFamily="18" charset="0"/>
              </a:rPr>
              <a:t>GraphRel</a:t>
            </a:r>
            <a:endParaRPr lang="en-GB" altLang="zh-CN" sz="2400"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r>
              <a:rPr lang="en-GB" altLang="zh-CN" sz="2400" dirty="0">
                <a:latin typeface="Times New Roman" panose="02020503050405090304" pitchFamily="18" charset="0"/>
                <a:cs typeface="Times New Roman" panose="02020503050405090304" pitchFamily="18" charset="0"/>
              </a:rPr>
              <a:t>Datasets</a:t>
            </a:r>
          </a:p>
          <a:p>
            <a:pPr marL="742950" lvl="1" indent="-285750">
              <a:lnSpc>
                <a:spcPct val="150000"/>
              </a:lnSpc>
              <a:buFont typeface="Wingdings" panose="05000000000000000000" pitchFamily="2" charset="2"/>
              <a:buChar char="Ø"/>
            </a:pPr>
            <a:r>
              <a:rPr lang="en-GB" altLang="zh-CN" sz="2400" dirty="0">
                <a:latin typeface="Times New Roman" panose="02020503050405090304" pitchFamily="18" charset="0"/>
                <a:cs typeface="Times New Roman" panose="02020503050405090304" pitchFamily="18" charset="0"/>
              </a:rPr>
              <a:t>NYT</a:t>
            </a:r>
          </a:p>
          <a:p>
            <a:pPr marL="742950" lvl="1" indent="-285750">
              <a:lnSpc>
                <a:spcPct val="150000"/>
              </a:lnSpc>
              <a:buFont typeface="Wingdings" panose="05000000000000000000" pitchFamily="2" charset="2"/>
              <a:buChar char="Ø"/>
            </a:pPr>
            <a:r>
              <a:rPr kumimoji="1" lang="en-GB" altLang="zh-CN" sz="2400" dirty="0" err="1">
                <a:latin typeface="Times New Roman" panose="02020503050405090304" pitchFamily="18" charset="0"/>
                <a:cs typeface="Times New Roman" panose="02020503050405090304" pitchFamily="18" charset="0"/>
              </a:rPr>
              <a:t>WebNLG</a:t>
            </a:r>
            <a:endParaRPr kumimoji="1" lang="zh-CN" altLang="en-US" dirty="0">
              <a:latin typeface="Times New Roman" panose="02020503050405090304" pitchFamily="18" charset="0"/>
              <a:cs typeface="Times New Roman" panose="02020503050405090304" pitchFamily="18" charset="0"/>
            </a:endParaRPr>
          </a:p>
        </p:txBody>
      </p:sp>
      <p:pic>
        <p:nvPicPr>
          <p:cNvPr id="7" name="图片 6"/>
          <p:cNvPicPr>
            <a:picLocks noChangeAspect="1"/>
          </p:cNvPicPr>
          <p:nvPr/>
        </p:nvPicPr>
        <p:blipFill>
          <a:blip r:embed="rId6"/>
          <a:stretch>
            <a:fillRect/>
          </a:stretch>
        </p:blipFill>
        <p:spPr>
          <a:xfrm>
            <a:off x="5441950" y="2349005"/>
            <a:ext cx="5880100" cy="2540000"/>
          </a:xfrm>
          <a:prstGeom prst="rect">
            <a:avLst/>
          </a:prstGeom>
        </p:spPr>
      </p:pic>
      <p:sp>
        <p:nvSpPr>
          <p:cNvPr id="8" name="文本框 7"/>
          <p:cNvSpPr txBox="1"/>
          <p:nvPr/>
        </p:nvSpPr>
        <p:spPr>
          <a:xfrm>
            <a:off x="6840187" y="4889005"/>
            <a:ext cx="3259162" cy="369332"/>
          </a:xfrm>
          <a:prstGeom prst="rect">
            <a:avLst/>
          </a:prstGeom>
          <a:noFill/>
        </p:spPr>
        <p:txBody>
          <a:bodyPr wrap="none" rtlCol="0">
            <a:spAutoFit/>
          </a:bodyPr>
          <a:lstStyle/>
          <a:p>
            <a:r>
              <a:rPr kumimoji="1" lang="en-US" altLang="zh-CN" dirty="0">
                <a:latin typeface="Times New Roman" panose="02020503050405090304" pitchFamily="18" charset="0"/>
                <a:cs typeface="Times New Roman" panose="02020503050405090304" pitchFamily="18" charset="0"/>
              </a:rPr>
              <a:t>Table 1: Statistics of the datasets.</a:t>
            </a:r>
            <a:endParaRPr kumimoji="1" lang="zh-CN" altLang="en-US" dirty="0">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离页连接符 1"/>
          <p:cNvSpPr/>
          <p:nvPr/>
        </p:nvSpPr>
        <p:spPr>
          <a:xfrm>
            <a:off x="4759045" y="1360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1</a:t>
            </a:r>
            <a:endParaRPr lang="zh-CN" altLang="en-US" sz="3600" b="1" kern="0" dirty="0">
              <a:solidFill>
                <a:prstClr val="white"/>
              </a:solidFill>
              <a:latin typeface="Arial" panose="020B0604020202090204"/>
              <a:ea typeface="微软雅黑" panose="020B0503020204020204" charset="-122"/>
            </a:endParaRPr>
          </a:p>
        </p:txBody>
      </p:sp>
      <p:sp>
        <p:nvSpPr>
          <p:cNvPr id="3" name="流程图: 离页连接符 2"/>
          <p:cNvSpPr/>
          <p:nvPr/>
        </p:nvSpPr>
        <p:spPr>
          <a:xfrm>
            <a:off x="4759045" y="2376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2</a:t>
            </a:r>
            <a:endParaRPr lang="zh-CN" altLang="en-US" sz="3600" b="1" kern="0" dirty="0">
              <a:solidFill>
                <a:prstClr val="white"/>
              </a:solidFill>
              <a:latin typeface="Arial" panose="020B0604020202090204"/>
              <a:ea typeface="微软雅黑" panose="020B0503020204020204" charset="-122"/>
            </a:endParaRPr>
          </a:p>
        </p:txBody>
      </p:sp>
      <p:sp>
        <p:nvSpPr>
          <p:cNvPr id="4" name="流程图: 离页连接符 3"/>
          <p:cNvSpPr/>
          <p:nvPr/>
        </p:nvSpPr>
        <p:spPr>
          <a:xfrm>
            <a:off x="4759045" y="33796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3</a:t>
            </a:r>
            <a:endParaRPr lang="zh-CN" altLang="en-US" sz="3600" b="1" kern="0" dirty="0">
              <a:solidFill>
                <a:prstClr val="white"/>
              </a:solidFill>
              <a:latin typeface="Arial" panose="020B0604020202090204"/>
              <a:ea typeface="微软雅黑" panose="020B0503020204020204" charset="-122"/>
            </a:endParaRPr>
          </a:p>
        </p:txBody>
      </p:sp>
      <p:sp>
        <p:nvSpPr>
          <p:cNvPr id="5" name="流程图: 离页连接符 4"/>
          <p:cNvSpPr/>
          <p:nvPr/>
        </p:nvSpPr>
        <p:spPr>
          <a:xfrm>
            <a:off x="4759045" y="4408398"/>
            <a:ext cx="769482" cy="720156"/>
          </a:xfrm>
          <a:prstGeom prst="flowChartOffpageConnector">
            <a:avLst/>
          </a:prstGeom>
          <a:solidFill>
            <a:srgbClr val="314371"/>
          </a:solidFill>
          <a:ln w="12700" cap="flat" cmpd="sng" algn="ctr">
            <a:noFill/>
            <a:prstDash val="solid"/>
            <a:miter lim="800000"/>
          </a:ln>
          <a:effectLst/>
        </p:spPr>
        <p:txBody>
          <a:bodyPr rtlCol="0" anchor="ctr"/>
          <a:lstStyle/>
          <a:p>
            <a:pPr algn="ctr">
              <a:defRPr/>
            </a:pPr>
            <a:r>
              <a:rPr lang="en-US" altLang="zh-CN" sz="3600" b="1" kern="0" dirty="0">
                <a:solidFill>
                  <a:prstClr val="white"/>
                </a:solidFill>
                <a:latin typeface="Arial" panose="020B0604020202090204"/>
                <a:ea typeface="微软雅黑" panose="020B0503020204020204" charset="-122"/>
              </a:rPr>
              <a:t>4</a:t>
            </a:r>
            <a:endParaRPr lang="zh-CN" altLang="en-US" sz="3600" b="1" kern="0" dirty="0">
              <a:solidFill>
                <a:prstClr val="white"/>
              </a:solidFill>
              <a:latin typeface="Arial" panose="020B0604020202090204"/>
              <a:ea typeface="微软雅黑" panose="020B0503020204020204" charset="-122"/>
            </a:endParaRPr>
          </a:p>
        </p:txBody>
      </p:sp>
      <p:cxnSp>
        <p:nvCxnSpPr>
          <p:cNvPr id="7" name="直接连接符 6"/>
          <p:cNvCxnSpPr/>
          <p:nvPr/>
        </p:nvCxnSpPr>
        <p:spPr>
          <a:xfrm>
            <a:off x="5668227" y="1940852"/>
            <a:ext cx="4229100" cy="0"/>
          </a:xfrm>
          <a:prstGeom prst="line">
            <a:avLst/>
          </a:prstGeom>
          <a:noFill/>
          <a:ln w="12700" cap="flat" cmpd="sng" algn="ctr">
            <a:solidFill>
              <a:srgbClr val="314371"/>
            </a:solidFill>
            <a:prstDash val="solid"/>
            <a:miter lim="800000"/>
          </a:ln>
          <a:effectLst/>
        </p:spPr>
      </p:cxnSp>
      <p:cxnSp>
        <p:nvCxnSpPr>
          <p:cNvPr id="8" name="直接连接符 7"/>
          <p:cNvCxnSpPr/>
          <p:nvPr/>
        </p:nvCxnSpPr>
        <p:spPr>
          <a:xfrm>
            <a:off x="5668227" y="2956852"/>
            <a:ext cx="4229100" cy="0"/>
          </a:xfrm>
          <a:prstGeom prst="line">
            <a:avLst/>
          </a:prstGeom>
          <a:noFill/>
          <a:ln w="12700" cap="flat" cmpd="sng" algn="ctr">
            <a:solidFill>
              <a:srgbClr val="314371"/>
            </a:solidFill>
            <a:prstDash val="solid"/>
            <a:miter lim="800000"/>
          </a:ln>
          <a:effectLst/>
        </p:spPr>
      </p:cxnSp>
      <p:cxnSp>
        <p:nvCxnSpPr>
          <p:cNvPr id="9" name="直接连接符 8"/>
          <p:cNvCxnSpPr/>
          <p:nvPr/>
        </p:nvCxnSpPr>
        <p:spPr>
          <a:xfrm>
            <a:off x="5668227" y="4988851"/>
            <a:ext cx="4229100" cy="0"/>
          </a:xfrm>
          <a:prstGeom prst="line">
            <a:avLst/>
          </a:prstGeom>
          <a:noFill/>
          <a:ln w="12700" cap="flat" cmpd="sng" algn="ctr">
            <a:solidFill>
              <a:srgbClr val="314371"/>
            </a:solidFill>
            <a:prstDash val="solid"/>
            <a:miter lim="800000"/>
          </a:ln>
          <a:effectLst/>
        </p:spPr>
      </p:cxnSp>
      <p:cxnSp>
        <p:nvCxnSpPr>
          <p:cNvPr id="10" name="直接连接符 9"/>
          <p:cNvCxnSpPr/>
          <p:nvPr/>
        </p:nvCxnSpPr>
        <p:spPr>
          <a:xfrm>
            <a:off x="5668227" y="3998251"/>
            <a:ext cx="4229100" cy="0"/>
          </a:xfrm>
          <a:prstGeom prst="line">
            <a:avLst/>
          </a:prstGeom>
          <a:noFill/>
          <a:ln w="12700" cap="flat" cmpd="sng" algn="ctr">
            <a:solidFill>
              <a:srgbClr val="314371"/>
            </a:solidFill>
            <a:prstDash val="solid"/>
            <a:miter lim="800000"/>
          </a:ln>
          <a:effectLst/>
        </p:spPr>
      </p:cxnSp>
      <p:sp>
        <p:nvSpPr>
          <p:cNvPr id="12" name="文本框 4"/>
          <p:cNvSpPr txBox="1"/>
          <p:nvPr/>
        </p:nvSpPr>
        <p:spPr>
          <a:xfrm>
            <a:off x="9960827" y="1710019"/>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02</a:t>
            </a:r>
            <a:endParaRPr lang="zh-CN" altLang="en-US" dirty="0">
              <a:solidFill>
                <a:srgbClr val="314371"/>
              </a:solidFill>
              <a:latin typeface="微软雅黑" panose="020B0503020204020204" charset="-122"/>
              <a:ea typeface="微软雅黑" panose="020B0503020204020204" charset="-122"/>
            </a:endParaRPr>
          </a:p>
        </p:txBody>
      </p:sp>
      <p:sp>
        <p:nvSpPr>
          <p:cNvPr id="13" name="文本框 39"/>
          <p:cNvSpPr txBox="1"/>
          <p:nvPr/>
        </p:nvSpPr>
        <p:spPr>
          <a:xfrm>
            <a:off x="9960827" y="2756797"/>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05</a:t>
            </a:r>
            <a:endParaRPr lang="zh-CN" altLang="en-US" dirty="0">
              <a:solidFill>
                <a:srgbClr val="314371"/>
              </a:solidFill>
              <a:latin typeface="微软雅黑" panose="020B0503020204020204" charset="-122"/>
              <a:ea typeface="微软雅黑" panose="020B0503020204020204" charset="-122"/>
            </a:endParaRPr>
          </a:p>
        </p:txBody>
      </p:sp>
      <p:sp>
        <p:nvSpPr>
          <p:cNvPr id="14" name="文本框 40"/>
          <p:cNvSpPr txBox="1"/>
          <p:nvPr/>
        </p:nvSpPr>
        <p:spPr>
          <a:xfrm>
            <a:off x="9960827" y="3798196"/>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17</a:t>
            </a:r>
            <a:endParaRPr lang="zh-CN" altLang="en-US" dirty="0">
              <a:solidFill>
                <a:srgbClr val="314371"/>
              </a:solidFill>
              <a:latin typeface="微软雅黑" panose="020B0503020204020204" charset="-122"/>
              <a:ea typeface="微软雅黑" panose="020B0503020204020204" charset="-122"/>
            </a:endParaRPr>
          </a:p>
        </p:txBody>
      </p:sp>
      <p:sp>
        <p:nvSpPr>
          <p:cNvPr id="15" name="文本框 41"/>
          <p:cNvSpPr txBox="1"/>
          <p:nvPr/>
        </p:nvSpPr>
        <p:spPr>
          <a:xfrm>
            <a:off x="9960827" y="4788796"/>
            <a:ext cx="453970" cy="369332"/>
          </a:xfrm>
          <a:prstGeom prst="rect">
            <a:avLst/>
          </a:prstGeom>
          <a:noFill/>
        </p:spPr>
        <p:txBody>
          <a:bodyPr wrap="none" rtlCol="0">
            <a:spAutoFit/>
          </a:bodyPr>
          <a:lstStyle/>
          <a:p>
            <a:r>
              <a:rPr lang="en-US" altLang="zh-CN" dirty="0">
                <a:solidFill>
                  <a:srgbClr val="314371"/>
                </a:solidFill>
                <a:latin typeface="微软雅黑" panose="020B0503020204020204" charset="-122"/>
                <a:ea typeface="微软雅黑" panose="020B0503020204020204" charset="-122"/>
              </a:rPr>
              <a:t>20</a:t>
            </a:r>
            <a:endParaRPr lang="zh-CN" altLang="en-US" dirty="0">
              <a:solidFill>
                <a:srgbClr val="314371"/>
              </a:solidFill>
              <a:latin typeface="微软雅黑" panose="020B0503020204020204" charset="-122"/>
              <a:ea typeface="微软雅黑" panose="020B0503020204020204" charset="-122"/>
            </a:endParaRPr>
          </a:p>
        </p:txBody>
      </p:sp>
      <p:sp>
        <p:nvSpPr>
          <p:cNvPr id="18" name="文本框 43"/>
          <p:cNvSpPr txBox="1"/>
          <p:nvPr/>
        </p:nvSpPr>
        <p:spPr>
          <a:xfrm>
            <a:off x="5869679" y="1335172"/>
            <a:ext cx="1938351" cy="523220"/>
          </a:xfrm>
          <a:prstGeom prst="rect">
            <a:avLst/>
          </a:prstGeom>
          <a:noFill/>
        </p:spPr>
        <p:txBody>
          <a:bodyPr wrap="none" rtlCol="0">
            <a:spAutoFit/>
          </a:bodyPr>
          <a:lstStyle/>
          <a:p>
            <a:r>
              <a:rPr lang="en-US" altLang="zh-CN" sz="2800" dirty="0">
                <a:solidFill>
                  <a:prstClr val="black">
                    <a:lumMod val="65000"/>
                    <a:lumOff val="35000"/>
                  </a:prstClr>
                </a:solidFill>
                <a:latin typeface="Times New Roman" panose="02020503050405090304" pitchFamily="18" charset="0"/>
                <a:ea typeface="微软雅黑" panose="020B0503020204020204" charset="-122"/>
                <a:cs typeface="Times New Roman" panose="02020503050405090304" pitchFamily="18" charset="0"/>
              </a:rPr>
              <a:t>Background</a:t>
            </a:r>
            <a:endParaRPr lang="zh-CN" altLang="en-US" sz="2800" dirty="0">
              <a:solidFill>
                <a:prstClr val="black">
                  <a:lumMod val="65000"/>
                  <a:lumOff val="35000"/>
                </a:prstClr>
              </a:solidFill>
              <a:latin typeface="Times New Roman" panose="02020503050405090304" pitchFamily="18" charset="0"/>
              <a:ea typeface="微软雅黑" panose="020B0503020204020204" charset="-122"/>
              <a:cs typeface="Times New Roman" panose="02020503050405090304" pitchFamily="18" charset="0"/>
            </a:endParaRPr>
          </a:p>
        </p:txBody>
      </p:sp>
      <p:sp>
        <p:nvSpPr>
          <p:cNvPr id="19" name="文本框 44"/>
          <p:cNvSpPr txBox="1"/>
          <p:nvPr/>
        </p:nvSpPr>
        <p:spPr>
          <a:xfrm>
            <a:off x="5869679" y="3379695"/>
            <a:ext cx="1997663" cy="523220"/>
          </a:xfrm>
          <a:prstGeom prst="rect">
            <a:avLst/>
          </a:prstGeom>
          <a:noFill/>
        </p:spPr>
        <p:txBody>
          <a:bodyPr wrap="none" rtlCol="0">
            <a:spAutoFit/>
          </a:bodyPr>
          <a:lstStyle/>
          <a:p>
            <a:r>
              <a:rPr lang="en-US" altLang="zh-CN" sz="2800" dirty="0">
                <a:solidFill>
                  <a:prstClr val="black">
                    <a:lumMod val="65000"/>
                    <a:lumOff val="35000"/>
                  </a:prstClr>
                </a:solidFill>
                <a:latin typeface="Times New Roman" panose="02020503050405090304" pitchFamily="18" charset="0"/>
                <a:ea typeface="微软雅黑" panose="020B0503020204020204" charset="-122"/>
                <a:cs typeface="Times New Roman" panose="02020503050405090304" pitchFamily="18" charset="0"/>
              </a:rPr>
              <a:t>Experiments</a:t>
            </a:r>
            <a:endParaRPr lang="zh-CN" altLang="en-US" sz="2800" dirty="0">
              <a:solidFill>
                <a:prstClr val="black">
                  <a:lumMod val="65000"/>
                  <a:lumOff val="35000"/>
                </a:prstClr>
              </a:solidFill>
              <a:latin typeface="Times New Roman" panose="02020503050405090304" pitchFamily="18" charset="0"/>
              <a:ea typeface="微软雅黑" panose="020B0503020204020204" charset="-122"/>
              <a:cs typeface="Times New Roman" panose="02020503050405090304" pitchFamily="18" charset="0"/>
            </a:endParaRPr>
          </a:p>
        </p:txBody>
      </p:sp>
      <p:sp>
        <p:nvSpPr>
          <p:cNvPr id="20" name="文本框 45"/>
          <p:cNvSpPr txBox="1"/>
          <p:nvPr/>
        </p:nvSpPr>
        <p:spPr>
          <a:xfrm>
            <a:off x="5869679" y="4395693"/>
            <a:ext cx="1957587" cy="523220"/>
          </a:xfrm>
          <a:prstGeom prst="rect">
            <a:avLst/>
          </a:prstGeom>
          <a:noFill/>
        </p:spPr>
        <p:txBody>
          <a:bodyPr wrap="none" rtlCol="0">
            <a:spAutoFit/>
          </a:bodyPr>
          <a:lstStyle/>
          <a:p>
            <a:r>
              <a:rPr lang="en-US" altLang="zh-CN" sz="2800" dirty="0">
                <a:solidFill>
                  <a:prstClr val="black">
                    <a:lumMod val="65000"/>
                    <a:lumOff val="35000"/>
                  </a:prstClr>
                </a:solidFill>
                <a:latin typeface="Times New Roman" panose="02020503050405090304" pitchFamily="18" charset="0"/>
                <a:ea typeface="微软雅黑" panose="020B0503020204020204" charset="-122"/>
                <a:cs typeface="Times New Roman" panose="02020503050405090304" pitchFamily="18" charset="0"/>
              </a:rPr>
              <a:t>Conclusions</a:t>
            </a:r>
            <a:endParaRPr lang="zh-CN" altLang="en-US" sz="2800" dirty="0">
              <a:solidFill>
                <a:prstClr val="black">
                  <a:lumMod val="65000"/>
                  <a:lumOff val="35000"/>
                </a:prstClr>
              </a:solidFill>
              <a:latin typeface="Times New Roman" panose="02020503050405090304" pitchFamily="18" charset="0"/>
              <a:ea typeface="微软雅黑" panose="020B0503020204020204" charset="-122"/>
              <a:cs typeface="Times New Roman" panose="02020503050405090304" pitchFamily="18" charset="0"/>
            </a:endParaRPr>
          </a:p>
        </p:txBody>
      </p:sp>
      <p:sp>
        <p:nvSpPr>
          <p:cNvPr id="29" name="矩形 42"/>
          <p:cNvSpPr/>
          <p:nvPr/>
        </p:nvSpPr>
        <p:spPr>
          <a:xfrm>
            <a:off x="-1" y="2"/>
            <a:ext cx="3257204" cy="5557996"/>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30" name="TextBox 29"/>
          <p:cNvSpPr txBox="1"/>
          <p:nvPr/>
        </p:nvSpPr>
        <p:spPr>
          <a:xfrm>
            <a:off x="204875" y="592079"/>
            <a:ext cx="2745863" cy="653169"/>
          </a:xfrm>
          <a:prstGeom prst="rect">
            <a:avLst/>
          </a:prstGeom>
          <a:noFill/>
        </p:spPr>
        <p:txBody>
          <a:bodyPr wrap="square" lIns="143935" tIns="71966" rIns="143935" bIns="71966" rtlCol="0">
            <a:spAutoFit/>
          </a:bodyPr>
          <a:lstStyle/>
          <a:p>
            <a:r>
              <a:rPr lang="en-US" altLang="zh-CN" sz="3300" b="1" spc="-192" dirty="0">
                <a:solidFill>
                  <a:schemeClr val="tx2">
                    <a:lumMod val="60000"/>
                    <a:lumOff val="40000"/>
                  </a:schemeClr>
                </a:solidFill>
                <a:latin typeface="微软雅黑" panose="020B0503020204020204" charset="-122"/>
                <a:ea typeface="微软雅黑" panose="020B0503020204020204" charset="-122"/>
              </a:rPr>
              <a:t>CONTENT</a:t>
            </a:r>
            <a:endParaRPr lang="zh-CN" altLang="en-US" sz="3300" b="1" spc="-192" dirty="0">
              <a:solidFill>
                <a:schemeClr val="tx2">
                  <a:lumMod val="60000"/>
                  <a:lumOff val="40000"/>
                </a:schemeClr>
              </a:solidFill>
              <a:latin typeface="微软雅黑" panose="020B0503020204020204" charset="-122"/>
              <a:ea typeface="微软雅黑" panose="020B0503020204020204" charset="-122"/>
            </a:endParaRPr>
          </a:p>
        </p:txBody>
      </p:sp>
      <p:sp>
        <p:nvSpPr>
          <p:cNvPr id="31" name="矩形 42"/>
          <p:cNvSpPr/>
          <p:nvPr/>
        </p:nvSpPr>
        <p:spPr>
          <a:xfrm flipV="1">
            <a:off x="-1" y="3692150"/>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22" name="文本框 43"/>
          <p:cNvSpPr txBox="1"/>
          <p:nvPr/>
        </p:nvSpPr>
        <p:spPr>
          <a:xfrm>
            <a:off x="5892503" y="2433632"/>
            <a:ext cx="3414717" cy="523220"/>
          </a:xfrm>
          <a:prstGeom prst="rect">
            <a:avLst/>
          </a:prstGeom>
          <a:noFill/>
        </p:spPr>
        <p:txBody>
          <a:bodyPr wrap="none" rtlCol="0">
            <a:spAutoFit/>
          </a:bodyPr>
          <a:lstStyle/>
          <a:p>
            <a:r>
              <a:rPr lang="en-US" altLang="zh-CN" sz="2800" dirty="0" err="1">
                <a:solidFill>
                  <a:prstClr val="black">
                    <a:lumMod val="65000"/>
                    <a:lumOff val="35000"/>
                  </a:prstClr>
                </a:solidFill>
                <a:latin typeface="Times New Roman" panose="02020503050405090304" pitchFamily="18" charset="0"/>
                <a:ea typeface="微软雅黑" panose="020B0503020204020204" charset="-122"/>
                <a:cs typeface="Times New Roman" panose="02020503050405090304" pitchFamily="18" charset="0"/>
              </a:rPr>
              <a:t>CopyRE</a:t>
            </a:r>
            <a:r>
              <a:rPr lang="en-US" altLang="zh-CN" sz="2800" dirty="0">
                <a:solidFill>
                  <a:prstClr val="black">
                    <a:lumMod val="65000"/>
                    <a:lumOff val="35000"/>
                  </a:prstClr>
                </a:solidFill>
                <a:latin typeface="Times New Roman" panose="02020503050405090304" pitchFamily="18" charset="0"/>
                <a:ea typeface="微软雅黑" panose="020B0503020204020204" charset="-122"/>
                <a:cs typeface="Times New Roman" panose="02020503050405090304" pitchFamily="18" charset="0"/>
              </a:rPr>
              <a:t> &amp; </a:t>
            </a:r>
            <a:r>
              <a:rPr lang="en-US" altLang="zh-CN" sz="2800" dirty="0" err="1">
                <a:solidFill>
                  <a:prstClr val="black">
                    <a:lumMod val="65000"/>
                    <a:lumOff val="35000"/>
                  </a:prstClr>
                </a:solidFill>
                <a:latin typeface="Times New Roman" panose="02020503050405090304" pitchFamily="18" charset="0"/>
                <a:ea typeface="微软雅黑" panose="020B0503020204020204" charset="-122"/>
                <a:cs typeface="Times New Roman" panose="02020503050405090304" pitchFamily="18" charset="0"/>
              </a:rPr>
              <a:t>CopyMTL</a:t>
            </a:r>
            <a:endParaRPr lang="zh-CN" altLang="en-US" sz="2800" dirty="0">
              <a:solidFill>
                <a:prstClr val="black">
                  <a:lumMod val="65000"/>
                  <a:lumOff val="35000"/>
                </a:prstClr>
              </a:solidFill>
              <a:latin typeface="Times New Roman" panose="02020503050405090304" pitchFamily="18" charset="0"/>
              <a:ea typeface="微软雅黑" panose="020B0503020204020204" charset="-122"/>
              <a:cs typeface="Times New Roman" panose="0202050305040509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Tm="8658"/>
    </mc:Choice>
    <mc:Fallback xmlns="">
      <p:transition advTm="865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19</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1737976"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Experiments</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sp>
        <p:nvSpPr>
          <p:cNvPr id="6" name="文本框 5"/>
          <p:cNvSpPr txBox="1"/>
          <p:nvPr/>
        </p:nvSpPr>
        <p:spPr>
          <a:xfrm>
            <a:off x="574675" y="1318511"/>
            <a:ext cx="3579635" cy="1421992"/>
          </a:xfrm>
          <a:prstGeom prst="rect">
            <a:avLst/>
          </a:prstGeom>
          <a:noFill/>
        </p:spPr>
        <p:txBody>
          <a:bodyPr wrap="square" rtlCol="0">
            <a:spAutoFit/>
          </a:bodyPr>
          <a:lstStyle/>
          <a:p>
            <a:pPr>
              <a:lnSpc>
                <a:spcPct val="150000"/>
              </a:lnSpc>
            </a:pPr>
            <a:r>
              <a:rPr kumimoji="1" lang="en-US" altLang="zh-CN" sz="2000" dirty="0">
                <a:latin typeface="Times New Roman" panose="02020503050405090304" pitchFamily="18" charset="0"/>
                <a:cs typeface="Times New Roman" panose="02020503050405090304" pitchFamily="18" charset="0"/>
              </a:rPr>
              <a:t>Under the NYT and </a:t>
            </a:r>
            <a:r>
              <a:rPr kumimoji="1" lang="en-US" altLang="zh-CN" sz="2000" dirty="0" err="1">
                <a:latin typeface="Times New Roman" panose="02020503050405090304" pitchFamily="18" charset="0"/>
                <a:cs typeface="Times New Roman" panose="02020503050405090304" pitchFamily="18" charset="0"/>
              </a:rPr>
              <a:t>WebNLG</a:t>
            </a:r>
            <a:r>
              <a:rPr kumimoji="1" lang="en-US" altLang="zh-CN" sz="2000" dirty="0">
                <a:latin typeface="Times New Roman" panose="02020503050405090304" pitchFamily="18" charset="0"/>
                <a:cs typeface="Times New Roman" panose="02020503050405090304" pitchFamily="18" charset="0"/>
              </a:rPr>
              <a:t> </a:t>
            </a:r>
          </a:p>
          <a:p>
            <a:pPr>
              <a:lnSpc>
                <a:spcPct val="150000"/>
              </a:lnSpc>
            </a:pPr>
            <a:r>
              <a:rPr kumimoji="1" lang="en-US" altLang="zh-CN" sz="2000" dirty="0">
                <a:latin typeface="Times New Roman" panose="02020503050405090304" pitchFamily="18" charset="0"/>
                <a:cs typeface="Times New Roman" panose="02020503050405090304" pitchFamily="18" charset="0"/>
              </a:rPr>
              <a:t>Datasets, </a:t>
            </a:r>
            <a:r>
              <a:rPr kumimoji="1" lang="en-US" altLang="zh-CN" sz="2000" dirty="0" err="1">
                <a:latin typeface="Times New Roman" panose="02020503050405090304" pitchFamily="18" charset="0"/>
                <a:cs typeface="Times New Roman" panose="02020503050405090304" pitchFamily="18" charset="0"/>
              </a:rPr>
              <a:t>CopyMTL</a:t>
            </a:r>
            <a:r>
              <a:rPr kumimoji="1" lang="en-US" altLang="zh-CN" sz="2000" dirty="0">
                <a:latin typeface="Times New Roman" panose="02020503050405090304" pitchFamily="18" charset="0"/>
                <a:cs typeface="Times New Roman" panose="02020503050405090304" pitchFamily="18" charset="0"/>
              </a:rPr>
              <a:t> gets the </a:t>
            </a:r>
          </a:p>
          <a:p>
            <a:pPr>
              <a:lnSpc>
                <a:spcPct val="150000"/>
              </a:lnSpc>
            </a:pPr>
            <a:r>
              <a:rPr kumimoji="1" lang="en-US" altLang="zh-CN" sz="2000" b="1" dirty="0">
                <a:solidFill>
                  <a:srgbClr val="C00000"/>
                </a:solidFill>
                <a:latin typeface="Times New Roman" panose="02020503050405090304" pitchFamily="18" charset="0"/>
                <a:cs typeface="Times New Roman" panose="02020503050405090304" pitchFamily="18" charset="0"/>
              </a:rPr>
              <a:t>best results.</a:t>
            </a:r>
          </a:p>
        </p:txBody>
      </p:sp>
      <p:sp>
        <p:nvSpPr>
          <p:cNvPr id="8" name="文本框 7"/>
          <p:cNvSpPr txBox="1"/>
          <p:nvPr/>
        </p:nvSpPr>
        <p:spPr>
          <a:xfrm>
            <a:off x="6840187" y="4889005"/>
            <a:ext cx="1726691" cy="369332"/>
          </a:xfrm>
          <a:prstGeom prst="rect">
            <a:avLst/>
          </a:prstGeom>
          <a:noFill/>
        </p:spPr>
        <p:txBody>
          <a:bodyPr wrap="none" rtlCol="0">
            <a:spAutoFit/>
          </a:bodyPr>
          <a:lstStyle/>
          <a:p>
            <a:r>
              <a:rPr kumimoji="1" lang="en-US" altLang="zh-CN" dirty="0">
                <a:latin typeface="Times New Roman" panose="02020503050405090304" pitchFamily="18" charset="0"/>
                <a:cs typeface="Times New Roman" panose="02020503050405090304" pitchFamily="18" charset="0"/>
              </a:rPr>
              <a:t>Table 2: Results </a:t>
            </a:r>
            <a:endParaRPr kumimoji="1" lang="zh-CN" altLang="en-US" dirty="0">
              <a:latin typeface="Times New Roman" panose="02020503050405090304" pitchFamily="18" charset="0"/>
              <a:cs typeface="Times New Roman" panose="02020503050405090304" pitchFamily="18" charset="0"/>
            </a:endParaRPr>
          </a:p>
        </p:txBody>
      </p:sp>
      <p:pic>
        <p:nvPicPr>
          <p:cNvPr id="9" name="图片 8"/>
          <p:cNvPicPr>
            <a:picLocks noChangeAspect="1"/>
          </p:cNvPicPr>
          <p:nvPr/>
        </p:nvPicPr>
        <p:blipFill rotWithShape="1">
          <a:blip r:embed="rId6"/>
          <a:srcRect l="7402" t="7907" r="3120"/>
          <a:stretch>
            <a:fillRect/>
          </a:stretch>
        </p:blipFill>
        <p:spPr>
          <a:xfrm>
            <a:off x="4154311" y="1310080"/>
            <a:ext cx="7950625" cy="338379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3111" y="293463"/>
            <a:ext cx="9193049" cy="9193049"/>
          </a:xfrm>
          <a:prstGeom prst="rect">
            <a:avLst/>
          </a:prstGeom>
        </p:spPr>
      </p:pic>
      <p:sp>
        <p:nvSpPr>
          <p:cNvPr id="2" name="流程图: 离页连接符 1">
            <a:hlinkClick r:id="rId5" action="ppaction://hlinksldjump"/>
          </p:cNvPr>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algn="ctr">
              <a:lnSpc>
                <a:spcPct val="130000"/>
              </a:lnSpc>
              <a:defRPr/>
            </a:pPr>
            <a:r>
              <a:rPr lang="en-US" altLang="zh-CN" sz="9600" b="1" kern="0" dirty="0">
                <a:solidFill>
                  <a:prstClr val="white"/>
                </a:solidFill>
                <a:latin typeface="Times New Roman" panose="02020503050405090304" pitchFamily="18" charset="0"/>
                <a:ea typeface="微软雅黑" panose="020B0503020204020204" charset="-122"/>
                <a:cs typeface="Times New Roman" panose="02020503050405090304" pitchFamily="18" charset="0"/>
              </a:rPr>
              <a:t>4</a:t>
            </a:r>
            <a:endParaRPr lang="zh-CN" altLang="en-US" sz="9600" b="1" kern="0" dirty="0">
              <a:solidFill>
                <a:prstClr val="white"/>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3" name="直接连接符 2"/>
          <p:cNvCxnSpPr/>
          <p:nvPr/>
        </p:nvCxnSpPr>
        <p:spPr>
          <a:xfrm flipV="1">
            <a:off x="4074160" y="3385704"/>
            <a:ext cx="7055302" cy="403"/>
          </a:xfrm>
          <a:prstGeom prst="line">
            <a:avLst/>
          </a:prstGeom>
          <a:noFill/>
          <a:ln w="12700" cap="flat" cmpd="sng" algn="ctr">
            <a:solidFill>
              <a:srgbClr val="314371"/>
            </a:solidFill>
            <a:prstDash val="solid"/>
            <a:miter lim="800000"/>
          </a:ln>
          <a:effectLst/>
        </p:spPr>
      </p:cxnSp>
      <p:sp>
        <p:nvSpPr>
          <p:cNvPr id="4" name="文本框 32"/>
          <p:cNvSpPr txBox="1"/>
          <p:nvPr/>
        </p:nvSpPr>
        <p:spPr>
          <a:xfrm>
            <a:off x="4531181" y="2554707"/>
            <a:ext cx="3520516" cy="830997"/>
          </a:xfrm>
          <a:prstGeom prst="rect">
            <a:avLst/>
          </a:prstGeom>
          <a:noFill/>
        </p:spPr>
        <p:txBody>
          <a:bodyPr wrap="none" rtlCol="0">
            <a:spAutoFit/>
          </a:bodyPr>
          <a:lstStyle/>
          <a:p>
            <a:r>
              <a:rPr lang="en-US" altLang="zh-CN" sz="4800" b="1" dirty="0">
                <a:solidFill>
                  <a:srgbClr val="314371"/>
                </a:solidFill>
                <a:latin typeface="Times New Roman" panose="02020503050405090304" pitchFamily="18" charset="0"/>
                <a:ea typeface="微软雅黑" panose="020B0503020204020204" charset="-122"/>
                <a:cs typeface="Times New Roman" panose="02020503050405090304" pitchFamily="18" charset="0"/>
              </a:rPr>
              <a:t> Conclusions</a:t>
            </a:r>
            <a:endParaRPr lang="zh-CN" altLang="en-US" sz="4800" b="1"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sp>
        <p:nvSpPr>
          <p:cNvPr id="17" name="矩形 42"/>
          <p:cNvSpPr/>
          <p:nvPr/>
        </p:nvSpPr>
        <p:spPr>
          <a:xfrm rot="16200000">
            <a:off x="3742322" y="1564059"/>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latin typeface="Times New Roman" panose="02020503050405090304" pitchFamily="18" charset="0"/>
              <a:cs typeface="Times New Roman" panose="02020503050405090304" pitchFamily="18" charset="0"/>
            </a:endParaRPr>
          </a:p>
        </p:txBody>
      </p:sp>
      <p:sp>
        <p:nvSpPr>
          <p:cNvPr id="18"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Tm="5145"/>
    </mc:Choice>
    <mc:Fallback xmlns="">
      <p:transition advTm="514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21</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1705916"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Conclusions</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sp>
        <p:nvSpPr>
          <p:cNvPr id="6" name="文本框 5"/>
          <p:cNvSpPr txBox="1"/>
          <p:nvPr/>
        </p:nvSpPr>
        <p:spPr>
          <a:xfrm>
            <a:off x="574675" y="1318511"/>
            <a:ext cx="8542020" cy="258445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GB" altLang="zh-CN" sz="2400" dirty="0">
                <a:latin typeface="Times New Roman" panose="02020503050405090304" pitchFamily="18" charset="0"/>
                <a:cs typeface="Times New Roman" panose="02020503050405090304" pitchFamily="18" charset="0"/>
              </a:rPr>
              <a:t> Revisit the </a:t>
            </a:r>
            <a:r>
              <a:rPr lang="en-GB" altLang="zh-CN" sz="2400" dirty="0" err="1">
                <a:latin typeface="Times New Roman" panose="02020503050405090304" pitchFamily="18" charset="0"/>
                <a:cs typeface="Times New Roman" panose="02020503050405090304" pitchFamily="18" charset="0"/>
              </a:rPr>
              <a:t>CopyRE</a:t>
            </a:r>
            <a:r>
              <a:rPr lang="en-GB" altLang="zh-CN" sz="2400" dirty="0">
                <a:latin typeface="Times New Roman" panose="02020503050405090304" pitchFamily="18" charset="0"/>
                <a:cs typeface="Times New Roman" panose="02020503050405090304" pitchFamily="18" charset="0"/>
              </a:rPr>
              <a:t> model </a:t>
            </a:r>
          </a:p>
          <a:p>
            <a:pPr marL="285750" indent="-285750">
              <a:lnSpc>
                <a:spcPct val="150000"/>
              </a:lnSpc>
              <a:buFont typeface="Wingdings" panose="05000000000000000000" pitchFamily="2" charset="2"/>
              <a:buChar char="l"/>
            </a:pPr>
            <a:r>
              <a:rPr lang="en-GB" altLang="zh-CN" sz="2400" dirty="0">
                <a:latin typeface="Times New Roman" panose="02020503050405090304" pitchFamily="18" charset="0"/>
                <a:cs typeface="Times New Roman" panose="02020503050405090304" pitchFamily="18" charset="0"/>
              </a:rPr>
              <a:t> Solve two metal problems in </a:t>
            </a:r>
            <a:r>
              <a:rPr lang="en-GB" altLang="zh-CN" sz="2400" dirty="0" err="1">
                <a:latin typeface="Times New Roman" panose="02020503050405090304" pitchFamily="18" charset="0"/>
                <a:cs typeface="Times New Roman" panose="02020503050405090304" pitchFamily="18" charset="0"/>
              </a:rPr>
              <a:t>CopyRE</a:t>
            </a:r>
            <a:r>
              <a:rPr lang="en-GB" altLang="zh-CN" sz="2400" dirty="0">
                <a:latin typeface="Times New Roman" panose="02020503050405090304" pitchFamily="18" charset="0"/>
                <a:cs typeface="Times New Roman" panose="02020503050405090304" pitchFamily="18" charset="0"/>
              </a:rPr>
              <a:t> model and outperforms the</a:t>
            </a:r>
          </a:p>
          <a:p>
            <a:pPr>
              <a:lnSpc>
                <a:spcPct val="150000"/>
              </a:lnSpc>
            </a:pPr>
            <a:r>
              <a:rPr lang="en-GB" altLang="zh-CN" sz="2400" dirty="0">
                <a:latin typeface="Times New Roman" panose="02020503050405090304" pitchFamily="18" charset="0"/>
                <a:cs typeface="Times New Roman" panose="02020503050405090304" pitchFamily="18" charset="0"/>
              </a:rPr>
              <a:t>     current state-of-the-art model</a:t>
            </a:r>
          </a:p>
          <a:p>
            <a:pPr>
              <a:lnSpc>
                <a:spcPct val="150000"/>
              </a:lnSpc>
            </a:pPr>
            <a:endParaRPr lang="en-GB" altLang="zh-CN"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kumimoji="1" lang="zh-CN" altLang="en-US" dirty="0">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9494" y="1"/>
            <a:ext cx="6857999" cy="6857999"/>
          </a:xfrm>
          <a:prstGeom prst="rect">
            <a:avLst/>
          </a:prstGeom>
        </p:spPr>
      </p:pic>
      <p:sp>
        <p:nvSpPr>
          <p:cNvPr id="7" name="文本框 6"/>
          <p:cNvSpPr txBox="1"/>
          <p:nvPr/>
        </p:nvSpPr>
        <p:spPr>
          <a:xfrm>
            <a:off x="3718843" y="1905506"/>
            <a:ext cx="4559300" cy="3046988"/>
          </a:xfrm>
          <a:prstGeom prst="rect">
            <a:avLst/>
          </a:prstGeom>
          <a:noFill/>
        </p:spPr>
        <p:txBody>
          <a:bodyPr wrap="square" rtlCol="0">
            <a:spAutoFit/>
          </a:bodyPr>
          <a:lstStyle/>
          <a:p>
            <a:pPr algn="ctr"/>
            <a:r>
              <a:rPr lang="en-US" altLang="zh-CN" sz="9600" b="1" dirty="0">
                <a:solidFill>
                  <a:srgbClr val="2D4274"/>
                </a:solidFill>
                <a:latin typeface="Times New Roman" panose="02020503050405090304" pitchFamily="18" charset="0"/>
                <a:cs typeface="Times New Roman" panose="02020503050405090304" pitchFamily="18" charset="0"/>
              </a:rPr>
              <a:t>Thanks!</a:t>
            </a:r>
          </a:p>
          <a:p>
            <a:pPr algn="ctr"/>
            <a:r>
              <a:rPr lang="en-US" altLang="zh-CN" sz="9600" b="1" dirty="0">
                <a:solidFill>
                  <a:srgbClr val="2D4274"/>
                </a:solidFill>
                <a:latin typeface="Times New Roman" panose="02020503050405090304" pitchFamily="18" charset="0"/>
                <a:cs typeface="Times New Roman" panose="02020503050405090304" pitchFamily="18" charset="0"/>
              </a:rPr>
              <a:t>Q &amp; A</a:t>
            </a:r>
          </a:p>
        </p:txBody>
      </p:sp>
    </p:spTree>
  </p:cSld>
  <p:clrMapOvr>
    <a:masterClrMapping/>
  </p:clrMapOvr>
  <mc:AlternateContent xmlns:mc="http://schemas.openxmlformats.org/markup-compatibility/2006" xmlns:p14="http://schemas.microsoft.com/office/powerpoint/2010/main">
    <mc:Choice Requires="p14">
      <p:transition p14:dur="10" advTm="2089"/>
    </mc:Choice>
    <mc:Fallback xmlns="">
      <p:transition advTm="208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4221" y="293463"/>
            <a:ext cx="9193049" cy="9193049"/>
          </a:xfrm>
          <a:prstGeom prst="rect">
            <a:avLst/>
          </a:prstGeom>
        </p:spPr>
      </p:pic>
      <p:sp>
        <p:nvSpPr>
          <p:cNvPr id="2" name="流程图: 离页连接符 1">
            <a:hlinkClick r:id="rId5" action="ppaction://hlinksldjump"/>
          </p:cNvPr>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algn="ctr">
              <a:lnSpc>
                <a:spcPct val="130000"/>
              </a:lnSpc>
              <a:defRPr/>
            </a:pPr>
            <a:r>
              <a:rPr lang="en-US" altLang="zh-CN" sz="9600" b="1" kern="0" dirty="0">
                <a:solidFill>
                  <a:prstClr val="white"/>
                </a:solidFill>
                <a:latin typeface="Arial" panose="020B0604020202090204"/>
                <a:ea typeface="微软雅黑" panose="020B0503020204020204" charset="-122"/>
              </a:rPr>
              <a:t>1</a:t>
            </a:r>
            <a:endParaRPr lang="zh-CN" altLang="en-US" sz="9600" b="1" kern="0" dirty="0">
              <a:solidFill>
                <a:prstClr val="white"/>
              </a:solidFill>
              <a:latin typeface="Arial" panose="020B0604020202090204"/>
              <a:ea typeface="微软雅黑" panose="020B0503020204020204" charset="-122"/>
            </a:endParaRPr>
          </a:p>
        </p:txBody>
      </p:sp>
      <p:cxnSp>
        <p:nvCxnSpPr>
          <p:cNvPr id="3" name="直接连接符 2"/>
          <p:cNvCxnSpPr/>
          <p:nvPr/>
        </p:nvCxnSpPr>
        <p:spPr>
          <a:xfrm>
            <a:off x="4074160" y="3386107"/>
            <a:ext cx="5753100" cy="0"/>
          </a:xfrm>
          <a:prstGeom prst="line">
            <a:avLst/>
          </a:prstGeom>
          <a:noFill/>
          <a:ln w="12700" cap="flat" cmpd="sng" algn="ctr">
            <a:solidFill>
              <a:srgbClr val="314371"/>
            </a:solidFill>
            <a:prstDash val="solid"/>
            <a:miter lim="800000"/>
          </a:ln>
          <a:effectLst/>
        </p:spPr>
      </p:cxnSp>
      <p:sp>
        <p:nvSpPr>
          <p:cNvPr id="4" name="文本框 32"/>
          <p:cNvSpPr txBox="1"/>
          <p:nvPr/>
        </p:nvSpPr>
        <p:spPr>
          <a:xfrm>
            <a:off x="4531181" y="2554707"/>
            <a:ext cx="3578352" cy="830997"/>
          </a:xfrm>
          <a:prstGeom prst="rect">
            <a:avLst/>
          </a:prstGeom>
          <a:noFill/>
        </p:spPr>
        <p:txBody>
          <a:bodyPr wrap="none" rtlCol="0">
            <a:spAutoFit/>
          </a:bodyPr>
          <a:lstStyle/>
          <a:p>
            <a:r>
              <a:rPr lang="en-US" altLang="zh-CN" sz="4800" b="1" dirty="0">
                <a:solidFill>
                  <a:srgbClr val="314371"/>
                </a:solidFill>
                <a:latin typeface="Times New Roman" panose="02020503050405090304" pitchFamily="18" charset="0"/>
                <a:ea typeface="微软雅黑" panose="020B0503020204020204" charset="-122"/>
                <a:cs typeface="Times New Roman" panose="02020503050405090304" pitchFamily="18" charset="0"/>
              </a:rPr>
              <a:t> Background</a:t>
            </a:r>
            <a:endParaRPr lang="zh-CN" altLang="en-US" sz="4800" b="1"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sp>
        <p:nvSpPr>
          <p:cNvPr id="17" name="矩形 42"/>
          <p:cNvSpPr/>
          <p:nvPr/>
        </p:nvSpPr>
        <p:spPr>
          <a:xfrm rot="16200000">
            <a:off x="3742322" y="1564059"/>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18"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grpSp>
        <p:nvGrpSpPr>
          <p:cNvPr id="13" name="组合 12"/>
          <p:cNvGrpSpPr/>
          <p:nvPr/>
        </p:nvGrpSpPr>
        <p:grpSpPr>
          <a:xfrm>
            <a:off x="4862108" y="3519709"/>
            <a:ext cx="5052695" cy="1426210"/>
            <a:chOff x="7190" y="4908"/>
            <a:chExt cx="7957" cy="2246"/>
          </a:xfrm>
        </p:grpSpPr>
        <p:grpSp>
          <p:nvGrpSpPr>
            <p:cNvPr id="14" name="组合 13"/>
            <p:cNvGrpSpPr/>
            <p:nvPr/>
          </p:nvGrpSpPr>
          <p:grpSpPr>
            <a:xfrm>
              <a:off x="7190" y="5060"/>
              <a:ext cx="323" cy="1113"/>
              <a:chOff x="6962660" y="2067973"/>
              <a:chExt cx="200967" cy="694027"/>
            </a:xfrm>
            <a:solidFill>
              <a:srgbClr val="F2F2F2"/>
            </a:solidFill>
          </p:grpSpPr>
          <p:cxnSp>
            <p:nvCxnSpPr>
              <p:cNvPr id="25" name="直接连接符 5"/>
              <p:cNvCxnSpPr>
                <a:endCxn id="27" idx="4"/>
              </p:cNvCxnSpPr>
              <p:nvPr/>
            </p:nvCxnSpPr>
            <p:spPr>
              <a:xfrm>
                <a:off x="7063540" y="2154720"/>
                <a:ext cx="0" cy="607194"/>
              </a:xfrm>
              <a:prstGeom prst="line">
                <a:avLst/>
              </a:prstGeom>
              <a:grpFill/>
              <a:ln w="15875" cap="flat" cmpd="sng" algn="ctr">
                <a:solidFill>
                  <a:srgbClr val="314371"/>
                </a:solidFill>
                <a:prstDash val="solid"/>
                <a:miter lim="800000"/>
              </a:ln>
              <a:effectLst/>
            </p:spPr>
          </p:cxnSp>
          <p:sp>
            <p:nvSpPr>
              <p:cNvPr id="26" name="椭圆 25"/>
              <p:cNvSpPr/>
              <p:nvPr/>
            </p:nvSpPr>
            <p:spPr>
              <a:xfrm>
                <a:off x="6962660" y="2067973"/>
                <a:ext cx="200967" cy="200967"/>
              </a:xfrm>
              <a:prstGeom prst="ellipse">
                <a:avLst/>
              </a:prstGeom>
              <a:grpFill/>
              <a:ln w="15875" cap="flat" cmpd="sng" algn="ctr">
                <a:solidFill>
                  <a:srgbClr val="314371"/>
                </a:solidFill>
                <a:prstDash val="solid"/>
                <a:miter lim="800000"/>
              </a:ln>
              <a:effectLst/>
            </p:spPr>
            <p:txBody>
              <a:bodyPr rtlCol="0" anchor="ctr"/>
              <a:lstStyle/>
              <a:p>
                <a:pPr algn="ctr">
                  <a:defRPr/>
                </a:pPr>
                <a:endParaRPr lang="zh-CN" altLang="en-US" sz="2485" kern="0">
                  <a:solidFill>
                    <a:prstClr val="white"/>
                  </a:solidFill>
                  <a:latin typeface="微软雅黑" panose="020B0503020204020204" charset="-122"/>
                  <a:ea typeface="微软雅黑" panose="020B0503020204020204" charset="-122"/>
                </a:endParaRPr>
              </a:p>
            </p:txBody>
          </p:sp>
          <p:sp>
            <p:nvSpPr>
              <p:cNvPr id="27" name="椭圆 26"/>
              <p:cNvSpPr/>
              <p:nvPr/>
            </p:nvSpPr>
            <p:spPr>
              <a:xfrm>
                <a:off x="6962660" y="2561033"/>
                <a:ext cx="200967" cy="200967"/>
              </a:xfrm>
              <a:prstGeom prst="ellipse">
                <a:avLst/>
              </a:prstGeom>
              <a:grpFill/>
              <a:ln w="15875" cap="flat" cmpd="sng" algn="ctr">
                <a:solidFill>
                  <a:srgbClr val="314371"/>
                </a:solidFill>
                <a:prstDash val="solid"/>
                <a:miter lim="800000"/>
              </a:ln>
              <a:effectLst/>
            </p:spPr>
            <p:txBody>
              <a:bodyPr rtlCol="0" anchor="ctr"/>
              <a:lstStyle/>
              <a:p>
                <a:pPr algn="ctr">
                  <a:defRPr/>
                </a:pPr>
                <a:endParaRPr lang="zh-CN" altLang="en-US" sz="2485" kern="0">
                  <a:solidFill>
                    <a:prstClr val="white"/>
                  </a:solidFill>
                  <a:latin typeface="微软雅黑" panose="020B0503020204020204" charset="-122"/>
                  <a:ea typeface="微软雅黑" panose="020B0503020204020204" charset="-122"/>
                </a:endParaRPr>
              </a:p>
            </p:txBody>
          </p:sp>
        </p:grpSp>
        <p:sp>
          <p:nvSpPr>
            <p:cNvPr id="15" name="矩形 122"/>
            <p:cNvSpPr>
              <a:spLocks noChangeArrowheads="1"/>
            </p:cNvSpPr>
            <p:nvPr/>
          </p:nvSpPr>
          <p:spPr bwMode="auto">
            <a:xfrm>
              <a:off x="7780" y="4908"/>
              <a:ext cx="736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9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Font typeface="Arial" panose="020B0604020202090204" pitchFamily="34" charset="0"/>
                <a:buNone/>
              </a:pPr>
              <a:r>
                <a:rPr lang="en-US" altLang="zh-CN"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rPr>
                <a:t>Joint Entity and Relation </a:t>
              </a:r>
              <a:r>
                <a:rPr lang="en-US" altLang="zh-CN" sz="2000" dirty="0" err="1">
                  <a:solidFill>
                    <a:srgbClr val="314371"/>
                  </a:solidFill>
                  <a:latin typeface="Times New Roman" panose="02020503050405090304" pitchFamily="18" charset="0"/>
                  <a:cs typeface="Times New Roman" panose="02020503050405090304" pitchFamily="18" charset="0"/>
                  <a:sym typeface="微软雅黑" panose="020B0503020204020204" charset="-122"/>
                </a:rPr>
                <a:t>Extration</a:t>
              </a:r>
              <a:endParaRPr lang="zh-CN" altLang="en-US"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endParaRPr>
            </a:p>
          </p:txBody>
        </p:sp>
        <p:sp>
          <p:nvSpPr>
            <p:cNvPr id="22" name="矩形 122"/>
            <p:cNvSpPr>
              <a:spLocks noChangeArrowheads="1"/>
            </p:cNvSpPr>
            <p:nvPr/>
          </p:nvSpPr>
          <p:spPr bwMode="auto">
            <a:xfrm>
              <a:off x="7780" y="5656"/>
              <a:ext cx="5043"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9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Font typeface="Arial" panose="020B0604020202090204" pitchFamily="34" charset="0"/>
                <a:buNone/>
              </a:pPr>
              <a:r>
                <a:rPr lang="en-US" altLang="zh-CN"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rPr>
                <a:t>Motivation</a:t>
              </a:r>
              <a:endParaRPr lang="zh-CN" altLang="en-US"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endParaRPr>
            </a:p>
          </p:txBody>
        </p:sp>
        <p:sp>
          <p:nvSpPr>
            <p:cNvPr id="23" name="矩形 122"/>
            <p:cNvSpPr>
              <a:spLocks noChangeArrowheads="1"/>
            </p:cNvSpPr>
            <p:nvPr/>
          </p:nvSpPr>
          <p:spPr bwMode="auto">
            <a:xfrm>
              <a:off x="7780" y="6480"/>
              <a:ext cx="5720"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9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Font typeface="Arial" panose="020B0604020202090204" pitchFamily="34" charset="0"/>
                <a:buNone/>
              </a:pPr>
              <a:endParaRPr lang="zh-CN" altLang="en-US"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p14:dur="10" advTm="5145"/>
    </mc:Choice>
    <mc:Fallback xmlns="">
      <p:transition advTm="51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微软雅黑" panose="020B0503020204020204" charset="-122"/>
                <a:ea typeface="微软雅黑" panose="020B0503020204020204" charset="-122"/>
              </a:rPr>
              <a:t>3</a:t>
            </a:r>
            <a:endParaRPr lang="zh-CN" altLang="en-US" sz="1200" dirty="0">
              <a:solidFill>
                <a:srgbClr val="314371"/>
              </a:solidFill>
              <a:latin typeface="微软雅黑" panose="020B0503020204020204" charset="-122"/>
              <a:ea typeface="微软雅黑" panose="020B0503020204020204" charset="-122"/>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4467890"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cs typeface="Times New Roman" panose="02020503050405090304" pitchFamily="18" charset="0"/>
                <a:sym typeface="微软雅黑" panose="020B0503020204020204" charset="-122"/>
              </a:rPr>
              <a:t>Joint Entity and Relation </a:t>
            </a:r>
            <a:r>
              <a:rPr lang="en-US" altLang="zh-CN" sz="2400" dirty="0" err="1">
                <a:solidFill>
                  <a:srgbClr val="314371"/>
                </a:solidFill>
                <a:latin typeface="Times New Roman" panose="02020503050405090304" pitchFamily="18" charset="0"/>
                <a:cs typeface="Times New Roman" panose="02020503050405090304" pitchFamily="18" charset="0"/>
                <a:sym typeface="微软雅黑" panose="020B0503020204020204" charset="-122"/>
              </a:rPr>
              <a:t>Extration</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sp>
        <p:nvSpPr>
          <p:cNvPr id="6" name="文本框 5"/>
          <p:cNvSpPr txBox="1"/>
          <p:nvPr/>
        </p:nvSpPr>
        <p:spPr>
          <a:xfrm>
            <a:off x="574675" y="1318511"/>
            <a:ext cx="10195420" cy="1015663"/>
          </a:xfrm>
          <a:prstGeom prst="rect">
            <a:avLst/>
          </a:prstGeom>
          <a:noFill/>
        </p:spPr>
        <p:txBody>
          <a:bodyPr wrap="none" rtlCol="0">
            <a:spAutoFit/>
          </a:bodyPr>
          <a:lstStyle/>
          <a:p>
            <a:pPr marL="285750" indent="-285750">
              <a:buFont typeface="Wingdings" panose="05000000000000000000" pitchFamily="2" charset="2"/>
              <a:buChar char="l"/>
            </a:pPr>
            <a:r>
              <a:rPr kumimoji="1" lang="en-US" altLang="zh-CN" sz="2400" dirty="0">
                <a:latin typeface="Times New Roman" panose="02020503050405090304" pitchFamily="18" charset="0"/>
                <a:cs typeface="Times New Roman" panose="02020503050405090304" pitchFamily="18" charset="0"/>
              </a:rPr>
              <a:t>Combination of Named Entity Recognition(NER) and </a:t>
            </a:r>
            <a:r>
              <a:rPr kumimoji="1" lang="en-GB" altLang="zh-CN" sz="2400" dirty="0">
                <a:latin typeface="Times New Roman" panose="02020503050405090304" pitchFamily="18" charset="0"/>
                <a:cs typeface="Times New Roman" panose="02020503050405090304" pitchFamily="18" charset="0"/>
              </a:rPr>
              <a:t>R</a:t>
            </a:r>
            <a:r>
              <a:rPr lang="en-GB" altLang="zh-CN" sz="2400" dirty="0">
                <a:latin typeface="Times New Roman" panose="02020503050405090304" pitchFamily="18" charset="0"/>
                <a:cs typeface="Times New Roman" panose="02020503050405090304" pitchFamily="18" charset="0"/>
              </a:rPr>
              <a:t>elation Extraction(RE)</a:t>
            </a:r>
          </a:p>
          <a:p>
            <a:endParaRPr lang="en-GB" altLang="zh-CN" dirty="0">
              <a:latin typeface="Times New Roman" panose="02020503050405090304" pitchFamily="18" charset="0"/>
              <a:cs typeface="Times New Roman" panose="02020503050405090304" pitchFamily="18" charset="0"/>
            </a:endParaRPr>
          </a:p>
          <a:p>
            <a:pPr marL="285750" indent="-285750">
              <a:buFont typeface="Wingdings" panose="05000000000000000000" pitchFamily="2" charset="2"/>
              <a:buChar char="l"/>
            </a:pPr>
            <a:endParaRPr kumimoji="1" lang="zh-CN" altLang="en-US" dirty="0">
              <a:latin typeface="Times New Roman" panose="02020503050405090304" pitchFamily="18" charset="0"/>
              <a:cs typeface="Times New Roman" panose="02020503050405090304" pitchFamily="18" charset="0"/>
            </a:endParaRPr>
          </a:p>
        </p:txBody>
      </p:sp>
      <p:grpSp>
        <p:nvGrpSpPr>
          <p:cNvPr id="9" name="组合 8"/>
          <p:cNvGrpSpPr/>
          <p:nvPr/>
        </p:nvGrpSpPr>
        <p:grpSpPr>
          <a:xfrm>
            <a:off x="2084832" y="1754817"/>
            <a:ext cx="10195413" cy="2026915"/>
            <a:chOff x="2009638" y="1615152"/>
            <a:chExt cx="10522705" cy="2177820"/>
          </a:xfrm>
        </p:grpSpPr>
        <p:sp>
          <p:nvSpPr>
            <p:cNvPr id="7" name="文本框 6"/>
            <p:cNvSpPr txBox="1"/>
            <p:nvPr/>
          </p:nvSpPr>
          <p:spPr>
            <a:xfrm>
              <a:off x="2009638" y="2252461"/>
              <a:ext cx="9607687" cy="523220"/>
            </a:xfrm>
            <a:prstGeom prst="rect">
              <a:avLst/>
            </a:prstGeom>
            <a:noFill/>
          </p:spPr>
          <p:txBody>
            <a:bodyPr wrap="square" rtlCol="0">
              <a:spAutoFit/>
            </a:bodyPr>
            <a:lstStyle/>
            <a:p>
              <a:r>
                <a:rPr kumimoji="1" lang="en-US" altLang="zh-CN" sz="2800" b="1" dirty="0">
                  <a:latin typeface="Times New Roman" panose="02020503050405090304" pitchFamily="18" charset="0"/>
                  <a:cs typeface="Times New Roman" panose="02020503050405090304" pitchFamily="18" charset="0"/>
                </a:rPr>
                <a:t>[Steve Jobs] was the CEO of [Apple].</a:t>
              </a:r>
              <a:endParaRPr kumimoji="1" lang="zh-CN" altLang="en-US" sz="2800" b="1" dirty="0">
                <a:latin typeface="Times New Roman" panose="02020503050405090304" pitchFamily="18" charset="0"/>
                <a:cs typeface="Times New Roman" panose="02020503050405090304" pitchFamily="18" charset="0"/>
              </a:endParaRPr>
            </a:p>
          </p:txBody>
        </p:sp>
        <p:grpSp>
          <p:nvGrpSpPr>
            <p:cNvPr id="8" name="组合 7"/>
            <p:cNvGrpSpPr/>
            <p:nvPr/>
          </p:nvGrpSpPr>
          <p:grpSpPr>
            <a:xfrm>
              <a:off x="2779776" y="1615152"/>
              <a:ext cx="9752567" cy="2177820"/>
              <a:chOff x="2804615" y="2195990"/>
              <a:chExt cx="9607687" cy="2321968"/>
            </a:xfrm>
          </p:grpSpPr>
          <p:grpSp>
            <p:nvGrpSpPr>
              <p:cNvPr id="46" name="组合 45"/>
              <p:cNvGrpSpPr/>
              <p:nvPr/>
            </p:nvGrpSpPr>
            <p:grpSpPr>
              <a:xfrm>
                <a:off x="2804615" y="2195990"/>
                <a:ext cx="4360459" cy="715662"/>
                <a:chOff x="2831911" y="3135501"/>
                <a:chExt cx="4360459" cy="715662"/>
              </a:xfrm>
            </p:grpSpPr>
            <p:sp>
              <p:nvSpPr>
                <p:cNvPr id="44" name="手杖形箭头 43"/>
                <p:cNvSpPr/>
                <p:nvPr/>
              </p:nvSpPr>
              <p:spPr>
                <a:xfrm>
                  <a:off x="2831911" y="3592347"/>
                  <a:ext cx="4360459" cy="258816"/>
                </a:xfrm>
                <a:prstGeom prst="uturnArrow">
                  <a:avLst>
                    <a:gd name="adj1" fmla="val 25000"/>
                    <a:gd name="adj2" fmla="val 25000"/>
                    <a:gd name="adj3" fmla="val 25000"/>
                    <a:gd name="adj4" fmla="val 43750"/>
                    <a:gd name="adj5" fmla="val 100000"/>
                  </a:avLst>
                </a:prstGeom>
                <a:solidFill>
                  <a:schemeClr val="tx1"/>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5" name="文本框 44"/>
                <p:cNvSpPr txBox="1"/>
                <p:nvPr/>
              </p:nvSpPr>
              <p:spPr>
                <a:xfrm>
                  <a:off x="4606536" y="3135501"/>
                  <a:ext cx="851515" cy="461665"/>
                </a:xfrm>
                <a:prstGeom prst="rect">
                  <a:avLst/>
                </a:prstGeom>
                <a:noFill/>
              </p:spPr>
              <p:txBody>
                <a:bodyPr wrap="none" rtlCol="0">
                  <a:spAutoFit/>
                </a:bodyPr>
                <a:lstStyle/>
                <a:p>
                  <a:r>
                    <a:rPr kumimoji="1" lang="en-US" altLang="zh-CN" sz="2400" b="1" dirty="0">
                      <a:solidFill>
                        <a:srgbClr val="FF0000"/>
                      </a:solidFill>
                      <a:latin typeface="Times New Roman" panose="02020503050405090304" pitchFamily="18" charset="0"/>
                      <a:cs typeface="Times New Roman" panose="02020503050405090304" pitchFamily="18" charset="0"/>
                    </a:rPr>
                    <a:t>CEO</a:t>
                  </a:r>
                  <a:endParaRPr kumimoji="1" lang="zh-CN" altLang="en-US" sz="2400" b="1" dirty="0">
                    <a:solidFill>
                      <a:srgbClr val="FF0000"/>
                    </a:solidFill>
                    <a:latin typeface="Times New Roman" panose="02020503050405090304" pitchFamily="18" charset="0"/>
                    <a:cs typeface="Times New Roman" panose="02020503050405090304" pitchFamily="18" charset="0"/>
                  </a:endParaRPr>
                </a:p>
              </p:txBody>
            </p:sp>
          </p:grpSp>
          <p:sp>
            <p:nvSpPr>
              <p:cNvPr id="47" name="下箭头 46"/>
              <p:cNvSpPr/>
              <p:nvPr/>
            </p:nvSpPr>
            <p:spPr>
              <a:xfrm>
                <a:off x="4804013" y="3429001"/>
                <a:ext cx="401972" cy="57160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文本框 48"/>
              <p:cNvSpPr txBox="1"/>
              <p:nvPr/>
            </p:nvSpPr>
            <p:spPr>
              <a:xfrm>
                <a:off x="2804615" y="4056293"/>
                <a:ext cx="9607687" cy="461665"/>
              </a:xfrm>
              <a:prstGeom prst="rect">
                <a:avLst/>
              </a:prstGeom>
              <a:noFill/>
            </p:spPr>
            <p:txBody>
              <a:bodyPr wrap="square" rtlCol="0">
                <a:spAutoFit/>
              </a:bodyPr>
              <a:lstStyle/>
              <a:p>
                <a:r>
                  <a:rPr kumimoji="1" lang="en-US" altLang="zh-CN" sz="2400" b="1" dirty="0">
                    <a:latin typeface="Times New Roman" panose="02020503050405090304" pitchFamily="18" charset="0"/>
                    <a:cs typeface="Times New Roman" panose="02020503050405090304" pitchFamily="18" charset="0"/>
                  </a:rPr>
                  <a:t>{Steve Jobs , </a:t>
                </a:r>
                <a:r>
                  <a:rPr kumimoji="1" lang="en-US" altLang="zh-CN" sz="2400" b="1" dirty="0">
                    <a:solidFill>
                      <a:srgbClr val="FF0000"/>
                    </a:solidFill>
                    <a:latin typeface="Times New Roman" panose="02020503050405090304" pitchFamily="18" charset="0"/>
                    <a:cs typeface="Times New Roman" panose="02020503050405090304" pitchFamily="18" charset="0"/>
                  </a:rPr>
                  <a:t>CEO</a:t>
                </a:r>
                <a:r>
                  <a:rPr kumimoji="1" lang="en-US" altLang="zh-CN" sz="2400" b="1" dirty="0">
                    <a:latin typeface="Times New Roman" panose="02020503050405090304" pitchFamily="18" charset="0"/>
                    <a:cs typeface="Times New Roman" panose="02020503050405090304" pitchFamily="18" charset="0"/>
                  </a:rPr>
                  <a:t>, Apple}</a:t>
                </a:r>
                <a:endParaRPr kumimoji="1" lang="zh-CN" altLang="en-US" sz="2400" b="1" dirty="0">
                  <a:latin typeface="Times New Roman" panose="02020503050405090304" pitchFamily="18" charset="0"/>
                  <a:cs typeface="Times New Roman" panose="02020503050405090304" pitchFamily="18" charset="0"/>
                </a:endParaRPr>
              </a:p>
            </p:txBody>
          </p:sp>
        </p:grpSp>
      </p:grpSp>
      <p:sp>
        <p:nvSpPr>
          <p:cNvPr id="17" name="文本框 16"/>
          <p:cNvSpPr txBox="1"/>
          <p:nvPr/>
        </p:nvSpPr>
        <p:spPr>
          <a:xfrm>
            <a:off x="574675" y="4322322"/>
            <a:ext cx="8054193" cy="1015663"/>
          </a:xfrm>
          <a:prstGeom prst="rect">
            <a:avLst/>
          </a:prstGeom>
          <a:noFill/>
        </p:spPr>
        <p:txBody>
          <a:bodyPr wrap="none" rtlCol="0">
            <a:spAutoFit/>
          </a:bodyPr>
          <a:lstStyle/>
          <a:p>
            <a:pPr marL="285750" indent="-285750">
              <a:buFont typeface="Wingdings" panose="05000000000000000000" pitchFamily="2" charset="2"/>
              <a:buChar char="l"/>
            </a:pPr>
            <a:r>
              <a:rPr kumimoji="1" lang="en-US" altLang="zh-CN" sz="2400" dirty="0">
                <a:latin typeface="Times New Roman" panose="02020503050405090304" pitchFamily="18" charset="0"/>
                <a:cs typeface="Times New Roman" panose="02020503050405090304" pitchFamily="18" charset="0"/>
              </a:rPr>
              <a:t>Methods: Pipeline Methods, Table Filling, Tagging, </a:t>
            </a:r>
            <a:r>
              <a:rPr kumimoji="1" lang="en-US" altLang="zh-CN" sz="2400" b="1" dirty="0">
                <a:solidFill>
                  <a:srgbClr val="C00000"/>
                </a:solidFill>
                <a:latin typeface="Times New Roman" panose="02020503050405090304" pitchFamily="18" charset="0"/>
                <a:cs typeface="Times New Roman" panose="02020503050405090304" pitchFamily="18" charset="0"/>
              </a:rPr>
              <a:t>Seq2Seq</a:t>
            </a:r>
            <a:r>
              <a:rPr kumimoji="1" lang="en-US" altLang="zh-CN" sz="2400" dirty="0">
                <a:latin typeface="Times New Roman" panose="02020503050405090304" pitchFamily="18" charset="0"/>
                <a:cs typeface="Times New Roman" panose="02020503050405090304" pitchFamily="18" charset="0"/>
              </a:rPr>
              <a:t> </a:t>
            </a:r>
            <a:endParaRPr lang="en-GB" altLang="zh-CN" sz="2400" dirty="0">
              <a:latin typeface="Times New Roman" panose="02020503050405090304" pitchFamily="18" charset="0"/>
              <a:cs typeface="Times New Roman" panose="02020503050405090304" pitchFamily="18" charset="0"/>
            </a:endParaRPr>
          </a:p>
          <a:p>
            <a:endParaRPr lang="en-GB" altLang="zh-CN" dirty="0">
              <a:latin typeface="Times New Roman" panose="02020503050405090304" pitchFamily="18" charset="0"/>
              <a:cs typeface="Times New Roman" panose="02020503050405090304" pitchFamily="18" charset="0"/>
            </a:endParaRPr>
          </a:p>
          <a:p>
            <a:pPr marL="285750" indent="-285750">
              <a:buFont typeface="Wingdings" panose="05000000000000000000" pitchFamily="2" charset="2"/>
              <a:buChar char="l"/>
            </a:pPr>
            <a:endParaRPr kumimoji="1" lang="zh-CN" altLang="en-US" dirty="0">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4</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1559081"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cs typeface="Times New Roman" panose="02020503050405090304" pitchFamily="18" charset="0"/>
                <a:sym typeface="微软雅黑" panose="020B0503020204020204" charset="-122"/>
              </a:rPr>
              <a:t>Motivation</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sp>
        <p:nvSpPr>
          <p:cNvPr id="6" name="文本框 5"/>
          <p:cNvSpPr txBox="1"/>
          <p:nvPr/>
        </p:nvSpPr>
        <p:spPr>
          <a:xfrm>
            <a:off x="574675" y="1318511"/>
            <a:ext cx="6351905" cy="3692525"/>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sz="2400" dirty="0">
                <a:latin typeface="Times New Roman" panose="02020503050405090304" pitchFamily="18" charset="0"/>
                <a:ea typeface="微软雅黑" panose="020B0503020204020204" charset="-122"/>
                <a:cs typeface="Times New Roman" panose="02020503050405090304" pitchFamily="18" charset="0"/>
                <a:sym typeface="+mn-lt"/>
              </a:rPr>
              <a:t>Analyze </a:t>
            </a:r>
            <a:r>
              <a:rPr lang="en-US" altLang="zh-CN" sz="2400" dirty="0" err="1">
                <a:latin typeface="Times New Roman" panose="02020503050405090304" pitchFamily="18" charset="0"/>
                <a:ea typeface="微软雅黑" panose="020B0503020204020204" charset="-122"/>
                <a:cs typeface="Times New Roman" panose="02020503050405090304" pitchFamily="18" charset="0"/>
                <a:sym typeface="+mn-lt"/>
              </a:rPr>
              <a:t>CopyRE</a:t>
            </a:r>
            <a:r>
              <a:rPr lang="en-US" altLang="zh-CN" sz="2400" dirty="0">
                <a:latin typeface="Times New Roman" panose="02020503050405090304" pitchFamily="18" charset="0"/>
                <a:ea typeface="微软雅黑" panose="020B0503020204020204" charset="-122"/>
                <a:cs typeface="Times New Roman" panose="02020503050405090304" pitchFamily="18" charset="0"/>
                <a:sym typeface="+mn-lt"/>
              </a:rPr>
              <a:t>  Model and its  Problems</a:t>
            </a:r>
          </a:p>
          <a:p>
            <a:pPr marL="285750" indent="-285750">
              <a:lnSpc>
                <a:spcPct val="150000"/>
              </a:lnSpc>
              <a:buFont typeface="Wingdings" panose="05000000000000000000" pitchFamily="2" charset="2"/>
              <a:buChar char="l"/>
            </a:pPr>
            <a:r>
              <a:rPr lang="en-US" altLang="zh-CN" sz="2400" dirty="0">
                <a:latin typeface="Times New Roman" panose="02020503050405090304" pitchFamily="18" charset="0"/>
                <a:ea typeface="微软雅黑" panose="020B0503020204020204" charset="-122"/>
                <a:cs typeface="Times New Roman" panose="02020503050405090304" pitchFamily="18" charset="0"/>
                <a:sym typeface="+mn-lt"/>
              </a:rPr>
              <a:t>Improved</a:t>
            </a:r>
            <a:r>
              <a:rPr lang="zh-CN" altLang="en-US" sz="2400" dirty="0">
                <a:latin typeface="Times New Roman" panose="02020503050405090304" pitchFamily="18" charset="0"/>
                <a:ea typeface="微软雅黑" panose="020B0503020204020204" charset="-122"/>
                <a:cs typeface="Times New Roman" panose="02020503050405090304" pitchFamily="18" charset="0"/>
                <a:sym typeface="+mn-lt"/>
              </a:rPr>
              <a:t> </a:t>
            </a:r>
            <a:r>
              <a:rPr lang="en-US" altLang="zh-CN" sz="2400" dirty="0">
                <a:latin typeface="Times New Roman" panose="02020503050405090304" pitchFamily="18" charset="0"/>
                <a:ea typeface="微软雅黑" panose="020B0503020204020204" charset="-122"/>
                <a:cs typeface="Times New Roman" panose="02020503050405090304" pitchFamily="18" charset="0"/>
                <a:sym typeface="+mn-lt"/>
              </a:rPr>
              <a:t>Model based on </a:t>
            </a:r>
            <a:r>
              <a:rPr lang="en-US" altLang="zh-CN" sz="2400" dirty="0" err="1">
                <a:latin typeface="Times New Roman" panose="02020503050405090304" pitchFamily="18" charset="0"/>
                <a:ea typeface="微软雅黑" panose="020B0503020204020204" charset="-122"/>
                <a:cs typeface="Times New Roman" panose="02020503050405090304" pitchFamily="18" charset="0"/>
                <a:sym typeface="+mn-lt"/>
              </a:rPr>
              <a:t>CopyRE</a:t>
            </a:r>
            <a:r>
              <a:rPr lang="en-US" altLang="zh-CN" sz="2400" dirty="0">
                <a:latin typeface="Times New Roman" panose="02020503050405090304" pitchFamily="18" charset="0"/>
                <a:ea typeface="微软雅黑" panose="020B0503020204020204" charset="-122"/>
                <a:cs typeface="Times New Roman" panose="02020503050405090304" pitchFamily="18" charset="0"/>
                <a:sym typeface="+mn-lt"/>
              </a:rPr>
              <a:t>: </a:t>
            </a:r>
            <a:r>
              <a:rPr lang="en-US" altLang="zh-CN" sz="2400" b="1" dirty="0" err="1">
                <a:solidFill>
                  <a:srgbClr val="C00000"/>
                </a:solidFill>
                <a:latin typeface="Times New Roman" panose="02020503050405090304" pitchFamily="18" charset="0"/>
                <a:ea typeface="微软雅黑" panose="020B0503020204020204" charset="-122"/>
                <a:cs typeface="Times New Roman" panose="02020503050405090304" pitchFamily="18" charset="0"/>
                <a:sym typeface="+mn-lt"/>
              </a:rPr>
              <a:t>CopyMTL</a:t>
            </a:r>
            <a:endParaRPr lang="en-US" altLang="zh-CN" sz="2400" b="1" dirty="0">
              <a:solidFill>
                <a:srgbClr val="C00000"/>
              </a:solidFill>
              <a:latin typeface="Times New Roman" panose="02020503050405090304" pitchFamily="18" charset="0"/>
              <a:ea typeface="微软雅黑" panose="020B0503020204020204" charset="-122"/>
              <a:cs typeface="Times New Roman" panose="02020503050405090304" pitchFamily="18" charset="0"/>
              <a:sym typeface="+mn-lt"/>
            </a:endParaRPr>
          </a:p>
          <a:p>
            <a:pPr marL="285750" indent="-285750">
              <a:lnSpc>
                <a:spcPct val="150000"/>
              </a:lnSpc>
              <a:buFont typeface="Wingdings" panose="05000000000000000000" pitchFamily="2" charset="2"/>
              <a:buChar char="l"/>
            </a:pPr>
            <a:endParaRPr lang="en-US" altLang="zh-CN" sz="2400" dirty="0">
              <a:latin typeface="Times New Roman" panose="02020503050405090304" pitchFamily="18" charset="0"/>
              <a:ea typeface="微软雅黑" panose="020B0503020204020204" charset="-122"/>
              <a:cs typeface="Times New Roman" panose="02020503050405090304" pitchFamily="18" charset="0"/>
              <a:sym typeface="+mn-lt"/>
            </a:endParaRPr>
          </a:p>
          <a:p>
            <a:pPr marL="285750" indent="-285750">
              <a:lnSpc>
                <a:spcPct val="150000"/>
              </a:lnSpc>
              <a:buFont typeface="Wingdings" panose="05000000000000000000" pitchFamily="2" charset="2"/>
              <a:buChar char="l"/>
            </a:pPr>
            <a:endParaRPr lang="en-GB" altLang="zh-CN" sz="2400"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lang="en-GB" altLang="zh-CN" sz="2400" dirty="0">
              <a:latin typeface="Times New Roman" panose="02020503050405090304" pitchFamily="18" charset="0"/>
              <a:cs typeface="Times New Roman" panose="02020503050405090304" pitchFamily="18" charset="0"/>
            </a:endParaRPr>
          </a:p>
          <a:p>
            <a:pPr>
              <a:lnSpc>
                <a:spcPct val="150000"/>
              </a:lnSpc>
            </a:pPr>
            <a:endParaRPr lang="en-GB" altLang="zh-CN" dirty="0">
              <a:latin typeface="Times New Roman" panose="02020503050405090304" pitchFamily="18" charset="0"/>
              <a:cs typeface="Times New Roman" panose="02020503050405090304" pitchFamily="18" charset="0"/>
            </a:endParaRPr>
          </a:p>
          <a:p>
            <a:pPr marL="285750" indent="-285750">
              <a:lnSpc>
                <a:spcPct val="150000"/>
              </a:lnSpc>
              <a:buFont typeface="Wingdings" panose="05000000000000000000" pitchFamily="2" charset="2"/>
              <a:buChar char="l"/>
            </a:pPr>
            <a:endParaRPr kumimoji="1" lang="zh-CN" altLang="en-US" dirty="0">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3111" y="293463"/>
            <a:ext cx="9193049" cy="9193049"/>
          </a:xfrm>
          <a:prstGeom prst="rect">
            <a:avLst/>
          </a:prstGeom>
        </p:spPr>
      </p:pic>
      <p:sp>
        <p:nvSpPr>
          <p:cNvPr id="2" name="流程图: 离页连接符 1">
            <a:hlinkClick r:id="rId5" action="ppaction://hlinksldjump"/>
          </p:cNvPr>
          <p:cNvSpPr/>
          <p:nvPr/>
        </p:nvSpPr>
        <p:spPr>
          <a:xfrm>
            <a:off x="2079666" y="1931648"/>
            <a:ext cx="1692234" cy="1773054"/>
          </a:xfrm>
          <a:prstGeom prst="flowChartOffpageConnector">
            <a:avLst/>
          </a:prstGeom>
          <a:solidFill>
            <a:srgbClr val="314371"/>
          </a:solidFill>
          <a:ln w="12700" cap="flat" cmpd="sng" algn="ctr">
            <a:noFill/>
            <a:prstDash val="solid"/>
            <a:miter lim="800000"/>
          </a:ln>
          <a:effectLst/>
        </p:spPr>
        <p:txBody>
          <a:bodyPr rtlCol="0" anchor="ctr"/>
          <a:lstStyle/>
          <a:p>
            <a:pPr algn="ctr">
              <a:lnSpc>
                <a:spcPct val="130000"/>
              </a:lnSpc>
              <a:defRPr/>
            </a:pPr>
            <a:r>
              <a:rPr lang="en-US" altLang="zh-CN" sz="9600" b="1" kern="0" dirty="0">
                <a:solidFill>
                  <a:prstClr val="white"/>
                </a:solidFill>
                <a:latin typeface="Times New Roman" panose="02020503050405090304" pitchFamily="18" charset="0"/>
                <a:ea typeface="微软雅黑" panose="020B0503020204020204" charset="-122"/>
                <a:cs typeface="Times New Roman" panose="02020503050405090304" pitchFamily="18" charset="0"/>
              </a:rPr>
              <a:t>2</a:t>
            </a:r>
            <a:endParaRPr lang="zh-CN" altLang="en-US" sz="9600" b="1" kern="0" dirty="0">
              <a:solidFill>
                <a:prstClr val="white"/>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3" name="直接连接符 2"/>
          <p:cNvCxnSpPr/>
          <p:nvPr/>
        </p:nvCxnSpPr>
        <p:spPr>
          <a:xfrm flipV="1">
            <a:off x="4074160" y="3385704"/>
            <a:ext cx="7055302" cy="403"/>
          </a:xfrm>
          <a:prstGeom prst="line">
            <a:avLst/>
          </a:prstGeom>
          <a:noFill/>
          <a:ln w="12700" cap="flat" cmpd="sng" algn="ctr">
            <a:solidFill>
              <a:srgbClr val="314371"/>
            </a:solidFill>
            <a:prstDash val="solid"/>
            <a:miter lim="800000"/>
          </a:ln>
          <a:effectLst/>
        </p:spPr>
      </p:cxnSp>
      <p:sp>
        <p:nvSpPr>
          <p:cNvPr id="4" name="文本框 32"/>
          <p:cNvSpPr txBox="1"/>
          <p:nvPr/>
        </p:nvSpPr>
        <p:spPr>
          <a:xfrm>
            <a:off x="4531181" y="2554707"/>
            <a:ext cx="6219972" cy="830997"/>
          </a:xfrm>
          <a:prstGeom prst="rect">
            <a:avLst/>
          </a:prstGeom>
          <a:noFill/>
        </p:spPr>
        <p:txBody>
          <a:bodyPr wrap="none" rtlCol="0">
            <a:spAutoFit/>
          </a:bodyPr>
          <a:lstStyle/>
          <a:p>
            <a:r>
              <a:rPr lang="en-US" altLang="zh-CN" sz="4800" b="1" dirty="0">
                <a:solidFill>
                  <a:srgbClr val="314371"/>
                </a:solidFill>
                <a:latin typeface="Times New Roman" panose="02020503050405090304" pitchFamily="18" charset="0"/>
                <a:ea typeface="微软雅黑" panose="020B0503020204020204" charset="-122"/>
                <a:cs typeface="Times New Roman" panose="02020503050405090304" pitchFamily="18" charset="0"/>
              </a:rPr>
              <a:t> </a:t>
            </a:r>
            <a:r>
              <a:rPr lang="en-US" altLang="zh-CN" sz="4800" b="1" dirty="0" err="1">
                <a:solidFill>
                  <a:srgbClr val="314371"/>
                </a:solidFill>
                <a:latin typeface="Times New Roman" panose="02020503050405090304" pitchFamily="18" charset="0"/>
                <a:ea typeface="微软雅黑" panose="020B0503020204020204" charset="-122"/>
                <a:cs typeface="Times New Roman" panose="02020503050405090304" pitchFamily="18" charset="0"/>
              </a:rPr>
              <a:t>CopyRE</a:t>
            </a:r>
            <a:r>
              <a:rPr lang="en-US" altLang="zh-CN" sz="4800" b="1" dirty="0">
                <a:solidFill>
                  <a:srgbClr val="314371"/>
                </a:solidFill>
                <a:latin typeface="Times New Roman" panose="02020503050405090304" pitchFamily="18" charset="0"/>
                <a:ea typeface="微软雅黑" panose="020B0503020204020204" charset="-122"/>
                <a:cs typeface="Times New Roman" panose="02020503050405090304" pitchFamily="18" charset="0"/>
              </a:rPr>
              <a:t> &amp; </a:t>
            </a:r>
            <a:r>
              <a:rPr lang="en-US" altLang="zh-CN" sz="4800" b="1" dirty="0" err="1">
                <a:solidFill>
                  <a:srgbClr val="314371"/>
                </a:solidFill>
                <a:latin typeface="Times New Roman" panose="02020503050405090304" pitchFamily="18" charset="0"/>
                <a:ea typeface="微软雅黑" panose="020B0503020204020204" charset="-122"/>
                <a:cs typeface="Times New Roman" panose="02020503050405090304" pitchFamily="18" charset="0"/>
              </a:rPr>
              <a:t>CopyMTL</a:t>
            </a:r>
            <a:endParaRPr lang="zh-CN" altLang="en-US" sz="4800" b="1"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sp>
        <p:nvSpPr>
          <p:cNvPr id="17" name="矩形 42"/>
          <p:cNvSpPr/>
          <p:nvPr/>
        </p:nvSpPr>
        <p:spPr>
          <a:xfrm rot="16200000">
            <a:off x="3742322" y="1564059"/>
            <a:ext cx="1577720" cy="9024563"/>
          </a:xfrm>
          <a:custGeom>
            <a:avLst/>
            <a:gdLst/>
            <a:ahLst/>
            <a:cxnLst/>
            <a:rect l="l" t="t" r="r" b="b"/>
            <a:pathLst>
              <a:path w="2443221" h="4630591">
                <a:moveTo>
                  <a:pt x="0" y="0"/>
                </a:moveTo>
                <a:lnTo>
                  <a:pt x="2443221" y="0"/>
                </a:lnTo>
                <a:lnTo>
                  <a:pt x="0" y="463059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latin typeface="Times New Roman" panose="02020503050405090304" pitchFamily="18" charset="0"/>
              <a:cs typeface="Times New Roman" panose="02020503050405090304" pitchFamily="18" charset="0"/>
            </a:endParaRPr>
          </a:p>
        </p:txBody>
      </p:sp>
      <p:sp>
        <p:nvSpPr>
          <p:cNvPr id="18" name="矩形 42"/>
          <p:cNvSpPr/>
          <p:nvPr/>
        </p:nvSpPr>
        <p:spPr>
          <a:xfrm rot="16200000" flipV="1">
            <a:off x="9435319" y="4101319"/>
            <a:ext cx="2345925" cy="3167437"/>
          </a:xfrm>
          <a:custGeom>
            <a:avLst/>
            <a:gdLst/>
            <a:ahLst/>
            <a:cxnLst/>
            <a:rect l="l" t="t" r="r" b="b"/>
            <a:pathLst>
              <a:path w="2443221" h="4630591">
                <a:moveTo>
                  <a:pt x="0" y="0"/>
                </a:moveTo>
                <a:lnTo>
                  <a:pt x="2443221" y="0"/>
                </a:lnTo>
                <a:lnTo>
                  <a:pt x="0" y="4630591"/>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latin typeface="Times New Roman" panose="02020503050405090304" pitchFamily="18" charset="0"/>
              <a:cs typeface="Times New Roman" panose="02020503050405090304" pitchFamily="18" charset="0"/>
            </a:endParaRPr>
          </a:p>
        </p:txBody>
      </p:sp>
      <p:grpSp>
        <p:nvGrpSpPr>
          <p:cNvPr id="14" name="组合 13"/>
          <p:cNvGrpSpPr/>
          <p:nvPr/>
        </p:nvGrpSpPr>
        <p:grpSpPr>
          <a:xfrm>
            <a:off x="4862108" y="3570509"/>
            <a:ext cx="4006850" cy="1944370"/>
            <a:chOff x="7190" y="4908"/>
            <a:chExt cx="6310" cy="3062"/>
          </a:xfrm>
        </p:grpSpPr>
        <p:grpSp>
          <p:nvGrpSpPr>
            <p:cNvPr id="15" name="组合 14"/>
            <p:cNvGrpSpPr/>
            <p:nvPr/>
          </p:nvGrpSpPr>
          <p:grpSpPr>
            <a:xfrm>
              <a:off x="7190" y="5060"/>
              <a:ext cx="323" cy="1925"/>
              <a:chOff x="6962660" y="2067973"/>
              <a:chExt cx="200967" cy="1199904"/>
            </a:xfrm>
            <a:solidFill>
              <a:srgbClr val="F2F2F2"/>
            </a:solidFill>
          </p:grpSpPr>
          <p:cxnSp>
            <p:nvCxnSpPr>
              <p:cNvPr id="26" name="直接连接符 5"/>
              <p:cNvCxnSpPr>
                <a:endCxn id="29" idx="4"/>
              </p:cNvCxnSpPr>
              <p:nvPr/>
            </p:nvCxnSpPr>
            <p:spPr>
              <a:xfrm>
                <a:off x="7063143" y="2219103"/>
                <a:ext cx="1" cy="1048774"/>
              </a:xfrm>
              <a:prstGeom prst="line">
                <a:avLst/>
              </a:prstGeom>
              <a:grpFill/>
              <a:ln w="15875" cap="flat" cmpd="sng" algn="ctr">
                <a:solidFill>
                  <a:srgbClr val="314371"/>
                </a:solidFill>
                <a:prstDash val="solid"/>
                <a:miter lim="800000"/>
              </a:ln>
              <a:effectLst/>
            </p:spPr>
          </p:cxnSp>
          <p:sp>
            <p:nvSpPr>
              <p:cNvPr id="27" name="椭圆 26"/>
              <p:cNvSpPr/>
              <p:nvPr/>
            </p:nvSpPr>
            <p:spPr>
              <a:xfrm>
                <a:off x="6962660" y="2067973"/>
                <a:ext cx="200967" cy="200967"/>
              </a:xfrm>
              <a:prstGeom prst="ellipse">
                <a:avLst/>
              </a:prstGeom>
              <a:grpFill/>
              <a:ln w="15875" cap="flat" cmpd="sng" algn="ctr">
                <a:solidFill>
                  <a:srgbClr val="314371"/>
                </a:solidFill>
                <a:prstDash val="solid"/>
                <a:miter lim="800000"/>
              </a:ln>
              <a:effectLst/>
            </p:spPr>
            <p:txBody>
              <a:bodyPr rtlCol="0" anchor="ctr"/>
              <a:lstStyle/>
              <a:p>
                <a:pPr algn="ctr">
                  <a:defRPr/>
                </a:pPr>
                <a:endParaRPr lang="zh-CN" altLang="en-US" sz="2485" kern="0">
                  <a:solidFill>
                    <a:prstClr val="white"/>
                  </a:solidFill>
                  <a:latin typeface="Times New Roman" panose="02020503050405090304" pitchFamily="18" charset="0"/>
                  <a:ea typeface="微软雅黑" panose="020B0503020204020204" charset="-122"/>
                  <a:cs typeface="Times New Roman" panose="02020503050405090304" pitchFamily="18" charset="0"/>
                </a:endParaRPr>
              </a:p>
            </p:txBody>
          </p:sp>
          <p:sp>
            <p:nvSpPr>
              <p:cNvPr id="28" name="椭圆 27"/>
              <p:cNvSpPr/>
              <p:nvPr/>
            </p:nvSpPr>
            <p:spPr>
              <a:xfrm>
                <a:off x="6962660" y="2561033"/>
                <a:ext cx="200967" cy="200967"/>
              </a:xfrm>
              <a:prstGeom prst="ellipse">
                <a:avLst/>
              </a:prstGeom>
              <a:grpFill/>
              <a:ln w="15875" cap="flat" cmpd="sng" algn="ctr">
                <a:solidFill>
                  <a:srgbClr val="314371"/>
                </a:solidFill>
                <a:prstDash val="solid"/>
                <a:miter lim="800000"/>
              </a:ln>
              <a:effectLst/>
            </p:spPr>
            <p:txBody>
              <a:bodyPr rtlCol="0" anchor="ctr"/>
              <a:lstStyle/>
              <a:p>
                <a:pPr algn="ctr">
                  <a:defRPr/>
                </a:pPr>
                <a:endParaRPr lang="zh-CN" altLang="en-US" sz="2485" kern="0">
                  <a:solidFill>
                    <a:prstClr val="white"/>
                  </a:solidFill>
                  <a:latin typeface="Times New Roman" panose="02020503050405090304" pitchFamily="18" charset="0"/>
                  <a:ea typeface="微软雅黑" panose="020B0503020204020204" charset="-122"/>
                  <a:cs typeface="Times New Roman" panose="02020503050405090304" pitchFamily="18" charset="0"/>
                </a:endParaRPr>
              </a:p>
            </p:txBody>
          </p:sp>
          <p:sp>
            <p:nvSpPr>
              <p:cNvPr id="29" name="椭圆 28"/>
              <p:cNvSpPr/>
              <p:nvPr/>
            </p:nvSpPr>
            <p:spPr>
              <a:xfrm>
                <a:off x="6962660" y="3066910"/>
                <a:ext cx="200967" cy="200967"/>
              </a:xfrm>
              <a:prstGeom prst="ellipse">
                <a:avLst/>
              </a:prstGeom>
              <a:grpFill/>
              <a:ln w="15875" cap="flat" cmpd="sng" algn="ctr">
                <a:solidFill>
                  <a:srgbClr val="314371"/>
                </a:solidFill>
                <a:prstDash val="solid"/>
                <a:miter lim="800000"/>
              </a:ln>
              <a:effectLst/>
            </p:spPr>
            <p:txBody>
              <a:bodyPr rtlCol="0" anchor="ctr"/>
              <a:lstStyle/>
              <a:p>
                <a:pPr algn="ctr">
                  <a:defRPr/>
                </a:pPr>
                <a:endParaRPr lang="zh-CN" altLang="en-US" sz="2485" kern="0">
                  <a:solidFill>
                    <a:prstClr val="white"/>
                  </a:solidFill>
                  <a:latin typeface="Times New Roman" panose="02020503050405090304" pitchFamily="18" charset="0"/>
                  <a:ea typeface="微软雅黑" panose="020B0503020204020204" charset="-122"/>
                  <a:cs typeface="Times New Roman" panose="02020503050405090304" pitchFamily="18" charset="0"/>
                </a:endParaRPr>
              </a:p>
            </p:txBody>
          </p:sp>
        </p:grpSp>
        <p:sp>
          <p:nvSpPr>
            <p:cNvPr id="21" name="矩形 122"/>
            <p:cNvSpPr>
              <a:spLocks noChangeArrowheads="1"/>
            </p:cNvSpPr>
            <p:nvPr/>
          </p:nvSpPr>
          <p:spPr bwMode="auto">
            <a:xfrm>
              <a:off x="7780" y="4908"/>
              <a:ext cx="5043"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9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Font typeface="Arial" panose="020B0604020202090204" pitchFamily="34" charset="0"/>
                <a:buNone/>
              </a:pPr>
              <a:r>
                <a:rPr lang="en-US" altLang="zh-CN"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rPr>
                <a:t>Intro </a:t>
              </a:r>
              <a:r>
                <a:rPr lang="en-US" altLang="zh-CN" sz="2000" dirty="0" err="1">
                  <a:solidFill>
                    <a:srgbClr val="314371"/>
                  </a:solidFill>
                  <a:latin typeface="Times New Roman" panose="02020503050405090304" pitchFamily="18" charset="0"/>
                  <a:cs typeface="Times New Roman" panose="02020503050405090304" pitchFamily="18" charset="0"/>
                  <a:sym typeface="微软雅黑" panose="020B0503020204020204" charset="-122"/>
                </a:rPr>
                <a:t>CopyRE</a:t>
              </a:r>
              <a:endParaRPr lang="zh-CN" altLang="en-US"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endParaRPr>
            </a:p>
          </p:txBody>
        </p:sp>
        <p:sp>
          <p:nvSpPr>
            <p:cNvPr id="22" name="矩形 122"/>
            <p:cNvSpPr>
              <a:spLocks noChangeArrowheads="1"/>
            </p:cNvSpPr>
            <p:nvPr/>
          </p:nvSpPr>
          <p:spPr bwMode="auto">
            <a:xfrm>
              <a:off x="7780" y="5656"/>
              <a:ext cx="5043"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9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Font typeface="Arial" panose="020B0604020202090204" pitchFamily="34" charset="0"/>
                <a:buNone/>
              </a:pPr>
              <a:r>
                <a:rPr lang="en-US" altLang="zh-CN"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rPr>
                <a:t>Problems in </a:t>
              </a:r>
              <a:r>
                <a:rPr lang="en-US" altLang="zh-CN" sz="2000" dirty="0" err="1">
                  <a:solidFill>
                    <a:srgbClr val="314371"/>
                  </a:solidFill>
                  <a:latin typeface="Times New Roman" panose="02020503050405090304" pitchFamily="18" charset="0"/>
                  <a:cs typeface="Times New Roman" panose="02020503050405090304" pitchFamily="18" charset="0"/>
                  <a:sym typeface="微软雅黑" panose="020B0503020204020204" charset="-122"/>
                </a:rPr>
                <a:t>CopyRE</a:t>
              </a:r>
              <a:endParaRPr lang="zh-CN" altLang="en-US"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endParaRPr>
            </a:p>
          </p:txBody>
        </p:sp>
        <p:sp>
          <p:nvSpPr>
            <p:cNvPr id="23" name="矩形 122"/>
            <p:cNvSpPr>
              <a:spLocks noChangeArrowheads="1"/>
            </p:cNvSpPr>
            <p:nvPr/>
          </p:nvSpPr>
          <p:spPr bwMode="auto">
            <a:xfrm>
              <a:off x="7780" y="6480"/>
              <a:ext cx="572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9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Font typeface="Arial" panose="020B0604020202090204" pitchFamily="34" charset="0"/>
                <a:buNone/>
              </a:pPr>
              <a:r>
                <a:rPr lang="en-US" altLang="zh-CN"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rPr>
                <a:t>Intro </a:t>
              </a:r>
              <a:r>
                <a:rPr lang="en-US" altLang="zh-CN" sz="2000" dirty="0" err="1">
                  <a:solidFill>
                    <a:srgbClr val="314371"/>
                  </a:solidFill>
                  <a:latin typeface="Times New Roman" panose="02020503050405090304" pitchFamily="18" charset="0"/>
                  <a:cs typeface="Times New Roman" panose="02020503050405090304" pitchFamily="18" charset="0"/>
                  <a:sym typeface="微软雅黑" panose="020B0503020204020204" charset="-122"/>
                </a:rPr>
                <a:t>CopyMTL</a:t>
              </a:r>
              <a:endParaRPr lang="zh-CN" altLang="en-US"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endParaRPr>
            </a:p>
          </p:txBody>
        </p:sp>
        <p:sp>
          <p:nvSpPr>
            <p:cNvPr id="24" name="矩形 122"/>
            <p:cNvSpPr>
              <a:spLocks noChangeArrowheads="1"/>
            </p:cNvSpPr>
            <p:nvPr/>
          </p:nvSpPr>
          <p:spPr bwMode="auto">
            <a:xfrm>
              <a:off x="7780" y="7291"/>
              <a:ext cx="5043"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6" tIns="60943" rIns="121886" bIns="60943">
              <a:spAutoFit/>
            </a:bodyPr>
            <a:lstStyle>
              <a:lvl1pPr>
                <a:spcBef>
                  <a:spcPct val="20000"/>
                </a:spcBef>
                <a:buFont typeface="Arial" panose="020B060402020209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Font typeface="Arial" panose="020B0604020202090204" pitchFamily="34" charset="0"/>
                <a:buNone/>
              </a:pPr>
              <a:endParaRPr lang="zh-CN" altLang="en-US" sz="2000" dirty="0">
                <a:solidFill>
                  <a:srgbClr val="314371"/>
                </a:solidFill>
                <a:latin typeface="Times New Roman" panose="02020503050405090304" pitchFamily="18" charset="0"/>
                <a:cs typeface="Times New Roman" panose="02020503050405090304" pitchFamily="18" charset="0"/>
                <a:sym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p14:dur="10" advTm="5145"/>
    </mc:Choice>
    <mc:Fallback xmlns="">
      <p:transition advTm="514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6</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1919115"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Intro </a:t>
            </a:r>
            <a:r>
              <a:rPr lang="en-US" altLang="zh-CN" sz="2400" dirty="0" err="1">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CopyRE</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3270" y="1117814"/>
            <a:ext cx="7326152" cy="5628303"/>
          </a:xfrm>
          <a:prstGeom prst="rect">
            <a:avLst/>
          </a:prstGeom>
        </p:spPr>
      </p:pic>
      <p:sp>
        <p:nvSpPr>
          <p:cNvPr id="12" name="矩形 11"/>
          <p:cNvSpPr/>
          <p:nvPr/>
        </p:nvSpPr>
        <p:spPr>
          <a:xfrm>
            <a:off x="255270" y="1128960"/>
            <a:ext cx="6096000" cy="458074"/>
          </a:xfrm>
          <a:prstGeom prst="rect">
            <a:avLst/>
          </a:prstGeom>
        </p:spPr>
        <p:txBody>
          <a:bodyPr>
            <a:spAutoFit/>
          </a:bodyPr>
          <a:lstStyle/>
          <a:p>
            <a:pPr marL="285750" indent="-285750">
              <a:lnSpc>
                <a:spcPct val="150000"/>
              </a:lnSpc>
              <a:buFont typeface="Wingdings" panose="05000000000000000000" pitchFamily="2" charset="2"/>
              <a:buChar char="l"/>
            </a:pPr>
            <a:r>
              <a:rPr lang="en-GB" altLang="zh-CN" b="1" dirty="0">
                <a:latin typeface="Times New Roman" panose="02020503050405090304" pitchFamily="18" charset="0"/>
                <a:cs typeface="Times New Roman" panose="02020503050405090304" pitchFamily="18" charset="0"/>
              </a:rPr>
              <a:t>Encoder</a:t>
            </a:r>
          </a:p>
        </p:txBody>
      </p:sp>
      <p:sp>
        <p:nvSpPr>
          <p:cNvPr id="6" name="矩形 5"/>
          <p:cNvSpPr/>
          <p:nvPr/>
        </p:nvSpPr>
        <p:spPr>
          <a:xfrm>
            <a:off x="3068568" y="1117814"/>
            <a:ext cx="7560854" cy="4041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879901" y="2154633"/>
            <a:ext cx="1502911" cy="4041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55177"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7</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1919115"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Intro </a:t>
            </a:r>
            <a:r>
              <a:rPr lang="en-US" altLang="zh-CN" sz="2400" dirty="0" err="1">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CopyRE</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3270" y="1117814"/>
            <a:ext cx="7326152" cy="5628303"/>
          </a:xfrm>
          <a:prstGeom prst="rect">
            <a:avLst/>
          </a:prstGeom>
        </p:spPr>
      </p:pic>
      <p:sp>
        <p:nvSpPr>
          <p:cNvPr id="12" name="矩形 11"/>
          <p:cNvSpPr/>
          <p:nvPr/>
        </p:nvSpPr>
        <p:spPr>
          <a:xfrm>
            <a:off x="255270" y="1128960"/>
            <a:ext cx="2948462" cy="1289071"/>
          </a:xfrm>
          <a:prstGeom prst="rect">
            <a:avLst/>
          </a:prstGeom>
        </p:spPr>
        <p:txBody>
          <a:bodyPr wrap="square">
            <a:spAutoFit/>
          </a:bodyPr>
          <a:lstStyle/>
          <a:p>
            <a:pPr marL="285750" indent="-285750">
              <a:lnSpc>
                <a:spcPct val="150000"/>
              </a:lnSpc>
              <a:buFont typeface="Wingdings" panose="05000000000000000000" pitchFamily="2" charset="2"/>
              <a:buChar char="l"/>
            </a:pPr>
            <a:r>
              <a:rPr lang="en-GB" altLang="zh-CN" b="1" dirty="0">
                <a:latin typeface="Times New Roman" panose="02020503050405090304" pitchFamily="18" charset="0"/>
                <a:cs typeface="Times New Roman" panose="02020503050405090304" pitchFamily="18" charset="0"/>
              </a:rPr>
              <a:t>Decoder</a:t>
            </a:r>
          </a:p>
          <a:p>
            <a:pPr marL="285750" indent="-285750">
              <a:lnSpc>
                <a:spcPct val="150000"/>
              </a:lnSpc>
              <a:buFont typeface="Wingdings" panose="05000000000000000000" pitchFamily="2" charset="2"/>
              <a:buChar char="l"/>
            </a:pPr>
            <a:r>
              <a:rPr lang="en-GB" altLang="zh-CN" b="1" dirty="0">
                <a:latin typeface="Times New Roman" panose="02020503050405090304" pitchFamily="18" charset="0"/>
                <a:cs typeface="Times New Roman" panose="02020503050405090304" pitchFamily="18" charset="0"/>
              </a:rPr>
              <a:t>Each</a:t>
            </a:r>
            <a:r>
              <a:rPr lang="zh-CN" altLang="en-US" b="1" dirty="0">
                <a:latin typeface="Times New Roman" panose="02020503050405090304" pitchFamily="18" charset="0"/>
                <a:cs typeface="Times New Roman" panose="02020503050405090304" pitchFamily="18" charset="0"/>
              </a:rPr>
              <a:t> </a:t>
            </a:r>
            <a:r>
              <a:rPr lang="en-US" altLang="zh-CN" b="1" dirty="0">
                <a:latin typeface="Times New Roman" panose="02020503050405090304" pitchFamily="18" charset="0"/>
                <a:cs typeface="Times New Roman" panose="02020503050405090304" pitchFamily="18" charset="0"/>
              </a:rPr>
              <a:t>time step (t</a:t>
            </a:r>
            <a:r>
              <a:rPr lang="zh-CN" altLang="en-US" b="1" dirty="0">
                <a:latin typeface="Times New Roman" panose="02020503050405090304" pitchFamily="18" charset="0"/>
                <a:cs typeface="Times New Roman" panose="02020503050405090304" pitchFamily="18" charset="0"/>
              </a:rPr>
              <a:t> </a:t>
            </a:r>
            <a:r>
              <a:rPr lang="en-US" altLang="zh-CN" b="1" dirty="0">
                <a:latin typeface="Times New Roman" panose="02020503050405090304" pitchFamily="18" charset="0"/>
                <a:cs typeface="Times New Roman" panose="02020503050405090304" pitchFamily="18" charset="0"/>
              </a:rPr>
              <a:t>from 1):</a:t>
            </a:r>
            <a:r>
              <a:rPr lang="zh-CN" altLang="en-US" b="1" dirty="0">
                <a:latin typeface="Times New Roman" panose="02020503050405090304" pitchFamily="18" charset="0"/>
                <a:cs typeface="Times New Roman" panose="02020503050405090304" pitchFamily="18" charset="0"/>
              </a:rPr>
              <a:t> </a:t>
            </a:r>
            <a:r>
              <a:rPr lang="en-GB" altLang="zh-CN" b="1" dirty="0">
                <a:solidFill>
                  <a:srgbClr val="C00000"/>
                </a:solidFill>
                <a:latin typeface="Times New Roman" panose="02020503050405090304" pitchFamily="18" charset="0"/>
                <a:cs typeface="Times New Roman" panose="02020503050405090304" pitchFamily="18" charset="0"/>
              </a:rPr>
              <a:t>Relation ,Head</a:t>
            </a:r>
            <a:r>
              <a:rPr lang="en-US" altLang="zh-CN" b="1" dirty="0">
                <a:solidFill>
                  <a:srgbClr val="C00000"/>
                </a:solidFill>
                <a:latin typeface="Times New Roman" panose="02020503050405090304" pitchFamily="18" charset="0"/>
                <a:cs typeface="Times New Roman" panose="02020503050405090304" pitchFamily="18" charset="0"/>
              </a:rPr>
              <a:t>,</a:t>
            </a:r>
            <a:r>
              <a:rPr lang="zh-CN" altLang="en-US" b="1" dirty="0">
                <a:solidFill>
                  <a:srgbClr val="C00000"/>
                </a:solidFill>
                <a:latin typeface="Times New Roman" panose="02020503050405090304" pitchFamily="18" charset="0"/>
                <a:cs typeface="Times New Roman" panose="02020503050405090304" pitchFamily="18" charset="0"/>
              </a:rPr>
              <a:t> </a:t>
            </a:r>
            <a:r>
              <a:rPr lang="en-US" altLang="zh-CN" b="1" dirty="0">
                <a:solidFill>
                  <a:srgbClr val="C00000"/>
                </a:solidFill>
                <a:latin typeface="Times New Roman" panose="02020503050405090304" pitchFamily="18" charset="0"/>
                <a:cs typeface="Times New Roman" panose="02020503050405090304" pitchFamily="18" charset="0"/>
              </a:rPr>
              <a:t>or Tail</a:t>
            </a:r>
            <a:r>
              <a:rPr lang="en-GB" altLang="zh-CN" b="1" dirty="0">
                <a:solidFill>
                  <a:srgbClr val="C00000"/>
                </a:solidFill>
                <a:latin typeface="Times New Roman" panose="02020503050405090304" pitchFamily="18" charset="0"/>
                <a:cs typeface="Times New Roman" panose="02020503050405090304" pitchFamily="18" charset="0"/>
              </a:rPr>
              <a:t> </a:t>
            </a:r>
          </a:p>
        </p:txBody>
      </p:sp>
      <p:sp>
        <p:nvSpPr>
          <p:cNvPr id="6" name="矩形 5"/>
          <p:cNvSpPr/>
          <p:nvPr/>
        </p:nvSpPr>
        <p:spPr>
          <a:xfrm>
            <a:off x="3213257" y="1117814"/>
            <a:ext cx="5635468" cy="4041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合 6"/>
          <p:cNvGrpSpPr/>
          <p:nvPr/>
        </p:nvGrpSpPr>
        <p:grpSpPr>
          <a:xfrm>
            <a:off x="8481051" y="4665940"/>
            <a:ext cx="2247909" cy="349544"/>
            <a:chOff x="8481051" y="4665940"/>
            <a:chExt cx="2247909" cy="349544"/>
          </a:xfrm>
        </p:grpSpPr>
        <p:sp>
          <p:nvSpPr>
            <p:cNvPr id="13" name="矩形 12"/>
            <p:cNvSpPr/>
            <p:nvPr/>
          </p:nvSpPr>
          <p:spPr>
            <a:xfrm>
              <a:off x="8481051" y="4665940"/>
              <a:ext cx="1658360" cy="349544"/>
            </a:xfrm>
            <a:prstGeom prst="rect">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 name="右箭头 13"/>
            <p:cNvSpPr/>
            <p:nvPr/>
          </p:nvSpPr>
          <p:spPr>
            <a:xfrm>
              <a:off x="10139411" y="4735443"/>
              <a:ext cx="589549" cy="21053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9" name="文本框 8"/>
          <p:cNvSpPr txBox="1"/>
          <p:nvPr/>
        </p:nvSpPr>
        <p:spPr>
          <a:xfrm>
            <a:off x="10864124" y="4665940"/>
            <a:ext cx="912109" cy="646331"/>
          </a:xfrm>
          <a:prstGeom prst="rect">
            <a:avLst/>
          </a:prstGeom>
          <a:noFill/>
        </p:spPr>
        <p:txBody>
          <a:bodyPr wrap="none" rtlCol="0">
            <a:spAutoFit/>
          </a:bodyPr>
          <a:lstStyle/>
          <a:p>
            <a:r>
              <a:rPr kumimoji="1" lang="en-US" altLang="zh-CN" dirty="0">
                <a:solidFill>
                  <a:srgbClr val="C00000"/>
                </a:solidFill>
              </a:rPr>
              <a:t>t%3=1,</a:t>
            </a:r>
          </a:p>
          <a:p>
            <a:r>
              <a:rPr kumimoji="1" lang="en-US" altLang="zh-CN" dirty="0">
                <a:solidFill>
                  <a:srgbClr val="C00000"/>
                </a:solidFill>
              </a:rPr>
              <a:t>relation</a:t>
            </a:r>
            <a:endParaRPr kumimoji="1" lang="zh-CN" altLang="en-US"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2"/>
          <p:cNvSpPr/>
          <p:nvPr/>
        </p:nvSpPr>
        <p:spPr>
          <a:xfrm>
            <a:off x="-103" y="239384"/>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ysClr val="window" lastClr="FFFFFF">
              <a:lumMod val="8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3" name="流程图: 离页连接符 2"/>
          <p:cNvSpPr/>
          <p:nvPr/>
        </p:nvSpPr>
        <p:spPr>
          <a:xfrm rot="10800000">
            <a:off x="10445750" y="569345"/>
            <a:ext cx="876300" cy="384342"/>
          </a:xfrm>
          <a:prstGeom prst="flowChartOffpageConnector">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503050405090304" pitchFamily="18" charset="0"/>
              <a:ea typeface="微软雅黑" panose="020B0503020204020204" charset="-122"/>
              <a:cs typeface="Times New Roman" panose="02020503050405090304" pitchFamily="18" charset="0"/>
            </a:endParaRPr>
          </a:p>
        </p:txBody>
      </p:sp>
      <p:sp>
        <p:nvSpPr>
          <p:cNvPr id="4" name="矩形 3"/>
          <p:cNvSpPr/>
          <p:nvPr/>
        </p:nvSpPr>
        <p:spPr>
          <a:xfrm>
            <a:off x="10501767" y="658245"/>
            <a:ext cx="820283" cy="276999"/>
          </a:xfrm>
          <a:prstGeom prst="rect">
            <a:avLst/>
          </a:prstGeom>
        </p:spPr>
        <p:txBody>
          <a:bodyPr lIns="68580" tIns="34290" rIns="68580" bIns="34290"/>
          <a:lstStyle/>
          <a:p>
            <a:pPr algn="ctr">
              <a:defRPr/>
            </a:pPr>
            <a:r>
              <a:rPr lang="en-US" altLang="zh-CN" sz="1200" dirty="0">
                <a:solidFill>
                  <a:srgbClr val="314371"/>
                </a:solidFill>
                <a:latin typeface="Times New Roman" panose="02020503050405090304" pitchFamily="18" charset="0"/>
                <a:ea typeface="微软雅黑" panose="020B0503020204020204" charset="-122"/>
                <a:cs typeface="Times New Roman" panose="02020503050405090304" pitchFamily="18" charset="0"/>
              </a:rPr>
              <a:t>8</a:t>
            </a:r>
            <a:endParaRPr lang="zh-CN" altLang="en-US" sz="1200" dirty="0">
              <a:solidFill>
                <a:srgbClr val="314371"/>
              </a:solidFill>
              <a:latin typeface="Times New Roman" panose="02020503050405090304" pitchFamily="18" charset="0"/>
              <a:ea typeface="微软雅黑" panose="020B0503020204020204" charset="-122"/>
              <a:cs typeface="Times New Roman" panose="02020503050405090304" pitchFamily="18" charset="0"/>
            </a:endParaRPr>
          </a:p>
        </p:txBody>
      </p:sp>
      <p:cxnSp>
        <p:nvCxnSpPr>
          <p:cNvPr id="5" name="直接连接符 4"/>
          <p:cNvCxnSpPr/>
          <p:nvPr/>
        </p:nvCxnSpPr>
        <p:spPr>
          <a:xfrm>
            <a:off x="0" y="952500"/>
            <a:ext cx="12192000" cy="0"/>
          </a:xfrm>
          <a:prstGeom prst="line">
            <a:avLst/>
          </a:prstGeom>
          <a:noFill/>
          <a:ln w="12700" cap="flat" cmpd="sng" algn="ctr">
            <a:solidFill>
              <a:srgbClr val="314371"/>
            </a:solidFill>
            <a:prstDash val="solid"/>
            <a:miter lim="800000"/>
          </a:ln>
          <a:effectLst/>
        </p:spPr>
      </p:cxnSp>
      <p:sp>
        <p:nvSpPr>
          <p:cNvPr id="10" name="文本框 38"/>
          <p:cNvSpPr txBox="1"/>
          <p:nvPr/>
        </p:nvSpPr>
        <p:spPr>
          <a:xfrm>
            <a:off x="1149453" y="373687"/>
            <a:ext cx="1919115" cy="461665"/>
          </a:xfrm>
          <a:prstGeom prst="rect">
            <a:avLst/>
          </a:prstGeom>
          <a:noFill/>
        </p:spPr>
        <p:txBody>
          <a:bodyPr wrap="none" rtlCol="0">
            <a:spAutoFit/>
          </a:bodyPr>
          <a:lstStyle/>
          <a:p>
            <a:pPr>
              <a:spcBef>
                <a:spcPct val="0"/>
              </a:spcBef>
            </a:pPr>
            <a:r>
              <a:rPr lang="en-US" altLang="zh-CN"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Intro </a:t>
            </a:r>
            <a:r>
              <a:rPr lang="en-US" altLang="zh-CN" sz="2400" dirty="0" err="1">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rPr>
              <a:t>CopyRE</a:t>
            </a:r>
            <a:endParaRPr lang="zh-CN" altLang="en-US" sz="2400" dirty="0">
              <a:solidFill>
                <a:srgbClr val="314371"/>
              </a:solidFill>
              <a:latin typeface="Times New Roman" panose="02020503050405090304" pitchFamily="18" charset="0"/>
              <a:ea typeface="微软雅黑" panose="020B0503020204020204" charset="-122"/>
              <a:cs typeface="Times New Roman" panose="02020503050405090304" pitchFamily="18" charset="0"/>
              <a:sym typeface="微软雅黑" panose="020B0503020204020204" charset="-122"/>
            </a:endParaRPr>
          </a:p>
        </p:txBody>
      </p:sp>
      <p:pic>
        <p:nvPicPr>
          <p:cNvPr id="11" name="图片 10" descr="ECNU_Emblem">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270" y="285115"/>
            <a:ext cx="638810" cy="63881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3270" y="1117814"/>
            <a:ext cx="7326152" cy="5628303"/>
          </a:xfrm>
          <a:prstGeom prst="rect">
            <a:avLst/>
          </a:prstGeom>
        </p:spPr>
      </p:pic>
      <p:sp>
        <p:nvSpPr>
          <p:cNvPr id="12" name="矩形 11"/>
          <p:cNvSpPr/>
          <p:nvPr/>
        </p:nvSpPr>
        <p:spPr>
          <a:xfrm>
            <a:off x="255270" y="1128960"/>
            <a:ext cx="2813298" cy="1289071"/>
          </a:xfrm>
          <a:prstGeom prst="rect">
            <a:avLst/>
          </a:prstGeom>
        </p:spPr>
        <p:txBody>
          <a:bodyPr wrap="square">
            <a:spAutoFit/>
          </a:bodyPr>
          <a:lstStyle/>
          <a:p>
            <a:pPr marL="285750" indent="-285750">
              <a:lnSpc>
                <a:spcPct val="150000"/>
              </a:lnSpc>
              <a:buFont typeface="Wingdings" panose="05000000000000000000" pitchFamily="2" charset="2"/>
              <a:buChar char="l"/>
            </a:pPr>
            <a:r>
              <a:rPr lang="en-GB" altLang="zh-CN" b="1" dirty="0">
                <a:latin typeface="Times New Roman" panose="02020503050405090304" pitchFamily="18" charset="0"/>
                <a:cs typeface="Times New Roman" panose="02020503050405090304" pitchFamily="18" charset="0"/>
              </a:rPr>
              <a:t>Decoder</a:t>
            </a:r>
          </a:p>
          <a:p>
            <a:pPr marL="285750" indent="-285750">
              <a:lnSpc>
                <a:spcPct val="150000"/>
              </a:lnSpc>
              <a:buFont typeface="Wingdings" panose="05000000000000000000" pitchFamily="2" charset="2"/>
              <a:buChar char="l"/>
            </a:pPr>
            <a:r>
              <a:rPr lang="en-GB" altLang="zh-CN" b="1" dirty="0">
                <a:latin typeface="Times New Roman" panose="02020503050405090304" pitchFamily="18" charset="0"/>
                <a:cs typeface="Times New Roman" panose="02020503050405090304" pitchFamily="18" charset="0"/>
              </a:rPr>
              <a:t>Each</a:t>
            </a:r>
            <a:r>
              <a:rPr lang="zh-CN" altLang="en-US" b="1" dirty="0">
                <a:latin typeface="Times New Roman" panose="02020503050405090304" pitchFamily="18" charset="0"/>
                <a:cs typeface="Times New Roman" panose="02020503050405090304" pitchFamily="18" charset="0"/>
              </a:rPr>
              <a:t> </a:t>
            </a:r>
            <a:r>
              <a:rPr lang="en-US" altLang="zh-CN" b="1" dirty="0">
                <a:latin typeface="Times New Roman" panose="02020503050405090304" pitchFamily="18" charset="0"/>
                <a:cs typeface="Times New Roman" panose="02020503050405090304" pitchFamily="18" charset="0"/>
              </a:rPr>
              <a:t>time step (t):</a:t>
            </a:r>
            <a:r>
              <a:rPr lang="zh-CN" altLang="en-US" b="1" dirty="0">
                <a:latin typeface="Times New Roman" panose="02020503050405090304" pitchFamily="18" charset="0"/>
                <a:cs typeface="Times New Roman" panose="02020503050405090304" pitchFamily="18" charset="0"/>
              </a:rPr>
              <a:t> </a:t>
            </a:r>
            <a:r>
              <a:rPr lang="en-GB" altLang="zh-CN" b="1" dirty="0">
                <a:solidFill>
                  <a:srgbClr val="C00000"/>
                </a:solidFill>
                <a:latin typeface="Times New Roman" panose="02020503050405090304" pitchFamily="18" charset="0"/>
                <a:cs typeface="Times New Roman" panose="02020503050405090304" pitchFamily="18" charset="0"/>
              </a:rPr>
              <a:t>Relation ,Head</a:t>
            </a:r>
            <a:r>
              <a:rPr lang="en-US" altLang="zh-CN" b="1" dirty="0">
                <a:solidFill>
                  <a:srgbClr val="C00000"/>
                </a:solidFill>
                <a:latin typeface="Times New Roman" panose="02020503050405090304" pitchFamily="18" charset="0"/>
                <a:cs typeface="Times New Roman" panose="02020503050405090304" pitchFamily="18" charset="0"/>
              </a:rPr>
              <a:t>,</a:t>
            </a:r>
            <a:r>
              <a:rPr lang="zh-CN" altLang="en-US" b="1" dirty="0">
                <a:solidFill>
                  <a:srgbClr val="C00000"/>
                </a:solidFill>
                <a:latin typeface="Times New Roman" panose="02020503050405090304" pitchFamily="18" charset="0"/>
                <a:cs typeface="Times New Roman" panose="02020503050405090304" pitchFamily="18" charset="0"/>
              </a:rPr>
              <a:t> </a:t>
            </a:r>
            <a:r>
              <a:rPr lang="en-US" altLang="zh-CN" b="1" dirty="0">
                <a:solidFill>
                  <a:srgbClr val="C00000"/>
                </a:solidFill>
                <a:latin typeface="Times New Roman" panose="02020503050405090304" pitchFamily="18" charset="0"/>
                <a:cs typeface="Times New Roman" panose="02020503050405090304" pitchFamily="18" charset="0"/>
              </a:rPr>
              <a:t>or Tail</a:t>
            </a:r>
            <a:r>
              <a:rPr lang="en-GB" altLang="zh-CN" b="1" dirty="0">
                <a:solidFill>
                  <a:srgbClr val="C00000"/>
                </a:solidFill>
                <a:latin typeface="Times New Roman" panose="02020503050405090304" pitchFamily="18" charset="0"/>
                <a:cs typeface="Times New Roman" panose="02020503050405090304" pitchFamily="18" charset="0"/>
              </a:rPr>
              <a:t> </a:t>
            </a:r>
          </a:p>
        </p:txBody>
      </p:sp>
      <p:sp>
        <p:nvSpPr>
          <p:cNvPr id="6" name="矩形 5"/>
          <p:cNvSpPr/>
          <p:nvPr/>
        </p:nvSpPr>
        <p:spPr>
          <a:xfrm>
            <a:off x="3068568" y="1117814"/>
            <a:ext cx="5770632" cy="4041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合 6"/>
          <p:cNvGrpSpPr/>
          <p:nvPr/>
        </p:nvGrpSpPr>
        <p:grpSpPr>
          <a:xfrm>
            <a:off x="8610357" y="4039180"/>
            <a:ext cx="2247909" cy="349544"/>
            <a:chOff x="8481051" y="4665940"/>
            <a:chExt cx="2247909" cy="349544"/>
          </a:xfrm>
        </p:grpSpPr>
        <p:sp>
          <p:nvSpPr>
            <p:cNvPr id="13" name="矩形 12"/>
            <p:cNvSpPr/>
            <p:nvPr/>
          </p:nvSpPr>
          <p:spPr>
            <a:xfrm>
              <a:off x="8481051" y="4665940"/>
              <a:ext cx="1658360" cy="349544"/>
            </a:xfrm>
            <a:prstGeom prst="rect">
              <a:avLst/>
            </a:prstGeom>
            <a:solidFill>
              <a:schemeClr val="accent1">
                <a:alpha val="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 name="右箭头 13"/>
            <p:cNvSpPr/>
            <p:nvPr/>
          </p:nvSpPr>
          <p:spPr>
            <a:xfrm>
              <a:off x="10139411" y="4735443"/>
              <a:ext cx="589549" cy="21053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9" name="文本框 8"/>
          <p:cNvSpPr txBox="1"/>
          <p:nvPr/>
        </p:nvSpPr>
        <p:spPr>
          <a:xfrm>
            <a:off x="10858266" y="4039180"/>
            <a:ext cx="833883" cy="646331"/>
          </a:xfrm>
          <a:prstGeom prst="rect">
            <a:avLst/>
          </a:prstGeom>
          <a:noFill/>
        </p:spPr>
        <p:txBody>
          <a:bodyPr wrap="none" rtlCol="0">
            <a:spAutoFit/>
          </a:bodyPr>
          <a:lstStyle/>
          <a:p>
            <a:r>
              <a:rPr kumimoji="1" lang="en-US" altLang="zh-CN" dirty="0">
                <a:solidFill>
                  <a:srgbClr val="C00000"/>
                </a:solidFill>
              </a:rPr>
              <a:t>t%3=2,</a:t>
            </a:r>
          </a:p>
          <a:p>
            <a:r>
              <a:rPr kumimoji="1" lang="en-US" altLang="zh-CN" dirty="0">
                <a:solidFill>
                  <a:srgbClr val="C00000"/>
                </a:solidFill>
              </a:rPr>
              <a:t>head</a:t>
            </a:r>
            <a:endParaRPr kumimoji="1" lang="zh-CN" altLang="en-US"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p14:dur="10" advTm="2950">
        <p:cut/>
      </p:transition>
    </mc:Choice>
    <mc:Fallback xmlns="">
      <p:transition advTm="2950">
        <p:cu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82</TotalTime>
  <Words>1274</Words>
  <Application>Microsoft Macintosh PowerPoint</Application>
  <PresentationFormat>宽屏</PresentationFormat>
  <Paragraphs>178</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关注逍遥资料公众号 获取更多免费资料</Manager>
  <Company>关注逍遥资料公众号 获取更多免费资料</Company>
  <LinksUpToDate>false</LinksUpToDate>
  <SharedDoc>false</SharedDoc>
  <HyperlinkBase>关注逍遥资料公众号 获取更多免费资料</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关注逍遥资料公众号 获取更多免费资料</dc:title>
  <dc:subject>关注逍遥资料公众号 获取更多免费资料</dc:subject>
  <dc:creator>关注逍遥资料公众号 获取更多免费资料</dc:creator>
  <cp:keywords>关注逍遥资料公众号 获取更多免费资料</cp:keywords>
  <dc:description>关注逍遥资料公众号 获取更多免费资料</dc:description>
  <cp:lastModifiedBy>wang liang</cp:lastModifiedBy>
  <cp:revision>152</cp:revision>
  <dcterms:created xsi:type="dcterms:W3CDTF">2020-11-26T06:28:47Z</dcterms:created>
  <dcterms:modified xsi:type="dcterms:W3CDTF">2020-12-01T11:24:48Z</dcterms:modified>
  <cp:category>关注逍遥资料公众号 获取更多免费资料</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