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90985-FC96-4EE0-8130-82F1B1AE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586D9C-F157-40AE-8DEC-1AD311791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02461-546F-43A0-94E7-8AA18543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48A51-432B-4C2F-86F7-AC2A18CA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7033F-0958-4AFD-A99D-774C84B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7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7282-7FFA-48EB-B6D8-191291A9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F167C-903C-4BC6-9342-9BB94CBB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78D0-4E6E-4D0D-A471-A4E3DECD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11C09-29AE-4B0E-8CDF-A9F360A3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4CE69-8A19-4FF7-B7A5-EA677BE9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FE04F7-15A5-4DE8-A3FD-5A5C0D3D9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619F4-FFCF-4977-9AD6-9ED0E15D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05FD1-373D-45C8-AE2C-C34D001A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82C7F-3060-4A73-A976-0BE1B06D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E3836-E273-4AF2-8886-B983838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2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690D-402A-4C85-B8BA-4D14293E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1480F-D429-47BF-A99A-9077F612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1BBC4-F973-408B-8E87-9ADB616B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E3C18-6A2A-46FA-B3EC-052A138E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84D2E-4E90-446F-B0AE-2BF1D5CF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EC5A3-6032-4A85-A871-4176AEEF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65210-DDAC-4738-87D6-F5385AF9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1342E-40A4-45AF-A6A4-32AD6BD9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A6B34-60EE-4942-BD82-8DFED343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8AAD2-7DB4-458E-A6C1-0CE22F96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A031-3C87-4140-BEEF-9B48BC1F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E6BC2-92AC-49A1-A4EA-6BD350BB2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6565E8-290E-48B2-98C5-5C8E3D26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23B36-6956-481E-99EE-5CE5EB7D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0ED43-A457-4ACA-B2B1-F9C999D0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C2D25-4260-4DB8-A681-D616641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0B7B6-FD52-4D92-A4BC-28BBBB6D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56D20-9812-41F5-8BA9-04ACE1AF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77295-9EDE-4519-8F06-48EDAE94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FF954F-4B5B-4730-AAF6-36CCD5AF9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54C4D-C67D-4182-A3CB-02E5B43E9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8753E8-6CF7-49DF-8683-27218491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FBD91-14B7-475C-867A-47123126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C6CCFA-E70E-4BFF-9A6F-9DF30BAD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9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1D49D-3109-4276-925D-EB8A84A9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06A74-A4B2-4B2C-A546-06B01D87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A601-308B-4E09-AE9D-A3EADFE5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1812EE-5534-4E87-8347-DAC959ED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D0E2B-9E2C-4132-9C59-77C264BE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8EEFC-2191-4A7E-A50F-B84A95D4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BC2970-C578-42D4-AF6C-A8D25CA1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7E094-C56F-4DDA-BC43-F2AF03F0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71F7D-0783-4434-A073-9170D0E1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8986C-81CA-411A-9A3B-186648E3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B149C-D143-45F4-A43B-B347CE90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87849-B362-48E9-8EDD-0B71E880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C29D3-461C-471C-B96C-B9F20A15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1CD31-144E-4D4B-A07D-F5DA842D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02E05F-BD4E-4F91-842A-584F25802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E9AC0-8A48-4339-A452-2081BB10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1D41C-5B2D-4C41-86B0-65EBB8BA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63D72-6864-43F1-B6CF-8112C9C8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C819F-3687-4D30-8DAC-9808D7B8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2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8F04E-62F8-4A6E-885E-B1A5F3F8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2F6D3-A607-4BDF-AAAA-A1020E3C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46061-E990-479A-89C8-885A076E6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49A-40F2-4381-81C8-37CD14C95E9D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CB0CD-46DA-4708-8AF1-F213FE2D2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CA54D-4A2D-4610-B276-45F0B1FF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D31C-E7F5-4C08-989C-6F107A1FD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3766C-231E-42DA-955C-ECE15B06C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DIVINE: A Generative Adversarial Imitation Learning Framework for Knowledge Graph Reasoning 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AB179-D5D1-4662-9B34-2506D96F1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6453"/>
            <a:ext cx="9326252" cy="2177591"/>
          </a:xfrm>
        </p:spPr>
        <p:txBody>
          <a:bodyPr>
            <a:normAutofit/>
          </a:bodyPr>
          <a:lstStyle/>
          <a:p>
            <a:r>
              <a:rPr lang="en-US" altLang="zh-CN" dirty="0"/>
              <a:t>EMNLP 2019</a:t>
            </a:r>
          </a:p>
          <a:p>
            <a:r>
              <a:rPr lang="en-US" altLang="zh-CN" dirty="0" err="1"/>
              <a:t>Ruiping</a:t>
            </a:r>
            <a:r>
              <a:rPr lang="en-US" altLang="zh-CN" dirty="0"/>
              <a:t> Li and Xiang Cheng</a:t>
            </a:r>
          </a:p>
          <a:p>
            <a:r>
              <a:rPr lang="en-US" altLang="zh-CN" dirty="0"/>
              <a:t>State Key Laboratory of Networking and Switching Technology, Beijing University of Posts and Telecommunications</a:t>
            </a:r>
          </a:p>
          <a:p>
            <a:r>
              <a:rPr lang="zh-CN" altLang="en-US" dirty="0"/>
              <a:t>汇报人：胡梦琦</a:t>
            </a:r>
          </a:p>
        </p:txBody>
      </p:sp>
    </p:spTree>
    <p:extLst>
      <p:ext uri="{BB962C8B-B14F-4D97-AF65-F5344CB8AC3E}">
        <p14:creationId xmlns:p14="http://schemas.microsoft.com/office/powerpoint/2010/main" val="12628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395C3-216B-4E0A-ABE2-80FEE86D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6946D-716C-4E40-8CF9-05FBD0D4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Metrics</a:t>
            </a:r>
          </a:p>
          <a:p>
            <a:pPr lvl="1"/>
            <a:r>
              <a:rPr lang="en-US" altLang="zh-CN" dirty="0"/>
              <a:t>MRR</a:t>
            </a:r>
          </a:p>
          <a:p>
            <a:pPr lvl="1"/>
            <a:r>
              <a:rPr lang="en-US" altLang="zh-CN" dirty="0"/>
              <a:t>MAP</a:t>
            </a:r>
          </a:p>
          <a:p>
            <a:pPr lvl="1"/>
            <a:r>
              <a:rPr lang="en-US" altLang="zh-CN" dirty="0" err="1"/>
              <a:t>Hits@k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84E432-4C7A-41AF-9F04-0474559B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67" y="2488281"/>
            <a:ext cx="6520866" cy="13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8852-3C21-441B-95C3-48E1EE45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A0790-DDED-49F2-AAD4-24831549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042" cy="4351338"/>
          </a:xfrm>
        </p:spPr>
        <p:txBody>
          <a:bodyPr/>
          <a:lstStyle/>
          <a:p>
            <a:r>
              <a:rPr lang="en-US" altLang="zh-CN" dirty="0"/>
              <a:t>Baselines: </a:t>
            </a:r>
            <a:r>
              <a:rPr lang="en-US" altLang="zh-CN" dirty="0" err="1"/>
              <a:t>DeepPath</a:t>
            </a:r>
            <a:r>
              <a:rPr lang="en-US" altLang="zh-CN" dirty="0"/>
              <a:t>, MINERVA, DIV(*) </a:t>
            </a:r>
          </a:p>
          <a:p>
            <a:r>
              <a:rPr lang="en-US" altLang="zh-CN" dirty="0"/>
              <a:t>†: rank entities according to the probability that the agent can reach the entity along evidential paths</a:t>
            </a:r>
          </a:p>
          <a:p>
            <a:r>
              <a:rPr lang="en-US" altLang="zh-CN" dirty="0"/>
              <a:t>‡:</a:t>
            </a:r>
            <a:r>
              <a:rPr lang="zh-CN" altLang="en-US" dirty="0"/>
              <a:t> </a:t>
            </a:r>
            <a:r>
              <a:rPr lang="en-US" altLang="zh-CN" dirty="0"/>
              <a:t>rank all the positive and negative triples for a given query relation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5D54DF-5753-4357-AD75-D7500023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4" y="3907757"/>
            <a:ext cx="10325851" cy="29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6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7C4B1-2841-4C8D-806C-21D2BD7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of the Path-Based GAIL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ED08B-5714-4793-86CA-D751C7BA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validate the </a:t>
            </a:r>
            <a:r>
              <a:rPr lang="en-US" altLang="zh-CN" b="1" dirty="0"/>
              <a:t>effectiveness</a:t>
            </a:r>
            <a:r>
              <a:rPr lang="en-US" altLang="zh-CN" dirty="0"/>
              <a:t> and </a:t>
            </a:r>
            <a:r>
              <a:rPr lang="en-US" altLang="zh-CN" b="1" dirty="0"/>
              <a:t>diversity</a:t>
            </a:r>
            <a:r>
              <a:rPr lang="en-US" altLang="zh-CN" dirty="0"/>
              <a:t> of proposed path-based GAIL</a:t>
            </a:r>
          </a:p>
          <a:p>
            <a:r>
              <a:rPr lang="en-US" altLang="zh-CN" dirty="0"/>
              <a:t>train the policy-based agent in </a:t>
            </a:r>
            <a:r>
              <a:rPr lang="en-US" altLang="zh-CN" dirty="0" err="1"/>
              <a:t>DeepPath</a:t>
            </a:r>
            <a:r>
              <a:rPr lang="en-US" altLang="zh-CN" dirty="0"/>
              <a:t> on NELL-995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C1D760-DFF7-463B-AD7A-91BCDA40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027696" cy="23690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BF512F-6474-4107-A1B5-336BDBAD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8" y="4292642"/>
            <a:ext cx="4780546" cy="134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8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B2E859-905D-4848-8CCD-75FEA2AD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24" y="4460662"/>
            <a:ext cx="5172330" cy="22579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8A2C68-92EF-4B23-82F1-5E2B7DA5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E587A-6C9B-4353-A468-DB1C3721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Re-train the framework by ablating certain components:</a:t>
            </a:r>
          </a:p>
          <a:p>
            <a:pPr lvl="1"/>
            <a:r>
              <a:rPr lang="en-US" altLang="zh-CN" dirty="0"/>
              <a:t>W/O Semantic Matching: no semantic matching is performed</a:t>
            </a:r>
          </a:p>
          <a:p>
            <a:pPr lvl="1"/>
            <a:r>
              <a:rPr lang="en-US" altLang="zh-CN" dirty="0"/>
              <a:t>W/O Dynamic Sampling: only adopt the static demo sampling </a:t>
            </a:r>
          </a:p>
          <a:p>
            <a:pPr lvl="1"/>
            <a:r>
              <a:rPr lang="en-US" altLang="zh-CN" dirty="0"/>
              <a:t>W/O Demo Sampling: degenerate to original </a:t>
            </a:r>
            <a:r>
              <a:rPr lang="en-US" altLang="zh-CN" dirty="0" err="1"/>
              <a:t>DeepPath</a:t>
            </a:r>
            <a:endParaRPr lang="en-US" altLang="zh-CN" dirty="0"/>
          </a:p>
          <a:p>
            <a:r>
              <a:rPr lang="en-US" altLang="zh-CN" dirty="0"/>
              <a:t>Observations:</a:t>
            </a:r>
          </a:p>
          <a:p>
            <a:pPr lvl="1"/>
            <a:r>
              <a:rPr lang="en-US" altLang="zh-CN" dirty="0"/>
              <a:t>Performance improved even with static sampling</a:t>
            </a:r>
          </a:p>
          <a:p>
            <a:pPr lvl="1"/>
            <a:r>
              <a:rPr lang="en-US" altLang="zh-CN" dirty="0"/>
              <a:t>High-quality demonstrations are crucial</a:t>
            </a:r>
          </a:p>
        </p:txBody>
      </p:sp>
    </p:spTree>
    <p:extLst>
      <p:ext uri="{BB962C8B-B14F-4D97-AF65-F5344CB8AC3E}">
        <p14:creationId xmlns:p14="http://schemas.microsoft.com/office/powerpoint/2010/main" val="247847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9771-51DE-4609-BCD4-8483BF91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&amp; Food for Thought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CCDC4-A0F8-4CB4-8B54-AEACDB0D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Conclusion</a:t>
            </a:r>
          </a:p>
          <a:p>
            <a:r>
              <a:rPr lang="en-US" altLang="zh-CN" dirty="0"/>
              <a:t>Plug-and-play</a:t>
            </a:r>
          </a:p>
          <a:p>
            <a:r>
              <a:rPr lang="en-US" altLang="zh-CN" dirty="0"/>
              <a:t>Generative Adversarial Imitation Learning</a:t>
            </a:r>
          </a:p>
          <a:p>
            <a:r>
              <a:rPr lang="en-US" altLang="zh-CN" dirty="0"/>
              <a:t>No reward function engineering</a:t>
            </a:r>
          </a:p>
          <a:p>
            <a:r>
              <a:rPr lang="en-US" altLang="zh-CN" dirty="0"/>
              <a:t>Automatic sampling</a:t>
            </a:r>
          </a:p>
          <a:p>
            <a:pPr marL="0" indent="0">
              <a:buNone/>
            </a:pPr>
            <a:r>
              <a:rPr lang="en-US" altLang="zh-CN" b="1" dirty="0"/>
              <a:t>Food for Thought</a:t>
            </a:r>
          </a:p>
          <a:p>
            <a:r>
              <a:rPr lang="en-US" altLang="zh-CN" dirty="0"/>
              <a:t>Plain methods may work</a:t>
            </a:r>
          </a:p>
          <a:p>
            <a:r>
              <a:rPr lang="en-US" altLang="zh-CN" dirty="0"/>
              <a:t>Inspiration comes from knowledge transfer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026F2-05A3-40E3-92CA-6219984F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25DA8-9336-42A7-A7A4-07CF74C8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Research background</a:t>
            </a:r>
          </a:p>
          <a:p>
            <a:r>
              <a:rPr lang="en-US" altLang="zh-CN" sz="3600" dirty="0"/>
              <a:t>Preliminaries</a:t>
            </a:r>
          </a:p>
          <a:p>
            <a:r>
              <a:rPr lang="en-US" altLang="zh-CN" sz="3600" dirty="0"/>
              <a:t>Methodology</a:t>
            </a:r>
          </a:p>
          <a:p>
            <a:r>
              <a:rPr lang="en-US" altLang="zh-CN" sz="3600" dirty="0"/>
              <a:t>Experiments</a:t>
            </a:r>
          </a:p>
          <a:p>
            <a:r>
              <a:rPr lang="en-US" altLang="zh-CN" sz="3600" dirty="0"/>
              <a:t>Conclusions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77A45-A2DE-4742-A58C-36C682CA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background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141559-8D73-42A3-B4C0-520F8ED50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874" y="1825625"/>
                <a:ext cx="6829926" cy="4351338"/>
              </a:xfrm>
            </p:spPr>
            <p:txBody>
              <a:bodyPr/>
              <a:lstStyle/>
              <a:p>
                <a:r>
                  <a:rPr lang="en-US" altLang="zh-CN" dirty="0"/>
                  <a:t>FACT: KGs are incomplete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?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?,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Challenge: multi-hop reasoning</a:t>
                </a:r>
              </a:p>
              <a:p>
                <a:pPr lvl="1"/>
                <a:r>
                  <a:rPr lang="en-US" altLang="zh-CN" dirty="0"/>
                  <a:t>answering the query</a:t>
                </a:r>
              </a:p>
              <a:p>
                <a:pPr lvl="1"/>
                <a:r>
                  <a:rPr lang="en-US" altLang="zh-CN" dirty="0"/>
                  <a:t>finding the evidential paths</a:t>
                </a:r>
              </a:p>
              <a:p>
                <a:r>
                  <a:rPr lang="en-US" altLang="zh-CN" dirty="0"/>
                  <a:t>RL-based methods: </a:t>
                </a:r>
                <a:r>
                  <a:rPr lang="en-US" altLang="zh-CN" dirty="0" err="1"/>
                  <a:t>DeepPath</a:t>
                </a:r>
                <a:r>
                  <a:rPr lang="en-US" altLang="zh-CN" dirty="0"/>
                  <a:t>, MINERVA</a:t>
                </a:r>
              </a:p>
              <a:p>
                <a:pPr lvl="1"/>
                <a:r>
                  <a:rPr lang="en-US" altLang="zh-CN" dirty="0"/>
                  <a:t>huge action space</a:t>
                </a:r>
              </a:p>
              <a:p>
                <a:pPr lvl="1"/>
                <a:r>
                  <a:rPr lang="en-US" altLang="zh-CN" dirty="0"/>
                  <a:t>manual reward engineering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141559-8D73-42A3-B4C0-520F8ED50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874" y="1825625"/>
                <a:ext cx="6829926" cy="4351338"/>
              </a:xfrm>
              <a:blipFill>
                <a:blip r:embed="rId2"/>
                <a:stretch>
                  <a:fillRect l="-160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575D778-623C-4065-9F5D-AA85628D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47" y="1690688"/>
            <a:ext cx="2799974" cy="43555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13FC26-D036-48C0-A727-F05142B1FFC3}"/>
              </a:ext>
            </a:extLst>
          </p:cNvPr>
          <p:cNvSpPr txBox="1"/>
          <p:nvPr/>
        </p:nvSpPr>
        <p:spPr>
          <a:xfrm>
            <a:off x="10141742" y="2952540"/>
            <a:ext cx="1832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link prediction</a:t>
            </a:r>
          </a:p>
          <a:p>
            <a:r>
              <a:rPr lang="en-US" altLang="zh-CN" sz="2000" dirty="0"/>
              <a:t>fact prediction</a:t>
            </a:r>
            <a:endParaRPr lang="zh-CN" altLang="en-US" sz="2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C0B21A-B64B-4750-B82E-65EAAA1062A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38837" y="3306483"/>
            <a:ext cx="2202905" cy="51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AF73597-605B-444F-A298-8C2A89FF402A}"/>
              </a:ext>
            </a:extLst>
          </p:cNvPr>
          <p:cNvCxnSpPr>
            <a:cxnSpLocks/>
          </p:cNvCxnSpPr>
          <p:nvPr/>
        </p:nvCxnSpPr>
        <p:spPr>
          <a:xfrm flipV="1">
            <a:off x="7938837" y="3562253"/>
            <a:ext cx="2257424" cy="25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18F45B-7BE2-4FB7-B93E-E378D16545BA}"/>
              </a:ext>
            </a:extLst>
          </p:cNvPr>
          <p:cNvCxnSpPr>
            <a:cxnSpLocks/>
          </p:cNvCxnSpPr>
          <p:nvPr/>
        </p:nvCxnSpPr>
        <p:spPr>
          <a:xfrm>
            <a:off x="6721642" y="2855495"/>
            <a:ext cx="3420100" cy="57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490BC7-1D3D-4FF4-8FD7-8E5FBBD090CA}"/>
              </a:ext>
            </a:extLst>
          </p:cNvPr>
          <p:cNvCxnSpPr>
            <a:cxnSpLocks/>
          </p:cNvCxnSpPr>
          <p:nvPr/>
        </p:nvCxnSpPr>
        <p:spPr>
          <a:xfrm>
            <a:off x="6550192" y="2365919"/>
            <a:ext cx="3646069" cy="81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1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9921D-AFF1-4B6B-8BF8-CFDB845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CBC7D-D0BF-48C0-B67E-2E7318CE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present a plug-and-paly framework based on GAIL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en-US" altLang="zh-CN" dirty="0"/>
              <a:t>propose a path-based GAIL</a:t>
            </a:r>
          </a:p>
          <a:p>
            <a:r>
              <a:rPr lang="en-US" altLang="zh-CN" dirty="0"/>
              <a:t>design an automated sampler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BFD1EF-5F17-44D5-8CC9-D6F73B28764E}"/>
              </a:ext>
            </a:extLst>
          </p:cNvPr>
          <p:cNvSpPr txBox="1"/>
          <p:nvPr/>
        </p:nvSpPr>
        <p:spPr>
          <a:xfrm>
            <a:off x="329153" y="6304293"/>
            <a:ext cx="6637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GAIL</a:t>
            </a:r>
            <a:r>
              <a:rPr lang="zh-CN" altLang="en-US" sz="2000" dirty="0"/>
              <a:t>：</a:t>
            </a:r>
            <a:r>
              <a:rPr lang="en-US" altLang="zh-CN" sz="2000" dirty="0"/>
              <a:t>Generative Adversarial Imitation Learning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846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8A35000-4F85-4317-900C-09AED8F16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" t="13291" r="4025" b="6980"/>
          <a:stretch/>
        </p:blipFill>
        <p:spPr bwMode="auto">
          <a:xfrm>
            <a:off x="7363326" y="2172117"/>
            <a:ext cx="4828674" cy="29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436C39-1AE3-457F-84EB-E43D9B60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Preliminaries - </a:t>
            </a:r>
            <a:r>
              <a:rPr lang="en-US" altLang="zh-CN" dirty="0"/>
              <a:t>Imitation Learning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C41272-732F-4E2B-A0CE-6BC4514CD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7006388" cy="5810418"/>
              </a:xfrm>
            </p:spPr>
            <p:txBody>
              <a:bodyPr/>
              <a:lstStyle/>
              <a:p>
                <a:r>
                  <a:rPr lang="en-US" altLang="zh-CN" dirty="0"/>
                  <a:t>Agent learns policies from expert demonstrations</a:t>
                </a:r>
              </a:p>
              <a:p>
                <a:r>
                  <a:rPr lang="en-US" altLang="zh-CN" dirty="0"/>
                  <a:t>Given expert policy set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=&lt;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&gt;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we can construct a new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   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Our goal is to learn from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generate state-action sequences that resemble expert’s policies as possible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C41272-732F-4E2B-A0CE-6BC4514CD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7006388" cy="5810418"/>
              </a:xfrm>
              <a:blipFill>
                <a:blip r:embed="rId3"/>
                <a:stretch>
                  <a:fillRect l="-1567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8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FDF56-A119-4E9C-B146-F6C6E9A8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Preliminaries – Generative Adversarial 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B8000-D2CF-487B-91F2-769E746E6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Train a generator network and a discriminator network against each other</a:t>
                </a:r>
              </a:p>
              <a:p>
                <a:r>
                  <a:rPr lang="en-US" altLang="zh-CN" dirty="0"/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aims to generate fake targets to fool 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, while discriminator aims to distinguish true targets from fake ones</a:t>
                </a:r>
              </a:p>
              <a:p>
                <a:r>
                  <a:rPr lang="en-US" altLang="zh-CN" dirty="0"/>
                  <a:t>Training process converges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cannot tell the true ones from the fakes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B8000-D2CF-487B-91F2-769E746E6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1B45B05-55DD-4CC7-9D31-0F42EBB08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47" y="4178133"/>
            <a:ext cx="6974305" cy="255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09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08494-3256-42D7-A5B7-7BEA2C11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B9581-BB0D-4015-9D00-B3191320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Framework Overview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A8510D-F121-4590-B1A8-E791AB6F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550" y="2576513"/>
            <a:ext cx="7319300" cy="34721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7C5C64-1092-4D38-B1DC-B3C7C18C9155}"/>
              </a:ext>
            </a:extLst>
          </p:cNvPr>
          <p:cNvSpPr txBox="1"/>
          <p:nvPr/>
        </p:nvSpPr>
        <p:spPr>
          <a:xfrm>
            <a:off x="1217150" y="2770392"/>
            <a:ext cx="2305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G: policy-based agent, generating evidential paths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12630A-008F-4FD6-BFF2-D275D8A64EB8}"/>
              </a:ext>
            </a:extLst>
          </p:cNvPr>
          <p:cNvSpPr txBox="1"/>
          <p:nvPr/>
        </p:nvSpPr>
        <p:spPr>
          <a:xfrm>
            <a:off x="1217150" y="5125296"/>
            <a:ext cx="2305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D: distinguish generated paths from demonstrations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64F7A2-D4A1-4FFA-917D-FFA9A03197D2}"/>
              </a:ext>
            </a:extLst>
          </p:cNvPr>
          <p:cNvCxnSpPr/>
          <p:nvPr/>
        </p:nvCxnSpPr>
        <p:spPr>
          <a:xfrm flipH="1" flipV="1">
            <a:off x="3192379" y="3232057"/>
            <a:ext cx="673768" cy="76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7F7AFB2-0B3D-4F1D-BDEE-E8624C836C41}"/>
              </a:ext>
            </a:extLst>
          </p:cNvPr>
          <p:cNvCxnSpPr/>
          <p:nvPr/>
        </p:nvCxnSpPr>
        <p:spPr>
          <a:xfrm flipH="1">
            <a:off x="3031958" y="5245768"/>
            <a:ext cx="870106" cy="3411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6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8692C-148D-4F13-8968-A0DA7BF7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1C5F96-8C77-4657-8300-D27FE0C90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Architecture:  CNNs + FC</a:t>
                </a:r>
              </a:p>
              <a:p>
                <a:r>
                  <a:rPr lang="en-US" altLang="zh-CN" b="1" dirty="0"/>
                  <a:t>Semantic Feature Extraction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 pack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relational paths into package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and encode with concatenation operation as input,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x is encoded as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dirty="0"/>
                  <a:t> is a relation embedding from pre-trained </a:t>
                </a:r>
                <a:r>
                  <a:rPr lang="en-US" altLang="zh-CN" dirty="0" err="1"/>
                  <a:t>TransE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make GAIL </a:t>
                </a:r>
                <a:r>
                  <a:rPr lang="en-US" altLang="zh-CN" b="1" dirty="0"/>
                  <a:t>path-based</a:t>
                </a:r>
              </a:p>
              <a:p>
                <a:r>
                  <a:rPr lang="en-US" altLang="zh-CN" dirty="0"/>
                  <a:t>Loss function: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where </a:t>
                </a:r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1C5F96-8C77-4657-8300-D27FE0C90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623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C1DA0F6-610C-4B42-93C9-8BF45906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72" y="3538078"/>
            <a:ext cx="2841456" cy="4371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11B389-86BD-4049-838E-7A4A3312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950" y="5137349"/>
            <a:ext cx="4165936" cy="456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071EE3-BEE8-45C4-A37C-3362505FC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576" y="5500477"/>
            <a:ext cx="3178342" cy="7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0D0DA-0FEB-40B3-A318-6B738D88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 Sampler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3FDB3-0D88-4DF8-8CDE-5FDA86CC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/>
          <a:lstStyle/>
          <a:p>
            <a:r>
              <a:rPr lang="en-US" altLang="zh-CN" dirty="0"/>
              <a:t>Challenge: high-quality demonstrations vs. considerable manual efforts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C174769-F21D-4D3E-A52C-6A0724F458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662990"/>
                <a:ext cx="479257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/>
                  <a:t>Static Demo Sampling</a:t>
                </a:r>
              </a:p>
              <a:p>
                <a:r>
                  <a:rPr lang="en-US" altLang="zh-CN" dirty="0"/>
                  <a:t>use search algorithm to sample all the paths between entity pairs as demonstration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shorter paths for initialization</a:t>
                </a:r>
              </a:p>
              <a:p>
                <a:r>
                  <a:rPr lang="en-US" altLang="zh-CN" dirty="0"/>
                  <a:t>longer paths for training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C174769-F21D-4D3E-A52C-6A0724F45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2990"/>
                <a:ext cx="4792579" cy="4351338"/>
              </a:xfrm>
              <a:prstGeom prst="rect">
                <a:avLst/>
              </a:prstGeom>
              <a:blipFill>
                <a:blip r:embed="rId2"/>
                <a:stretch>
                  <a:fillRect l="-2672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EACF6E7-6E4E-43F2-8D51-D8F1DFE9EE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662990"/>
                <a:ext cx="479257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/>
                  <a:t>Dynamic Demo Sampling</a:t>
                </a:r>
              </a:p>
              <a:p>
                <a:r>
                  <a:rPr lang="en-US" altLang="zh-CN" dirty="0"/>
                  <a:t>select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the first relation of path is directly connected to head entity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select semantically similar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EACF6E7-6E4E-43F2-8D51-D8F1DFE9E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62990"/>
                <a:ext cx="4792579" cy="4351338"/>
              </a:xfrm>
              <a:prstGeom prst="rect">
                <a:avLst/>
              </a:prstGeom>
              <a:blipFill>
                <a:blip r:embed="rId3"/>
                <a:stretch>
                  <a:fillRect l="-2545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0A14459-0AF3-4F72-8DF9-607A31DA7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30" y="4801541"/>
            <a:ext cx="4688259" cy="3950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73FEA9-F687-4051-A925-09A192ED0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225" y="6130236"/>
            <a:ext cx="3626390" cy="7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4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511</Words>
  <Application>Microsoft Office PowerPoint</Application>
  <PresentationFormat>宽屏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DIVINE: A Generative Adversarial Imitation Learning Framework for Knowledge Graph Reasoning </vt:lpstr>
      <vt:lpstr>Outline</vt:lpstr>
      <vt:lpstr>Research background</vt:lpstr>
      <vt:lpstr>Contributions</vt:lpstr>
      <vt:lpstr>Preliminaries - Imitation Learning</vt:lpstr>
      <vt:lpstr>Preliminaries – Generative Adversarial Training</vt:lpstr>
      <vt:lpstr>Methodology</vt:lpstr>
      <vt:lpstr>Discriminator</vt:lpstr>
      <vt:lpstr>Demonstration Sampler</vt:lpstr>
      <vt:lpstr>Experiments</vt:lpstr>
      <vt:lpstr>Experiments</vt:lpstr>
      <vt:lpstr>Effectiveness of the Path-Based GAIL Method</vt:lpstr>
      <vt:lpstr>Ablation Studies</vt:lpstr>
      <vt:lpstr>Conclusion &amp; Food for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梦琦 胡</dc:creator>
  <cp:lastModifiedBy>梦琦 胡</cp:lastModifiedBy>
  <cp:revision>31</cp:revision>
  <dcterms:created xsi:type="dcterms:W3CDTF">2020-11-25T07:22:55Z</dcterms:created>
  <dcterms:modified xsi:type="dcterms:W3CDTF">2020-11-26T02:49:49Z</dcterms:modified>
</cp:coreProperties>
</file>