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1" r:id="rId14"/>
    <p:sldId id="268" r:id="rId15"/>
    <p:sldId id="270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七 夜" initials="七" lastIdx="1" clrIdx="0">
    <p:extLst>
      <p:ext uri="{19B8F6BF-5375-455C-9EA6-DF929625EA0E}">
        <p15:presenceInfo xmlns:p15="http://schemas.microsoft.com/office/powerpoint/2012/main" userId="679134370d0550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4" autoAdjust="0"/>
    <p:restoredTop sz="94660"/>
  </p:normalViewPr>
  <p:slideViewPr>
    <p:cSldViewPr>
      <p:cViewPr varScale="1">
        <p:scale>
          <a:sx n="45" d="100"/>
          <a:sy n="45" d="100"/>
        </p:scale>
        <p:origin x="357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AA5EA-B951-4191-8959-6BFD9366B4EB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80420-C075-4C82-98A2-E3B57D25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7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80420-C075-4C82-98A2-E3B57D257A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0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26F43-8DF8-4ECC-9E53-DEA233BDE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B0EFB7-D7BC-4CA7-ACDA-5C7B95F84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E8B61-15B4-4EA3-8F84-6E99EC9E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8E19B-B390-4B20-A85E-6D235ACF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10554-84E0-4310-B032-683D5E44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C1E2D-226E-41DF-966E-3D1B72F201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24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5C285-5F25-401E-BE3D-10FFCE94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07EB14-C30E-4BCA-B1E9-E1C733DFB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AAEED-BB08-4E1A-85C9-6B6FBB35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FA449-E50B-44B8-9B76-85C7856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C5293-CBB2-45B1-B6BA-61B2BEB4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B495C-E15D-4CC2-839E-C26F2B6353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75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2DF696-62CB-499D-8A68-E1A4EEF54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38925" y="981075"/>
            <a:ext cx="2058988" cy="5145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4964E8-7FE8-4BE5-9C8D-0E9A7EB3C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981075"/>
            <a:ext cx="6029325" cy="5145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53872-EDB3-4061-81D9-CCE80494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F454C-C54A-49A5-A3EE-FE747CB5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8D402-6A1C-4B67-ADB1-8DEB8C5B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8E6F7-1C9D-45B5-8165-E94431E43A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50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8E4B6-B7E9-479A-9439-073FFC2A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3AB04-B975-4916-91B6-2A3600823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961B8-B61D-4DD4-A3F6-658BF70C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838C8-0985-4E0E-BCBA-E840EBB0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F193B-F70B-40AC-AC94-97AD85AA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29E22-43E0-45AC-978A-4DB4F4BF48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38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0F9D2-5786-400D-8AFA-B1DF27CC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256E4E-B307-48BF-8FA6-10FF64F49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0E55C-CF97-4CA2-A3BA-BC2836E7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3D254-DA46-4F58-84CA-93A76DFA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597F6-3EA1-46B1-A78C-FD9F054C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F012E-9F70-4048-A572-46D638E1F1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09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0E7E5-4FD6-48D5-89EF-F468DFA0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77F92-C15C-476D-AED8-C71FA9FF6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76475"/>
            <a:ext cx="4038600" cy="38496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8FB29B-B645-4738-A9E5-31CCD05F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38600" cy="38496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91CDEC-B45C-4465-8E84-70493167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531D65-D4F2-4877-B530-7EA6C184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7D907A-F620-4B97-ACB7-31EDBF7A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C1A83-4FA0-45BA-BF01-15F27C851B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73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B657B-FF9B-4CFE-8C51-050059EE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DCF970-9E39-4019-929F-CB786F5E7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9660D2-ADE7-4B19-9F4D-86FC410AA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0F238B-EC61-478F-A01A-EEC1B8E75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069813-F89A-4C58-BD65-C3404994C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93A977-C2AE-4AEC-9AED-571E42F7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EDAF49-43A9-45F6-987D-C5CEE18E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A3CD3C-F5A9-4A51-8C2A-B639644F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8028F-48F8-412B-B9DE-256F85E946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29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EA207-9DEB-45B6-9E80-342F6E89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6BD924-2488-4C39-9CAB-CB0C0511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E205F6-19C2-419A-92F2-329E5303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AA8EA7-4325-445A-A45C-E78E53AA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9E972-52FA-4C63-A0FC-5291E28B1A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83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622435-553E-494F-9D3E-0B373DEA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4D8EF0-7D21-4C15-B068-B6C39679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C79B7-5054-426E-9EDB-4845FBD1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3D191-FF7A-4E3E-9186-F613295F92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48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C2268-1681-43B6-8D98-8E170326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583AE-8669-49B4-85A3-820760DF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4665BE-0AB5-43FD-8E24-68507B0C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D9EB3-5235-4BC5-B0E4-1E0BFB87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74B6B3-7BF2-4FDB-A518-6336B0E1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E7D21C-7754-4EC6-B66C-FBC00487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53B8D-0BA3-433A-AE41-9048AC9F68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58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E9FA-E5D8-47E2-81BB-618059D7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905BD1-DC83-463B-9BAD-16E94484F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F040FA-11AF-4D7B-84EA-F6114D764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F7ABE-2F90-4A0E-9190-AF74C225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FC2454-779F-404F-AC91-566E5308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8F5433-814D-4495-BE5C-8B7E0DF4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F3D5C-45A7-460C-A167-8FFD98ED9F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36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275F55-5D79-432C-8BA2-48F32EFA1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810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7A15FDC-A7DB-49EF-AFA8-1C15E1317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76475"/>
            <a:ext cx="82296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B2E1B9-3079-48F8-87C3-938F85F3E04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F89468C-7CAE-4EE6-9721-87354860BE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0243A15-1437-4023-AB26-325EB1CC3C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CD9D811-64FB-49F4-9DB9-4D9F114FF6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55099BE-A685-48DD-AEB1-EE57C15842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512" y="2130425"/>
            <a:ext cx="8784976" cy="1442591"/>
          </a:xfrm>
        </p:spPr>
        <p:txBody>
          <a:bodyPr anchor="ctr"/>
          <a:lstStyle/>
          <a:p>
            <a:r>
              <a:rPr lang="en-US" altLang="zh-CN" sz="3200" b="0" i="0" u="none" strike="noStrike" baseline="0" dirty="0">
                <a:latin typeface="+mj-ea"/>
              </a:rPr>
              <a:t>GCC: Graph Contrastive Coding for Graph Neural Network Pre-Training</a:t>
            </a:r>
            <a:endParaRPr lang="zh-CN" altLang="en-US" sz="3200" dirty="0">
              <a:latin typeface="+mj-ea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CC32F9B-87F1-40D8-BAB2-8525B0614F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70176"/>
            <a:ext cx="6400800" cy="622920"/>
          </a:xfrm>
        </p:spPr>
        <p:txBody>
          <a:bodyPr/>
          <a:lstStyle/>
          <a:p>
            <a:r>
              <a:rPr lang="en-US" altLang="zh-CN" sz="2000" b="1" i="0" u="none" strike="noStrike" baseline="0" dirty="0" err="1"/>
              <a:t>Jiezhong</a:t>
            </a:r>
            <a:r>
              <a:rPr lang="en-US" altLang="zh-CN" sz="2000" b="1" i="0" u="none" strike="noStrike" baseline="0" dirty="0"/>
              <a:t> </a:t>
            </a:r>
            <a:r>
              <a:rPr lang="en-US" altLang="zh-CN" sz="2000" b="1" i="0" u="none" strike="noStrike" baseline="0" dirty="0" err="1"/>
              <a:t>Qiu</a:t>
            </a:r>
            <a:r>
              <a:rPr lang="en-US" altLang="zh-CN" sz="2000" dirty="0" err="1"/>
              <a:t>,</a:t>
            </a:r>
            <a:r>
              <a:rPr lang="en-US" altLang="zh-CN" sz="2000" b="0" i="0" u="none" strike="noStrike" baseline="0" dirty="0" err="1"/>
              <a:t>Qibin</a:t>
            </a:r>
            <a:r>
              <a:rPr lang="en-US" altLang="zh-CN" sz="2000" b="0" i="0" u="none" strike="noStrike" baseline="0" dirty="0"/>
              <a:t> </a:t>
            </a:r>
            <a:r>
              <a:rPr lang="en-US" altLang="zh-CN" sz="2000" b="0" i="0" u="none" strike="noStrike" baseline="0" dirty="0" err="1"/>
              <a:t>Chen,Yuxiao</a:t>
            </a:r>
            <a:r>
              <a:rPr lang="en-US" altLang="zh-CN" sz="2000" b="0" i="0" u="none" strike="noStrike" baseline="0" dirty="0"/>
              <a:t> </a:t>
            </a:r>
            <a:r>
              <a:rPr lang="en-US" altLang="zh-CN" sz="2000" b="0" i="0" u="none" strike="noStrike" baseline="0" dirty="0" err="1"/>
              <a:t>Dong,Jing</a:t>
            </a:r>
            <a:r>
              <a:rPr lang="en-US" altLang="zh-CN" sz="2000" b="0" i="0" u="none" strike="noStrike" baseline="0" dirty="0"/>
              <a:t> Zhang</a:t>
            </a:r>
          </a:p>
          <a:p>
            <a:r>
              <a:rPr lang="en-US" altLang="zh-CN" sz="2000" b="0" i="0" u="none" strike="noStrike" baseline="0" dirty="0" err="1"/>
              <a:t>Hongxia</a:t>
            </a:r>
            <a:r>
              <a:rPr lang="en-US" altLang="zh-CN" sz="2000" b="0" i="0" u="none" strike="noStrike" baseline="0" dirty="0"/>
              <a:t> </a:t>
            </a:r>
            <a:r>
              <a:rPr lang="en-US" altLang="zh-CN" sz="2000" b="0" i="0" u="none" strike="noStrike" baseline="0" dirty="0" err="1"/>
              <a:t>Yang,Ming</a:t>
            </a:r>
            <a:r>
              <a:rPr lang="en-US" altLang="zh-CN" sz="2000" b="0" i="0" u="none" strike="noStrike" baseline="0" dirty="0"/>
              <a:t> </a:t>
            </a:r>
            <a:r>
              <a:rPr lang="en-US" altLang="zh-CN" sz="2000" b="0" i="0" u="none" strike="noStrike" baseline="0" dirty="0" err="1"/>
              <a:t>Ding,Kuansan</a:t>
            </a:r>
            <a:r>
              <a:rPr lang="en-US" altLang="zh-CN" sz="2000" b="0" i="0" u="none" strike="noStrike" baseline="0" dirty="0"/>
              <a:t> </a:t>
            </a:r>
            <a:r>
              <a:rPr lang="en-US" altLang="zh-CN" sz="2000" b="0" i="0" u="none" strike="noStrike" baseline="0" dirty="0" err="1"/>
              <a:t>Wang,Jie</a:t>
            </a:r>
            <a:r>
              <a:rPr lang="en-US" altLang="zh-CN" sz="2000" b="0" i="0" u="none" strike="noStrike" baseline="0" dirty="0"/>
              <a:t> Tang∗</a:t>
            </a:r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46C9C3-39D7-4225-ACBB-278A3E0E111A}"/>
              </a:ext>
            </a:extLst>
          </p:cNvPr>
          <p:cNvSpPr txBox="1"/>
          <p:nvPr/>
        </p:nvSpPr>
        <p:spPr>
          <a:xfrm flipH="1">
            <a:off x="3259832" y="5013176"/>
            <a:ext cx="26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张震</a:t>
            </a:r>
            <a:endParaRPr lang="en-US" altLang="zh-CN" dirty="0"/>
          </a:p>
          <a:p>
            <a:pPr algn="ctr"/>
            <a:r>
              <a:rPr lang="en-US" altLang="zh-CN" dirty="0"/>
              <a:t>51205901120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FE4BF6-4AFC-42E0-B340-954DD8294810}"/>
              </a:ext>
            </a:extLst>
          </p:cNvPr>
          <p:cNvSpPr txBox="1"/>
          <p:nvPr/>
        </p:nvSpPr>
        <p:spPr>
          <a:xfrm>
            <a:off x="3203848" y="450912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KDD20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7FCBE-FB70-48CB-97A0-074B3444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/>
              <a:t>Experiments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2E7F0-D4C9-438B-AB4A-2CF67E570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Six real-world information networks for pre-training: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Fine-tuning tasks: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Node 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Graph 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Top-k similarity search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503A19-2A3E-49C6-A320-5CA4386F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47" y="2780928"/>
            <a:ext cx="7546531" cy="10801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2A0C47-9AE2-436A-8BA3-9BC872662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642" y="3993759"/>
            <a:ext cx="3762736" cy="228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A9201-D9B3-4B7E-9B0E-B63C58DF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Experiments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0711A7-3B0F-4D15-8A25-C98F5A3E1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02" y="2879349"/>
            <a:ext cx="4267707" cy="33123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41FF69-4044-4DAF-BD3D-A10E5870257B}"/>
              </a:ext>
            </a:extLst>
          </p:cNvPr>
          <p:cNvSpPr txBox="1"/>
          <p:nvPr/>
        </p:nvSpPr>
        <p:spPr>
          <a:xfrm>
            <a:off x="446087" y="1998133"/>
            <a:ext cx="74382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Task 1 Node classification: to predict unknown node labels in a partially labeled network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A6890E-BC8C-49CC-813D-7DD3536A6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75" y="2879349"/>
            <a:ext cx="1148322" cy="2614482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D2636C17-BEAE-4A83-BC29-6C05150A861E}"/>
              </a:ext>
            </a:extLst>
          </p:cNvPr>
          <p:cNvSpPr/>
          <p:nvPr/>
        </p:nvSpPr>
        <p:spPr>
          <a:xfrm>
            <a:off x="5091813" y="5797158"/>
            <a:ext cx="504056" cy="2156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F48DA96-0C7C-4597-BAC7-283F118DDFFA}"/>
              </a:ext>
            </a:extLst>
          </p:cNvPr>
          <p:cNvSpPr/>
          <p:nvPr/>
        </p:nvSpPr>
        <p:spPr>
          <a:xfrm>
            <a:off x="4234234" y="5530372"/>
            <a:ext cx="504056" cy="2156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FE127CA-1401-469F-82A9-A5DE40FB651B}"/>
              </a:ext>
            </a:extLst>
          </p:cNvPr>
          <p:cNvSpPr/>
          <p:nvPr/>
        </p:nvSpPr>
        <p:spPr>
          <a:xfrm>
            <a:off x="1878045" y="3960071"/>
            <a:ext cx="1728192" cy="7386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4F76A75-7DE3-4792-99CD-A441C8152110}"/>
              </a:ext>
            </a:extLst>
          </p:cNvPr>
          <p:cNvSpPr/>
          <p:nvPr/>
        </p:nvSpPr>
        <p:spPr>
          <a:xfrm>
            <a:off x="1878045" y="4707332"/>
            <a:ext cx="3702676" cy="49325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69F199-9399-4B6E-9117-4F06D3F1BC37}"/>
              </a:ext>
            </a:extLst>
          </p:cNvPr>
          <p:cNvSpPr/>
          <p:nvPr/>
        </p:nvSpPr>
        <p:spPr>
          <a:xfrm>
            <a:off x="6012160" y="3817258"/>
            <a:ext cx="2710344" cy="73866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Not trained on either US-Airport or H-index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1511488-0C57-43B8-9200-B3D7D038D9A8}"/>
              </a:ext>
            </a:extLst>
          </p:cNvPr>
          <p:cNvCxnSpPr/>
          <p:nvPr/>
        </p:nvCxnSpPr>
        <p:spPr>
          <a:xfrm flipV="1">
            <a:off x="5595870" y="4486260"/>
            <a:ext cx="416290" cy="20011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54886FB-B7C0-474B-86A3-BA5FFB8655A3}"/>
              </a:ext>
            </a:extLst>
          </p:cNvPr>
          <p:cNvSpPr/>
          <p:nvPr/>
        </p:nvSpPr>
        <p:spPr>
          <a:xfrm>
            <a:off x="1880582" y="5237398"/>
            <a:ext cx="3715287" cy="79208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AEA52F7-DAF9-4224-91CD-4C1B29E14E1F}"/>
              </a:ext>
            </a:extLst>
          </p:cNvPr>
          <p:cNvSpPr/>
          <p:nvPr/>
        </p:nvSpPr>
        <p:spPr>
          <a:xfrm>
            <a:off x="6012160" y="4941168"/>
            <a:ext cx="2592288" cy="7200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Fine-tuning on the US-Airport or H-Index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0387D64-E714-4068-AF3D-09EB08BF9FF0}"/>
              </a:ext>
            </a:extLst>
          </p:cNvPr>
          <p:cNvCxnSpPr>
            <a:endCxn id="20" idx="1"/>
          </p:cNvCxnSpPr>
          <p:nvPr/>
        </p:nvCxnSpPr>
        <p:spPr>
          <a:xfrm flipV="1">
            <a:off x="5595869" y="5301208"/>
            <a:ext cx="416291" cy="22916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4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A9201-D9B3-4B7E-9B0E-B63C58DF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Experiments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41FF69-4044-4DAF-BD3D-A10E5870257B}"/>
              </a:ext>
            </a:extLst>
          </p:cNvPr>
          <p:cNvSpPr txBox="1"/>
          <p:nvPr/>
        </p:nvSpPr>
        <p:spPr>
          <a:xfrm>
            <a:off x="467544" y="2083169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Task 2 Graph classification: to predict the label of the graph</a:t>
            </a: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9A3B27-9411-40EA-84A0-6FAC770B3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708920"/>
            <a:ext cx="4600733" cy="32599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29C29BE-C3DE-48E1-ADDE-4BD33D361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94" y="2784199"/>
            <a:ext cx="1102556" cy="250393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B2BF636A-B274-407E-8A27-A9A47D9AB0B0}"/>
              </a:ext>
            </a:extLst>
          </p:cNvPr>
          <p:cNvSpPr/>
          <p:nvPr/>
        </p:nvSpPr>
        <p:spPr>
          <a:xfrm>
            <a:off x="1835696" y="4365104"/>
            <a:ext cx="4392488" cy="45827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BD1A0E-F71D-4A5F-B6D9-AD6557C49EF0}"/>
              </a:ext>
            </a:extLst>
          </p:cNvPr>
          <p:cNvSpPr/>
          <p:nvPr/>
        </p:nvSpPr>
        <p:spPr>
          <a:xfrm>
            <a:off x="1835696" y="5288136"/>
            <a:ext cx="4320480" cy="58878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5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A9201-D9B3-4B7E-9B0E-B63C58DF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Experiments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41FF69-4044-4DAF-BD3D-A10E5870257B}"/>
              </a:ext>
            </a:extLst>
          </p:cNvPr>
          <p:cNvSpPr txBox="1"/>
          <p:nvPr/>
        </p:nvSpPr>
        <p:spPr>
          <a:xfrm>
            <a:off x="446087" y="2083169"/>
            <a:ext cx="825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Task 3 Top-k Similarity Search</a:t>
            </a:r>
            <a:r>
              <a:rPr lang="zh-CN" altLang="en-US" sz="2400" dirty="0"/>
              <a:t>：</a:t>
            </a:r>
            <a:r>
              <a:rPr lang="en-US" altLang="zh-CN" sz="2400" dirty="0"/>
              <a:t>to fine the most similar vertex from two graphs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2B2EED-1C06-4734-B85B-D7721B64B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996952"/>
            <a:ext cx="1814807" cy="28062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CC4872-5F86-484F-8353-9255818A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996952"/>
            <a:ext cx="6227194" cy="324036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338CC484-CDF2-43BE-8312-81FDFDFB70DE}"/>
              </a:ext>
            </a:extLst>
          </p:cNvPr>
          <p:cNvSpPr/>
          <p:nvPr/>
        </p:nvSpPr>
        <p:spPr>
          <a:xfrm>
            <a:off x="2555776" y="5589240"/>
            <a:ext cx="5904656" cy="57606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94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A9201-D9B3-4B7E-9B0E-B63C58DF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>
                <a:solidFill>
                  <a:srgbClr val="000000"/>
                </a:solidFill>
                <a:latin typeface="Arial"/>
                <a:ea typeface="微软雅黑"/>
              </a:rPr>
              <a:t>C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A252A-90BC-475B-AABD-C9D92B4F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/>
              <a:t>We study the pre-training of GNN with the goal of characterizing and transferring structural representations in social and information networks.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/>
              <a:t>We present Graph Contrastive Coding, which is a graph-based contrastive learning framework to pre-train GNN.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/>
              <a:t>The pre-trained GNN achieves competitive performance to its supervised trained-from-scratch counterparts in 3 graph learning tasks on 10 </a:t>
            </a:r>
            <a:r>
              <a:rPr lang="en-US" altLang="zh-CN" sz="2000" dirty="0" err="1"/>
              <a:t>praph</a:t>
            </a:r>
            <a:r>
              <a:rPr lang="en-US" altLang="zh-CN" sz="2000" dirty="0"/>
              <a:t> datasets.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726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EC701-E690-41DB-842F-8251A42B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6896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Thank you!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724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F088DBE-066E-492D-B049-F0E57ACE0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/>
              <a:t>Outline</a:t>
            </a:r>
            <a:endParaRPr lang="zh-CN" altLang="en-US" sz="36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940C238-3293-4744-9B1D-FBF9D2731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2276475"/>
            <a:ext cx="7859216" cy="38496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Motivation</a:t>
            </a:r>
          </a:p>
          <a:p>
            <a:pPr marL="0" indent="0">
              <a:buNone/>
            </a:pPr>
            <a:r>
              <a:rPr lang="en-US" altLang="zh-CN" dirty="0"/>
              <a:t>The GNN Pre-training Problem</a:t>
            </a:r>
          </a:p>
          <a:p>
            <a:pPr marL="0" indent="0">
              <a:buNone/>
            </a:pPr>
            <a:r>
              <a:rPr lang="en-US" altLang="zh-CN" dirty="0"/>
              <a:t>GCC Framework</a:t>
            </a:r>
          </a:p>
          <a:p>
            <a:pPr marL="0" indent="0">
              <a:buNone/>
            </a:pPr>
            <a:r>
              <a:rPr lang="en-US" altLang="zh-CN" dirty="0"/>
              <a:t>Experiments</a:t>
            </a:r>
          </a:p>
          <a:p>
            <a:pPr marL="0" indent="0">
              <a:buNone/>
            </a:pPr>
            <a:r>
              <a:rPr lang="en-US" altLang="zh-CN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F088DBE-066E-492D-B049-F0E57ACE0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/>
              <a:t>Motivation</a:t>
            </a:r>
            <a:endParaRPr lang="zh-CN" altLang="en-US" sz="36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940C238-3293-4744-9B1D-FBF9D2731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76475"/>
            <a:ext cx="8507288" cy="38496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/>
              <a:t>Graph representation learning has emerged as a powerful technique for addressing various downstream such as node classification, similarity search, and graph classification.</a:t>
            </a:r>
          </a:p>
          <a:p>
            <a:pPr marL="0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/>
              <a:t>Inspired by the recent advances in pre-training from natural language processing(BERT) and computer vision(</a:t>
            </a:r>
            <a:r>
              <a:rPr lang="en-US" altLang="zh-CN" sz="2000" dirty="0" err="1"/>
              <a:t>ResNet,ImageNet</a:t>
            </a:r>
            <a:r>
              <a:rPr lang="en-US" altLang="zh-CN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6748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04041-0612-48E7-A039-EFF386CA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/>
              <a:t>The GNN Pre-training Problem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356CFE-E459-416B-9A50-CBE5C3527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6946" y="1988840"/>
                <a:ext cx="8430108" cy="2952328"/>
              </a:xfrm>
            </p:spPr>
            <p:txBody>
              <a:bodyPr/>
              <a:lstStyle/>
              <a:p>
                <a:pPr marL="0" indent="0" algn="l">
                  <a:buNone/>
                </a:pPr>
                <a:r>
                  <a:rPr lang="en-US" altLang="zh-CN" sz="2400" dirty="0"/>
                  <a:t>     </a:t>
                </a:r>
                <a:r>
                  <a:rPr lang="en-US" altLang="zh-CN" sz="2400" b="0" i="0" u="none" strike="noStrike" baseline="0" dirty="0"/>
                  <a:t>learn a function </a:t>
                </a:r>
                <a14:m>
                  <m:oMath xmlns:m="http://schemas.openxmlformats.org/officeDocument/2006/math">
                    <m:r>
                      <a:rPr lang="en-US" altLang="zh-CN" sz="2400" b="0" i="1" u="none" strike="noStrike" baseline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b="0" i="0" u="none" strike="noStrike" baseline="0" dirty="0"/>
                  <a:t> that maps a vertex to a low-dimensional feature vector:</a:t>
                </a:r>
              </a:p>
              <a:p>
                <a:pPr>
                  <a:buSzPct val="89000"/>
                  <a:buFont typeface="Wingdings" panose="05000000000000000000" pitchFamily="2" charset="2"/>
                  <a:buChar char="l"/>
                </a:pPr>
                <a:r>
                  <a:rPr lang="en-US" altLang="zh-CN" sz="2000" b="0" i="0" u="none" strike="noStrike" baseline="0" dirty="0"/>
                  <a:t> </a:t>
                </a:r>
                <a:r>
                  <a:rPr lang="en-US" altLang="zh-CN" sz="2000" b="0" i="0" u="none" strike="noStrike" baseline="0" dirty="0">
                    <a:solidFill>
                      <a:srgbClr val="FF0000"/>
                    </a:solidFill>
                  </a:rPr>
                  <a:t>structural similarity</a:t>
                </a:r>
                <a:r>
                  <a:rPr lang="en-US" altLang="zh-CN" sz="2000" b="0" i="0" u="none" strike="noStrike" baseline="0" dirty="0"/>
                  <a:t>, it maps vertices with similar local network topologies close to each other in the vector space.</a:t>
                </a:r>
              </a:p>
              <a:p>
                <a:pPr algn="l">
                  <a:buFont typeface="Wingdings" panose="05000000000000000000" pitchFamily="2" charset="2"/>
                  <a:buChar char="l"/>
                </a:pPr>
                <a:r>
                  <a:rPr lang="en-US" altLang="zh-CN" sz="2000" b="0" i="0" u="none" strike="noStrike" baseline="0" dirty="0"/>
                  <a:t> </a:t>
                </a:r>
                <a:r>
                  <a:rPr lang="en-US" altLang="zh-CN" sz="2000" b="0" i="0" u="none" strike="noStrike" baseline="0" dirty="0">
                    <a:solidFill>
                      <a:srgbClr val="FF0000"/>
                    </a:solidFill>
                  </a:rPr>
                  <a:t>transferability</a:t>
                </a:r>
                <a:r>
                  <a:rPr lang="en-US" altLang="zh-CN" sz="2000" b="0" i="0" u="none" strike="noStrike" baseline="0" dirty="0"/>
                  <a:t>, it is compatible with vertices and graphs unseen during pre-training.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356CFE-E459-416B-9A50-CBE5C3527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6946" y="1988840"/>
                <a:ext cx="8430108" cy="2952328"/>
              </a:xfrm>
              <a:blipFill>
                <a:blip r:embed="rId2"/>
                <a:stretch>
                  <a:fillRect l="-1158" t="-1443" r="-1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DB5A26C-5755-4AB5-8473-97B39FD6B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870132"/>
            <a:ext cx="5736931" cy="23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5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3F14A-8ECC-4DD3-962A-E7DDB07D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/>
              <a:t>Graph Contrastive Coding(GCC)</a:t>
            </a:r>
            <a:endParaRPr lang="zh-CN" altLang="en-US" sz="36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72A0850-C5E6-463A-99ED-4111FAF86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229" y="2124075"/>
            <a:ext cx="7421541" cy="339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0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F7486-CCAD-468F-A52C-C5A6534E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/>
              <a:t>GCC Pre-training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0D8DE-B0C7-4916-A095-3E6CFA57A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2010345"/>
            <a:ext cx="8291264" cy="12965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Pre-training task: </a:t>
            </a:r>
            <a:r>
              <a:rPr lang="en-US" altLang="zh-CN" sz="2400" dirty="0">
                <a:solidFill>
                  <a:srgbClr val="FF0000"/>
                </a:solidFill>
              </a:rPr>
              <a:t>subgraph instance discrimination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/>
              <a:t>InfoNCE</a:t>
            </a:r>
            <a:r>
              <a:rPr lang="en-US" altLang="zh-CN" sz="2400" dirty="0"/>
              <a:t> Loss: output instance representations that are capable of capturing the </a:t>
            </a:r>
            <a:r>
              <a:rPr lang="en-US" altLang="zh-CN" sz="2400" dirty="0">
                <a:solidFill>
                  <a:srgbClr val="FF0000"/>
                </a:solidFill>
              </a:rPr>
              <a:t>similarities between instances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4335-8867-4B5E-A33A-9BC946B4722A}"/>
              </a:ext>
            </a:extLst>
          </p:cNvPr>
          <p:cNvSpPr txBox="1"/>
          <p:nvPr/>
        </p:nvSpPr>
        <p:spPr>
          <a:xfrm>
            <a:off x="611560" y="3884192"/>
            <a:ext cx="1224136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5A7C1B-604F-4250-B9EF-55C7BFF2C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68" y="3279337"/>
            <a:ext cx="3530778" cy="12097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6889F1C-EE78-4F01-B53F-4B3EE3615A38}"/>
                  </a:ext>
                </a:extLst>
              </p:cNvPr>
              <p:cNvSpPr/>
              <p:nvPr/>
            </p:nvSpPr>
            <p:spPr>
              <a:xfrm>
                <a:off x="4788024" y="3153345"/>
                <a:ext cx="3971553" cy="189040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tIns="252000" rtlCol="0" anchor="ctr"/>
              <a:lstStyle/>
              <a:p>
                <a:r>
                  <a:rPr lang="en-US" altLang="zh-CN" sz="2000" dirty="0"/>
                  <a:t>1.query instance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n-US" altLang="zh-CN" sz="2000" b="0" dirty="0"/>
              </a:p>
              <a:p>
                <a:r>
                  <a:rPr lang="en-US" altLang="zh-CN" sz="2000" dirty="0"/>
                  <a:t>2.query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(embedding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altLang="zh-CN" sz="2000" dirty="0"/>
                  <a:t>), i.e.   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3.dictionary of keys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/>
              </a:p>
              <a:p>
                <a:r>
                  <a:rPr lang="en-US" altLang="zh-CN" sz="2000" dirty="0"/>
                  <a:t>4.key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6889F1C-EE78-4F01-B53F-4B3EE3615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153345"/>
                <a:ext cx="3971553" cy="1890401"/>
              </a:xfrm>
              <a:prstGeom prst="rect">
                <a:avLst/>
              </a:prstGeom>
              <a:blipFill>
                <a:blip r:embed="rId4"/>
                <a:stretch>
                  <a:fillRect l="-1376" r="-3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E465454-BB98-49C6-8CE4-CB1741AADBB2}"/>
              </a:ext>
            </a:extLst>
          </p:cNvPr>
          <p:cNvSpPr txBox="1"/>
          <p:nvPr/>
        </p:nvSpPr>
        <p:spPr>
          <a:xfrm>
            <a:off x="468313" y="4725144"/>
            <a:ext cx="7418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Contrastive learning for graphs?</a:t>
            </a:r>
          </a:p>
          <a:p>
            <a:r>
              <a:rPr lang="en-US" altLang="zh-CN" sz="2400" dirty="0"/>
              <a:t> Q1 :How to define </a:t>
            </a:r>
            <a:r>
              <a:rPr lang="en-US" altLang="zh-CN" sz="2400" dirty="0">
                <a:solidFill>
                  <a:srgbClr val="FF0000"/>
                </a:solidFill>
              </a:rPr>
              <a:t>instances</a:t>
            </a:r>
            <a:r>
              <a:rPr lang="en-US" altLang="zh-CN" sz="2400" dirty="0"/>
              <a:t> in graph?</a:t>
            </a:r>
          </a:p>
          <a:p>
            <a:r>
              <a:rPr lang="en-US" altLang="zh-CN" sz="2400" dirty="0"/>
              <a:t> Q2:How to define</a:t>
            </a:r>
            <a:r>
              <a:rPr lang="en-US" altLang="zh-CN" sz="2400" dirty="0">
                <a:solidFill>
                  <a:srgbClr val="00B0F0"/>
                </a:solidFill>
              </a:rPr>
              <a:t>(dis) similar </a:t>
            </a:r>
            <a:r>
              <a:rPr lang="en-US" altLang="zh-CN" sz="2400" dirty="0"/>
              <a:t>pairs?</a:t>
            </a:r>
          </a:p>
          <a:p>
            <a:r>
              <a:rPr lang="en-US" altLang="zh-CN" sz="2400" dirty="0"/>
              <a:t> Q3:What are the proper </a:t>
            </a:r>
            <a:r>
              <a:rPr lang="en-US" altLang="zh-CN" sz="2400" dirty="0">
                <a:solidFill>
                  <a:srgbClr val="00B050"/>
                </a:solidFill>
              </a:rPr>
              <a:t>encoders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29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B1C50-14EF-4316-8B13-37DFEC60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/>
              <a:t>GCC Pre-training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F88822-BFBC-4146-A776-1FB010A5A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988" y="2987824"/>
            <a:ext cx="5040607" cy="32591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156A5D5-B977-4454-B8B2-8ABA4A468964}"/>
              </a:ext>
            </a:extLst>
          </p:cNvPr>
          <p:cNvSpPr txBox="1"/>
          <p:nvPr/>
        </p:nvSpPr>
        <p:spPr>
          <a:xfrm>
            <a:off x="446087" y="1844824"/>
            <a:ext cx="6408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Q1 :How to define </a:t>
            </a:r>
            <a:r>
              <a:rPr lang="en-US" altLang="zh-CN" sz="2400" dirty="0">
                <a:solidFill>
                  <a:srgbClr val="FF0000"/>
                </a:solidFill>
              </a:rPr>
              <a:t>instances</a:t>
            </a:r>
            <a:r>
              <a:rPr lang="en-US" altLang="zh-CN" sz="2400" dirty="0"/>
              <a:t> in graph?</a:t>
            </a:r>
          </a:p>
          <a:p>
            <a:r>
              <a:rPr lang="en-US" altLang="zh-CN" sz="2400" dirty="0"/>
              <a:t> Q2:How to define</a:t>
            </a:r>
            <a:r>
              <a:rPr lang="en-US" altLang="zh-CN" sz="2400" dirty="0">
                <a:solidFill>
                  <a:srgbClr val="00B0F0"/>
                </a:solidFill>
              </a:rPr>
              <a:t>(dis) similar </a:t>
            </a:r>
            <a:r>
              <a:rPr lang="en-US" altLang="zh-CN" sz="2400" dirty="0"/>
              <a:t>pairs?</a:t>
            </a:r>
          </a:p>
          <a:p>
            <a:r>
              <a:rPr lang="en-US" altLang="zh-CN" sz="2400" dirty="0"/>
              <a:t> Q3:What are the proper </a:t>
            </a:r>
            <a:r>
              <a:rPr lang="en-US" altLang="zh-CN" sz="2400" dirty="0">
                <a:solidFill>
                  <a:srgbClr val="00B050"/>
                </a:solidFill>
              </a:rPr>
              <a:t>encoders</a:t>
            </a:r>
            <a:r>
              <a:rPr lang="en-US" altLang="zh-CN" sz="2400" dirty="0"/>
              <a:t>?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18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0BD0D-D7FD-447E-BC3C-F32724F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80728"/>
            <a:ext cx="8712968" cy="1143000"/>
          </a:xfrm>
        </p:spPr>
        <p:txBody>
          <a:bodyPr/>
          <a:lstStyle/>
          <a:p>
            <a:pPr algn="l"/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GCC Pre-training: Learning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D1C27-A4DA-4670-95A4-AE9831660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1640"/>
            <a:ext cx="8229600" cy="38496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Optimizing Contrastive loss: to</a:t>
            </a:r>
            <a:r>
              <a:rPr lang="zh-CN" altLang="en-US" sz="2400" dirty="0"/>
              <a:t> </a:t>
            </a:r>
            <a:r>
              <a:rPr lang="en-US" altLang="zh-CN" sz="2400" dirty="0"/>
              <a:t>effectively build and maintain the K-size dictionary</a:t>
            </a:r>
          </a:p>
          <a:p>
            <a:pPr marL="0" indent="0">
              <a:buNone/>
            </a:pPr>
            <a:endParaRPr lang="en-US" altLang="zh-CN" sz="2000" b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BDD737-3602-4E03-88B7-0E4F40C29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416576"/>
            <a:ext cx="3744416" cy="14982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6147DE-B733-48CC-AA5C-99356215F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96952"/>
            <a:ext cx="2163671" cy="24549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144E2A-905B-41F7-82D2-2F838A6FB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059" y="2914158"/>
            <a:ext cx="2163670" cy="253772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D57C8C5-1D65-4C35-BF4C-B8266A9FBDCE}"/>
              </a:ext>
            </a:extLst>
          </p:cNvPr>
          <p:cNvSpPr/>
          <p:nvPr/>
        </p:nvSpPr>
        <p:spPr>
          <a:xfrm>
            <a:off x="696903" y="5589240"/>
            <a:ext cx="2163671" cy="6896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End-to-end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(E2E)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8E6C70-49E3-4310-95FF-7759E56972CA}"/>
              </a:ext>
            </a:extLst>
          </p:cNvPr>
          <p:cNvSpPr/>
          <p:nvPr/>
        </p:nvSpPr>
        <p:spPr>
          <a:xfrm>
            <a:off x="3347864" y="5589240"/>
            <a:ext cx="2376264" cy="6896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Momentum Contrast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MoCo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70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9A8BD-DD3F-4BEB-A05F-56953FBF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GCC Fine-tuning</a:t>
            </a:r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FDF9852B-24B2-4450-A170-8B0EC002EC60}"/>
              </a:ext>
            </a:extLst>
          </p:cNvPr>
          <p:cNvSpPr/>
          <p:nvPr/>
        </p:nvSpPr>
        <p:spPr>
          <a:xfrm>
            <a:off x="731747" y="4077072"/>
            <a:ext cx="144016" cy="1440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FA79D327-70EC-420C-B22C-2064DBEFAD82}"/>
              </a:ext>
            </a:extLst>
          </p:cNvPr>
          <p:cNvSpPr/>
          <p:nvPr/>
        </p:nvSpPr>
        <p:spPr>
          <a:xfrm>
            <a:off x="731747" y="4534291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CD239B54-B6CD-4D87-BA52-FCDFC360D109}"/>
              </a:ext>
            </a:extLst>
          </p:cNvPr>
          <p:cNvSpPr/>
          <p:nvPr/>
        </p:nvSpPr>
        <p:spPr>
          <a:xfrm>
            <a:off x="1057226" y="4293096"/>
            <a:ext cx="144016" cy="1440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7CC40847-3D38-4D3B-A97D-166B5FA3A40D}"/>
              </a:ext>
            </a:extLst>
          </p:cNvPr>
          <p:cNvSpPr/>
          <p:nvPr/>
        </p:nvSpPr>
        <p:spPr>
          <a:xfrm>
            <a:off x="409154" y="4869160"/>
            <a:ext cx="144016" cy="1440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4836BF54-D8C0-4B83-945E-6C735859A374}"/>
              </a:ext>
            </a:extLst>
          </p:cNvPr>
          <p:cNvSpPr/>
          <p:nvPr/>
        </p:nvSpPr>
        <p:spPr>
          <a:xfrm>
            <a:off x="985218" y="4863061"/>
            <a:ext cx="144016" cy="1440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550425E1-3797-4EA9-B82B-F9AF915FD0C5}"/>
              </a:ext>
            </a:extLst>
          </p:cNvPr>
          <p:cNvSpPr/>
          <p:nvPr/>
        </p:nvSpPr>
        <p:spPr>
          <a:xfrm>
            <a:off x="683568" y="5085184"/>
            <a:ext cx="144016" cy="1440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CF6DCEE9-7E3B-4308-8232-860FC2A32C2B}"/>
              </a:ext>
            </a:extLst>
          </p:cNvPr>
          <p:cNvSpPr/>
          <p:nvPr/>
        </p:nvSpPr>
        <p:spPr>
          <a:xfrm>
            <a:off x="409154" y="3836486"/>
            <a:ext cx="144016" cy="1440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6CD76A60-8D95-4B36-A13D-7AE142D7DAAE}"/>
              </a:ext>
            </a:extLst>
          </p:cNvPr>
          <p:cNvSpPr/>
          <p:nvPr/>
        </p:nvSpPr>
        <p:spPr>
          <a:xfrm>
            <a:off x="341656" y="4280815"/>
            <a:ext cx="144016" cy="1440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9CB61136-1296-49A6-93A6-4DD1A6BEAF55}"/>
              </a:ext>
            </a:extLst>
          </p:cNvPr>
          <p:cNvSpPr/>
          <p:nvPr/>
        </p:nvSpPr>
        <p:spPr>
          <a:xfrm>
            <a:off x="1114612" y="3829665"/>
            <a:ext cx="144016" cy="1440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F9FBB32-CF50-4411-BFD0-65A789C651D3}"/>
              </a:ext>
            </a:extLst>
          </p:cNvPr>
          <p:cNvCxnSpPr>
            <a:stCxn id="25" idx="5"/>
            <a:endCxn id="17" idx="2"/>
          </p:cNvCxnSpPr>
          <p:nvPr/>
        </p:nvCxnSpPr>
        <p:spPr>
          <a:xfrm>
            <a:off x="532079" y="3959411"/>
            <a:ext cx="199668" cy="189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56CA470-2E42-4DD0-9182-F3047E929260}"/>
              </a:ext>
            </a:extLst>
          </p:cNvPr>
          <p:cNvCxnSpPr>
            <a:stCxn id="26" idx="6"/>
            <a:endCxn id="17" idx="3"/>
          </p:cNvCxnSpPr>
          <p:nvPr/>
        </p:nvCxnSpPr>
        <p:spPr>
          <a:xfrm flipV="1">
            <a:off x="485672" y="4199997"/>
            <a:ext cx="267166" cy="152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07D4BD2-75FB-4AF5-987D-4410BFB4D591}"/>
              </a:ext>
            </a:extLst>
          </p:cNvPr>
          <p:cNvCxnSpPr>
            <a:stCxn id="17" idx="4"/>
            <a:endCxn id="19" idx="0"/>
          </p:cNvCxnSpPr>
          <p:nvPr/>
        </p:nvCxnSpPr>
        <p:spPr>
          <a:xfrm>
            <a:off x="803755" y="4221088"/>
            <a:ext cx="0" cy="3132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1932646-369C-4529-97D1-3FBE2CEF8DA0}"/>
              </a:ext>
            </a:extLst>
          </p:cNvPr>
          <p:cNvCxnSpPr>
            <a:stCxn id="19" idx="5"/>
            <a:endCxn id="23" idx="1"/>
          </p:cNvCxnSpPr>
          <p:nvPr/>
        </p:nvCxnSpPr>
        <p:spPr>
          <a:xfrm>
            <a:off x="854672" y="4657216"/>
            <a:ext cx="151637" cy="2269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3D5C8EA-2B57-45F6-BE02-8E74ECA77B15}"/>
              </a:ext>
            </a:extLst>
          </p:cNvPr>
          <p:cNvCxnSpPr>
            <a:stCxn id="21" idx="4"/>
            <a:endCxn id="19" idx="6"/>
          </p:cNvCxnSpPr>
          <p:nvPr/>
        </p:nvCxnSpPr>
        <p:spPr>
          <a:xfrm flipH="1">
            <a:off x="875763" y="4437112"/>
            <a:ext cx="253471" cy="1691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1B98B5D-F7F4-443A-8283-3910D917C2C8}"/>
              </a:ext>
            </a:extLst>
          </p:cNvPr>
          <p:cNvCxnSpPr>
            <a:stCxn id="23" idx="2"/>
            <a:endCxn id="24" idx="7"/>
          </p:cNvCxnSpPr>
          <p:nvPr/>
        </p:nvCxnSpPr>
        <p:spPr>
          <a:xfrm flipH="1">
            <a:off x="806493" y="4935069"/>
            <a:ext cx="178725" cy="171206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E22589D-C370-4CD0-9763-E88584DBCA25}"/>
              </a:ext>
            </a:extLst>
          </p:cNvPr>
          <p:cNvCxnSpPr>
            <a:stCxn id="19" idx="3"/>
            <a:endCxn id="22" idx="7"/>
          </p:cNvCxnSpPr>
          <p:nvPr/>
        </p:nvCxnSpPr>
        <p:spPr>
          <a:xfrm flipH="1">
            <a:off x="532079" y="4657216"/>
            <a:ext cx="220759" cy="2330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6342848-D255-4910-ABAE-51E26F328176}"/>
              </a:ext>
            </a:extLst>
          </p:cNvPr>
          <p:cNvCxnSpPr>
            <a:stCxn id="17" idx="5"/>
            <a:endCxn id="21" idx="1"/>
          </p:cNvCxnSpPr>
          <p:nvPr/>
        </p:nvCxnSpPr>
        <p:spPr>
          <a:xfrm>
            <a:off x="854672" y="4199997"/>
            <a:ext cx="223645" cy="114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0B2264E-284C-437F-8D61-5CDF2AE9E5D1}"/>
              </a:ext>
            </a:extLst>
          </p:cNvPr>
          <p:cNvCxnSpPr>
            <a:stCxn id="27" idx="4"/>
            <a:endCxn id="21" idx="7"/>
          </p:cNvCxnSpPr>
          <p:nvPr/>
        </p:nvCxnSpPr>
        <p:spPr>
          <a:xfrm flipH="1">
            <a:off x="1180151" y="3973681"/>
            <a:ext cx="6469" cy="3405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箭头: 五边形 45">
            <a:extLst>
              <a:ext uri="{FF2B5EF4-FFF2-40B4-BE49-F238E27FC236}">
                <a16:creationId xmlns:a16="http://schemas.microsoft.com/office/drawing/2014/main" id="{31AC4BE8-626F-4AAA-8CE6-3FEB5935A424}"/>
              </a:ext>
            </a:extLst>
          </p:cNvPr>
          <p:cNvSpPr/>
          <p:nvPr/>
        </p:nvSpPr>
        <p:spPr>
          <a:xfrm>
            <a:off x="1420774" y="4013846"/>
            <a:ext cx="1097460" cy="936104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Graph Encoder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箭头: 五边形 48">
            <a:extLst>
              <a:ext uri="{FF2B5EF4-FFF2-40B4-BE49-F238E27FC236}">
                <a16:creationId xmlns:a16="http://schemas.microsoft.com/office/drawing/2014/main" id="{809B9905-A549-4DB7-999D-5C353C5305F2}"/>
              </a:ext>
            </a:extLst>
          </p:cNvPr>
          <p:cNvSpPr/>
          <p:nvPr/>
        </p:nvSpPr>
        <p:spPr>
          <a:xfrm>
            <a:off x="2635614" y="4034937"/>
            <a:ext cx="1123595" cy="936104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classifier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3E28A2D8-2E75-4DF9-845C-4DAA609CA40E}"/>
              </a:ext>
            </a:extLst>
          </p:cNvPr>
          <p:cNvSpPr/>
          <p:nvPr/>
        </p:nvSpPr>
        <p:spPr>
          <a:xfrm rot="5400000">
            <a:off x="2298853" y="2823022"/>
            <a:ext cx="276603" cy="173668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8540B721-1985-48F6-9FF6-0F88643FB72F}"/>
              </a:ext>
            </a:extLst>
          </p:cNvPr>
          <p:cNvSpPr/>
          <p:nvPr/>
        </p:nvSpPr>
        <p:spPr>
          <a:xfrm>
            <a:off x="5250123" y="3954147"/>
            <a:ext cx="144016" cy="1440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C4C190A2-3399-4ABF-B10E-BF67D312F3E2}"/>
              </a:ext>
            </a:extLst>
          </p:cNvPr>
          <p:cNvSpPr/>
          <p:nvPr/>
        </p:nvSpPr>
        <p:spPr>
          <a:xfrm>
            <a:off x="5250123" y="4411366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35B4EB4D-FBA6-47D7-9B37-812FA02BC3FE}"/>
              </a:ext>
            </a:extLst>
          </p:cNvPr>
          <p:cNvSpPr/>
          <p:nvPr/>
        </p:nvSpPr>
        <p:spPr>
          <a:xfrm>
            <a:off x="5575602" y="4170171"/>
            <a:ext cx="144016" cy="1440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09E3A14F-9C58-4006-B3D1-8A3C079A6059}"/>
              </a:ext>
            </a:extLst>
          </p:cNvPr>
          <p:cNvSpPr/>
          <p:nvPr/>
        </p:nvSpPr>
        <p:spPr>
          <a:xfrm>
            <a:off x="4927530" y="4746235"/>
            <a:ext cx="144016" cy="1440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46F18572-3CE0-468A-A2B9-1D0BC05025B9}"/>
              </a:ext>
            </a:extLst>
          </p:cNvPr>
          <p:cNvSpPr/>
          <p:nvPr/>
        </p:nvSpPr>
        <p:spPr>
          <a:xfrm>
            <a:off x="5503594" y="4740136"/>
            <a:ext cx="144016" cy="1440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C58C53A1-8DCA-4402-8644-C7793B1763C3}"/>
              </a:ext>
            </a:extLst>
          </p:cNvPr>
          <p:cNvSpPr/>
          <p:nvPr/>
        </p:nvSpPr>
        <p:spPr>
          <a:xfrm>
            <a:off x="5201944" y="4962259"/>
            <a:ext cx="144016" cy="1440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6B44E94F-E0EA-4248-BFD1-F4CA7E927CD8}"/>
              </a:ext>
            </a:extLst>
          </p:cNvPr>
          <p:cNvSpPr/>
          <p:nvPr/>
        </p:nvSpPr>
        <p:spPr>
          <a:xfrm>
            <a:off x="4927530" y="3713561"/>
            <a:ext cx="144016" cy="1440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09236487-295A-431C-AEA8-E4E8655E4430}"/>
              </a:ext>
            </a:extLst>
          </p:cNvPr>
          <p:cNvSpPr/>
          <p:nvPr/>
        </p:nvSpPr>
        <p:spPr>
          <a:xfrm>
            <a:off x="4860032" y="4157890"/>
            <a:ext cx="144016" cy="1440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115E1D92-4A6C-4F87-8F05-B238B4F02FA6}"/>
              </a:ext>
            </a:extLst>
          </p:cNvPr>
          <p:cNvSpPr/>
          <p:nvPr/>
        </p:nvSpPr>
        <p:spPr>
          <a:xfrm>
            <a:off x="5632988" y="3706740"/>
            <a:ext cx="144016" cy="1440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5ECCA64-EBF1-4404-8F62-AD6490CCE4EC}"/>
              </a:ext>
            </a:extLst>
          </p:cNvPr>
          <p:cNvCxnSpPr>
            <a:stCxn id="60" idx="5"/>
            <a:endCxn id="54" idx="2"/>
          </p:cNvCxnSpPr>
          <p:nvPr/>
        </p:nvCxnSpPr>
        <p:spPr>
          <a:xfrm>
            <a:off x="5050455" y="3836486"/>
            <a:ext cx="199668" cy="189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7343B98-BDEB-4EB9-897B-C0BAC85B1B71}"/>
              </a:ext>
            </a:extLst>
          </p:cNvPr>
          <p:cNvCxnSpPr>
            <a:stCxn id="61" idx="6"/>
            <a:endCxn id="54" idx="3"/>
          </p:cNvCxnSpPr>
          <p:nvPr/>
        </p:nvCxnSpPr>
        <p:spPr>
          <a:xfrm flipV="1">
            <a:off x="5004048" y="4077072"/>
            <a:ext cx="267166" cy="152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9074AB4-7EC5-4C3D-8F2B-91751C66A679}"/>
              </a:ext>
            </a:extLst>
          </p:cNvPr>
          <p:cNvCxnSpPr>
            <a:stCxn id="54" idx="4"/>
            <a:endCxn id="55" idx="0"/>
          </p:cNvCxnSpPr>
          <p:nvPr/>
        </p:nvCxnSpPr>
        <p:spPr>
          <a:xfrm>
            <a:off x="5322131" y="4098163"/>
            <a:ext cx="0" cy="3132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CBE8509-0D58-4F28-BB4A-7ADE97E7C014}"/>
              </a:ext>
            </a:extLst>
          </p:cNvPr>
          <p:cNvCxnSpPr>
            <a:stCxn id="55" idx="5"/>
            <a:endCxn id="58" idx="1"/>
          </p:cNvCxnSpPr>
          <p:nvPr/>
        </p:nvCxnSpPr>
        <p:spPr>
          <a:xfrm>
            <a:off x="5373048" y="4534291"/>
            <a:ext cx="151637" cy="2269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F2BE230-E530-4ED4-845F-2E4AC17567EA}"/>
              </a:ext>
            </a:extLst>
          </p:cNvPr>
          <p:cNvCxnSpPr>
            <a:stCxn id="56" idx="4"/>
            <a:endCxn id="55" idx="6"/>
          </p:cNvCxnSpPr>
          <p:nvPr/>
        </p:nvCxnSpPr>
        <p:spPr>
          <a:xfrm flipH="1">
            <a:off x="5394139" y="4314187"/>
            <a:ext cx="253471" cy="1691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0426030-1033-4014-A652-8F1AF72B27BC}"/>
              </a:ext>
            </a:extLst>
          </p:cNvPr>
          <p:cNvCxnSpPr>
            <a:stCxn id="58" idx="2"/>
            <a:endCxn id="59" idx="7"/>
          </p:cNvCxnSpPr>
          <p:nvPr/>
        </p:nvCxnSpPr>
        <p:spPr>
          <a:xfrm flipH="1">
            <a:off x="5324869" y="4812144"/>
            <a:ext cx="178725" cy="171206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3115E34B-477E-492D-A3C8-B380A1BA0EFE}"/>
              </a:ext>
            </a:extLst>
          </p:cNvPr>
          <p:cNvCxnSpPr>
            <a:stCxn id="55" idx="3"/>
            <a:endCxn id="57" idx="7"/>
          </p:cNvCxnSpPr>
          <p:nvPr/>
        </p:nvCxnSpPr>
        <p:spPr>
          <a:xfrm flipH="1">
            <a:off x="5050455" y="4534291"/>
            <a:ext cx="220759" cy="2330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CB5E42E-5A0A-44E8-824A-53611FD973C0}"/>
              </a:ext>
            </a:extLst>
          </p:cNvPr>
          <p:cNvCxnSpPr>
            <a:stCxn id="54" idx="5"/>
            <a:endCxn id="56" idx="1"/>
          </p:cNvCxnSpPr>
          <p:nvPr/>
        </p:nvCxnSpPr>
        <p:spPr>
          <a:xfrm>
            <a:off x="5373048" y="4077072"/>
            <a:ext cx="223645" cy="114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34452AD-E633-4788-A443-2416BD605B2F}"/>
              </a:ext>
            </a:extLst>
          </p:cNvPr>
          <p:cNvCxnSpPr>
            <a:stCxn id="62" idx="4"/>
            <a:endCxn id="56" idx="7"/>
          </p:cNvCxnSpPr>
          <p:nvPr/>
        </p:nvCxnSpPr>
        <p:spPr>
          <a:xfrm flipH="1">
            <a:off x="5698527" y="3850756"/>
            <a:ext cx="6469" cy="3405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箭头: 五边形 71">
            <a:extLst>
              <a:ext uri="{FF2B5EF4-FFF2-40B4-BE49-F238E27FC236}">
                <a16:creationId xmlns:a16="http://schemas.microsoft.com/office/drawing/2014/main" id="{E112872F-FE05-4175-AFDF-8A0F4E5FEE6E}"/>
              </a:ext>
            </a:extLst>
          </p:cNvPr>
          <p:cNvSpPr/>
          <p:nvPr/>
        </p:nvSpPr>
        <p:spPr>
          <a:xfrm>
            <a:off x="5939150" y="3890921"/>
            <a:ext cx="1097460" cy="936104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Graph Encoder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箭头: 五边形 72">
            <a:extLst>
              <a:ext uri="{FF2B5EF4-FFF2-40B4-BE49-F238E27FC236}">
                <a16:creationId xmlns:a16="http://schemas.microsoft.com/office/drawing/2014/main" id="{1691720D-1C5F-4325-8EC0-849E536D4C0B}"/>
              </a:ext>
            </a:extLst>
          </p:cNvPr>
          <p:cNvSpPr/>
          <p:nvPr/>
        </p:nvSpPr>
        <p:spPr>
          <a:xfrm>
            <a:off x="7153990" y="3912012"/>
            <a:ext cx="1123595" cy="936104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classifier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左大括号 73">
            <a:extLst>
              <a:ext uri="{FF2B5EF4-FFF2-40B4-BE49-F238E27FC236}">
                <a16:creationId xmlns:a16="http://schemas.microsoft.com/office/drawing/2014/main" id="{26914F8B-0B09-4EA2-85CE-DB7BFEA1DA9E}"/>
              </a:ext>
            </a:extLst>
          </p:cNvPr>
          <p:cNvSpPr/>
          <p:nvPr/>
        </p:nvSpPr>
        <p:spPr>
          <a:xfrm rot="5400000">
            <a:off x="7480676" y="3250082"/>
            <a:ext cx="234697" cy="97084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1F95B23-7059-4938-9C3B-A566F68E320A}"/>
              </a:ext>
            </a:extLst>
          </p:cNvPr>
          <p:cNvSpPr txBox="1"/>
          <p:nvPr/>
        </p:nvSpPr>
        <p:spPr>
          <a:xfrm>
            <a:off x="1793839" y="3085177"/>
            <a:ext cx="18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Full fine-tuning</a:t>
            </a:r>
          </a:p>
          <a:p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51B160F-599A-4479-9B98-ED369CAA5BB2}"/>
              </a:ext>
            </a:extLst>
          </p:cNvPr>
          <p:cNvSpPr txBox="1"/>
          <p:nvPr/>
        </p:nvSpPr>
        <p:spPr>
          <a:xfrm>
            <a:off x="6797592" y="30551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Freezing fine-tuning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319123A-0157-4FA7-8F9F-316D627A12DA}"/>
              </a:ext>
            </a:extLst>
          </p:cNvPr>
          <p:cNvSpPr txBox="1"/>
          <p:nvPr/>
        </p:nvSpPr>
        <p:spPr>
          <a:xfrm>
            <a:off x="485629" y="2063880"/>
            <a:ext cx="2896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Full fine-tuning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BD3529B-6152-484E-8F94-55E6414974A5}"/>
              </a:ext>
            </a:extLst>
          </p:cNvPr>
          <p:cNvSpPr txBox="1"/>
          <p:nvPr/>
        </p:nvSpPr>
        <p:spPr>
          <a:xfrm>
            <a:off x="4971303" y="208956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Freezing</a:t>
            </a:r>
            <a:r>
              <a:rPr lang="en-US" altLang="zh-CN" sz="1800" b="1" dirty="0"/>
              <a:t> fine-tuning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4888719-F933-4703-9B53-54869A46DDF6}"/>
              </a:ext>
            </a:extLst>
          </p:cNvPr>
          <p:cNvSpPr txBox="1"/>
          <p:nvPr/>
        </p:nvSpPr>
        <p:spPr>
          <a:xfrm>
            <a:off x="3851919" y="4254764"/>
            <a:ext cx="76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Label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8B66A8B-F57B-416F-B46F-5F62707311F5}"/>
              </a:ext>
            </a:extLst>
          </p:cNvPr>
          <p:cNvSpPr txBox="1"/>
          <p:nvPr/>
        </p:nvSpPr>
        <p:spPr>
          <a:xfrm>
            <a:off x="8299922" y="4220295"/>
            <a:ext cx="76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Label</a:t>
            </a:r>
            <a:endParaRPr lang="zh-CN" altLang="en-US" dirty="0"/>
          </a:p>
        </p:txBody>
      </p:sp>
      <p:sp>
        <p:nvSpPr>
          <p:cNvPr id="83" name="箭头: 上 82">
            <a:extLst>
              <a:ext uri="{FF2B5EF4-FFF2-40B4-BE49-F238E27FC236}">
                <a16:creationId xmlns:a16="http://schemas.microsoft.com/office/drawing/2014/main" id="{336BC38E-806A-4EEA-BB17-3318BFA9E787}"/>
              </a:ext>
            </a:extLst>
          </p:cNvPr>
          <p:cNvSpPr/>
          <p:nvPr/>
        </p:nvSpPr>
        <p:spPr>
          <a:xfrm>
            <a:off x="6166502" y="4884152"/>
            <a:ext cx="286097" cy="430377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1DCA19BE-58BA-43C0-BEED-F79DA643C1DB}"/>
              </a:ext>
            </a:extLst>
          </p:cNvPr>
          <p:cNvSpPr/>
          <p:nvPr/>
        </p:nvSpPr>
        <p:spPr>
          <a:xfrm>
            <a:off x="5394139" y="5428305"/>
            <a:ext cx="2039570" cy="4742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Feature Extractor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1408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472</Words>
  <Application>Microsoft Office PowerPoint</Application>
  <PresentationFormat>全屏显示(4:3)</PresentationFormat>
  <Paragraphs>77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微软雅黑</vt:lpstr>
      <vt:lpstr>Arial</vt:lpstr>
      <vt:lpstr>Cambria Math</vt:lpstr>
      <vt:lpstr>Wingdings</vt:lpstr>
      <vt:lpstr>默认设计模板</vt:lpstr>
      <vt:lpstr>GCC: Graph Contrastive Coding for Graph Neural Network Pre-Training</vt:lpstr>
      <vt:lpstr>Outline</vt:lpstr>
      <vt:lpstr>Motivation</vt:lpstr>
      <vt:lpstr>The GNN Pre-training Problem</vt:lpstr>
      <vt:lpstr>Graph Contrastive Coding(GCC)</vt:lpstr>
      <vt:lpstr>GCC Pre-training</vt:lpstr>
      <vt:lpstr>GCC Pre-training</vt:lpstr>
      <vt:lpstr>GCC Pre-training: Learning Algorithms</vt:lpstr>
      <vt:lpstr>GCC Fine-tuning</vt:lpstr>
      <vt:lpstr>Experiments</vt:lpstr>
      <vt:lpstr>Experiments</vt:lpstr>
      <vt:lpstr>Experiments</vt:lpstr>
      <vt:lpstr>Experiments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华东师范大学生命科学学院</dc:title>
  <dc:creator>liuhuan</dc:creator>
  <cp:lastModifiedBy>七 夜</cp:lastModifiedBy>
  <cp:revision>54</cp:revision>
  <dcterms:created xsi:type="dcterms:W3CDTF">2011-06-14T05:49:02Z</dcterms:created>
  <dcterms:modified xsi:type="dcterms:W3CDTF">2020-12-02T15:41:23Z</dcterms:modified>
</cp:coreProperties>
</file>