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</p:sldMasterIdLst>
  <p:sldIdLst>
    <p:sldId id="259" r:id="rId7"/>
    <p:sldId id="262" r:id="rId8"/>
    <p:sldId id="265" r:id="rId9"/>
    <p:sldId id="268" r:id="rId10"/>
    <p:sldId id="271" r:id="rId11"/>
    <p:sldId id="274" r:id="rId12"/>
    <p:sldId id="280" r:id="rId13"/>
    <p:sldId id="283" r:id="rId14"/>
    <p:sldId id="286" r:id="rId15"/>
    <p:sldId id="277" r:id="rId16"/>
  </p:sldIdLst>
  <p:sldSz cx="9144000" cy="6858000" type="screen4x3"/>
  <p:notesSz cx="6858000" cy="9144000"/>
  <p:embeddedFontLst>
    <p:embeddedFont>
      <p:font typeface="Microsoft YaHei UI" panose="020B0503020204020204" pitchFamily="34" charset="-122"/>
      <p:regular r:id="rId17"/>
      <p:bold r:id="rId18"/>
    </p:embeddedFont>
    <p:embeddedFont>
      <p:font typeface="BVICGP+CMSSBX10" panose="02010600030101010101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FABCP+CMSS8" panose="02010600030101010101"/>
      <p:regular r:id="rId24"/>
    </p:embeddedFont>
    <p:embeddedFont>
      <p:font typeface="CHFFRE+CMSS10" panose="02010600030101010101"/>
      <p:regular r:id="rId25"/>
    </p:embeddedFont>
    <p:embeddedFont>
      <p:font typeface="CQBPLM+CMSS9" panose="02010600030101010101"/>
      <p:regular r:id="rId26"/>
    </p:embeddedFont>
    <p:embeddedFont>
      <p:font typeface="GTCCVJ+CMSS10" panose="02010600030101010101"/>
      <p:regular r:id="rId27"/>
    </p:embeddedFont>
    <p:embeddedFont>
      <p:font typeface="GUTAFM+CMSS8" panose="02010600030101010101"/>
      <p:regular r:id="rId28"/>
    </p:embeddedFont>
    <p:embeddedFont>
      <p:font typeface="HICRJR+CMSS8" panose="02010600030101010101"/>
      <p:regular r:id="rId29"/>
    </p:embeddedFont>
    <p:embeddedFont>
      <p:font typeface="HPHSHQ+MSAM7" panose="02010600030101010101"/>
      <p:regular r:id="rId30"/>
    </p:embeddedFont>
    <p:embeddedFont>
      <p:font typeface="HRBEMV+CMSS10" panose="02010600030101010101"/>
      <p:regular r:id="rId31"/>
    </p:embeddedFont>
    <p:embeddedFont>
      <p:font typeface="JMKFGU+CMSS10" panose="02010600030101010101"/>
      <p:regular r:id="rId32"/>
    </p:embeddedFont>
    <p:embeddedFont>
      <p:font typeface="KEFIMR+CMSS8" panose="02010600030101010101"/>
      <p:regular r:id="rId33"/>
    </p:embeddedFont>
    <p:embeddedFont>
      <p:font typeface="KOTGQF+CMSSBX10" panose="02010600030101010101"/>
      <p:regular r:id="rId34"/>
    </p:embeddedFont>
    <p:embeddedFont>
      <p:font typeface="KSKEBI+CMSSBX10" panose="02010600030101010101"/>
      <p:regular r:id="rId35"/>
    </p:embeddedFont>
    <p:embeddedFont>
      <p:font typeface="LQLQBW+CMCSC10" panose="02010600030101010101"/>
      <p:regular r:id="rId36"/>
    </p:embeddedFont>
    <p:embeddedFont>
      <p:font typeface="LQRTCU+CMSS10" panose="02010600030101010101"/>
      <p:regular r:id="rId37"/>
    </p:embeddedFont>
    <p:embeddedFont>
      <p:font typeface="LQVVLH+CMSSBX10" panose="02010600030101010101"/>
      <p:regular r:id="rId38"/>
    </p:embeddedFont>
    <p:embeddedFont>
      <p:font typeface="NMJEIT+CMSSBX10" panose="02010600030101010101"/>
      <p:regular r:id="rId39"/>
    </p:embeddedFont>
    <p:embeddedFont>
      <p:font typeface="SWVHRQ+MSAM7" panose="02010600030101010101"/>
      <p:regular r:id="rId40"/>
    </p:embeddedFont>
    <p:embeddedFont>
      <p:font typeface="VPAGWM+CMSS9" panose="02010600030101010101"/>
      <p:regular r:id="rId41"/>
    </p:embeddedFont>
    <p:embeddedFont>
      <p:font typeface="VQMNON+CMSS9" panose="02010600030101010101"/>
      <p:regular r:id="rId42"/>
    </p:embeddedFont>
    <p:embeddedFont>
      <p:font typeface="WNFUNB+MSAM7" panose="02010600030101010101"/>
      <p:regular r:id="rId43"/>
    </p:embeddedFont>
    <p:embeddedFont>
      <p:font typeface="WPJNHG+CMSS8" panose="02010600030101010101"/>
      <p:regular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5256" autoAdjust="0"/>
  </p:normalViewPr>
  <p:slideViewPr>
    <p:cSldViewPr>
      <p:cViewPr varScale="1">
        <p:scale>
          <a:sx n="51" d="100"/>
          <a:sy n="51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font" Target="fonts/font13.fntdata"/><Relationship Id="rId11" Type="http://schemas.openxmlformats.org/officeDocument/2006/relationships/slide" Target="slides/slide5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presProps" Target="pres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27E29C-3037-418B-92D8-658CF6DF4AE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AB0A0C-3C61-4064-9C86-93006A2666E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C669F7-9EB4-42BF-BB03-888A92353BE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54460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2723029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751159" y="19743476"/>
            <a:ext cx="3455331" cy="54460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5107883" y="19743476"/>
            <a:ext cx="4807418" cy="54460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816695" y="19743476"/>
            <a:ext cx="3455331" cy="54460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54460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2723029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751159" y="19743476"/>
            <a:ext cx="3455331" cy="54460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5107883" y="19743476"/>
            <a:ext cx="4807418" cy="54460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816695" y="19743476"/>
            <a:ext cx="3455331" cy="54460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54460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2723029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751159" y="19743476"/>
            <a:ext cx="3455331" cy="54460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5107883" y="19743476"/>
            <a:ext cx="4807418" cy="54460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816695" y="19743476"/>
            <a:ext cx="3455331" cy="54460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54460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2723029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751159" y="19743476"/>
            <a:ext cx="3455331" cy="54460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5107883" y="19743476"/>
            <a:ext cx="4807418" cy="54460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816695" y="19743476"/>
            <a:ext cx="3455331" cy="54460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544606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2723029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751159" y="19743476"/>
            <a:ext cx="3455331" cy="544606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5107883" y="19743476"/>
            <a:ext cx="4807418" cy="54460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816695" y="19743476"/>
            <a:ext cx="3455331" cy="544606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5E4F9B-3258-4536-ABA9-FA53B6458A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F76181-6FAB-49FD-A586-9EE136C0584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12C9B3-C5E6-4CE8-9BF6-3A3746577D4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DAEED2D-606C-4ECD-8FD2-0D140AFBFA2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3C33869-B544-4F5A-8FC0-31E79A39247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FA9EE25-4AE9-4AEC-989D-F177C7E32CD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A99709-48C9-48BA-B2D0-4E4B94D8F48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B822B4-4E6C-4D24-97E1-01A70A026F7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339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14011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7883" y="19743476"/>
            <a:ext cx="4807418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1159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16695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339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14011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7883" y="19743476"/>
            <a:ext cx="4807418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1159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16695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339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14011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7883" y="19743476"/>
            <a:ext cx="4807418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1159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16695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339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14011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7883" y="19743476"/>
            <a:ext cx="4807418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1159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16695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159" y="849180"/>
            <a:ext cx="13520868" cy="339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159" y="4882795"/>
            <a:ext cx="13520868" cy="14011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7883" y="19743476"/>
            <a:ext cx="4807418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1159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16695" y="19743476"/>
            <a:ext cx="3455331" cy="106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1815353" rtl="0" eaLnBrk="1" hangingPunct="0">
              <a:defRPr sz="3574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7676">
        <a:defRPr>
          <a:latin typeface="+mn-lt"/>
          <a:ea typeface="+mn-ea"/>
          <a:cs typeface="+mn-cs"/>
        </a:defRPr>
      </a:lvl2pPr>
      <a:lvl3pPr marL="1815353">
        <a:defRPr>
          <a:latin typeface="+mn-lt"/>
          <a:ea typeface="+mn-ea"/>
          <a:cs typeface="+mn-cs"/>
        </a:defRPr>
      </a:lvl3pPr>
      <a:lvl4pPr marL="2723029">
        <a:defRPr>
          <a:latin typeface="+mn-lt"/>
          <a:ea typeface="+mn-ea"/>
          <a:cs typeface="+mn-cs"/>
        </a:defRPr>
      </a:lvl4pPr>
      <a:lvl5pPr marL="3630706">
        <a:defRPr>
          <a:latin typeface="+mn-lt"/>
          <a:ea typeface="+mn-ea"/>
          <a:cs typeface="+mn-cs"/>
        </a:defRPr>
      </a:lvl5pPr>
      <a:lvl6pPr marL="4538382">
        <a:defRPr>
          <a:latin typeface="+mn-lt"/>
          <a:ea typeface="+mn-ea"/>
          <a:cs typeface="+mn-cs"/>
        </a:defRPr>
      </a:lvl6pPr>
      <a:lvl7pPr marL="5446059">
        <a:defRPr>
          <a:latin typeface="+mn-lt"/>
          <a:ea typeface="+mn-ea"/>
          <a:cs typeface="+mn-cs"/>
        </a:defRPr>
      </a:lvl7pPr>
      <a:lvl8pPr marL="6353735">
        <a:defRPr>
          <a:latin typeface="+mn-lt"/>
          <a:ea typeface="+mn-ea"/>
          <a:cs typeface="+mn-cs"/>
        </a:defRPr>
      </a:lvl8pPr>
      <a:lvl9pPr marL="72614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098" y="1668282"/>
            <a:ext cx="7702723" cy="968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 spc="-24" dirty="0">
                <a:solidFill>
                  <a:srgbClr val="23373B"/>
                </a:solidFill>
                <a:latin typeface="KSKEBI+CMSSBX10"/>
                <a:cs typeface="KSKEBI+CMSSBX10"/>
              </a:rPr>
              <a:t>Improving</a:t>
            </a:r>
            <a:r>
              <a:rPr sz="2879" spc="33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879" dirty="0">
                <a:solidFill>
                  <a:srgbClr val="23373B"/>
                </a:solidFill>
                <a:latin typeface="KSKEBI+CMSSBX10"/>
                <a:cs typeface="KSKEBI+CMSSBX10"/>
              </a:rPr>
              <a:t>Question</a:t>
            </a:r>
            <a:r>
              <a:rPr sz="2879" spc="32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879" spc="-24" dirty="0">
                <a:solidFill>
                  <a:srgbClr val="23373B"/>
                </a:solidFill>
                <a:latin typeface="KSKEBI+CMSSBX10"/>
                <a:cs typeface="KSKEBI+CMSSBX10"/>
              </a:rPr>
              <a:t>Answering</a:t>
            </a:r>
            <a:r>
              <a:rPr sz="2879" spc="33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879" dirty="0">
                <a:solidFill>
                  <a:srgbClr val="23373B"/>
                </a:solidFill>
                <a:latin typeface="KSKEBI+CMSSBX10"/>
                <a:cs typeface="KSKEBI+CMSSBX10"/>
              </a:rPr>
              <a:t>with</a:t>
            </a:r>
            <a:r>
              <a:rPr sz="2879" spc="32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879" dirty="0">
                <a:solidFill>
                  <a:srgbClr val="23373B"/>
                </a:solidFill>
                <a:latin typeface="KSKEBI+CMSSBX10"/>
                <a:cs typeface="KSKEBI+CMSSBX10"/>
              </a:rPr>
              <a:t>External</a:t>
            </a:r>
          </a:p>
          <a:p>
            <a:pPr marL="0" marR="0">
              <a:lnSpc>
                <a:spcPts val="2932"/>
              </a:lnSpc>
              <a:spcBef>
                <a:spcPts val="1060"/>
              </a:spcBef>
              <a:spcAft>
                <a:spcPct val="0"/>
              </a:spcAft>
            </a:pPr>
            <a:r>
              <a:rPr sz="2879" spc="-28" dirty="0">
                <a:solidFill>
                  <a:srgbClr val="23373B"/>
                </a:solidFill>
                <a:latin typeface="KSKEBI+CMSSBX10"/>
                <a:cs typeface="KSKEBI+CMSSBX10"/>
              </a:rPr>
              <a:t>Knowledge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098" y="2847672"/>
            <a:ext cx="3423284" cy="377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2"/>
              </a:lnSpc>
              <a:spcBef>
                <a:spcPct val="0"/>
              </a:spcBef>
              <a:spcAft>
                <a:spcPct val="0"/>
              </a:spcAft>
            </a:pPr>
            <a:r>
              <a:rPr sz="2382" dirty="0">
                <a:solidFill>
                  <a:srgbClr val="23373B"/>
                </a:solidFill>
                <a:latin typeface="LQLQBW+CMCSC10"/>
                <a:cs typeface="LQLQBW+CMCSC10"/>
              </a:rPr>
              <a:t>EMNLP</a:t>
            </a:r>
            <a:r>
              <a:rPr sz="2382" spc="300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382" spc="-30" dirty="0">
                <a:solidFill>
                  <a:srgbClr val="23373B"/>
                </a:solidFill>
                <a:latin typeface="LQLQBW+CMCSC10"/>
                <a:cs typeface="LQLQBW+CMCSC10"/>
              </a:rPr>
              <a:t>MRQA</a:t>
            </a:r>
            <a:r>
              <a:rPr sz="2382" spc="32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382" dirty="0">
                <a:solidFill>
                  <a:srgbClr val="23373B"/>
                </a:solidFill>
                <a:latin typeface="LQLQBW+CMCSC10"/>
                <a:cs typeface="LQLQBW+CMCSC10"/>
              </a:rPr>
              <a:t>2019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3098" y="4291604"/>
            <a:ext cx="5747615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 err="1">
                <a:solidFill>
                  <a:srgbClr val="23373B"/>
                </a:solidFill>
                <a:latin typeface="LQRTCU+CMSS10"/>
                <a:cs typeface="LQRTCU+CMSS10"/>
              </a:rPr>
              <a:t>Xiaoman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-20" dirty="0">
                <a:solidFill>
                  <a:srgbClr val="23373B"/>
                </a:solidFill>
                <a:latin typeface="LQRTCU+CMSS10"/>
                <a:cs typeface="LQRTCU+CMSS10"/>
              </a:rPr>
              <a:t>Pan,</a:t>
            </a:r>
            <a:r>
              <a:rPr sz="1985" spc="18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Kai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Sun,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Dian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-85" dirty="0">
                <a:solidFill>
                  <a:srgbClr val="23373B"/>
                </a:solidFill>
                <a:latin typeface="LQRTCU+CMSS10"/>
                <a:cs typeface="LQRTCU+CMSS10"/>
              </a:rPr>
              <a:t>Yu,</a:t>
            </a:r>
            <a:r>
              <a:rPr sz="1985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Heng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Ji,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Dong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-169" dirty="0">
                <a:solidFill>
                  <a:srgbClr val="23373B"/>
                </a:solidFill>
                <a:latin typeface="LQRTCU+CMSS10"/>
                <a:cs typeface="LQRTCU+CMSS10"/>
              </a:rPr>
              <a:t>Yu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3098" y="4880947"/>
            <a:ext cx="5334898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 dirty="0">
                <a:solidFill>
                  <a:srgbClr val="23373B"/>
                </a:solidFill>
                <a:latin typeface="GUTAFM+CMSS8"/>
                <a:cs typeface="GUTAFM+CMSS8"/>
              </a:rPr>
              <a:t>Rensselaer</a:t>
            </a:r>
            <a:r>
              <a:rPr sz="1588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23373B"/>
                </a:solidFill>
                <a:latin typeface="GUTAFM+CMSS8"/>
                <a:cs typeface="GUTAFM+CMSS8"/>
              </a:rPr>
              <a:t>Polytechnic</a:t>
            </a:r>
            <a:r>
              <a:rPr sz="1588" spc="16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23373B"/>
                </a:solidFill>
                <a:latin typeface="GUTAFM+CMSS8"/>
                <a:cs typeface="GUTAFM+CMSS8"/>
              </a:rPr>
              <a:t>Institute/</a:t>
            </a:r>
            <a:r>
              <a:rPr sz="1588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23373B"/>
                </a:solidFill>
                <a:latin typeface="GUTAFM+CMSS8"/>
                <a:cs typeface="GUTAFM+CMSS8"/>
              </a:rPr>
              <a:t>CMU/</a:t>
            </a:r>
            <a:r>
              <a:rPr sz="1588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588" spc="-24" dirty="0">
                <a:solidFill>
                  <a:srgbClr val="23373B"/>
                </a:solidFill>
                <a:latin typeface="GUTAFM+CMSS8"/>
                <a:cs typeface="GUTAFM+CMSS8"/>
              </a:rPr>
              <a:t>Tencent</a:t>
            </a:r>
            <a:r>
              <a:rPr sz="1588" spc="18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23373B"/>
                </a:solidFill>
                <a:latin typeface="GUTAFM+CMSS8"/>
                <a:cs typeface="GUTAFM+CMSS8"/>
              </a:rPr>
              <a:t>AI</a:t>
            </a:r>
            <a:r>
              <a:rPr sz="1588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588" dirty="0">
                <a:solidFill>
                  <a:srgbClr val="23373B"/>
                </a:solidFill>
                <a:latin typeface="GUTAFM+CMSS8"/>
                <a:cs typeface="GUTAFM+CMSS8"/>
              </a:rPr>
              <a:t>Lab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8912692" cy="852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79" spc="-30" dirty="0">
                <a:solidFill>
                  <a:srgbClr val="FAFAFA"/>
                </a:solidFill>
                <a:latin typeface="BVICGP+CMSSBX10"/>
                <a:cs typeface="BVICGP+CMSSBX10"/>
              </a:rPr>
              <a:t>Entity</a:t>
            </a:r>
            <a:r>
              <a:rPr lang="en-US" sz="2879" spc="709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lang="en-US" sz="2879" dirty="0">
                <a:solidFill>
                  <a:srgbClr val="FAFAFA"/>
                </a:solidFill>
                <a:latin typeface="BVICGP+CMSSBX10"/>
                <a:cs typeface="BVICGP+CMSSBX10"/>
              </a:rPr>
              <a:t>Linking:</a:t>
            </a:r>
            <a:r>
              <a:rPr lang="en-US" sz="2879" spc="1419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lang="en-US" sz="2879" dirty="0">
                <a:solidFill>
                  <a:srgbClr val="FAFAFA"/>
                </a:solidFill>
                <a:latin typeface="BVICGP+CMSSBX10"/>
                <a:cs typeface="BVICGP+CMSSBX10"/>
              </a:rPr>
              <a:t>candidate</a:t>
            </a:r>
            <a:r>
              <a:rPr lang="en-US" sz="2879" spc="695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lang="en-US" sz="2879" dirty="0">
                <a:solidFill>
                  <a:srgbClr val="FAFAFA"/>
                </a:solidFill>
                <a:latin typeface="BVICGP+CMSSBX10"/>
                <a:cs typeface="BVICGP+CMSSBX10"/>
              </a:rPr>
              <a:t>generation</a:t>
            </a:r>
            <a:r>
              <a:rPr lang="en-US" sz="2879" spc="691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lang="en-US" sz="2879" dirty="0">
                <a:solidFill>
                  <a:srgbClr val="FAFAFA"/>
                </a:solidFill>
                <a:latin typeface="BVICGP+CMSSBX10"/>
                <a:cs typeface="BVICGP+CMSSBX10"/>
              </a:rPr>
              <a:t>&amp;</a:t>
            </a:r>
            <a:r>
              <a:rPr lang="en-US" sz="2879" spc="673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lang="en-US" sz="2879" spc="-30" dirty="0">
                <a:solidFill>
                  <a:srgbClr val="FAFAFA"/>
                </a:solidFill>
                <a:latin typeface="BVICGP+CMSSBX10"/>
                <a:cs typeface="BVICGP+CMSSBX10"/>
              </a:rPr>
              <a:t>entity</a:t>
            </a:r>
            <a:r>
              <a:rPr lang="en-US" sz="2879" spc="709" dirty="0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lang="en-US" sz="2879" dirty="0">
                <a:solidFill>
                  <a:srgbClr val="FAFAFA"/>
                </a:solidFill>
                <a:latin typeface="BVICGP+CMSSBX10"/>
                <a:cs typeface="BVICGP+CMSSBX10"/>
              </a:rPr>
              <a:t>dis-</a:t>
            </a:r>
          </a:p>
          <a:p>
            <a:pPr marL="0" marR="0">
              <a:lnSpc>
                <a:spcPts val="2932"/>
              </a:lnSpc>
              <a:spcBef>
                <a:spcPts val="250"/>
              </a:spcBef>
              <a:spcAft>
                <a:spcPct val="0"/>
              </a:spcAft>
            </a:pPr>
            <a:r>
              <a:rPr lang="en-US" sz="2879" dirty="0">
                <a:solidFill>
                  <a:srgbClr val="FAFAFA"/>
                </a:solidFill>
                <a:latin typeface="BVICGP+CMSSBX10"/>
                <a:cs typeface="BVICGP+CMSSBX10"/>
              </a:rPr>
              <a:t>ambiguation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504" y="2042224"/>
            <a:ext cx="3125049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spc="-20" dirty="0">
                <a:solidFill>
                  <a:srgbClr val="23373B"/>
                </a:solidFill>
                <a:latin typeface="BVICGP+CMSSBX10"/>
                <a:cs typeface="BVICGP+CMSSBX10"/>
              </a:rPr>
              <a:t>Entity</a:t>
            </a:r>
            <a:r>
              <a:rPr sz="2184" spc="25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disambiguation: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605" y="2462996"/>
            <a:ext cx="7478811" cy="95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re-rank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based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on:</a:t>
            </a:r>
            <a:r>
              <a:rPr sz="1985" spc="38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salience</a:t>
            </a:r>
            <a:r>
              <a:rPr lang="en-US" altLang="zh-CN" sz="1985" dirty="0">
                <a:solidFill>
                  <a:srgbClr val="23373B"/>
                </a:solidFill>
                <a:latin typeface="GTCCVJ+CMSS10"/>
                <a:cs typeface="GTCCVJ+CMSS10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,similarity</a:t>
            </a:r>
            <a:r>
              <a:rPr lang="en-US" altLang="zh-CN" sz="1985" dirty="0">
                <a:solidFill>
                  <a:srgbClr val="23373B"/>
                </a:solidFill>
                <a:latin typeface="GTCCVJ+CMSS10"/>
                <a:cs typeface="GTCCVJ+CMSS10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,coherence</a:t>
            </a:r>
            <a:r>
              <a:rPr lang="en-US" altLang="zh-CN" sz="1985" dirty="0">
                <a:solidFill>
                  <a:srgbClr val="23373B"/>
                </a:solidFill>
                <a:latin typeface="GTCCVJ+CMSS10"/>
                <a:cs typeface="GTCCVJ+CMSS10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,</a:t>
            </a:r>
            <a:r>
              <a:rPr lang="en-US" altLang="zh-CN" sz="1985" dirty="0">
                <a:solidFill>
                  <a:srgbClr val="23373B"/>
                </a:solidFill>
                <a:latin typeface="GTCCVJ+CMSS10"/>
                <a:cs typeface="GTCCVJ+CMSS10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and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select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the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highest</a:t>
            </a:r>
          </a:p>
          <a:p>
            <a:pPr marL="0" marR="0">
              <a:lnSpc>
                <a:spcPts val="1995"/>
              </a:lnSpc>
              <a:spcBef>
                <a:spcPts val="733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score</a:t>
            </a:r>
            <a:r>
              <a:rPr sz="1985" spc="17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as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the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appropriate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entity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-30" dirty="0">
                <a:solidFill>
                  <a:srgbClr val="23373B"/>
                </a:solidFill>
                <a:latin typeface="GTCCVJ+CMSS10"/>
                <a:cs typeface="GTCCVJ+CMSS10"/>
              </a:rPr>
              <a:t>for</a:t>
            </a:r>
            <a:r>
              <a:rPr sz="1985" spc="18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linking</a:t>
            </a:r>
          </a:p>
          <a:p>
            <a:pPr marL="0" marR="0">
              <a:lnSpc>
                <a:spcPts val="1995"/>
              </a:lnSpc>
              <a:spcBef>
                <a:spcPts val="733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salience:</a:t>
            </a:r>
            <a:r>
              <a:rPr sz="1985" spc="38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Wikipedia</a:t>
            </a:r>
            <a:r>
              <a:rPr sz="1985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anchor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links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605" y="3502914"/>
            <a:ext cx="6329570" cy="64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similarity:</a:t>
            </a:r>
            <a:r>
              <a:rPr sz="1985" spc="39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context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similarity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between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mention-entity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pairs</a:t>
            </a:r>
          </a:p>
          <a:p>
            <a:pPr marL="0" marR="0">
              <a:lnSpc>
                <a:spcPts val="1995"/>
              </a:lnSpc>
              <a:spcBef>
                <a:spcPts val="506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GTCCVJ+CMSS10"/>
                <a:cs typeface="GTCCVJ+CMSS10"/>
              </a:rPr>
              <a:t>coherence: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631" y="4207503"/>
            <a:ext cx="7131830" cy="88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1"/>
              </a:lnSpc>
              <a:spcBef>
                <a:spcPct val="0"/>
              </a:spcBef>
              <a:spcAft>
                <a:spcPct val="0"/>
              </a:spcAft>
            </a:pPr>
            <a:r>
              <a:rPr sz="1191" dirty="0">
                <a:solidFill>
                  <a:srgbClr val="23373B"/>
                </a:solidFill>
                <a:latin typeface="WNFUNB+MSAM7"/>
                <a:cs typeface="WNFUNB+MSAM7"/>
              </a:rPr>
              <a:t>I</a:t>
            </a:r>
            <a:r>
              <a:rPr sz="1191" spc="78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assumption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that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if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multiple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mentions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appear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together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within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a</a:t>
            </a:r>
          </a:p>
          <a:p>
            <a:pPr marL="272100" marR="0">
              <a:lnSpc>
                <a:spcPts val="1797"/>
              </a:lnSpc>
              <a:spcBef>
                <a:spcPts val="492"/>
              </a:spcBef>
              <a:spcAft>
                <a:spcPct val="0"/>
              </a:spcAft>
            </a:pP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sentence,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their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referent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lang="en-US" sz="1787" dirty="0">
                <a:solidFill>
                  <a:srgbClr val="23373B"/>
                </a:solidFill>
                <a:latin typeface="VPAGWM+CMSS9"/>
                <a:cs typeface="VPAGWM+CMSS9"/>
              </a:rPr>
              <a:t>entities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spc="-28" dirty="0">
                <a:solidFill>
                  <a:srgbClr val="23373B"/>
                </a:solidFill>
                <a:latin typeface="VPAGWM+CMSS9"/>
                <a:cs typeface="VPAGWM+CMSS9"/>
              </a:rPr>
              <a:t>are</a:t>
            </a:r>
            <a:r>
              <a:rPr sz="1787" spc="18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spc="-20" dirty="0">
                <a:solidFill>
                  <a:srgbClr val="23373B"/>
                </a:solidFill>
                <a:latin typeface="VPAGWM+CMSS9"/>
                <a:cs typeface="VPAGWM+CMSS9"/>
              </a:rPr>
              <a:t>more</a:t>
            </a:r>
            <a:r>
              <a:rPr sz="1787" spc="18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likely</a:t>
            </a:r>
            <a:r>
              <a:rPr sz="1787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to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spc="46" dirty="0">
                <a:solidFill>
                  <a:srgbClr val="23373B"/>
                </a:solidFill>
                <a:latin typeface="VPAGWM+CMSS9"/>
                <a:cs typeface="VPAGWM+CMSS9"/>
              </a:rPr>
              <a:t>be</a:t>
            </a:r>
            <a:r>
              <a:rPr sz="1787" spc="11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coherent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in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the</a:t>
            </a:r>
          </a:p>
          <a:p>
            <a:pPr marL="272100" marR="0">
              <a:lnSpc>
                <a:spcPts val="1797"/>
              </a:lnSpc>
              <a:spcBef>
                <a:spcPts val="703"/>
              </a:spcBef>
              <a:spcAft>
                <a:spcPct val="0"/>
              </a:spcAft>
            </a:pP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KB.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6631" y="5160764"/>
            <a:ext cx="4799740" cy="33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1"/>
              </a:lnSpc>
              <a:spcBef>
                <a:spcPct val="0"/>
              </a:spcBef>
              <a:spcAft>
                <a:spcPct val="0"/>
              </a:spcAft>
            </a:pPr>
            <a:r>
              <a:rPr sz="1191" dirty="0">
                <a:solidFill>
                  <a:srgbClr val="23373B"/>
                </a:solidFill>
                <a:latin typeface="WNFUNB+MSAM7"/>
                <a:cs typeface="WNFUNB+MSAM7"/>
              </a:rPr>
              <a:t>I</a:t>
            </a:r>
            <a:r>
              <a:rPr sz="1191" spc="78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build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a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weighted</a:t>
            </a:r>
            <a:r>
              <a:rPr sz="1787" spc="17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undirected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graph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from</a:t>
            </a:r>
            <a:r>
              <a:rPr sz="1787" spc="15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KB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48907" y="6386916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>
                <a:solidFill>
                  <a:srgbClr val="23373B"/>
                </a:solidFill>
                <a:latin typeface="KEFIMR+CMSS8"/>
                <a:cs typeface="KEFIMR+CMSS8"/>
              </a:rPr>
              <a:t>6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BE899B-6264-492D-B8E5-F2CF9D4D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51"/>
            <a:ext cx="9190043" cy="6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1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2027499" cy="44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>
                <a:solidFill>
                  <a:srgbClr val="FAFAFA"/>
                </a:solidFill>
                <a:latin typeface="KSKEBI+CMSSBX10"/>
                <a:cs typeface="KSKEBI+CMSSBX10"/>
              </a:rPr>
              <a:t>This</a:t>
            </a:r>
            <a:r>
              <a:rPr sz="2879" spc="328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 spc="-75">
                <a:solidFill>
                  <a:srgbClr val="FAFAFA"/>
                </a:solidFill>
                <a:latin typeface="KSKEBI+CMSSBX10"/>
                <a:cs typeface="KSKEBI+CMSSBX10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504" y="1748339"/>
            <a:ext cx="5070117" cy="289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spc="-62" dirty="0">
                <a:solidFill>
                  <a:srgbClr val="23373B"/>
                </a:solidFill>
                <a:latin typeface="KSKEBI+CMSSBX10"/>
                <a:cs typeface="KSKEBI+CMSSBX10"/>
              </a:rPr>
              <a:t>Target</a:t>
            </a:r>
            <a:r>
              <a:rPr sz="2184" spc="30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KSKEBI+CMSSBX10"/>
                <a:cs typeface="KSKEBI+CMSSBX10"/>
              </a:rPr>
              <a:t>Datasets:</a:t>
            </a:r>
            <a:r>
              <a:rPr sz="2184" spc="51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KSKEBI+CMSSBX10"/>
                <a:cs typeface="KSKEBI+CMSSBX10"/>
              </a:rPr>
              <a:t>ARC,</a:t>
            </a:r>
            <a:r>
              <a:rPr lang="en-US" altLang="zh-CN" sz="2184" dirty="0">
                <a:solidFill>
                  <a:srgbClr val="23373B"/>
                </a:solidFill>
                <a:latin typeface="KSKEBI+CMSSBX10"/>
                <a:cs typeface="KSKEBI+CMSSBX10"/>
              </a:rPr>
              <a:t> </a:t>
            </a:r>
            <a:r>
              <a:rPr sz="2184" dirty="0">
                <a:solidFill>
                  <a:srgbClr val="23373B"/>
                </a:solidFill>
                <a:latin typeface="KSKEBI+CMSSBX10"/>
                <a:cs typeface="KSKEBI+CMSSBX10"/>
              </a:rPr>
              <a:t>Open</a:t>
            </a:r>
            <a:r>
              <a:rPr lang="en-US" altLang="zh-CN" sz="2184" dirty="0">
                <a:solidFill>
                  <a:srgbClr val="23373B"/>
                </a:solidFill>
                <a:latin typeface="KSKEBI+CMSSBX10"/>
                <a:cs typeface="KSKEBI+CMSSBX10"/>
              </a:rPr>
              <a:t> </a:t>
            </a:r>
            <a:r>
              <a:rPr sz="2184" dirty="0">
                <a:solidFill>
                  <a:srgbClr val="23373B"/>
                </a:solidFill>
                <a:latin typeface="KSKEBI+CMSSBX10"/>
                <a:cs typeface="KSKEBI+CMSSBX10"/>
              </a:rPr>
              <a:t>Book</a:t>
            </a:r>
            <a:r>
              <a:rPr sz="2184" spc="23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KSKEBI+CMSSBX10"/>
                <a:cs typeface="KSKEBI+CMSSBX10"/>
              </a:rPr>
              <a:t>QA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605" y="2169108"/>
            <a:ext cx="3720943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open-domain</a:t>
            </a:r>
            <a:r>
              <a:rPr sz="1985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question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answering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605" y="2515741"/>
            <a:ext cx="6842499" cy="61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only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provide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a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reference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corpus,</a:t>
            </a:r>
            <a:r>
              <a:rPr lang="en-US" altLang="zh-CN" sz="1985" dirty="0">
                <a:solidFill>
                  <a:srgbClr val="23373B"/>
                </a:solidFill>
                <a:latin typeface="LQRTCU+CMSS10"/>
                <a:cs typeface="LQRTCU+CMSS10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but</a:t>
            </a:r>
            <a:r>
              <a:rPr sz="1985" spc="16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require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external</a:t>
            </a:r>
            <a:r>
              <a:rPr sz="1985" spc="16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knowledge</a:t>
            </a:r>
          </a:p>
          <a:p>
            <a:pPr marL="0" marR="0">
              <a:lnSpc>
                <a:spcPts val="1995"/>
              </a:lnSpc>
              <a:spcBef>
                <a:spcPts val="733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multi-choice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style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8504" y="3260502"/>
            <a:ext cx="1673259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>
                <a:solidFill>
                  <a:srgbClr val="23373B"/>
                </a:solidFill>
                <a:latin typeface="KSKEBI+CMSSBX10"/>
                <a:cs typeface="KSKEBI+CMSSBX10"/>
              </a:rPr>
              <a:t>Motivation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604" y="3681273"/>
            <a:ext cx="7165177" cy="264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utilize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external</a:t>
            </a:r>
            <a:r>
              <a:rPr sz="1985" spc="16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knowledge</a:t>
            </a:r>
            <a:r>
              <a:rPr sz="1985" spc="16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to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lang="en-US" sz="1985" dirty="0">
                <a:solidFill>
                  <a:srgbClr val="23373B"/>
                </a:solidFill>
                <a:latin typeface="LQRTCU+CMSS10"/>
                <a:cs typeface="LQRTCU+CMSS10"/>
              </a:rPr>
              <a:t>improve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multi-choice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QA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during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8605" y="4027904"/>
            <a:ext cx="1028821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LQRTCU+CMSS10"/>
                <a:cs typeface="LQRTCU+CMSS10"/>
              </a:rPr>
              <a:t>ﬁntune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8605" y="4345666"/>
            <a:ext cx="2363618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external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LQRTCU+CMSS10"/>
                <a:cs typeface="LQRTCU+CMSS10"/>
              </a:rPr>
              <a:t>knowledge: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6632" y="4732492"/>
            <a:ext cx="7060008" cy="648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1"/>
              </a:lnSpc>
              <a:spcBef>
                <a:spcPct val="0"/>
              </a:spcBef>
              <a:spcAft>
                <a:spcPct val="0"/>
              </a:spcAft>
            </a:pPr>
            <a:r>
              <a:rPr sz="1191">
                <a:solidFill>
                  <a:srgbClr val="23373B"/>
                </a:solidFill>
                <a:latin typeface="SWVHRQ+MSAM7"/>
                <a:cs typeface="SWVHRQ+MSAM7"/>
              </a:rPr>
              <a:t>I</a:t>
            </a:r>
            <a:r>
              <a:rPr sz="1191" spc="782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augmenting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training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data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spc="-54">
                <a:solidFill>
                  <a:srgbClr val="23373B"/>
                </a:solidFill>
                <a:latin typeface="VQMNON+CMSS9"/>
                <a:cs typeface="VQMNON+CMSS9"/>
              </a:rPr>
              <a:t>by</a:t>
            </a:r>
            <a:r>
              <a:rPr sz="1787" spc="216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using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external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in-domain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QA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datasets</a:t>
            </a:r>
          </a:p>
          <a:p>
            <a:pPr marL="0" marR="0">
              <a:lnSpc>
                <a:spcPts val="1961"/>
              </a:lnSpc>
              <a:spcBef>
                <a:spcPts val="492"/>
              </a:spcBef>
              <a:spcAft>
                <a:spcPct val="0"/>
              </a:spcAft>
            </a:pPr>
            <a:r>
              <a:rPr sz="1191">
                <a:solidFill>
                  <a:srgbClr val="23373B"/>
                </a:solidFill>
                <a:latin typeface="SWVHRQ+MSAM7"/>
                <a:cs typeface="SWVHRQ+MSAM7"/>
              </a:rPr>
              <a:t>I</a:t>
            </a:r>
            <a:r>
              <a:rPr sz="1191" spc="782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enriching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the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reference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corpus</a:t>
            </a:r>
            <a:r>
              <a:rPr sz="1787" spc="17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spc="-50">
                <a:solidFill>
                  <a:srgbClr val="23373B"/>
                </a:solidFill>
                <a:latin typeface="VQMNON+CMSS9"/>
                <a:cs typeface="VQMNON+CMSS9"/>
              </a:rPr>
              <a:t>by</a:t>
            </a:r>
            <a:r>
              <a:rPr sz="1787" spc="212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external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out-domain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QMNON+CMSS9"/>
                <a:cs typeface="VQMNON+CMSS9"/>
              </a:rPr>
              <a:t>corpora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48907" y="6386916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 dirty="0">
                <a:solidFill>
                  <a:srgbClr val="23373B"/>
                </a:solidFill>
                <a:latin typeface="GUTAFM+CMSS8"/>
                <a:cs typeface="GUTAFM+CMSS8"/>
              </a:rPr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7B6E97-8C50-473F-9859-76DB42DE1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26" b="-72026"/>
          <a:stretch/>
        </p:blipFill>
        <p:spPr>
          <a:xfrm>
            <a:off x="60668" y="4312673"/>
            <a:ext cx="9042473" cy="414848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CB16DDE-FB74-45D5-91B5-DBE1F7B21B0F}"/>
              </a:ext>
            </a:extLst>
          </p:cNvPr>
          <p:cNvSpPr txBox="1"/>
          <p:nvPr/>
        </p:nvSpPr>
        <p:spPr>
          <a:xfrm>
            <a:off x="1108604" y="5126538"/>
            <a:ext cx="576064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ARC Sample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Which technology was developed most recently?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A. cellular telephone   B. television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C. refrigerator              D. airplane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3250782" cy="44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>
                <a:solidFill>
                  <a:srgbClr val="FAFAFA"/>
                </a:solidFill>
                <a:latin typeface="LQVVLH+CMSSBX10"/>
                <a:cs typeface="LQVVLH+CMSSBX10"/>
              </a:rPr>
              <a:t>Method</a:t>
            </a:r>
            <a:r>
              <a:rPr sz="2879" spc="304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LQVVLH+CMSSBX10"/>
                <a:cs typeface="LQVVLH+CMSSBX1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504" y="2398462"/>
            <a:ext cx="3150463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Basic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22" dirty="0">
                <a:solidFill>
                  <a:srgbClr val="23373B"/>
                </a:solidFill>
                <a:latin typeface="LQVVLH+CMSSBX10"/>
                <a:cs typeface="LQVVLH+CMSSBX10"/>
              </a:rPr>
              <a:t>framework:</a:t>
            </a:r>
            <a:r>
              <a:rPr sz="2184" spc="530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Bert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504" y="2820456"/>
            <a:ext cx="4139667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Utilize</a:t>
            </a:r>
            <a:r>
              <a:rPr sz="2184" spc="24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in-domain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Data:</a:t>
            </a:r>
            <a:r>
              <a:rPr sz="2184" spc="51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34" dirty="0">
                <a:solidFill>
                  <a:srgbClr val="23373B"/>
                </a:solidFill>
                <a:latin typeface="LQVVLH+CMSSBX10"/>
                <a:cs typeface="LQVVLH+CMSSBX10"/>
              </a:rPr>
              <a:t>RACE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605" y="3241227"/>
            <a:ext cx="3720943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open-domain</a:t>
            </a:r>
            <a:r>
              <a:rPr sz="1985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question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answering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8605" y="3587857"/>
            <a:ext cx="6842499" cy="675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only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provide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a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reference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 err="1">
                <a:solidFill>
                  <a:srgbClr val="23373B"/>
                </a:solidFill>
                <a:latin typeface="JMKFGU+CMSS10"/>
                <a:cs typeface="JMKFGU+CMSS10"/>
              </a:rPr>
              <a:t>corpus,but</a:t>
            </a:r>
            <a:r>
              <a:rPr sz="1985" spc="16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require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external</a:t>
            </a:r>
            <a:r>
              <a:rPr sz="1985" spc="16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knowledge</a:t>
            </a:r>
          </a:p>
          <a:p>
            <a:pPr marL="0" marR="0">
              <a:lnSpc>
                <a:spcPts val="1995"/>
              </a:lnSpc>
              <a:spcBef>
                <a:spcPts val="733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multi-choice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style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504" y="4378836"/>
            <a:ext cx="8055632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Utilize</a:t>
            </a:r>
            <a:r>
              <a:rPr sz="2184" spc="24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Out-domain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Data:</a:t>
            </a:r>
            <a:r>
              <a:rPr sz="2184" spc="51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20" dirty="0">
                <a:solidFill>
                  <a:srgbClr val="23373B"/>
                </a:solidFill>
                <a:latin typeface="LQVVLH+CMSSBX10"/>
                <a:cs typeface="LQVVLH+CMSSBX10"/>
              </a:rPr>
              <a:t>Entity</a:t>
            </a:r>
            <a:r>
              <a:rPr sz="2184" spc="25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Discovery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and</a:t>
            </a:r>
            <a:r>
              <a:rPr sz="2184" spc="24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Linking(EDL)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48907" y="6386918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>
                <a:solidFill>
                  <a:srgbClr val="23373B"/>
                </a:solidFill>
                <a:latin typeface="WPJNHG+CMSS8"/>
                <a:cs typeface="WPJNHG+CMSS8"/>
              </a:rPr>
              <a:t>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591EB8-2A7E-4A52-BC45-D7723FE1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113"/>
            <a:ext cx="9038572" cy="23452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3883B2-BB4B-4BCE-9FF5-5BF976474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72892"/>
            <a:ext cx="9127191" cy="13802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63A73A-D49B-4833-92A2-9239844B6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45" y="3358486"/>
            <a:ext cx="4883462" cy="27233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C657285-739D-474E-9463-13F50571D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3" y="901914"/>
            <a:ext cx="9039225" cy="2409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4816099" cy="44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>
                <a:solidFill>
                  <a:srgbClr val="FAFAFA"/>
                </a:solidFill>
                <a:latin typeface="LQVVLH+CMSSBX10"/>
                <a:cs typeface="LQVVLH+CMSSBX10"/>
              </a:rPr>
              <a:t>Method</a:t>
            </a:r>
            <a:r>
              <a:rPr sz="2879" spc="304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LQVVLH+CMSSBX10"/>
                <a:cs typeface="LQVVLH+CMSSBX10"/>
              </a:rPr>
              <a:t>-</a:t>
            </a:r>
            <a:r>
              <a:rPr sz="2879" spc="316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LQVVLH+CMSSBX10"/>
                <a:cs typeface="LQVVLH+CMSSBX10"/>
              </a:rPr>
              <a:t>Basic</a:t>
            </a:r>
            <a:r>
              <a:rPr sz="2879" spc="322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 spc="-50">
                <a:solidFill>
                  <a:srgbClr val="FAFAFA"/>
                </a:solidFill>
                <a:latin typeface="LQVVLH+CMSSBX10"/>
                <a:cs typeface="LQVVLH+CMSSBX10"/>
              </a:rPr>
              <a:t>Framework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392" y="1958160"/>
            <a:ext cx="3723923" cy="780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Bert</a:t>
            </a:r>
            <a:r>
              <a:rPr sz="2184" spc="250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as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the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pre-trained</a:t>
            </a:r>
            <a:r>
              <a:rPr sz="2184" spc="25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LM</a:t>
            </a:r>
          </a:p>
          <a:p>
            <a:pPr marL="0" marR="0">
              <a:lnSpc>
                <a:spcPts val="2229"/>
              </a:lnSpc>
              <a:spcBef>
                <a:spcPts val="1092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Input: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605" y="2729222"/>
            <a:ext cx="1985451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@</a:t>
            </a:r>
            <a:r>
              <a:rPr sz="1985" spc="15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d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#</a:t>
            </a:r>
            <a:r>
              <a:rPr sz="1985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q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#</a:t>
            </a:r>
            <a:r>
              <a:rPr sz="1985" spc="15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o</a:t>
            </a:r>
            <a:r>
              <a:rPr sz="1985" spc="15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#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605" y="3075852"/>
            <a:ext cx="1232361" cy="264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85" dirty="0">
                <a:solidFill>
                  <a:srgbClr val="23373B"/>
                </a:solidFill>
                <a:latin typeface="JMKFGU+CMSS10"/>
                <a:cs typeface="JMKFGU+CMSS10"/>
              </a:rPr>
              <a:t>@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:</a:t>
            </a:r>
            <a:r>
              <a:rPr sz="1985" spc="38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[CLS]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8605" y="3422484"/>
            <a:ext cx="1288150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JMKFGU+CMSS10"/>
                <a:cs typeface="JMKFGU+CMSS10"/>
              </a:rPr>
              <a:t>#:</a:t>
            </a:r>
            <a:r>
              <a:rPr sz="1985" spc="389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JMKFGU+CMSS10"/>
                <a:cs typeface="JMKFGU+CMSS10"/>
              </a:rPr>
              <a:t>[SEP]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605" y="3769142"/>
            <a:ext cx="4120561" cy="61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segmentation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embedding</a:t>
            </a:r>
            <a:r>
              <a:rPr sz="1985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A: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d</a:t>
            </a:r>
          </a:p>
          <a:p>
            <a:pPr marL="0" marR="0">
              <a:lnSpc>
                <a:spcPts val="1995"/>
              </a:lnSpc>
              <a:spcBef>
                <a:spcPts val="733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segmentation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embedding</a:t>
            </a:r>
            <a:r>
              <a:rPr sz="1985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B: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q</a:t>
            </a:r>
            <a:r>
              <a:rPr lang="en-US" altLang="zh-CN"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\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8504" y="4513878"/>
            <a:ext cx="4584870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Prediction</a:t>
            </a:r>
            <a:r>
              <a:rPr sz="2184" spc="24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34" dirty="0">
                <a:solidFill>
                  <a:srgbClr val="23373B"/>
                </a:solidFill>
                <a:latin typeface="LQVVLH+CMSSBX10"/>
                <a:cs typeface="LQVVLH+CMSSBX10"/>
              </a:rPr>
              <a:t>layer:</a:t>
            </a:r>
            <a:r>
              <a:rPr sz="2184" spc="544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20" dirty="0">
                <a:solidFill>
                  <a:srgbClr val="23373B"/>
                </a:solidFill>
                <a:latin typeface="LQVVLH+CMSSBX10"/>
                <a:cs typeface="LQVVLH+CMSSBX10"/>
              </a:rPr>
              <a:t>linear</a:t>
            </a:r>
            <a:r>
              <a:rPr sz="2184" spc="25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LQVVLH+CMSSBX10"/>
                <a:cs typeface="LQVVLH+CMSSBX10"/>
              </a:rPr>
              <a:t>+</a:t>
            </a:r>
            <a:r>
              <a:rPr sz="2184" spc="23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lang="en-US" sz="2184" dirty="0" err="1">
                <a:solidFill>
                  <a:srgbClr val="23373B"/>
                </a:solidFill>
                <a:latin typeface="LQVVLH+CMSSBX10"/>
                <a:cs typeface="LQVVLH+CMSSBX10"/>
              </a:rPr>
              <a:t>softmax</a:t>
            </a:r>
            <a:endParaRPr sz="2184" dirty="0">
              <a:solidFill>
                <a:srgbClr val="23373B"/>
              </a:solidFill>
              <a:latin typeface="LQVVLH+CMSSBX10"/>
              <a:cs typeface="LQVVLH+CMSSBX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605" y="4934647"/>
            <a:ext cx="7092810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the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ﬁnal</a:t>
            </a:r>
            <a:r>
              <a:rPr sz="1985" spc="16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hidden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state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-30" dirty="0">
                <a:solidFill>
                  <a:srgbClr val="23373B"/>
                </a:solidFill>
                <a:latin typeface="JMKFGU+CMSS10"/>
                <a:cs typeface="JMKFGU+CMSS10"/>
              </a:rPr>
              <a:t>for</a:t>
            </a:r>
            <a:r>
              <a:rPr sz="1985" spc="19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the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ﬁrst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token</a:t>
            </a:r>
            <a:r>
              <a:rPr sz="1985" spc="17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-30" dirty="0">
                <a:solidFill>
                  <a:srgbClr val="23373B"/>
                </a:solidFill>
                <a:latin typeface="JMKFGU+CMSS10"/>
                <a:cs typeface="JMKFGU+CMSS10"/>
              </a:rPr>
              <a:t>for</a:t>
            </a:r>
            <a:r>
              <a:rPr sz="1985" spc="19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each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input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JMKFGU+CMSS10"/>
                <a:cs typeface="JMKFGU+CMSS10"/>
              </a:rPr>
              <a:t>sequence.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48907" y="6386922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>
                <a:solidFill>
                  <a:srgbClr val="23373B"/>
                </a:solidFill>
                <a:latin typeface="WPJNHG+CMSS8"/>
                <a:cs typeface="WPJNHG+CMSS8"/>
              </a:rPr>
              <a:t>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784E30-90AA-4730-9109-AF9D97FB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" y="4044050"/>
            <a:ext cx="9144000" cy="27313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C0BDB8-7F3A-4B58-B0F6-B8C2CED1E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5" y="742498"/>
            <a:ext cx="9091229" cy="3545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E74155-50C1-4A1B-849E-5B8CB6951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67" y="769524"/>
            <a:ext cx="9096375" cy="3543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2730419" cy="44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Method</a:t>
            </a:r>
            <a:r>
              <a:rPr sz="2879" spc="304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-</a:t>
            </a:r>
            <a:r>
              <a:rPr sz="2879" spc="316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 spc="-20">
                <a:solidFill>
                  <a:srgbClr val="FAFAFA"/>
                </a:solidFill>
                <a:latin typeface="NMJEIT+CMSSBX10"/>
                <a:cs typeface="NMJEIT+CMSSBX10"/>
              </a:rPr>
              <a:t>EDL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504" y="2084180"/>
            <a:ext cx="5706263" cy="780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EDL</a:t>
            </a:r>
            <a:r>
              <a:rPr sz="2184" spc="250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goal:</a:t>
            </a:r>
            <a:r>
              <a:rPr sz="2184" spc="51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Enrich</a:t>
            </a:r>
            <a:r>
              <a:rPr sz="2184" spc="24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the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reference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documents</a:t>
            </a:r>
          </a:p>
          <a:p>
            <a:pPr marL="0" marR="0">
              <a:lnSpc>
                <a:spcPts val="2229"/>
              </a:lnSpc>
              <a:spcBef>
                <a:spcPts val="1092"/>
              </a:spcBef>
              <a:spcAft>
                <a:spcPct val="0"/>
              </a:spcAft>
            </a:pPr>
            <a:r>
              <a:rPr sz="2184" spc="-20" dirty="0">
                <a:solidFill>
                  <a:srgbClr val="23373B"/>
                </a:solidFill>
                <a:latin typeface="NMJEIT+CMSSBX10"/>
                <a:cs typeface="NMJEIT+CMSSBX10"/>
              </a:rPr>
              <a:t>Entity</a:t>
            </a:r>
            <a:r>
              <a:rPr sz="2184" spc="25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Discovery: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605" y="2926943"/>
            <a:ext cx="4409453" cy="61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goal:</a:t>
            </a:r>
            <a:r>
              <a:rPr sz="1985" spc="38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extract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entity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mentions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from</a:t>
            </a:r>
            <a:r>
              <a:rPr sz="1985" spc="15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text</a:t>
            </a:r>
          </a:p>
          <a:p>
            <a:pPr marL="0" marR="0">
              <a:lnSpc>
                <a:spcPts val="1995"/>
              </a:lnSpc>
              <a:spcBef>
                <a:spcPts val="733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all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lang="en-US" sz="1985" dirty="0">
                <a:solidFill>
                  <a:srgbClr val="23373B"/>
                </a:solidFill>
                <a:latin typeface="HRBEMV+CMSS10"/>
                <a:cs typeface="HRBEMV+CMSS10"/>
              </a:rPr>
              <a:t>noun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phrases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as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entity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mentions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8504" y="3671704"/>
            <a:ext cx="2146077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spc="-20">
                <a:solidFill>
                  <a:srgbClr val="23373B"/>
                </a:solidFill>
                <a:latin typeface="NMJEIT+CMSSBX10"/>
                <a:cs typeface="NMJEIT+CMSSBX10"/>
              </a:rPr>
              <a:t>Entity</a:t>
            </a:r>
            <a:r>
              <a:rPr sz="2184" spc="258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>
                <a:solidFill>
                  <a:srgbClr val="23373B"/>
                </a:solidFill>
                <a:latin typeface="NMJEIT+CMSSBX10"/>
                <a:cs typeface="NMJEIT+CMSSBX10"/>
              </a:rPr>
              <a:t>Linking: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8604" y="4092475"/>
            <a:ext cx="6699448" cy="675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spc="-56" dirty="0">
                <a:solidFill>
                  <a:srgbClr val="23373B"/>
                </a:solidFill>
                <a:latin typeface="HRBEMV+CMSS10"/>
                <a:cs typeface="HRBEMV+CMSS10"/>
              </a:rPr>
              <a:t>two</a:t>
            </a:r>
            <a:r>
              <a:rPr sz="1985" spc="21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sub-tasks:</a:t>
            </a:r>
            <a:r>
              <a:rPr sz="1985" spc="38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candidate</a:t>
            </a:r>
            <a:r>
              <a:rPr sz="1985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generation</a:t>
            </a:r>
            <a:r>
              <a:rPr sz="1985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&amp;</a:t>
            </a:r>
            <a:r>
              <a:rPr sz="1985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entity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disambiguation</a:t>
            </a:r>
          </a:p>
          <a:p>
            <a:pPr marL="0" marR="0">
              <a:lnSpc>
                <a:spcPts val="1995"/>
              </a:lnSpc>
              <a:spcBef>
                <a:spcPts val="733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entity</a:t>
            </a:r>
            <a:r>
              <a:rPr sz="1985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mentions: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605" y="4785738"/>
            <a:ext cx="2307603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HRBEMV+CMSS10"/>
                <a:cs typeface="HRBEMV+CMSS10"/>
              </a:rPr>
              <a:t>candidates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HRBEMV+CMSS10"/>
                <a:cs typeface="HRBEMV+CMSS10"/>
              </a:rPr>
              <a:t>entities: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48907" y="6386919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>
                <a:solidFill>
                  <a:srgbClr val="23373B"/>
                </a:solidFill>
                <a:latin typeface="CFABCP+CMSS8"/>
                <a:cs typeface="CFABCP+CMSS8"/>
              </a:rPr>
              <a:t>4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8912692" cy="852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 spc="-30">
                <a:solidFill>
                  <a:srgbClr val="FAFAFA"/>
                </a:solidFill>
                <a:latin typeface="NMJEIT+CMSSBX10"/>
                <a:cs typeface="NMJEIT+CMSSBX10"/>
              </a:rPr>
              <a:t>Entity</a:t>
            </a:r>
            <a:r>
              <a:rPr sz="2879" spc="709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Linking:</a:t>
            </a:r>
            <a:r>
              <a:rPr sz="2879" spc="1419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candidate</a:t>
            </a:r>
            <a:r>
              <a:rPr sz="2879" spc="695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generation</a:t>
            </a:r>
            <a:r>
              <a:rPr sz="2879" spc="691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&amp;</a:t>
            </a:r>
            <a:r>
              <a:rPr sz="2879" spc="673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 spc="-30">
                <a:solidFill>
                  <a:srgbClr val="FAFAFA"/>
                </a:solidFill>
                <a:latin typeface="NMJEIT+CMSSBX10"/>
                <a:cs typeface="NMJEIT+CMSSBX10"/>
              </a:rPr>
              <a:t>entity</a:t>
            </a:r>
            <a:r>
              <a:rPr sz="2879" spc="709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dis-</a:t>
            </a:r>
          </a:p>
          <a:p>
            <a:pPr marL="0" marR="0">
              <a:lnSpc>
                <a:spcPts val="2932"/>
              </a:lnSpc>
              <a:spcBef>
                <a:spcPts val="250"/>
              </a:spcBef>
              <a:spcAft>
                <a:spcPct val="0"/>
              </a:spcAft>
            </a:pPr>
            <a:r>
              <a:rPr sz="2879">
                <a:solidFill>
                  <a:srgbClr val="FAFAFA"/>
                </a:solidFill>
                <a:latin typeface="NMJEIT+CMSSBX10"/>
                <a:cs typeface="NMJEIT+CMSSBX10"/>
              </a:rPr>
              <a:t>ambiguation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504" y="2576644"/>
            <a:ext cx="3075209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Candidate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NMJEIT+CMSSBX10"/>
                <a:cs typeface="NMJEIT+CMSSBX10"/>
              </a:rPr>
              <a:t>generation: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605" y="2968521"/>
            <a:ext cx="3209295" cy="264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dirty="0">
                <a:solidFill>
                  <a:srgbClr val="23373B"/>
                </a:solidFill>
                <a:latin typeface="HRBEMV+CMSS10"/>
                <a:cs typeface="HRBEMV+CMSS10"/>
              </a:rPr>
              <a:t>dictionary-based</a:t>
            </a:r>
            <a:r>
              <a:rPr sz="1985" spc="165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lang="en-US" sz="1985" dirty="0">
                <a:solidFill>
                  <a:srgbClr val="23373B"/>
                </a:solidFill>
                <a:latin typeface="HRBEMV+CMSS10"/>
                <a:cs typeface="HRBEMV+CMSS10"/>
              </a:rPr>
              <a:t>approach</a:t>
            </a:r>
            <a:endParaRPr sz="1985" dirty="0">
              <a:solidFill>
                <a:srgbClr val="23373B"/>
              </a:solidFill>
              <a:latin typeface="HRBEMV+CMSS10"/>
              <a:cs typeface="HRBEMV+CMSS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8907" y="6386922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>
                <a:solidFill>
                  <a:srgbClr val="23373B"/>
                </a:solidFill>
                <a:latin typeface="CFABCP+CMSS8"/>
                <a:cs typeface="CFABCP+CMSS8"/>
              </a:rPr>
              <a:t>5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87479F-647C-4023-A85B-1391BC6D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" y="1174788"/>
            <a:ext cx="9127191" cy="9076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149E90-19EB-4202-AC6C-7764C49C9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02" y="2402716"/>
            <a:ext cx="6721422" cy="1013548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992A2A3B-6EE6-4E4F-9425-322B35167045}"/>
              </a:ext>
            </a:extLst>
          </p:cNvPr>
          <p:cNvSpPr txBox="1"/>
          <p:nvPr/>
        </p:nvSpPr>
        <p:spPr>
          <a:xfrm>
            <a:off x="1231409" y="2015817"/>
            <a:ext cx="1460704" cy="33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1"/>
              </a:lnSpc>
              <a:spcBef>
                <a:spcPct val="0"/>
              </a:spcBef>
              <a:spcAft>
                <a:spcPct val="0"/>
              </a:spcAft>
            </a:pPr>
            <a:r>
              <a:rPr sz="1191" dirty="0">
                <a:solidFill>
                  <a:srgbClr val="23373B"/>
                </a:solidFill>
                <a:latin typeface="HPHSHQ+MSAM7"/>
                <a:cs typeface="HPHSHQ+MSAM7"/>
              </a:rPr>
              <a:t>I</a:t>
            </a:r>
            <a:r>
              <a:rPr sz="1191" spc="78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Example: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6C4EF1F-5C70-415C-8C40-E1768A4AE7BF}"/>
              </a:ext>
            </a:extLst>
          </p:cNvPr>
          <p:cNvSpPr txBox="1"/>
          <p:nvPr/>
        </p:nvSpPr>
        <p:spPr>
          <a:xfrm>
            <a:off x="1503510" y="2329033"/>
            <a:ext cx="7035219" cy="571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2"/>
              </a:lnSpc>
              <a:spcBef>
                <a:spcPct val="0"/>
              </a:spcBef>
              <a:spcAft>
                <a:spcPct val="0"/>
              </a:spcAft>
            </a:pP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-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M</a:t>
            </a:r>
            <a:r>
              <a:rPr sz="1787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: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the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spc="-36" dirty="0">
                <a:solidFill>
                  <a:srgbClr val="23373B"/>
                </a:solidFill>
                <a:latin typeface="CQBPLM+CMSS9"/>
                <a:cs typeface="CQBPLM+CMSS9"/>
              </a:rPr>
              <a:t>word</a:t>
            </a:r>
            <a:r>
              <a:rPr lang="en-US" altLang="zh-CN" sz="1787" spc="19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NMJEIT+CMSSBX10"/>
                <a:cs typeface="NMJEIT+CMSSBX10"/>
              </a:rPr>
              <a:t>Jaguar</a:t>
            </a:r>
            <a:r>
              <a:rPr sz="1787" spc="19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appears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as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link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anchor</a:t>
            </a:r>
            <a:r>
              <a:rPr sz="1787" spc="17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in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Wikipedia</a:t>
            </a:r>
            <a:r>
              <a:rPr sz="1787" spc="15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927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times</a:t>
            </a:r>
          </a:p>
          <a:p>
            <a:pPr marL="0" marR="0">
              <a:lnSpc>
                <a:spcPts val="1832"/>
              </a:lnSpc>
              <a:spcBef>
                <a:spcPts val="766"/>
              </a:spcBef>
              <a:spcAft>
                <a:spcPct val="0"/>
              </a:spcAft>
            </a:pP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-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W</a:t>
            </a:r>
            <a:r>
              <a:rPr sz="1787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: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in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466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cases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it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links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to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the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CQBPLM+CMSS9"/>
                <a:cs typeface="CQBPLM+CMSS9"/>
              </a:rPr>
              <a:t>article</a:t>
            </a:r>
            <a:r>
              <a:rPr sz="1787" spc="17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NMJEIT+CMSSBX10"/>
                <a:cs typeface="NMJEIT+CMSSBX10"/>
              </a:rPr>
              <a:t>Jaguar</a:t>
            </a:r>
            <a:r>
              <a:rPr sz="1787" spc="20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spc="-20" dirty="0">
                <a:solidFill>
                  <a:srgbClr val="23373B"/>
                </a:solidFill>
                <a:latin typeface="CQBPLM+CMSS9"/>
                <a:cs typeface="CQBPLM+CMSS9"/>
              </a:rPr>
              <a:t>Cars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74560F7-1BE7-4557-B8B2-DF6395751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428" y="2935586"/>
            <a:ext cx="9127191" cy="34260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FE11A92-55D2-42D5-AB9E-C04D4BE28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405" y="2988222"/>
            <a:ext cx="9144000" cy="36631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2730419" cy="44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>
                <a:solidFill>
                  <a:srgbClr val="FAFAFA"/>
                </a:solidFill>
                <a:latin typeface="BVICGP+CMSSBX10"/>
                <a:cs typeface="BVICGP+CMSSBX10"/>
              </a:rPr>
              <a:t>Method</a:t>
            </a:r>
            <a:r>
              <a:rPr sz="2879" spc="304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FAFAFA"/>
                </a:solidFill>
                <a:latin typeface="BVICGP+CMSSBX10"/>
                <a:cs typeface="BVICGP+CMSSBX10"/>
              </a:rPr>
              <a:t>-</a:t>
            </a:r>
            <a:r>
              <a:rPr sz="2879" spc="316">
                <a:solidFill>
                  <a:srgbClr val="FAFAFA"/>
                </a:solidFill>
                <a:latin typeface="Times New Roman"/>
                <a:cs typeface="Times New Roman"/>
              </a:rPr>
              <a:t> </a:t>
            </a:r>
            <a:r>
              <a:rPr sz="2879" spc="-20">
                <a:solidFill>
                  <a:srgbClr val="FAFAFA"/>
                </a:solidFill>
                <a:latin typeface="BVICGP+CMSSBX10"/>
                <a:cs typeface="BVICGP+CMSSBX10"/>
              </a:rPr>
              <a:t>EDL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504" y="2249477"/>
            <a:ext cx="7027731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spc="-20" dirty="0">
                <a:solidFill>
                  <a:srgbClr val="23373B"/>
                </a:solidFill>
                <a:latin typeface="BVICGP+CMSSBX10"/>
                <a:cs typeface="BVICGP+CMSSBX10"/>
              </a:rPr>
              <a:t>Entity</a:t>
            </a:r>
            <a:r>
              <a:rPr sz="2184" spc="25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Discovery:</a:t>
            </a:r>
            <a:r>
              <a:rPr sz="2184" spc="514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all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noun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phrases</a:t>
            </a:r>
            <a:r>
              <a:rPr sz="2184" spc="250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as</a:t>
            </a:r>
            <a:r>
              <a:rPr sz="2184" spc="24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20" dirty="0">
                <a:solidFill>
                  <a:srgbClr val="23373B"/>
                </a:solidFill>
                <a:latin typeface="BVICGP+CMSSBX10"/>
                <a:cs typeface="BVICGP+CMSSBX10"/>
              </a:rPr>
              <a:t>entity</a:t>
            </a:r>
            <a:r>
              <a:rPr sz="2184" spc="25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mentions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504" y="2717687"/>
            <a:ext cx="8043393" cy="780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 spc="-20" dirty="0">
                <a:solidFill>
                  <a:srgbClr val="23373B"/>
                </a:solidFill>
                <a:latin typeface="BVICGP+CMSSBX10"/>
                <a:cs typeface="BVICGP+CMSSBX10"/>
              </a:rPr>
              <a:t>Entity</a:t>
            </a:r>
            <a:r>
              <a:rPr sz="2184" spc="25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Linking:</a:t>
            </a:r>
            <a:r>
              <a:rPr sz="2184" spc="514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candidate</a:t>
            </a:r>
            <a:r>
              <a:rPr sz="2184" spc="24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generation</a:t>
            </a:r>
            <a:r>
              <a:rPr sz="2184" spc="246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&amp;</a:t>
            </a:r>
            <a:r>
              <a:rPr sz="2184" spc="23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20" dirty="0">
                <a:solidFill>
                  <a:srgbClr val="23373B"/>
                </a:solidFill>
                <a:latin typeface="BVICGP+CMSSBX10"/>
                <a:cs typeface="BVICGP+CMSSBX10"/>
              </a:rPr>
              <a:t>entity</a:t>
            </a:r>
            <a:r>
              <a:rPr sz="2184" spc="258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disambiguation</a:t>
            </a:r>
          </a:p>
          <a:p>
            <a:pPr marL="0" marR="0">
              <a:lnSpc>
                <a:spcPts val="2229"/>
              </a:lnSpc>
              <a:spcBef>
                <a:spcPts val="1092"/>
              </a:spcBef>
              <a:spcAft>
                <a:spcPct val="0"/>
              </a:spcAft>
            </a:pP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EDL</a:t>
            </a:r>
            <a:r>
              <a:rPr sz="2184" spc="250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dirty="0">
                <a:solidFill>
                  <a:srgbClr val="23373B"/>
                </a:solidFill>
                <a:latin typeface="BVICGP+CMSSBX10"/>
                <a:cs typeface="BVICGP+CMSSBX10"/>
              </a:rPr>
              <a:t>output: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605" y="3560450"/>
            <a:ext cx="4059899" cy="64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 spc="-30">
                <a:solidFill>
                  <a:srgbClr val="23373B"/>
                </a:solidFill>
                <a:latin typeface="GTCCVJ+CMSS10"/>
                <a:cs typeface="GTCCVJ+CMSS10"/>
              </a:rPr>
              <a:t>for</a:t>
            </a:r>
            <a:r>
              <a:rPr sz="1985" spc="19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all</a:t>
            </a:r>
            <a:r>
              <a:rPr sz="1985" spc="165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questions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and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answer</a:t>
            </a:r>
            <a:r>
              <a:rPr sz="1985" spc="17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options</a:t>
            </a:r>
          </a:p>
          <a:p>
            <a:pPr marL="0" marR="0">
              <a:lnSpc>
                <a:spcPts val="1995"/>
              </a:lnSpc>
              <a:spcBef>
                <a:spcPts val="506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each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discovered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and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linked</a:t>
            </a:r>
            <a:r>
              <a:rPr sz="1985" spc="17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GTCCVJ+CMSS10"/>
                <a:cs typeface="GTCCVJ+CMSS10"/>
              </a:rPr>
              <a:t>entity: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632" y="4265039"/>
            <a:ext cx="7406259" cy="33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1"/>
              </a:lnSpc>
              <a:spcBef>
                <a:spcPct val="0"/>
              </a:spcBef>
              <a:spcAft>
                <a:spcPct val="0"/>
              </a:spcAft>
            </a:pPr>
            <a:r>
              <a:rPr sz="1191" dirty="0">
                <a:solidFill>
                  <a:srgbClr val="23373B"/>
                </a:solidFill>
                <a:latin typeface="WNFUNB+MSAM7"/>
                <a:cs typeface="WNFUNB+MSAM7"/>
              </a:rPr>
              <a:t>I</a:t>
            </a:r>
            <a:r>
              <a:rPr sz="1191" spc="782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its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Wikipedia</a:t>
            </a:r>
            <a:r>
              <a:rPr sz="1787" spc="159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abstract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is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extracted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and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appended</a:t>
            </a:r>
            <a:r>
              <a:rPr sz="1787" spc="157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to</a:t>
            </a:r>
            <a:r>
              <a:rPr sz="1787" spc="161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the</a:t>
            </a:r>
            <a:r>
              <a:rPr sz="1787" spc="163" dirty="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 dirty="0">
                <a:solidFill>
                  <a:srgbClr val="23373B"/>
                </a:solidFill>
                <a:latin typeface="VPAGWM+CMSS9"/>
                <a:cs typeface="VPAGWM+CMSS9"/>
              </a:rPr>
              <a:t>corresponding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58732" y="4582801"/>
            <a:ext cx="5247633" cy="30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7"/>
              </a:lnSpc>
              <a:spcBef>
                <a:spcPct val="0"/>
              </a:spcBef>
              <a:spcAft>
                <a:spcPct val="0"/>
              </a:spcAft>
            </a:pPr>
            <a:r>
              <a:rPr sz="1787">
                <a:solidFill>
                  <a:srgbClr val="23373B"/>
                </a:solidFill>
                <a:latin typeface="VPAGWM+CMSS9"/>
                <a:cs typeface="VPAGWM+CMSS9"/>
              </a:rPr>
              <a:t>reference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PAGWM+CMSS9"/>
                <a:cs typeface="VPAGWM+CMSS9"/>
              </a:rPr>
              <a:t>document</a:t>
            </a:r>
            <a:r>
              <a:rPr sz="1787" spc="157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PAGWM+CMSS9"/>
                <a:cs typeface="VPAGWM+CMSS9"/>
              </a:rPr>
              <a:t>of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PAGWM+CMSS9"/>
                <a:cs typeface="VPAGWM+CMSS9"/>
              </a:rPr>
              <a:t>each</a:t>
            </a:r>
            <a:r>
              <a:rPr sz="1787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PAGWM+CMSS9"/>
                <a:cs typeface="VPAGWM+CMSS9"/>
              </a:rPr>
              <a:t>(question,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PAGWM+CMSS9"/>
                <a:cs typeface="VPAGWM+CMSS9"/>
              </a:rPr>
              <a:t>option)</a:t>
            </a:r>
            <a:r>
              <a:rPr sz="1787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787">
                <a:solidFill>
                  <a:srgbClr val="23373B"/>
                </a:solidFill>
                <a:latin typeface="VPAGWM+CMSS9"/>
                <a:cs typeface="VPAGWM+CMSS9"/>
              </a:rPr>
              <a:t>pair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48907" y="6386916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>
                <a:solidFill>
                  <a:srgbClr val="23373B"/>
                </a:solidFill>
                <a:latin typeface="KEFIMR+CMSS8"/>
                <a:cs typeface="KEFIMR+CMSS8"/>
              </a:rPr>
              <a:t>7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334098-087C-4DEA-AE77-D3936E60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7" y="3537462"/>
            <a:ext cx="8858628" cy="26425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FB2B24-8CDD-4BA2-91FD-A3DC9FA0F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" y="784258"/>
            <a:ext cx="9125875" cy="26288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352" y="192955"/>
            <a:ext cx="2189114" cy="44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>
                <a:solidFill>
                  <a:srgbClr val="FAFAFA"/>
                </a:solidFill>
                <a:latin typeface="KOTGQF+CMSSBX10"/>
                <a:cs typeface="KOTGQF+CMSSBX10"/>
              </a:rPr>
              <a:t>Experiment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504" y="2447401"/>
            <a:ext cx="4982816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>
                <a:solidFill>
                  <a:srgbClr val="23373B"/>
                </a:solidFill>
                <a:latin typeface="KOTGQF+CMSSBX10"/>
                <a:cs typeface="KOTGQF+CMSSBX10"/>
              </a:rPr>
              <a:t>Result</a:t>
            </a:r>
            <a:r>
              <a:rPr sz="2184" spc="248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>
                <a:solidFill>
                  <a:srgbClr val="23373B"/>
                </a:solidFill>
                <a:latin typeface="KOTGQF+CMSSBX10"/>
                <a:cs typeface="KOTGQF+CMSSBX10"/>
              </a:rPr>
              <a:t>on</a:t>
            </a:r>
            <a:r>
              <a:rPr sz="2184" spc="246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 spc="-28">
                <a:solidFill>
                  <a:srgbClr val="23373B"/>
                </a:solidFill>
                <a:latin typeface="KOTGQF+CMSSBX10"/>
                <a:cs typeface="KOTGQF+CMSSBX10"/>
              </a:rPr>
              <a:t>RACE:</a:t>
            </a:r>
            <a:r>
              <a:rPr sz="2184" spc="270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>
                <a:solidFill>
                  <a:srgbClr val="23373B"/>
                </a:solidFill>
                <a:latin typeface="KOTGQF+CMSSBX10"/>
                <a:cs typeface="KOTGQF+CMSSBX10"/>
              </a:rPr>
              <a:t>Bert-Large-uncased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8605" y="2868170"/>
            <a:ext cx="1317689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batch:</a:t>
            </a:r>
            <a:r>
              <a:rPr sz="1985" spc="38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24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8605" y="3214802"/>
            <a:ext cx="2239529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learning</a:t>
            </a:r>
            <a:r>
              <a:rPr sz="1985" spc="169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rate:</a:t>
            </a:r>
            <a:r>
              <a:rPr sz="1985" spc="385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2e-5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8605" y="3561459"/>
            <a:ext cx="2449498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max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seq</a:t>
            </a:r>
            <a:r>
              <a:rPr sz="1985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length:</a:t>
            </a:r>
            <a:r>
              <a:rPr sz="1985" spc="38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512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605" y="3908091"/>
            <a:ext cx="7028406" cy="329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ﬁnetune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5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20">
                <a:solidFill>
                  <a:srgbClr val="23373B"/>
                </a:solidFill>
                <a:latin typeface="CHFFRE+CMSS10"/>
                <a:cs typeface="CHFFRE+CMSS10"/>
              </a:rPr>
              <a:t>epochs</a:t>
            </a:r>
            <a:r>
              <a:rPr sz="1985" spc="14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on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RACE,</a:t>
            </a:r>
            <a:r>
              <a:rPr sz="1985" spc="18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the</a:t>
            </a:r>
            <a:r>
              <a:rPr sz="1985" spc="16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8</a:t>
            </a:r>
            <a:r>
              <a:rPr sz="1985" spc="159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 spc="20">
                <a:solidFill>
                  <a:srgbClr val="23373B"/>
                </a:solidFill>
                <a:latin typeface="CHFFRE+CMSS10"/>
                <a:cs typeface="CHFFRE+CMSS10"/>
              </a:rPr>
              <a:t>epochs</a:t>
            </a:r>
            <a:r>
              <a:rPr sz="1985" spc="139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on</a:t>
            </a:r>
            <a:r>
              <a:rPr sz="1985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the</a:t>
            </a:r>
            <a:r>
              <a:rPr sz="1985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other</a:t>
            </a:r>
            <a:r>
              <a:rPr sz="1985" spc="163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1985">
                <a:solidFill>
                  <a:srgbClr val="23373B"/>
                </a:solidFill>
                <a:latin typeface="CHFFRE+CMSS10"/>
                <a:cs typeface="CHFFRE+CMSS10"/>
              </a:rPr>
              <a:t>datasets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8504" y="4352412"/>
            <a:ext cx="2851756" cy="358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29"/>
              </a:lnSpc>
              <a:spcBef>
                <a:spcPct val="0"/>
              </a:spcBef>
              <a:spcAft>
                <a:spcPct val="0"/>
              </a:spcAft>
            </a:pPr>
            <a:r>
              <a:rPr sz="2184">
                <a:solidFill>
                  <a:srgbClr val="23373B"/>
                </a:solidFill>
                <a:latin typeface="KOTGQF+CMSSBX10"/>
                <a:cs typeface="KOTGQF+CMSSBX10"/>
              </a:rPr>
              <a:t>Result</a:t>
            </a:r>
            <a:r>
              <a:rPr sz="2184" spc="248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>
                <a:solidFill>
                  <a:srgbClr val="23373B"/>
                </a:solidFill>
                <a:latin typeface="KOTGQF+CMSSBX10"/>
                <a:cs typeface="KOTGQF+CMSSBX10"/>
              </a:rPr>
              <a:t>on</a:t>
            </a:r>
            <a:r>
              <a:rPr sz="2184" spc="246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>
                <a:solidFill>
                  <a:srgbClr val="23373B"/>
                </a:solidFill>
                <a:latin typeface="KOTGQF+CMSSBX10"/>
                <a:cs typeface="KOTGQF+CMSSBX10"/>
              </a:rPr>
              <a:t>Main</a:t>
            </a:r>
            <a:r>
              <a:rPr sz="2184" spc="248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184">
                <a:solidFill>
                  <a:srgbClr val="23373B"/>
                </a:solidFill>
                <a:latin typeface="KOTGQF+CMSSBX10"/>
                <a:cs typeface="KOTGQF+CMSSBX10"/>
              </a:rPr>
              <a:t>task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48907" y="6386919"/>
            <a:ext cx="409262" cy="27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8"/>
              </a:lnSpc>
              <a:spcBef>
                <a:spcPct val="0"/>
              </a:spcBef>
              <a:spcAft>
                <a:spcPct val="0"/>
              </a:spcAft>
            </a:pPr>
            <a:r>
              <a:rPr sz="1588">
                <a:solidFill>
                  <a:srgbClr val="23373B"/>
                </a:solidFill>
                <a:latin typeface="HICRJR+CMSS8"/>
                <a:cs typeface="HICRJR+CMSS8"/>
              </a:rPr>
              <a:t>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727135-18B6-4D26-8F88-1186CB45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51" y="2497445"/>
            <a:ext cx="3414056" cy="11812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FDF489-B343-4BB5-AD82-5DE6A7AA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98" y="786317"/>
            <a:ext cx="9149498" cy="23132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D9A0A8-C59A-4D0B-89B8-C9CD4283B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50" y="3088045"/>
            <a:ext cx="8249829" cy="35769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8405" y="0"/>
            <a:ext cx="912719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6924" y="2897352"/>
            <a:ext cx="4329811" cy="44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ct val="0"/>
              </a:spcBef>
              <a:spcAft>
                <a:spcPct val="0"/>
              </a:spcAft>
            </a:pPr>
            <a:r>
              <a:rPr sz="2879">
                <a:solidFill>
                  <a:srgbClr val="23373B"/>
                </a:solidFill>
                <a:latin typeface="KOTGQF+CMSSBX10"/>
                <a:cs typeface="KOTGQF+CMSSBX10"/>
              </a:rPr>
              <a:t>Thank</a:t>
            </a:r>
            <a:r>
              <a:rPr sz="2879" spc="328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879" spc="-99">
                <a:solidFill>
                  <a:srgbClr val="23373B"/>
                </a:solidFill>
                <a:latin typeface="KOTGQF+CMSSBX10"/>
                <a:cs typeface="KOTGQF+CMSSBX10"/>
              </a:rPr>
              <a:t>You</a:t>
            </a:r>
            <a:r>
              <a:rPr sz="2879" spc="407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879" spc="-56">
                <a:solidFill>
                  <a:srgbClr val="23373B"/>
                </a:solidFill>
                <a:latin typeface="KOTGQF+CMSSBX10"/>
                <a:cs typeface="KOTGQF+CMSSBX10"/>
              </a:rPr>
              <a:t>for</a:t>
            </a:r>
            <a:r>
              <a:rPr sz="2879" spc="371">
                <a:solidFill>
                  <a:srgbClr val="23373B"/>
                </a:solidFill>
                <a:latin typeface="Times New Roman"/>
                <a:cs typeface="Times New Roman"/>
              </a:rPr>
              <a:t> </a:t>
            </a:r>
            <a:r>
              <a:rPr sz="2879">
                <a:solidFill>
                  <a:srgbClr val="23373B"/>
                </a:solidFill>
                <a:latin typeface="KOTGQF+CMSSBX10"/>
                <a:cs typeface="KOTGQF+CMSSBX10"/>
              </a:rPr>
              <a:t>listening!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4.0 Client Profile"/>
  <p:tag name="AS_VERSION" val="2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478</Words>
  <Application>Microsoft Office PowerPoint</Application>
  <PresentationFormat>全屏显示(4:3)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43" baseType="lpstr">
      <vt:lpstr>VPAGWM+CMSS9</vt:lpstr>
      <vt:lpstr>KOTGQF+CMSSBX10</vt:lpstr>
      <vt:lpstr>Arial</vt:lpstr>
      <vt:lpstr>HPHSHQ+MSAM7</vt:lpstr>
      <vt:lpstr>宋体</vt:lpstr>
      <vt:lpstr>Microsoft YaHei UI</vt:lpstr>
      <vt:lpstr>CQBPLM+CMSS9</vt:lpstr>
      <vt:lpstr>KSKEBI+CMSSBX10</vt:lpstr>
      <vt:lpstr>HRBEMV+CMSS10</vt:lpstr>
      <vt:lpstr>VQMNON+CMSS9</vt:lpstr>
      <vt:lpstr>LQVVLH+CMSSBX10</vt:lpstr>
      <vt:lpstr>GTCCVJ+CMSS10</vt:lpstr>
      <vt:lpstr>Calibri</vt:lpstr>
      <vt:lpstr>JMKFGU+CMSS10</vt:lpstr>
      <vt:lpstr>GUTAFM+CMSS8</vt:lpstr>
      <vt:lpstr>BVICGP+CMSSBX10</vt:lpstr>
      <vt:lpstr>WNFUNB+MSAM7</vt:lpstr>
      <vt:lpstr>NMJEIT+CMSSBX10</vt:lpstr>
      <vt:lpstr>LQLQBW+CMCSC10</vt:lpstr>
      <vt:lpstr>CFABCP+CMSS8</vt:lpstr>
      <vt:lpstr>Times New Roman</vt:lpstr>
      <vt:lpstr>SWVHRQ+MSAM7</vt:lpstr>
      <vt:lpstr>KEFIMR+CMSS8</vt:lpstr>
      <vt:lpstr>HICRJR+CMSS8</vt:lpstr>
      <vt:lpstr>LQRTCU+CMSS10</vt:lpstr>
      <vt:lpstr>WPJNHG+CMSS8</vt:lpstr>
      <vt:lpstr>CHFFRE+CMSS10</vt:lpstr>
      <vt:lpstr>Office Theme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蔡泽锋</cp:lastModifiedBy>
  <cp:revision>52</cp:revision>
  <cp:lastPrinted>2020-11-29T17:38:16Z</cp:lastPrinted>
  <dcterms:created xsi:type="dcterms:W3CDTF">2020-11-29T09:38:16Z</dcterms:created>
  <dcterms:modified xsi:type="dcterms:W3CDTF">2020-12-02T16:28:19Z</dcterms:modified>
</cp:coreProperties>
</file>