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7" r:id="rId2"/>
    <p:sldId id="429" r:id="rId3"/>
    <p:sldId id="431" r:id="rId4"/>
    <p:sldId id="433" r:id="rId5"/>
    <p:sldId id="428" r:id="rId6"/>
    <p:sldId id="432" r:id="rId7"/>
    <p:sldId id="444" r:id="rId8"/>
    <p:sldId id="434" r:id="rId9"/>
    <p:sldId id="430" r:id="rId10"/>
    <p:sldId id="435" r:id="rId11"/>
    <p:sldId id="436" r:id="rId12"/>
    <p:sldId id="437" r:id="rId13"/>
    <p:sldId id="439" r:id="rId14"/>
    <p:sldId id="441" r:id="rId15"/>
    <p:sldId id="442" r:id="rId16"/>
    <p:sldId id="440" r:id="rId17"/>
    <p:sldId id="445" r:id="rId18"/>
    <p:sldId id="443" r:id="rId19"/>
    <p:sldId id="42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F46DDC0-FB32-458F-85B0-ACA5E5DC6FAA}">
          <p14:sldIdLst>
            <p14:sldId id="427"/>
            <p14:sldId id="429"/>
            <p14:sldId id="431"/>
            <p14:sldId id="433"/>
            <p14:sldId id="428"/>
            <p14:sldId id="432"/>
            <p14:sldId id="444"/>
            <p14:sldId id="434"/>
            <p14:sldId id="430"/>
            <p14:sldId id="435"/>
            <p14:sldId id="436"/>
            <p14:sldId id="437"/>
            <p14:sldId id="439"/>
            <p14:sldId id="441"/>
            <p14:sldId id="442"/>
          </p14:sldIdLst>
        </p14:section>
        <p14:section name="无标题节" id="{3BA23F18-E288-4E38-9E39-51C3BB7B6FA2}">
          <p14:sldIdLst>
            <p14:sldId id="440"/>
            <p14:sldId id="445"/>
            <p14:sldId id="443"/>
            <p14:sldId id="4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u qiu" initials="qq" lastIdx="23" clrIdx="0">
    <p:extLst>
      <p:ext uri="{19B8F6BF-5375-455C-9EA6-DF929625EA0E}">
        <p15:presenceInfo xmlns:p15="http://schemas.microsoft.com/office/powerpoint/2012/main" userId="1c36c27faae33a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2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0798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6581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47014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8598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3938589"/>
            <a:ext cx="10972800" cy="218757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64928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399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1" dirty="0">
              <a:solidFill>
                <a:srgbClr val="000000"/>
              </a:solidFill>
              <a:latin typeface="华文仿宋" panose="02010600040101010101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1" dirty="0">
              <a:solidFill>
                <a:srgbClr val="000000"/>
              </a:solidFill>
              <a:latin typeface="华文仿宋" panose="0201060004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C554E8-B2C4-4C74-AEBB-B17876C8A587}" type="slidenum">
              <a:rPr lang="en-US" altLang="zh-CN" sz="2400" b="1" smtClean="0">
                <a:solidFill>
                  <a:srgbClr val="000000"/>
                </a:solidFill>
                <a:latin typeface="华文仿宋" panose="0201060004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2400" b="1" dirty="0">
              <a:solidFill>
                <a:srgbClr val="000000"/>
              </a:solidFill>
              <a:latin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96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7962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256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6297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52568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2171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64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875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607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校庆ECNU2 (1)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12192000" cy="68611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55218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3E8EE-808A-457F-983E-D91B8B405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167696-E659-4C79-9AC4-FFF7F3536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49" y="1600201"/>
            <a:ext cx="10972800" cy="4983161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800" dirty="0"/>
              <a:t>A Non-commutative Bilinear Model for Answering Path Queries in Knowledge Graphs</a:t>
            </a:r>
          </a:p>
          <a:p>
            <a:pPr marL="0" indent="0" algn="ctr">
              <a:buNone/>
            </a:pPr>
            <a:r>
              <a:rPr lang="zh-CN" altLang="en-US" sz="4800" dirty="0"/>
              <a:t>非可交换双线性模型应用在知识图谱中的问答路径查询</a:t>
            </a:r>
            <a:endParaRPr lang="en-US" altLang="zh-CN" sz="4800" dirty="0"/>
          </a:p>
          <a:p>
            <a:pPr marL="0" indent="0" algn="r">
              <a:buNone/>
            </a:pPr>
            <a:r>
              <a:rPr lang="zh-CN" altLang="en-US" dirty="0"/>
              <a:t>汇报人：邱增玉</a:t>
            </a:r>
            <a:endParaRPr lang="en-US" altLang="zh-CN" dirty="0"/>
          </a:p>
          <a:p>
            <a:pPr marL="0" indent="0" algn="r">
              <a:buNone/>
            </a:pPr>
            <a:r>
              <a:rPr lang="en-US" altLang="zh-CN" dirty="0"/>
              <a:t>51205901109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28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23F6E-F42D-41F8-BD80-D9DAADDB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83EA20-B07D-4122-A36F-8AFBE505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基于以上观察，本文提出了一种新的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KGE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模型，称为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BlockHolE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，其中关系由块循环矩阵表示。 这使关系矩阵不可交换，</a:t>
            </a: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因此它不存在因可交换性引起的问题，但与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RESCAL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相比，通常可以减少参数的数量。 它可以解释为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HolE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ComplEx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的一般化，并且也将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RESCAL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视为极端情况。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在路径和原子质量保证任务中测试实验结果。</a:t>
            </a:r>
            <a:endParaRPr lang="zh-CN" altLang="en-US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5502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F275D-4CA2-49FE-A0C9-811DA611A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Notation and preliminaries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38856CE-63D6-4336-A40A-FCF8F72BD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825" y="1802871"/>
            <a:ext cx="4840817" cy="31501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243FD1B-76A9-4DBA-A09B-25CE26BDE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200" y="1802871"/>
            <a:ext cx="5591175" cy="304800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167FBC9-5390-4CF5-9A8B-76272F86FB23}"/>
              </a:ext>
            </a:extLst>
          </p:cNvPr>
          <p:cNvCxnSpPr>
            <a:cxnSpLocks/>
          </p:cNvCxnSpPr>
          <p:nvPr/>
        </p:nvCxnSpPr>
        <p:spPr>
          <a:xfrm flipH="1">
            <a:off x="795867" y="3056467"/>
            <a:ext cx="389466" cy="2370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F108CEE-B815-49C2-A28C-138044799E73}"/>
              </a:ext>
            </a:extLst>
          </p:cNvPr>
          <p:cNvCxnSpPr>
            <a:cxnSpLocks/>
          </p:cNvCxnSpPr>
          <p:nvPr/>
        </p:nvCxnSpPr>
        <p:spPr>
          <a:xfrm>
            <a:off x="1710266" y="3746500"/>
            <a:ext cx="1186921" cy="168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7F44F8F-FF93-4FF1-9BE1-D5E47DC076C0}"/>
              </a:ext>
            </a:extLst>
          </p:cNvPr>
          <p:cNvSpPr txBox="1"/>
          <p:nvPr/>
        </p:nvSpPr>
        <p:spPr>
          <a:xfrm>
            <a:off x="389467" y="5545667"/>
            <a:ext cx="99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圆卷积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C2D0C89-D4CE-4EB4-A9C1-DEFD2F0864EB}"/>
              </a:ext>
            </a:extLst>
          </p:cNvPr>
          <p:cNvSpPr txBox="1"/>
          <p:nvPr/>
        </p:nvSpPr>
        <p:spPr>
          <a:xfrm>
            <a:off x="2446867" y="5427133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圆相关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C4185DA-B6C1-4393-9EDF-628A0D91469E}"/>
              </a:ext>
            </a:extLst>
          </p:cNvPr>
          <p:cNvCxnSpPr>
            <a:cxnSpLocks/>
          </p:cNvCxnSpPr>
          <p:nvPr/>
        </p:nvCxnSpPr>
        <p:spPr>
          <a:xfrm>
            <a:off x="6629400" y="3326871"/>
            <a:ext cx="1193800" cy="1710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41AB6F4-775B-45CD-B8C9-385596B8D7A7}"/>
              </a:ext>
            </a:extLst>
          </p:cNvPr>
          <p:cNvSpPr txBox="1"/>
          <p:nvPr/>
        </p:nvSpPr>
        <p:spPr>
          <a:xfrm>
            <a:off x="7289800" y="5236104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循环卷积</a:t>
            </a:r>
          </a:p>
        </p:txBody>
      </p:sp>
    </p:spTree>
    <p:extLst>
      <p:ext uri="{BB962C8B-B14F-4D97-AF65-F5344CB8AC3E}">
        <p14:creationId xmlns:p14="http://schemas.microsoft.com/office/powerpoint/2010/main" val="4086417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F8816-4843-4509-9F00-EEF43A36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Notation and preliminaries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9ED5F3C-14A2-44A5-B970-DC33D7850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950" y="1672961"/>
            <a:ext cx="5219700" cy="29241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3551557-392E-4BF4-B7AE-0025A152FE38}"/>
              </a:ext>
            </a:extLst>
          </p:cNvPr>
          <p:cNvSpPr txBox="1"/>
          <p:nvPr/>
        </p:nvSpPr>
        <p:spPr>
          <a:xfrm>
            <a:off x="6654800" y="1672961"/>
            <a:ext cx="532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阶离散傅里叶矩阵。</a:t>
            </a: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154EB4-02AA-4898-A215-C15469AA1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494" y="2147371"/>
            <a:ext cx="1762125" cy="4286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FA0D4C-D0EE-40A4-8781-DCDDF68AA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32" y="2889224"/>
            <a:ext cx="2076450" cy="3333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2A20978-3B26-4E28-BD06-1B18911086AB}"/>
              </a:ext>
            </a:extLst>
          </p:cNvPr>
          <p:cNvSpPr txBox="1"/>
          <p:nvPr/>
        </p:nvSpPr>
        <p:spPr>
          <a:xfrm>
            <a:off x="6730997" y="2218306"/>
            <a:ext cx="93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圆卷积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7AC069-6F2F-41B8-BA6B-C55EA5DFC9CA}"/>
              </a:ext>
            </a:extLst>
          </p:cNvPr>
          <p:cNvSpPr txBox="1"/>
          <p:nvPr/>
        </p:nvSpPr>
        <p:spPr>
          <a:xfrm>
            <a:off x="6730997" y="2853267"/>
            <a:ext cx="93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圆相关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7143D9-F94E-4333-8573-6344E32FDB49}"/>
              </a:ext>
            </a:extLst>
          </p:cNvPr>
          <p:cNvSpPr txBox="1"/>
          <p:nvPr/>
        </p:nvSpPr>
        <p:spPr>
          <a:xfrm>
            <a:off x="6654800" y="3434569"/>
            <a:ext cx="3826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这些方程式表明，可以使用快速傅里叶变换（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FFT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）在时间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log n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）中计算圆卷积和圆相关。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704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9EC6B-D9E4-4E6A-AEDF-568E142E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57705"/>
            <a:ext cx="10972800" cy="1143000"/>
          </a:xfrm>
        </p:spPr>
        <p:txBody>
          <a:bodyPr/>
          <a:lstStyle/>
          <a:p>
            <a:r>
              <a:rPr lang="en-US" altLang="zh-CN" sz="4400" b="0" i="0" u="none" strike="noStrike" baseline="0" dirty="0">
                <a:solidFill>
                  <a:schemeClr val="bg1"/>
                </a:solidFill>
                <a:latin typeface="NimbusRomNo9L-Medi"/>
              </a:rPr>
              <a:t>Knowledge graph embedding with block circulant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077F207-BB68-4FCD-8886-B8890B783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326" y="1751806"/>
            <a:ext cx="4926542" cy="30233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643829A-E957-40B0-8304-CD7BEB8CA406}"/>
                  </a:ext>
                </a:extLst>
              </p:cNvPr>
              <p:cNvSpPr txBox="1"/>
              <p:nvPr/>
            </p:nvSpPr>
            <p:spPr>
              <a:xfrm>
                <a:off x="5283201" y="1751806"/>
                <a:ext cx="521440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𝐵𝑙𝑜𝑐𝑘𝐻𝑜𝑙𝐸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643829A-E957-40B0-8304-CD7BEB8CA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01" y="1751806"/>
                <a:ext cx="5214408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B6949121-F31F-4F73-B8A9-AAD97630A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2196538"/>
            <a:ext cx="4295775" cy="31337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EFC5527-D718-4F7E-B57E-812D749BD290}"/>
              </a:ext>
            </a:extLst>
          </p:cNvPr>
          <p:cNvSpPr txBox="1"/>
          <p:nvPr/>
        </p:nvSpPr>
        <p:spPr>
          <a:xfrm>
            <a:off x="6553200" y="5621867"/>
            <a:ext cx="521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我们将其称为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BlockHolE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模型。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2F4422A-EF24-4888-A5DF-60BCA2E48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326" y="4857220"/>
            <a:ext cx="5045074" cy="15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83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8228B-521D-45DE-B0C6-02A7B02D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3" y="249238"/>
            <a:ext cx="10972800" cy="1143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Fast computation in complex space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8B33E97-F389-4D23-A69E-7C65DCAD2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339181"/>
            <a:ext cx="5124450" cy="41719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3F8AF6B-82FD-47DC-8922-3910D2F00E1C}"/>
              </a:ext>
            </a:extLst>
          </p:cNvPr>
          <p:cNvSpPr txBox="1"/>
          <p:nvPr/>
        </p:nvSpPr>
        <p:spPr>
          <a:xfrm>
            <a:off x="956733" y="1459597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可以消除傅立叶变换以加快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BlockHolE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分数的计算速度。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2D9855C-9053-4F0E-8D86-2D02A31E6189}"/>
                  </a:ext>
                </a:extLst>
              </p:cNvPr>
              <p:cNvSpPr txBox="1"/>
              <p:nvPr/>
            </p:nvSpPr>
            <p:spPr>
              <a:xfrm>
                <a:off x="6557433" y="4920674"/>
                <a:ext cx="372004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BlockHolE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参数：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𝑏𝑚</m:t>
                    </m:r>
                    <m:d>
                      <m:dPr>
                        <m:begChr m:val="|"/>
                        <m:endChr m:val="|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zh-CN" alt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zh-CN" alt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时间复杂度：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zh-CN" alt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zh-CN" alt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zh-CN" alt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d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使用</m:t>
                    </m:r>
                  </m:oMath>
                </a14:m>
                <a:r>
                  <a:rPr lang="en-US" altLang="zh-CN" dirty="0"/>
                  <a:t>FFT</a:t>
                </a:r>
                <a:r>
                  <a:rPr lang="zh-CN" altLang="en-US" dirty="0"/>
                  <a:t>时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2D9855C-9053-4F0E-8D86-2D02A31E6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433" y="4920674"/>
                <a:ext cx="3720042" cy="1200329"/>
              </a:xfrm>
              <a:prstGeom prst="rect">
                <a:avLst/>
              </a:prstGeom>
              <a:blipFill>
                <a:blip r:embed="rId3"/>
                <a:stretch>
                  <a:fillRect l="-1475" t="-2538" b="-7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F6AD37A7-1FFD-446D-AAA7-698FD2D50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700" y="2339181"/>
            <a:ext cx="5143500" cy="22002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2EF9847-4377-4464-A7BF-CB2302BC8E85}"/>
              </a:ext>
            </a:extLst>
          </p:cNvPr>
          <p:cNvSpPr txBox="1"/>
          <p:nvPr/>
        </p:nvSpPr>
        <p:spPr>
          <a:xfrm>
            <a:off x="6443133" y="1782762"/>
            <a:ext cx="343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最终评分函数可写成如下表达</a:t>
            </a:r>
            <a:r>
              <a:rPr lang="zh-CN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716330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22F08-28A2-4115-8DDD-03BA413F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0" i="0" u="none" strike="noStrike" baseline="0" dirty="0">
                <a:solidFill>
                  <a:schemeClr val="bg1"/>
                </a:solidFill>
                <a:latin typeface="NimbusRomNo9L-Medi"/>
              </a:rPr>
              <a:t>Experiments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04F31-4075-421D-9B91-6EEBE3F1E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5165723"/>
          </a:xfrm>
        </p:spPr>
        <p:txBody>
          <a:bodyPr/>
          <a:lstStyle/>
          <a:p>
            <a:r>
              <a:rPr lang="en-US" altLang="zh-CN" sz="2400" dirty="0">
                <a:solidFill>
                  <a:srgbClr val="000000"/>
                </a:solidFill>
                <a:latin typeface="Segoe UI" panose="020B0502040204020203" pitchFamily="34" charset="0"/>
              </a:rPr>
              <a:t>KGE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模型的比较在两个路径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任务（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WN11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FB13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数据集）中表现，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排名任务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P@10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表示正确答案的百分比排名前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：平均百分比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排名结果：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513A7C-83A9-41C2-A9FA-4333D379E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3200399"/>
            <a:ext cx="10553700" cy="338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52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08191-51BC-470F-903D-3CC66C423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0" i="0" u="none" strike="noStrike" baseline="0" dirty="0">
                <a:solidFill>
                  <a:schemeClr val="bg1"/>
                </a:solidFill>
                <a:latin typeface="NimbusRomNo9L-Medi"/>
              </a:rPr>
              <a:t>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CB2DF-71BB-41BE-BE1F-A91FF2C8D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263BCA-F70B-4321-BD6E-319DB27EE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666876"/>
            <a:ext cx="7239000" cy="431482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E84351C-22FE-4196-A9BF-A1C261C94DA3}"/>
              </a:ext>
            </a:extLst>
          </p:cNvPr>
          <p:cNvSpPr txBox="1"/>
          <p:nvPr/>
        </p:nvSpPr>
        <p:spPr>
          <a:xfrm>
            <a:off x="7581900" y="1694181"/>
            <a:ext cx="40005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任务。</a:t>
            </a:r>
            <a:endParaRPr lang="en-US" altLang="zh-CN" sz="2400" b="1" dirty="0"/>
          </a:p>
          <a:p>
            <a:r>
              <a:rPr lang="zh-CN" altLang="en-US" sz="2400" b="1" dirty="0"/>
              <a:t>衡量指标：准确度</a:t>
            </a:r>
            <a:endParaRPr lang="en-US" altLang="zh-CN" sz="2400" b="1" dirty="0"/>
          </a:p>
          <a:p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DistMult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ComplEx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的性能均明显低于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BlockHolE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RESCAL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en-US" altLang="zh-CN" sz="2400" b="1" dirty="0"/>
          </a:p>
          <a:p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BlockHolE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= 2; m = 25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）的性能与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RESCAL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相当，但前者要快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倍。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分析：由于缺少非交换属性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DistMult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ComplEx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根本无法正确回答否定查询。</a:t>
            </a:r>
            <a:endParaRPr lang="zh-CN" altLang="en-US" sz="2400" dirty="0">
              <a:solidFill>
                <a:prstClr val="black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567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88A34-53C2-47B0-A8F2-32F075A5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0" i="0" u="none" strike="noStrike" baseline="0" dirty="0">
                <a:solidFill>
                  <a:schemeClr val="bg1"/>
                </a:solidFill>
                <a:latin typeface="NimbusRomNo9L-Medi"/>
              </a:rPr>
              <a:t>Experiments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11E0F0A-F59B-4D4D-84CB-1BE636552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637" y="1691481"/>
            <a:ext cx="5191125" cy="44005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55E9C5C-A830-4B52-853F-337B95E85938}"/>
              </a:ext>
            </a:extLst>
          </p:cNvPr>
          <p:cNvSpPr txBox="1"/>
          <p:nvPr/>
        </p:nvSpPr>
        <p:spPr>
          <a:xfrm>
            <a:off x="6257925" y="2105025"/>
            <a:ext cx="3743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相比之前的双线性模型，本论文通过引入快速离散傅里叶变换讲计算复杂度降低到</a:t>
            </a:r>
            <a:r>
              <a:rPr lang="en-US" altLang="zh-CN" sz="2000" dirty="0"/>
              <a:t>O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nlogn</a:t>
            </a:r>
            <a:r>
              <a:rPr lang="zh-CN" altLang="en-US" sz="2000" dirty="0"/>
              <a:t>）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49797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75AFE-DC1D-40F2-9284-510B73B2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Summary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9A5A2C-9882-4708-9882-CDCC84A8C9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dirty="0"/>
                  <a:t>在本文中，作者指出了路径</a:t>
                </a:r>
                <a:r>
                  <a:rPr lang="en-US" altLang="zh-CN" sz="2800" dirty="0"/>
                  <a:t>QA</a:t>
                </a:r>
                <a:r>
                  <a:rPr lang="zh-CN" altLang="en-US" sz="2800" dirty="0"/>
                  <a:t>中现有的双线性</a:t>
                </a:r>
                <a:r>
                  <a:rPr lang="en-US" altLang="zh-CN" sz="2800" dirty="0"/>
                  <a:t>KGE</a:t>
                </a:r>
                <a:r>
                  <a:rPr lang="zh-CN" altLang="en-US" sz="2800" dirty="0"/>
                  <a:t>模型存在的问题，并提出了克服这些问题的新模型。该模型称为</a:t>
                </a:r>
                <a:r>
                  <a:rPr lang="en-US" altLang="zh-CN" sz="2800" dirty="0" err="1"/>
                  <a:t>BlockHolE</a:t>
                </a:r>
                <a:r>
                  <a:rPr lang="zh-CN" altLang="en-US" sz="2800" dirty="0"/>
                  <a:t>，表示关系作为块循环矩阵。当块数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800" dirty="0"/>
                  <a:t>足够小时，评分函数的时间复杂发在线性时间，同时遵循路径查询中的关系顺序。</a:t>
                </a:r>
              </a:p>
              <a:p>
                <a:r>
                  <a:rPr lang="en-US" altLang="zh-CN" sz="2800" dirty="0" err="1"/>
                  <a:t>BlockHolE</a:t>
                </a:r>
                <a:r>
                  <a:rPr lang="zh-CN" altLang="en-US" sz="2800" dirty="0"/>
                  <a:t>不仅对路径质量检查有帮助，而且对关联规则挖掘等许多任务也很有用。</a:t>
                </a:r>
              </a:p>
              <a:p>
                <a:r>
                  <a:rPr lang="zh-CN" altLang="en-US" sz="2800" dirty="0"/>
                  <a:t>并指出其他未来方向包括减少提议的块循环矩阵中增加的参数，例如通过对</a:t>
                </a:r>
                <a:r>
                  <a:rPr lang="en-US" altLang="zh-CN" sz="2800" dirty="0" err="1"/>
                  <a:t>ComplEx</a:t>
                </a:r>
                <a:r>
                  <a:rPr lang="zh-CN" altLang="en-US" sz="2800" dirty="0"/>
                  <a:t>使用乘法</a:t>
                </a:r>
                <a:r>
                  <a:rPr lang="en-US" altLang="zh-CN" sz="2800" dirty="0"/>
                  <a:t>L1</a:t>
                </a:r>
                <a:r>
                  <a:rPr lang="zh-CN" altLang="en-US" sz="2800" dirty="0"/>
                  <a:t>正则化。</a:t>
                </a:r>
                <a:endParaRPr lang="en-US" altLang="zh-CN" sz="2800" dirty="0"/>
              </a:p>
              <a:p>
                <a:r>
                  <a:rPr lang="zh-CN" altLang="en-US" sz="2800" dirty="0"/>
                  <a:t>缺点是实验均是与之前采用将关系表示为对角矩阵的模型，并没有比较与非交换双线性模型上的测试结果。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9A5A2C-9882-4708-9882-CDCC84A8C9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887" b="-5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659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04A28-E67C-458E-9BDE-53566B5DB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21853-A350-403D-9C9C-84086569F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915" y="2340428"/>
            <a:ext cx="4136571" cy="3513593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6600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54458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7589E-9804-4EA6-8525-03EAEBB8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论文贡献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9E955-F2E5-49A2-B2B9-494513A17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9726"/>
            <a:ext cx="10972800" cy="4525963"/>
          </a:xfrm>
        </p:spPr>
        <p:txBody>
          <a:bodyPr/>
          <a:lstStyle/>
          <a:p>
            <a:r>
              <a:rPr lang="zh-CN" altLang="en-US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提出了一个新的基于块循环矩阵的双线性</a:t>
            </a:r>
            <a:r>
              <a:rPr lang="en-US" altLang="zh-CN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KGE</a:t>
            </a:r>
            <a:r>
              <a:rPr lang="zh-CN" altLang="en-US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模型，称为</a:t>
            </a:r>
            <a:r>
              <a:rPr lang="en-US" altLang="zh-CN" sz="3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BlockHolE</a:t>
            </a:r>
            <a:r>
              <a:rPr lang="zh-CN" altLang="en-US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在</a:t>
            </a:r>
            <a:r>
              <a:rPr lang="en-US" altLang="zh-CN" sz="3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BlockHolE</a:t>
            </a:r>
            <a:r>
              <a:rPr lang="zh-CN" altLang="en-US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中，关系矩阵可以是不可交换的，从而可以通过矩阵乘积对复合关系进行建模。 </a:t>
            </a:r>
            <a:endParaRPr lang="en-US" altLang="zh-CN" sz="3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通过覆盖从对角线到完全关系矩阵的光谱的方式对模型进行参数化。这是在循环矩阵的傅立叶变换的对偶性的基础上，发展了一种快速的计算技术。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2807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F70B9-2061-4E18-878B-A4D4E0682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Introduction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4D21B-0EC8-4016-B293-49C403171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343026"/>
            <a:ext cx="11734799" cy="5695950"/>
          </a:xfrm>
        </p:spPr>
        <p:txBody>
          <a:bodyPr/>
          <a:lstStyle/>
          <a:p>
            <a:r>
              <a:rPr lang="zh-CN" altLang="en-US" dirty="0"/>
              <a:t>知识图谱嵌入：知识图谱嵌入</a:t>
            </a:r>
            <a:r>
              <a:rPr lang="en-US" altLang="zh-CN" dirty="0"/>
              <a:t>(Knowledge Graph Embedding, KGE)</a:t>
            </a:r>
            <a:r>
              <a:rPr lang="zh-CN" altLang="en-US" dirty="0"/>
              <a:t>学习知识库中的实体和关系的</a:t>
            </a:r>
            <a:r>
              <a:rPr lang="en-US" altLang="zh-CN" dirty="0"/>
              <a:t>Embedding</a:t>
            </a:r>
            <a:r>
              <a:rPr lang="zh-CN" altLang="en-US" dirty="0"/>
              <a:t>表示，是语义检索、知识问答、推荐等众多应⽤的基础研究。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知识图谱嵌入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(Knowledge Graph Embedding)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是解决知识图谱补全问题的重要方法之一，它通过将知识图谱中的实体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(Entity)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和关系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(Relation)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嵌入到连续向量空间，从而在方便计算的同时保留知识图谱中的结构信息。知识图谱嵌入模型大致可以分为三类：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       基于距离的模型、双线性模型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(Bilinear Models)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、神经网络模型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(Neural Network Models)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921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340AE-9CAC-4217-9413-CC820F4D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双线性模型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6598C5-3377-47A8-A18A-BCA7391E8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表示实体和关系：第一步指定实体和关系以连续向量表示的形式空间。</a:t>
            </a:r>
          </a:p>
          <a:p>
            <a:r>
              <a:rPr lang="zh-CN" altLang="en-US" dirty="0"/>
              <a:t>定义评分函数：在第二步中，在每个事实</a:t>
            </a:r>
            <a:r>
              <a:rPr lang="en-US" altLang="zh-CN" dirty="0"/>
              <a:t>(</a:t>
            </a:r>
            <a:r>
              <a:rPr lang="en-US" altLang="zh-CN" dirty="0" err="1"/>
              <a:t>h,r,t</a:t>
            </a:r>
            <a:r>
              <a:rPr lang="en-US" altLang="zh-CN" dirty="0"/>
              <a:t>)</a:t>
            </a:r>
            <a:r>
              <a:rPr lang="zh-CN" altLang="en-US" dirty="0"/>
              <a:t>上定义评分函数</a:t>
            </a:r>
            <a:r>
              <a:rPr lang="en-US" altLang="zh-CN" dirty="0"/>
              <a:t>f(</a:t>
            </a:r>
            <a:r>
              <a:rPr lang="en-US" altLang="zh-CN" dirty="0" err="1"/>
              <a:t>h,r,t</a:t>
            </a:r>
            <a:r>
              <a:rPr lang="en-US" altLang="zh-CN" dirty="0"/>
              <a:t>)</a:t>
            </a:r>
            <a:r>
              <a:rPr lang="zh-CN" altLang="en-US" dirty="0"/>
              <a:t>，以测量其合理性。</a:t>
            </a:r>
          </a:p>
          <a:p>
            <a:r>
              <a:rPr lang="zh-CN" altLang="en-US" dirty="0"/>
              <a:t>学习实体和关系表示</a:t>
            </a:r>
            <a:r>
              <a:rPr lang="en-US" altLang="zh-CN" dirty="0"/>
              <a:t>:</a:t>
            </a:r>
            <a:r>
              <a:rPr lang="zh-CN" altLang="en-US" dirty="0"/>
              <a:t>最后，为了学习这些实体和关系表示（即嵌入），第三步解决了一个优化问题，该问题最大化了观察到的事实的总体似然性。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210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20459-DF2A-41B4-A864-E461B957B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以往方法缺点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3A31CD-35CC-480E-9375-B98636A32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本文针对的时采用双线性方法解决的一些缺点的改进：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用于知识图嵌入（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KGE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）的双线性对角线模型，例如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DistMult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ComplEx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，通过将关系表示为对角矩阵来平衡表达性和计算效率。 尽管它们在预测原子关系方面表现良好，但是由于对角矩阵的乘积是可交换的，与关系的阶数不变，因此不能用关系矩阵的乘积自然地建立复合关系（关系路径）的模型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806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F2F00-7835-45F5-9B15-44FD078D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Bilinear KGE models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F2D26D-7C91-40D5-8F4E-A513748C46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5124449"/>
              </a:xfrm>
            </p:spPr>
            <p:txBody>
              <a:bodyPr/>
              <a:lstStyle/>
              <a:p>
                <a:r>
                  <a:rPr lang="en-US" altLang="zh-CN" dirty="0"/>
                  <a:t>scoring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𝐸𝑆𝐶𝐴𝐿</m:t>
                          </m:r>
                        </m:sub>
                      </m:sSub>
                      <m:d>
                        <m:d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zh-CN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</m:oMath>
                </a14:m>
                <a:r>
                  <a:rPr lang="zh-CN" altLang="en-US" dirty="0"/>
                  <a:t>：分别是实体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o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维的特征向量，</a:t>
                </a:r>
                <a:r>
                  <a:rPr lang="zh-CN" alt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为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 n</a:t>
                </a:r>
                <a:r>
                  <a:rPr lang="zh-CN" altLang="en-US" dirty="0"/>
                  <a:t>维的关系矩阵。</a:t>
                </a:r>
                <a:r>
                  <a:rPr lang="fr-FR" altLang="zh-CN" dirty="0"/>
                  <a:t>RESCAL (Nickel et al.,2011)</a:t>
                </a:r>
                <a:r>
                  <a:rPr lang="zh-CN" altLang="en-US" dirty="0"/>
                  <a:t>采用的通用的双线性形式作为评分函数。一些工作限制了关系矩阵为对称的。例如</a:t>
                </a:r>
                <a:r>
                  <a:rPr lang="en-US" altLang="zh-CN" dirty="0" err="1"/>
                  <a:t>DistMult</a:t>
                </a:r>
                <a:r>
                  <a:rPr lang="zh-CN" altLang="en-US" dirty="0"/>
                  <a:t>、</a:t>
                </a:r>
                <a:r>
                  <a:rPr lang="en-US" altLang="zh-CN" dirty="0" err="1"/>
                  <a:t>ComplEx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en-US" altLang="zh-CN" dirty="0" err="1"/>
                  <a:t>HolE</a:t>
                </a:r>
                <a:r>
                  <a:rPr lang="zh-CN" altLang="en-US" dirty="0"/>
                  <a:t>没有限制，评分函数为：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F2D26D-7C91-40D5-8F4E-A513748C46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5124449"/>
              </a:xfrm>
              <a:blipFill>
                <a:blip r:embed="rId2"/>
                <a:stretch>
                  <a:fillRect l="-1389" t="-15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376C9CA-41AA-4BB5-8AB6-44F3899EF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900" y="5505449"/>
            <a:ext cx="4552950" cy="94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5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A3B21-B899-4DDE-A46A-7888BB6D1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常见的评分函数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03FACD-26E0-4C1E-946C-71B652355A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920081"/>
            <a:ext cx="102870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567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8E724-D10A-4DDF-87AF-79071B9F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Motivation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BC6DBE-61CA-4E9F-8396-5123C5FE55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9550" y="1600201"/>
                <a:ext cx="11982450" cy="4983161"/>
              </a:xfrm>
            </p:spPr>
            <p:txBody>
              <a:bodyPr/>
              <a:lstStyle/>
              <a:p>
                <a:r>
                  <a:rPr lang="zh-CN" altLang="en-US" sz="2800" dirty="0"/>
                  <a:t>在过去的研究中，关系矩阵的可交换性没有被认为是一个问题，因为主要重点是预测原子三元组的真值。 但是，当涉及路径查询时，可交换性带来了问题。</a:t>
                </a:r>
                <a:endParaRPr lang="en-US" altLang="zh-CN" sz="2800" dirty="0"/>
              </a:p>
              <a:p>
                <a:r>
                  <a:rPr lang="zh-CN" altLang="en-US" sz="2800" dirty="0"/>
                  <a:t>路径查询回答（路径</a:t>
                </a:r>
                <a:r>
                  <a:rPr lang="en-US" altLang="zh-CN" sz="2800" dirty="0"/>
                  <a:t>QA</a:t>
                </a:r>
                <a:r>
                  <a:rPr lang="zh-CN" altLang="en-US" sz="2800" dirty="0"/>
                  <a:t>），用于回答由级联关系而非原子关系构成的复合查询。</a:t>
                </a:r>
                <a:endParaRPr lang="en-US" altLang="zh-CN" sz="2800" dirty="0"/>
              </a:p>
              <a:p>
                <a:r>
                  <a:rPr lang="zh-CN" altLang="en-US" sz="2800" dirty="0"/>
                  <a:t>将</a:t>
                </a:r>
                <a:r>
                  <a:rPr lang="en-US" altLang="zh-CN" sz="2800" dirty="0"/>
                  <a:t>KGE</a:t>
                </a:r>
                <a:r>
                  <a:rPr lang="zh-CN" altLang="en-US" sz="2800" dirty="0"/>
                  <a:t>扩展到路径</a:t>
                </a:r>
                <a:r>
                  <a:rPr lang="en-US" altLang="zh-CN" sz="2800" dirty="0"/>
                  <a:t>QA</a:t>
                </a:r>
                <a:r>
                  <a:rPr lang="zh-CN" altLang="en-US" sz="2800" dirty="0"/>
                  <a:t>中，用</a:t>
                </a:r>
                <a:r>
                  <a:rPr lang="fr-FR" altLang="zh-CN" sz="2800" dirty="0"/>
                  <a:t>RESCAL</a:t>
                </a:r>
                <a:r>
                  <a:rPr lang="zh-CN" altLang="en-US" sz="2800" dirty="0"/>
                  <a:t>方法表示为（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zh-CN" altLang="en-US" sz="2800" dirty="0"/>
                  <a:t>），并用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… 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矩阵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相乘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表示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800" dirty="0"/>
              </a:p>
              <a:p>
                <a:pPr marL="0" indent="0" algn="ctr">
                  <a:buNone/>
                </a:pPr>
                <a:r>
                  <a:rPr lang="en-US" altLang="zh-CN" sz="2800" dirty="0"/>
                  <a:t>      score function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zh-CN" altLang="en-US" sz="2800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zh-CN" altLang="en-US" sz="28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zh-CN" altLang="en-US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… 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zh-CN" altLang="en-US" sz="2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dirty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dirty="0"/>
                      <m:t>对于任何两个关系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m:rPr>
                        <m:nor/>
                      </m:rPr>
                      <a:rPr lang="zh-CN" altLang="en-US" sz="2800" dirty="0"/>
                      <m:t>、</m:t>
                    </m:r>
                    <m:sSup>
                      <m:sSupPr>
                        <m:ctrlPr>
                          <a:rPr lang="zh-CN" altLang="en-US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800" dirty="0"/>
                  <a:t>在可交换的双线性模型中：</a:t>
                </a:r>
                <a:endParaRPr lang="en-US" altLang="zh-CN" sz="2800" dirty="0"/>
              </a:p>
              <a:p>
                <a:pPr marL="0" indent="0" algn="ctr">
                  <a:buNone/>
                </a:pPr>
                <a:r>
                  <a:rPr lang="zh-CN" altLang="en-US" sz="28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zh-CN" altLang="en-US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p>
                          <m:sSupPr>
                            <m:ctrlPr>
                              <a:rPr lang="zh-CN" altLang="en-US" sz="28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zh-CN" altLang="en-US" sz="28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zh-CN" altLang="en-US" sz="2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BC6DBE-61CA-4E9F-8396-5123C5FE55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550" y="1600201"/>
                <a:ext cx="11982450" cy="4983161"/>
              </a:xfrm>
              <a:blipFill>
                <a:blip r:embed="rId2"/>
                <a:stretch>
                  <a:fillRect l="-916" t="-1346" r="-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358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1F9EF-D81C-4E23-A69A-9009ED0C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Motivation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19BC765-DE20-4B90-80E2-B4C41EB12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25" y="1485900"/>
            <a:ext cx="5757862" cy="50974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8C737C7-AA39-479C-95B1-15285EE05FA8}"/>
              </a:ext>
            </a:extLst>
          </p:cNvPr>
          <p:cNvSpPr txBox="1"/>
          <p:nvPr/>
        </p:nvSpPr>
        <p:spPr>
          <a:xfrm>
            <a:off x="6625167" y="3148012"/>
            <a:ext cx="49572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但在具有可交换关系矩阵的双线性模型中，它们由关系矩阵的相同乘积表示，从而使这些置换查询的真实值无法通过分数来区分。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左图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尽管这是两条不同的路径，但在具有可交换关系矩阵的双线性模型中，它们由关系矩阵的相同乘积表示，从而使这些置换查询的真实值无法通过分数来区分。 。</a:t>
            </a:r>
            <a:endParaRPr lang="zh-CN" altLang="en-US" sz="2400" dirty="0">
              <a:solidFill>
                <a:prstClr val="black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DDD693-2CE6-41B0-9B4C-AB0095FA3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167" y="1347787"/>
            <a:ext cx="47053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18938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1187</Words>
  <Application>Microsoft Office PowerPoint</Application>
  <PresentationFormat>宽屏</PresentationFormat>
  <Paragraphs>74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-apple-system</vt:lpstr>
      <vt:lpstr>NimbusRomNo9L-Medi</vt:lpstr>
      <vt:lpstr>华文仿宋</vt:lpstr>
      <vt:lpstr>宋体</vt:lpstr>
      <vt:lpstr>微软雅黑</vt:lpstr>
      <vt:lpstr>Arial</vt:lpstr>
      <vt:lpstr>Cambria Math</vt:lpstr>
      <vt:lpstr>Segoe UI</vt:lpstr>
      <vt:lpstr>自定义设计方案</vt:lpstr>
      <vt:lpstr>PowerPoint 演示文稿</vt:lpstr>
      <vt:lpstr>论文贡献</vt:lpstr>
      <vt:lpstr>Introduction </vt:lpstr>
      <vt:lpstr>双线性模型</vt:lpstr>
      <vt:lpstr>以往方法缺点</vt:lpstr>
      <vt:lpstr>Bilinear KGE models</vt:lpstr>
      <vt:lpstr>常见的评分函数</vt:lpstr>
      <vt:lpstr>Motivation</vt:lpstr>
      <vt:lpstr>Motivation</vt:lpstr>
      <vt:lpstr>Motivation</vt:lpstr>
      <vt:lpstr>Notation and preliminaries</vt:lpstr>
      <vt:lpstr>Notation and preliminaries</vt:lpstr>
      <vt:lpstr>Knowledge graph embedding with block circulant</vt:lpstr>
      <vt:lpstr>Fast computation in complex space</vt:lpstr>
      <vt:lpstr>Experiments</vt:lpstr>
      <vt:lpstr>Experiments</vt:lpstr>
      <vt:lpstr>Experiments</vt:lpstr>
      <vt:lpstr>Summary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Self-Driving Cars: A Survey</dc:title>
  <dc:creator>qiu qiu</dc:creator>
  <cp:lastModifiedBy>qiu qiu</cp:lastModifiedBy>
  <cp:revision>118</cp:revision>
  <dcterms:created xsi:type="dcterms:W3CDTF">2020-11-09T03:45:12Z</dcterms:created>
  <dcterms:modified xsi:type="dcterms:W3CDTF">2020-12-03T07:07:27Z</dcterms:modified>
</cp:coreProperties>
</file>