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5" r:id="rId3"/>
    <p:sldId id="329" r:id="rId4"/>
    <p:sldId id="330" r:id="rId5"/>
    <p:sldId id="331" r:id="rId6"/>
    <p:sldId id="308" r:id="rId7"/>
    <p:sldId id="332" r:id="rId8"/>
    <p:sldId id="333" r:id="rId9"/>
    <p:sldId id="309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26" r:id="rId18"/>
    <p:sldId id="327" r:id="rId19"/>
    <p:sldId id="32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26674-E203-45D1-A6A0-8D4DA9517304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8FE7C-B367-43D7-B46C-05950380D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常识推理的知识感知图网络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FE7C-B367-43D7-B46C-05950380D7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26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62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95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75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89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使机器像人一样具备对平常情况做推理假设的能力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使机器具备常识推理能力已成为人工智能的瓶颈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4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7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KAGNET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 graph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进行建模。该框架的架构是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GCN-LSTM-HPA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架构，该架构的目的是对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shema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graph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生成基于路径的关系图的表示。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85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1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93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53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D6B1-039C-419B-89F8-E07C584D82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9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EFA48-53D7-4E6E-9351-7223359F8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7C88A3-D615-473F-8A46-D436D2E7F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15359-3EA5-4556-814D-C97404A0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0BF-E5C0-470F-BBF1-BFFC42DFFE3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C2A08-E239-4F3C-B9C5-08C06207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313F1-A63B-4956-88C2-36DFF78E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84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D2517-322D-4E7D-8043-B2B0910C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F9FB0D-B3AE-454A-BEFC-0F52A0050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EFEBF-AD42-47F7-BED9-61EB4AD6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0BF-E5C0-470F-BBF1-BFFC42DFFE3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83D30-3461-4CF2-83E5-2DED40A8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917F9-D8CA-407A-A6EE-1B2EBD51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B7729F-44BB-4D8F-B603-ED7BBECF9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88CC7-AA6C-490B-BD59-BD031D9C8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5FF43-3C02-429C-AF83-CF623849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0BF-E5C0-470F-BBF1-BFFC42DFFE3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FB68B-E3D2-47BA-A16E-9CE2C2A3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72952-D1DA-47E7-BEA8-13AF0712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70107-BF62-4205-A69A-3CAE054D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BDEB2-3A14-41CB-9882-C14E8D47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48854-8BE5-411D-8DC4-E5D0C231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0BF-E5C0-470F-BBF1-BFFC42DFFE3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53F55-202D-42D3-92BD-98BF6EAA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4AC80-8DE1-47ED-A14B-A098644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44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DCE92-BF0B-4C69-9477-02CAF742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C607AB-D1AE-4346-B211-146F37828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3916E-525E-4678-99F9-95EB2678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0BF-E5C0-470F-BBF1-BFFC42DFFE3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4AB87-6D92-4630-9EFF-45D7BCE1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99646-5DB5-4D51-A475-18489471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06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27C5E-F34F-4901-A062-F1863D92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9F628-5FBE-4212-80EF-8204C9A72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9D58EC-BEB8-4C39-A95B-38A7DB34B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7A26A3-7EF1-453A-9C27-295B8D6F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0BF-E5C0-470F-BBF1-BFFC42DFFE3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E1A94-A424-44DD-9603-93E6D36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661DE2-E892-412A-A073-E1153627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1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244CC-3ECF-45EE-B2C5-778ED06B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16C52-01D4-4876-ABD9-866B28AD9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860F66-1756-4CDD-894C-3328F36A9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6AA66A-2312-46AF-B624-15E758890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486C57-4CFC-4CDC-A1BA-E18603AD4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ABE859-1651-48FA-B078-55677ADA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0BF-E5C0-470F-BBF1-BFFC42DFFE3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F0737A-6DF1-4908-B53A-525A77CB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F3C90A-82FD-45A3-982B-85C3EFEF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6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3AF0-BE1E-44B4-B3FE-AD5DD83F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EADC12-71C5-48E6-AB37-CDF439D5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0BF-E5C0-470F-BBF1-BFFC42DFFE3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29F188-AC39-4431-A0F4-E5230C3B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6D86C8-7B98-4EC2-955E-1EB54D79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42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BF6B35-1DE4-4F83-A415-2D37CB71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0BF-E5C0-470F-BBF1-BFFC42DFFE3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F9E80D-AA1C-4D71-AA51-6D81FC94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7F33B8-9C59-49C4-8AEE-B109520E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3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D4C3E-EF59-471A-85AA-9A39E89B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6FD2F-81A2-4D0F-99BD-958BDD0FE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1AA0FE-7406-4730-A10B-A8B47C362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5E2E65-2415-4252-A2D9-25A26EAA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0BF-E5C0-470F-BBF1-BFFC42DFFE3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5E0C3-0E31-48F5-8941-68BC84E0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079EFB-7034-40F9-A90C-F1B4CF66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52AC8-2443-461C-8EF1-F8C14157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F30058-3D5F-4FB5-8EB0-DE5EFC8F1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DC1BF8-FC68-4BE4-8CA9-4D5960FC4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123076-45D7-4B2C-A093-A43F2513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0BF-E5C0-470F-BBF1-BFFC42DFFE3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CBFD90-352A-4356-A25D-686E4D0C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CC5D9F-C4F1-4AF8-94DE-0299C7F7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5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07F780-8A70-4216-AA2F-58178000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8B6913-7B03-4669-A11E-020757DB8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FF13F-59E3-4DAB-8B28-E0862AB42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100BF-E5C0-470F-BBF1-BFFC42DFFE3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C9BA5-3C4B-4FB7-B62B-86813E59D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4EFFE-468F-4C58-84B5-0CF39D10F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40297-A730-411D-9B48-6AF5F2BC2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2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9936631-7795-4F5F-846B-A2CA3CDFB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148" y="3602038"/>
            <a:ext cx="10800522" cy="16557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Bill </a:t>
            </a:r>
            <a:r>
              <a:rPr lang="en-US" altLang="zh-CN" dirty="0" err="1"/>
              <a:t>Yuchen</a:t>
            </a:r>
            <a:r>
              <a:rPr lang="en-US" altLang="zh-CN" dirty="0"/>
              <a:t> Lin  </a:t>
            </a:r>
            <a:r>
              <a:rPr lang="en-US" altLang="zh-CN" dirty="0" err="1"/>
              <a:t>Xinyue</a:t>
            </a:r>
            <a:r>
              <a:rPr lang="en-US" altLang="zh-CN" dirty="0"/>
              <a:t> Chen  </a:t>
            </a:r>
            <a:r>
              <a:rPr lang="en-US" altLang="zh-CN" dirty="0" err="1"/>
              <a:t>Jamin</a:t>
            </a:r>
            <a:r>
              <a:rPr lang="en-US" altLang="zh-CN" dirty="0"/>
              <a:t> Chen  Xiang Ren  {</a:t>
            </a:r>
            <a:r>
              <a:rPr lang="en-US" altLang="zh-CN" dirty="0" err="1"/>
              <a:t>yuchen.lin,jaminche,xiangren</a:t>
            </a:r>
            <a:r>
              <a:rPr lang="en-US" altLang="zh-CN" dirty="0"/>
              <a:t>}@usc.edu, kiwisher@sjtu.edu.cn </a:t>
            </a:r>
          </a:p>
          <a:p>
            <a:r>
              <a:rPr lang="en-US" altLang="zh-CN" dirty="0"/>
              <a:t>Computer Science Department, University of Southern California </a:t>
            </a:r>
          </a:p>
          <a:p>
            <a:r>
              <a:rPr lang="en-US" altLang="zh-CN" dirty="0"/>
              <a:t>Computer Science Department, Shanghai Jiao Tong University Patrick P. C. Lee, The Chinese University of Hong Kong</a:t>
            </a: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A8F3016-B179-4A92-B2EC-8BEC37B24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139" y="1789043"/>
            <a:ext cx="8971722" cy="1099931"/>
          </a:xfrm>
        </p:spPr>
        <p:txBody>
          <a:bodyPr>
            <a:noAutofit/>
          </a:bodyPr>
          <a:lstStyle/>
          <a:p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KagNet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Knowledge-Aware Graph Networks for Commonsense Reasoning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55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B92F0-219B-486A-AD9F-C92D793F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723" y="3429000"/>
            <a:ext cx="11320255" cy="132556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Knowledge-Aware Graph Network</a:t>
            </a:r>
            <a:br>
              <a:rPr lang="en-US" altLang="zh-CN" b="1" dirty="0"/>
            </a:br>
            <a:br>
              <a:rPr lang="en-US" altLang="zh-CN" b="1" dirty="0"/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40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4312" y="389481"/>
            <a:ext cx="9144000" cy="1025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453576" y="285805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462E72-D4A1-4540-B17D-1ABEDF95DA8F}"/>
              </a:ext>
            </a:extLst>
          </p:cNvPr>
          <p:cNvSpPr/>
          <p:nvPr/>
        </p:nvSpPr>
        <p:spPr>
          <a:xfrm>
            <a:off x="572762" y="4270823"/>
            <a:ext cx="11284847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Step 1, Use GCN to encode the graph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Step 2, Use LSTM to encode the path between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Cq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and Ca to capture multi-hop relational Information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Step 3, Use hierarchical path-based attention to calculate the path relationship between the relational schema graph and QA pair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3833B7-BEC1-4143-BB58-0BC56E96C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63" y="389481"/>
            <a:ext cx="9144000" cy="38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1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805" y="351434"/>
            <a:ext cx="9144000" cy="1025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373675" y="893315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 Networks</a:t>
            </a:r>
          </a:p>
          <a:p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462E72-D4A1-4540-B17D-1ABEDF95DA8F}"/>
              </a:ext>
            </a:extLst>
          </p:cNvPr>
          <p:cNvSpPr/>
          <p:nvPr/>
        </p:nvSpPr>
        <p:spPr>
          <a:xfrm>
            <a:off x="607348" y="1420927"/>
            <a:ext cx="11284847" cy="675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GCN can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update the data node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representation of the graph structure through the pooling features of neighboring nodes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Calculation of GCN on the schema graph: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 the concept embedding obtained by pre-training as the initial representation of the GCN calculation graph node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F003CF-E361-4545-869B-635C12D33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82" y="5126088"/>
            <a:ext cx="6711197" cy="1281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8C07D4-2E7C-4835-A2CB-43ECD80B8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05" y="4480836"/>
            <a:ext cx="969702" cy="47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453576" y="1042435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Path Encoding</a:t>
            </a:r>
          </a:p>
          <a:p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462E72-D4A1-4540-B17D-1ABEDF95DA8F}"/>
              </a:ext>
            </a:extLst>
          </p:cNvPr>
          <p:cNvSpPr/>
          <p:nvPr/>
        </p:nvSpPr>
        <p:spPr>
          <a:xfrm>
            <a:off x="607347" y="1042435"/>
            <a:ext cx="11284847" cy="7402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Define the k-path between the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concept      in the question and the j concept      in the candidate answer as          :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The relation vector is obtained by KGE pre-training;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The concept vector is the top-level output of the GCN in the previous link;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Each triple is represented as: the concatenation of the three vectors of head entity, tail entity, and relationship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 LSTM to encode a sequence of triple vectors to get the path vector: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9509C9-B0DD-48CA-B733-71B085049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305" y="1106418"/>
            <a:ext cx="678278" cy="5975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EF5FED6-0719-445E-88D6-8CC41424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205" y="1751409"/>
            <a:ext cx="520769" cy="6052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B5EAD1-60E0-40A3-85AB-FE260F8B6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877" y="1751409"/>
            <a:ext cx="1019383" cy="6684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43EA87-4EBB-48BC-B0E0-55809F021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0934" y="2594807"/>
            <a:ext cx="6150129" cy="8341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8047613-11B8-4F22-9EC8-2CB40AB89E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0777" y="5910608"/>
            <a:ext cx="4103692" cy="83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8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453576" y="451173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mean-pooling</a:t>
            </a:r>
          </a:p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A5A29D-09EF-442B-A780-94703BE25EF3}"/>
              </a:ext>
            </a:extLst>
          </p:cNvPr>
          <p:cNvSpPr/>
          <p:nvPr/>
        </p:nvSpPr>
        <p:spPr>
          <a:xfrm>
            <a:off x="607347" y="1042435"/>
            <a:ext cx="11284847" cy="7449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can be regarded as the potential relationship between the concept in the question and the concept in the candidates.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The Relation Network method is used here: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statement vector s is the representation of LM encoder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Calculate graph vector by mean-pooling: This calculation method is called GCN-LSTM-mean</a:t>
            </a: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g Means average pooling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The plausibility score of the final candidate: </a:t>
            </a: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841268-EC87-47AF-8375-AA1057D9E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1" y="1168463"/>
            <a:ext cx="490538" cy="5031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8AD7BE7-DDE7-4137-A077-17D7E3D66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32" y="2727007"/>
            <a:ext cx="2694466" cy="5031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EAE4D0-CDCB-4A7F-94B4-9FDE7FC6F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666" y="4066274"/>
            <a:ext cx="2469797" cy="10169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D0A012F-417D-4F1E-9CE8-52496895A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5162428"/>
            <a:ext cx="5904357" cy="65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453576" y="451173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Attention Mechanism</a:t>
            </a:r>
          </a:p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A5A29D-09EF-442B-A780-94703BE25EF3}"/>
              </a:ext>
            </a:extLst>
          </p:cNvPr>
          <p:cNvSpPr/>
          <p:nvPr/>
        </p:nvSpPr>
        <p:spPr>
          <a:xfrm>
            <a:off x="607347" y="1042435"/>
            <a:ext cx="11284847" cy="7541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Considering that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different paths are of different importance to reasoning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mean-pooling is not a preferable way.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hierarchical path-based attention mechanism can selectively gather important path vectors and more important QA concept pairs.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path-level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concept-pair level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graph vector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C501BB-5521-431E-8F7E-ABB1810F8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223" y="3310869"/>
            <a:ext cx="3679889" cy="13581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E4865A-2867-4EFF-8489-E5A19E40B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607" y="4669061"/>
            <a:ext cx="2729163" cy="10218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1C4278-B229-48BA-8A02-5C492DEF2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357" y="5860371"/>
            <a:ext cx="2627413" cy="7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7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805" y="351434"/>
            <a:ext cx="9144000" cy="1025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453575" y="18420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A5A29D-09EF-442B-A780-94703BE25EF3}"/>
              </a:ext>
            </a:extLst>
          </p:cNvPr>
          <p:cNvSpPr/>
          <p:nvPr/>
        </p:nvSpPr>
        <p:spPr>
          <a:xfrm>
            <a:off x="607347" y="1042435"/>
            <a:ext cx="11284847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B86478-8649-415A-BA6F-34BABE543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7" y="18420"/>
            <a:ext cx="12192000" cy="36320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A2B467A-D6B8-4EA3-A820-1334D752C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701" y="3763005"/>
            <a:ext cx="6105525" cy="30765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893BEB-010E-46FD-BD16-ADD832030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75" y="3697778"/>
            <a:ext cx="4703641" cy="32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7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B92F0-219B-486A-AD9F-C92D793F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197" y="2766218"/>
            <a:ext cx="12725705" cy="1325563"/>
          </a:xfrm>
        </p:spPr>
        <p:txBody>
          <a:bodyPr>
            <a:noAutofit/>
          </a:bodyPr>
          <a:lstStyle/>
          <a:p>
            <a:r>
              <a:rPr lang="en-US" altLang="zh-CN" sz="8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Conclusion</a:t>
            </a:r>
            <a:r>
              <a:rPr lang="en-US" altLang="zh-CN" sz="8000" dirty="0"/>
              <a:t> </a:t>
            </a:r>
            <a:endParaRPr lang="zh-CN" altLang="en-US" sz="8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809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0882" y="164990"/>
            <a:ext cx="9144000" cy="1025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330746" y="179259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462E72-D4A1-4540-B17D-1ABEDF95DA8F}"/>
              </a:ext>
            </a:extLst>
          </p:cNvPr>
          <p:cNvSpPr/>
          <p:nvPr/>
        </p:nvSpPr>
        <p:spPr>
          <a:xfrm>
            <a:off x="367891" y="1487978"/>
            <a:ext cx="11824109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Introduced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ConceptNet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Use hierarchical attention to calculate relevance score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Interpretability of results and transparency of model behavior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1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0882" y="164990"/>
            <a:ext cx="9144000" cy="1025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330746" y="179259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462E72-D4A1-4540-B17D-1ABEDF95DA8F}"/>
              </a:ext>
            </a:extLst>
          </p:cNvPr>
          <p:cNvSpPr/>
          <p:nvPr/>
        </p:nvSpPr>
        <p:spPr>
          <a:xfrm>
            <a:off x="367891" y="1967372"/>
            <a:ext cx="11824109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negative reasoning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comparative reasoning strategy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subjective reasoning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7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B92F0-219B-486A-AD9F-C92D793F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730" y="2604742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9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9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26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645540" y="0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462E72-D4A1-4540-B17D-1ABEDF95DA8F}"/>
              </a:ext>
            </a:extLst>
          </p:cNvPr>
          <p:cNvSpPr/>
          <p:nvPr/>
        </p:nvSpPr>
        <p:spPr>
          <a:xfrm>
            <a:off x="710205" y="835265"/>
            <a:ext cx="11284847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Common sense reasoning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Common sense reasoning refers to making machines have the same reasoning assumptions as humans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733358-0835-4E7A-B485-657A19246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43" y="2976172"/>
            <a:ext cx="7563914" cy="129914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288B63F-18C2-4A9D-B59A-C7677C2BE84E}"/>
              </a:ext>
            </a:extLst>
          </p:cNvPr>
          <p:cNvSpPr/>
          <p:nvPr/>
        </p:nvSpPr>
        <p:spPr>
          <a:xfrm>
            <a:off x="557805" y="4343746"/>
            <a:ext cx="11437247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Making machines possess common sense reasoning capabilities has become the bottleneck of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2339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645540" y="0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CommonsenseQA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462E72-D4A1-4540-B17D-1ABEDF95DA8F}"/>
              </a:ext>
            </a:extLst>
          </p:cNvPr>
          <p:cNvSpPr/>
          <p:nvPr/>
        </p:nvSpPr>
        <p:spPr>
          <a:xfrm>
            <a:off x="738780" y="822805"/>
            <a:ext cx="11284847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Recently, many data sets related to machine question answering (reasoning) have been produced. A typical representative is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CommonsenseQA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The data organization of this data set is: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5FD309-4938-48BD-95F1-1C6743FA1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25" y="2552175"/>
            <a:ext cx="4791525" cy="398348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4075999-D063-4261-8F57-684F7102A6B3}"/>
              </a:ext>
            </a:extLst>
          </p:cNvPr>
          <p:cNvSpPr/>
          <p:nvPr/>
        </p:nvSpPr>
        <p:spPr>
          <a:xfrm>
            <a:off x="5834387" y="311467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this data set form, the task of common sense question answering (reasoning) is to select the correct answer from the set of candidate answers.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Because the wrong answer is usually also contextual, it increases the difficulty of reasoning.</a:t>
            </a:r>
          </a:p>
        </p:txBody>
      </p:sp>
    </p:spTree>
    <p:extLst>
      <p:ext uri="{BB962C8B-B14F-4D97-AF65-F5344CB8AC3E}">
        <p14:creationId xmlns:p14="http://schemas.microsoft.com/office/powerpoint/2010/main" val="4014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B92F0-219B-486A-AD9F-C92D793F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75" y="2766218"/>
            <a:ext cx="11320255" cy="132556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Knowledge-Aware Graph Networks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72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4211" y="353252"/>
            <a:ext cx="9144000" cy="1025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453576" y="285805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462E72-D4A1-4540-B17D-1ABEDF95DA8F}"/>
              </a:ext>
            </a:extLst>
          </p:cNvPr>
          <p:cNvSpPr/>
          <p:nvPr/>
        </p:nvSpPr>
        <p:spPr>
          <a:xfrm>
            <a:off x="721740" y="5388215"/>
            <a:ext cx="11284847" cy="148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schema graph grounding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graph modeling for inference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C5FFC1-3116-4715-9CF6-C9EDD7124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32" y="1001335"/>
            <a:ext cx="5620534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453576" y="285805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 Workflow</a:t>
            </a:r>
          </a:p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462E72-D4A1-4540-B17D-1ABEDF95DA8F}"/>
              </a:ext>
            </a:extLst>
          </p:cNvPr>
          <p:cNvSpPr/>
          <p:nvPr/>
        </p:nvSpPr>
        <p:spPr>
          <a:xfrm>
            <a:off x="750315" y="4794606"/>
            <a:ext cx="11284847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Step 1, For each question-answer pair, the author retrieves a subgraph from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ConceptNet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and named it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schema graph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• Step 2. Propose the KAGNET framework to model the schema graph. The architecture of this framework is the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GCN-LSTM-HPA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architecture, and the purpose of this architecture is to generate a path-based representation of the schema graph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5DAE6B-985D-41D8-B468-6883C3B5D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866178"/>
            <a:ext cx="6105526" cy="398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1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B92F0-219B-486A-AD9F-C92D793F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575" y="3090068"/>
            <a:ext cx="11320255" cy="132556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Schema Graph Grounding</a:t>
            </a:r>
            <a:br>
              <a:rPr lang="en-US" altLang="zh-CN" b="1" dirty="0"/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12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7153" y="164990"/>
            <a:ext cx="9144000" cy="1025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03AC90-FD44-45B8-B7E3-B6D3A51A5084}"/>
              </a:ext>
            </a:extLst>
          </p:cNvPr>
          <p:cNvSpPr txBox="1">
            <a:spLocks/>
          </p:cNvSpPr>
          <p:nvPr/>
        </p:nvSpPr>
        <p:spPr>
          <a:xfrm>
            <a:off x="330746" y="179259"/>
            <a:ext cx="11284847" cy="101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 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462E72-D4A1-4540-B17D-1ABEDF95DA8F}"/>
              </a:ext>
            </a:extLst>
          </p:cNvPr>
          <p:cNvSpPr/>
          <p:nvPr/>
        </p:nvSpPr>
        <p:spPr>
          <a:xfrm>
            <a:off x="330746" y="179259"/>
            <a:ext cx="11976508" cy="869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Concept Recognition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•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N-gram matching: the token in the sentence is matched with the vertex set of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ConceptNet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for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n-gram matching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Note: Effectively extracting contextual knowledge from noisy knowledge sources is still an open question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Schema Graph Construction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•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Take a direct and effective method: Find a path between the Concept mentioned in Q and A directly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a Concept in the question and a Concept in the candidate, find the path between them that is less than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and add it to the figure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Path Pruning via KG Embedding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•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schema graph obtained at the beginning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contains a lot of noise and needs to be pruned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First divide the path into the form of triples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 knowledge graph embedding algorithms, to calculate the confidence of each triplet and Multiply the confidence of all triples under the path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Discard paths with confidence less than a given threshold</a:t>
            </a: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5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4912</TotalTime>
  <Words>849</Words>
  <Application>Microsoft Office PowerPoint</Application>
  <PresentationFormat>宽屏</PresentationFormat>
  <Paragraphs>113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Times New Roman</vt:lpstr>
      <vt:lpstr>Office 主题​​</vt:lpstr>
      <vt:lpstr>KagNet: Knowledge-Aware Graph Networks for Commonsense Reasoning</vt:lpstr>
      <vt:lpstr>Background</vt:lpstr>
      <vt:lpstr>PowerPoint 演示文稿</vt:lpstr>
      <vt:lpstr>PowerPoint 演示文稿</vt:lpstr>
      <vt:lpstr>Knowledge-Aware Graph Networks</vt:lpstr>
      <vt:lpstr>PowerPoint 演示文稿</vt:lpstr>
      <vt:lpstr>PowerPoint 演示文稿</vt:lpstr>
      <vt:lpstr>Schema Graph Grounding </vt:lpstr>
      <vt:lpstr>PowerPoint 演示文稿</vt:lpstr>
      <vt:lpstr>Knowledge-Aware Graph Network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Conclusion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Austere Flash Caching with Deduplication and Compression</dc:title>
  <dc:creator>zhengyuan</dc:creator>
  <cp:lastModifiedBy>zhengyuan</cp:lastModifiedBy>
  <cp:revision>77</cp:revision>
  <dcterms:created xsi:type="dcterms:W3CDTF">2020-10-18T07:03:52Z</dcterms:created>
  <dcterms:modified xsi:type="dcterms:W3CDTF">2020-11-03T14:53:49Z</dcterms:modified>
</cp:coreProperties>
</file>