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3" r:id="rId2"/>
    <p:sldId id="258" r:id="rId3"/>
    <p:sldId id="259" r:id="rId4"/>
    <p:sldId id="261" r:id="rId5"/>
    <p:sldId id="262" r:id="rId6"/>
    <p:sldId id="272" r:id="rId7"/>
    <p:sldId id="260" r:id="rId8"/>
    <p:sldId id="263" r:id="rId9"/>
    <p:sldId id="267" r:id="rId10"/>
    <p:sldId id="265" r:id="rId11"/>
    <p:sldId id="266" r:id="rId12"/>
    <p:sldId id="268" r:id="rId13"/>
    <p:sldId id="269" r:id="rId14"/>
    <p:sldId id="257" r:id="rId15"/>
    <p:sldId id="271"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6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F7D02-1B2E-4FB8-8C2D-146FE9C274BC}" type="datetimeFigureOut">
              <a:rPr lang="zh-CN" altLang="en-US" smtClean="0"/>
              <a:t>2020/11/4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E30D7-89DA-46B6-9558-68CF90E4982B}" type="slidenum">
              <a:rPr lang="zh-CN" altLang="en-US" smtClean="0"/>
              <a:t>‹#›</a:t>
            </a:fld>
            <a:endParaRPr lang="zh-CN" altLang="en-US"/>
          </a:p>
        </p:txBody>
      </p:sp>
    </p:spTree>
    <p:extLst>
      <p:ext uri="{BB962C8B-B14F-4D97-AF65-F5344CB8AC3E}">
        <p14:creationId xmlns:p14="http://schemas.microsoft.com/office/powerpoint/2010/main" val="142722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EE30D7-89DA-46B6-9558-68CF90E4982B}" type="slidenum">
              <a:rPr lang="zh-CN" altLang="en-US" smtClean="0"/>
              <a:t>9</a:t>
            </a:fld>
            <a:endParaRPr lang="zh-CN" altLang="en-US"/>
          </a:p>
        </p:txBody>
      </p:sp>
    </p:spTree>
    <p:extLst>
      <p:ext uri="{BB962C8B-B14F-4D97-AF65-F5344CB8AC3E}">
        <p14:creationId xmlns:p14="http://schemas.microsoft.com/office/powerpoint/2010/main" val="1616770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121212"/>
                </a:solidFill>
                <a:effectLst/>
                <a:latin typeface="宋体" panose="02010600030101010101" pitchFamily="2" charset="-122"/>
                <a:ea typeface="宋体" panose="02010600030101010101" pitchFamily="2" charset="-122"/>
              </a:rPr>
              <a:t>K-BERT </a:t>
            </a:r>
            <a:r>
              <a:rPr lang="zh-CN" altLang="en-US" sz="1200" b="0" i="0" dirty="0">
                <a:solidFill>
                  <a:srgbClr val="121212"/>
                </a:solidFill>
                <a:effectLst/>
                <a:latin typeface="宋体" panose="02010600030101010101" pitchFamily="2" charset="-122"/>
                <a:ea typeface="宋体" panose="02010600030101010101" pitchFamily="2" charset="-122"/>
              </a:rPr>
              <a:t>相比于 </a:t>
            </a:r>
            <a:r>
              <a:rPr lang="en-US" altLang="zh-CN" sz="1200" b="0" i="0" dirty="0">
                <a:solidFill>
                  <a:srgbClr val="121212"/>
                </a:solidFill>
                <a:effectLst/>
                <a:latin typeface="宋体" panose="02010600030101010101" pitchFamily="2" charset="-122"/>
                <a:ea typeface="宋体" panose="02010600030101010101" pitchFamily="2" charset="-122"/>
              </a:rPr>
              <a:t>Google BERT</a:t>
            </a:r>
            <a:r>
              <a:rPr lang="zh-CN" altLang="en-US" sz="1200" b="0" i="0" dirty="0">
                <a:solidFill>
                  <a:srgbClr val="121212"/>
                </a:solidFill>
                <a:effectLst/>
                <a:latin typeface="宋体" panose="02010600030101010101" pitchFamily="2" charset="-122"/>
                <a:ea typeface="宋体" panose="02010600030101010101" pitchFamily="2" charset="-122"/>
              </a:rPr>
              <a:t>，在开放领域的任务上有一点微小的提升，但是提升不是很明显。可能的原因在于开放领域的任务并不需要背景知识。</a:t>
            </a:r>
            <a:endParaRPr lang="zh-CN" altLang="en-US" sz="1200"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7FEE30D7-89DA-46B6-9558-68CF90E4982B}" type="slidenum">
              <a:rPr lang="zh-CN" altLang="en-US" smtClean="0"/>
              <a:t>12</a:t>
            </a:fld>
            <a:endParaRPr lang="zh-CN" altLang="en-US"/>
          </a:p>
        </p:txBody>
      </p:sp>
    </p:spTree>
    <p:extLst>
      <p:ext uri="{BB962C8B-B14F-4D97-AF65-F5344CB8AC3E}">
        <p14:creationId xmlns:p14="http://schemas.microsoft.com/office/powerpoint/2010/main" val="1661001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21212"/>
                </a:solidFill>
                <a:latin typeface="宋体" panose="02010600030101010101" pitchFamily="2" charset="-122"/>
                <a:ea typeface="宋体" panose="02010600030101010101" pitchFamily="2" charset="-122"/>
              </a:rPr>
              <a:t>可以看出，在特定领域任务上的表现还是不错的，这些特定领域任务对背景知识的要求较高。总体而言，知识图谱适合用于提升需要背景知识的任务，而对于不需要背景知识的开放领域任务往往效果不是很显著。</a:t>
            </a:r>
          </a:p>
          <a:p>
            <a:endParaRPr lang="zh-CN" altLang="en-US" dirty="0"/>
          </a:p>
        </p:txBody>
      </p:sp>
      <p:sp>
        <p:nvSpPr>
          <p:cNvPr id="4" name="灯片编号占位符 3"/>
          <p:cNvSpPr>
            <a:spLocks noGrp="1"/>
          </p:cNvSpPr>
          <p:nvPr>
            <p:ph type="sldNum" sz="quarter" idx="5"/>
          </p:nvPr>
        </p:nvSpPr>
        <p:spPr/>
        <p:txBody>
          <a:bodyPr/>
          <a:lstStyle/>
          <a:p>
            <a:fld id="{7FEE30D7-89DA-46B6-9558-68CF90E4982B}" type="slidenum">
              <a:rPr lang="zh-CN" altLang="en-US" smtClean="0"/>
              <a:t>13</a:t>
            </a:fld>
            <a:endParaRPr lang="zh-CN" altLang="en-US"/>
          </a:p>
        </p:txBody>
      </p:sp>
    </p:spTree>
    <p:extLst>
      <p:ext uri="{BB962C8B-B14F-4D97-AF65-F5344CB8AC3E}">
        <p14:creationId xmlns:p14="http://schemas.microsoft.com/office/powerpoint/2010/main" val="118932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81C41-C3B9-421E-AE01-5067A2D3E4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B858EF2-F836-40BF-B0B5-643C1EA9A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657A33-FB72-4344-800B-6B218138AC38}"/>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F1B26A49-72AA-4246-B617-86AB7E7AAF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1E48BB-F30B-4799-9E66-605B6740C342}"/>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119627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AC5EB-15B6-42F3-AF6C-44A00DDBEB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C74E74-D2DD-47E1-913E-45285DADA98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922CD3-B0AE-464C-9993-96585172148B}"/>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ABC7B8A3-2094-4515-866B-B97FB1009B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0A6EFB-99C5-4367-B3D8-F077580D2E05}"/>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3776272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E53BDD-FA21-4182-A291-FD4B724A32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9D2E21-E073-4583-813B-60CE979859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4B389A-C960-415F-B24A-63D969257BF0}"/>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60037556-1BCC-4BE3-A793-08241DB613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C68A1-2F51-432F-98ED-4C9163121839}"/>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19166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AB276-15C4-4343-A86E-49182D3EC7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8DEB2B-E6A0-4BB8-A87A-4EE8DC2965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10CD2D-3EAD-42B1-BA8B-BEC53E287158}"/>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5A8B6195-525B-47FF-893E-3C5496F840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E70A4D-2666-483D-AEBE-E66399A9E490}"/>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372428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BDD50-2291-4360-8EFD-DE041C1E5F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D24218-0B93-4F09-9A9C-DDBBF55853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56C8F75-979E-4D45-AA01-0F34DFFBE016}"/>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193033A0-EDCB-4E7A-89E9-FE67809BE0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5E1EB4-9FDB-4FA7-9664-10E4E39FCC4B}"/>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380009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1224F-7485-4829-9352-7C39D30966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2594D1-7DDB-4EAE-ACCA-F8EA64680DF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B2FC80-CA7A-4352-97F8-79F9A353EB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4DD09E4-DBC3-4F62-8AD1-A68E6141C28B}"/>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6" name="页脚占位符 5">
            <a:extLst>
              <a:ext uri="{FF2B5EF4-FFF2-40B4-BE49-F238E27FC236}">
                <a16:creationId xmlns:a16="http://schemas.microsoft.com/office/drawing/2014/main" id="{D66E73F5-3A62-4113-8D5C-1510FB2E2F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907AC1-FF64-4CA7-8CEA-5DBF221CF1EB}"/>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276542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E7538-5A53-4782-A3CB-852B7631BDF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05C2805-B1B2-497E-BEE8-E67BE93BF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731A13-FD1D-4208-8C52-F9BC4A344CA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AFEB1EC-A246-465E-86FD-32D410A81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F1DC2D-F333-4BEA-845E-51361273085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68DA4E6-FF72-42FA-8C34-421BB14E748D}"/>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8" name="页脚占位符 7">
            <a:extLst>
              <a:ext uri="{FF2B5EF4-FFF2-40B4-BE49-F238E27FC236}">
                <a16:creationId xmlns:a16="http://schemas.microsoft.com/office/drawing/2014/main" id="{DE7F284F-CCB4-4D95-B8A6-D4950FEA93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E0D988-4714-4ADD-8552-723B6F7E519E}"/>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147960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DCA1D-8ECA-4F34-83F6-D321302A40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E5BB8B-FCB9-4855-A1EA-3D57E0435A7D}"/>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4" name="页脚占位符 3">
            <a:extLst>
              <a:ext uri="{FF2B5EF4-FFF2-40B4-BE49-F238E27FC236}">
                <a16:creationId xmlns:a16="http://schemas.microsoft.com/office/drawing/2014/main" id="{D1EC05C5-393F-412F-AD5D-135A38E7E0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A4A366-36FF-40C3-A80E-A9BC9D2E4701}"/>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120916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DBA1B3-2135-4056-8D8F-EC8482917122}"/>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3" name="页脚占位符 2">
            <a:extLst>
              <a:ext uri="{FF2B5EF4-FFF2-40B4-BE49-F238E27FC236}">
                <a16:creationId xmlns:a16="http://schemas.microsoft.com/office/drawing/2014/main" id="{A4E3BD35-71D3-45F5-99AE-74E10B71EF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D369D4-DC4B-428B-9CF4-F4078DB02866}"/>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222352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0B143-C4D3-4152-9CBA-7C10830A6C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4EC5D-F5E3-4BBE-A7CC-B89862C53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E5F9B8-F0DC-4EB8-AD2C-C7DE941B8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857FE0-A748-4BBA-BDEB-569481E095B2}"/>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6" name="页脚占位符 5">
            <a:extLst>
              <a:ext uri="{FF2B5EF4-FFF2-40B4-BE49-F238E27FC236}">
                <a16:creationId xmlns:a16="http://schemas.microsoft.com/office/drawing/2014/main" id="{63A7065E-1786-482B-9857-21CAC5AEB0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071CE3-DD3C-4C29-95F0-F412961DF2DB}"/>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151610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0307E-A7EB-43F9-A974-E0B536AD59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29CAA3-816A-44F5-ADE9-84C2E0F628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22C81EC-26E8-41AB-99D4-22D5B4678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FFD5470-0BC2-4498-B20B-BDC4F624E826}"/>
              </a:ext>
            </a:extLst>
          </p:cNvPr>
          <p:cNvSpPr>
            <a:spLocks noGrp="1"/>
          </p:cNvSpPr>
          <p:nvPr>
            <p:ph type="dt" sz="half" idx="10"/>
          </p:nvPr>
        </p:nvSpPr>
        <p:spPr/>
        <p:txBody>
          <a:bodyPr/>
          <a:lstStyle/>
          <a:p>
            <a:fld id="{BF3ADD90-B47A-41B7-807A-BFDCB22C8D74}" type="datetimeFigureOut">
              <a:rPr lang="zh-CN" altLang="en-US" smtClean="0"/>
              <a:t>2020/11/4</a:t>
            </a:fld>
            <a:endParaRPr lang="zh-CN" altLang="en-US"/>
          </a:p>
        </p:txBody>
      </p:sp>
      <p:sp>
        <p:nvSpPr>
          <p:cNvPr id="6" name="页脚占位符 5">
            <a:extLst>
              <a:ext uri="{FF2B5EF4-FFF2-40B4-BE49-F238E27FC236}">
                <a16:creationId xmlns:a16="http://schemas.microsoft.com/office/drawing/2014/main" id="{3B4157CC-19DE-4ACE-987F-C9AD95AECF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55839D-537B-48CF-91BE-D135A46077A9}"/>
              </a:ext>
            </a:extLst>
          </p:cNvPr>
          <p:cNvSpPr>
            <a:spLocks noGrp="1"/>
          </p:cNvSpPr>
          <p:nvPr>
            <p:ph type="sldNum" sz="quarter" idx="12"/>
          </p:nvPr>
        </p:nvSpPr>
        <p:spPr/>
        <p:txBody>
          <a:body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585013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BAB346-BE60-42F8-BBA4-7451D8CD3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BFADD7-6E16-4938-B2E6-63F1120C6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BD2123-8F5D-44DE-9439-61EF668CA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ADD90-B47A-41B7-807A-BFDCB22C8D74}" type="datetimeFigureOut">
              <a:rPr lang="zh-CN" altLang="en-US" smtClean="0"/>
              <a:t>2020/11/4</a:t>
            </a:fld>
            <a:endParaRPr lang="zh-CN" altLang="en-US"/>
          </a:p>
        </p:txBody>
      </p:sp>
      <p:sp>
        <p:nvSpPr>
          <p:cNvPr id="5" name="页脚占位符 4">
            <a:extLst>
              <a:ext uri="{FF2B5EF4-FFF2-40B4-BE49-F238E27FC236}">
                <a16:creationId xmlns:a16="http://schemas.microsoft.com/office/drawing/2014/main" id="{125607A6-0201-4CD6-9392-5DFD246B1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05BA47-EEDE-4764-8CD8-CF4FC970B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A4273-DAF2-458B-9463-24254C020688}" type="slidenum">
              <a:rPr lang="zh-CN" altLang="en-US" smtClean="0"/>
              <a:t>‹#›</a:t>
            </a:fld>
            <a:endParaRPr lang="zh-CN" altLang="en-US"/>
          </a:p>
        </p:txBody>
      </p:sp>
    </p:spTree>
    <p:extLst>
      <p:ext uri="{BB962C8B-B14F-4D97-AF65-F5344CB8AC3E}">
        <p14:creationId xmlns:p14="http://schemas.microsoft.com/office/powerpoint/2010/main" val="2922199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285143-E176-49F5-9066-90484779BFAF}"/>
              </a:ext>
            </a:extLst>
          </p:cNvPr>
          <p:cNvSpPr>
            <a:spLocks noGrp="1"/>
          </p:cNvSpPr>
          <p:nvPr>
            <p:ph idx="1"/>
          </p:nvPr>
        </p:nvSpPr>
        <p:spPr>
          <a:xfrm>
            <a:off x="838200" y="1253331"/>
            <a:ext cx="10515600" cy="4351338"/>
          </a:xfrm>
        </p:spPr>
        <p:txBody>
          <a:bodyPr anchor="ctr" anchorCtr="1"/>
          <a:lstStyle/>
          <a:p>
            <a:pPr marL="0" indent="0">
              <a:buNone/>
            </a:pPr>
            <a:r>
              <a:rPr lang="zh-CN" altLang="en-US" sz="4000" b="1" spc="200" dirty="0">
                <a:latin typeface="宋体" panose="02010600030101010101" pitchFamily="2" charset="-122"/>
                <a:ea typeface="宋体" panose="02010600030101010101" pitchFamily="2" charset="-122"/>
              </a:rPr>
              <a:t>知识分析与处理</a:t>
            </a:r>
            <a:endParaRPr lang="en-US" altLang="zh-CN" sz="4000" b="1" spc="200" dirty="0">
              <a:latin typeface="宋体" panose="02010600030101010101" pitchFamily="2" charset="-122"/>
              <a:ea typeface="宋体" panose="02010600030101010101" pitchFamily="2" charset="-122"/>
            </a:endParaRPr>
          </a:p>
          <a:p>
            <a:pPr marL="0" indent="0">
              <a:buNone/>
            </a:pPr>
            <a:r>
              <a:rPr lang="en-US" altLang="zh-CN" sz="4000" dirty="0">
                <a:latin typeface="黑体" panose="02010609060101010101" pitchFamily="49" charset="-122"/>
                <a:ea typeface="黑体" panose="02010609060101010101" pitchFamily="49" charset="-122"/>
              </a:rPr>
              <a:t>         </a:t>
            </a:r>
            <a:r>
              <a:rPr lang="zh-CN" altLang="en-US" sz="4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刘平生</a:t>
            </a:r>
            <a:endParaRPr lang="en-US" altLang="zh-CN" sz="2000" dirty="0">
              <a:latin typeface="黑体" panose="02010609060101010101" pitchFamily="49" charset="-122"/>
              <a:ea typeface="黑体" panose="02010609060101010101" pitchFamily="49" charset="-122"/>
            </a:endParaRPr>
          </a:p>
          <a:p>
            <a:pPr marL="0" indent="0">
              <a:buNone/>
            </a:pPr>
            <a:r>
              <a:rPr lang="en-US" altLang="zh-CN" dirty="0"/>
              <a:t>	</a:t>
            </a:r>
            <a:endParaRPr lang="zh-CN" altLang="en-US" dirty="0"/>
          </a:p>
        </p:txBody>
      </p:sp>
    </p:spTree>
    <p:extLst>
      <p:ext uri="{BB962C8B-B14F-4D97-AF65-F5344CB8AC3E}">
        <p14:creationId xmlns:p14="http://schemas.microsoft.com/office/powerpoint/2010/main" val="173493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DFD5E-47F1-4AB2-B4A2-22F17809675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 </a:t>
            </a:r>
            <a:r>
              <a:rPr lang="en-US" altLang="zh-CN" sz="3600" dirty="0">
                <a:latin typeface="Times New Roman" panose="02020603050405020304" pitchFamily="18" charset="0"/>
                <a:cs typeface="Times New Roman" panose="02020603050405020304" pitchFamily="18" charset="0"/>
              </a:rPr>
              <a:t>(Mask-Transformer)</a:t>
            </a:r>
            <a:endParaRPr lang="zh-CN" altLang="en-US" sz="3600" dirty="0"/>
          </a:p>
        </p:txBody>
      </p:sp>
      <p:pic>
        <p:nvPicPr>
          <p:cNvPr id="6" name="内容占位符 5">
            <a:extLst>
              <a:ext uri="{FF2B5EF4-FFF2-40B4-BE49-F238E27FC236}">
                <a16:creationId xmlns:a16="http://schemas.microsoft.com/office/drawing/2014/main" id="{D80EE89F-21F3-4435-BD23-ACF100BD9718}"/>
              </a:ext>
            </a:extLst>
          </p:cNvPr>
          <p:cNvPicPr>
            <a:picLocks noGrp="1" noChangeAspect="1"/>
          </p:cNvPicPr>
          <p:nvPr>
            <p:ph idx="1"/>
          </p:nvPr>
        </p:nvPicPr>
        <p:blipFill>
          <a:blip r:embed="rId2"/>
          <a:stretch>
            <a:fillRect/>
          </a:stretch>
        </p:blipFill>
        <p:spPr>
          <a:xfrm>
            <a:off x="1184405" y="1593130"/>
            <a:ext cx="4911595" cy="2992121"/>
          </a:xfrm>
        </p:spPr>
      </p:pic>
      <p:sp>
        <p:nvSpPr>
          <p:cNvPr id="10" name="文本框 9">
            <a:extLst>
              <a:ext uri="{FF2B5EF4-FFF2-40B4-BE49-F238E27FC236}">
                <a16:creationId xmlns:a16="http://schemas.microsoft.com/office/drawing/2014/main" id="{9F752F0C-0C58-4CD2-AB2E-7560E1680A7A}"/>
              </a:ext>
            </a:extLst>
          </p:cNvPr>
          <p:cNvSpPr txBox="1"/>
          <p:nvPr/>
        </p:nvSpPr>
        <p:spPr>
          <a:xfrm>
            <a:off x="6605541" y="4030662"/>
            <a:ext cx="4006192" cy="2462213"/>
          </a:xfrm>
          <a:prstGeom prst="rect">
            <a:avLst/>
          </a:prstGeom>
          <a:noFill/>
        </p:spPr>
        <p:txBody>
          <a:bodyPr wrap="square">
            <a:spAutoFit/>
          </a:bodyPr>
          <a:lstStyle/>
          <a:p>
            <a:pPr algn="just"/>
            <a:r>
              <a:rPr lang="zh-CN" altLang="en-US" sz="2200" b="1" i="0" dirty="0">
                <a:solidFill>
                  <a:srgbClr val="121212"/>
                </a:solidFill>
                <a:effectLst/>
                <a:latin typeface="宋体" panose="02010600030101010101" pitchFamily="2" charset="-122"/>
                <a:ea typeface="宋体" panose="02010600030101010101" pitchFamily="2" charset="-122"/>
              </a:rPr>
              <a:t>一个词的词嵌入只来源于其同一个枝干的上下文，而不同枝干的词之间相互不影响。</a:t>
            </a:r>
            <a:r>
              <a:rPr lang="en-US" altLang="zh-CN" sz="2200" b="0" i="0" dirty="0">
                <a:effectLst/>
                <a:latin typeface="宋体" panose="02010600030101010101" pitchFamily="2" charset="-122"/>
                <a:ea typeface="宋体" panose="02010600030101010101" pitchFamily="2" charset="-122"/>
              </a:rPr>
              <a:t>[Apple]</a:t>
            </a:r>
            <a:r>
              <a:rPr lang="zh-CN" altLang="en-US" sz="2200" b="0" i="0" dirty="0">
                <a:effectLst/>
                <a:latin typeface="宋体" panose="02010600030101010101" pitchFamily="2" charset="-122"/>
                <a:ea typeface="宋体" panose="02010600030101010101" pitchFamily="2" charset="-122"/>
              </a:rPr>
              <a:t>只能通过</a:t>
            </a:r>
            <a:r>
              <a:rPr lang="en-US" altLang="zh-CN" sz="2200" b="0" i="0" dirty="0">
                <a:effectLst/>
                <a:latin typeface="宋体" panose="02010600030101010101" pitchFamily="2" charset="-122"/>
                <a:ea typeface="宋体" panose="02010600030101010101" pitchFamily="2" charset="-122"/>
              </a:rPr>
              <a:t>[Cook]</a:t>
            </a:r>
            <a:r>
              <a:rPr lang="zh-CN" altLang="en-US" sz="2200" b="0" i="0" dirty="0">
                <a:effectLst/>
                <a:latin typeface="宋体" panose="02010600030101010101" pitchFamily="2" charset="-122"/>
                <a:ea typeface="宋体" panose="02010600030101010101" pitchFamily="2" charset="-122"/>
              </a:rPr>
              <a:t>间接作用于</a:t>
            </a:r>
            <a:r>
              <a:rPr lang="en-US" altLang="zh-CN" sz="2200" b="0" i="0" dirty="0">
                <a:effectLst/>
                <a:latin typeface="宋体" panose="02010600030101010101" pitchFamily="2" charset="-122"/>
                <a:ea typeface="宋体" panose="02010600030101010101" pitchFamily="2" charset="-122"/>
              </a:rPr>
              <a:t>[CLS]</a:t>
            </a:r>
            <a:r>
              <a:rPr lang="zh-CN" altLang="en-US" sz="2200" b="0" i="0" dirty="0">
                <a:effectLst/>
                <a:latin typeface="宋体" panose="02010600030101010101" pitchFamily="2" charset="-122"/>
                <a:ea typeface="宋体" panose="02010600030101010101" pitchFamily="2" charset="-122"/>
              </a:rPr>
              <a:t>，降低了知识噪声的影响。</a:t>
            </a:r>
            <a:endParaRPr lang="zh-CN" altLang="en-US" sz="2200" dirty="0">
              <a:latin typeface="宋体" panose="02010600030101010101" pitchFamily="2" charset="-122"/>
              <a:ea typeface="宋体" panose="02010600030101010101" pitchFamily="2" charset="-122"/>
            </a:endParaRPr>
          </a:p>
          <a:p>
            <a:pPr algn="just"/>
            <a:endParaRPr lang="zh-CN" altLang="en-US" sz="2200" dirty="0">
              <a:latin typeface="宋体" panose="02010600030101010101" pitchFamily="2" charset="-122"/>
              <a:ea typeface="宋体" panose="02010600030101010101" pitchFamily="2" charset="-122"/>
            </a:endParaRPr>
          </a:p>
        </p:txBody>
      </p:sp>
      <p:pic>
        <p:nvPicPr>
          <p:cNvPr id="12" name="图片 11">
            <a:extLst>
              <a:ext uri="{FF2B5EF4-FFF2-40B4-BE49-F238E27FC236}">
                <a16:creationId xmlns:a16="http://schemas.microsoft.com/office/drawing/2014/main" id="{2C302B3C-358A-49AA-BE42-D681966E5C0F}"/>
              </a:ext>
            </a:extLst>
          </p:cNvPr>
          <p:cNvPicPr>
            <a:picLocks noChangeAspect="1"/>
          </p:cNvPicPr>
          <p:nvPr/>
        </p:nvPicPr>
        <p:blipFill>
          <a:blip r:embed="rId3"/>
          <a:stretch>
            <a:fillRect/>
          </a:stretch>
        </p:blipFill>
        <p:spPr>
          <a:xfrm>
            <a:off x="6666224" y="2170131"/>
            <a:ext cx="3884825" cy="1314414"/>
          </a:xfrm>
          <a:prstGeom prst="rect">
            <a:avLst/>
          </a:prstGeom>
        </p:spPr>
      </p:pic>
      <p:pic>
        <p:nvPicPr>
          <p:cNvPr id="4" name="图片 3">
            <a:extLst>
              <a:ext uri="{FF2B5EF4-FFF2-40B4-BE49-F238E27FC236}">
                <a16:creationId xmlns:a16="http://schemas.microsoft.com/office/drawing/2014/main" id="{AA425273-194D-43FA-AE84-ABA23A33C12D}"/>
              </a:ext>
            </a:extLst>
          </p:cNvPr>
          <p:cNvPicPr>
            <a:picLocks noChangeAspect="1"/>
          </p:cNvPicPr>
          <p:nvPr/>
        </p:nvPicPr>
        <p:blipFill>
          <a:blip r:embed="rId4"/>
          <a:stretch>
            <a:fillRect/>
          </a:stretch>
        </p:blipFill>
        <p:spPr>
          <a:xfrm>
            <a:off x="1361739" y="4692430"/>
            <a:ext cx="4566400" cy="1416821"/>
          </a:xfrm>
          <a:prstGeom prst="rect">
            <a:avLst/>
          </a:prstGeom>
          <a:ln>
            <a:solidFill>
              <a:schemeClr val="bg2">
                <a:lumMod val="90000"/>
              </a:schemeClr>
            </a:solidFill>
          </a:ln>
        </p:spPr>
      </p:pic>
    </p:spTree>
    <p:extLst>
      <p:ext uri="{BB962C8B-B14F-4D97-AF65-F5344CB8AC3E}">
        <p14:creationId xmlns:p14="http://schemas.microsoft.com/office/powerpoint/2010/main" val="1284319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DFD5E-47F1-4AB2-B4A2-22F17809675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D924886F-7186-48C8-A645-0B09709AC439}"/>
              </a:ext>
            </a:extLst>
          </p:cNvPr>
          <p:cNvSpPr>
            <a:spLocks noGrp="1"/>
          </p:cNvSpPr>
          <p:nvPr>
            <p:ph idx="1"/>
          </p:nvPr>
        </p:nvSpPr>
        <p:spPr/>
        <p:txBody>
          <a:bodyPr>
            <a:normAutofit fontScale="92500"/>
          </a:bodyPr>
          <a:lstStyle/>
          <a:p>
            <a:pPr marL="0" indent="0">
              <a:lnSpc>
                <a:spcPct val="170000"/>
              </a:lnSpc>
              <a:buNone/>
            </a:pPr>
            <a:r>
              <a:rPr lang="zh-CN" altLang="en-US" dirty="0">
                <a:solidFill>
                  <a:srgbClr val="121212"/>
                </a:solidFill>
                <a:latin typeface="Times New Roman" panose="02020603050405020304" pitchFamily="18" charset="0"/>
                <a:ea typeface="宋体" panose="02010600030101010101" pitchFamily="2" charset="-122"/>
              </a:rPr>
              <a:t>本文采用了三个知识图谱，分别是 </a:t>
            </a:r>
            <a:r>
              <a:rPr lang="en-US" altLang="zh-CN" dirty="0">
                <a:solidFill>
                  <a:srgbClr val="121212"/>
                </a:solidFill>
                <a:latin typeface="Times New Roman" panose="02020603050405020304" pitchFamily="18" charset="0"/>
                <a:ea typeface="宋体" panose="02010600030101010101" pitchFamily="2" charset="-122"/>
              </a:rPr>
              <a:t>CN-</a:t>
            </a:r>
            <a:r>
              <a:rPr lang="en-US" altLang="zh-CN" dirty="0" err="1">
                <a:solidFill>
                  <a:srgbClr val="121212"/>
                </a:solidFill>
                <a:latin typeface="Times New Roman" panose="02020603050405020304" pitchFamily="18" charset="0"/>
                <a:ea typeface="宋体" panose="02010600030101010101" pitchFamily="2" charset="-122"/>
              </a:rPr>
              <a:t>DBpedia</a:t>
            </a:r>
            <a:r>
              <a:rPr lang="zh-CN" altLang="en-US" dirty="0">
                <a:solidFill>
                  <a:srgbClr val="121212"/>
                </a:solidFill>
                <a:latin typeface="Times New Roman" panose="02020603050405020304" pitchFamily="18" charset="0"/>
                <a:ea typeface="宋体" panose="02010600030101010101" pitchFamily="2" charset="-122"/>
              </a:rPr>
              <a:t>、知网 </a:t>
            </a:r>
            <a:r>
              <a:rPr lang="en-US" altLang="zh-CN" dirty="0">
                <a:solidFill>
                  <a:srgbClr val="121212"/>
                </a:solidFill>
                <a:latin typeface="Times New Roman" panose="02020603050405020304" pitchFamily="18" charset="0"/>
                <a:ea typeface="宋体" panose="02010600030101010101" pitchFamily="2" charset="-122"/>
              </a:rPr>
              <a:t>(</a:t>
            </a:r>
            <a:r>
              <a:rPr lang="en-US" altLang="zh-CN" dirty="0" err="1">
                <a:solidFill>
                  <a:srgbClr val="121212"/>
                </a:solidFill>
                <a:latin typeface="Times New Roman" panose="02020603050405020304" pitchFamily="18" charset="0"/>
                <a:ea typeface="宋体" panose="02010600030101010101" pitchFamily="2" charset="-122"/>
              </a:rPr>
              <a:t>HowNet</a:t>
            </a:r>
            <a:r>
              <a:rPr lang="en-US" altLang="zh-CN" dirty="0">
                <a:solidFill>
                  <a:srgbClr val="121212"/>
                </a:solidFill>
                <a:latin typeface="Times New Roman" panose="02020603050405020304" pitchFamily="18" charset="0"/>
                <a:ea typeface="宋体" panose="02010600030101010101" pitchFamily="2" charset="-122"/>
              </a:rPr>
              <a:t>)</a:t>
            </a:r>
            <a:r>
              <a:rPr lang="zh-CN" altLang="en-US" dirty="0">
                <a:solidFill>
                  <a:srgbClr val="121212"/>
                </a:solidFill>
                <a:latin typeface="Times New Roman" panose="02020603050405020304" pitchFamily="18" charset="0"/>
                <a:ea typeface="宋体" panose="02010600030101010101" pitchFamily="2" charset="-122"/>
              </a:rPr>
              <a:t>和自建的医学知识图 </a:t>
            </a:r>
            <a:r>
              <a:rPr lang="en-US" altLang="zh-CN" dirty="0">
                <a:solidFill>
                  <a:srgbClr val="121212"/>
                </a:solidFill>
                <a:latin typeface="Times New Roman" panose="02020603050405020304" pitchFamily="18" charset="0"/>
                <a:ea typeface="宋体" panose="02010600030101010101" pitchFamily="2" charset="-122"/>
              </a:rPr>
              <a:t>(</a:t>
            </a:r>
            <a:r>
              <a:rPr lang="en-US" altLang="zh-CN" dirty="0" err="1">
                <a:solidFill>
                  <a:srgbClr val="121212"/>
                </a:solidFill>
                <a:latin typeface="Times New Roman" panose="02020603050405020304" pitchFamily="18" charset="0"/>
                <a:ea typeface="宋体" panose="02010600030101010101" pitchFamily="2" charset="-122"/>
              </a:rPr>
              <a:t>MedicalKG</a:t>
            </a:r>
            <a:r>
              <a:rPr lang="en-US" altLang="zh-CN" dirty="0">
                <a:solidFill>
                  <a:srgbClr val="121212"/>
                </a:solidFill>
                <a:latin typeface="Times New Roman" panose="02020603050405020304" pitchFamily="18" charset="0"/>
                <a:ea typeface="宋体" panose="02010600030101010101" pitchFamily="2" charset="-122"/>
              </a:rPr>
              <a:t>)</a:t>
            </a:r>
            <a:r>
              <a:rPr lang="zh-CN" altLang="en-US" dirty="0">
                <a:solidFill>
                  <a:srgbClr val="121212"/>
                </a:solidFill>
                <a:latin typeface="Times New Roman" panose="02020603050405020304" pitchFamily="18" charset="0"/>
                <a:ea typeface="宋体" panose="02010600030101010101" pitchFamily="2" charset="-122"/>
              </a:rPr>
              <a:t>。</a:t>
            </a:r>
            <a:endParaRPr lang="en-US" altLang="zh-CN" dirty="0">
              <a:solidFill>
                <a:srgbClr val="121212"/>
              </a:solidFill>
              <a:latin typeface="Times New Roman" panose="02020603050405020304" pitchFamily="18" charset="0"/>
              <a:ea typeface="宋体" panose="02010600030101010101" pitchFamily="2" charset="-122"/>
            </a:endParaRPr>
          </a:p>
          <a:p>
            <a:pPr marL="0" indent="0">
              <a:lnSpc>
                <a:spcPct val="170000"/>
              </a:lnSpc>
              <a:buNone/>
            </a:pPr>
            <a:r>
              <a:rPr lang="zh-CN" altLang="en-US" dirty="0">
                <a:solidFill>
                  <a:srgbClr val="121212"/>
                </a:solidFill>
                <a:latin typeface="Times New Roman" panose="02020603050405020304" pitchFamily="18" charset="0"/>
                <a:ea typeface="宋体" panose="02010600030101010101" pitchFamily="2" charset="-122"/>
              </a:rPr>
              <a:t>用于测评的任务分为两类，分别是</a:t>
            </a:r>
            <a:r>
              <a:rPr lang="zh-CN" altLang="en-US" b="1" dirty="0">
                <a:solidFill>
                  <a:srgbClr val="121212"/>
                </a:solidFill>
                <a:latin typeface="Times New Roman" panose="02020603050405020304" pitchFamily="18" charset="0"/>
                <a:ea typeface="宋体" panose="02010600030101010101" pitchFamily="2" charset="-122"/>
              </a:rPr>
              <a:t>开放领域任务</a:t>
            </a:r>
            <a:r>
              <a:rPr lang="zh-CN" altLang="en-US" dirty="0">
                <a:solidFill>
                  <a:srgbClr val="121212"/>
                </a:solidFill>
                <a:latin typeface="Times New Roman" panose="02020603050405020304" pitchFamily="18" charset="0"/>
                <a:ea typeface="宋体" panose="02010600030101010101" pitchFamily="2" charset="-122"/>
              </a:rPr>
              <a:t>和</a:t>
            </a:r>
            <a:r>
              <a:rPr lang="zh-CN" altLang="en-US" b="1" dirty="0">
                <a:solidFill>
                  <a:srgbClr val="121212"/>
                </a:solidFill>
                <a:latin typeface="Times New Roman" panose="02020603050405020304" pitchFamily="18" charset="0"/>
                <a:ea typeface="宋体" panose="02010600030101010101" pitchFamily="2" charset="-122"/>
              </a:rPr>
              <a:t>专业领域任务</a:t>
            </a:r>
            <a:r>
              <a:rPr lang="zh-CN" altLang="en-US" dirty="0">
                <a:solidFill>
                  <a:srgbClr val="121212"/>
                </a:solidFill>
                <a:latin typeface="Times New Roman" panose="02020603050405020304" pitchFamily="18" charset="0"/>
                <a:ea typeface="宋体" panose="02010600030101010101" pitchFamily="2" charset="-122"/>
              </a:rPr>
              <a:t>。</a:t>
            </a:r>
            <a:endParaRPr lang="en-US" altLang="zh-CN" dirty="0">
              <a:solidFill>
                <a:srgbClr val="121212"/>
              </a:solidFill>
              <a:latin typeface="Times New Roman" panose="02020603050405020304" pitchFamily="18" charset="0"/>
              <a:ea typeface="宋体" panose="02010600030101010101" pitchFamily="2" charset="-122"/>
            </a:endParaRPr>
          </a:p>
          <a:p>
            <a:pPr marL="0" indent="0">
              <a:lnSpc>
                <a:spcPct val="170000"/>
              </a:lnSpc>
              <a:buNone/>
            </a:pPr>
            <a:r>
              <a:rPr lang="zh-CN" altLang="en-US" dirty="0">
                <a:solidFill>
                  <a:srgbClr val="121212"/>
                </a:solidFill>
                <a:latin typeface="Times New Roman" panose="02020603050405020304" pitchFamily="18" charset="0"/>
                <a:ea typeface="宋体" panose="02010600030101010101" pitchFamily="2" charset="-122"/>
              </a:rPr>
              <a:t>开放领域任务一共有 </a:t>
            </a:r>
            <a:r>
              <a:rPr lang="en-US" altLang="zh-CN" dirty="0">
                <a:solidFill>
                  <a:srgbClr val="121212"/>
                </a:solidFill>
                <a:latin typeface="Times New Roman" panose="02020603050405020304" pitchFamily="18" charset="0"/>
                <a:ea typeface="宋体" panose="02010600030101010101" pitchFamily="2" charset="-122"/>
              </a:rPr>
              <a:t>8 </a:t>
            </a:r>
            <a:r>
              <a:rPr lang="zh-CN" altLang="en-US" dirty="0">
                <a:solidFill>
                  <a:srgbClr val="121212"/>
                </a:solidFill>
                <a:latin typeface="Times New Roman" panose="02020603050405020304" pitchFamily="18" charset="0"/>
                <a:ea typeface="宋体" panose="02010600030101010101" pitchFamily="2" charset="-122"/>
              </a:rPr>
              <a:t>个；分别是 </a:t>
            </a:r>
            <a:r>
              <a:rPr lang="en-US" altLang="zh-CN" dirty="0">
                <a:solidFill>
                  <a:srgbClr val="121212"/>
                </a:solidFill>
                <a:latin typeface="Times New Roman" panose="02020603050405020304" pitchFamily="18" charset="0"/>
                <a:ea typeface="宋体" panose="02010600030101010101" pitchFamily="2" charset="-122"/>
              </a:rPr>
              <a:t>Book review</a:t>
            </a:r>
            <a:r>
              <a:rPr lang="zh-CN" altLang="en-US" dirty="0">
                <a:solidFill>
                  <a:srgbClr val="121212"/>
                </a:solidFill>
                <a:latin typeface="Times New Roman" panose="02020603050405020304" pitchFamily="18" charset="0"/>
                <a:ea typeface="宋体" panose="02010600030101010101" pitchFamily="2" charset="-122"/>
              </a:rPr>
              <a:t>、</a:t>
            </a:r>
            <a:r>
              <a:rPr lang="en-US" altLang="zh-CN" dirty="0">
                <a:solidFill>
                  <a:srgbClr val="121212"/>
                </a:solidFill>
                <a:latin typeface="Times New Roman" panose="02020603050405020304" pitchFamily="18" charset="0"/>
                <a:ea typeface="宋体" panose="02010600030101010101" pitchFamily="2" charset="-122"/>
              </a:rPr>
              <a:t>Shopping</a:t>
            </a:r>
            <a:r>
              <a:rPr lang="zh-CN" altLang="en-US" dirty="0">
                <a:solidFill>
                  <a:srgbClr val="121212"/>
                </a:solidFill>
                <a:latin typeface="Times New Roman" panose="02020603050405020304" pitchFamily="18" charset="0"/>
                <a:ea typeface="宋体" panose="02010600030101010101" pitchFamily="2" charset="-122"/>
              </a:rPr>
              <a:t>、</a:t>
            </a:r>
            <a:r>
              <a:rPr lang="en-US" altLang="zh-CN" dirty="0">
                <a:solidFill>
                  <a:srgbClr val="121212"/>
                </a:solidFill>
                <a:latin typeface="Times New Roman" panose="02020603050405020304" pitchFamily="18" charset="0"/>
                <a:ea typeface="宋体" panose="02010600030101010101" pitchFamily="2" charset="-122"/>
              </a:rPr>
              <a:t>Weibo</a:t>
            </a:r>
            <a:r>
              <a:rPr lang="zh-CN" altLang="en-US" dirty="0">
                <a:solidFill>
                  <a:srgbClr val="121212"/>
                </a:solidFill>
                <a:latin typeface="Times New Roman" panose="02020603050405020304" pitchFamily="18" charset="0"/>
                <a:ea typeface="宋体" panose="02010600030101010101" pitchFamily="2" charset="-122"/>
              </a:rPr>
              <a:t>、</a:t>
            </a:r>
            <a:r>
              <a:rPr lang="en-US" altLang="zh-CN" dirty="0">
                <a:solidFill>
                  <a:srgbClr val="121212"/>
                </a:solidFill>
                <a:latin typeface="Times New Roman" panose="02020603050405020304" pitchFamily="18" charset="0"/>
                <a:ea typeface="宋体" panose="02010600030101010101" pitchFamily="2" charset="-122"/>
              </a:rPr>
              <a:t>…</a:t>
            </a:r>
            <a:br>
              <a:rPr lang="zh-CN" altLang="en-US" sz="3200" dirty="0">
                <a:latin typeface="Times New Roman" panose="02020603050405020304" pitchFamily="18" charset="0"/>
                <a:ea typeface="宋体" panose="02010600030101010101" pitchFamily="2" charset="-122"/>
              </a:rPr>
            </a:br>
            <a:r>
              <a:rPr lang="zh-CN" altLang="en-US" dirty="0">
                <a:solidFill>
                  <a:srgbClr val="121212"/>
                </a:solidFill>
                <a:latin typeface="Times New Roman" panose="02020603050405020304" pitchFamily="18" charset="0"/>
                <a:ea typeface="宋体" panose="02010600030101010101" pitchFamily="2" charset="-122"/>
              </a:rPr>
              <a:t>为了测试在需要“背景知识”的任务上的效果，本文使用了</a:t>
            </a:r>
            <a:r>
              <a:rPr lang="zh-CN" altLang="en-US" dirty="0">
                <a:latin typeface="Times New Roman" panose="02020603050405020304" pitchFamily="18" charset="0"/>
                <a:ea typeface="宋体" panose="02010600030101010101" pitchFamily="2" charset="-122"/>
              </a:rPr>
              <a:t>四个特定领域的任务</a:t>
            </a:r>
            <a:r>
              <a:rPr lang="zh-CN" altLang="en-US" dirty="0">
                <a:solidFill>
                  <a:srgbClr val="121212"/>
                </a:solidFill>
                <a:latin typeface="Times New Roman" panose="02020603050405020304" pitchFamily="18" charset="0"/>
                <a:ea typeface="宋体" panose="02010600030101010101" pitchFamily="2" charset="-122"/>
              </a:rPr>
              <a:t>，分别是金融问答、法律问答、金融实体识别和医学实体识别。</a:t>
            </a:r>
          </a:p>
        </p:txBody>
      </p:sp>
    </p:spTree>
    <p:extLst>
      <p:ext uri="{BB962C8B-B14F-4D97-AF65-F5344CB8AC3E}">
        <p14:creationId xmlns:p14="http://schemas.microsoft.com/office/powerpoint/2010/main" val="319082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DFD5E-47F1-4AB2-B4A2-22F17809675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Experiments</a:t>
            </a:r>
            <a:endParaRPr lang="zh-CN" altLang="en-US"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8C0654D7-926A-4B04-A919-C05AE95E79F5}"/>
              </a:ext>
            </a:extLst>
          </p:cNvPr>
          <p:cNvPicPr>
            <a:picLocks noGrp="1" noChangeAspect="1"/>
          </p:cNvPicPr>
          <p:nvPr>
            <p:ph idx="1"/>
          </p:nvPr>
        </p:nvPicPr>
        <p:blipFill>
          <a:blip r:embed="rId3"/>
          <a:stretch>
            <a:fillRect/>
          </a:stretch>
        </p:blipFill>
        <p:spPr>
          <a:xfrm>
            <a:off x="838200" y="1816927"/>
            <a:ext cx="10878137" cy="3877920"/>
          </a:xfrm>
        </p:spPr>
      </p:pic>
      <p:sp>
        <p:nvSpPr>
          <p:cNvPr id="3" name="箭头: 右 2">
            <a:extLst>
              <a:ext uri="{FF2B5EF4-FFF2-40B4-BE49-F238E27FC236}">
                <a16:creationId xmlns:a16="http://schemas.microsoft.com/office/drawing/2014/main" id="{B6853C38-78FD-4AE6-A212-E6E6CE1BF65C}"/>
              </a:ext>
            </a:extLst>
          </p:cNvPr>
          <p:cNvSpPr/>
          <p:nvPr/>
        </p:nvSpPr>
        <p:spPr>
          <a:xfrm>
            <a:off x="1903897" y="6046839"/>
            <a:ext cx="759791" cy="16727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D6CD5C7-A8FC-4B39-97E2-0A987D02E2B4}"/>
              </a:ext>
            </a:extLst>
          </p:cNvPr>
          <p:cNvSpPr txBox="1"/>
          <p:nvPr/>
        </p:nvSpPr>
        <p:spPr>
          <a:xfrm>
            <a:off x="2946400" y="5945808"/>
            <a:ext cx="4801314" cy="369332"/>
          </a:xfrm>
          <a:prstGeom prst="rect">
            <a:avLst/>
          </a:prstGeom>
          <a:noFill/>
        </p:spPr>
        <p:txBody>
          <a:bodyPr wrap="none" rtlCol="0">
            <a:spAutoFit/>
          </a:bodyPr>
          <a:lstStyle/>
          <a:p>
            <a:r>
              <a:rPr lang="zh-CN" altLang="en-US" dirty="0">
                <a:solidFill>
                  <a:srgbClr val="121212"/>
                </a:solidFill>
                <a:latin typeface="宋体" panose="02010600030101010101" pitchFamily="2" charset="-122"/>
                <a:ea typeface="宋体" panose="02010600030101010101" pitchFamily="2" charset="-122"/>
              </a:rPr>
              <a:t>微小提升，开放领域的任务并不需要背景知识</a:t>
            </a:r>
            <a:endParaRPr lang="zh-CN" altLang="en-US" dirty="0"/>
          </a:p>
        </p:txBody>
      </p:sp>
    </p:spTree>
    <p:extLst>
      <p:ext uri="{BB962C8B-B14F-4D97-AF65-F5344CB8AC3E}">
        <p14:creationId xmlns:p14="http://schemas.microsoft.com/office/powerpoint/2010/main" val="269854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DFD5E-47F1-4AB2-B4A2-22F17809675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Experiments</a:t>
            </a:r>
            <a:endParaRPr lang="zh-CN" altLang="en-US" dirty="0">
              <a:latin typeface="Times New Roman" panose="02020603050405020304" pitchFamily="18" charset="0"/>
              <a:cs typeface="Times New Roman" panose="02020603050405020304" pitchFamily="18" charset="0"/>
            </a:endParaRPr>
          </a:p>
        </p:txBody>
      </p:sp>
      <p:pic>
        <p:nvPicPr>
          <p:cNvPr id="7" name="内容占位符 6">
            <a:extLst>
              <a:ext uri="{FF2B5EF4-FFF2-40B4-BE49-F238E27FC236}">
                <a16:creationId xmlns:a16="http://schemas.microsoft.com/office/drawing/2014/main" id="{1C7B4708-DEB3-4894-B966-26EB06F14E14}"/>
              </a:ext>
            </a:extLst>
          </p:cNvPr>
          <p:cNvPicPr>
            <a:picLocks noGrp="1" noChangeAspect="1"/>
          </p:cNvPicPr>
          <p:nvPr>
            <p:ph idx="1"/>
          </p:nvPr>
        </p:nvPicPr>
        <p:blipFill>
          <a:blip r:embed="rId3"/>
          <a:stretch>
            <a:fillRect/>
          </a:stretch>
        </p:blipFill>
        <p:spPr>
          <a:xfrm>
            <a:off x="973355" y="1633262"/>
            <a:ext cx="10245290" cy="4351338"/>
          </a:xfrm>
        </p:spPr>
      </p:pic>
      <p:sp>
        <p:nvSpPr>
          <p:cNvPr id="5" name="箭头: 右 4">
            <a:extLst>
              <a:ext uri="{FF2B5EF4-FFF2-40B4-BE49-F238E27FC236}">
                <a16:creationId xmlns:a16="http://schemas.microsoft.com/office/drawing/2014/main" id="{E296F6A7-2494-4B94-81A1-C83452809AD9}"/>
              </a:ext>
            </a:extLst>
          </p:cNvPr>
          <p:cNvSpPr/>
          <p:nvPr/>
        </p:nvSpPr>
        <p:spPr>
          <a:xfrm>
            <a:off x="1581428" y="6223535"/>
            <a:ext cx="759791" cy="16727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27AF937-B86C-4C41-B0E6-365E82E50351}"/>
              </a:ext>
            </a:extLst>
          </p:cNvPr>
          <p:cNvSpPr/>
          <p:nvPr/>
        </p:nvSpPr>
        <p:spPr>
          <a:xfrm>
            <a:off x="2889216" y="6123543"/>
            <a:ext cx="5032147" cy="369332"/>
          </a:xfrm>
          <a:prstGeom prst="rect">
            <a:avLst/>
          </a:prstGeom>
        </p:spPr>
        <p:txBody>
          <a:bodyPr wrap="none">
            <a:spAutoFit/>
          </a:bodyPr>
          <a:lstStyle/>
          <a:p>
            <a:r>
              <a:rPr lang="zh-CN" altLang="en-US" dirty="0">
                <a:solidFill>
                  <a:srgbClr val="121212"/>
                </a:solidFill>
                <a:latin typeface="宋体" panose="02010600030101010101" pitchFamily="2" charset="-122"/>
                <a:ea typeface="宋体" panose="02010600030101010101" pitchFamily="2" charset="-122"/>
              </a:rPr>
              <a:t>效果较好，特定领域任务对背景知识的要求较高</a:t>
            </a:r>
            <a:endParaRPr lang="zh-CN" altLang="en-US" dirty="0"/>
          </a:p>
        </p:txBody>
      </p:sp>
    </p:spTree>
    <p:extLst>
      <p:ext uri="{BB962C8B-B14F-4D97-AF65-F5344CB8AC3E}">
        <p14:creationId xmlns:p14="http://schemas.microsoft.com/office/powerpoint/2010/main" val="3068591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5B0D3-C74C-4480-B2A3-EA49533AA34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8C04BD7-BEED-4746-818F-0062ACDBE58E}"/>
              </a:ext>
            </a:extLst>
          </p:cNvPr>
          <p:cNvSpPr>
            <a:spLocks noGrp="1"/>
          </p:cNvSpPr>
          <p:nvPr>
            <p:ph idx="1"/>
          </p:nvPr>
        </p:nvSpPr>
        <p:spPr/>
        <p:txBody>
          <a:bodyPr anchor="t" anchorCtr="0">
            <a:normAutofit fontScale="92500"/>
          </a:bodyPr>
          <a:lstStyle/>
          <a:p>
            <a:pPr algn="just">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   本文提出了一种将知识图谱的三元组知识融合至预训练语言模型中的方法，以增强相关领域的背景知识，并在特定知识驱动型任务上取得了较好的实验效果。</a:t>
            </a:r>
            <a:endParaRPr lang="en-US" altLang="zh-CN"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   同时，</a:t>
            </a:r>
            <a:r>
              <a:rPr lang="en-US" altLang="zh-CN" dirty="0">
                <a:latin typeface="宋体" panose="02010600030101010101" pitchFamily="2" charset="-122"/>
                <a:ea typeface="宋体" panose="02010600030101010101" pitchFamily="2" charset="-122"/>
              </a:rPr>
              <a:t>Soft-position</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Visible-matrix</a:t>
            </a:r>
            <a:r>
              <a:rPr lang="zh-CN" altLang="en-US" dirty="0">
                <a:latin typeface="宋体" panose="02010600030101010101" pitchFamily="2" charset="-122"/>
                <a:ea typeface="宋体" panose="02010600030101010101" pitchFamily="2" charset="-122"/>
              </a:rPr>
              <a:t>确保了句子树结构的信息完整以及句子</a:t>
            </a:r>
            <a:r>
              <a:rPr lang="en-US" altLang="zh-CN" dirty="0">
                <a:latin typeface="宋体" panose="02010600030101010101" pitchFamily="2" charset="-122"/>
                <a:ea typeface="宋体" panose="02010600030101010101" pitchFamily="2" charset="-122"/>
              </a:rPr>
              <a:t>token</a:t>
            </a:r>
            <a:r>
              <a:rPr lang="zh-CN" altLang="en-US" dirty="0">
                <a:latin typeface="宋体" panose="02010600030101010101" pitchFamily="2" charset="-122"/>
                <a:ea typeface="宋体" panose="02010600030101010101" pitchFamily="2" charset="-122"/>
              </a:rPr>
              <a:t>间信息的正确融合。</a:t>
            </a:r>
            <a:endParaRPr lang="en-US" altLang="zh-CN"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兼容 </a:t>
            </a:r>
            <a:r>
              <a:rPr lang="en-US" altLang="zh-CN" dirty="0">
                <a:latin typeface="宋体" panose="02010600030101010101" pitchFamily="2" charset="-122"/>
                <a:ea typeface="宋体" panose="02010600030101010101" pitchFamily="2" charset="-122"/>
              </a:rPr>
              <a:t>BERT </a:t>
            </a:r>
            <a:r>
              <a:rPr lang="zh-CN" altLang="en-US" dirty="0">
                <a:latin typeface="宋体" panose="02010600030101010101" pitchFamily="2" charset="-122"/>
                <a:ea typeface="宋体" panose="02010600030101010101" pitchFamily="2" charset="-122"/>
              </a:rPr>
              <a:t>类的模型参数，无需自行再预训练，节省计算资源。</a:t>
            </a:r>
            <a:endParaRPr lang="en-US" altLang="zh-CN" dirty="0">
              <a:latin typeface="宋体" panose="02010600030101010101" pitchFamily="2" charset="-122"/>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118569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5B0D3-C74C-4480-B2A3-EA49533AA34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Future 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8C04BD7-BEED-4746-818F-0062ACDBE58E}"/>
              </a:ext>
            </a:extLst>
          </p:cNvPr>
          <p:cNvSpPr>
            <a:spLocks noGrp="1"/>
          </p:cNvSpPr>
          <p:nvPr>
            <p:ph idx="1"/>
          </p:nvPr>
        </p:nvSpPr>
        <p:spPr/>
        <p:txBody>
          <a:bodyPr anchor="t" anchorCtr="0"/>
          <a:lstStyle/>
          <a:p>
            <a:pPr algn="just">
              <a:lnSpc>
                <a:spcPct val="150000"/>
              </a:lnSpc>
              <a:buFont typeface="Wingdings" panose="05000000000000000000" pitchFamily="2" charset="2"/>
              <a:buChar char="Ø"/>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句子中的实体对应至知识图谱后，如何选择出和句子情境最相关联的实体是个问题，解决</a:t>
            </a:r>
            <a:r>
              <a:rPr lang="zh-CN" altLang="en-US" b="1" dirty="0">
                <a:solidFill>
                  <a:schemeClr val="accent1"/>
                </a:solidFill>
                <a:latin typeface="宋体" panose="02010600030101010101" pitchFamily="2" charset="-122"/>
                <a:ea typeface="宋体" panose="02010600030101010101" pitchFamily="2" charset="-122"/>
              </a:rPr>
              <a:t>知识噪声</a:t>
            </a:r>
            <a:r>
              <a:rPr lang="zh-CN" altLang="en-US" dirty="0">
                <a:latin typeface="宋体" panose="02010600030101010101" pitchFamily="2" charset="-122"/>
                <a:ea typeface="宋体" panose="02010600030101010101" pitchFamily="2" charset="-122"/>
              </a:rPr>
              <a:t>是下一步研究方向。</a:t>
            </a:r>
            <a:endParaRPr lang="en-US" altLang="zh-CN"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可以考虑将</a:t>
            </a:r>
            <a:r>
              <a:rPr lang="en-US" altLang="zh-CN" dirty="0">
                <a:latin typeface="宋体" panose="02010600030101010101" pitchFamily="2" charset="-122"/>
                <a:ea typeface="宋体" panose="02010600030101010101" pitchFamily="2" charset="-122"/>
              </a:rPr>
              <a:t>K-BERT</a:t>
            </a:r>
            <a:r>
              <a:rPr lang="zh-CN" altLang="en-US" dirty="0">
                <a:latin typeface="宋体" panose="02010600030101010101" pitchFamily="2" charset="-122"/>
                <a:ea typeface="宋体" panose="02010600030101010101" pitchFamily="2" charset="-122"/>
              </a:rPr>
              <a:t>模型扩展到</a:t>
            </a:r>
            <a:r>
              <a:rPr lang="en-US" altLang="zh-CN" dirty="0" err="1">
                <a:latin typeface="宋体" panose="02010600030101010101" pitchFamily="2" charset="-122"/>
                <a:ea typeface="宋体" panose="02010600030101010101" pitchFamily="2" charset="-122"/>
              </a:rPr>
              <a:t>ELMo</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XLNet</a:t>
            </a:r>
            <a:r>
              <a:rPr lang="zh-CN" altLang="en-US" dirty="0">
                <a:latin typeface="宋体" panose="02010600030101010101" pitchFamily="2" charset="-122"/>
                <a:ea typeface="宋体" panose="02010600030101010101" pitchFamily="2" charset="-122"/>
              </a:rPr>
              <a:t>等其它预训练语言表示模型中做进一步研究。</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4681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321286-9030-42FA-8F2E-E8025DC83337}"/>
              </a:ext>
            </a:extLst>
          </p:cNvPr>
          <p:cNvSpPr>
            <a:spLocks noGrp="1"/>
          </p:cNvSpPr>
          <p:nvPr>
            <p:ph idx="1"/>
          </p:nvPr>
        </p:nvSpPr>
        <p:spPr>
          <a:xfrm>
            <a:off x="838200" y="1253331"/>
            <a:ext cx="10515600" cy="4351338"/>
          </a:xfrm>
        </p:spPr>
        <p:txBody>
          <a:bodyPr anchor="ctr" anchorCtr="1">
            <a:normAutofit/>
          </a:bodyPr>
          <a:lstStyle/>
          <a:p>
            <a:pPr marL="0" indent="0">
              <a:buNone/>
            </a:pPr>
            <a:r>
              <a:rPr lang="en-US" altLang="zh-CN" sz="4000" b="1" i="1" dirty="0"/>
              <a:t>Thanks</a:t>
            </a:r>
          </a:p>
          <a:p>
            <a:pPr marL="0" indent="0">
              <a:buNone/>
            </a:pPr>
            <a:r>
              <a:rPr lang="en-US" altLang="zh-CN" sz="4000" b="1" i="1" dirty="0"/>
              <a:t>        </a:t>
            </a:r>
            <a:r>
              <a:rPr lang="en-US" altLang="zh-CN" sz="2000" b="1" i="1" dirty="0"/>
              <a:t>--2020.11.05</a:t>
            </a:r>
            <a:endParaRPr lang="zh-CN" altLang="en-US" sz="2000" b="1" i="1" dirty="0"/>
          </a:p>
        </p:txBody>
      </p:sp>
    </p:spTree>
    <p:extLst>
      <p:ext uri="{BB962C8B-B14F-4D97-AF65-F5344CB8AC3E}">
        <p14:creationId xmlns:p14="http://schemas.microsoft.com/office/powerpoint/2010/main" val="38721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2F54E1-8E74-4A29-978A-845963AC0A40}"/>
              </a:ext>
            </a:extLst>
          </p:cNvPr>
          <p:cNvPicPr>
            <a:picLocks noChangeAspect="1"/>
          </p:cNvPicPr>
          <p:nvPr/>
        </p:nvPicPr>
        <p:blipFill>
          <a:blip r:embed="rId2"/>
          <a:stretch>
            <a:fillRect/>
          </a:stretch>
        </p:blipFill>
        <p:spPr>
          <a:xfrm>
            <a:off x="0" y="720696"/>
            <a:ext cx="12192000" cy="4455074"/>
          </a:xfrm>
          <a:prstGeom prst="rect">
            <a:avLst/>
          </a:prstGeom>
        </p:spPr>
      </p:pic>
    </p:spTree>
    <p:extLst>
      <p:ext uri="{BB962C8B-B14F-4D97-AF65-F5344CB8AC3E}">
        <p14:creationId xmlns:p14="http://schemas.microsoft.com/office/powerpoint/2010/main" val="214234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F48C49-D708-4A17-9D9E-AB7C6173A079}"/>
              </a:ext>
            </a:extLst>
          </p:cNvPr>
          <p:cNvSpPr>
            <a:spLocks noGrp="1"/>
          </p:cNvSpPr>
          <p:nvPr>
            <p:ph idx="1"/>
          </p:nvPr>
        </p:nvSpPr>
        <p:spPr>
          <a:xfrm>
            <a:off x="838200" y="1253331"/>
            <a:ext cx="10515600" cy="4351338"/>
          </a:xfrm>
        </p:spPr>
        <p:txBody>
          <a:bodyPr anchor="t" anchorCtr="0">
            <a:normAutofit fontScale="77500" lnSpcReduction="20000"/>
          </a:bodyPr>
          <a:lstStyle/>
          <a:p>
            <a:pPr>
              <a:lnSpc>
                <a:spcPct val="150000"/>
              </a:lnSpc>
              <a:buFont typeface="Wingdings" panose="05000000000000000000" pitchFamily="2" charset="2"/>
              <a:buChar char="Ø"/>
            </a:pPr>
            <a:r>
              <a:rPr lang="en-US" altLang="zh-CN" sz="4000" dirty="0">
                <a:latin typeface="Times New Roman" panose="02020603050405020304" pitchFamily="18" charset="0"/>
                <a:cs typeface="Times New Roman" panose="02020603050405020304" pitchFamily="18" charset="0"/>
              </a:rPr>
              <a:t>  Background</a:t>
            </a:r>
          </a:p>
          <a:p>
            <a:pPr>
              <a:lnSpc>
                <a:spcPct val="150000"/>
              </a:lnSpc>
              <a:buFont typeface="Wingdings" panose="05000000000000000000" pitchFamily="2" charset="2"/>
              <a:buChar char="Ø"/>
            </a:pPr>
            <a:r>
              <a:rPr lang="en-US" altLang="zh-CN" sz="4000" dirty="0">
                <a:latin typeface="Times New Roman" panose="02020603050405020304" pitchFamily="18" charset="0"/>
                <a:cs typeface="Times New Roman" panose="02020603050405020304" pitchFamily="18" charset="0"/>
              </a:rPr>
              <a:t>  Related work</a:t>
            </a:r>
          </a:p>
          <a:p>
            <a:pPr>
              <a:lnSpc>
                <a:spcPct val="150000"/>
              </a:lnSpc>
              <a:buFont typeface="Wingdings" panose="05000000000000000000" pitchFamily="2" charset="2"/>
              <a:buChar char="Ø"/>
            </a:pPr>
            <a:r>
              <a:rPr lang="zh-CN" altLang="en-US" sz="4000"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Model </a:t>
            </a:r>
          </a:p>
          <a:p>
            <a:pPr>
              <a:lnSpc>
                <a:spcPct val="150000"/>
              </a:lnSpc>
              <a:buFont typeface="Wingdings" panose="05000000000000000000" pitchFamily="2" charset="2"/>
              <a:buChar char="Ø"/>
            </a:pPr>
            <a:r>
              <a:rPr lang="en-US" altLang="zh-CN" sz="4000" dirty="0">
                <a:latin typeface="Times New Roman" panose="02020603050405020304" pitchFamily="18" charset="0"/>
                <a:cs typeface="Times New Roman" panose="02020603050405020304" pitchFamily="18" charset="0"/>
              </a:rPr>
              <a:t>  Experiments</a:t>
            </a:r>
          </a:p>
          <a:p>
            <a:pPr>
              <a:lnSpc>
                <a:spcPct val="150000"/>
              </a:lnSpc>
              <a:buFont typeface="Wingdings" panose="05000000000000000000" pitchFamily="2" charset="2"/>
              <a:buChar char="Ø"/>
            </a:pPr>
            <a:r>
              <a:rPr lang="en-US" altLang="zh-CN" sz="4000" dirty="0">
                <a:latin typeface="Times New Roman" panose="02020603050405020304" pitchFamily="18" charset="0"/>
                <a:cs typeface="Times New Roman" panose="02020603050405020304" pitchFamily="18" charset="0"/>
              </a:rPr>
              <a:t>  Conclusion</a:t>
            </a:r>
          </a:p>
          <a:p>
            <a:pPr>
              <a:lnSpc>
                <a:spcPct val="150000"/>
              </a:lnSpc>
              <a:buFont typeface="Wingdings" panose="05000000000000000000" pitchFamily="2" charset="2"/>
              <a:buChar char="Ø"/>
            </a:pPr>
            <a:r>
              <a:rPr lang="en-US" altLang="zh-CN" sz="4000" dirty="0">
                <a:latin typeface="Times New Roman" panose="02020603050405020304" pitchFamily="18" charset="0"/>
                <a:cs typeface="Times New Roman" panose="02020603050405020304" pitchFamily="18" charset="0"/>
              </a:rPr>
              <a:t>  Future work</a:t>
            </a:r>
          </a:p>
        </p:txBody>
      </p:sp>
    </p:spTree>
    <p:extLst>
      <p:ext uri="{BB962C8B-B14F-4D97-AF65-F5344CB8AC3E}">
        <p14:creationId xmlns:p14="http://schemas.microsoft.com/office/powerpoint/2010/main" val="222547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D0DC3-0632-4694-823A-58FE8D8092C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p>
        </p:txBody>
      </p:sp>
      <p:sp>
        <p:nvSpPr>
          <p:cNvPr id="3" name="内容占位符 2">
            <a:extLst>
              <a:ext uri="{FF2B5EF4-FFF2-40B4-BE49-F238E27FC236}">
                <a16:creationId xmlns:a16="http://schemas.microsoft.com/office/drawing/2014/main" id="{D691B1B1-7BD2-4226-95FE-629FC02E5127}"/>
              </a:ext>
            </a:extLst>
          </p:cNvPr>
          <p:cNvSpPr>
            <a:spLocks noGrp="1"/>
          </p:cNvSpPr>
          <p:nvPr>
            <p:ph idx="1"/>
          </p:nvPr>
        </p:nvSpPr>
        <p:spPr>
          <a:xfrm>
            <a:off x="904188" y="1833280"/>
            <a:ext cx="10515600" cy="4944592"/>
          </a:xfrm>
        </p:spPr>
        <p:txBody>
          <a:bodyPr>
            <a:normAutofit lnSpcReduction="10000"/>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nSpc>
                <a:spcPct val="160000"/>
              </a:lnSpc>
              <a:buNone/>
            </a:pPr>
            <a:r>
              <a:rPr lang="zh-CN" altLang="en-US" b="1" i="0" dirty="0">
                <a:solidFill>
                  <a:srgbClr val="121212"/>
                </a:solidFill>
                <a:effectLst/>
                <a:latin typeface="Times New Roman" panose="02020603050405020304" pitchFamily="18" charset="0"/>
                <a:ea typeface="宋体" panose="02010600030101010101" pitchFamily="2" charset="-122"/>
              </a:rPr>
              <a:t>由于预训练和微调之间的领域差异，这些模型在知识驱动的任务上表现不佳。</a:t>
            </a:r>
            <a:r>
              <a:rPr lang="zh-CN" altLang="en-US" dirty="0">
                <a:solidFill>
                  <a:srgbClr val="121212"/>
                </a:solidFill>
                <a:latin typeface="Times New Roman" panose="02020603050405020304" pitchFamily="18" charset="0"/>
                <a:ea typeface="宋体" panose="02010600030101010101" pitchFamily="2" charset="-122"/>
              </a:rPr>
              <a:t>例如，在医疗领域处理电子病历 </a:t>
            </a:r>
            <a:r>
              <a:rPr lang="en-US" altLang="zh-CN" dirty="0">
                <a:solidFill>
                  <a:srgbClr val="121212"/>
                </a:solidFill>
                <a:latin typeface="Times New Roman" panose="02020603050405020304" pitchFamily="18" charset="0"/>
                <a:ea typeface="宋体" panose="02010600030101010101" pitchFamily="2" charset="-122"/>
              </a:rPr>
              <a:t>(EMR) </a:t>
            </a:r>
            <a:r>
              <a:rPr lang="zh-CN" altLang="en-US" dirty="0">
                <a:solidFill>
                  <a:srgbClr val="121212"/>
                </a:solidFill>
                <a:latin typeface="Times New Roman" panose="02020603050405020304" pitchFamily="18" charset="0"/>
                <a:ea typeface="宋体" panose="02010600030101010101" pitchFamily="2" charset="-122"/>
              </a:rPr>
              <a:t>分析任务时，经过 </a:t>
            </a:r>
            <a:r>
              <a:rPr lang="en-US" altLang="zh-CN" dirty="0">
                <a:solidFill>
                  <a:srgbClr val="121212"/>
                </a:solidFill>
                <a:latin typeface="Times New Roman" panose="02020603050405020304" pitchFamily="18" charset="0"/>
                <a:ea typeface="宋体" panose="02010600030101010101" pitchFamily="2" charset="-122"/>
              </a:rPr>
              <a:t>Wikipedia </a:t>
            </a:r>
            <a:r>
              <a:rPr lang="zh-CN" altLang="en-US" dirty="0">
                <a:solidFill>
                  <a:srgbClr val="121212"/>
                </a:solidFill>
                <a:latin typeface="Times New Roman" panose="02020603050405020304" pitchFamily="18" charset="0"/>
                <a:ea typeface="宋体" panose="02010600030101010101" pitchFamily="2" charset="-122"/>
              </a:rPr>
              <a:t>预训练的 </a:t>
            </a:r>
            <a:r>
              <a:rPr lang="en-US" altLang="zh-CN" dirty="0">
                <a:solidFill>
                  <a:srgbClr val="121212"/>
                </a:solidFill>
                <a:latin typeface="Times New Roman" panose="02020603050405020304" pitchFamily="18" charset="0"/>
                <a:ea typeface="宋体" panose="02010600030101010101" pitchFamily="2" charset="-122"/>
              </a:rPr>
              <a:t>Google BERT </a:t>
            </a:r>
            <a:r>
              <a:rPr lang="zh-CN" altLang="en-US" dirty="0">
                <a:solidFill>
                  <a:srgbClr val="121212"/>
                </a:solidFill>
                <a:latin typeface="Times New Roman" panose="02020603050405020304" pitchFamily="18" charset="0"/>
                <a:ea typeface="宋体" panose="02010600030101010101" pitchFamily="2" charset="-122"/>
              </a:rPr>
              <a:t>无法充分发挥其价值。</a:t>
            </a:r>
            <a:endParaRPr lang="en-US" altLang="zh-CN" b="1" dirty="0">
              <a:solidFill>
                <a:srgbClr val="121212"/>
              </a:solidFill>
              <a:latin typeface="Times New Roman" panose="02020603050405020304" pitchFamily="18" charset="0"/>
              <a:ea typeface="宋体" panose="02010600030101010101" pitchFamily="2" charset="-122"/>
            </a:endParaRPr>
          </a:p>
          <a:p>
            <a:pPr marL="0" indent="0">
              <a:lnSpc>
                <a:spcPct val="160000"/>
              </a:lnSpc>
              <a:buNone/>
            </a:pPr>
            <a:endParaRPr lang="en-US" altLang="zh-CN" b="1"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FFA2259F-E3BF-4EDF-8457-EEBF08C7CA12}"/>
              </a:ext>
            </a:extLst>
          </p:cNvPr>
          <p:cNvSpPr/>
          <p:nvPr/>
        </p:nvSpPr>
        <p:spPr>
          <a:xfrm>
            <a:off x="3982114" y="3242442"/>
            <a:ext cx="2596065" cy="914400"/>
          </a:xfrm>
          <a:prstGeom prst="rect">
            <a:avLst/>
          </a:prstGeom>
        </p:spPr>
        <p:style>
          <a:lnRef idx="2">
            <a:schemeClr val="accent1"/>
          </a:lnRef>
          <a:fillRef idx="1003">
            <a:schemeClr val="lt1"/>
          </a:fillRef>
          <a:effectRef idx="0">
            <a:schemeClr val="accent1"/>
          </a:effectRef>
          <a:fontRef idx="minor">
            <a:schemeClr val="dk1"/>
          </a:fontRef>
        </p:style>
        <p:txBody>
          <a:bodyPr rtlCol="0" anchor="ctr"/>
          <a:lstStyle/>
          <a:p>
            <a:pPr algn="ctr"/>
            <a:r>
              <a:rPr lang="zh-CN" altLang="en-US" sz="2000" dirty="0"/>
              <a:t>（</a:t>
            </a:r>
            <a:r>
              <a:rPr lang="en-US" altLang="zh-CN" sz="2000" dirty="0"/>
              <a:t>BERT</a:t>
            </a:r>
            <a:r>
              <a:rPr lang="zh-CN" altLang="en-US" sz="2000" dirty="0"/>
              <a:t>等）</a:t>
            </a:r>
          </a:p>
          <a:p>
            <a:pPr algn="ctr"/>
            <a:r>
              <a:rPr lang="zh-CN" altLang="en-US" sz="2000" dirty="0"/>
              <a:t>预训练语言表示模型</a:t>
            </a:r>
            <a:endParaRPr lang="en-US" altLang="zh-CN" sz="2000" dirty="0"/>
          </a:p>
        </p:txBody>
      </p:sp>
      <p:sp>
        <p:nvSpPr>
          <p:cNvPr id="13" name="文本框 12">
            <a:extLst>
              <a:ext uri="{FF2B5EF4-FFF2-40B4-BE49-F238E27FC236}">
                <a16:creationId xmlns:a16="http://schemas.microsoft.com/office/drawing/2014/main" id="{7EEE5826-872E-4972-B6D3-89B065FA614A}"/>
              </a:ext>
            </a:extLst>
          </p:cNvPr>
          <p:cNvSpPr txBox="1"/>
          <p:nvPr/>
        </p:nvSpPr>
        <p:spPr>
          <a:xfrm>
            <a:off x="1292648" y="2246027"/>
            <a:ext cx="1992187"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在多个</a:t>
            </a:r>
            <a:r>
              <a:rPr lang="en-US" altLang="zh-CN" sz="2000" dirty="0">
                <a:latin typeface="宋体" panose="02010600030101010101" pitchFamily="2" charset="-122"/>
                <a:ea typeface="宋体" panose="02010600030101010101" pitchFamily="2" charset="-122"/>
              </a:rPr>
              <a:t>NLP</a:t>
            </a:r>
            <a:r>
              <a:rPr lang="zh-CN" altLang="en-US" sz="2000" dirty="0">
                <a:latin typeface="宋体" panose="02010600030101010101" pitchFamily="2" charset="-122"/>
                <a:ea typeface="宋体" panose="02010600030101010101" pitchFamily="2" charset="-122"/>
              </a:rPr>
              <a:t>任务上性能突出</a:t>
            </a:r>
          </a:p>
        </p:txBody>
      </p:sp>
      <p:sp>
        <p:nvSpPr>
          <p:cNvPr id="19" name="箭头: 左 18">
            <a:extLst>
              <a:ext uri="{FF2B5EF4-FFF2-40B4-BE49-F238E27FC236}">
                <a16:creationId xmlns:a16="http://schemas.microsoft.com/office/drawing/2014/main" id="{AE904E7F-1A9D-4EAE-92FA-31A5FB2AC568}"/>
              </a:ext>
            </a:extLst>
          </p:cNvPr>
          <p:cNvSpPr/>
          <p:nvPr/>
        </p:nvSpPr>
        <p:spPr>
          <a:xfrm rot="1864288" flipV="1">
            <a:off x="2741861" y="3024131"/>
            <a:ext cx="1085947" cy="218060"/>
          </a:xfrm>
          <a:prstGeom prst="leftArrow">
            <a:avLst>
              <a:gd name="adj1" fmla="val 50000"/>
              <a:gd name="adj2" fmla="val 55835"/>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3" name="箭头: 左 22">
            <a:extLst>
              <a:ext uri="{FF2B5EF4-FFF2-40B4-BE49-F238E27FC236}">
                <a16:creationId xmlns:a16="http://schemas.microsoft.com/office/drawing/2014/main" id="{C3970759-0B75-48A9-83E2-DC0A3F5CD0FC}"/>
              </a:ext>
            </a:extLst>
          </p:cNvPr>
          <p:cNvSpPr/>
          <p:nvPr/>
        </p:nvSpPr>
        <p:spPr>
          <a:xfrm rot="5400000" flipV="1">
            <a:off x="4971310" y="2709792"/>
            <a:ext cx="617673" cy="229066"/>
          </a:xfrm>
          <a:prstGeom prst="leftArrow">
            <a:avLst>
              <a:gd name="adj1" fmla="val 50000"/>
              <a:gd name="adj2" fmla="val 55835"/>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2FBB7837-2B15-47E1-948A-672EB2F248DC}"/>
              </a:ext>
            </a:extLst>
          </p:cNvPr>
          <p:cNvSpPr txBox="1"/>
          <p:nvPr/>
        </p:nvSpPr>
        <p:spPr>
          <a:xfrm>
            <a:off x="4096124" y="1485922"/>
            <a:ext cx="2809187" cy="1015663"/>
          </a:xfrm>
          <a:prstGeom prst="rect">
            <a:avLst/>
          </a:prstGeom>
          <a:noFill/>
        </p:spPr>
        <p:txBody>
          <a:bodyPr wrap="square" rtlCol="0">
            <a:spAutoFit/>
          </a:bodyPr>
          <a:lstStyle>
            <a:defPPr>
              <a:defRPr lang="zh-CN"/>
            </a:defPPr>
            <a:lvl1pPr>
              <a:defRPr sz="2000">
                <a:latin typeface="宋体" panose="02010600030101010101" pitchFamily="2" charset="-122"/>
                <a:ea typeface="宋体" panose="02010600030101010101" pitchFamily="2" charset="-122"/>
              </a:defRPr>
            </a:lvl1pPr>
          </a:lstStyle>
          <a:p>
            <a:r>
              <a:rPr lang="zh-CN" altLang="en-US" dirty="0"/>
              <a:t>大规模开放域语料库上进行了预训练，获得了通用的语言表示形式</a:t>
            </a:r>
          </a:p>
        </p:txBody>
      </p:sp>
      <p:sp>
        <p:nvSpPr>
          <p:cNvPr id="34" name="箭头: 左 33">
            <a:extLst>
              <a:ext uri="{FF2B5EF4-FFF2-40B4-BE49-F238E27FC236}">
                <a16:creationId xmlns:a16="http://schemas.microsoft.com/office/drawing/2014/main" id="{C60BA3A3-74E9-4399-B7A3-681BB434F5C6}"/>
              </a:ext>
            </a:extLst>
          </p:cNvPr>
          <p:cNvSpPr/>
          <p:nvPr/>
        </p:nvSpPr>
        <p:spPr>
          <a:xfrm rot="8990095" flipV="1">
            <a:off x="6637507" y="3002915"/>
            <a:ext cx="1268037" cy="206903"/>
          </a:xfrm>
          <a:prstGeom prst="leftArrow">
            <a:avLst>
              <a:gd name="adj1" fmla="val 50000"/>
              <a:gd name="adj2" fmla="val 55835"/>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A6AF7192-E8D6-461D-95F1-C72554CDE08B}"/>
              </a:ext>
            </a:extLst>
          </p:cNvPr>
          <p:cNvSpPr txBox="1"/>
          <p:nvPr/>
        </p:nvSpPr>
        <p:spPr>
          <a:xfrm>
            <a:off x="7913537" y="1873649"/>
            <a:ext cx="2285239" cy="1323439"/>
          </a:xfrm>
          <a:prstGeom prst="rect">
            <a:avLst/>
          </a:prstGeom>
          <a:noFill/>
        </p:spPr>
        <p:txBody>
          <a:bodyPr wrap="square" rtlCol="0">
            <a:spAutoFit/>
          </a:bodyPr>
          <a:lstStyle>
            <a:defPPr>
              <a:defRPr lang="zh-CN"/>
            </a:defPPr>
            <a:lvl1pPr>
              <a:defRPr sz="2000">
                <a:latin typeface="宋体" panose="02010600030101010101" pitchFamily="2" charset="-122"/>
                <a:ea typeface="宋体" panose="02010600030101010101" pitchFamily="2" charset="-122"/>
              </a:defRPr>
            </a:lvl1pPr>
          </a:lstStyle>
          <a:p>
            <a:r>
              <a:rPr lang="zh-CN" altLang="en-US" dirty="0"/>
              <a:t>在特定的下游任务中进行了微调，以吸收特定领域的知识</a:t>
            </a:r>
          </a:p>
        </p:txBody>
      </p:sp>
    </p:spTree>
    <p:extLst>
      <p:ext uri="{BB962C8B-B14F-4D97-AF65-F5344CB8AC3E}">
        <p14:creationId xmlns:p14="http://schemas.microsoft.com/office/powerpoint/2010/main" val="339969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BB055-405B-43A8-B31C-99BF8A54436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1FE8B76-448B-4051-A419-2836F781105D}"/>
              </a:ext>
            </a:extLst>
          </p:cNvPr>
          <p:cNvSpPr>
            <a:spLocks noGrp="1"/>
          </p:cNvSpPr>
          <p:nvPr>
            <p:ph idx="1"/>
          </p:nvPr>
        </p:nvSpPr>
        <p:spPr/>
        <p:txBody>
          <a:bodyPr>
            <a:normAutofit/>
          </a:bodyPr>
          <a:lstStyle/>
          <a:p>
            <a:pPr>
              <a:lnSpc>
                <a:spcPct val="150000"/>
              </a:lnSpc>
              <a:buFont typeface="Wingdings" panose="05000000000000000000" pitchFamily="2" charset="2"/>
              <a:buChar char="ü"/>
            </a:pPr>
            <a:r>
              <a:rPr lang="zh-CN" altLang="en-US" dirty="0">
                <a:solidFill>
                  <a:srgbClr val="121212"/>
                </a:solidFill>
                <a:latin typeface="宋体" panose="02010600030101010101" pitchFamily="2" charset="-122"/>
                <a:ea typeface="宋体" panose="02010600030101010101" pitchFamily="2" charset="-122"/>
              </a:rPr>
              <a:t>  当阅读特定领域文本时，</a:t>
            </a:r>
            <a:r>
              <a:rPr lang="zh-CN" altLang="en-US" b="1" dirty="0">
                <a:solidFill>
                  <a:srgbClr val="121212"/>
                </a:solidFill>
                <a:latin typeface="宋体" panose="02010600030101010101" pitchFamily="2" charset="-122"/>
                <a:ea typeface="宋体" panose="02010600030101010101" pitchFamily="2" charset="-122"/>
              </a:rPr>
              <a:t>普通人只能根据其上下文理解单词，而专家则可以利用相关领域知识进行推断。</a:t>
            </a:r>
            <a:endParaRPr lang="en-US" altLang="zh-CN" b="1" dirty="0">
              <a:solidFill>
                <a:srgbClr val="121212"/>
              </a:solidFill>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ü"/>
            </a:pPr>
            <a:r>
              <a:rPr lang="en-US" altLang="zh-CN" dirty="0">
                <a:solidFill>
                  <a:srgbClr val="121212"/>
                </a:solidFill>
                <a:latin typeface="宋体" panose="02010600030101010101" pitchFamily="2" charset="-122"/>
                <a:ea typeface="宋体" panose="02010600030101010101" pitchFamily="2" charset="-122"/>
              </a:rPr>
              <a:t>  BERT </a:t>
            </a:r>
            <a:r>
              <a:rPr lang="zh-CN" altLang="en-US" dirty="0">
                <a:solidFill>
                  <a:srgbClr val="121212"/>
                </a:solidFill>
                <a:latin typeface="宋体" panose="02010600030101010101" pitchFamily="2" charset="-122"/>
                <a:ea typeface="宋体" panose="02010600030101010101" pitchFamily="2" charset="-122"/>
              </a:rPr>
              <a:t>等预训练语言模型，均是在开放领域语料预训练得到，其就像一个普通人，虽然能够读懂通用文本，但是</a:t>
            </a:r>
            <a:r>
              <a:rPr lang="zh-CN" altLang="en-US" dirty="0">
                <a:solidFill>
                  <a:schemeClr val="accent1"/>
                </a:solidFill>
                <a:latin typeface="宋体" panose="02010600030101010101" pitchFamily="2" charset="-122"/>
                <a:ea typeface="宋体" panose="02010600030101010101" pitchFamily="2" charset="-122"/>
              </a:rPr>
              <a:t>对于专业领域文本时却缺乏一定的背景知识</a:t>
            </a:r>
            <a:r>
              <a:rPr lang="zh-CN" altLang="en-US" dirty="0">
                <a:solidFill>
                  <a:srgbClr val="121212"/>
                </a:solidFill>
                <a:latin typeface="宋体" panose="02010600030101010101" pitchFamily="2" charset="-122"/>
                <a:ea typeface="宋体" panose="02010600030101010101" pitchFamily="2" charset="-122"/>
              </a:rPr>
              <a:t>。</a:t>
            </a:r>
            <a:endParaRPr lang="en-US" altLang="zh-CN" dirty="0">
              <a:solidFill>
                <a:srgbClr val="121212"/>
              </a:solidFill>
              <a:latin typeface="宋体" panose="02010600030101010101" pitchFamily="2" charset="-122"/>
              <a:ea typeface="宋体" panose="02010600030101010101" pitchFamily="2" charset="-122"/>
            </a:endParaRPr>
          </a:p>
        </p:txBody>
      </p:sp>
      <p:sp>
        <p:nvSpPr>
          <p:cNvPr id="5" name="箭头: 直角上 4">
            <a:extLst>
              <a:ext uri="{FF2B5EF4-FFF2-40B4-BE49-F238E27FC236}">
                <a16:creationId xmlns:a16="http://schemas.microsoft.com/office/drawing/2014/main" id="{0EAD52C6-0956-471D-8C24-D1C2499BE97D}"/>
              </a:ext>
            </a:extLst>
          </p:cNvPr>
          <p:cNvSpPr/>
          <p:nvPr/>
        </p:nvSpPr>
        <p:spPr>
          <a:xfrm rot="5400000">
            <a:off x="4012317" y="5085501"/>
            <a:ext cx="483505" cy="954399"/>
          </a:xfrm>
          <a:prstGeom prst="bentUpArrow">
            <a:avLst>
              <a:gd name="adj1" fmla="val 25000"/>
              <a:gd name="adj2" fmla="val 25000"/>
              <a:gd name="adj3" fmla="val 40532"/>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  </a:t>
            </a:r>
            <a:endParaRPr lang="zh-CN" altLang="en-US" dirty="0"/>
          </a:p>
        </p:txBody>
      </p:sp>
      <p:sp>
        <p:nvSpPr>
          <p:cNvPr id="6" name="文本框 5">
            <a:extLst>
              <a:ext uri="{FF2B5EF4-FFF2-40B4-BE49-F238E27FC236}">
                <a16:creationId xmlns:a16="http://schemas.microsoft.com/office/drawing/2014/main" id="{F50CBD32-CB48-465A-B931-A10D4C5B2D20}"/>
              </a:ext>
            </a:extLst>
          </p:cNvPr>
          <p:cNvSpPr txBox="1"/>
          <p:nvPr/>
        </p:nvSpPr>
        <p:spPr>
          <a:xfrm>
            <a:off x="5022574" y="5426285"/>
            <a:ext cx="3057247" cy="523220"/>
          </a:xfrm>
          <a:prstGeom prst="rect">
            <a:avLst/>
          </a:prstGeom>
          <a:solidFill>
            <a:schemeClr val="bg2">
              <a:lumMod val="90000"/>
            </a:schemeClr>
          </a:solidFill>
        </p:spPr>
        <p:txBody>
          <a:bodyPr wrap="none" rtlCol="0">
            <a:spAutoFit/>
          </a:bodyPr>
          <a:lstStyle/>
          <a:p>
            <a:r>
              <a:rPr lang="zh-CN" altLang="en-US" sz="2800" dirty="0">
                <a:latin typeface="黑体" panose="02010609060101010101" pitchFamily="49" charset="-122"/>
                <a:ea typeface="黑体" panose="02010609060101010101" pitchFamily="49" charset="-122"/>
              </a:rPr>
              <a:t>考虑融入知识图谱</a:t>
            </a:r>
          </a:p>
        </p:txBody>
      </p:sp>
    </p:spTree>
    <p:extLst>
      <p:ext uri="{BB962C8B-B14F-4D97-AF65-F5344CB8AC3E}">
        <p14:creationId xmlns:p14="http://schemas.microsoft.com/office/powerpoint/2010/main" val="358207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BB055-405B-43A8-B31C-99BF8A544367}"/>
              </a:ext>
            </a:extLst>
          </p:cNvPr>
          <p:cNvSpPr>
            <a:spLocks noGrp="1"/>
          </p:cNvSpPr>
          <p:nvPr>
            <p:ph type="title"/>
          </p:nvPr>
        </p:nvSpPr>
        <p:spPr>
          <a:xfrm>
            <a:off x="838200" y="356290"/>
            <a:ext cx="10515600" cy="1325563"/>
          </a:xfrm>
        </p:spPr>
        <p:txBody>
          <a:bodyPr/>
          <a:lstStyle/>
          <a:p>
            <a:r>
              <a:rPr lang="en-US" altLang="zh-CN" dirty="0">
                <a:latin typeface="Times New Roman" panose="02020603050405020304" pitchFamily="18" charset="0"/>
                <a:cs typeface="Times New Roman" panose="02020603050405020304" pitchFamily="18" charset="0"/>
              </a:rPr>
              <a:t>Related 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1FE8B76-448B-4051-A419-2836F781105D}"/>
              </a:ext>
            </a:extLst>
          </p:cNvPr>
          <p:cNvSpPr>
            <a:spLocks noGrp="1"/>
          </p:cNvSpPr>
          <p:nvPr>
            <p:ph idx="1"/>
          </p:nvPr>
        </p:nvSpPr>
        <p:spPr/>
        <p:txBody>
          <a:bodyPr>
            <a:normAutofit fontScale="92500" lnSpcReduction="10000"/>
          </a:bodyPr>
          <a:lstStyle/>
          <a:p>
            <a:pPr marL="0" indent="0">
              <a:lnSpc>
                <a:spcPct val="150000"/>
              </a:lnSpc>
              <a:buNone/>
            </a:pPr>
            <a:r>
              <a:rPr lang="zh-CN" altLang="en-US" sz="2600" dirty="0">
                <a:solidFill>
                  <a:srgbClr val="121212"/>
                </a:solidFill>
                <a:latin typeface="Times New Roman" panose="02020603050405020304" pitchFamily="18" charset="0"/>
                <a:ea typeface="宋体" panose="02010600030101010101" pitchFamily="2" charset="-122"/>
              </a:rPr>
              <a:t>目前，将知识图谱与语言模型结合的研究最具代表性的就是清华的 </a:t>
            </a:r>
            <a:r>
              <a:rPr lang="en-US" altLang="zh-CN" sz="2600" dirty="0">
                <a:solidFill>
                  <a:srgbClr val="121212"/>
                </a:solidFill>
                <a:latin typeface="Times New Roman" panose="02020603050405020304" pitchFamily="18" charset="0"/>
                <a:ea typeface="宋体" panose="02010600030101010101" pitchFamily="2" charset="-122"/>
              </a:rPr>
              <a:t>ERNIE</a:t>
            </a:r>
            <a:r>
              <a:rPr lang="zh-CN" altLang="en-US" sz="2600" dirty="0">
                <a:solidFill>
                  <a:srgbClr val="121212"/>
                </a:solidFill>
                <a:latin typeface="Times New Roman" panose="02020603050405020304" pitchFamily="18" charset="0"/>
                <a:ea typeface="宋体" panose="02010600030101010101" pitchFamily="2" charset="-122"/>
              </a:rPr>
              <a:t>，其使用一个独立的 </a:t>
            </a:r>
            <a:r>
              <a:rPr lang="en-US" altLang="zh-CN" sz="2600" dirty="0" err="1">
                <a:solidFill>
                  <a:srgbClr val="121212"/>
                </a:solidFill>
                <a:latin typeface="Times New Roman" panose="02020603050405020304" pitchFamily="18" charset="0"/>
                <a:ea typeface="宋体" panose="02010600030101010101" pitchFamily="2" charset="-122"/>
              </a:rPr>
              <a:t>TransE</a:t>
            </a:r>
            <a:r>
              <a:rPr lang="en-US" altLang="zh-CN" sz="2600" dirty="0">
                <a:solidFill>
                  <a:srgbClr val="121212"/>
                </a:solidFill>
                <a:latin typeface="Times New Roman" panose="02020603050405020304" pitchFamily="18" charset="0"/>
                <a:ea typeface="宋体" panose="02010600030101010101" pitchFamily="2" charset="-122"/>
              </a:rPr>
              <a:t> </a:t>
            </a:r>
            <a:r>
              <a:rPr lang="zh-CN" altLang="en-US" sz="2600" dirty="0">
                <a:solidFill>
                  <a:srgbClr val="121212"/>
                </a:solidFill>
                <a:latin typeface="Times New Roman" panose="02020603050405020304" pitchFamily="18" charset="0"/>
                <a:ea typeface="宋体" panose="02010600030101010101" pitchFamily="2" charset="-122"/>
              </a:rPr>
              <a:t>算法获得实体向量，然后再将实体向量嵌入到 </a:t>
            </a:r>
            <a:r>
              <a:rPr lang="en-US" altLang="zh-CN" sz="2600" dirty="0">
                <a:solidFill>
                  <a:srgbClr val="121212"/>
                </a:solidFill>
                <a:latin typeface="Times New Roman" panose="02020603050405020304" pitchFamily="18" charset="0"/>
                <a:ea typeface="宋体" panose="02010600030101010101" pitchFamily="2" charset="-122"/>
              </a:rPr>
              <a:t>BERT </a:t>
            </a:r>
            <a:r>
              <a:rPr lang="zh-CN" altLang="en-US" sz="2600" dirty="0">
                <a:solidFill>
                  <a:srgbClr val="121212"/>
                </a:solidFill>
                <a:latin typeface="Times New Roman" panose="02020603050405020304" pitchFamily="18" charset="0"/>
                <a:ea typeface="宋体" panose="02010600030101010101" pitchFamily="2" charset="-122"/>
              </a:rPr>
              <a:t>中。</a:t>
            </a:r>
            <a:endParaRPr lang="en-US" altLang="zh-CN" sz="2600" dirty="0">
              <a:solidFill>
                <a:srgbClr val="121212"/>
              </a:solidFill>
              <a:latin typeface="Times New Roman" panose="02020603050405020304" pitchFamily="18" charset="0"/>
              <a:ea typeface="宋体" panose="02010600030101010101" pitchFamily="2" charset="-122"/>
            </a:endParaRPr>
          </a:p>
          <a:p>
            <a:pPr marL="0" indent="0">
              <a:lnSpc>
                <a:spcPct val="150000"/>
              </a:lnSpc>
              <a:buNone/>
            </a:pPr>
            <a:r>
              <a:rPr lang="zh-CN" altLang="en-US" sz="2600" dirty="0">
                <a:solidFill>
                  <a:srgbClr val="121212"/>
                </a:solidFill>
                <a:latin typeface="Times New Roman" panose="02020603050405020304" pitchFamily="18" charset="0"/>
                <a:ea typeface="宋体" panose="02010600030101010101" pitchFamily="2" charset="-122"/>
              </a:rPr>
              <a:t>一些不足：</a:t>
            </a:r>
            <a:endParaRPr lang="en-US" altLang="zh-CN" sz="2600" dirty="0">
              <a:solidFill>
                <a:srgbClr val="121212"/>
              </a:solidFill>
              <a:latin typeface="Times New Roman" panose="02020603050405020304" pitchFamily="18" charset="0"/>
              <a:ea typeface="宋体" panose="02010600030101010101" pitchFamily="2" charset="-122"/>
            </a:endParaRPr>
          </a:p>
          <a:p>
            <a:pPr>
              <a:lnSpc>
                <a:spcPct val="150000"/>
              </a:lnSpc>
              <a:buFont typeface="Wingdings" panose="05000000000000000000" pitchFamily="2" charset="2"/>
              <a:buChar char="ü"/>
            </a:pPr>
            <a:r>
              <a:rPr lang="zh-CN" altLang="en-US" sz="2600" dirty="0">
                <a:solidFill>
                  <a:srgbClr val="121212"/>
                </a:solidFill>
                <a:latin typeface="Times New Roman" panose="02020603050405020304" pitchFamily="18" charset="0"/>
                <a:ea typeface="宋体" panose="02010600030101010101" pitchFamily="2" charset="-122"/>
              </a:rPr>
              <a:t>   知识图谱中的关系信息没有被用到。</a:t>
            </a:r>
          </a:p>
          <a:p>
            <a:pPr>
              <a:lnSpc>
                <a:spcPct val="150000"/>
              </a:lnSpc>
              <a:buFont typeface="Wingdings" panose="05000000000000000000" pitchFamily="2" charset="2"/>
              <a:buChar char="ü"/>
            </a:pPr>
            <a:r>
              <a:rPr lang="zh-CN" altLang="en-US" sz="2600" dirty="0">
                <a:solidFill>
                  <a:srgbClr val="121212"/>
                </a:solidFill>
                <a:latin typeface="Times New Roman" panose="02020603050405020304" pitchFamily="18" charset="0"/>
                <a:ea typeface="宋体" panose="02010600030101010101" pitchFamily="2" charset="-122"/>
              </a:rPr>
              <a:t>   实体向量和词向量是使用不同的方法得到的，可能存在空间的不一致。</a:t>
            </a:r>
          </a:p>
          <a:p>
            <a:pPr>
              <a:lnSpc>
                <a:spcPct val="150000"/>
              </a:lnSpc>
              <a:buFont typeface="Wingdings" panose="05000000000000000000" pitchFamily="2" charset="2"/>
              <a:buChar char="ü"/>
            </a:pPr>
            <a:r>
              <a:rPr lang="zh-CN" altLang="en-US" sz="2600" dirty="0">
                <a:solidFill>
                  <a:srgbClr val="121212"/>
                </a:solidFill>
                <a:latin typeface="Times New Roman" panose="02020603050405020304" pitchFamily="18" charset="0"/>
                <a:ea typeface="宋体" panose="02010600030101010101" pitchFamily="2" charset="-122"/>
              </a:rPr>
              <a:t>   对于实体数量巨大的大规模知识图谱，实体向量表将占据很大的内存。</a:t>
            </a:r>
          </a:p>
          <a:p>
            <a:pPr marL="0" indent="0">
              <a:lnSpc>
                <a:spcPct val="150000"/>
              </a:lnSpc>
              <a:buNone/>
            </a:pPr>
            <a:endParaRPr lang="en-US" altLang="zh-CN" dirty="0">
              <a:solidFill>
                <a:srgbClr val="12121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7949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8B421-0794-43E2-9A38-DAE2AC262581}"/>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Model </a:t>
            </a:r>
            <a:r>
              <a:rPr lang="en-US" altLang="zh-CN" sz="3600" dirty="0">
                <a:latin typeface="Times New Roman" panose="02020603050405020304" pitchFamily="18" charset="0"/>
                <a:cs typeface="Times New Roman" panose="02020603050405020304" pitchFamily="18" charset="0"/>
              </a:rPr>
              <a:t>(K-BERT)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F49E432-F134-42E7-8B99-31C0C4F4E755}"/>
              </a:ext>
            </a:extLst>
          </p:cNvPr>
          <p:cNvSpPr>
            <a:spLocks noGrp="1"/>
          </p:cNvSpPr>
          <p:nvPr>
            <p:ph idx="1"/>
          </p:nvPr>
        </p:nvSpPr>
        <p:spPr/>
        <p:txBody>
          <a:bodyPr>
            <a:normAutofit/>
          </a:bodyPr>
          <a:lstStyle/>
          <a:p>
            <a:pPr marL="0" indent="0">
              <a:lnSpc>
                <a:spcPct val="160000"/>
              </a:lnSpc>
              <a:buNone/>
            </a:pPr>
            <a:r>
              <a:rPr lang="zh-CN" altLang="en-US" sz="2000" dirty="0"/>
              <a:t>              </a:t>
            </a:r>
            <a:endParaRPr lang="zh-CN" altLang="en-US" sz="2000" dirty="0">
              <a:solidFill>
                <a:srgbClr val="121212"/>
              </a:solidFill>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CA0A426E-2F4B-468E-BA20-20AFA0FA4F68}"/>
              </a:ext>
            </a:extLst>
          </p:cNvPr>
          <p:cNvSpPr/>
          <p:nvPr/>
        </p:nvSpPr>
        <p:spPr>
          <a:xfrm>
            <a:off x="1866507" y="2516957"/>
            <a:ext cx="1857080" cy="6857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200" dirty="0">
                <a:latin typeface="黑体" panose="02010609060101010101" pitchFamily="49" charset="-122"/>
                <a:ea typeface="黑体" panose="02010609060101010101" pitchFamily="49" charset="-122"/>
              </a:rPr>
              <a:t>知识图谱</a:t>
            </a:r>
          </a:p>
        </p:txBody>
      </p:sp>
      <p:sp>
        <p:nvSpPr>
          <p:cNvPr id="5" name="矩形 4">
            <a:extLst>
              <a:ext uri="{FF2B5EF4-FFF2-40B4-BE49-F238E27FC236}">
                <a16:creationId xmlns:a16="http://schemas.microsoft.com/office/drawing/2014/main" id="{033923BB-C2B3-48D1-BC85-FF188A41403B}"/>
              </a:ext>
            </a:extLst>
          </p:cNvPr>
          <p:cNvSpPr/>
          <p:nvPr/>
        </p:nvSpPr>
        <p:spPr>
          <a:xfrm>
            <a:off x="1588880" y="4319074"/>
            <a:ext cx="2414297" cy="1263192"/>
          </a:xfrm>
          <a:prstGeom prst="rect">
            <a:avLst/>
          </a:prstGeom>
        </p:spPr>
        <p:style>
          <a:lnRef idx="2">
            <a:schemeClr val="accent1"/>
          </a:lnRef>
          <a:fillRef idx="1003">
            <a:schemeClr val="lt1"/>
          </a:fillRef>
          <a:effectRef idx="0">
            <a:schemeClr val="accent1"/>
          </a:effectRef>
          <a:fontRef idx="minor">
            <a:schemeClr val="dk1"/>
          </a:fontRef>
        </p:style>
        <p:txBody>
          <a:bodyPr rtlCol="0" anchor="ctr"/>
          <a:lstStyle/>
          <a:p>
            <a:pPr algn="ctr"/>
            <a:r>
              <a:rPr lang="zh-CN" altLang="en-US" sz="2400" dirty="0">
                <a:latin typeface="宋体" panose="02010600030101010101" pitchFamily="2" charset="-122"/>
                <a:ea typeface="宋体" panose="02010600030101010101" pitchFamily="2" charset="-122"/>
              </a:rPr>
              <a:t>预训练语言模型</a:t>
            </a:r>
          </a:p>
        </p:txBody>
      </p:sp>
      <p:sp>
        <p:nvSpPr>
          <p:cNvPr id="11" name="箭头: 左 10">
            <a:extLst>
              <a:ext uri="{FF2B5EF4-FFF2-40B4-BE49-F238E27FC236}">
                <a16:creationId xmlns:a16="http://schemas.microsoft.com/office/drawing/2014/main" id="{41E42709-EBF6-4451-A4B3-27A252F0047A}"/>
              </a:ext>
            </a:extLst>
          </p:cNvPr>
          <p:cNvSpPr/>
          <p:nvPr/>
        </p:nvSpPr>
        <p:spPr>
          <a:xfrm rot="16200000">
            <a:off x="2337846" y="3597340"/>
            <a:ext cx="914401" cy="299867"/>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dirty="0"/>
          </a:p>
        </p:txBody>
      </p:sp>
      <p:sp>
        <p:nvSpPr>
          <p:cNvPr id="13" name="文本框 12">
            <a:extLst>
              <a:ext uri="{FF2B5EF4-FFF2-40B4-BE49-F238E27FC236}">
                <a16:creationId xmlns:a16="http://schemas.microsoft.com/office/drawing/2014/main" id="{F0E093CC-0486-4792-84E0-EE24219B5A5D}"/>
              </a:ext>
            </a:extLst>
          </p:cNvPr>
          <p:cNvSpPr txBox="1"/>
          <p:nvPr/>
        </p:nvSpPr>
        <p:spPr>
          <a:xfrm>
            <a:off x="3050890" y="3458978"/>
            <a:ext cx="492443" cy="605294"/>
          </a:xfrm>
          <a:prstGeom prst="rect">
            <a:avLst/>
          </a:prstGeom>
          <a:noFill/>
        </p:spPr>
        <p:txBody>
          <a:bodyPr vert="eaVert" wrap="none" rtlCol="0">
            <a:spAutoFit/>
          </a:bodyPr>
          <a:lstStyle/>
          <a:p>
            <a:r>
              <a:rPr lang="zh-CN" altLang="en-US" sz="2000" dirty="0">
                <a:latin typeface="宋体" panose="02010600030101010101" pitchFamily="2" charset="-122"/>
                <a:ea typeface="宋体" panose="02010600030101010101" pitchFamily="2" charset="-122"/>
              </a:rPr>
              <a:t>集成</a:t>
            </a:r>
          </a:p>
        </p:txBody>
      </p:sp>
      <p:sp>
        <p:nvSpPr>
          <p:cNvPr id="15" name="箭头: 右 14">
            <a:extLst>
              <a:ext uri="{FF2B5EF4-FFF2-40B4-BE49-F238E27FC236}">
                <a16:creationId xmlns:a16="http://schemas.microsoft.com/office/drawing/2014/main" id="{03B85207-8686-45A0-9597-D6ABED45F39B}"/>
              </a:ext>
            </a:extLst>
          </p:cNvPr>
          <p:cNvSpPr/>
          <p:nvPr/>
        </p:nvSpPr>
        <p:spPr>
          <a:xfrm>
            <a:off x="4356051" y="4802499"/>
            <a:ext cx="2837468" cy="28280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dirty="0">
              <a:solidFill>
                <a:schemeClr val="dk1"/>
              </a:solidFill>
            </a:endParaRPr>
          </a:p>
        </p:txBody>
      </p:sp>
      <p:sp>
        <p:nvSpPr>
          <p:cNvPr id="16" name="文本框 15">
            <a:extLst>
              <a:ext uri="{FF2B5EF4-FFF2-40B4-BE49-F238E27FC236}">
                <a16:creationId xmlns:a16="http://schemas.microsoft.com/office/drawing/2014/main" id="{89881345-321D-4BB9-B270-AE6D75D61775}"/>
              </a:ext>
            </a:extLst>
          </p:cNvPr>
          <p:cNvSpPr txBox="1"/>
          <p:nvPr/>
        </p:nvSpPr>
        <p:spPr>
          <a:xfrm>
            <a:off x="7546394" y="3059093"/>
            <a:ext cx="3005950" cy="43088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zh-CN" altLang="en-US" sz="2200" i="0" dirty="0">
                <a:solidFill>
                  <a:srgbClr val="121212"/>
                </a:solidFill>
                <a:effectLst/>
                <a:latin typeface="黑体" panose="02010609060101010101" pitchFamily="49" charset="-122"/>
                <a:ea typeface="黑体" panose="02010609060101010101" pitchFamily="49" charset="-122"/>
              </a:rPr>
              <a:t>给模型配备了领域知识</a:t>
            </a:r>
            <a:endParaRPr lang="zh-CN" altLang="en-US" sz="2200" dirty="0">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38899152-0CFF-4CD4-947B-EFE83445FD0B}"/>
              </a:ext>
            </a:extLst>
          </p:cNvPr>
          <p:cNvSpPr txBox="1"/>
          <p:nvPr/>
        </p:nvSpPr>
        <p:spPr>
          <a:xfrm>
            <a:off x="7546394" y="4001294"/>
            <a:ext cx="3852337" cy="430887"/>
          </a:xfrm>
          <a:prstGeom prst="rect">
            <a:avLst/>
          </a:prstGeom>
        </p:spPr>
        <p:style>
          <a:lnRef idx="0">
            <a:scrgbClr r="0" g="0" b="0"/>
          </a:lnRef>
          <a:fillRef idx="1001">
            <a:schemeClr val="lt2"/>
          </a:fillRef>
          <a:effectRef idx="0">
            <a:scrgbClr r="0" g="0" b="0"/>
          </a:effectRef>
          <a:fontRef idx="major"/>
        </p:style>
        <p:txBody>
          <a:bodyPr wrap="square" rtlCol="0">
            <a:spAutoFit/>
          </a:bodyPr>
          <a:lstStyle>
            <a:defPPr>
              <a:defRPr lang="zh-CN"/>
            </a:defPPr>
            <a:lvl1pPr>
              <a:defRPr sz="2200" i="0">
                <a:solidFill>
                  <a:srgbClr val="121212"/>
                </a:solidFill>
                <a:effectLst/>
                <a:latin typeface="黑体" panose="02010609060101010101" pitchFamily="49" charset="-122"/>
                <a:ea typeface="黑体" panose="02010609060101010101" pitchFamily="49" charset="-122"/>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zh-CN" altLang="en-US" dirty="0"/>
              <a:t>提升在特定领域任务上的性能</a:t>
            </a:r>
          </a:p>
        </p:txBody>
      </p:sp>
      <p:sp>
        <p:nvSpPr>
          <p:cNvPr id="18" name="文本框 17">
            <a:extLst>
              <a:ext uri="{FF2B5EF4-FFF2-40B4-BE49-F238E27FC236}">
                <a16:creationId xmlns:a16="http://schemas.microsoft.com/office/drawing/2014/main" id="{E87B33DE-2AE1-4D21-913E-7D5300D5AE2A}"/>
              </a:ext>
            </a:extLst>
          </p:cNvPr>
          <p:cNvSpPr txBox="1"/>
          <p:nvPr/>
        </p:nvSpPr>
        <p:spPr>
          <a:xfrm>
            <a:off x="7546394" y="4885248"/>
            <a:ext cx="3320389" cy="430887"/>
          </a:xfrm>
          <a:prstGeom prst="rect">
            <a:avLst/>
          </a:prstGeom>
        </p:spPr>
        <p:style>
          <a:lnRef idx="0">
            <a:scrgbClr r="0" g="0" b="0"/>
          </a:lnRef>
          <a:fillRef idx="1001">
            <a:schemeClr val="lt2"/>
          </a:fillRef>
          <a:effectRef idx="0">
            <a:scrgbClr r="0" g="0" b="0"/>
          </a:effectRef>
          <a:fontRef idx="major"/>
        </p:style>
        <p:txBody>
          <a:bodyPr wrap="square" rtlCol="0">
            <a:spAutoFit/>
          </a:bodyPr>
          <a:lstStyle>
            <a:defPPr>
              <a:defRPr lang="zh-CN"/>
            </a:defPPr>
            <a:lvl1pPr>
              <a:defRPr sz="2200" i="0">
                <a:solidFill>
                  <a:srgbClr val="121212"/>
                </a:solidFill>
                <a:effectLst/>
                <a:latin typeface="黑体" panose="02010609060101010101" pitchFamily="49" charset="-122"/>
                <a:ea typeface="黑体" panose="02010609060101010101" pitchFamily="49" charset="-122"/>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zh-CN" altLang="en-US" dirty="0"/>
              <a:t>降低大规模的预训练成本</a:t>
            </a:r>
          </a:p>
        </p:txBody>
      </p:sp>
      <p:sp>
        <p:nvSpPr>
          <p:cNvPr id="19" name="文本框 18">
            <a:extLst>
              <a:ext uri="{FF2B5EF4-FFF2-40B4-BE49-F238E27FC236}">
                <a16:creationId xmlns:a16="http://schemas.microsoft.com/office/drawing/2014/main" id="{614A5E38-BA68-4183-B303-0E43EA3D881C}"/>
              </a:ext>
            </a:extLst>
          </p:cNvPr>
          <p:cNvSpPr txBox="1"/>
          <p:nvPr/>
        </p:nvSpPr>
        <p:spPr>
          <a:xfrm>
            <a:off x="7546393" y="5722527"/>
            <a:ext cx="3852337" cy="430887"/>
          </a:xfrm>
          <a:prstGeom prst="rect">
            <a:avLst/>
          </a:prstGeom>
        </p:spPr>
        <p:style>
          <a:lnRef idx="0">
            <a:scrgbClr r="0" g="0" b="0"/>
          </a:lnRef>
          <a:fillRef idx="1001">
            <a:schemeClr val="lt2"/>
          </a:fillRef>
          <a:effectRef idx="0">
            <a:scrgbClr r="0" g="0" b="0"/>
          </a:effectRef>
          <a:fontRef idx="major"/>
        </p:style>
        <p:txBody>
          <a:bodyPr wrap="square" rtlCol="0">
            <a:spAutoFit/>
          </a:bodyPr>
          <a:lstStyle>
            <a:defPPr>
              <a:defRPr lang="zh-CN"/>
            </a:defPPr>
            <a:lvl1pPr>
              <a:defRPr sz="2200" i="0">
                <a:solidFill>
                  <a:srgbClr val="121212"/>
                </a:solidFill>
                <a:effectLst/>
                <a:latin typeface="黑体" panose="02010609060101010101" pitchFamily="49" charset="-122"/>
                <a:ea typeface="黑体" panose="02010609060101010101" pitchFamily="49" charset="-122"/>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zh-CN" altLang="en-US" dirty="0"/>
              <a:t>知识图谱具有很高的可解释性</a:t>
            </a:r>
          </a:p>
        </p:txBody>
      </p:sp>
      <p:sp>
        <p:nvSpPr>
          <p:cNvPr id="7" name="文本框 6">
            <a:extLst>
              <a:ext uri="{FF2B5EF4-FFF2-40B4-BE49-F238E27FC236}">
                <a16:creationId xmlns:a16="http://schemas.microsoft.com/office/drawing/2014/main" id="{1F056FC7-B9A4-47E8-9191-CFDD71045C0A}"/>
              </a:ext>
            </a:extLst>
          </p:cNvPr>
          <p:cNvSpPr txBox="1"/>
          <p:nvPr/>
        </p:nvSpPr>
        <p:spPr>
          <a:xfrm>
            <a:off x="3006716" y="1578824"/>
            <a:ext cx="760395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不区分实体向量和词向量，使用统一的向量空间将知识注入语言表示模型</a:t>
            </a:r>
          </a:p>
        </p:txBody>
      </p:sp>
      <p:cxnSp>
        <p:nvCxnSpPr>
          <p:cNvPr id="9" name="直接箭头连接符 8">
            <a:extLst>
              <a:ext uri="{FF2B5EF4-FFF2-40B4-BE49-F238E27FC236}">
                <a16:creationId xmlns:a16="http://schemas.microsoft.com/office/drawing/2014/main" id="{77DAB457-1A48-4CC6-BEAB-B85821FED7E5}"/>
              </a:ext>
            </a:extLst>
          </p:cNvPr>
          <p:cNvCxnSpPr>
            <a:cxnSpLocks/>
          </p:cNvCxnSpPr>
          <p:nvPr/>
        </p:nvCxnSpPr>
        <p:spPr>
          <a:xfrm flipV="1">
            <a:off x="3764872" y="2102636"/>
            <a:ext cx="2009913" cy="1578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94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6A9FC-996A-4F30-92C0-303C5A8B543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 </a:t>
            </a:r>
            <a:r>
              <a:rPr lang="en-US" altLang="zh-CN" sz="3600" dirty="0">
                <a:latin typeface="Times New Roman" panose="02020603050405020304" pitchFamily="18" charset="0"/>
                <a:cs typeface="Times New Roman" panose="02020603050405020304" pitchFamily="18" charset="0"/>
              </a:rPr>
              <a:t>(K-BERT)</a:t>
            </a:r>
            <a:endParaRPr lang="zh-CN" altLang="en-US" sz="3600"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95241E29-8089-436E-B357-C867B66B13FE}"/>
              </a:ext>
            </a:extLst>
          </p:cNvPr>
          <p:cNvPicPr>
            <a:picLocks noGrp="1" noChangeAspect="1"/>
          </p:cNvPicPr>
          <p:nvPr>
            <p:ph idx="1"/>
          </p:nvPr>
        </p:nvPicPr>
        <p:blipFill>
          <a:blip r:embed="rId2"/>
          <a:stretch>
            <a:fillRect/>
          </a:stretch>
        </p:blipFill>
        <p:spPr>
          <a:xfrm>
            <a:off x="565609" y="1577565"/>
            <a:ext cx="5335570" cy="5209734"/>
          </a:xfrm>
        </p:spPr>
      </p:pic>
      <p:sp>
        <p:nvSpPr>
          <p:cNvPr id="7" name="文本框 6">
            <a:extLst>
              <a:ext uri="{FF2B5EF4-FFF2-40B4-BE49-F238E27FC236}">
                <a16:creationId xmlns:a16="http://schemas.microsoft.com/office/drawing/2014/main" id="{9A05B51E-3A88-4908-8BAA-2FFBB37585CA}"/>
              </a:ext>
            </a:extLst>
          </p:cNvPr>
          <p:cNvSpPr txBox="1"/>
          <p:nvPr/>
        </p:nvSpPr>
        <p:spPr>
          <a:xfrm>
            <a:off x="6096000" y="2108810"/>
            <a:ext cx="4942787" cy="4524315"/>
          </a:xfrm>
          <a:prstGeom prst="rect">
            <a:avLst/>
          </a:prstGeom>
          <a:noFill/>
        </p:spPr>
        <p:txBody>
          <a:bodyPr wrap="square" rtlCol="0">
            <a:spAutoFit/>
          </a:bodyPr>
          <a:lstStyle/>
          <a:p>
            <a:pPr indent="457200" algn="just"/>
            <a:r>
              <a:rPr lang="zh-CN" altLang="en-US" b="0" i="0" dirty="0">
                <a:solidFill>
                  <a:srgbClr val="121212"/>
                </a:solidFill>
                <a:effectLst/>
                <a:latin typeface="宋体" panose="02010600030101010101" pitchFamily="2" charset="-122"/>
                <a:ea typeface="宋体" panose="02010600030101010101" pitchFamily="2" charset="-122"/>
              </a:rPr>
              <a:t>当一个句子“</a:t>
            </a:r>
            <a:r>
              <a:rPr lang="en-US" altLang="zh-CN" b="0" i="0" dirty="0">
                <a:solidFill>
                  <a:srgbClr val="121212"/>
                </a:solidFill>
                <a:effectLst/>
                <a:latin typeface="宋体" panose="02010600030101010101" pitchFamily="2" charset="-122"/>
                <a:ea typeface="宋体" panose="02010600030101010101" pitchFamily="2" charset="-122"/>
              </a:rPr>
              <a:t>Tim Cook is currently visiting Beijing now”</a:t>
            </a:r>
            <a:r>
              <a:rPr lang="zh-CN" altLang="en-US" b="0" i="0" dirty="0">
                <a:solidFill>
                  <a:srgbClr val="121212"/>
                </a:solidFill>
                <a:effectLst/>
                <a:latin typeface="宋体" panose="02010600030101010101" pitchFamily="2" charset="-122"/>
                <a:ea typeface="宋体" panose="02010600030101010101" pitchFamily="2" charset="-122"/>
              </a:rPr>
              <a:t>输入时，首先会经过一个知识层（</a:t>
            </a:r>
            <a:r>
              <a:rPr lang="en-US" altLang="zh-CN" b="0" i="0" dirty="0">
                <a:solidFill>
                  <a:srgbClr val="121212"/>
                </a:solidFill>
                <a:effectLst/>
                <a:latin typeface="宋体" panose="02010600030101010101" pitchFamily="2" charset="-122"/>
                <a:ea typeface="宋体" panose="02010600030101010101" pitchFamily="2" charset="-122"/>
              </a:rPr>
              <a:t>Knowledge Layer</a:t>
            </a:r>
            <a:r>
              <a:rPr lang="zh-CN" altLang="en-US" b="0" i="0" dirty="0">
                <a:solidFill>
                  <a:srgbClr val="121212"/>
                </a:solidFill>
                <a:effectLst/>
                <a:latin typeface="宋体" panose="02010600030101010101" pitchFamily="2" charset="-122"/>
                <a:ea typeface="宋体" panose="02010600030101010101" pitchFamily="2" charset="-122"/>
              </a:rPr>
              <a:t>），知识层将知识图谱中关联到的三元组信息（</a:t>
            </a:r>
            <a:r>
              <a:rPr lang="en-US" altLang="zh-CN" b="0" i="0" dirty="0">
                <a:solidFill>
                  <a:srgbClr val="121212"/>
                </a:solidFill>
                <a:effectLst/>
                <a:latin typeface="宋体" panose="02010600030101010101" pitchFamily="2" charset="-122"/>
                <a:ea typeface="宋体" panose="02010600030101010101" pitchFamily="2" charset="-122"/>
              </a:rPr>
              <a:t>Apple-CEO-Tim Cook</a:t>
            </a:r>
            <a:r>
              <a:rPr lang="zh-CN" altLang="en-US" b="0" i="0" dirty="0">
                <a:solidFill>
                  <a:srgbClr val="121212"/>
                </a:solidFill>
                <a:effectLst/>
                <a:latin typeface="宋体" panose="02010600030101010101" pitchFamily="2" charset="-122"/>
                <a:ea typeface="宋体" panose="02010600030101010101" pitchFamily="2" charset="-122"/>
              </a:rPr>
              <a:t>、</a:t>
            </a:r>
            <a:r>
              <a:rPr lang="en-US" altLang="zh-CN" b="0" i="0" dirty="0">
                <a:solidFill>
                  <a:srgbClr val="121212"/>
                </a:solidFill>
                <a:effectLst/>
                <a:latin typeface="宋体" panose="02010600030101010101" pitchFamily="2" charset="-122"/>
                <a:ea typeface="宋体" panose="02010600030101010101" pitchFamily="2" charset="-122"/>
              </a:rPr>
              <a:t>Beijing-capital-China </a:t>
            </a:r>
            <a:r>
              <a:rPr lang="zh-CN" altLang="en-US" b="0" i="0" dirty="0">
                <a:solidFill>
                  <a:srgbClr val="121212"/>
                </a:solidFill>
                <a:effectLst/>
                <a:latin typeface="宋体" panose="02010600030101010101" pitchFamily="2" charset="-122"/>
                <a:ea typeface="宋体" panose="02010600030101010101" pitchFamily="2" charset="-122"/>
              </a:rPr>
              <a:t>等）注入到句子中，形成一个富有背景知识的句子树（</a:t>
            </a:r>
            <a:r>
              <a:rPr lang="en-US" altLang="zh-CN" b="0" i="0" dirty="0">
                <a:solidFill>
                  <a:srgbClr val="121212"/>
                </a:solidFill>
                <a:effectLst/>
                <a:latin typeface="宋体" panose="02010600030101010101" pitchFamily="2" charset="-122"/>
                <a:ea typeface="宋体" panose="02010600030101010101" pitchFamily="2" charset="-122"/>
              </a:rPr>
              <a:t>Sentence tree</a:t>
            </a:r>
            <a:r>
              <a:rPr lang="zh-CN" altLang="en-US" b="0" i="0" dirty="0">
                <a:solidFill>
                  <a:srgbClr val="121212"/>
                </a:solidFill>
                <a:effectLst/>
                <a:latin typeface="宋体" panose="02010600030101010101" pitchFamily="2" charset="-122"/>
                <a:ea typeface="宋体" panose="02010600030101010101" pitchFamily="2" charset="-122"/>
              </a:rPr>
              <a:t>）。</a:t>
            </a:r>
            <a:endParaRPr lang="en-US" altLang="zh-CN" b="0" i="0" dirty="0">
              <a:solidFill>
                <a:srgbClr val="121212"/>
              </a:solidFill>
              <a:effectLst/>
              <a:latin typeface="宋体" panose="02010600030101010101" pitchFamily="2" charset="-122"/>
              <a:ea typeface="宋体" panose="02010600030101010101" pitchFamily="2" charset="-122"/>
            </a:endParaRPr>
          </a:p>
          <a:p>
            <a:pPr indent="457200" algn="just"/>
            <a:r>
              <a:rPr lang="zh-CN" altLang="en-US" b="0" i="0" dirty="0">
                <a:solidFill>
                  <a:srgbClr val="121212"/>
                </a:solidFill>
                <a:effectLst/>
                <a:latin typeface="宋体" panose="02010600030101010101" pitchFamily="2" charset="-122"/>
                <a:ea typeface="宋体" panose="02010600030101010101" pitchFamily="2" charset="-122"/>
              </a:rPr>
              <a:t>得到了句子树以后，问题出现了。传统的 </a:t>
            </a:r>
            <a:r>
              <a:rPr lang="en-US" altLang="zh-CN" b="0" i="0" dirty="0">
                <a:solidFill>
                  <a:srgbClr val="121212"/>
                </a:solidFill>
                <a:effectLst/>
                <a:latin typeface="宋体" panose="02010600030101010101" pitchFamily="2" charset="-122"/>
                <a:ea typeface="宋体" panose="02010600030101010101" pitchFamily="2" charset="-122"/>
              </a:rPr>
              <a:t>BERT </a:t>
            </a:r>
            <a:r>
              <a:rPr lang="zh-CN" altLang="en-US" b="0" i="0" dirty="0">
                <a:solidFill>
                  <a:srgbClr val="121212"/>
                </a:solidFill>
                <a:effectLst/>
                <a:latin typeface="宋体" panose="02010600030101010101" pitchFamily="2" charset="-122"/>
                <a:ea typeface="宋体" panose="02010600030101010101" pitchFamily="2" charset="-122"/>
              </a:rPr>
              <a:t>类模型，只能处理序列结构的句子输入，而图结构的句子树是无法直接输入到 </a:t>
            </a:r>
            <a:r>
              <a:rPr lang="en-US" altLang="zh-CN" b="0" i="0" dirty="0">
                <a:solidFill>
                  <a:srgbClr val="121212"/>
                </a:solidFill>
                <a:effectLst/>
                <a:latin typeface="宋体" panose="02010600030101010101" pitchFamily="2" charset="-122"/>
                <a:ea typeface="宋体" panose="02010600030101010101" pitchFamily="2" charset="-122"/>
              </a:rPr>
              <a:t>BERT </a:t>
            </a:r>
            <a:r>
              <a:rPr lang="zh-CN" altLang="en-US" b="0" i="0" dirty="0">
                <a:solidFill>
                  <a:srgbClr val="121212"/>
                </a:solidFill>
                <a:effectLst/>
                <a:latin typeface="宋体" panose="02010600030101010101" pitchFamily="2" charset="-122"/>
                <a:ea typeface="宋体" panose="02010600030101010101" pitchFamily="2" charset="-122"/>
              </a:rPr>
              <a:t>模型中的。如果强行把句子树平铺成序列输入模型，必然造成结构信息的丢失。在这里，</a:t>
            </a:r>
            <a:r>
              <a:rPr lang="en-US" altLang="zh-CN" b="0" i="0" dirty="0">
                <a:solidFill>
                  <a:srgbClr val="121212"/>
                </a:solidFill>
                <a:effectLst/>
                <a:latin typeface="宋体" panose="02010600030101010101" pitchFamily="2" charset="-122"/>
                <a:ea typeface="宋体" panose="02010600030101010101" pitchFamily="2" charset="-122"/>
              </a:rPr>
              <a:t>K-BERT </a:t>
            </a:r>
            <a:r>
              <a:rPr lang="zh-CN" altLang="en-US" b="0" i="0" dirty="0">
                <a:solidFill>
                  <a:srgbClr val="121212"/>
                </a:solidFill>
                <a:effectLst/>
                <a:latin typeface="宋体" panose="02010600030101010101" pitchFamily="2" charset="-122"/>
                <a:ea typeface="宋体" panose="02010600030101010101" pitchFamily="2" charset="-122"/>
              </a:rPr>
              <a:t>中提出了一个很巧妙的解决办法，那就是软位置（</a:t>
            </a:r>
            <a:r>
              <a:rPr lang="en-US" altLang="zh-CN" b="0" i="0" dirty="0">
                <a:solidFill>
                  <a:srgbClr val="121212"/>
                </a:solidFill>
                <a:effectLst/>
                <a:latin typeface="宋体" panose="02010600030101010101" pitchFamily="2" charset="-122"/>
                <a:ea typeface="宋体" panose="02010600030101010101" pitchFamily="2" charset="-122"/>
              </a:rPr>
              <a:t>Soft-position</a:t>
            </a:r>
            <a:r>
              <a:rPr lang="zh-CN" altLang="en-US" b="0" i="0" dirty="0">
                <a:solidFill>
                  <a:srgbClr val="121212"/>
                </a:solidFill>
                <a:effectLst/>
                <a:latin typeface="宋体" panose="02010600030101010101" pitchFamily="2" charset="-122"/>
                <a:ea typeface="宋体" panose="02010600030101010101" pitchFamily="2" charset="-122"/>
              </a:rPr>
              <a:t>）和可见矩阵（</a:t>
            </a:r>
            <a:r>
              <a:rPr lang="en-US" altLang="zh-CN" b="0" i="0" dirty="0">
                <a:solidFill>
                  <a:srgbClr val="121212"/>
                </a:solidFill>
                <a:effectLst/>
                <a:latin typeface="宋体" panose="02010600030101010101" pitchFamily="2" charset="-122"/>
                <a:ea typeface="宋体" panose="02010600030101010101" pitchFamily="2" charset="-122"/>
              </a:rPr>
              <a:t>Visible Matrix</a:t>
            </a:r>
            <a:r>
              <a:rPr lang="zh-CN" altLang="en-US" b="0" i="0" dirty="0">
                <a:solidFill>
                  <a:srgbClr val="121212"/>
                </a:solidFill>
                <a:effectLst/>
                <a:latin typeface="宋体" panose="02010600030101010101" pitchFamily="2" charset="-122"/>
                <a:ea typeface="宋体" panose="02010600030101010101" pitchFamily="2" charset="-122"/>
              </a:rPr>
              <a:t>）。下面我们详细看看具体的实现方法。</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2579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DFD5E-47F1-4AB2-B4A2-22F17809675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a:t>
            </a:r>
            <a:r>
              <a:rPr lang="en-US" altLang="zh-CN" sz="44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(Soft-position + Visible matrix)</a:t>
            </a:r>
            <a:endParaRPr lang="zh-CN" altLang="en-US" sz="3600" dirty="0"/>
          </a:p>
        </p:txBody>
      </p:sp>
      <p:pic>
        <p:nvPicPr>
          <p:cNvPr id="6" name="内容占位符 5">
            <a:extLst>
              <a:ext uri="{FF2B5EF4-FFF2-40B4-BE49-F238E27FC236}">
                <a16:creationId xmlns:a16="http://schemas.microsoft.com/office/drawing/2014/main" id="{AD12023B-EE83-435C-982E-0D2F6A2B0E05}"/>
              </a:ext>
            </a:extLst>
          </p:cNvPr>
          <p:cNvPicPr>
            <a:picLocks noGrp="1" noChangeAspect="1"/>
          </p:cNvPicPr>
          <p:nvPr>
            <p:ph idx="1"/>
          </p:nvPr>
        </p:nvPicPr>
        <p:blipFill>
          <a:blip r:embed="rId3"/>
          <a:stretch>
            <a:fillRect/>
          </a:stretch>
        </p:blipFill>
        <p:spPr>
          <a:xfrm>
            <a:off x="838200" y="1715747"/>
            <a:ext cx="10515600" cy="3031924"/>
          </a:xfrm>
        </p:spPr>
      </p:pic>
      <p:sp>
        <p:nvSpPr>
          <p:cNvPr id="3" name="矩形 2">
            <a:extLst>
              <a:ext uri="{FF2B5EF4-FFF2-40B4-BE49-F238E27FC236}">
                <a16:creationId xmlns:a16="http://schemas.microsoft.com/office/drawing/2014/main" id="{CF3938A2-8606-4D40-B6AA-119896D94F22}"/>
              </a:ext>
            </a:extLst>
          </p:cNvPr>
          <p:cNvSpPr/>
          <p:nvPr/>
        </p:nvSpPr>
        <p:spPr>
          <a:xfrm>
            <a:off x="879061" y="4747671"/>
            <a:ext cx="9042400" cy="369332"/>
          </a:xfrm>
          <a:prstGeom prst="rect">
            <a:avLst/>
          </a:prstGeom>
        </p:spPr>
        <p:txBody>
          <a:bodyPr wrap="square">
            <a:spAutoFit/>
          </a:bodyPr>
          <a:lstStyle/>
          <a:p>
            <a:r>
              <a:rPr lang="zh-CN" altLang="en-US" b="1" dirty="0">
                <a:solidFill>
                  <a:srgbClr val="121212"/>
                </a:solidFill>
                <a:latin typeface="黑体" panose="02010609060101010101" pitchFamily="49" charset="-122"/>
                <a:ea typeface="黑体" panose="02010609060101010101" pitchFamily="49" charset="-122"/>
              </a:rPr>
              <a:t>句子树平铺：</a:t>
            </a:r>
            <a:r>
              <a:rPr lang="en-US" altLang="zh-CN" dirty="0">
                <a:solidFill>
                  <a:srgbClr val="121212"/>
                </a:solidFill>
                <a:latin typeface="-apple-system"/>
              </a:rPr>
              <a:t>[CLS] Tim Cook </a:t>
            </a:r>
            <a:r>
              <a:rPr lang="en-US" altLang="zh-CN" dirty="0">
                <a:solidFill>
                  <a:schemeClr val="accent1"/>
                </a:solidFill>
                <a:latin typeface="-apple-system"/>
              </a:rPr>
              <a:t>CEO Apple </a:t>
            </a:r>
            <a:r>
              <a:rPr lang="en-US" altLang="zh-CN" dirty="0">
                <a:solidFill>
                  <a:srgbClr val="121212"/>
                </a:solidFill>
                <a:latin typeface="-apple-system"/>
              </a:rPr>
              <a:t>is currently visiting Beijing </a:t>
            </a:r>
            <a:r>
              <a:rPr lang="en-US" altLang="zh-CN" dirty="0">
                <a:solidFill>
                  <a:schemeClr val="accent1"/>
                </a:solidFill>
                <a:latin typeface="-apple-system"/>
              </a:rPr>
              <a:t>capital China </a:t>
            </a:r>
            <a:r>
              <a:rPr lang="en-US" altLang="zh-CN" dirty="0" err="1">
                <a:solidFill>
                  <a:schemeClr val="accent1"/>
                </a:solidFill>
                <a:latin typeface="-apple-system"/>
              </a:rPr>
              <a:t>is_a</a:t>
            </a:r>
            <a:r>
              <a:rPr lang="en-US" altLang="zh-CN" dirty="0">
                <a:solidFill>
                  <a:schemeClr val="accent1"/>
                </a:solidFill>
                <a:latin typeface="-apple-system"/>
              </a:rPr>
              <a:t> City </a:t>
            </a:r>
            <a:r>
              <a:rPr lang="en-US" altLang="zh-CN" dirty="0">
                <a:solidFill>
                  <a:srgbClr val="121212"/>
                </a:solidFill>
                <a:latin typeface="-apple-system"/>
              </a:rPr>
              <a:t>now</a:t>
            </a:r>
            <a:endParaRPr lang="zh-CN" altLang="en-US" dirty="0"/>
          </a:p>
        </p:txBody>
      </p:sp>
      <p:sp>
        <p:nvSpPr>
          <p:cNvPr id="10" name="矩形 9">
            <a:extLst>
              <a:ext uri="{FF2B5EF4-FFF2-40B4-BE49-F238E27FC236}">
                <a16:creationId xmlns:a16="http://schemas.microsoft.com/office/drawing/2014/main" id="{D61493AD-F2EA-4931-8A8E-958FFCAC114B}"/>
              </a:ext>
            </a:extLst>
          </p:cNvPr>
          <p:cNvSpPr/>
          <p:nvPr/>
        </p:nvSpPr>
        <p:spPr>
          <a:xfrm>
            <a:off x="879061" y="5206952"/>
            <a:ext cx="10071652" cy="646331"/>
          </a:xfrm>
          <a:prstGeom prst="rect">
            <a:avLst/>
          </a:prstGeom>
        </p:spPr>
        <p:txBody>
          <a:bodyPr wrap="square">
            <a:spAutoFit/>
          </a:bodyPr>
          <a:lstStyle/>
          <a:p>
            <a:r>
              <a:rPr lang="zh-CN" altLang="en-US" b="1" dirty="0">
                <a:solidFill>
                  <a:srgbClr val="121212"/>
                </a:solidFill>
                <a:latin typeface="黑体" panose="02010609060101010101" pitchFamily="49" charset="-122"/>
                <a:ea typeface="黑体" panose="02010609060101010101" pitchFamily="49" charset="-122"/>
              </a:rPr>
              <a:t>软位置编码：</a:t>
            </a:r>
            <a:r>
              <a:rPr lang="en-US" altLang="zh-CN" dirty="0">
                <a:solidFill>
                  <a:srgbClr val="121212"/>
                </a:solidFill>
                <a:latin typeface="-apple-system"/>
              </a:rPr>
              <a:t>[CLS](0) Tim(1) Cook(2) </a:t>
            </a:r>
            <a:r>
              <a:rPr lang="en-US" altLang="zh-CN" dirty="0">
                <a:solidFill>
                  <a:srgbClr val="FF0000"/>
                </a:solidFill>
                <a:latin typeface="-apple-system"/>
              </a:rPr>
              <a:t>CEO(3)</a:t>
            </a:r>
            <a:r>
              <a:rPr lang="en-US" altLang="zh-CN" dirty="0">
                <a:solidFill>
                  <a:srgbClr val="121212"/>
                </a:solidFill>
                <a:latin typeface="-apple-system"/>
              </a:rPr>
              <a:t> Apple(4) </a:t>
            </a:r>
            <a:r>
              <a:rPr lang="en-US" altLang="zh-CN" dirty="0">
                <a:solidFill>
                  <a:srgbClr val="FF0000"/>
                </a:solidFill>
                <a:latin typeface="-apple-system"/>
              </a:rPr>
              <a:t>is(3)</a:t>
            </a:r>
            <a:r>
              <a:rPr lang="en-US" altLang="zh-CN" dirty="0">
                <a:solidFill>
                  <a:srgbClr val="121212"/>
                </a:solidFill>
                <a:latin typeface="-apple-system"/>
              </a:rPr>
              <a:t> visiting(4) Beijing(5) capital(6) China(7) </a:t>
            </a:r>
            <a:r>
              <a:rPr lang="en-US" altLang="zh-CN" dirty="0" err="1">
                <a:solidFill>
                  <a:srgbClr val="121212"/>
                </a:solidFill>
                <a:latin typeface="-apple-system"/>
              </a:rPr>
              <a:t>is_a</a:t>
            </a:r>
            <a:r>
              <a:rPr lang="en-US" altLang="zh-CN" dirty="0">
                <a:solidFill>
                  <a:srgbClr val="121212"/>
                </a:solidFill>
                <a:latin typeface="-apple-system"/>
              </a:rPr>
              <a:t>(6) City(7) now(6)</a:t>
            </a:r>
            <a:endParaRPr lang="zh-CN" altLang="en-US" dirty="0"/>
          </a:p>
        </p:txBody>
      </p:sp>
    </p:spTree>
    <p:extLst>
      <p:ext uri="{BB962C8B-B14F-4D97-AF65-F5344CB8AC3E}">
        <p14:creationId xmlns:p14="http://schemas.microsoft.com/office/powerpoint/2010/main" val="34279475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5741</TotalTime>
  <Words>1026</Words>
  <Application>Microsoft Office PowerPoint</Application>
  <PresentationFormat>宽屏</PresentationFormat>
  <Paragraphs>73</Paragraphs>
  <Slides>16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等线</vt:lpstr>
      <vt:lpstr>等线 Light</vt:lpstr>
      <vt:lpstr>黑体</vt:lpstr>
      <vt:lpstr>宋体</vt:lpstr>
      <vt:lpstr>Arial</vt:lpstr>
      <vt:lpstr>Times New Roman</vt:lpstr>
      <vt:lpstr>Wingdings</vt:lpstr>
      <vt:lpstr>Office 主题​​</vt:lpstr>
      <vt:lpstr>PowerPoint 演示文稿</vt:lpstr>
      <vt:lpstr>PowerPoint 演示文稿</vt:lpstr>
      <vt:lpstr>PowerPoint 演示文稿</vt:lpstr>
      <vt:lpstr>Background</vt:lpstr>
      <vt:lpstr>Background</vt:lpstr>
      <vt:lpstr>Related work</vt:lpstr>
      <vt:lpstr>Model (K-BERT)</vt:lpstr>
      <vt:lpstr>Model (K-BERT)</vt:lpstr>
      <vt:lpstr>Model (Soft-position + Visible matrix)</vt:lpstr>
      <vt:lpstr>Model (Mask-Transformer)</vt:lpstr>
      <vt:lpstr>Experiments</vt:lpstr>
      <vt:lpstr>Experiments</vt:lpstr>
      <vt:lpstr>Experiments</vt:lpstr>
      <vt:lpstr>Conclusion</vt:lpstr>
      <vt:lpstr>Future 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平生</dc:creator>
  <cp:lastModifiedBy>icalps</cp:lastModifiedBy>
  <cp:revision>54</cp:revision>
  <dcterms:created xsi:type="dcterms:W3CDTF">2020-10-15T12:40:38Z</dcterms:created>
  <dcterms:modified xsi:type="dcterms:W3CDTF">2020-11-04T14:33:05Z</dcterms:modified>
</cp:coreProperties>
</file>