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8" r:id="rId5"/>
    <p:sldId id="258" r:id="rId6"/>
    <p:sldId id="274" r:id="rId7"/>
    <p:sldId id="275" r:id="rId8"/>
    <p:sldId id="276" r:id="rId9"/>
    <p:sldId id="279" r:id="rId10"/>
    <p:sldId id="281" r:id="rId11"/>
    <p:sldId id="282" r:id="rId12"/>
    <p:sldId id="285" r:id="rId13"/>
    <p:sldId id="277" r:id="rId14"/>
    <p:sldId id="280" r:id="rId15"/>
    <p:sldId id="283" r:id="rId16"/>
    <p:sldId id="284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1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Knowledge Aware Conversation Generation with Explainable Reasoning over Augmented Graphs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11.5 </a:t>
            </a:r>
            <a:r>
              <a:rPr lang="zh-CN" altLang="en-US" dirty="0"/>
              <a:t>陈柯宇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4CCD-19D7-4F7E-BC88-748C379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RL</a:t>
            </a:r>
            <a:r>
              <a:rPr lang="en-US" altLang="zh-CN" dirty="0"/>
              <a:t>-Based KG Reasoning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B6C1B-0D53-4ACE-B324-954A213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altLang="zh-CN" dirty="0"/>
              <a:t>States: Current location of </a:t>
            </a:r>
            <a:r>
              <a:rPr lang="en-US" altLang="zh-CN" dirty="0" err="1"/>
              <a:t>RL</a:t>
            </a:r>
            <a:r>
              <a:rPr lang="en-US" altLang="zh-CN" dirty="0"/>
              <a:t> agent in KG</a:t>
            </a:r>
          </a:p>
          <a:p>
            <a:r>
              <a:rPr lang="en-US" altLang="zh-CN" dirty="0"/>
              <a:t>Actions: All outgoing edges of the vertex</a:t>
            </a:r>
          </a:p>
          <a:p>
            <a:r>
              <a:rPr lang="en-US" altLang="zh-CN" dirty="0"/>
              <a:t>Transition: Described by transition function</a:t>
            </a:r>
          </a:p>
          <a:p>
            <a:r>
              <a:rPr lang="en-US" altLang="zh-CN" dirty="0"/>
              <a:t>Rewards: +1 if current vertex is ground-truth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FCBC28-D67F-4F3C-8EF8-D5BC9932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5"/>
            <a:ext cx="3773563" cy="27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0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4A33-2FC7-4FAB-B028-8A17613F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131D0-9C79-4CCF-B1FF-90F5F660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7072"/>
            <a:ext cx="8435280" cy="219310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FFN</a:t>
            </a:r>
            <a:r>
              <a:rPr lang="en-US" altLang="zh-CN" dirty="0"/>
              <a:t>: Encode dialogue history</a:t>
            </a:r>
          </a:p>
          <a:p>
            <a:r>
              <a:rPr lang="en-US" altLang="zh-CN" dirty="0"/>
              <a:t>Bilinear: Local view (similarity evaluation)</a:t>
            </a:r>
          </a:p>
          <a:p>
            <a:r>
              <a:rPr lang="en-US" altLang="zh-CN" dirty="0"/>
              <a:t>MRC: Global view (find answer from document)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94555-F890-4817-BC96-A850BA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59389"/>
            <a:ext cx="6696753" cy="23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37E09-0288-4355-9961-CE6E9231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E142C-6091-4CC1-9CE8-B714797B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882552" cy="4493096"/>
          </a:xfrm>
        </p:spPr>
        <p:txBody>
          <a:bodyPr/>
          <a:lstStyle/>
          <a:p>
            <a:r>
              <a:rPr lang="en-US" altLang="zh-CN" dirty="0" err="1"/>
              <a:t>FFN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Bilinear:</a:t>
            </a:r>
          </a:p>
          <a:p>
            <a:r>
              <a:rPr lang="en-US" altLang="zh-CN" dirty="0"/>
              <a:t>MRC:</a:t>
            </a:r>
          </a:p>
          <a:p>
            <a:r>
              <a:rPr lang="en-US" altLang="zh-CN" dirty="0"/>
              <a:t>Policy: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3F07C-9F77-4CB0-A024-15731ED2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78672"/>
            <a:ext cx="3079908" cy="431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DF0110-FDD5-4999-9BFD-89CB7B7E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371528"/>
            <a:ext cx="2984653" cy="692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225008-398B-4C97-AF57-7BC994CB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429000"/>
            <a:ext cx="2267067" cy="501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98079C-5430-4EA8-81C2-3DD4507E8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946" y="4165780"/>
            <a:ext cx="4026107" cy="2603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B052A-816E-4B2D-AFF9-0D9C434F8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895" y="4694199"/>
            <a:ext cx="3365673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EB391-0E62-418B-85E3-BE6EBCEA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Aware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1F1BB-1D29-48F9-BB7F-5618D9D5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92889"/>
            <a:ext cx="8229600" cy="2018039"/>
          </a:xfrm>
        </p:spPr>
        <p:txBody>
          <a:bodyPr>
            <a:normAutofit/>
          </a:bodyPr>
          <a:lstStyle/>
          <a:p>
            <a:r>
              <a:rPr lang="en-US" altLang="zh-CN" dirty="0"/>
              <a:t>A text summarization model</a:t>
            </a:r>
          </a:p>
          <a:p>
            <a:r>
              <a:rPr lang="en-US" altLang="zh-CN" dirty="0"/>
              <a:t>Input: Embedding of knowledge and message</a:t>
            </a:r>
          </a:p>
          <a:p>
            <a:r>
              <a:rPr lang="en-US" altLang="zh-CN" dirty="0"/>
              <a:t>Output: Generated response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F5169-DC86-4AC1-B3CE-B819610F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7638"/>
            <a:ext cx="4704642" cy="21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D42E-864F-4F59-9625-E5D839D5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03736-75EA-4327-896B-0CD2D446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Automatic Evaluations</a:t>
            </a:r>
          </a:p>
          <a:p>
            <a:pPr marL="0" indent="0">
              <a:buNone/>
            </a:pPr>
            <a:r>
              <a:rPr lang="en-US" altLang="zh-CN" dirty="0"/>
              <a:t>    Dataset: </a:t>
            </a:r>
            <a:r>
              <a:rPr lang="en-US" altLang="zh-CN" dirty="0" err="1"/>
              <a:t>EMNLP</a:t>
            </a:r>
            <a:r>
              <a:rPr lang="en-US" altLang="zh-CN" dirty="0"/>
              <a:t>/</a:t>
            </a:r>
            <a:r>
              <a:rPr lang="en-US" altLang="zh-CN" dirty="0" err="1"/>
              <a:t>ICLR</a:t>
            </a:r>
            <a:r>
              <a:rPr lang="en-US" altLang="zh-CN" dirty="0"/>
              <a:t> dataset</a:t>
            </a:r>
          </a:p>
          <a:p>
            <a:pPr marL="0" indent="0">
              <a:buNone/>
            </a:pPr>
            <a:r>
              <a:rPr lang="en-US" altLang="zh-CN" dirty="0"/>
              <a:t>    Evaluation Index: BLEU, ROUGE, </a:t>
            </a:r>
            <a:r>
              <a:rPr lang="en-US" altLang="zh-CN" dirty="0" err="1"/>
              <a:t>Hit@1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Human Evaluations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9F23D3-DE36-43C7-BA21-303CA87A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5976861" cy="23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2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E4B6-7D07-47D7-9F39-E5F32E5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1FFAE-F650-46FF-8882-7DA7167A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AKGCM</a:t>
            </a:r>
            <a:r>
              <a:rPr lang="en-US" altLang="zh-CN" dirty="0"/>
              <a:t> without some crucial part:</a:t>
            </a:r>
          </a:p>
          <a:p>
            <a:pPr marL="0" indent="0">
              <a:buNone/>
            </a:pPr>
            <a:r>
              <a:rPr lang="en-US" altLang="zh-CN" dirty="0"/>
              <a:t>    (Ablation Test)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E620D-41E1-4C58-AD7D-35138ED5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96952"/>
            <a:ext cx="4610337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8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5F24-4B9E-41E0-B44C-62D4880A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20B30-6C37-401E-B3F0-770A152B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US" altLang="zh-CN" dirty="0"/>
              <a:t>Model Generalization:</a:t>
            </a:r>
          </a:p>
          <a:p>
            <a:pPr marL="0" indent="0">
              <a:buNone/>
            </a:pPr>
            <a:r>
              <a:rPr lang="en-US" altLang="zh-CN" dirty="0"/>
              <a:t>    (Gradually reduce the ratio of training data)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2FFBD2-D046-4CFD-BCD4-90D11453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852936"/>
            <a:ext cx="5256584" cy="36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0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  <a:p>
            <a:pPr algn="ctr">
              <a:buNone/>
            </a:pPr>
            <a:r>
              <a:rPr lang="en-US" altLang="zh-CN" sz="5400" dirty="0"/>
              <a:t>Thank you for listening!</a:t>
            </a:r>
          </a:p>
          <a:p>
            <a:pPr algn="ctr"/>
            <a:endParaRPr lang="en-US" altLang="zh-CN" dirty="0"/>
          </a:p>
          <a:p>
            <a:pPr algn="ctr">
              <a:buNone/>
            </a:pPr>
            <a:r>
              <a:rPr lang="en-US" altLang="zh-CN" sz="4400" dirty="0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530B9-A72D-4CBC-A325-337ABB4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0070F-EBE0-4C27-990F-6B2ACE10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Abstract &amp; Contributions</a:t>
            </a:r>
          </a:p>
          <a:p>
            <a:r>
              <a:rPr lang="en-US" altLang="zh-CN" dirty="0"/>
              <a:t>Proposed Framework</a:t>
            </a:r>
          </a:p>
          <a:p>
            <a:r>
              <a:rPr lang="en-US" altLang="zh-CN" dirty="0"/>
              <a:t>Experiment Result </a:t>
            </a:r>
            <a:r>
              <a:rPr lang="en-US" altLang="zh-CN"/>
              <a:t>&amp; Analysis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443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KB-based QA works?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1554F5-59A4-45A5-93A8-01B3029B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here comes a User Utterance: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 prefer the ending in “I Am Legend” directed by Francis Lawrence.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48B07-BA32-4B95-84D5-1E9A4B6A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139898"/>
            <a:ext cx="5256584" cy="3443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90F3D-0F0B-4A1B-B506-67B5C8BD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naïve solution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667E43-DF2B-4840-902C-5217C1C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Intent Classification </a:t>
            </a:r>
          </a:p>
          <a:p>
            <a:r>
              <a:rPr lang="en-US" altLang="zh-CN" dirty="0"/>
              <a:t>Entity Linking</a:t>
            </a:r>
          </a:p>
          <a:p>
            <a:r>
              <a:rPr lang="en-US" altLang="zh-CN" dirty="0"/>
              <a:t>Relation Detection</a:t>
            </a:r>
          </a:p>
          <a:p>
            <a:r>
              <a:rPr lang="en-US" altLang="zh-CN" dirty="0"/>
              <a:t>Response Generation</a:t>
            </a:r>
          </a:p>
          <a:p>
            <a:pPr marL="0" indent="0">
              <a:buNone/>
            </a:pPr>
            <a:r>
              <a:rPr lang="en-US" altLang="zh-CN" dirty="0"/>
              <a:t>    A sample conversation may look like: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732625-84A7-4149-B3DB-8DB3E4CE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300"/>
            <a:ext cx="851462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and Shortcomings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B53B72-7592-4E2C-A9F6-0C059C2D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err="1"/>
              <a:t>KBQA</a:t>
            </a:r>
            <a:r>
              <a:rPr lang="en-US" altLang="zh-CN" dirty="0"/>
              <a:t> suffers from information insufficient for response generation.</a:t>
            </a:r>
          </a:p>
          <a:p>
            <a:pPr marL="0" indent="0">
              <a:buNone/>
            </a:pPr>
            <a:r>
              <a:rPr lang="en-US" altLang="zh-CN" dirty="0"/>
              <a:t>    (e.g. Use a single word to facilitate generation)</a:t>
            </a:r>
          </a:p>
          <a:p>
            <a:endParaRPr lang="en-US" altLang="zh-CN" dirty="0"/>
          </a:p>
          <a:p>
            <a:r>
              <a:rPr lang="en-US" altLang="zh-CN" dirty="0"/>
              <a:t>Fusion of graph structure and knowledge texts is necessary, but little study on that.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A9C5-3289-4B7B-837C-A9A749F3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478E3-E51C-4852-9A72-CA2E7591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attempt that unifies knowledge triples and text as a graph</a:t>
            </a:r>
          </a:p>
          <a:p>
            <a:r>
              <a:rPr lang="en-US" altLang="zh-CN" dirty="0"/>
              <a:t>Flexible multi-hop knowledge graph reasoning in dialogue system</a:t>
            </a:r>
          </a:p>
          <a:p>
            <a:r>
              <a:rPr lang="en-US" altLang="zh-CN" dirty="0"/>
              <a:t>Graph-based knowledge selection mechanism</a:t>
            </a:r>
          </a:p>
          <a:p>
            <a:r>
              <a:rPr lang="en-US" altLang="zh-CN" dirty="0"/>
              <a:t>Machine Reading Comprehension(MRC) for graph reasoning process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1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712E0-090E-4567-A5EE-FB080DF7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9AB6A-0E57-4DE4-A2D9-A1D6423E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20" y="1417638"/>
            <a:ext cx="8003232" cy="4493096"/>
          </a:xfrm>
        </p:spPr>
        <p:txBody>
          <a:bodyPr>
            <a:normAutofit/>
          </a:bodyPr>
          <a:lstStyle/>
          <a:p>
            <a:r>
              <a:rPr lang="en-US" altLang="zh-CN" dirty="0"/>
              <a:t>Augmented Knowledge Graph Chatting Machine (</a:t>
            </a:r>
            <a:r>
              <a:rPr lang="en-US" altLang="zh-CN" dirty="0" err="1"/>
              <a:t>AKGCM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30D3B-5B9D-4082-9813-0407E11E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22288"/>
            <a:ext cx="3556488" cy="41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9D6F4-E0A2-4A27-9032-94FBC6A4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Augmented Knowledge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1F775-4A7E-4C48-8B52-E7166E58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16832"/>
            <a:ext cx="3178696" cy="4464496"/>
          </a:xfrm>
        </p:spPr>
        <p:txBody>
          <a:bodyPr>
            <a:normAutofit/>
          </a:bodyPr>
          <a:lstStyle/>
          <a:p>
            <a:r>
              <a:rPr lang="en-US" altLang="zh-CN" dirty="0"/>
              <a:t>factoid KG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non-factoid knowledge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0C886-AB33-4F73-96A6-BA88D8F6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76" y="1600200"/>
            <a:ext cx="5256584" cy="34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54773-7BF2-47AB-BF36-3094B93C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Selection on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CCE6A-4BD5-4296-8627-3D188806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r>
              <a:rPr lang="en-US" altLang="zh-CN" dirty="0" err="1"/>
              <a:t>RL</a:t>
            </a:r>
            <a:r>
              <a:rPr lang="en-US" altLang="zh-CN" dirty="0"/>
              <a:t>-based KG reasoning</a:t>
            </a:r>
          </a:p>
          <a:p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 err="1"/>
              <a:t>POMDP</a:t>
            </a:r>
            <a:r>
              <a:rPr lang="en-US" altLang="zh-CN" dirty="0"/>
              <a:t> model is used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71B9CE-44F1-4856-87BA-ECB62CE2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40" y="1398846"/>
            <a:ext cx="5717779" cy="42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6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325</Words>
  <Application>Microsoft Office PowerPoint</Application>
  <PresentationFormat>全屏显示(4:3)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主题</vt:lpstr>
      <vt:lpstr>Knowledge Aware Conversation Generation with Explainable Reasoning over Augmented Graphs</vt:lpstr>
      <vt:lpstr>Catalogue</vt:lpstr>
      <vt:lpstr>How a KB-based QA works?</vt:lpstr>
      <vt:lpstr>A naïve solution</vt:lpstr>
      <vt:lpstr>Challenges and Shortcomings</vt:lpstr>
      <vt:lpstr>Main Contributions</vt:lpstr>
      <vt:lpstr>Model Overview</vt:lpstr>
      <vt:lpstr>Augmented Knowledge Graph</vt:lpstr>
      <vt:lpstr>Knowledge Selection on graph</vt:lpstr>
      <vt:lpstr>RL-Based KG Reasoning</vt:lpstr>
      <vt:lpstr>Policy Network</vt:lpstr>
      <vt:lpstr>Policy Network</vt:lpstr>
      <vt:lpstr>Knowledge Aware Generation</vt:lpstr>
      <vt:lpstr>Experiment Result</vt:lpstr>
      <vt:lpstr>Model Analysis</vt:lpstr>
      <vt:lpstr>Model 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Task-Oriented Dialog Policy Learning with Role-Aware Reward Decomposition</dc:title>
  <dc:creator>╮   潜心   ╰</dc:creator>
  <cp:lastModifiedBy>潜 心</cp:lastModifiedBy>
  <cp:revision>25</cp:revision>
  <dcterms:created xsi:type="dcterms:W3CDTF">2020-04-16T01:23:15Z</dcterms:created>
  <dcterms:modified xsi:type="dcterms:W3CDTF">2020-11-05T01:29:49Z</dcterms:modified>
</cp:coreProperties>
</file>