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3" r:id="rId7"/>
    <p:sldId id="265" r:id="rId8"/>
    <p:sldId id="267" r:id="rId9"/>
    <p:sldId id="268" r:id="rId10"/>
    <p:sldId id="269" r:id="rId11"/>
    <p:sldId id="271" r:id="rId12"/>
    <p:sldId id="273" r:id="rId13"/>
    <p:sldId id="274" r:id="rId14"/>
    <p:sldId id="275" r:id="rId15"/>
    <p:sldId id="277" r:id="rId16"/>
    <p:sldId id="27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9EBF5"/>
    <a:srgbClr val="AEA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98F2B-8A2D-4BB9-AC9B-FAACC6A86C0D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01F46-983A-4A39-AE79-57ED0260A5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999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01F46-983A-4A39-AE79-57ED0260A57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500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01F46-983A-4A39-AE79-57ED0260A57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636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01F46-983A-4A39-AE79-57ED0260A57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840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01F46-983A-4A39-AE79-57ED0260A57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111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01F46-983A-4A39-AE79-57ED0260A57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654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01F46-983A-4A39-AE79-57ED0260A57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974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01F46-983A-4A39-AE79-57ED0260A57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923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01F46-983A-4A39-AE79-57ED0260A57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617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01F46-983A-4A39-AE79-57ED0260A57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648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01F46-983A-4A39-AE79-57ED0260A57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63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D63D3-AAC4-4836-AB60-6DFB62D9D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D08894-A637-4595-969B-FAF4A283B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2F9DC0-3857-4382-9163-48E26844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A5-9BBA-4929-8F30-59A809C5BFBE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E80615-4038-4D89-9DAD-22C1E0E3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19A3FF-5BC3-4478-8177-91F7D0CC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47D2-A9A1-4403-92BB-997C0D635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861D7-3241-43AB-AB81-A6D46988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2294DE-1BDF-4571-8A46-8C8BCC7EF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1A4FED-282F-4FF7-B256-8B8BF05F2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A5-9BBA-4929-8F30-59A809C5BFBE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AB8A2A-8FC8-4E72-9B34-2B1DBF4C7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900A9F-66EC-4C06-AC60-0E1B65BC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47D2-A9A1-4403-92BB-997C0D635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79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4CDB1A-5167-4806-8074-901514347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A6EE8C-A802-4A5A-92CD-179842868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6E7FF0-7276-44F8-B9E3-80793707A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A5-9BBA-4929-8F30-59A809C5BFBE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C87FE5-7D90-43EB-884E-1B1397EC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16F70E-7A6D-4417-A278-FB4130D4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47D2-A9A1-4403-92BB-997C0D635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15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C3BCF-9682-4E8C-8467-7119C053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576483-9122-4202-8990-35405FFEC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281246-26F9-4A1D-8FBF-7F61F1BA9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A5-9BBA-4929-8F30-59A809C5BFBE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385B78-12D5-4812-A7BA-AE0145D9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ACE0DF-1B5F-4A41-8770-D33362F2B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47D2-A9A1-4403-92BB-997C0D635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24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2C096-16CE-484F-818C-88B95A68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4F349B-819E-4F6E-9A1B-277B7A214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71322-D83D-487F-A8E1-1A630F134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A5-9BBA-4929-8F30-59A809C5BFBE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9D848F-340A-4F97-97B4-C49FCBAE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45A71-ABFE-4CA9-A02D-A1BF1325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47D2-A9A1-4403-92BB-997C0D635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65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AB73F-336A-4032-92E6-5F16A73B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99A70E-73CA-4202-BBEB-C348A2795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08C82E-7D3C-4863-AA79-86906D590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24ADF3-C762-4BEB-BF5A-ED7C8C9E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A5-9BBA-4929-8F30-59A809C5BFBE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AF36AB-3E79-422D-8159-F542F62AA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856A9-A0E2-449D-A52F-CEBFE7B2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47D2-A9A1-4403-92BB-997C0D635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26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D877E-5ACF-4DBE-8AFC-482D3D55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5D6B72-0597-4A34-91AC-C1990F8E0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37C29A-A727-4C37-B16F-AE2101978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3C7692-BE23-48A3-97EF-6E2E0F918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0E7D2E-301F-4CFB-9F90-C159C7B37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B4A6A0-0681-4868-B00F-7601435F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A5-9BBA-4929-8F30-59A809C5BFBE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0E3E20-DC90-4BDD-8AA5-D3875FB7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6B702F-815D-42E9-804B-49B0AC5E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47D2-A9A1-4403-92BB-997C0D635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2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AD658-86F3-482B-9057-8FBF65D2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520FC4-DB15-43D0-A1B7-6470253CC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A5-9BBA-4929-8F30-59A809C5BFBE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4F736C-BFBD-4E5C-B097-83E998B1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D25500-A219-4ECB-9955-33A4CA38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47D2-A9A1-4403-92BB-997C0D635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790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DC8F5A-7D61-4D1B-9949-3002433D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A5-9BBA-4929-8F30-59A809C5BFBE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3531F7-19C5-4778-BE08-83520FF6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CF3075-0F75-4FA8-A701-53377586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47D2-A9A1-4403-92BB-997C0D635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67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22483-982E-4E18-98FD-6BEA83B0C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7BF147-DF6E-4ECA-BFF1-A632CBA86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F7ABC7-E086-4115-8CE6-953FC4A80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0E4E8B-060D-4F52-A101-6AFDD029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A5-9BBA-4929-8F30-59A809C5BFBE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D5F8E1-34AB-4BF3-B136-A8E559B8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EB285A-D2E6-4DCE-802B-6B3AE013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47D2-A9A1-4403-92BB-997C0D635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CF06D-80E0-4BF9-8CB8-47BF64B4C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66CD98-719B-4F88-83EE-6BCEC5E58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9E54B6-0F7C-46F1-B53A-4FBB4B819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0FE72B-6C57-47C9-A6FA-A40671131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A5-9BBA-4929-8F30-59A809C5BFBE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3592DE-763C-44D1-A252-D916C9D57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86E95F-4204-4F0A-8026-DDE77DC1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47D2-A9A1-4403-92BB-997C0D635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69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F645D5-AF9B-4433-9F0A-E850C64A2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6D3B7A-8D3B-4214-AC12-271DD0991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B1C65-555B-4A90-BEF0-BE51D08F1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8FFA5-9BBA-4929-8F30-59A809C5BFBE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42FB76-F8B8-4CB2-A312-D406366A4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343ECA-F26B-4775-B081-F838E5AA1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47D2-A9A1-4403-92BB-997C0D635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32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BC6C2-72E7-4590-9223-163D18370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8788" y="1600200"/>
            <a:ext cx="9974424" cy="1056012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Dialogue-Based Relation Extraction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BC5D7D-EA57-43EB-B4A3-77A01C665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14209"/>
            <a:ext cx="9144000" cy="1655762"/>
          </a:xfrm>
        </p:spPr>
        <p:txBody>
          <a:bodyPr/>
          <a:lstStyle/>
          <a:p>
            <a:r>
              <a:rPr lang="en-US" altLang="zh-CN" dirty="0"/>
              <a:t>Dian Yu</a:t>
            </a:r>
            <a:r>
              <a:rPr lang="en-US" altLang="zh-CN" baseline="30000" dirty="0"/>
              <a:t>1  </a:t>
            </a:r>
            <a:r>
              <a:rPr lang="en-US" altLang="zh-CN" dirty="0"/>
              <a:t>Kai Sun</a:t>
            </a:r>
            <a:r>
              <a:rPr lang="en-US" altLang="zh-CN" baseline="30000" dirty="0"/>
              <a:t>2 </a:t>
            </a:r>
            <a:r>
              <a:rPr lang="en-US" altLang="zh-CN" dirty="0"/>
              <a:t>Claire Cardie</a:t>
            </a:r>
            <a:r>
              <a:rPr lang="en-US" altLang="zh-CN" baseline="30000" dirty="0"/>
              <a:t>2</a:t>
            </a:r>
            <a:r>
              <a:rPr lang="en-US" altLang="zh-CN" dirty="0"/>
              <a:t> Dong Yu</a:t>
            </a:r>
            <a:r>
              <a:rPr lang="en-US" altLang="zh-CN" baseline="30000" dirty="0"/>
              <a:t>1</a:t>
            </a:r>
            <a:r>
              <a:rPr lang="en-US" altLang="zh-CN" dirty="0"/>
              <a:t> </a:t>
            </a:r>
          </a:p>
          <a:p>
            <a:r>
              <a:rPr lang="en-US" altLang="zh-CN" baseline="30000" dirty="0"/>
              <a:t>1</a:t>
            </a:r>
            <a:r>
              <a:rPr lang="en-US" altLang="zh-CN" dirty="0"/>
              <a:t>Tencent AI Lab, Bellevue, WA </a:t>
            </a:r>
          </a:p>
          <a:p>
            <a:r>
              <a:rPr lang="en-US" altLang="zh-CN" baseline="30000" dirty="0"/>
              <a:t>2</a:t>
            </a:r>
            <a:r>
              <a:rPr lang="en-US" altLang="zh-CN" dirty="0"/>
              <a:t>Cornell University, Ithaca, NY</a:t>
            </a:r>
            <a:endParaRPr lang="zh-CN" altLang="en-US" baseline="30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5C02AB-F70C-4B4C-A926-E738D5C10777}"/>
              </a:ext>
            </a:extLst>
          </p:cNvPr>
          <p:cNvSpPr txBox="1"/>
          <p:nvPr/>
        </p:nvSpPr>
        <p:spPr>
          <a:xfrm>
            <a:off x="9080205" y="5656521"/>
            <a:ext cx="221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汇报人：孟浩东</a:t>
            </a:r>
            <a:endParaRPr lang="en-US" altLang="zh-CN" dirty="0"/>
          </a:p>
          <a:p>
            <a:r>
              <a:rPr lang="zh-CN" altLang="en-US" dirty="0"/>
              <a:t>学号：</a:t>
            </a:r>
            <a:r>
              <a:rPr lang="en-US" altLang="zh-CN" dirty="0"/>
              <a:t>51205901079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345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2B82D-D0CD-4967-98A3-8E3A59C4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901"/>
            <a:ext cx="10515600" cy="832272"/>
          </a:xfrm>
        </p:spPr>
        <p:txBody>
          <a:bodyPr/>
          <a:lstStyle/>
          <a:p>
            <a:r>
              <a:rPr lang="en-US" altLang="zh-CN" dirty="0"/>
              <a:t>Metrics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内容占位符 4">
                <a:extLst>
                  <a:ext uri="{FF2B5EF4-FFF2-40B4-BE49-F238E27FC236}">
                    <a16:creationId xmlns:a16="http://schemas.microsoft.com/office/drawing/2014/main" id="{22F4197B-80FB-422A-AAA3-05420DA2432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0336356"/>
                  </p:ext>
                </p:extLst>
              </p:nvPr>
            </p:nvGraphicFramePr>
            <p:xfrm>
              <a:off x="838200" y="1749605"/>
              <a:ext cx="10515600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2598231405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355897119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969477357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055005801"/>
                        </a:ext>
                      </a:extLst>
                    </a:gridCol>
                  </a:tblGrid>
                  <a:tr h="370840">
                    <a:tc gridSpan="4"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The first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turns</a:t>
                          </a:r>
                          <a:r>
                            <a:rPr lang="en-US" altLang="zh-CN" baseline="0" dirty="0"/>
                            <a:t> of the dialogue (input)</a:t>
                          </a:r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0817293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dirty="0"/>
                            <a:t>S1: Hey </a:t>
                          </a:r>
                          <a:r>
                            <a:rPr lang="en-US" altLang="zh-CN" sz="1800" b="1" dirty="0" err="1"/>
                            <a:t>Pheebs</a:t>
                          </a:r>
                          <a:r>
                            <a:rPr lang="en-US" altLang="zh-CN" sz="1800" b="1" dirty="0"/>
                            <a:t>.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8643053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dirty="0">
                              <a:solidFill>
                                <a:srgbClr val="FF0000"/>
                              </a:solidFill>
                            </a:rPr>
                            <a:t>S2</a:t>
                          </a:r>
                          <a:r>
                            <a:rPr lang="en-US" altLang="zh-CN" sz="1800" b="1" dirty="0"/>
                            <a:t>: Hey!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564754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S1: Any sign of your </a:t>
                          </a:r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brother</a:t>
                          </a: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?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761127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S2: No, but he’s always late.</a:t>
                          </a:r>
                          <a:endParaRPr lang="zh-CN" alt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7608992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S1: I thought you only met him once?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014423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S2: Yeah, I did. I think it sounds </a:t>
                          </a:r>
                          <a:r>
                            <a:rPr lang="en-US" altLang="zh-CN" sz="18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y’know</a:t>
                          </a: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big </a:t>
                          </a:r>
                          <a:r>
                            <a:rPr lang="en-US" altLang="zh-CN" sz="18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sistery</a:t>
                          </a: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altLang="zh-CN" sz="18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y’know</a:t>
                          </a: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‘</a:t>
                          </a:r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Frank</a:t>
                          </a: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’s always late.’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459470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Remaining turns (not in the input)</a:t>
                          </a:r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5384148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</a:rPr>
                            <a:t>S1: Well relax, he’ll be here.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99409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Argument pair (input) </a:t>
                          </a:r>
                          <a:endParaRPr lang="en-US" altLang="zh-CN" sz="18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Relation type (Output)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Evaluable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Correctness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5491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(Frank, S2)</a:t>
                          </a:r>
                          <a:endParaRPr lang="en-US" altLang="zh-CN" sz="18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per: siblings</a:t>
                          </a:r>
                          <a:endParaRPr lang="zh-CN" altLang="en-US" sz="1800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92076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内容占位符 4">
                <a:extLst>
                  <a:ext uri="{FF2B5EF4-FFF2-40B4-BE49-F238E27FC236}">
                    <a16:creationId xmlns:a16="http://schemas.microsoft.com/office/drawing/2014/main" id="{22F4197B-80FB-422A-AAA3-05420DA2432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0336356"/>
                  </p:ext>
                </p:extLst>
              </p:nvPr>
            </p:nvGraphicFramePr>
            <p:xfrm>
              <a:off x="838200" y="1749605"/>
              <a:ext cx="10515600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2598231405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355897119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969477357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055005801"/>
                        </a:ext>
                      </a:extLst>
                    </a:gridCol>
                  </a:tblGrid>
                  <a:tr h="370840">
                    <a:tc gridSpan="4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8" t="-8197" r="-232" b="-10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0817293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dirty="0"/>
                            <a:t>S1: Hey </a:t>
                          </a:r>
                          <a:r>
                            <a:rPr lang="en-US" altLang="zh-CN" sz="1800" b="1" dirty="0" err="1"/>
                            <a:t>Pheebs</a:t>
                          </a:r>
                          <a:r>
                            <a:rPr lang="en-US" altLang="zh-CN" sz="1800" b="1" dirty="0"/>
                            <a:t>.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8643053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dirty="0">
                              <a:solidFill>
                                <a:srgbClr val="FF0000"/>
                              </a:solidFill>
                            </a:rPr>
                            <a:t>S2</a:t>
                          </a:r>
                          <a:r>
                            <a:rPr lang="en-US" altLang="zh-CN" sz="1800" b="1" dirty="0"/>
                            <a:t>: Hey!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564754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S1: Any sign of your </a:t>
                          </a:r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brother</a:t>
                          </a: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?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761127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S2: No, but he’s always late.</a:t>
                          </a:r>
                          <a:endParaRPr lang="zh-CN" alt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7608992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S1: I thought you only met him once?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014423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S2: Yeah, I did. I think it sounds </a:t>
                          </a:r>
                          <a:r>
                            <a:rPr lang="en-US" altLang="zh-CN" sz="18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y’know</a:t>
                          </a: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big </a:t>
                          </a:r>
                          <a:r>
                            <a:rPr lang="en-US" altLang="zh-CN" sz="18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sistery</a:t>
                          </a: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altLang="zh-CN" sz="18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y’know</a:t>
                          </a: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‘</a:t>
                          </a:r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Frank</a:t>
                          </a: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’s always late.’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459470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Remaining turns (not in the input)</a:t>
                          </a:r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5384148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</a:rPr>
                            <a:t>S1: Well relax, he’ll be here.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99409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Argument pair (input) </a:t>
                          </a:r>
                          <a:endParaRPr lang="en-US" altLang="zh-CN" sz="18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Relation type (Output)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Evaluable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Correctness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5491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(Frank, S2)</a:t>
                          </a:r>
                          <a:endParaRPr lang="en-US" altLang="zh-CN" sz="18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per: siblings</a:t>
                          </a:r>
                          <a:endParaRPr lang="zh-CN" altLang="en-US" sz="1800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920766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FCB976C-D3C8-459F-9646-3B1B50D0748E}"/>
              </a:ext>
            </a:extLst>
          </p:cNvPr>
          <p:cNvGraphicFramePr>
            <a:graphicFrameLocks noGrp="1"/>
          </p:cNvGraphicFramePr>
          <p:nvPr/>
        </p:nvGraphicFramePr>
        <p:xfrm>
          <a:off x="7035282" y="0"/>
          <a:ext cx="5156719" cy="169381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84501">
                  <a:extLst>
                    <a:ext uri="{9D8B030D-6E8A-4147-A177-3AD203B41FA5}">
                      <a16:colId xmlns:a16="http://schemas.microsoft.com/office/drawing/2014/main" val="799919598"/>
                    </a:ext>
                  </a:extLst>
                </a:gridCol>
                <a:gridCol w="1129885">
                  <a:extLst>
                    <a:ext uri="{9D8B030D-6E8A-4147-A177-3AD203B41FA5}">
                      <a16:colId xmlns:a16="http://schemas.microsoft.com/office/drawing/2014/main" val="4173561037"/>
                    </a:ext>
                  </a:extLst>
                </a:gridCol>
                <a:gridCol w="2242333">
                  <a:extLst>
                    <a:ext uri="{9D8B030D-6E8A-4147-A177-3AD203B41FA5}">
                      <a16:colId xmlns:a16="http://schemas.microsoft.com/office/drawing/2014/main" val="2007820696"/>
                    </a:ext>
                  </a:extLst>
                </a:gridCol>
              </a:tblGrid>
              <a:tr h="3526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Argument pair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Trigger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Relation type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800627"/>
                  </a:ext>
                </a:extLst>
              </a:tr>
              <a:tr h="3284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 (Frank, S2)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brother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per: siblings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945688"/>
                  </a:ext>
                </a:extLst>
              </a:tr>
              <a:tr h="301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 (S2, Frank)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brother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per: siblings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282246"/>
                  </a:ext>
                </a:extLst>
              </a:tr>
              <a:tr h="3110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R3 (S2, 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Pheebs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per: 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alternate_names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73701"/>
                  </a:ext>
                </a:extLst>
              </a:tr>
              <a:tr h="250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R4 (S1, 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Pheebs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unanswerable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839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2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2B82D-D0CD-4967-98A3-8E3A59C4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901"/>
            <a:ext cx="10515600" cy="832272"/>
          </a:xfrm>
        </p:spPr>
        <p:txBody>
          <a:bodyPr/>
          <a:lstStyle/>
          <a:p>
            <a:r>
              <a:rPr lang="en-US" altLang="zh-CN" dirty="0"/>
              <a:t>Baselines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39F256-EF2F-40BD-9F92-86DFCC1FF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0652"/>
                <a:ext cx="10515600" cy="5184791"/>
              </a:xfrm>
            </p:spPr>
            <p:txBody>
              <a:bodyPr/>
              <a:lstStyle/>
              <a:p>
                <a:r>
                  <a:rPr lang="en-US" altLang="zh-CN" dirty="0"/>
                  <a:t>Majority</a:t>
                </a:r>
              </a:p>
              <a:p>
                <a:endParaRPr lang="en-US" altLang="zh-CN" sz="2400" dirty="0"/>
              </a:p>
              <a:p>
                <a:r>
                  <a:rPr lang="en-US" altLang="zh-CN" dirty="0"/>
                  <a:t>CNN, LSTM, </a:t>
                </a:r>
                <a:r>
                  <a:rPr lang="en-US" altLang="zh-CN" dirty="0" err="1"/>
                  <a:t>BiLSTM</a:t>
                </a:r>
                <a:r>
                  <a:rPr lang="en-US" altLang="zh-CN" dirty="0"/>
                  <a:t> (Zeng et al., 14; Cai et al., 16; Yao et al., 19)</a:t>
                </a:r>
              </a:p>
              <a:p>
                <a:endParaRPr lang="en-US" altLang="zh-CN" sz="2400" dirty="0"/>
              </a:p>
              <a:p>
                <a:r>
                  <a:rPr lang="en-US" altLang="zh-CN" dirty="0"/>
                  <a:t>BERT</a:t>
                </a:r>
              </a:p>
              <a:p>
                <a:pPr lvl="1"/>
                <a:r>
                  <a:rPr lang="en-US" altLang="zh-CN" sz="2200" dirty="0"/>
                  <a:t>Given an argument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200" dirty="0"/>
                  <a:t> and its associated document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22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200" dirty="0"/>
                  <a:t>, the input sequence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𝐶𝐿𝑆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𝑆𝐸𝑃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𝑆𝐸𝑃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𝑆𝐸𝑃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200" dirty="0"/>
              </a:p>
              <a:p>
                <a:endParaRPr lang="en-US" altLang="zh-CN" sz="2400" dirty="0"/>
              </a:p>
              <a:p>
                <a:r>
                  <a:rPr lang="en-US" altLang="zh-CN" dirty="0">
                    <a:latin typeface="+mn-ea"/>
                  </a:rPr>
                  <a:t>BERT</a:t>
                </a:r>
                <a:r>
                  <a:rPr lang="en-US" altLang="zh-CN" baseline="-25000" dirty="0">
                    <a:latin typeface="+mn-ea"/>
                  </a:rPr>
                  <a:t>S</a:t>
                </a:r>
              </a:p>
              <a:p>
                <a:pPr lvl="1"/>
                <a:r>
                  <a:rPr lang="en-US" altLang="zh-CN" sz="2200" dirty="0"/>
                  <a:t>Speaker-aware extension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39F256-EF2F-40BD-9F92-86DFCC1FF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0652"/>
                <a:ext cx="10515600" cy="5184791"/>
              </a:xfrm>
              <a:blipFill>
                <a:blip r:embed="rId3"/>
                <a:stretch>
                  <a:fillRect l="-1043" t="-2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649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2B82D-D0CD-4967-98A3-8E3A59C4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901"/>
            <a:ext cx="10515600" cy="832272"/>
          </a:xfrm>
        </p:spPr>
        <p:txBody>
          <a:bodyPr/>
          <a:lstStyle/>
          <a:p>
            <a:r>
              <a:rPr lang="en-US" altLang="zh-CN" dirty="0"/>
              <a:t>Speaker-Aware Extension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39F256-EF2F-40BD-9F92-86DFCC1FF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0652"/>
                <a:ext cx="10515600" cy="5184791"/>
              </a:xfrm>
            </p:spPr>
            <p:txBody>
              <a:bodyPr/>
              <a:lstStyle/>
              <a:p>
                <a:r>
                  <a:rPr lang="en-US" altLang="zh-CN" sz="2400" dirty="0">
                    <a:latin typeface="+mn-ea"/>
                  </a:rPr>
                  <a:t>BERT</a:t>
                </a:r>
                <a:r>
                  <a:rPr lang="en-US" altLang="zh-CN" sz="2400" baseline="-25000" dirty="0">
                    <a:latin typeface="+mn-ea"/>
                  </a:rPr>
                  <a:t>S</a:t>
                </a:r>
              </a:p>
              <a:p>
                <a:r>
                  <a:rPr lang="en-US" altLang="zh-CN" dirty="0"/>
                  <a:t>Given an argument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and its associated document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, we construct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200" dirty="0"/>
              </a:p>
              <a:p>
                <a:endParaRPr lang="en-US" altLang="zh-CN" sz="2200" dirty="0"/>
              </a:p>
              <a:p>
                <a:endParaRPr lang="en-US" altLang="zh-CN" sz="2200" dirty="0"/>
              </a:p>
              <a:p>
                <a:endParaRPr lang="en-US" altLang="zh-CN" sz="2200" dirty="0"/>
              </a:p>
              <a:p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en-US" altLang="zh-CN" sz="2200" dirty="0"/>
                  <a:t>The input sequence isis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𝐶𝐿𝑆</m:t>
                        </m:r>
                      </m:e>
                    </m:d>
                    <m:acc>
                      <m:accPr>
                        <m:chr m:val="̂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𝑆𝐸𝑃</m:t>
                        </m:r>
                      </m:e>
                    </m:d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𝑆𝐸𝑃</m:t>
                        </m:r>
                      </m:e>
                    </m:d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𝑆𝐸𝑃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200" dirty="0"/>
              </a:p>
              <a:p>
                <a:pPr marL="0" indent="0">
                  <a:buNone/>
                </a:pPr>
                <a:r>
                  <a:rPr lang="en-US" altLang="zh-CN" sz="2200" dirty="0"/>
                  <a:t>	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39F256-EF2F-40BD-9F92-86DFCC1FF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0652"/>
                <a:ext cx="10515600" cy="5184791"/>
              </a:xfrm>
              <a:blipFill>
                <a:blip r:embed="rId3"/>
                <a:stretch>
                  <a:fillRect l="-812" t="-1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F69893D-E4FA-400A-8CB3-08E972D20782}"/>
                  </a:ext>
                </a:extLst>
              </p:cNvPr>
              <p:cNvSpPr txBox="1"/>
              <p:nvPr/>
            </p:nvSpPr>
            <p:spPr>
              <a:xfrm>
                <a:off x="546652" y="3324048"/>
                <a:ext cx="5098774" cy="1459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F69893D-E4FA-400A-8CB3-08E972D20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52" y="3324048"/>
                <a:ext cx="5098774" cy="1459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9E887D-2E3A-4B7E-BECE-EF86550FB505}"/>
                  </a:ext>
                </a:extLst>
              </p:cNvPr>
              <p:cNvSpPr txBox="1"/>
              <p:nvPr/>
            </p:nvSpPr>
            <p:spPr>
              <a:xfrm>
                <a:off x="6096000" y="3595917"/>
                <a:ext cx="5098774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∃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9E887D-2E3A-4B7E-BECE-EF86550FB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95917"/>
                <a:ext cx="5098774" cy="9161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632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2B82D-D0CD-4967-98A3-8E3A59C4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901"/>
            <a:ext cx="10515600" cy="832272"/>
          </a:xfrm>
        </p:spPr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2330076-6BCA-4A8E-9BB8-BA6F0C514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7637" y="1342352"/>
            <a:ext cx="9016726" cy="366696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9CBEA3B-B053-47CB-809D-4259BA9E6DBF}"/>
              </a:ext>
            </a:extLst>
          </p:cNvPr>
          <p:cNvSpPr txBox="1"/>
          <p:nvPr/>
        </p:nvSpPr>
        <p:spPr>
          <a:xfrm>
            <a:off x="1353378" y="5254500"/>
            <a:ext cx="9485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Performance of relation extraction methods on </a:t>
            </a:r>
            <a:r>
              <a:rPr lang="en-US" altLang="zh-CN" sz="2400" dirty="0" err="1"/>
              <a:t>DialogRE</a:t>
            </a:r>
            <a:r>
              <a:rPr lang="en-US" altLang="zh-CN" sz="2400" dirty="0"/>
              <a:t> in both the standard and conversational settings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AE3C67-0AB8-4D60-AC91-CC8093A93A79}"/>
              </a:ext>
            </a:extLst>
          </p:cNvPr>
          <p:cNvSpPr/>
          <p:nvPr/>
        </p:nvSpPr>
        <p:spPr>
          <a:xfrm>
            <a:off x="1815548" y="3644348"/>
            <a:ext cx="8587409" cy="7553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886C31-ED7B-4BD3-844D-5FE49A5DEDCA}"/>
              </a:ext>
            </a:extLst>
          </p:cNvPr>
          <p:cNvSpPr/>
          <p:nvPr/>
        </p:nvSpPr>
        <p:spPr>
          <a:xfrm>
            <a:off x="1587636" y="4028662"/>
            <a:ext cx="9016725" cy="75537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839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2B82D-D0CD-4967-98A3-8E3A59C4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901"/>
            <a:ext cx="10515600" cy="832272"/>
          </a:xfrm>
        </p:spPr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9F256-EF2F-40BD-9F92-86DFCC1FF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652"/>
            <a:ext cx="10515600" cy="5184791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All transcripts for annotation are from </a:t>
            </a:r>
            <a:r>
              <a:rPr lang="en-US" altLang="zh-CN" i="1" dirty="0"/>
              <a:t>Friends</a:t>
            </a:r>
            <a:r>
              <a:rPr lang="en-US" altLang="zh-CN" dirty="0"/>
              <a:t>, which may limit the diversity of scenarios and generality of the relation distributions</a:t>
            </a:r>
          </a:p>
          <a:p>
            <a:endParaRPr lang="en-US" altLang="zh-CN" sz="2200" dirty="0"/>
          </a:p>
          <a:p>
            <a:r>
              <a:rPr lang="en-US" altLang="zh-CN" dirty="0"/>
              <a:t>Dialogues in </a:t>
            </a:r>
            <a:r>
              <a:rPr lang="en-US" altLang="zh-CN" i="1" dirty="0"/>
              <a:t>Friends </a:t>
            </a:r>
            <a:r>
              <a:rPr lang="en-US" altLang="zh-CN" dirty="0"/>
              <a:t>presents less variation based on linguistic features than natural conversations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163754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2B82D-D0CD-4967-98A3-8E3A59C4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901"/>
            <a:ext cx="10515600" cy="832272"/>
          </a:xfrm>
        </p:spPr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9F256-EF2F-40BD-9F92-86DFCC1FF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652"/>
            <a:ext cx="10515600" cy="5184791"/>
          </a:xfrm>
        </p:spPr>
        <p:txBody>
          <a:bodyPr/>
          <a:lstStyle/>
          <a:p>
            <a:r>
              <a:rPr lang="en-US" altLang="zh-CN" dirty="0"/>
              <a:t>Present </a:t>
            </a:r>
            <a:r>
              <a:rPr lang="en-US" altLang="zh-CN" dirty="0" err="1"/>
              <a:t>DialogRE</a:t>
            </a:r>
            <a:r>
              <a:rPr lang="en-US" altLang="zh-CN" dirty="0"/>
              <a:t>, the first human-annotated dialogue-based relation extraction dataset</a:t>
            </a:r>
          </a:p>
          <a:p>
            <a:endParaRPr lang="en-US" altLang="zh-CN" sz="2200" dirty="0"/>
          </a:p>
          <a:p>
            <a:r>
              <a:rPr lang="en-US" altLang="zh-CN" dirty="0"/>
              <a:t>Design a new metric to evaluate the performance of relation extraction methods in a conversational setting</a:t>
            </a:r>
          </a:p>
          <a:p>
            <a:endParaRPr lang="en-US" altLang="zh-CN" dirty="0"/>
          </a:p>
          <a:p>
            <a:r>
              <a:rPr lang="en-US" altLang="zh-CN" dirty="0"/>
              <a:t>Establish a set of baseline results and demonstrate the importance of explicit recognition of speaker arguments in dialogue-based relation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776236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D3BFB-9D8E-4E19-8AE9-C72CE291C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2626"/>
            <a:ext cx="10515600" cy="1799155"/>
          </a:xfrm>
        </p:spPr>
        <p:txBody>
          <a:bodyPr>
            <a:normAutofit/>
          </a:bodyPr>
          <a:lstStyle/>
          <a:p>
            <a:pPr algn="ctr"/>
            <a:r>
              <a:rPr lang="en-US" altLang="zh-CN" sz="8800" dirty="0"/>
              <a:t>Thanks!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31863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2B82D-D0CD-4967-98A3-8E3A59C4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901"/>
            <a:ext cx="10515600" cy="832272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9F256-EF2F-40BD-9F92-86DFCC1FF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18479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Cross-sentence relation extraction</a:t>
            </a:r>
          </a:p>
          <a:p>
            <a:r>
              <a:rPr lang="en-US" altLang="zh-CN" sz="2400" dirty="0"/>
              <a:t>Vs. sentence-level relation extraction (e.g., NYT, TACRED)</a:t>
            </a:r>
          </a:p>
          <a:p>
            <a:r>
              <a:rPr lang="en-US" altLang="zh-CN" sz="2400" dirty="0"/>
              <a:t>Identify relations between two arguments that are not mentioned in the same sentence or relations that cannot be supported by any single sentence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dirty="0"/>
              <a:t>Previous Work</a:t>
            </a:r>
          </a:p>
          <a:p>
            <a:r>
              <a:rPr lang="en-US" altLang="zh-CN" sz="2400" dirty="0"/>
              <a:t>Focus on texts from formal genres such as professionally written and edited news reports or well-edited websites</a:t>
            </a:r>
          </a:p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dirty="0"/>
              <a:t>This Work</a:t>
            </a:r>
          </a:p>
          <a:p>
            <a:r>
              <a:rPr lang="en-US" altLang="zh-CN" sz="2400" dirty="0"/>
              <a:t>An initial step toward studying relation extraction in dialogues</a:t>
            </a:r>
          </a:p>
        </p:txBody>
      </p:sp>
    </p:spTree>
    <p:extLst>
      <p:ext uri="{BB962C8B-B14F-4D97-AF65-F5344CB8AC3E}">
        <p14:creationId xmlns:p14="http://schemas.microsoft.com/office/powerpoint/2010/main" val="8676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2B82D-D0CD-4967-98A3-8E3A59C4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901"/>
            <a:ext cx="10515600" cy="832272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9F256-EF2F-40BD-9F92-86DFCC1FF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3160050"/>
          </a:xfrm>
        </p:spPr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CN" sz="2300" dirty="0"/>
              <a:t>S1: Hey </a:t>
            </a:r>
            <a:r>
              <a:rPr lang="en-US" altLang="zh-CN" sz="2300" dirty="0" err="1">
                <a:solidFill>
                  <a:srgbClr val="FF0000"/>
                </a:solidFill>
              </a:rPr>
              <a:t>Pheebs</a:t>
            </a:r>
            <a:r>
              <a:rPr lang="en-US" altLang="zh-CN" sz="2300" dirty="0"/>
              <a:t>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300" dirty="0">
                <a:solidFill>
                  <a:srgbClr val="FF0000"/>
                </a:solidFill>
              </a:rPr>
              <a:t>S2</a:t>
            </a:r>
            <a:r>
              <a:rPr lang="en-US" altLang="zh-CN" sz="2300" dirty="0"/>
              <a:t>: Hey!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300" dirty="0"/>
              <a:t>S1: Any sign of your </a:t>
            </a:r>
            <a:r>
              <a:rPr lang="en-US" altLang="zh-CN" sz="2300" dirty="0">
                <a:solidFill>
                  <a:schemeClr val="accent6"/>
                </a:solidFill>
              </a:rPr>
              <a:t>brother</a:t>
            </a:r>
            <a:r>
              <a:rPr lang="en-US" altLang="zh-CN" sz="2300" dirty="0"/>
              <a:t>?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300" dirty="0"/>
              <a:t>S2: No, but he’s always late.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300" dirty="0"/>
              <a:t>S1: I thought you only met him once?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300" dirty="0"/>
              <a:t>S2: Yeah, I did. I think it sounds </a:t>
            </a:r>
            <a:r>
              <a:rPr lang="en-US" altLang="zh-CN" sz="2300" dirty="0" err="1"/>
              <a:t>y’know</a:t>
            </a:r>
            <a:r>
              <a:rPr lang="en-US" altLang="zh-CN" sz="2300" dirty="0"/>
              <a:t> big </a:t>
            </a:r>
            <a:r>
              <a:rPr lang="en-US" altLang="zh-CN" sz="2300" dirty="0" err="1"/>
              <a:t>sistery</a:t>
            </a:r>
            <a:r>
              <a:rPr lang="en-US" altLang="zh-CN" sz="2300" dirty="0"/>
              <a:t>, </a:t>
            </a:r>
            <a:r>
              <a:rPr lang="en-US" altLang="zh-CN" sz="2300" dirty="0" err="1"/>
              <a:t>y’know</a:t>
            </a:r>
            <a:r>
              <a:rPr lang="en-US" altLang="zh-CN" sz="2300" dirty="0"/>
              <a:t>, ‘</a:t>
            </a:r>
            <a:r>
              <a:rPr lang="en-US" altLang="zh-CN" sz="2300" dirty="0">
                <a:solidFill>
                  <a:srgbClr val="FF0000"/>
                </a:solidFill>
              </a:rPr>
              <a:t>Frank</a:t>
            </a:r>
            <a:r>
              <a:rPr lang="en-US" altLang="zh-CN" sz="2300" dirty="0"/>
              <a:t>’s always late.’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300" dirty="0"/>
              <a:t>S1: Well relax, he’ll be here.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D7B7E0D-C2AD-4D5B-878D-EB1C750BF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52465"/>
              </p:ext>
            </p:extLst>
          </p:nvPr>
        </p:nvGraphicFramePr>
        <p:xfrm>
          <a:off x="1724090" y="4293290"/>
          <a:ext cx="8127999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999195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735610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7820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Argument pair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Trigger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Relation type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80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 (Frank, S2)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brother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per: siblings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94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 (S2, Frank)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brother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per: siblings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28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R3 (S2, 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Pheebs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per: 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alternate_names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7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R4 (S1, 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Pheebs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unanswerable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839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12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2B82D-D0CD-4967-98A3-8E3A59C4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901"/>
            <a:ext cx="10515600" cy="832272"/>
          </a:xfrm>
        </p:spPr>
        <p:txBody>
          <a:bodyPr/>
          <a:lstStyle/>
          <a:p>
            <a:r>
              <a:rPr lang="en-US" altLang="zh-CN" dirty="0"/>
              <a:t>Data Construction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9F256-EF2F-40BD-9F92-86DFCC1FF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652"/>
            <a:ext cx="10515600" cy="5184791"/>
          </a:xfrm>
        </p:spPr>
        <p:txBody>
          <a:bodyPr/>
          <a:lstStyle/>
          <a:p>
            <a:r>
              <a:rPr lang="en-US" altLang="zh-CN" sz="2400" dirty="0"/>
              <a:t>Use the transcripts of all ten seasons (263 episodes) of </a:t>
            </a:r>
            <a:r>
              <a:rPr lang="en-US" altLang="zh-CN" sz="2400" i="1" dirty="0"/>
              <a:t>Friends</a:t>
            </a:r>
          </a:p>
          <a:p>
            <a:endParaRPr lang="en-US" altLang="zh-CN" sz="2400" dirty="0"/>
          </a:p>
          <a:p>
            <a:r>
              <a:rPr lang="en-US" altLang="zh-CN" sz="2400" dirty="0"/>
              <a:t>1,788 dialogues</a:t>
            </a:r>
          </a:p>
          <a:p>
            <a:pPr lvl="1"/>
            <a:r>
              <a:rPr lang="en-US" altLang="zh-CN" sz="2000" dirty="0"/>
              <a:t>Annotate relational triples in each scene in all transcripts and form a dialogue by extracting </a:t>
            </a:r>
            <a:r>
              <a:rPr lang="en-US" altLang="zh-CN" sz="2000" u="sng" dirty="0"/>
              <a:t>the shortest snippet of contiguous turns </a:t>
            </a:r>
            <a:r>
              <a:rPr lang="en-US" altLang="zh-CN" sz="2000" dirty="0"/>
              <a:t>that </a:t>
            </a:r>
            <a:r>
              <a:rPr lang="en-US" altLang="zh-CN" sz="2000" b="1" dirty="0"/>
              <a:t>covers</a:t>
            </a:r>
            <a:r>
              <a:rPr lang="en-US" altLang="zh-CN" sz="2000" dirty="0"/>
              <a:t> all annotated relation triples and </a:t>
            </a:r>
            <a:r>
              <a:rPr lang="en-US" altLang="zh-CN" sz="2000" b="1" dirty="0"/>
              <a:t>sufficient supportive contexts</a:t>
            </a:r>
            <a:r>
              <a:rPr lang="en-US" altLang="zh-CN" sz="2000" dirty="0"/>
              <a:t> in this scene</a:t>
            </a:r>
          </a:p>
          <a:p>
            <a:endParaRPr lang="en-US" altLang="zh-CN" sz="2400" dirty="0"/>
          </a:p>
          <a:p>
            <a:r>
              <a:rPr lang="en-US" altLang="zh-CN" sz="2400" dirty="0"/>
              <a:t>36 relation types (8,068 triples)</a:t>
            </a:r>
          </a:p>
          <a:p>
            <a:pPr lvl="1"/>
            <a:r>
              <a:rPr lang="en-US" altLang="zh-CN" sz="2000" dirty="0"/>
              <a:t>Slot descriptions of the Slot Filling (SF) task in the Text Analysis Conference Knowledge Base Population (TAC-KBP)</a:t>
            </a:r>
          </a:p>
          <a:p>
            <a:pPr lvl="1"/>
            <a:r>
              <a:rPr lang="en-US" altLang="zh-CN" sz="2000" dirty="0"/>
              <a:t>New relation types (e.g., per: neighbor)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81361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2B82D-D0CD-4967-98A3-8E3A59C4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901"/>
            <a:ext cx="10515600" cy="832272"/>
          </a:xfrm>
        </p:spPr>
        <p:txBody>
          <a:bodyPr/>
          <a:lstStyle/>
          <a:p>
            <a:r>
              <a:rPr lang="en-US" altLang="zh-CN" dirty="0"/>
              <a:t>Data Construction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9F256-EF2F-40BD-9F92-86DFCC1FF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652"/>
            <a:ext cx="10515600" cy="5184791"/>
          </a:xfrm>
        </p:spPr>
        <p:txBody>
          <a:bodyPr/>
          <a:lstStyle/>
          <a:p>
            <a:r>
              <a:rPr lang="en-US" altLang="zh-CN" sz="2400" dirty="0"/>
              <a:t>Trigger annotation</a:t>
            </a:r>
          </a:p>
          <a:p>
            <a:pPr lvl="1"/>
            <a:r>
              <a:rPr lang="en-US" altLang="zh-CN" sz="2000" dirty="0"/>
              <a:t>Fine-grained explanations, which are seldom provided in previous relation extraction datasets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Speaker name anonymization</a:t>
            </a:r>
          </a:p>
          <a:p>
            <a:pPr lvl="1"/>
            <a:r>
              <a:rPr lang="en-US" altLang="zh-CN" sz="2000" i="1" dirty="0"/>
              <a:t>Rachel </a:t>
            </a:r>
            <a:r>
              <a:rPr lang="en-US" altLang="zh-CN" sz="2000" dirty="0"/>
              <a:t>--&gt; </a:t>
            </a:r>
            <a:r>
              <a:rPr lang="en-US" altLang="zh-CN" sz="2000" i="1" dirty="0"/>
              <a:t>S1</a:t>
            </a:r>
          </a:p>
          <a:p>
            <a:pPr lvl="1"/>
            <a:r>
              <a:rPr lang="en-US" altLang="zh-CN" sz="2000" i="1" dirty="0"/>
              <a:t>Phoebe </a:t>
            </a:r>
            <a:r>
              <a:rPr lang="en-US" altLang="zh-CN" sz="2000" dirty="0"/>
              <a:t>--&gt; </a:t>
            </a:r>
            <a:r>
              <a:rPr lang="en-US" altLang="zh-CN" sz="2000" i="1" dirty="0"/>
              <a:t>S2</a:t>
            </a:r>
          </a:p>
          <a:p>
            <a:pPr lvl="1"/>
            <a:r>
              <a:rPr lang="en-US" altLang="zh-CN" sz="2000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405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2B82D-D0CD-4967-98A3-8E3A59C4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901"/>
            <a:ext cx="10515600" cy="832272"/>
          </a:xfrm>
        </p:spPr>
        <p:txBody>
          <a:bodyPr/>
          <a:lstStyle/>
          <a:p>
            <a:r>
              <a:rPr lang="en-US" altLang="zh-CN" dirty="0"/>
              <a:t>Data Construction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2EDA68-83B0-48A2-A34A-7B6532B79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142694"/>
            <a:ext cx="6201357" cy="4572718"/>
          </a:xfrm>
          <a:prstGeom prst="rect">
            <a:avLst/>
          </a:prstGeom>
        </p:spPr>
      </p:pic>
      <p:sp>
        <p:nvSpPr>
          <p:cNvPr id="9" name="内容占位符 8">
            <a:extLst>
              <a:ext uri="{FF2B5EF4-FFF2-40B4-BE49-F238E27FC236}">
                <a16:creationId xmlns:a16="http://schemas.microsoft.com/office/drawing/2014/main" id="{8BF78341-80FB-4F98-80F3-7B8C5AF60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A4C1A3C-B391-46C0-B0B2-1E4CC927C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43" y="2226290"/>
            <a:ext cx="6082426" cy="290372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82228CB-D678-4E99-89F8-17903BDF8F7B}"/>
              </a:ext>
            </a:extLst>
          </p:cNvPr>
          <p:cNvSpPr txBox="1"/>
          <p:nvPr/>
        </p:nvSpPr>
        <p:spPr>
          <a:xfrm>
            <a:off x="919549" y="5628281"/>
            <a:ext cx="379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Statistics per dialogue of </a:t>
            </a:r>
            <a:r>
              <a:rPr lang="en-US" altLang="zh-CN" b="1" dirty="0" err="1"/>
              <a:t>DialogRE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863A3A2-59BD-444F-AA46-035468F80314}"/>
              </a:ext>
            </a:extLst>
          </p:cNvPr>
          <p:cNvSpPr txBox="1"/>
          <p:nvPr/>
        </p:nvSpPr>
        <p:spPr>
          <a:xfrm>
            <a:off x="6824645" y="5628281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zh-CN" b="1" dirty="0"/>
              <a:t>Relation type distribution in DialogRE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33171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2B82D-D0CD-4967-98A3-8E3A59C4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901"/>
            <a:ext cx="10515600" cy="832272"/>
          </a:xfrm>
        </p:spPr>
        <p:txBody>
          <a:bodyPr/>
          <a:lstStyle/>
          <a:p>
            <a:r>
              <a:rPr lang="en-US" altLang="zh-CN" dirty="0"/>
              <a:t>Metrics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39F256-EF2F-40BD-9F92-86DFCC1FF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0652"/>
                <a:ext cx="10515600" cy="518479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Standard Setting (F1)</a:t>
                </a:r>
              </a:p>
              <a:p>
                <a:r>
                  <a:rPr lang="en-US" altLang="zh-CN" sz="2400" dirty="0"/>
                  <a:t>Given a dialogue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400" dirty="0"/>
                  <a:t> and an argument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, regard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altLang="zh-CN" sz="2400" dirty="0"/>
                  <a:t> as document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400" dirty="0"/>
                  <a:t>, and the expected output is the relation type(s)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 based 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39F256-EF2F-40BD-9F92-86DFCC1FF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0652"/>
                <a:ext cx="10515600" cy="5184791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788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2B82D-D0CD-4967-98A3-8E3A59C4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901"/>
            <a:ext cx="10515600" cy="832272"/>
          </a:xfrm>
        </p:spPr>
        <p:txBody>
          <a:bodyPr/>
          <a:lstStyle/>
          <a:p>
            <a:r>
              <a:rPr lang="en-US" altLang="zh-CN" dirty="0"/>
              <a:t>Metrics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39F256-EF2F-40BD-9F92-86DFCC1FF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0652"/>
                <a:ext cx="10515600" cy="518479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Conversational Setting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sz="2400" dirty="0"/>
                  <a:t>Given a dialogue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400" dirty="0"/>
                  <a:t>, instead of only considering the entire dialogue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altLang="zh-CN" sz="2400" dirty="0"/>
                  <a:t> as the input document , here we can regard the first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turns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altLang="zh-CN" sz="2400" dirty="0"/>
                  <a:t> as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When the input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, and the first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turns, whether a relation type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/>
                  <a:t> is evaluable is determined by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 , and the trigger 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/>
                  <a:t> have all been mentioned in the first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turns</a:t>
                </a:r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den>
                    </m:f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39F256-EF2F-40BD-9F92-86DFCC1FF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0652"/>
                <a:ext cx="10515600" cy="5184791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314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2B82D-D0CD-4967-98A3-8E3A59C4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901"/>
            <a:ext cx="10515600" cy="832272"/>
          </a:xfrm>
        </p:spPr>
        <p:txBody>
          <a:bodyPr/>
          <a:lstStyle/>
          <a:p>
            <a:r>
              <a:rPr lang="en-US" altLang="zh-CN" dirty="0"/>
              <a:t>Metrics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内容占位符 4">
                <a:extLst>
                  <a:ext uri="{FF2B5EF4-FFF2-40B4-BE49-F238E27FC236}">
                    <a16:creationId xmlns:a16="http://schemas.microsoft.com/office/drawing/2014/main" id="{22F4197B-80FB-422A-AAA3-05420DA2432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2487077"/>
                  </p:ext>
                </p:extLst>
              </p:nvPr>
            </p:nvGraphicFramePr>
            <p:xfrm>
              <a:off x="838200" y="1749605"/>
              <a:ext cx="10515600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2598231405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355897119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969477357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055005801"/>
                        </a:ext>
                      </a:extLst>
                    </a:gridCol>
                  </a:tblGrid>
                  <a:tr h="370840">
                    <a:tc gridSpan="4"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The first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turns</a:t>
                          </a:r>
                          <a:r>
                            <a:rPr lang="en-US" altLang="zh-CN" baseline="0" dirty="0"/>
                            <a:t> of the dialogue (input)</a:t>
                          </a:r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0817293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dirty="0"/>
                            <a:t>S1: Hey </a:t>
                          </a:r>
                          <a:r>
                            <a:rPr lang="en-US" altLang="zh-CN" sz="1800" b="1" dirty="0" err="1"/>
                            <a:t>Pheebs</a:t>
                          </a:r>
                          <a:r>
                            <a:rPr lang="en-US" altLang="zh-CN" sz="1800" b="1" dirty="0"/>
                            <a:t>.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8643053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dirty="0"/>
                            <a:t>S2: Hey!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564754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Remaining turns (not in the input)</a:t>
                          </a:r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6917317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</a:rPr>
                            <a:t>S1: Any sign of your brother?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761127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</a:rPr>
                            <a:t>S2: No, but he’s always late.</a:t>
                          </a:r>
                          <a:endParaRPr lang="zh-CN" altLang="en-US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7608992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</a:rPr>
                            <a:t>S1: I thought you only met him once?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014423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</a:rPr>
                            <a:t>S2: Yeah, I did. I think it sounds </a:t>
                          </a:r>
                          <a:r>
                            <a:rPr lang="en-US" altLang="zh-CN" sz="1800" dirty="0" err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</a:rPr>
                            <a:t>y’know</a:t>
                          </a:r>
                          <a:r>
                            <a:rPr lang="en-US" altLang="zh-CN" sz="18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</a:rPr>
                            <a:t> big </a:t>
                          </a:r>
                          <a:r>
                            <a:rPr lang="en-US" altLang="zh-CN" sz="1800" dirty="0" err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</a:rPr>
                            <a:t>sistery</a:t>
                          </a:r>
                          <a:r>
                            <a:rPr lang="en-US" altLang="zh-CN" sz="18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</a:rPr>
                            <a:t>, </a:t>
                          </a:r>
                          <a:r>
                            <a:rPr lang="en-US" altLang="zh-CN" sz="1800" dirty="0" err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</a:rPr>
                            <a:t>y’know</a:t>
                          </a:r>
                          <a:r>
                            <a:rPr lang="en-US" altLang="zh-CN" sz="18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</a:rPr>
                            <a:t>, ‘Frank’s always late.’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459470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</a:rPr>
                            <a:t>S1: Well relax, he’ll be here.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99409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Argument pair (input) </a:t>
                          </a:r>
                          <a:endParaRPr lang="en-US" altLang="zh-CN" sz="18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Relation type (Output)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Evaluable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Correctness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5491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(S1, </a:t>
                          </a:r>
                          <a:r>
                            <a:rPr lang="en-US" altLang="zh-CN" sz="1800" b="0" i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Pheebs</a:t>
                          </a: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en-US" altLang="zh-CN" sz="18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per: </a:t>
                          </a:r>
                          <a:r>
                            <a:rPr lang="en-US" altLang="zh-CN" sz="1800" b="0" i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alternate_names</a:t>
                          </a:r>
                          <a:endParaRPr lang="zh-CN" altLang="en-US" sz="1800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9358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(Frank, S2)</a:t>
                          </a:r>
                          <a:endParaRPr lang="en-US" altLang="zh-CN" sz="18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per: siblings</a:t>
                          </a:r>
                          <a:endParaRPr lang="zh-CN" altLang="en-US" sz="1800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n/a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893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内容占位符 4">
                <a:extLst>
                  <a:ext uri="{FF2B5EF4-FFF2-40B4-BE49-F238E27FC236}">
                    <a16:creationId xmlns:a16="http://schemas.microsoft.com/office/drawing/2014/main" id="{22F4197B-80FB-422A-AAA3-05420DA2432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2487077"/>
                  </p:ext>
                </p:extLst>
              </p:nvPr>
            </p:nvGraphicFramePr>
            <p:xfrm>
              <a:off x="838200" y="1749605"/>
              <a:ext cx="10515600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2598231405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355897119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969477357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055005801"/>
                        </a:ext>
                      </a:extLst>
                    </a:gridCol>
                  </a:tblGrid>
                  <a:tr h="370840">
                    <a:tc gridSpan="4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8" t="-8197" r="-232" b="-11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0817293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dirty="0"/>
                            <a:t>S1: Hey </a:t>
                          </a:r>
                          <a:r>
                            <a:rPr lang="en-US" altLang="zh-CN" sz="1800" b="1" dirty="0" err="1"/>
                            <a:t>Pheebs</a:t>
                          </a:r>
                          <a:r>
                            <a:rPr lang="en-US" altLang="zh-CN" sz="1800" b="1" dirty="0"/>
                            <a:t>.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8643053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dirty="0"/>
                            <a:t>S2: Hey!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564754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Remaining turns (not in the input)</a:t>
                          </a:r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6917317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</a:rPr>
                            <a:t>S1: Any sign of your brother?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761127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</a:rPr>
                            <a:t>S2: No, but he’s always late.</a:t>
                          </a:r>
                          <a:endParaRPr lang="zh-CN" altLang="en-US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7608992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</a:rPr>
                            <a:t>S1: I thought you only met him once?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014423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</a:rPr>
                            <a:t>S2: Yeah, I did. I think it sounds </a:t>
                          </a:r>
                          <a:r>
                            <a:rPr lang="en-US" altLang="zh-CN" sz="1800" dirty="0" err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</a:rPr>
                            <a:t>y’know</a:t>
                          </a:r>
                          <a:r>
                            <a:rPr lang="en-US" altLang="zh-CN" sz="18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</a:rPr>
                            <a:t> big </a:t>
                          </a:r>
                          <a:r>
                            <a:rPr lang="en-US" altLang="zh-CN" sz="1800" dirty="0" err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</a:rPr>
                            <a:t>sistery</a:t>
                          </a:r>
                          <a:r>
                            <a:rPr lang="en-US" altLang="zh-CN" sz="18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</a:rPr>
                            <a:t>, </a:t>
                          </a:r>
                          <a:r>
                            <a:rPr lang="en-US" altLang="zh-CN" sz="1800" dirty="0" err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</a:rPr>
                            <a:t>y’know</a:t>
                          </a:r>
                          <a:r>
                            <a:rPr lang="en-US" altLang="zh-CN" sz="18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</a:rPr>
                            <a:t>, ‘Frank’s always late.’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459470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</a:rPr>
                            <a:t>S1: Well relax, he’ll be here.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99409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Argument pair (input) </a:t>
                          </a:r>
                          <a:endParaRPr lang="en-US" altLang="zh-CN" sz="18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Relation type (Output)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Evaluable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Correctness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5491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(S1, </a:t>
                          </a:r>
                          <a:r>
                            <a:rPr lang="en-US" altLang="zh-CN" sz="1800" b="0" i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Pheebs</a:t>
                          </a: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en-US" altLang="zh-CN" sz="18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per: </a:t>
                          </a:r>
                          <a:r>
                            <a:rPr lang="en-US" altLang="zh-CN" sz="1800" b="0" i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alternate_names</a:t>
                          </a:r>
                          <a:endParaRPr lang="zh-CN" altLang="en-US" sz="1800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9358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(Frank, S2)</a:t>
                          </a:r>
                          <a:endParaRPr lang="en-US" altLang="zh-CN" sz="18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per: siblings</a:t>
                          </a:r>
                          <a:endParaRPr lang="zh-CN" altLang="en-US" sz="1800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</a:t>
                          </a:r>
                          <a:endParaRPr lang="en-US" altLang="zh-CN" sz="18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n/a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89343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FCB976C-D3C8-459F-9646-3B1B50D07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762986"/>
              </p:ext>
            </p:extLst>
          </p:nvPr>
        </p:nvGraphicFramePr>
        <p:xfrm>
          <a:off x="7035282" y="0"/>
          <a:ext cx="5156719" cy="169381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84501">
                  <a:extLst>
                    <a:ext uri="{9D8B030D-6E8A-4147-A177-3AD203B41FA5}">
                      <a16:colId xmlns:a16="http://schemas.microsoft.com/office/drawing/2014/main" val="799919598"/>
                    </a:ext>
                  </a:extLst>
                </a:gridCol>
                <a:gridCol w="1129885">
                  <a:extLst>
                    <a:ext uri="{9D8B030D-6E8A-4147-A177-3AD203B41FA5}">
                      <a16:colId xmlns:a16="http://schemas.microsoft.com/office/drawing/2014/main" val="4173561037"/>
                    </a:ext>
                  </a:extLst>
                </a:gridCol>
                <a:gridCol w="2242333">
                  <a:extLst>
                    <a:ext uri="{9D8B030D-6E8A-4147-A177-3AD203B41FA5}">
                      <a16:colId xmlns:a16="http://schemas.microsoft.com/office/drawing/2014/main" val="2007820696"/>
                    </a:ext>
                  </a:extLst>
                </a:gridCol>
              </a:tblGrid>
              <a:tr h="3526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Argument pair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Trigger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Relation type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800627"/>
                  </a:ext>
                </a:extLst>
              </a:tr>
              <a:tr h="3284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 (Frank, S2)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brother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per: siblings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945688"/>
                  </a:ext>
                </a:extLst>
              </a:tr>
              <a:tr h="301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 (S2, Frank)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brother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per: siblings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282246"/>
                  </a:ext>
                </a:extLst>
              </a:tr>
              <a:tr h="3110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R3 (S2, 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Pheebs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per: 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alternate_names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73701"/>
                  </a:ext>
                </a:extLst>
              </a:tr>
              <a:tr h="250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R4 (S1, 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Pheebs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unanswerable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839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80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1067</Words>
  <Application>Microsoft Office PowerPoint</Application>
  <PresentationFormat>宽屏</PresentationFormat>
  <Paragraphs>189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Office 主题​​</vt:lpstr>
      <vt:lpstr>Dialogue-Based Relation Extraction</vt:lpstr>
      <vt:lpstr>Introduction</vt:lpstr>
      <vt:lpstr>Introduction</vt:lpstr>
      <vt:lpstr>Data Construction</vt:lpstr>
      <vt:lpstr>Data Construction</vt:lpstr>
      <vt:lpstr>Data Construction</vt:lpstr>
      <vt:lpstr>Metrics</vt:lpstr>
      <vt:lpstr>Metrics</vt:lpstr>
      <vt:lpstr>Metrics</vt:lpstr>
      <vt:lpstr>Metrics</vt:lpstr>
      <vt:lpstr>Baselines</vt:lpstr>
      <vt:lpstr>Speaker-Aware Extension</vt:lpstr>
      <vt:lpstr>Results</vt:lpstr>
      <vt:lpstr>Discussion</vt:lpstr>
      <vt:lpstr>Summary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Dialogue-Based Relation Extraction</dc:title>
  <dc:creator>Yan</dc:creator>
  <cp:lastModifiedBy>Yan</cp:lastModifiedBy>
  <cp:revision>36</cp:revision>
  <dcterms:created xsi:type="dcterms:W3CDTF">2020-10-21T08:42:44Z</dcterms:created>
  <dcterms:modified xsi:type="dcterms:W3CDTF">2020-11-04T08:58:38Z</dcterms:modified>
</cp:coreProperties>
</file>