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5" r:id="rId2"/>
    <p:sldId id="306" r:id="rId3"/>
    <p:sldId id="307" r:id="rId4"/>
    <p:sldId id="317" r:id="rId5"/>
    <p:sldId id="318" r:id="rId6"/>
    <p:sldId id="309" r:id="rId7"/>
    <p:sldId id="31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26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金昊" initials="secrul" lastIdx="2" clrIdx="0">
    <p:extLst>
      <p:ext uri="{19B8F6BF-5375-455C-9EA6-DF929625EA0E}">
        <p15:presenceInfo xmlns:p15="http://schemas.microsoft.com/office/powerpoint/2012/main" userId="554bb7bb118024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75206" autoAdjust="0"/>
  </p:normalViewPr>
  <p:slideViewPr>
    <p:cSldViewPr snapToGrid="0" snapToObjects="1">
      <p:cViewPr varScale="1">
        <p:scale>
          <a:sx n="86" d="100"/>
          <a:sy n="86" d="100"/>
        </p:scale>
        <p:origin x="23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66AD-E02E-4930-997E-E8E0F9A41BE2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CE133-8704-43BC-A034-921998F3A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1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3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3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CE133-8704-43BC-A034-921998F3A5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2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7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76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4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3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0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0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4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9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1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3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86782" y="3882289"/>
            <a:ext cx="7075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                                         报告人：</a:t>
            </a:r>
            <a:r>
              <a:rPr lang="zh-CN" altLang="en-US" dirty="0" smtClean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刘金昊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                                           学号：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51205901102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  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55D470-0F31-4214-90C2-9942C2E1F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07481"/>
              </p:ext>
            </p:extLst>
          </p:nvPr>
        </p:nvGraphicFramePr>
        <p:xfrm>
          <a:off x="367990" y="2592957"/>
          <a:ext cx="8408020" cy="1066800"/>
        </p:xfrm>
        <a:graphic>
          <a:graphicData uri="http://schemas.openxmlformats.org/drawingml/2006/table">
            <a:tbl>
              <a:tblPr/>
              <a:tblGrid>
                <a:gridCol w="8408020">
                  <a:extLst>
                    <a:ext uri="{9D8B030D-6E8A-4147-A177-3AD203B41FA5}">
                      <a16:colId xmlns:a16="http://schemas.microsoft.com/office/drawing/2014/main" val="512829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Mining Entity Synonyms with Ef</a:t>
                      </a:r>
                      <a:r>
                        <a:rPr lang="en-US" altLang="zh-CN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fi</a:t>
                      </a:r>
                      <a:r>
                        <a:rPr lang="en-US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cient Neural Set Generation</a:t>
                      </a:r>
                      <a:endParaRPr lang="en-US" sz="3200" b="1" kern="1200" dirty="0">
                        <a:solidFill>
                          <a:prstClr val="white"/>
                        </a:solidFill>
                        <a:latin typeface="Roboto Slab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9532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23AB4A-7317-451B-A460-63D006DEA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92210"/>
              </p:ext>
            </p:extLst>
          </p:nvPr>
        </p:nvGraphicFramePr>
        <p:xfrm>
          <a:off x="3027556" y="3659757"/>
          <a:ext cx="3088888" cy="611160"/>
        </p:xfrm>
        <a:graphic>
          <a:graphicData uri="http://schemas.openxmlformats.org/drawingml/2006/table">
            <a:tbl>
              <a:tblPr/>
              <a:tblGrid>
                <a:gridCol w="3088888">
                  <a:extLst>
                    <a:ext uri="{9D8B030D-6E8A-4147-A177-3AD203B41FA5}">
                      <a16:colId xmlns:a16="http://schemas.microsoft.com/office/drawing/2014/main" val="1481953522"/>
                    </a:ext>
                  </a:extLst>
                </a:gridCol>
              </a:tblGrid>
              <a:tr h="61116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AAAI 2019</a:t>
                      </a:r>
                      <a:r>
                        <a:rPr lang="zh-CN" altLang="en-US" sz="3200" b="1" kern="1200" dirty="0" smtClean="0">
                          <a:solidFill>
                            <a:prstClr val="white"/>
                          </a:solidFill>
                          <a:latin typeface="Roboto Slab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en-US" sz="3200" b="1" kern="1200" dirty="0">
                        <a:solidFill>
                          <a:prstClr val="white"/>
                        </a:solidFill>
                        <a:latin typeface="Roboto Slab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52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2418425" y="175867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SynSetMine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8" y="1457050"/>
            <a:ext cx="647790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2418425" y="175867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SynSetMine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818785"/>
            <a:ext cx="659222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-513221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5FFEA-BB6A-4640-AD2D-38E9B596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237"/>
            <a:ext cx="9144000" cy="17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-513221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5FFEA-BB6A-4640-AD2D-38E9B596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2166761"/>
            <a:ext cx="694469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63D6D-AB64-4DBA-BE90-153E6AABF24E}"/>
              </a:ext>
            </a:extLst>
          </p:cNvPr>
          <p:cNvSpPr txBox="1"/>
          <p:nvPr/>
        </p:nvSpPr>
        <p:spPr>
          <a:xfrm>
            <a:off x="0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7C058-F7A3-483D-A66F-855BC012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B38524-1524-4465-A014-507CD5955BF0}"/>
              </a:ext>
            </a:extLst>
          </p:cNvPr>
          <p:cNvSpPr txBox="1"/>
          <p:nvPr/>
        </p:nvSpPr>
        <p:spPr>
          <a:xfrm>
            <a:off x="312482" y="1486802"/>
            <a:ext cx="873469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提出了一个新的实体同义词集挖掘框架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SynSetMine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提出了一个高效的实体同义词集分类器，可以对词汇表整体建模，并可以集成到其他网络中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在来自不同领域的三个真实世界的数据集上进行的大量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实验，证明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方法在结果和时间上都有极大的优越性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515156" y="163393"/>
            <a:ext cx="29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5CF927-4DC6-4445-A370-DBF09CA03986}"/>
              </a:ext>
            </a:extLst>
          </p:cNvPr>
          <p:cNvSpPr/>
          <p:nvPr/>
        </p:nvSpPr>
        <p:spPr>
          <a:xfrm>
            <a:off x="1376947" y="4181868"/>
            <a:ext cx="5339194" cy="797413"/>
          </a:xfrm>
          <a:prstGeom prst="rect">
            <a:avLst/>
          </a:prstGeom>
          <a:solidFill>
            <a:srgbClr val="30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2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C8906B-0C1F-4006-8395-DEC7F6CC8D47}"/>
              </a:ext>
            </a:extLst>
          </p:cNvPr>
          <p:cNvSpPr/>
          <p:nvPr/>
        </p:nvSpPr>
        <p:spPr>
          <a:xfrm>
            <a:off x="1376947" y="1820665"/>
            <a:ext cx="5339194" cy="797413"/>
          </a:xfrm>
          <a:prstGeom prst="rect">
            <a:avLst/>
          </a:prstGeom>
          <a:solidFill>
            <a:srgbClr val="30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D43818-54CE-4AD8-BEAE-61ACE58D7B95}"/>
              </a:ext>
            </a:extLst>
          </p:cNvPr>
          <p:cNvSpPr/>
          <p:nvPr/>
        </p:nvSpPr>
        <p:spPr>
          <a:xfrm>
            <a:off x="1376947" y="5316437"/>
            <a:ext cx="5339194" cy="797413"/>
          </a:xfrm>
          <a:prstGeom prst="rect">
            <a:avLst/>
          </a:prstGeom>
          <a:solidFill>
            <a:srgbClr val="30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贡献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E4986A-0ECB-4415-8E19-075F481AFB2C}"/>
              </a:ext>
            </a:extLst>
          </p:cNvPr>
          <p:cNvSpPr/>
          <p:nvPr/>
        </p:nvSpPr>
        <p:spPr>
          <a:xfrm>
            <a:off x="2025019" y="2789505"/>
            <a:ext cx="4691122" cy="549356"/>
          </a:xfrm>
          <a:prstGeom prst="rect">
            <a:avLst/>
          </a:prstGeom>
          <a:solidFill>
            <a:srgbClr val="30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同义词集的应用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A02D93-A92D-4E0F-BCB3-835211A32B23}"/>
              </a:ext>
            </a:extLst>
          </p:cNvPr>
          <p:cNvSpPr/>
          <p:nvPr/>
        </p:nvSpPr>
        <p:spPr>
          <a:xfrm>
            <a:off x="2025019" y="3487451"/>
            <a:ext cx="4691122" cy="549356"/>
          </a:xfrm>
          <a:prstGeom prst="rect">
            <a:avLst/>
          </a:prstGeom>
          <a:solidFill>
            <a:srgbClr val="30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1-2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方法及不足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646771" y="175773"/>
            <a:ext cx="662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同义词集的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" y="874766"/>
            <a:ext cx="5636549" cy="402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32" y="1323187"/>
            <a:ext cx="5763429" cy="29626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85" y="1803583"/>
            <a:ext cx="5497962" cy="41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646771" y="175773"/>
            <a:ext cx="662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同义词集的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问答系统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403"/>
            <a:ext cx="8419171" cy="32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646771" y="175773"/>
            <a:ext cx="662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同义词集的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阅读理解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36" y="1576128"/>
            <a:ext cx="5417784" cy="44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1900614" y="163393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先前方法及其不足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B38524-1524-4465-A014-507CD5955BF0}"/>
              </a:ext>
            </a:extLst>
          </p:cNvPr>
          <p:cNvSpPr txBox="1"/>
          <p:nvPr/>
        </p:nvSpPr>
        <p:spPr>
          <a:xfrm>
            <a:off x="115441" y="1013399"/>
            <a:ext cx="8734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思路一：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63774" y="1740598"/>
            <a:ext cx="1204332" cy="1115122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597228" y="3008120"/>
            <a:ext cx="1204332" cy="1115122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97228" y="4479528"/>
            <a:ext cx="1204332" cy="1115122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0311" y="2855720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9" idx="3"/>
            <a:endCxn id="2" idx="1"/>
          </p:cNvCxnSpPr>
          <p:nvPr/>
        </p:nvCxnSpPr>
        <p:spPr>
          <a:xfrm flipV="1">
            <a:off x="1561172" y="2298159"/>
            <a:ext cx="2002602" cy="947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9" idx="3"/>
            <a:endCxn id="7" idx="1"/>
          </p:cNvCxnSpPr>
          <p:nvPr/>
        </p:nvCxnSpPr>
        <p:spPr>
          <a:xfrm>
            <a:off x="1561172" y="3245509"/>
            <a:ext cx="2036056" cy="320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8" idx="1"/>
          </p:cNvCxnSpPr>
          <p:nvPr/>
        </p:nvCxnSpPr>
        <p:spPr>
          <a:xfrm>
            <a:off x="1561172" y="3245509"/>
            <a:ext cx="2036056" cy="17915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3"/>
          </p:cNvCxnSpPr>
          <p:nvPr/>
        </p:nvCxnSpPr>
        <p:spPr>
          <a:xfrm>
            <a:off x="4768106" y="2298159"/>
            <a:ext cx="134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>
            <a:off x="4801560" y="3565681"/>
            <a:ext cx="13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01560" y="5012077"/>
            <a:ext cx="1342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62390" y="18999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57536" y="31907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57536" y="4561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82935" y="2726320"/>
            <a:ext cx="8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1900614" y="163393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先前方法及其不足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B38524-1524-4465-A014-507CD5955BF0}"/>
              </a:ext>
            </a:extLst>
          </p:cNvPr>
          <p:cNvSpPr txBox="1"/>
          <p:nvPr/>
        </p:nvSpPr>
        <p:spPr>
          <a:xfrm>
            <a:off x="115441" y="1013399"/>
            <a:ext cx="8734697" cy="87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思路二：</a:t>
            </a:r>
            <a:r>
              <a:rPr lang="zh-CN" altLang="zh-CN" dirty="0"/>
              <a:t>仅在第一阶段使用训练数据，而在第二阶段无法利用训练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r>
              <a:rPr lang="zh-CN" altLang="zh-CN" dirty="0"/>
              <a:t>并且没有从第二阶段到第一阶段的反馈，这会导致错误累积问题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0311" y="2184574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66877" y="2184574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0311" y="3192538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366877" y="3192538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tj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50311" y="4812545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366877" y="4812545"/>
            <a:ext cx="710861" cy="779578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1561172" y="2574363"/>
            <a:ext cx="805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61172" y="3574256"/>
            <a:ext cx="805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61172" y="5213485"/>
            <a:ext cx="805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79482" y="22071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04692" y="31627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2389" y="48125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3686" y="567321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00767" y="56689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two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40699" y="2279326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033626" y="2279326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t5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572000" y="4204770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240699" y="4204770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t6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452894" y="4024214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024562" y="4024214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752501" y="4636929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t7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659967" y="2773269"/>
            <a:ext cx="419268" cy="419269"/>
          </a:xfrm>
          <a:prstGeom prst="round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t8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5096107" y="1892871"/>
            <a:ext cx="1656394" cy="1552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33938" y="3629021"/>
            <a:ext cx="1656394" cy="1552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86285" y="3615032"/>
            <a:ext cx="1656394" cy="1552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2418425" y="175867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SynSetMine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273"/>
            <a:ext cx="9144000" cy="29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C20F04-79B1-A94B-B80D-49FF154FDA24}"/>
              </a:ext>
            </a:extLst>
          </p:cNvPr>
          <p:cNvSpPr/>
          <p:nvPr/>
        </p:nvSpPr>
        <p:spPr>
          <a:xfrm>
            <a:off x="0" y="0"/>
            <a:ext cx="9144000" cy="850006"/>
          </a:xfrm>
          <a:prstGeom prst="rect">
            <a:avLst/>
          </a:prstGeom>
          <a:solidFill>
            <a:srgbClr val="30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9B6005-1A93-4CCF-B89C-48A67DE119AF}"/>
              </a:ext>
            </a:extLst>
          </p:cNvPr>
          <p:cNvSpPr txBox="1"/>
          <p:nvPr/>
        </p:nvSpPr>
        <p:spPr>
          <a:xfrm>
            <a:off x="-2418425" y="175867"/>
            <a:ext cx="756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SynSetMine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FD29C-7B21-4FB7-8BB1-D082C049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26" y="5857876"/>
            <a:ext cx="3536087" cy="923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74" y="1933366"/>
            <a:ext cx="700185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230</Words>
  <Application>Microsoft Office PowerPoint</Application>
  <PresentationFormat>全屏显示(4:3)</PresentationFormat>
  <Paragraphs>66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Roboto Slab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刘金昊</cp:lastModifiedBy>
  <cp:revision>170</cp:revision>
  <dcterms:created xsi:type="dcterms:W3CDTF">2019-09-02T08:18:28Z</dcterms:created>
  <dcterms:modified xsi:type="dcterms:W3CDTF">2020-11-11T13:45:47Z</dcterms:modified>
</cp:coreProperties>
</file>