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1088004" r:id="rId2"/>
    <p:sldId id="11088012" r:id="rId3"/>
    <p:sldId id="11088013" r:id="rId4"/>
    <p:sldId id="11088014" r:id="rId5"/>
    <p:sldId id="11088018" r:id="rId6"/>
    <p:sldId id="11088015" r:id="rId7"/>
    <p:sldId id="11088016" r:id="rId8"/>
    <p:sldId id="11088017" r:id="rId9"/>
    <p:sldId id="11088019" r:id="rId10"/>
    <p:sldId id="11088020" r:id="rId11"/>
    <p:sldId id="11088021" r:id="rId12"/>
    <p:sldId id="11088022" r:id="rId13"/>
    <p:sldId id="11088023" r:id="rId14"/>
    <p:sldId id="11088025" r:id="rId15"/>
    <p:sldId id="110880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523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E90FF-810D-4EAA-B647-BA219E84BF5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35F9-10B8-4D4B-8223-AE640A12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5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8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Xmind</a:t>
            </a:r>
            <a:endParaRPr lang="en-US" altLang="zh-CN" dirty="0"/>
          </a:p>
          <a:p>
            <a:r>
              <a:rPr lang="en-US" altLang="zh-CN" dirty="0"/>
              <a:t>RDF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框架不够熟悉， 医学知识图谱的</a:t>
            </a:r>
            <a:r>
              <a:rPr lang="en-US" altLang="zh-CN" dirty="0"/>
              <a:t>schema</a:t>
            </a:r>
            <a:r>
              <a:rPr lang="zh-CN" altLang="en-US" dirty="0"/>
              <a:t>怎么构建。</a:t>
            </a:r>
            <a:endParaRPr lang="en-US" altLang="zh-CN" dirty="0"/>
          </a:p>
          <a:p>
            <a:r>
              <a:rPr lang="zh-CN" altLang="en-US" dirty="0"/>
              <a:t>属性和关系的区分。。</a:t>
            </a:r>
            <a:endParaRPr lang="en-US" altLang="zh-CN" dirty="0"/>
          </a:p>
          <a:p>
            <a:r>
              <a:rPr lang="en-US" altLang="zh-CN" dirty="0"/>
              <a:t>RDFS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、</a:t>
            </a:r>
            <a:r>
              <a:rPr lang="en-US" altLang="zh-CN" dirty="0"/>
              <a:t>turtle</a:t>
            </a:r>
            <a:r>
              <a:rPr lang="zh-CN" altLang="en-US" dirty="0"/>
              <a:t>解析。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2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1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Xmind</a:t>
            </a:r>
            <a:endParaRPr lang="en-US" altLang="zh-CN" dirty="0"/>
          </a:p>
          <a:p>
            <a:r>
              <a:rPr lang="en-US" altLang="zh-CN" dirty="0"/>
              <a:t>RDF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框架不够熟悉， 医学知识图谱的</a:t>
            </a:r>
            <a:r>
              <a:rPr lang="en-US" altLang="zh-CN" dirty="0"/>
              <a:t>schema</a:t>
            </a:r>
            <a:r>
              <a:rPr lang="zh-CN" altLang="en-US" dirty="0"/>
              <a:t>怎么构建。</a:t>
            </a:r>
            <a:endParaRPr lang="en-US" altLang="zh-CN" dirty="0"/>
          </a:p>
          <a:p>
            <a:r>
              <a:rPr lang="zh-CN" altLang="en-US" dirty="0"/>
              <a:t>属性和关系的区分。。</a:t>
            </a:r>
            <a:endParaRPr lang="en-US" altLang="zh-CN" dirty="0"/>
          </a:p>
          <a:p>
            <a:r>
              <a:rPr lang="en-US" altLang="zh-CN" dirty="0"/>
              <a:t>RDFS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、</a:t>
            </a:r>
            <a:r>
              <a:rPr lang="en-US" altLang="zh-CN" dirty="0"/>
              <a:t>turtle</a:t>
            </a:r>
            <a:r>
              <a:rPr lang="zh-CN" altLang="en-US" dirty="0"/>
              <a:t>解析。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8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8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8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Xmind</a:t>
            </a:r>
            <a:endParaRPr lang="en-US" altLang="zh-CN" dirty="0"/>
          </a:p>
          <a:p>
            <a:r>
              <a:rPr lang="en-US" altLang="zh-CN" dirty="0"/>
              <a:t>RDF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框架不够熟悉， 医学知识图谱的</a:t>
            </a:r>
            <a:r>
              <a:rPr lang="en-US" altLang="zh-CN" dirty="0"/>
              <a:t>schema</a:t>
            </a:r>
            <a:r>
              <a:rPr lang="zh-CN" altLang="en-US" dirty="0"/>
              <a:t>怎么构建。</a:t>
            </a:r>
            <a:endParaRPr lang="en-US" altLang="zh-CN" dirty="0"/>
          </a:p>
          <a:p>
            <a:r>
              <a:rPr lang="zh-CN" altLang="en-US" dirty="0"/>
              <a:t>属性和关系的区分。。</a:t>
            </a:r>
            <a:endParaRPr lang="en-US" altLang="zh-CN" dirty="0"/>
          </a:p>
          <a:p>
            <a:r>
              <a:rPr lang="en-US" altLang="zh-CN" dirty="0"/>
              <a:t>RDFS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、</a:t>
            </a:r>
            <a:r>
              <a:rPr lang="en-US" altLang="zh-CN" dirty="0"/>
              <a:t>turtle</a:t>
            </a:r>
            <a:r>
              <a:rPr lang="zh-CN" altLang="en-US" dirty="0"/>
              <a:t>解析。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0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7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5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Xmind</a:t>
            </a:r>
            <a:endParaRPr lang="en-US" altLang="zh-CN" dirty="0"/>
          </a:p>
          <a:p>
            <a:r>
              <a:rPr lang="en-US" altLang="zh-CN" dirty="0"/>
              <a:t>RDF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框架不够熟悉， 医学知识图谱的</a:t>
            </a:r>
            <a:r>
              <a:rPr lang="en-US" altLang="zh-CN" dirty="0"/>
              <a:t>schema</a:t>
            </a:r>
            <a:r>
              <a:rPr lang="zh-CN" altLang="en-US" dirty="0"/>
              <a:t>怎么构建。</a:t>
            </a:r>
            <a:endParaRPr lang="en-US" altLang="zh-CN" dirty="0"/>
          </a:p>
          <a:p>
            <a:r>
              <a:rPr lang="zh-CN" altLang="en-US" dirty="0"/>
              <a:t>属性和关系的区分。。</a:t>
            </a:r>
            <a:endParaRPr lang="en-US" altLang="zh-CN" dirty="0"/>
          </a:p>
          <a:p>
            <a:r>
              <a:rPr lang="en-US" altLang="zh-CN" dirty="0"/>
              <a:t>RDFS</a:t>
            </a:r>
            <a:r>
              <a:rPr lang="zh-CN" altLang="en-US" dirty="0"/>
              <a:t>、</a:t>
            </a:r>
            <a:r>
              <a:rPr lang="en-US" altLang="zh-CN" dirty="0"/>
              <a:t>OWL</a:t>
            </a:r>
            <a:r>
              <a:rPr lang="zh-CN" altLang="en-US" dirty="0"/>
              <a:t>、</a:t>
            </a:r>
            <a:r>
              <a:rPr lang="en-US" altLang="zh-CN" dirty="0"/>
              <a:t>turtle</a:t>
            </a:r>
            <a:r>
              <a:rPr lang="zh-CN" altLang="en-US" dirty="0"/>
              <a:t>解析。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上传到</a:t>
            </a:r>
            <a:r>
              <a:rPr lang="en-US" altLang="zh-CN" dirty="0"/>
              <a:t>GitHub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35F9-10B8-4D4B-8223-AE640A12F7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3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D355-09B4-4019-90DF-7C12C74D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2C14E-424E-48B8-9746-FD2328CF8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74456-3814-463E-B6C9-48BEB4B6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3FFAE-CF7E-4E02-8BC0-2C82317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5B5F2-19CD-47DA-8E86-8C87E93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149B1-D36B-459D-A095-FA0760B6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F96CB-0C88-4110-9D77-03192A0D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5865C-A99C-4FCC-9D20-09E53200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9BC4-B195-48A3-81A1-B82C790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04153-E2FA-4274-8312-B05FEE4D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53204-FA58-4EED-8162-764419A60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C04C5-49C6-466B-9D0D-594CB611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E75D4-7717-4088-89A6-C3521905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38DE-8137-492E-8E24-CC24A848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EDAA-DC71-4990-AF8B-019849BF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98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3F97-6494-458F-9A64-179CE892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3BE4F-DD55-4369-B484-C14FF19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379-48BA-476E-97DF-61D63E0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D9C1E-8FD6-4DB1-BA3B-35CB91FA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E6205-597E-499E-B0F3-8314DB0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3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D852F-C319-4097-87E5-D3CE8EC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A56D9-452E-4D17-915B-20E262DD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0AE06-7E73-45A4-834A-9F7CFD47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8CB2-92A2-48FD-978A-7FA1C2C6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0AC5-42D0-4AF0-A06F-C2F4585A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BBA5-A46B-43BF-960A-EF907E1E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E8387-F771-42D3-9D54-AC76D5B2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EE582-3E41-4F23-8B91-C99B7409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4DC90-E15B-4246-A9D1-A81877FE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64354-2440-4951-A168-78F203C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3F108-4A2B-4827-8E7E-A8E85333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4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C76F-6C63-426D-8CF5-847B0EF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8AD05-F01F-49F9-A689-08EA47D2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E5FBC-790C-4524-957B-1CB6B734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1A41D-7F41-481F-B83E-597FD04C0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EEBA0-37BC-4A49-82DA-CEC8801EF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859575-9B62-4133-A90D-8C5252BE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2DB5E3-BF4E-4F10-ABF0-187C3816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7F9871-D937-45FD-B33A-CAE01B24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3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8633-A365-49AD-8D8E-D8367D0F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0C9B6-5E71-4C6B-8A1C-7A21171C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64D6A-9ECE-4A48-B9F5-4BA4391F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81A590-45AE-4743-81E2-763E44C6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7BCF3-1439-4527-8668-7107071E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3971B-6FF3-4160-AD9E-5B6628B5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8ABDA-67D8-4C26-918D-AFC6A5C7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2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B163C-5FB8-4C99-B652-E63F3F5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87AA9-F380-4ED7-AF9F-86314478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D89D0-0668-4345-A5E0-8778D9ED6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B861C-0F86-4AC5-95AF-C4D330C1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6504B-8887-487C-A5CE-742F8F5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70E6F-E188-46ED-9135-A6E4B9F6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43BC2-D7D2-4F5D-B053-753DFE7E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F91D75-2BAA-4B27-80C8-4A2A9871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B521A-D31A-40D0-B176-FE75C04B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CEED8-CDAD-44BA-BF20-94697DBF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A5D9-D730-49F8-B86F-C1401FFA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D207E-9DD6-41B3-805B-849C0203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A3719-1CC1-4D75-BE64-E3973564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FAC01-5F92-4A0B-9A93-7BAB7A00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5A1BA-154A-4BC3-9418-7429F2BF6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E436-DC2D-4EDC-97CE-F3D913AC85E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36C1D-5126-4B7E-A5C9-961408998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3A02A-D293-44E4-8104-05BCB0EA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5A68-2CBE-44A9-8036-42EBFC41E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8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flipH="1">
            <a:off x="-2953639" y="-1354285"/>
            <a:ext cx="8397741" cy="9161172"/>
          </a:xfrm>
          <a:prstGeom prst="rect">
            <a:avLst/>
          </a:prstGeom>
        </p:spPr>
      </p:pic>
      <p:sp>
        <p:nvSpPr>
          <p:cNvPr id="471" name="文本"/>
          <p:cNvSpPr>
            <a:spLocks noGrp="1"/>
          </p:cNvSpPr>
          <p:nvPr>
            <p:ph type="ctrTitle"/>
          </p:nvPr>
        </p:nvSpPr>
        <p:spPr>
          <a:xfrm rot="5400000">
            <a:off x="2934792" y="2052645"/>
            <a:ext cx="1681268" cy="2010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85"/>
              </a:lnSpc>
            </a:pPr>
            <a:r>
              <a:rPr lang="zh-CN" altLang="en-US" sz="2077" spc="208" dirty="0">
                <a:ln w="113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598" name="文本"/>
          <p:cNvSpPr>
            <a:spLocks noGrp="1"/>
          </p:cNvSpPr>
          <p:nvPr>
            <p:ph type="ctrTitle"/>
          </p:nvPr>
        </p:nvSpPr>
        <p:spPr>
          <a:xfrm>
            <a:off x="4006850" y="1289050"/>
            <a:ext cx="887628" cy="158951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989"/>
              </a:lnSpc>
            </a:pPr>
            <a:r>
              <a:rPr lang="zh-CN" altLang="en-US" sz="6353" spc="635" dirty="0">
                <a:ln w="2743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目录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757" name="文本"/>
          <p:cNvSpPr>
            <a:spLocks noGrp="1"/>
          </p:cNvSpPr>
          <p:nvPr>
            <p:ph type="ctrTitle"/>
          </p:nvPr>
        </p:nvSpPr>
        <p:spPr>
          <a:xfrm>
            <a:off x="7600950" y="1346200"/>
            <a:ext cx="3555568" cy="3911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基本情况概述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805" name="文本"/>
          <p:cNvSpPr>
            <a:spLocks noGrp="1"/>
          </p:cNvSpPr>
          <p:nvPr>
            <p:ph type="ctrTitle"/>
          </p:nvPr>
        </p:nvSpPr>
        <p:spPr>
          <a:xfrm>
            <a:off x="7600950" y="2241550"/>
            <a:ext cx="3378746" cy="3962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工作完成情况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4853" name="文本"/>
          <p:cNvSpPr>
            <a:spLocks noGrp="1"/>
          </p:cNvSpPr>
          <p:nvPr>
            <p:ph type="ctrTitle"/>
          </p:nvPr>
        </p:nvSpPr>
        <p:spPr>
          <a:xfrm>
            <a:off x="7613650" y="3130550"/>
            <a:ext cx="3446909" cy="3919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成果项目展示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5901" name="文本"/>
          <p:cNvSpPr>
            <a:spLocks noGrp="1"/>
          </p:cNvSpPr>
          <p:nvPr>
            <p:ph type="ctrTitle"/>
          </p:nvPr>
        </p:nvSpPr>
        <p:spPr>
          <a:xfrm>
            <a:off x="7613650" y="4019550"/>
            <a:ext cx="3415971" cy="3915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当前存在不足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6949" name="文本"/>
          <p:cNvSpPr>
            <a:spLocks noGrp="1"/>
          </p:cNvSpPr>
          <p:nvPr>
            <p:ph type="ctrTitle"/>
          </p:nvPr>
        </p:nvSpPr>
        <p:spPr>
          <a:xfrm>
            <a:off x="7613650" y="4908550"/>
            <a:ext cx="2981335" cy="3889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工作目标规划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79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1292122"/>
            <a:ext cx="526355" cy="526355"/>
          </a:xfrm>
          <a:prstGeom prst="rect">
            <a:avLst/>
          </a:prstGeom>
        </p:spPr>
      </p:pic>
      <p:sp>
        <p:nvSpPr>
          <p:cNvPr id="8466" name="文本"/>
          <p:cNvSpPr>
            <a:spLocks noGrp="1"/>
          </p:cNvSpPr>
          <p:nvPr>
            <p:ph type="ctrTitle"/>
          </p:nvPr>
        </p:nvSpPr>
        <p:spPr>
          <a:xfrm>
            <a:off x="6665254" y="1437980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1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950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2272141"/>
            <a:ext cx="526355" cy="526355"/>
          </a:xfrm>
          <a:prstGeom prst="rect">
            <a:avLst/>
          </a:prstGeom>
        </p:spPr>
      </p:pic>
      <p:sp>
        <p:nvSpPr>
          <p:cNvPr id="9978" name="文本"/>
          <p:cNvSpPr>
            <a:spLocks noGrp="1"/>
          </p:cNvSpPr>
          <p:nvPr>
            <p:ph type="ctrTitle"/>
          </p:nvPr>
        </p:nvSpPr>
        <p:spPr>
          <a:xfrm>
            <a:off x="6665254" y="2417999"/>
            <a:ext cx="611069" cy="2457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2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102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3156167"/>
            <a:ext cx="526355" cy="526355"/>
          </a:xfrm>
          <a:prstGeom prst="rect">
            <a:avLst/>
          </a:prstGeom>
        </p:spPr>
      </p:pic>
      <p:sp>
        <p:nvSpPr>
          <p:cNvPr id="11491" name="文本"/>
          <p:cNvSpPr>
            <a:spLocks noGrp="1"/>
          </p:cNvSpPr>
          <p:nvPr>
            <p:ph type="ctrTitle"/>
          </p:nvPr>
        </p:nvSpPr>
        <p:spPr>
          <a:xfrm>
            <a:off x="6645446" y="3302025"/>
            <a:ext cx="611069" cy="2500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3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253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040193"/>
            <a:ext cx="526355" cy="526355"/>
          </a:xfrm>
          <a:prstGeom prst="rect">
            <a:avLst/>
          </a:prstGeom>
        </p:spPr>
      </p:pic>
      <p:sp>
        <p:nvSpPr>
          <p:cNvPr id="13005" name="文本"/>
          <p:cNvSpPr>
            <a:spLocks noGrp="1"/>
          </p:cNvSpPr>
          <p:nvPr>
            <p:ph type="ctrTitle"/>
          </p:nvPr>
        </p:nvSpPr>
        <p:spPr>
          <a:xfrm>
            <a:off x="6645446" y="4186051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4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404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924220"/>
            <a:ext cx="526355" cy="526355"/>
          </a:xfrm>
          <a:prstGeom prst="rect">
            <a:avLst/>
          </a:prstGeom>
        </p:spPr>
      </p:pic>
      <p:sp>
        <p:nvSpPr>
          <p:cNvPr id="14519" name="文本"/>
          <p:cNvSpPr>
            <a:spLocks noGrp="1"/>
          </p:cNvSpPr>
          <p:nvPr>
            <p:ph type="ctrTitle"/>
          </p:nvPr>
        </p:nvSpPr>
        <p:spPr>
          <a:xfrm>
            <a:off x="6645446" y="5070077"/>
            <a:ext cx="611069" cy="2454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5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上周计划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04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08864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trike="sngStrike" dirty="0"/>
              <a:t>1</a:t>
            </a:r>
            <a:r>
              <a:rPr lang="zh-CN" altLang="en-US" sz="2400" strike="sngStrike" dirty="0"/>
              <a:t>、跑通两篇要分享论文的代码。</a:t>
            </a:r>
            <a:endParaRPr lang="en-US" altLang="zh-CN" sz="2400" strike="sngStrike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、调研因果推理相关论文。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利用互联网搜寻可靠、权威的医疗数据来源。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分析数据结构，包括科室、症状、病因、并发症、治疗、预防等。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2400" strike="sngStrike" dirty="0">
                <a:solidFill>
                  <a:srgbClr val="24292E"/>
                </a:solidFill>
                <a:latin typeface="-apple-system"/>
              </a:rPr>
              <a:t>4</a:t>
            </a:r>
            <a:r>
              <a:rPr lang="zh-CN" altLang="en-US" sz="2400" strike="sngStrike" dirty="0">
                <a:solidFill>
                  <a:srgbClr val="24292E"/>
                </a:solidFill>
                <a:latin typeface="-apple-system"/>
              </a:rPr>
              <a:t>、上传</a:t>
            </a:r>
            <a:r>
              <a:rPr lang="en-US" altLang="zh-CN" sz="2400" strike="sngStrike" dirty="0">
                <a:solidFill>
                  <a:srgbClr val="24292E"/>
                </a:solidFill>
                <a:latin typeface="-apple-system"/>
              </a:rPr>
              <a:t>GitHub</a:t>
            </a:r>
            <a:r>
              <a:rPr lang="zh-CN" altLang="en-US" sz="2400" strike="sngStrike" dirty="0">
                <a:solidFill>
                  <a:srgbClr val="24292E"/>
                </a:solidFill>
                <a:latin typeface="-apple-system"/>
              </a:rPr>
              <a:t>。</a:t>
            </a:r>
            <a:endParaRPr lang="en-US" altLang="zh-CN" sz="2400" strike="sngStrike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9848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9559378" cy="5841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sz="2660" spc="266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工作完成情况  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04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CDDFE1-F8B7-43C9-89F2-0D27164A7C2C}"/>
              </a:ext>
            </a:extLst>
          </p:cNvPr>
          <p:cNvSpPr txBox="1"/>
          <p:nvPr/>
        </p:nvSpPr>
        <p:spPr>
          <a:xfrm>
            <a:off x="1070013" y="1729492"/>
            <a:ext cx="9524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、调用百度的</a:t>
            </a:r>
            <a:r>
              <a:rPr lang="en-US" altLang="zh-CN" dirty="0"/>
              <a:t>NER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CCKS2019</a:t>
            </a:r>
            <a:r>
              <a:rPr lang="zh-CN" altLang="en-US" dirty="0"/>
              <a:t>中文电子病历的医疗实体识别任务。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91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下周计划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04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27865"/>
            <a:ext cx="7620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、学习图神经网络</a:t>
            </a:r>
            <a:r>
              <a:rPr lang="en-US" altLang="zh-CN" sz="2400" dirty="0"/>
              <a:t>CS224W</a:t>
            </a:r>
            <a:r>
              <a:rPr lang="zh-CN" altLang="en-US" sz="2400" dirty="0"/>
              <a:t>（</a:t>
            </a:r>
            <a:r>
              <a:rPr lang="en-US" altLang="zh-CN" sz="2400" dirty="0"/>
              <a:t>11.08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、在服务器上跑一下论文的代码。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、其他医疗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NER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工具的调研。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1947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flipH="1">
            <a:off x="-2953639" y="-1354285"/>
            <a:ext cx="8397741" cy="9161172"/>
          </a:xfrm>
          <a:prstGeom prst="rect">
            <a:avLst/>
          </a:prstGeom>
        </p:spPr>
      </p:pic>
      <p:sp>
        <p:nvSpPr>
          <p:cNvPr id="471" name="文本"/>
          <p:cNvSpPr>
            <a:spLocks noGrp="1"/>
          </p:cNvSpPr>
          <p:nvPr>
            <p:ph type="ctrTitle"/>
          </p:nvPr>
        </p:nvSpPr>
        <p:spPr>
          <a:xfrm rot="5400000">
            <a:off x="2934792" y="2052645"/>
            <a:ext cx="1681268" cy="2010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85"/>
              </a:lnSpc>
            </a:pPr>
            <a:r>
              <a:rPr lang="zh-CN" altLang="en-US" sz="2077" spc="208" dirty="0">
                <a:ln w="113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598" name="文本"/>
          <p:cNvSpPr>
            <a:spLocks noGrp="1"/>
          </p:cNvSpPr>
          <p:nvPr>
            <p:ph type="ctrTitle"/>
          </p:nvPr>
        </p:nvSpPr>
        <p:spPr>
          <a:xfrm>
            <a:off x="4006850" y="1289050"/>
            <a:ext cx="887628" cy="158951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989"/>
              </a:lnSpc>
            </a:pPr>
            <a:r>
              <a:rPr lang="zh-CN" altLang="en-US" sz="6353" spc="635" dirty="0">
                <a:ln w="2743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目录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757" name="文本"/>
          <p:cNvSpPr>
            <a:spLocks noGrp="1"/>
          </p:cNvSpPr>
          <p:nvPr>
            <p:ph type="ctrTitle"/>
          </p:nvPr>
        </p:nvSpPr>
        <p:spPr>
          <a:xfrm>
            <a:off x="7600950" y="1346200"/>
            <a:ext cx="3555568" cy="3911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基本情况概述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805" name="文本"/>
          <p:cNvSpPr>
            <a:spLocks noGrp="1"/>
          </p:cNvSpPr>
          <p:nvPr>
            <p:ph type="ctrTitle"/>
          </p:nvPr>
        </p:nvSpPr>
        <p:spPr>
          <a:xfrm>
            <a:off x="7600950" y="2241550"/>
            <a:ext cx="3378746" cy="3962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工作完成情况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4853" name="文本"/>
          <p:cNvSpPr>
            <a:spLocks noGrp="1"/>
          </p:cNvSpPr>
          <p:nvPr>
            <p:ph type="ctrTitle"/>
          </p:nvPr>
        </p:nvSpPr>
        <p:spPr>
          <a:xfrm>
            <a:off x="7613650" y="3130550"/>
            <a:ext cx="3446909" cy="3919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成果项目展示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5901" name="文本"/>
          <p:cNvSpPr>
            <a:spLocks noGrp="1"/>
          </p:cNvSpPr>
          <p:nvPr>
            <p:ph type="ctrTitle"/>
          </p:nvPr>
        </p:nvSpPr>
        <p:spPr>
          <a:xfrm>
            <a:off x="7613650" y="4019550"/>
            <a:ext cx="3415971" cy="3915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当前存在不足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6949" name="文本"/>
          <p:cNvSpPr>
            <a:spLocks noGrp="1"/>
          </p:cNvSpPr>
          <p:nvPr>
            <p:ph type="ctrTitle"/>
          </p:nvPr>
        </p:nvSpPr>
        <p:spPr>
          <a:xfrm>
            <a:off x="7613650" y="4908550"/>
            <a:ext cx="2981335" cy="3889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工作目标规划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79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1292122"/>
            <a:ext cx="526355" cy="526355"/>
          </a:xfrm>
          <a:prstGeom prst="rect">
            <a:avLst/>
          </a:prstGeom>
        </p:spPr>
      </p:pic>
      <p:sp>
        <p:nvSpPr>
          <p:cNvPr id="8466" name="文本"/>
          <p:cNvSpPr>
            <a:spLocks noGrp="1"/>
          </p:cNvSpPr>
          <p:nvPr>
            <p:ph type="ctrTitle"/>
          </p:nvPr>
        </p:nvSpPr>
        <p:spPr>
          <a:xfrm>
            <a:off x="6665254" y="1437980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1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950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2272141"/>
            <a:ext cx="526355" cy="526355"/>
          </a:xfrm>
          <a:prstGeom prst="rect">
            <a:avLst/>
          </a:prstGeom>
        </p:spPr>
      </p:pic>
      <p:sp>
        <p:nvSpPr>
          <p:cNvPr id="9978" name="文本"/>
          <p:cNvSpPr>
            <a:spLocks noGrp="1"/>
          </p:cNvSpPr>
          <p:nvPr>
            <p:ph type="ctrTitle"/>
          </p:nvPr>
        </p:nvSpPr>
        <p:spPr>
          <a:xfrm>
            <a:off x="6665254" y="2417999"/>
            <a:ext cx="611069" cy="2457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2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102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3156167"/>
            <a:ext cx="526355" cy="526355"/>
          </a:xfrm>
          <a:prstGeom prst="rect">
            <a:avLst/>
          </a:prstGeom>
        </p:spPr>
      </p:pic>
      <p:sp>
        <p:nvSpPr>
          <p:cNvPr id="11491" name="文本"/>
          <p:cNvSpPr>
            <a:spLocks noGrp="1"/>
          </p:cNvSpPr>
          <p:nvPr>
            <p:ph type="ctrTitle"/>
          </p:nvPr>
        </p:nvSpPr>
        <p:spPr>
          <a:xfrm>
            <a:off x="6645446" y="3302025"/>
            <a:ext cx="611069" cy="2500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3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253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040193"/>
            <a:ext cx="526355" cy="526355"/>
          </a:xfrm>
          <a:prstGeom prst="rect">
            <a:avLst/>
          </a:prstGeom>
        </p:spPr>
      </p:pic>
      <p:sp>
        <p:nvSpPr>
          <p:cNvPr id="13005" name="文本"/>
          <p:cNvSpPr>
            <a:spLocks noGrp="1"/>
          </p:cNvSpPr>
          <p:nvPr>
            <p:ph type="ctrTitle"/>
          </p:nvPr>
        </p:nvSpPr>
        <p:spPr>
          <a:xfrm>
            <a:off x="6645446" y="4186051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4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404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924220"/>
            <a:ext cx="526355" cy="526355"/>
          </a:xfrm>
          <a:prstGeom prst="rect">
            <a:avLst/>
          </a:prstGeom>
        </p:spPr>
      </p:pic>
      <p:sp>
        <p:nvSpPr>
          <p:cNvPr id="14519" name="文本"/>
          <p:cNvSpPr>
            <a:spLocks noGrp="1"/>
          </p:cNvSpPr>
          <p:nvPr>
            <p:ph type="ctrTitle"/>
          </p:nvPr>
        </p:nvSpPr>
        <p:spPr>
          <a:xfrm>
            <a:off x="6645446" y="5070077"/>
            <a:ext cx="611069" cy="2454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5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2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9559378" cy="5841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sz="2660" spc="266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工作完成情况  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CDDFE1-F8B7-43C9-89F2-0D27164A7C2C}"/>
              </a:ext>
            </a:extLst>
          </p:cNvPr>
          <p:cNvSpPr txBox="1"/>
          <p:nvPr/>
        </p:nvSpPr>
        <p:spPr>
          <a:xfrm>
            <a:off x="1070013" y="1481009"/>
            <a:ext cx="9524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、用</a:t>
            </a:r>
            <a:r>
              <a:rPr lang="en-US" altLang="zh-CN" dirty="0"/>
              <a:t>Wapiti</a:t>
            </a:r>
            <a:r>
              <a:rPr lang="zh-CN" altLang="en-US" dirty="0"/>
              <a:t>进行序列标注。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、直接用华理的症状集做一个检索。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10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下周计划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27865"/>
            <a:ext cx="76206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、把大词林中的知识加到</a:t>
            </a:r>
            <a:r>
              <a:rPr lang="en-US" altLang="zh-CN" sz="2400" dirty="0"/>
              <a:t>wapiti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BERT+LSTM+CRF</a:t>
            </a:r>
            <a:r>
              <a:rPr lang="zh-CN" altLang="en-US" sz="2400" dirty="0"/>
              <a:t>模型做</a:t>
            </a:r>
            <a:r>
              <a:rPr lang="en-US" altLang="zh-CN" sz="2400" dirty="0"/>
              <a:t>NER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046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上周计划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89682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、可视化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、知识图谱相关视频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、论文收集</a:t>
            </a:r>
          </a:p>
        </p:txBody>
      </p:sp>
    </p:spTree>
    <p:extLst>
      <p:ext uri="{BB962C8B-B14F-4D97-AF65-F5344CB8AC3E}">
        <p14:creationId xmlns:p14="http://schemas.microsoft.com/office/powerpoint/2010/main" val="175650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sz="2660" spc="266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工作完成情况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8968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http://localhost:7474/browser/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29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下周计划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21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68661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、竞赛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、中文疾病知识库 数据收集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、学完肖老师的知识图谱视频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、收集术语表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、精读要分享的两篇论文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、调研因果事理图谱相关论文。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、调研</a:t>
            </a:r>
            <a:r>
              <a:rPr lang="en-US" altLang="zh-CN" sz="2400" dirty="0"/>
              <a:t>Table—To—Text</a:t>
            </a:r>
            <a:r>
              <a:rPr lang="zh-CN" altLang="en-US" sz="2400" dirty="0"/>
              <a:t>相关论文。</a:t>
            </a:r>
          </a:p>
        </p:txBody>
      </p:sp>
    </p:spTree>
    <p:extLst>
      <p:ext uri="{BB962C8B-B14F-4D97-AF65-F5344CB8AC3E}">
        <p14:creationId xmlns:p14="http://schemas.microsoft.com/office/powerpoint/2010/main" val="34445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flipH="1">
            <a:off x="-2953639" y="-1354285"/>
            <a:ext cx="8397741" cy="9161172"/>
          </a:xfrm>
          <a:prstGeom prst="rect">
            <a:avLst/>
          </a:prstGeom>
        </p:spPr>
      </p:pic>
      <p:sp>
        <p:nvSpPr>
          <p:cNvPr id="471" name="文本"/>
          <p:cNvSpPr>
            <a:spLocks noGrp="1"/>
          </p:cNvSpPr>
          <p:nvPr>
            <p:ph type="ctrTitle"/>
          </p:nvPr>
        </p:nvSpPr>
        <p:spPr>
          <a:xfrm rot="5400000">
            <a:off x="2934792" y="2052645"/>
            <a:ext cx="1681268" cy="2010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85"/>
              </a:lnSpc>
            </a:pPr>
            <a:r>
              <a:rPr lang="zh-CN" altLang="en-US" sz="2077" spc="208" dirty="0">
                <a:ln w="113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598" name="文本"/>
          <p:cNvSpPr>
            <a:spLocks noGrp="1"/>
          </p:cNvSpPr>
          <p:nvPr>
            <p:ph type="ctrTitle"/>
          </p:nvPr>
        </p:nvSpPr>
        <p:spPr>
          <a:xfrm>
            <a:off x="4006850" y="1289050"/>
            <a:ext cx="887628" cy="158951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989"/>
              </a:lnSpc>
            </a:pPr>
            <a:r>
              <a:rPr lang="zh-CN" altLang="en-US" sz="6353" spc="635" dirty="0">
                <a:ln w="2743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目录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757" name="文本"/>
          <p:cNvSpPr>
            <a:spLocks noGrp="1"/>
          </p:cNvSpPr>
          <p:nvPr>
            <p:ph type="ctrTitle"/>
          </p:nvPr>
        </p:nvSpPr>
        <p:spPr>
          <a:xfrm>
            <a:off x="7600950" y="1346200"/>
            <a:ext cx="3555568" cy="3911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基本情况概述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805" name="文本"/>
          <p:cNvSpPr>
            <a:spLocks noGrp="1"/>
          </p:cNvSpPr>
          <p:nvPr>
            <p:ph type="ctrTitle"/>
          </p:nvPr>
        </p:nvSpPr>
        <p:spPr>
          <a:xfrm>
            <a:off x="7600950" y="2241550"/>
            <a:ext cx="3378746" cy="3962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工作完成情况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4853" name="文本"/>
          <p:cNvSpPr>
            <a:spLocks noGrp="1"/>
          </p:cNvSpPr>
          <p:nvPr>
            <p:ph type="ctrTitle"/>
          </p:nvPr>
        </p:nvSpPr>
        <p:spPr>
          <a:xfrm>
            <a:off x="7613650" y="3130550"/>
            <a:ext cx="3446909" cy="3919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成果项目展示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5901" name="文本"/>
          <p:cNvSpPr>
            <a:spLocks noGrp="1"/>
          </p:cNvSpPr>
          <p:nvPr>
            <p:ph type="ctrTitle"/>
          </p:nvPr>
        </p:nvSpPr>
        <p:spPr>
          <a:xfrm>
            <a:off x="7613650" y="4019550"/>
            <a:ext cx="3415971" cy="3915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当前存在不足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6949" name="文本"/>
          <p:cNvSpPr>
            <a:spLocks noGrp="1"/>
          </p:cNvSpPr>
          <p:nvPr>
            <p:ph type="ctrTitle"/>
          </p:nvPr>
        </p:nvSpPr>
        <p:spPr>
          <a:xfrm>
            <a:off x="7613650" y="4908550"/>
            <a:ext cx="2981335" cy="3889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工作目标规划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79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1292122"/>
            <a:ext cx="526355" cy="526355"/>
          </a:xfrm>
          <a:prstGeom prst="rect">
            <a:avLst/>
          </a:prstGeom>
        </p:spPr>
      </p:pic>
      <p:sp>
        <p:nvSpPr>
          <p:cNvPr id="8466" name="文本"/>
          <p:cNvSpPr>
            <a:spLocks noGrp="1"/>
          </p:cNvSpPr>
          <p:nvPr>
            <p:ph type="ctrTitle"/>
          </p:nvPr>
        </p:nvSpPr>
        <p:spPr>
          <a:xfrm>
            <a:off x="6665254" y="1437980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1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950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2272141"/>
            <a:ext cx="526355" cy="526355"/>
          </a:xfrm>
          <a:prstGeom prst="rect">
            <a:avLst/>
          </a:prstGeom>
        </p:spPr>
      </p:pic>
      <p:sp>
        <p:nvSpPr>
          <p:cNvPr id="9978" name="文本"/>
          <p:cNvSpPr>
            <a:spLocks noGrp="1"/>
          </p:cNvSpPr>
          <p:nvPr>
            <p:ph type="ctrTitle"/>
          </p:nvPr>
        </p:nvSpPr>
        <p:spPr>
          <a:xfrm>
            <a:off x="6665254" y="2417999"/>
            <a:ext cx="611069" cy="2457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2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102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3156167"/>
            <a:ext cx="526355" cy="526355"/>
          </a:xfrm>
          <a:prstGeom prst="rect">
            <a:avLst/>
          </a:prstGeom>
        </p:spPr>
      </p:pic>
      <p:sp>
        <p:nvSpPr>
          <p:cNvPr id="11491" name="文本"/>
          <p:cNvSpPr>
            <a:spLocks noGrp="1"/>
          </p:cNvSpPr>
          <p:nvPr>
            <p:ph type="ctrTitle"/>
          </p:nvPr>
        </p:nvSpPr>
        <p:spPr>
          <a:xfrm>
            <a:off x="6645446" y="3302025"/>
            <a:ext cx="611069" cy="2500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3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253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040193"/>
            <a:ext cx="526355" cy="526355"/>
          </a:xfrm>
          <a:prstGeom prst="rect">
            <a:avLst/>
          </a:prstGeom>
        </p:spPr>
      </p:pic>
      <p:sp>
        <p:nvSpPr>
          <p:cNvPr id="13005" name="文本"/>
          <p:cNvSpPr>
            <a:spLocks noGrp="1"/>
          </p:cNvSpPr>
          <p:nvPr>
            <p:ph type="ctrTitle"/>
          </p:nvPr>
        </p:nvSpPr>
        <p:spPr>
          <a:xfrm>
            <a:off x="6645446" y="4186051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4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404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924220"/>
            <a:ext cx="526355" cy="526355"/>
          </a:xfrm>
          <a:prstGeom prst="rect">
            <a:avLst/>
          </a:prstGeom>
        </p:spPr>
      </p:pic>
      <p:sp>
        <p:nvSpPr>
          <p:cNvPr id="14519" name="文本"/>
          <p:cNvSpPr>
            <a:spLocks noGrp="1"/>
          </p:cNvSpPr>
          <p:nvPr>
            <p:ph type="ctrTitle"/>
          </p:nvPr>
        </p:nvSpPr>
        <p:spPr>
          <a:xfrm>
            <a:off x="6645446" y="5070077"/>
            <a:ext cx="611069" cy="2454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5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上周计划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27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08864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、竞赛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、中文疾病知识库 数据收集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、收集术语表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、精读要分享的两篇论文</a:t>
            </a:r>
            <a:endParaRPr lang="en-US" altLang="zh-CN" sz="2400" dirty="0"/>
          </a:p>
          <a:p>
            <a:r>
              <a:rPr lang="en-US" altLang="zh-CN" sz="2400" strike="sngStrike" dirty="0"/>
              <a:t>5</a:t>
            </a:r>
            <a:r>
              <a:rPr lang="zh-CN" altLang="en-US" sz="2400" strike="sngStrike" dirty="0"/>
              <a:t>、学完肖老师的知识图谱视频</a:t>
            </a:r>
            <a:endParaRPr lang="en-US" altLang="zh-CN" sz="2400" dirty="0"/>
          </a:p>
          <a:p>
            <a:r>
              <a:rPr lang="en-US" altLang="zh-CN" sz="2400" strike="sngStrike" dirty="0"/>
              <a:t>6</a:t>
            </a:r>
            <a:r>
              <a:rPr lang="zh-CN" altLang="en-US" sz="2400" strike="sngStrike" dirty="0"/>
              <a:t>、调研因果事理图谱相关论文。</a:t>
            </a:r>
            <a:endParaRPr lang="en-US" altLang="zh-CN" sz="2400" strike="sngStrike" dirty="0"/>
          </a:p>
          <a:p>
            <a:r>
              <a:rPr lang="en-US" altLang="zh-CN" sz="2400" strike="sngStrike" dirty="0"/>
              <a:t>7</a:t>
            </a:r>
            <a:r>
              <a:rPr lang="zh-CN" altLang="en-US" sz="2400" strike="sngStrike" dirty="0"/>
              <a:t>、调研</a:t>
            </a:r>
            <a:r>
              <a:rPr lang="en-US" altLang="zh-CN" sz="2400" strike="sngStrike" dirty="0"/>
              <a:t>Table—To—Text</a:t>
            </a:r>
            <a:r>
              <a:rPr lang="zh-CN" altLang="en-US" sz="2400" strike="sngStrike" dirty="0"/>
              <a:t>相关论文。</a:t>
            </a:r>
          </a:p>
        </p:txBody>
      </p:sp>
    </p:spTree>
    <p:extLst>
      <p:ext uri="{BB962C8B-B14F-4D97-AF65-F5344CB8AC3E}">
        <p14:creationId xmlns:p14="http://schemas.microsoft.com/office/powerpoint/2010/main" val="36593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9559378" cy="5841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kumimoji="1" lang="zh-CN" altLang="en-US" sz="2660" spc="266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工作完成情况  术语表统计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27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CDDFE1-F8B7-43C9-89F2-0D27164A7C2C}"/>
              </a:ext>
            </a:extLst>
          </p:cNvPr>
          <p:cNvSpPr txBox="1"/>
          <p:nvPr/>
        </p:nvSpPr>
        <p:spPr>
          <a:xfrm>
            <a:off x="1070013" y="176500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CSKB</a:t>
            </a:r>
            <a:r>
              <a:rPr lang="zh-CN" altLang="en-US" sz="1800" dirty="0"/>
              <a:t>中文症状知识库   </a:t>
            </a:r>
            <a:endParaRPr lang="en-US" altLang="zh-CN" sz="1800" dirty="0"/>
          </a:p>
          <a:p>
            <a:r>
              <a:rPr lang="en-US" altLang="zh-CN" dirty="0"/>
              <a:t>      8773</a:t>
            </a:r>
            <a:r>
              <a:rPr lang="zh-CN" altLang="en-US" dirty="0"/>
              <a:t>种症状   </a:t>
            </a:r>
            <a:r>
              <a:rPr lang="en-US" altLang="zh-CN" dirty="0"/>
              <a:t>10</a:t>
            </a:r>
            <a:r>
              <a:rPr lang="zh-CN" altLang="en-US" dirty="0"/>
              <a:t>种关系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、思知</a:t>
            </a:r>
            <a:endParaRPr lang="en-US" altLang="zh-CN" dirty="0"/>
          </a:p>
          <a:p>
            <a:r>
              <a:rPr lang="en-US" altLang="zh-CN" dirty="0"/>
              <a:t>      6336</a:t>
            </a:r>
            <a:r>
              <a:rPr lang="zh-CN" altLang="en-US" dirty="0"/>
              <a:t>种症状    </a:t>
            </a:r>
            <a:r>
              <a:rPr lang="en-US" altLang="zh-CN" dirty="0"/>
              <a:t>8619</a:t>
            </a:r>
            <a:r>
              <a:rPr lang="zh-CN" altLang="en-US" dirty="0"/>
              <a:t>种疾病  </a:t>
            </a:r>
            <a:r>
              <a:rPr lang="en-US" altLang="zh-CN" dirty="0"/>
              <a:t>102</a:t>
            </a:r>
            <a:r>
              <a:rPr lang="zh-CN" altLang="en-US" dirty="0"/>
              <a:t>种关系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、中文症状知识库</a:t>
            </a:r>
            <a:endParaRPr lang="en-US" altLang="zh-CN" dirty="0"/>
          </a:p>
          <a:p>
            <a:r>
              <a:rPr lang="en-US" altLang="zh-CN" dirty="0"/>
              <a:t>       132593 </a:t>
            </a:r>
            <a:r>
              <a:rPr lang="zh-CN" altLang="en-US" dirty="0"/>
              <a:t>种实体  </a:t>
            </a:r>
            <a:r>
              <a:rPr lang="en-US" altLang="zh-CN" dirty="0"/>
              <a:t>17</a:t>
            </a:r>
            <a:r>
              <a:rPr lang="zh-CN" altLang="en-US" dirty="0"/>
              <a:t>种关系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035050" y="457200"/>
            <a:ext cx="2712999" cy="313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0"/>
              </a:lnSpc>
            </a:pPr>
            <a:r>
              <a:rPr lang="zh-CN" altLang="en-US" sz="2660" spc="26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下周计划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045" name="文本"/>
          <p:cNvSpPr>
            <a:spLocks noGrp="1"/>
          </p:cNvSpPr>
          <p:nvPr>
            <p:ph type="ctrTitle"/>
          </p:nvPr>
        </p:nvSpPr>
        <p:spPr>
          <a:xfrm>
            <a:off x="1070013" y="896837"/>
            <a:ext cx="2198013" cy="2253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414"/>
              </a:lnSpc>
            </a:pP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年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10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月</a:t>
            </a:r>
            <a:r>
              <a:rPr lang="en-US" altLang="zh-CN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27</a:t>
            </a:r>
            <a:r>
              <a:rPr lang="zh-CN" altLang="en-US" sz="943" spc="18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日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8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8932" y="443000"/>
            <a:ext cx="598372" cy="5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D63EA0-9749-43B5-ADA3-BB3645BE4ECB}"/>
              </a:ext>
            </a:extLst>
          </p:cNvPr>
          <p:cNvSpPr txBox="1"/>
          <p:nvPr/>
        </p:nvSpPr>
        <p:spPr>
          <a:xfrm>
            <a:off x="1035050" y="1468661"/>
            <a:ext cx="76206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、跑通两篇要分享论文的代码。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、调研因果推理相关论文。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利用互联网搜寻可靠、权威的医疗数据来源。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分析数据结构，包括科室、症状、病因、并发症、治疗、预防等。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4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、上传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GitHub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。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Hub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的名字。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232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flipH="1">
            <a:off x="-2953639" y="-1354285"/>
            <a:ext cx="8397741" cy="9161172"/>
          </a:xfrm>
          <a:prstGeom prst="rect">
            <a:avLst/>
          </a:prstGeom>
        </p:spPr>
      </p:pic>
      <p:sp>
        <p:nvSpPr>
          <p:cNvPr id="471" name="文本"/>
          <p:cNvSpPr>
            <a:spLocks noGrp="1"/>
          </p:cNvSpPr>
          <p:nvPr>
            <p:ph type="ctrTitle"/>
          </p:nvPr>
        </p:nvSpPr>
        <p:spPr>
          <a:xfrm rot="5400000">
            <a:off x="2934792" y="2052645"/>
            <a:ext cx="1681268" cy="2010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85"/>
              </a:lnSpc>
            </a:pPr>
            <a:r>
              <a:rPr lang="zh-CN" altLang="en-US" sz="2077" spc="208" dirty="0">
                <a:ln w="113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598" name="文本"/>
          <p:cNvSpPr>
            <a:spLocks noGrp="1"/>
          </p:cNvSpPr>
          <p:nvPr>
            <p:ph type="ctrTitle"/>
          </p:nvPr>
        </p:nvSpPr>
        <p:spPr>
          <a:xfrm>
            <a:off x="4006850" y="1289050"/>
            <a:ext cx="887628" cy="158951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989"/>
              </a:lnSpc>
            </a:pPr>
            <a:r>
              <a:rPr lang="zh-CN" altLang="en-US" sz="6353" spc="635" dirty="0">
                <a:ln w="2743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目录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757" name="文本"/>
          <p:cNvSpPr>
            <a:spLocks noGrp="1"/>
          </p:cNvSpPr>
          <p:nvPr>
            <p:ph type="ctrTitle"/>
          </p:nvPr>
        </p:nvSpPr>
        <p:spPr>
          <a:xfrm>
            <a:off x="7600950" y="1346200"/>
            <a:ext cx="3555568" cy="3911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基本情况概述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805" name="文本"/>
          <p:cNvSpPr>
            <a:spLocks noGrp="1"/>
          </p:cNvSpPr>
          <p:nvPr>
            <p:ph type="ctrTitle"/>
          </p:nvPr>
        </p:nvSpPr>
        <p:spPr>
          <a:xfrm>
            <a:off x="7600950" y="2241550"/>
            <a:ext cx="3378746" cy="3962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工作完成情况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4853" name="文本"/>
          <p:cNvSpPr>
            <a:spLocks noGrp="1"/>
          </p:cNvSpPr>
          <p:nvPr>
            <p:ph type="ctrTitle"/>
          </p:nvPr>
        </p:nvSpPr>
        <p:spPr>
          <a:xfrm>
            <a:off x="7613650" y="3130550"/>
            <a:ext cx="3446909" cy="3919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成果项目展示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5901" name="文本"/>
          <p:cNvSpPr>
            <a:spLocks noGrp="1"/>
          </p:cNvSpPr>
          <p:nvPr>
            <p:ph type="ctrTitle"/>
          </p:nvPr>
        </p:nvSpPr>
        <p:spPr>
          <a:xfrm>
            <a:off x="7613650" y="4019550"/>
            <a:ext cx="3415971" cy="3915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当前存在不足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6949" name="文本"/>
          <p:cNvSpPr>
            <a:spLocks noGrp="1"/>
          </p:cNvSpPr>
          <p:nvPr>
            <p:ph type="ctrTitle"/>
          </p:nvPr>
        </p:nvSpPr>
        <p:spPr>
          <a:xfrm>
            <a:off x="7613650" y="4908550"/>
            <a:ext cx="2981335" cy="3889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59"/>
              </a:lnSpc>
            </a:pPr>
            <a:r>
              <a:rPr lang="zh-CN" altLang="en-US" sz="3359" spc="336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工作目标规划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79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1292122"/>
            <a:ext cx="526355" cy="526355"/>
          </a:xfrm>
          <a:prstGeom prst="rect">
            <a:avLst/>
          </a:prstGeom>
        </p:spPr>
      </p:pic>
      <p:sp>
        <p:nvSpPr>
          <p:cNvPr id="8466" name="文本"/>
          <p:cNvSpPr>
            <a:spLocks noGrp="1"/>
          </p:cNvSpPr>
          <p:nvPr>
            <p:ph type="ctrTitle"/>
          </p:nvPr>
        </p:nvSpPr>
        <p:spPr>
          <a:xfrm>
            <a:off x="6665254" y="1437980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1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950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1697" y="2272141"/>
            <a:ext cx="526355" cy="526355"/>
          </a:xfrm>
          <a:prstGeom prst="rect">
            <a:avLst/>
          </a:prstGeom>
        </p:spPr>
      </p:pic>
      <p:sp>
        <p:nvSpPr>
          <p:cNvPr id="9978" name="文本"/>
          <p:cNvSpPr>
            <a:spLocks noGrp="1"/>
          </p:cNvSpPr>
          <p:nvPr>
            <p:ph type="ctrTitle"/>
          </p:nvPr>
        </p:nvSpPr>
        <p:spPr>
          <a:xfrm>
            <a:off x="6665254" y="2417999"/>
            <a:ext cx="611069" cy="2457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2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102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3156167"/>
            <a:ext cx="526355" cy="526355"/>
          </a:xfrm>
          <a:prstGeom prst="rect">
            <a:avLst/>
          </a:prstGeom>
        </p:spPr>
      </p:pic>
      <p:sp>
        <p:nvSpPr>
          <p:cNvPr id="11491" name="文本"/>
          <p:cNvSpPr>
            <a:spLocks noGrp="1"/>
          </p:cNvSpPr>
          <p:nvPr>
            <p:ph type="ctrTitle"/>
          </p:nvPr>
        </p:nvSpPr>
        <p:spPr>
          <a:xfrm>
            <a:off x="6645446" y="3302025"/>
            <a:ext cx="611069" cy="2500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3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253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040193"/>
            <a:ext cx="526355" cy="526355"/>
          </a:xfrm>
          <a:prstGeom prst="rect">
            <a:avLst/>
          </a:prstGeom>
        </p:spPr>
      </p:pic>
      <p:sp>
        <p:nvSpPr>
          <p:cNvPr id="13005" name="文本"/>
          <p:cNvSpPr>
            <a:spLocks noGrp="1"/>
          </p:cNvSpPr>
          <p:nvPr>
            <p:ph type="ctrTitle"/>
          </p:nvPr>
        </p:nvSpPr>
        <p:spPr>
          <a:xfrm>
            <a:off x="6645446" y="4186051"/>
            <a:ext cx="611069" cy="241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4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404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691889" y="4924220"/>
            <a:ext cx="526355" cy="526355"/>
          </a:xfrm>
          <a:prstGeom prst="rect">
            <a:avLst/>
          </a:prstGeom>
        </p:spPr>
      </p:pic>
      <p:sp>
        <p:nvSpPr>
          <p:cNvPr id="14519" name="文本"/>
          <p:cNvSpPr>
            <a:spLocks noGrp="1"/>
          </p:cNvSpPr>
          <p:nvPr>
            <p:ph type="ctrTitle"/>
          </p:nvPr>
        </p:nvSpPr>
        <p:spPr>
          <a:xfrm>
            <a:off x="6645446" y="5070077"/>
            <a:ext cx="611069" cy="2454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09"/>
              </a:lnSpc>
            </a:pPr>
            <a:r>
              <a:rPr lang="zh-CN" altLang="en-US" sz="2591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5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4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715</Words>
  <Application>Microsoft Office PowerPoint</Application>
  <PresentationFormat>宽屏</PresentationFormat>
  <Paragraphs>152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Alibaba PuHuiTi Regular</vt:lpstr>
      <vt:lpstr>-apple-system</vt:lpstr>
      <vt:lpstr>Maven Pro Bold</vt:lpstr>
      <vt:lpstr>Noto Sans S Chinese Regular</vt:lpstr>
      <vt:lpstr>等线</vt:lpstr>
      <vt:lpstr>等线 Light</vt:lpstr>
      <vt:lpstr>Arial</vt:lpstr>
      <vt:lpstr>Office 主题​​</vt:lpstr>
      <vt:lpstr>CONTENTS</vt:lpstr>
      <vt:lpstr>上周计划</vt:lpstr>
      <vt:lpstr>工作完成情况</vt:lpstr>
      <vt:lpstr>下周计划</vt:lpstr>
      <vt:lpstr>CONTENTS</vt:lpstr>
      <vt:lpstr>上周计划</vt:lpstr>
      <vt:lpstr>工作完成情况  术语表统计</vt:lpstr>
      <vt:lpstr>下周计划</vt:lpstr>
      <vt:lpstr>CONTENTS</vt:lpstr>
      <vt:lpstr>上周计划</vt:lpstr>
      <vt:lpstr>工作完成情况  </vt:lpstr>
      <vt:lpstr>下周计划</vt:lpstr>
      <vt:lpstr>CONTENTS</vt:lpstr>
      <vt:lpstr>工作完成情况  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振东 谭</dc:creator>
  <cp:lastModifiedBy>振东 谭</cp:lastModifiedBy>
  <cp:revision>49</cp:revision>
  <dcterms:created xsi:type="dcterms:W3CDTF">2020-10-21T02:49:29Z</dcterms:created>
  <dcterms:modified xsi:type="dcterms:W3CDTF">2020-11-11T03:08:45Z</dcterms:modified>
</cp:coreProperties>
</file>