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70" r:id="rId2"/>
    <p:sldId id="362" r:id="rId3"/>
    <p:sldId id="366" r:id="rId4"/>
    <p:sldId id="367" r:id="rId5"/>
    <p:sldId id="368" r:id="rId6"/>
    <p:sldId id="369" r:id="rId7"/>
    <p:sldId id="370" r:id="rId8"/>
    <p:sldId id="372" r:id="rId9"/>
    <p:sldId id="373" r:id="rId10"/>
    <p:sldId id="374" r:id="rId11"/>
    <p:sldId id="375" r:id="rId12"/>
    <p:sldId id="371" r:id="rId13"/>
    <p:sldId id="376" r:id="rId14"/>
    <p:sldId id="377" r:id="rId15"/>
    <p:sldId id="379" r:id="rId16"/>
    <p:sldId id="378" r:id="rId17"/>
    <p:sldId id="381" r:id="rId18"/>
    <p:sldId id="380" r:id="rId19"/>
    <p:sldId id="384" r:id="rId20"/>
    <p:sldId id="386" r:id="rId21"/>
    <p:sldId id="387" r:id="rId22"/>
    <p:sldId id="388" r:id="rId23"/>
    <p:sldId id="383" r:id="rId24"/>
    <p:sldId id="382" r:id="rId25"/>
    <p:sldId id="332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5A59"/>
    <a:srgbClr val="FF7E79"/>
    <a:srgbClr val="D11535"/>
    <a:srgbClr val="267A7F"/>
    <a:srgbClr val="FFFC00"/>
    <a:srgbClr val="CB1026"/>
    <a:srgbClr val="A9102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19" autoAdjust="0"/>
    <p:restoredTop sz="88407" autoAdjust="0"/>
  </p:normalViewPr>
  <p:slideViewPr>
    <p:cSldViewPr snapToGrid="0">
      <p:cViewPr varScale="1">
        <p:scale>
          <a:sx n="98" d="100"/>
          <a:sy n="98" d="100"/>
        </p:scale>
        <p:origin x="216" y="23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29139-8C0E-4BC5-8AA8-352B8B06A143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F00D7-67CC-416B-85A8-78AABDECC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461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2400" dirty="0"/>
              <a:t>与</a:t>
            </a:r>
            <a:r>
              <a:rPr kumimoji="1" lang="en" altLang="zh-CN" sz="2400" dirty="0" err="1"/>
              <a:t>Rusu</a:t>
            </a:r>
            <a:r>
              <a:rPr kumimoji="1" lang="zh-CN" altLang="en-US" sz="2400" dirty="0"/>
              <a:t>等</a:t>
            </a:r>
            <a:r>
              <a:rPr kumimoji="1" lang="en-US" altLang="zh-CN" sz="2400" dirty="0"/>
              <a:t>(2016)</a:t>
            </a:r>
            <a:r>
              <a:rPr kumimoji="1" lang="zh-CN" altLang="en-US" sz="2400" dirty="0"/>
              <a:t>不同的是，我们并没有冻结源任务上训练的深层</a:t>
            </a:r>
            <a:r>
              <a:rPr kumimoji="1" lang="en" altLang="zh-CN" sz="2400" dirty="0" err="1"/>
              <a:t>Qnetwork</a:t>
            </a:r>
            <a:r>
              <a:rPr kumimoji="1" lang="zh-CN" altLang="en-US" sz="2400" dirty="0"/>
              <a:t>的参数，也没有使用双子网络共同做出决策，而是只用它来初始化目标任务深层</a:t>
            </a:r>
            <a:r>
              <a:rPr kumimoji="1" lang="en" altLang="zh-CN" sz="2400" dirty="0"/>
              <a:t>Q-</a:t>
            </a:r>
            <a:r>
              <a:rPr kumimoji="1" lang="zh-CN" altLang="en-US" sz="2400" dirty="0"/>
              <a:t>网络的参数。这样做是为了考虑到虽然图嵌入可以在游戏之间转移，但由于游戏之间的结构差异，从游戏中提取的实际图是不可转移的。</a:t>
            </a:r>
          </a:p>
          <a:p>
            <a:endParaRPr kumimoji="1"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F00D7-67CC-416B-85A8-78AABDECC84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455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2400" dirty="0"/>
              <a:t>与</a:t>
            </a:r>
            <a:r>
              <a:rPr kumimoji="1" lang="en" altLang="zh-CN" sz="2400" dirty="0" err="1"/>
              <a:t>Rusu</a:t>
            </a:r>
            <a:r>
              <a:rPr kumimoji="1" lang="zh-CN" altLang="en-US" sz="2400" dirty="0"/>
              <a:t>等</a:t>
            </a:r>
            <a:r>
              <a:rPr kumimoji="1" lang="en-US" altLang="zh-CN" sz="2400" dirty="0"/>
              <a:t>(2016)</a:t>
            </a:r>
            <a:r>
              <a:rPr kumimoji="1" lang="zh-CN" altLang="en-US" sz="2400" dirty="0"/>
              <a:t>不同的是，我们并没有冻结源任务上训练的深层</a:t>
            </a:r>
            <a:r>
              <a:rPr kumimoji="1" lang="en" altLang="zh-CN" sz="2400" dirty="0" err="1"/>
              <a:t>Qnetwork</a:t>
            </a:r>
            <a:r>
              <a:rPr kumimoji="1" lang="zh-CN" altLang="en-US" sz="2400" dirty="0"/>
              <a:t>的参数，也没有使用双子网络共同做出决策，而是只用它来初始化目标任务深层</a:t>
            </a:r>
            <a:r>
              <a:rPr kumimoji="1" lang="en" altLang="zh-CN" sz="2400" dirty="0"/>
              <a:t>Q-</a:t>
            </a:r>
            <a:r>
              <a:rPr kumimoji="1" lang="zh-CN" altLang="en-US" sz="2400" dirty="0"/>
              <a:t>网络的参数。这样做是为了考虑到虽然图嵌入可以在游戏之间转移，但由于游戏之间的结构差异，从游戏中提取的实际图是不可转移的。</a:t>
            </a:r>
          </a:p>
          <a:p>
            <a:endParaRPr kumimoji="1"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F00D7-67CC-416B-85A8-78AABDECC84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177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6275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椭圆 20">
            <a:extLst>
              <a:ext uri="{FF2B5EF4-FFF2-40B4-BE49-F238E27FC236}">
                <a16:creationId xmlns:a16="http://schemas.microsoft.com/office/drawing/2014/main" id="{0407C943-EF18-4505-98C5-D01BA444A97D}"/>
              </a:ext>
            </a:extLst>
          </p:cNvPr>
          <p:cNvSpPr/>
          <p:nvPr/>
        </p:nvSpPr>
        <p:spPr>
          <a:xfrm>
            <a:off x="-3049095" y="-2446657"/>
            <a:ext cx="5789886" cy="5875657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0">
                <a:schemeClr val="bg1">
                  <a:lumMod val="85000"/>
                  <a:alpha val="25000"/>
                </a:schemeClr>
              </a:gs>
              <a:gs pos="68000">
                <a:schemeClr val="bg1">
                  <a:lumMod val="85000"/>
                  <a:alpha val="43000"/>
                </a:schemeClr>
              </a:gs>
              <a:gs pos="100000">
                <a:schemeClr val="bg1">
                  <a:lumMod val="85000"/>
                  <a:alpha val="68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8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BF14C7BC-197C-4398-A71D-07AC82423932}"/>
              </a:ext>
            </a:extLst>
          </p:cNvPr>
          <p:cNvSpPr/>
          <p:nvPr/>
        </p:nvSpPr>
        <p:spPr>
          <a:xfrm>
            <a:off x="10731320" y="475810"/>
            <a:ext cx="2910081" cy="2953191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0">
                <a:schemeClr val="bg1">
                  <a:lumMod val="85000"/>
                  <a:alpha val="25000"/>
                </a:schemeClr>
              </a:gs>
              <a:gs pos="68000">
                <a:schemeClr val="bg1">
                  <a:lumMod val="85000"/>
                  <a:alpha val="43000"/>
                </a:schemeClr>
              </a:gs>
              <a:gs pos="100000">
                <a:schemeClr val="bg1">
                  <a:lumMod val="85000"/>
                  <a:alpha val="68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8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70488FF2-0373-46FC-AAE2-7768FD798E55}"/>
              </a:ext>
            </a:extLst>
          </p:cNvPr>
          <p:cNvSpPr/>
          <p:nvPr/>
        </p:nvSpPr>
        <p:spPr>
          <a:xfrm>
            <a:off x="2157179" y="6110162"/>
            <a:ext cx="1543183" cy="1566043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0">
                <a:schemeClr val="bg1">
                  <a:lumMod val="85000"/>
                  <a:alpha val="25000"/>
                </a:schemeClr>
              </a:gs>
              <a:gs pos="68000">
                <a:schemeClr val="bg1">
                  <a:lumMod val="85000"/>
                  <a:alpha val="43000"/>
                </a:schemeClr>
              </a:gs>
              <a:gs pos="100000">
                <a:schemeClr val="bg1">
                  <a:lumMod val="85000"/>
                  <a:alpha val="68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8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F9E54C55-DDFF-42E8-9E67-6CB593EA23F0}"/>
              </a:ext>
            </a:extLst>
          </p:cNvPr>
          <p:cNvSpPr/>
          <p:nvPr/>
        </p:nvSpPr>
        <p:spPr>
          <a:xfrm>
            <a:off x="1261734" y="5541884"/>
            <a:ext cx="895446" cy="908711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0">
                <a:schemeClr val="bg1">
                  <a:lumMod val="85000"/>
                  <a:alpha val="25000"/>
                </a:schemeClr>
              </a:gs>
              <a:gs pos="68000">
                <a:schemeClr val="bg1">
                  <a:lumMod val="85000"/>
                  <a:alpha val="43000"/>
                </a:schemeClr>
              </a:gs>
              <a:gs pos="100000">
                <a:schemeClr val="bg1">
                  <a:lumMod val="85000"/>
                  <a:alpha val="68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8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808768CE-3DC0-49D1-A691-4E6719C16B5C}"/>
              </a:ext>
            </a:extLst>
          </p:cNvPr>
          <p:cNvSpPr/>
          <p:nvPr/>
        </p:nvSpPr>
        <p:spPr>
          <a:xfrm>
            <a:off x="9210765" y="5558937"/>
            <a:ext cx="2629544" cy="266849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0">
                <a:schemeClr val="bg1">
                  <a:lumMod val="85000"/>
                  <a:alpha val="25000"/>
                </a:schemeClr>
              </a:gs>
              <a:gs pos="68000">
                <a:schemeClr val="bg1">
                  <a:lumMod val="85000"/>
                  <a:alpha val="43000"/>
                </a:schemeClr>
              </a:gs>
              <a:gs pos="100000">
                <a:schemeClr val="bg1">
                  <a:lumMod val="85000"/>
                  <a:alpha val="68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8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E4CB749C-DAAF-4954-9C9A-2FFF3BA8DD23}"/>
              </a:ext>
            </a:extLst>
          </p:cNvPr>
          <p:cNvGrpSpPr/>
          <p:nvPr/>
        </p:nvGrpSpPr>
        <p:grpSpPr>
          <a:xfrm>
            <a:off x="1055078" y="2379063"/>
            <a:ext cx="10081844" cy="1948521"/>
            <a:chOff x="1055078" y="2608351"/>
            <a:chExt cx="10081844" cy="1948521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370D654A-F571-4083-A30B-ECE8743468FB}"/>
                </a:ext>
              </a:extLst>
            </p:cNvPr>
            <p:cNvSpPr txBox="1"/>
            <p:nvPr/>
          </p:nvSpPr>
          <p:spPr>
            <a:xfrm>
              <a:off x="2226197" y="3571861"/>
              <a:ext cx="77396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100" b="0" i="0" u="none" strike="noStrike" cap="none" spc="0" normalizeH="0" baseline="0">
                  <a:ln>
                    <a:noFill/>
                  </a:ln>
                  <a:effectLst/>
                  <a:uLnTx/>
                  <a:uFillTx/>
                  <a:latin typeface="Abadi" panose="020B0604020104020204" pitchFamily="34" charset="0"/>
                  <a:ea typeface="等线" panose="02010600030101010101" pitchFamily="2" charset="-122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badi" panose="020B060402010402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4B110D2A-2E1D-4CB2-B5C2-47261CB64859}"/>
                </a:ext>
              </a:extLst>
            </p:cNvPr>
            <p:cNvSpPr txBox="1"/>
            <p:nvPr/>
          </p:nvSpPr>
          <p:spPr>
            <a:xfrm>
              <a:off x="1055078" y="2608351"/>
              <a:ext cx="1008184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altLang="zh-CN" sz="4000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 Transfer in Deep Reinforcement Learning using Knowledge Graphs</a:t>
              </a:r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7B9D65F9-3A09-41F8-B4AD-B8F9C7861FB3}"/>
                </a:ext>
              </a:extLst>
            </p:cNvPr>
            <p:cNvGrpSpPr/>
            <p:nvPr/>
          </p:nvGrpSpPr>
          <p:grpSpPr>
            <a:xfrm>
              <a:off x="3453571" y="4244660"/>
              <a:ext cx="5119485" cy="312212"/>
              <a:chOff x="3346665" y="4583088"/>
              <a:chExt cx="5119485" cy="312212"/>
            </a:xfrm>
          </p:grpSpPr>
          <p:sp>
            <p:nvSpPr>
              <p:cNvPr id="15" name="Rectangle 27">
                <a:extLst>
                  <a:ext uri="{FF2B5EF4-FFF2-40B4-BE49-F238E27FC236}">
                    <a16:creationId xmlns:a16="http://schemas.microsoft.com/office/drawing/2014/main" id="{D4788408-A5A3-1543-A41E-F26C604FA50F}"/>
                  </a:ext>
                </a:extLst>
              </p:cNvPr>
              <p:cNvSpPr/>
              <p:nvPr/>
            </p:nvSpPr>
            <p:spPr>
              <a:xfrm>
                <a:off x="4785345" y="4583088"/>
                <a:ext cx="1669174" cy="312212"/>
              </a:xfrm>
              <a:prstGeom prst="roundRect">
                <a:avLst>
                  <a:gd name="adj" fmla="val 27969"/>
                </a:avLst>
              </a:prstGeom>
              <a:solidFill>
                <a:schemeClr val="accent2">
                  <a:lumMod val="75000"/>
                </a:schemeClr>
              </a:solidFill>
              <a:ln w="12700">
                <a:noFill/>
              </a:ln>
            </p:spPr>
            <p:txBody>
              <a:bodyPr wrap="square">
                <a:spAutoFit/>
              </a:bodyPr>
              <a:lstStyle/>
              <a:p>
                <a:pPr marL="0" marR="0" lvl="0" indent="0" algn="ctr" defTabSz="6857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100" kern="0" dirty="0">
                    <a:solidFill>
                      <a:prstClr val="white"/>
                    </a:solidFill>
                    <a:latin typeface="Abadi" panose="020B0604020104020204" pitchFamily="34" charset="0"/>
                    <a:ea typeface="华文细黑"/>
                  </a:rPr>
                  <a:t>ID</a:t>
                </a:r>
                <a:r>
                  <a:rPr lang="zh-CN" altLang="en-US" sz="1100" kern="0" dirty="0">
                    <a:solidFill>
                      <a:prstClr val="white"/>
                    </a:solidFill>
                    <a:latin typeface="Abadi" panose="020B0604020104020204" pitchFamily="34" charset="0"/>
                    <a:ea typeface="华文细黑"/>
                  </a:rPr>
                  <a:t>：</a:t>
                </a:r>
                <a:r>
                  <a:rPr lang="en-US" altLang="zh-CN" sz="1100" kern="0" dirty="0">
                    <a:solidFill>
                      <a:prstClr val="white"/>
                    </a:solidFill>
                    <a:latin typeface="Abadi" panose="020B0604020104020204" pitchFamily="34" charset="0"/>
                    <a:ea typeface="华文细黑"/>
                  </a:rPr>
                  <a:t>51205901088</a:t>
                </a:r>
                <a:endParaRPr kumimoji="0" lang="en-US" altLang="zh-CN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5" name="Rectangle 27">
                <a:extLst>
                  <a:ext uri="{FF2B5EF4-FFF2-40B4-BE49-F238E27FC236}">
                    <a16:creationId xmlns:a16="http://schemas.microsoft.com/office/drawing/2014/main" id="{8C3CF6E1-7E9C-43A5-853E-A352FAC0CACF}"/>
                  </a:ext>
                </a:extLst>
              </p:cNvPr>
              <p:cNvSpPr/>
              <p:nvPr/>
            </p:nvSpPr>
            <p:spPr>
              <a:xfrm>
                <a:off x="3346665" y="4583088"/>
                <a:ext cx="1669174" cy="312212"/>
              </a:xfrm>
              <a:prstGeom prst="roundRect">
                <a:avLst>
                  <a:gd name="adj" fmla="val 27969"/>
                </a:avLst>
              </a:prstGeom>
              <a:solidFill>
                <a:schemeClr val="accent2">
                  <a:lumMod val="75000"/>
                </a:schemeClr>
              </a:solidFill>
              <a:ln w="12700">
                <a:noFill/>
              </a:ln>
            </p:spPr>
            <p:txBody>
              <a:bodyPr wrap="square">
                <a:spAutoFit/>
              </a:bodyPr>
              <a:lstStyle/>
              <a:p>
                <a:pPr marL="0" marR="0" lvl="0" indent="0" algn="ctr" defTabSz="6857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badi" panose="020B0604020104020204" pitchFamily="34" charset="0"/>
                    <a:ea typeface="华文细黑"/>
                  </a:rPr>
                  <a:t>Name</a:t>
                </a:r>
                <a:r>
                  <a:rPr kumimoji="0" lang="zh-CN" alt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badi" panose="020B0604020104020204" pitchFamily="34" charset="0"/>
                    <a:ea typeface="华文细黑"/>
                  </a:rPr>
                  <a:t>：</a:t>
                </a:r>
                <a:r>
                  <a:rPr lang="en-US" altLang="zh-CN" sz="1100" kern="0" dirty="0">
                    <a:solidFill>
                      <a:prstClr val="white"/>
                    </a:solidFill>
                    <a:latin typeface=""/>
                    <a:ea typeface="Microsoft YaHei" panose="020B0503020204020204" pitchFamily="34" charset="-122"/>
                  </a:rPr>
                  <a:t>Zhang Tao</a:t>
                </a:r>
                <a:endParaRPr kumimoji="0" lang="en-US" altLang="zh-CN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6" name="Rectangle 27">
                <a:extLst>
                  <a:ext uri="{FF2B5EF4-FFF2-40B4-BE49-F238E27FC236}">
                    <a16:creationId xmlns:a16="http://schemas.microsoft.com/office/drawing/2014/main" id="{24805057-DCAA-423D-902A-15D3D9122747}"/>
                  </a:ext>
                </a:extLst>
              </p:cNvPr>
              <p:cNvSpPr/>
              <p:nvPr/>
            </p:nvSpPr>
            <p:spPr>
              <a:xfrm>
                <a:off x="6684334" y="4583088"/>
                <a:ext cx="1781816" cy="312212"/>
              </a:xfrm>
              <a:prstGeom prst="roundRect">
                <a:avLst>
                  <a:gd name="adj" fmla="val 27969"/>
                </a:avLst>
              </a:prstGeom>
              <a:noFill/>
              <a:ln w="9525">
                <a:solidFill>
                  <a:sysClr val="windowText" lastClr="000000">
                    <a:lumMod val="95000"/>
                    <a:lumOff val="5000"/>
                  </a:sysClr>
                </a:solidFill>
              </a:ln>
            </p:spPr>
            <p:txBody>
              <a:bodyPr wrap="square">
                <a:spAutoFit/>
              </a:bodyPr>
              <a:lstStyle/>
              <a:p>
                <a:pPr marL="0" marR="0" lvl="0" indent="0" algn="ctr" defTabSz="68575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badi" panose="020B0604020104020204" pitchFamily="34" charset="0"/>
                    <a:ea typeface="华文细黑"/>
                  </a:rPr>
                  <a:t>Date</a:t>
                </a:r>
                <a:r>
                  <a:rPr kumimoji="0" lang="zh-CN" alt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badi" panose="020B0604020104020204" pitchFamily="34" charset="0"/>
                    <a:ea typeface="华文细黑"/>
                  </a:rPr>
                  <a:t>：</a:t>
                </a:r>
                <a:r>
                  <a:rPr kumimoji="0" lang="en-US" altLang="zh-CN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badi" panose="020B0604020104020204" pitchFamily="34" charset="0"/>
                    <a:ea typeface="华文细黑"/>
                  </a:rPr>
                  <a:t>12 Nov</a:t>
                </a:r>
                <a:endParaRPr kumimoji="0" lang="zh-CN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badi" panose="020B0604020104020204" pitchFamily="34" charset="0"/>
                  <a:ea typeface="华文细黑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28102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726D85D7-A9A4-1543-9CF7-7ADEC6849BF1}"/>
              </a:ext>
            </a:extLst>
          </p:cNvPr>
          <p:cNvSpPr/>
          <p:nvPr/>
        </p:nvSpPr>
        <p:spPr>
          <a:xfrm>
            <a:off x="534519" y="1545409"/>
            <a:ext cx="5912579" cy="314233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dist="127000" dir="4200000" algn="ctr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" altLang="zh-CN" sz="2000" dirty="0">
              <a:solidFill>
                <a:schemeClr val="bg2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C53C5D3-7ADF-A644-AFEF-DAEEBFE9DBF3}"/>
              </a:ext>
            </a:extLst>
          </p:cNvPr>
          <p:cNvSpPr/>
          <p:nvPr/>
        </p:nvSpPr>
        <p:spPr>
          <a:xfrm>
            <a:off x="533351" y="4752834"/>
            <a:ext cx="5912578" cy="9787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dist="127000" dir="4200000" algn="ctr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" altLang="zh-CN" sz="2000" dirty="0">
              <a:solidFill>
                <a:schemeClr val="bg2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0B0C1AB-424D-014F-A05E-F77A8EDDBA96}"/>
              </a:ext>
            </a:extLst>
          </p:cNvPr>
          <p:cNvSpPr txBox="1"/>
          <p:nvPr/>
        </p:nvSpPr>
        <p:spPr>
          <a:xfrm>
            <a:off x="417861" y="270597"/>
            <a:ext cx="3132589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 b="1">
                <a:effectLst/>
                <a:latin typeface="Abadi" panose="020B0604020104020204" pitchFamily="34" charset="0"/>
                <a:ea typeface="思源宋体 Heavy" panose="02020900000000000000" pitchFamily="18" charset="-122"/>
              </a:defRPr>
            </a:lvl1pPr>
          </a:lstStyle>
          <a:p>
            <a:r>
              <a:rPr lang="en-US" altLang="zh-CN" b="0" dirty="0"/>
              <a:t>KG-DQN</a:t>
            </a:r>
          </a:p>
        </p:txBody>
      </p:sp>
      <p:cxnSp>
        <p:nvCxnSpPr>
          <p:cNvPr id="36" name="直接连接符 62">
            <a:extLst>
              <a:ext uri="{FF2B5EF4-FFF2-40B4-BE49-F238E27FC236}">
                <a16:creationId xmlns:a16="http://schemas.microsoft.com/office/drawing/2014/main" id="{69C1DDD8-A49C-8F46-AC5C-A71736DBC7A8}"/>
              </a:ext>
            </a:extLst>
          </p:cNvPr>
          <p:cNvCxnSpPr>
            <a:cxnSpLocks/>
          </p:cNvCxnSpPr>
          <p:nvPr/>
        </p:nvCxnSpPr>
        <p:spPr>
          <a:xfrm>
            <a:off x="489523" y="695568"/>
            <a:ext cx="32701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63">
            <a:extLst>
              <a:ext uri="{FF2B5EF4-FFF2-40B4-BE49-F238E27FC236}">
                <a16:creationId xmlns:a16="http://schemas.microsoft.com/office/drawing/2014/main" id="{AD7EDF10-04EF-A446-BD26-9826A7EFDCFF}"/>
              </a:ext>
            </a:extLst>
          </p:cNvPr>
          <p:cNvCxnSpPr>
            <a:cxnSpLocks/>
          </p:cNvCxnSpPr>
          <p:nvPr/>
        </p:nvCxnSpPr>
        <p:spPr>
          <a:xfrm>
            <a:off x="3627526" y="270597"/>
            <a:ext cx="0" cy="5716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659B9367-09E3-254E-A83B-79FEFD747DD2}"/>
              </a:ext>
            </a:extLst>
          </p:cNvPr>
          <p:cNvSpPr txBox="1"/>
          <p:nvPr/>
        </p:nvSpPr>
        <p:spPr>
          <a:xfrm>
            <a:off x="2565519" y="332152"/>
            <a:ext cx="7060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Knowledge Graph Representation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EF8052A-03F9-5747-B08E-3314459A01AD}"/>
              </a:ext>
            </a:extLst>
          </p:cNvPr>
          <p:cNvSpPr txBox="1"/>
          <p:nvPr/>
        </p:nvSpPr>
        <p:spPr>
          <a:xfrm>
            <a:off x="715499" y="938781"/>
            <a:ext cx="7060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Open Information Extraction (</a:t>
            </a:r>
            <a:r>
              <a:rPr kumimoji="1"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OpenIE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)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0A78088-897B-D448-8844-0D54081CB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7416" y="939849"/>
            <a:ext cx="4699000" cy="4597400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A3D0E20F-DA9B-3340-8849-38B3275D6E9D}"/>
              </a:ext>
            </a:extLst>
          </p:cNvPr>
          <p:cNvSpPr/>
          <p:nvPr/>
        </p:nvSpPr>
        <p:spPr>
          <a:xfrm flipH="1">
            <a:off x="2013995" y="3795172"/>
            <a:ext cx="1192192" cy="309602"/>
          </a:xfrm>
          <a:prstGeom prst="rect">
            <a:avLst/>
          </a:prstGeom>
          <a:solidFill>
            <a:srgbClr val="FFC000">
              <a:alpha val="30000"/>
            </a:srgbClr>
          </a:solidFill>
          <a:ln w="88900">
            <a:solidFill>
              <a:srgbClr val="FFC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C73BD30-812E-D944-BFD3-CBF83D03220C}"/>
              </a:ext>
            </a:extLst>
          </p:cNvPr>
          <p:cNvSpPr/>
          <p:nvPr/>
        </p:nvSpPr>
        <p:spPr>
          <a:xfrm flipH="1">
            <a:off x="2973822" y="2797798"/>
            <a:ext cx="653704" cy="309602"/>
          </a:xfrm>
          <a:prstGeom prst="rect">
            <a:avLst/>
          </a:prstGeom>
          <a:solidFill>
            <a:srgbClr val="FFC000">
              <a:alpha val="30000"/>
            </a:srgbClr>
          </a:solidFill>
          <a:ln w="88900">
            <a:solidFill>
              <a:srgbClr val="FFC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CA1F7FB-D561-0749-AD27-5647DAB95A79}"/>
              </a:ext>
            </a:extLst>
          </p:cNvPr>
          <p:cNvSpPr/>
          <p:nvPr/>
        </p:nvSpPr>
        <p:spPr>
          <a:xfrm flipH="1">
            <a:off x="3572068" y="1777752"/>
            <a:ext cx="655657" cy="309602"/>
          </a:xfrm>
          <a:prstGeom prst="rect">
            <a:avLst/>
          </a:prstGeom>
          <a:solidFill>
            <a:srgbClr val="FFC000">
              <a:alpha val="30000"/>
            </a:srgbClr>
          </a:solidFill>
          <a:ln w="88900">
            <a:solidFill>
              <a:srgbClr val="FFC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5DC0BF1-4383-D14E-B0EA-64BDD4F89D1A}"/>
              </a:ext>
            </a:extLst>
          </p:cNvPr>
          <p:cNvSpPr/>
          <p:nvPr/>
        </p:nvSpPr>
        <p:spPr>
          <a:xfrm flipH="1">
            <a:off x="3330659" y="3803378"/>
            <a:ext cx="862342" cy="309602"/>
          </a:xfrm>
          <a:prstGeom prst="rect">
            <a:avLst/>
          </a:prstGeom>
          <a:solidFill>
            <a:srgbClr val="00B0F0">
              <a:alpha val="30000"/>
            </a:srgbClr>
          </a:solidFill>
          <a:ln w="88900">
            <a:solidFill>
              <a:srgbClr val="00B0F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E9038B4-21E4-5144-8BA8-2CBEE8119E3F}"/>
              </a:ext>
            </a:extLst>
          </p:cNvPr>
          <p:cNvSpPr/>
          <p:nvPr/>
        </p:nvSpPr>
        <p:spPr>
          <a:xfrm flipH="1">
            <a:off x="3712129" y="2801570"/>
            <a:ext cx="2361707" cy="309602"/>
          </a:xfrm>
          <a:prstGeom prst="rect">
            <a:avLst/>
          </a:prstGeom>
          <a:solidFill>
            <a:srgbClr val="00B0F0">
              <a:alpha val="30000"/>
            </a:srgbClr>
          </a:solidFill>
          <a:ln w="88900">
            <a:solidFill>
              <a:srgbClr val="00B0F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0490DC4-AF1D-E744-81D3-77ED8ABEF6D9}"/>
              </a:ext>
            </a:extLst>
          </p:cNvPr>
          <p:cNvSpPr/>
          <p:nvPr/>
        </p:nvSpPr>
        <p:spPr>
          <a:xfrm flipH="1">
            <a:off x="4361477" y="1777752"/>
            <a:ext cx="809242" cy="309602"/>
          </a:xfrm>
          <a:prstGeom prst="rect">
            <a:avLst/>
          </a:prstGeom>
          <a:solidFill>
            <a:srgbClr val="00B0F0">
              <a:alpha val="30000"/>
            </a:srgbClr>
          </a:solidFill>
          <a:ln w="88900">
            <a:solidFill>
              <a:srgbClr val="00B0F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B653368-9AD4-8345-B1D7-D45D9FC0A1A5}"/>
              </a:ext>
            </a:extLst>
          </p:cNvPr>
          <p:cNvSpPr/>
          <p:nvPr/>
        </p:nvSpPr>
        <p:spPr>
          <a:xfrm flipH="1">
            <a:off x="1070628" y="3803378"/>
            <a:ext cx="862343" cy="309602"/>
          </a:xfrm>
          <a:prstGeom prst="rect">
            <a:avLst/>
          </a:prstGeom>
          <a:solidFill>
            <a:srgbClr val="FF0000">
              <a:alpha val="30000"/>
            </a:srgbClr>
          </a:solidFill>
          <a:ln w="88900">
            <a:solidFill>
              <a:srgbClr val="FF0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26F0B84-83C5-5844-AFB1-5FAC81048053}"/>
              </a:ext>
            </a:extLst>
          </p:cNvPr>
          <p:cNvSpPr/>
          <p:nvPr/>
        </p:nvSpPr>
        <p:spPr>
          <a:xfrm flipH="1">
            <a:off x="1045624" y="2804876"/>
            <a:ext cx="1824898" cy="309602"/>
          </a:xfrm>
          <a:prstGeom prst="rect">
            <a:avLst/>
          </a:prstGeom>
          <a:solidFill>
            <a:srgbClr val="FF0000">
              <a:alpha val="30000"/>
            </a:srgbClr>
          </a:solidFill>
          <a:ln w="88900">
            <a:solidFill>
              <a:srgbClr val="FF0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2DFC35A-399C-0240-BF26-EC30F9746B66}"/>
              </a:ext>
            </a:extLst>
          </p:cNvPr>
          <p:cNvSpPr/>
          <p:nvPr/>
        </p:nvSpPr>
        <p:spPr>
          <a:xfrm flipH="1">
            <a:off x="1045624" y="1777752"/>
            <a:ext cx="2412735" cy="309602"/>
          </a:xfrm>
          <a:prstGeom prst="rect">
            <a:avLst/>
          </a:prstGeom>
          <a:solidFill>
            <a:srgbClr val="FF0000">
              <a:alpha val="30000"/>
            </a:srgbClr>
          </a:solidFill>
          <a:ln w="88900">
            <a:solidFill>
              <a:srgbClr val="FF0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145EA18F-DEA8-A445-BADA-F341D3C34F0A}"/>
              </a:ext>
            </a:extLst>
          </p:cNvPr>
          <p:cNvSpPr txBox="1"/>
          <p:nvPr/>
        </p:nvSpPr>
        <p:spPr>
          <a:xfrm>
            <a:off x="715499" y="1631639"/>
            <a:ext cx="5731600" cy="4180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current room type ‘has’ items </a:t>
            </a:r>
          </a:p>
          <a:p>
            <a:pPr>
              <a:lnSpc>
                <a:spcPct val="150000"/>
              </a:lnSpc>
            </a:pPr>
            <a:r>
              <a:rPr kumimoji="1" lang="en-US" altLang="zh-CN" sz="2400" i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&lt;chamber , has , bed stand&gt;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current room ‘</a:t>
            </a:r>
            <a:r>
              <a:rPr kumimoji="1"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link’entrances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and exits</a:t>
            </a:r>
          </a:p>
          <a:p>
            <a:pPr>
              <a:lnSpc>
                <a:spcPct val="150000"/>
              </a:lnSpc>
            </a:pPr>
            <a:r>
              <a:rPr kumimoji="1" lang="en-US" altLang="zh-CN" sz="2400" i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&lt;basement , has , exit to north&gt;</a:t>
            </a:r>
          </a:p>
          <a:p>
            <a:pPr marL="342900" lvl="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room ‘direct to’ room</a:t>
            </a:r>
          </a:p>
          <a:p>
            <a:pPr lvl="0">
              <a:lnSpc>
                <a:spcPct val="150000"/>
              </a:lnSpc>
            </a:pP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&lt;chamber , east of , basement&gt;</a:t>
            </a:r>
            <a:endParaRPr kumimoji="1" lang="en-US" altLang="zh-CN" sz="2400" i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kumimoji="1"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you”node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kumimoji="1" lang="en-US" altLang="zh-CN" sz="2400" i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&lt;you , have , cubical key&gt;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50EA74E-849E-E74B-ADA6-EE4DF509B2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078"/>
          <a:stretch/>
        </p:blipFill>
        <p:spPr>
          <a:xfrm>
            <a:off x="8280280" y="5812592"/>
            <a:ext cx="2692400" cy="41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768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726D85D7-A9A4-1543-9CF7-7ADEC6849BF1}"/>
              </a:ext>
            </a:extLst>
          </p:cNvPr>
          <p:cNvSpPr/>
          <p:nvPr/>
        </p:nvSpPr>
        <p:spPr>
          <a:xfrm>
            <a:off x="534519" y="1545409"/>
            <a:ext cx="5912579" cy="314233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dist="127000" dir="4200000" algn="ctr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" altLang="zh-CN" sz="2000" dirty="0">
              <a:solidFill>
                <a:schemeClr val="bg2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C53C5D3-7ADF-A644-AFEF-DAEEBFE9DBF3}"/>
              </a:ext>
            </a:extLst>
          </p:cNvPr>
          <p:cNvSpPr/>
          <p:nvPr/>
        </p:nvSpPr>
        <p:spPr>
          <a:xfrm>
            <a:off x="533351" y="4752834"/>
            <a:ext cx="5912578" cy="9787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dist="127000" dir="4200000" algn="ctr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" altLang="zh-CN" sz="2000" dirty="0">
              <a:solidFill>
                <a:schemeClr val="bg2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0B0C1AB-424D-014F-A05E-F77A8EDDBA96}"/>
              </a:ext>
            </a:extLst>
          </p:cNvPr>
          <p:cNvSpPr txBox="1"/>
          <p:nvPr/>
        </p:nvSpPr>
        <p:spPr>
          <a:xfrm>
            <a:off x="417861" y="270597"/>
            <a:ext cx="3132589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 b="1">
                <a:effectLst/>
                <a:latin typeface="Abadi" panose="020B0604020104020204" pitchFamily="34" charset="0"/>
                <a:ea typeface="思源宋体 Heavy" panose="02020900000000000000" pitchFamily="18" charset="-122"/>
              </a:defRPr>
            </a:lvl1pPr>
          </a:lstStyle>
          <a:p>
            <a:r>
              <a:rPr lang="en-US" altLang="zh-CN" b="0" dirty="0"/>
              <a:t>KG-DQN</a:t>
            </a:r>
          </a:p>
        </p:txBody>
      </p:sp>
      <p:cxnSp>
        <p:nvCxnSpPr>
          <p:cNvPr id="36" name="直接连接符 62">
            <a:extLst>
              <a:ext uri="{FF2B5EF4-FFF2-40B4-BE49-F238E27FC236}">
                <a16:creationId xmlns:a16="http://schemas.microsoft.com/office/drawing/2014/main" id="{69C1DDD8-A49C-8F46-AC5C-A71736DBC7A8}"/>
              </a:ext>
            </a:extLst>
          </p:cNvPr>
          <p:cNvCxnSpPr>
            <a:cxnSpLocks/>
          </p:cNvCxnSpPr>
          <p:nvPr/>
        </p:nvCxnSpPr>
        <p:spPr>
          <a:xfrm>
            <a:off x="489523" y="695568"/>
            <a:ext cx="32701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63">
            <a:extLst>
              <a:ext uri="{FF2B5EF4-FFF2-40B4-BE49-F238E27FC236}">
                <a16:creationId xmlns:a16="http://schemas.microsoft.com/office/drawing/2014/main" id="{AD7EDF10-04EF-A446-BD26-9826A7EFDCFF}"/>
              </a:ext>
            </a:extLst>
          </p:cNvPr>
          <p:cNvCxnSpPr>
            <a:cxnSpLocks/>
          </p:cNvCxnSpPr>
          <p:nvPr/>
        </p:nvCxnSpPr>
        <p:spPr>
          <a:xfrm>
            <a:off x="3627526" y="270597"/>
            <a:ext cx="0" cy="5716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659B9367-09E3-254E-A83B-79FEFD747DD2}"/>
              </a:ext>
            </a:extLst>
          </p:cNvPr>
          <p:cNvSpPr txBox="1"/>
          <p:nvPr/>
        </p:nvSpPr>
        <p:spPr>
          <a:xfrm>
            <a:off x="2565519" y="332152"/>
            <a:ext cx="7060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Knowledge Graph Representation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EF8052A-03F9-5747-B08E-3314459A01AD}"/>
              </a:ext>
            </a:extLst>
          </p:cNvPr>
          <p:cNvSpPr txBox="1"/>
          <p:nvPr/>
        </p:nvSpPr>
        <p:spPr>
          <a:xfrm>
            <a:off x="715499" y="938781"/>
            <a:ext cx="7060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Open Information Extraction (</a:t>
            </a:r>
            <a:r>
              <a:rPr kumimoji="1"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OpenIE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)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0A78088-897B-D448-8844-0D54081CB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7416" y="939849"/>
            <a:ext cx="4699000" cy="4597400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A3D0E20F-DA9B-3340-8849-38B3275D6E9D}"/>
              </a:ext>
            </a:extLst>
          </p:cNvPr>
          <p:cNvSpPr/>
          <p:nvPr/>
        </p:nvSpPr>
        <p:spPr>
          <a:xfrm flipH="1">
            <a:off x="2013995" y="3795172"/>
            <a:ext cx="1192192" cy="309602"/>
          </a:xfrm>
          <a:prstGeom prst="rect">
            <a:avLst/>
          </a:prstGeom>
          <a:solidFill>
            <a:srgbClr val="FFC000">
              <a:alpha val="30000"/>
            </a:srgbClr>
          </a:solidFill>
          <a:ln w="88900">
            <a:solidFill>
              <a:srgbClr val="FFC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C73BD30-812E-D944-BFD3-CBF83D03220C}"/>
              </a:ext>
            </a:extLst>
          </p:cNvPr>
          <p:cNvSpPr/>
          <p:nvPr/>
        </p:nvSpPr>
        <p:spPr>
          <a:xfrm flipH="1">
            <a:off x="2973822" y="2797798"/>
            <a:ext cx="653704" cy="309602"/>
          </a:xfrm>
          <a:prstGeom prst="rect">
            <a:avLst/>
          </a:prstGeom>
          <a:solidFill>
            <a:srgbClr val="FFC000">
              <a:alpha val="30000"/>
            </a:srgbClr>
          </a:solidFill>
          <a:ln w="88900">
            <a:solidFill>
              <a:srgbClr val="FFC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CA1F7FB-D561-0749-AD27-5647DAB95A79}"/>
              </a:ext>
            </a:extLst>
          </p:cNvPr>
          <p:cNvSpPr/>
          <p:nvPr/>
        </p:nvSpPr>
        <p:spPr>
          <a:xfrm flipH="1">
            <a:off x="3572068" y="1777752"/>
            <a:ext cx="655657" cy="309602"/>
          </a:xfrm>
          <a:prstGeom prst="rect">
            <a:avLst/>
          </a:prstGeom>
          <a:solidFill>
            <a:srgbClr val="FFC000">
              <a:alpha val="30000"/>
            </a:srgbClr>
          </a:solidFill>
          <a:ln w="88900">
            <a:solidFill>
              <a:srgbClr val="FFC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5DC0BF1-4383-D14E-B0EA-64BDD4F89D1A}"/>
              </a:ext>
            </a:extLst>
          </p:cNvPr>
          <p:cNvSpPr/>
          <p:nvPr/>
        </p:nvSpPr>
        <p:spPr>
          <a:xfrm flipH="1">
            <a:off x="3330659" y="3803378"/>
            <a:ext cx="862342" cy="309602"/>
          </a:xfrm>
          <a:prstGeom prst="rect">
            <a:avLst/>
          </a:prstGeom>
          <a:solidFill>
            <a:srgbClr val="00B0F0">
              <a:alpha val="30000"/>
            </a:srgbClr>
          </a:solidFill>
          <a:ln w="88900">
            <a:solidFill>
              <a:srgbClr val="00B0F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E9038B4-21E4-5144-8BA8-2CBEE8119E3F}"/>
              </a:ext>
            </a:extLst>
          </p:cNvPr>
          <p:cNvSpPr/>
          <p:nvPr/>
        </p:nvSpPr>
        <p:spPr>
          <a:xfrm flipH="1">
            <a:off x="3712129" y="2801570"/>
            <a:ext cx="2361707" cy="309602"/>
          </a:xfrm>
          <a:prstGeom prst="rect">
            <a:avLst/>
          </a:prstGeom>
          <a:solidFill>
            <a:srgbClr val="00B0F0">
              <a:alpha val="30000"/>
            </a:srgbClr>
          </a:solidFill>
          <a:ln w="88900">
            <a:solidFill>
              <a:srgbClr val="00B0F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0490DC4-AF1D-E744-81D3-77ED8ABEF6D9}"/>
              </a:ext>
            </a:extLst>
          </p:cNvPr>
          <p:cNvSpPr/>
          <p:nvPr/>
        </p:nvSpPr>
        <p:spPr>
          <a:xfrm flipH="1">
            <a:off x="4361477" y="1777752"/>
            <a:ext cx="809242" cy="309602"/>
          </a:xfrm>
          <a:prstGeom prst="rect">
            <a:avLst/>
          </a:prstGeom>
          <a:solidFill>
            <a:srgbClr val="00B0F0">
              <a:alpha val="30000"/>
            </a:srgbClr>
          </a:solidFill>
          <a:ln w="88900">
            <a:solidFill>
              <a:srgbClr val="00B0F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B653368-9AD4-8345-B1D7-D45D9FC0A1A5}"/>
              </a:ext>
            </a:extLst>
          </p:cNvPr>
          <p:cNvSpPr/>
          <p:nvPr/>
        </p:nvSpPr>
        <p:spPr>
          <a:xfrm flipH="1">
            <a:off x="1070628" y="3803378"/>
            <a:ext cx="862343" cy="309602"/>
          </a:xfrm>
          <a:prstGeom prst="rect">
            <a:avLst/>
          </a:prstGeom>
          <a:solidFill>
            <a:srgbClr val="FF0000">
              <a:alpha val="30000"/>
            </a:srgbClr>
          </a:solidFill>
          <a:ln w="88900">
            <a:solidFill>
              <a:srgbClr val="FF0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26F0B84-83C5-5844-AFB1-5FAC81048053}"/>
              </a:ext>
            </a:extLst>
          </p:cNvPr>
          <p:cNvSpPr/>
          <p:nvPr/>
        </p:nvSpPr>
        <p:spPr>
          <a:xfrm flipH="1">
            <a:off x="1045624" y="2804876"/>
            <a:ext cx="1824898" cy="309602"/>
          </a:xfrm>
          <a:prstGeom prst="rect">
            <a:avLst/>
          </a:prstGeom>
          <a:solidFill>
            <a:srgbClr val="FF0000">
              <a:alpha val="30000"/>
            </a:srgbClr>
          </a:solidFill>
          <a:ln w="88900">
            <a:solidFill>
              <a:srgbClr val="FF0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2DFC35A-399C-0240-BF26-EC30F9746B66}"/>
              </a:ext>
            </a:extLst>
          </p:cNvPr>
          <p:cNvSpPr/>
          <p:nvPr/>
        </p:nvSpPr>
        <p:spPr>
          <a:xfrm flipH="1">
            <a:off x="1045624" y="1777752"/>
            <a:ext cx="2412735" cy="309602"/>
          </a:xfrm>
          <a:prstGeom prst="rect">
            <a:avLst/>
          </a:prstGeom>
          <a:solidFill>
            <a:srgbClr val="FF0000">
              <a:alpha val="30000"/>
            </a:srgbClr>
          </a:solidFill>
          <a:ln w="88900">
            <a:solidFill>
              <a:srgbClr val="FF0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145EA18F-DEA8-A445-BADA-F341D3C34F0A}"/>
              </a:ext>
            </a:extLst>
          </p:cNvPr>
          <p:cNvSpPr txBox="1"/>
          <p:nvPr/>
        </p:nvSpPr>
        <p:spPr>
          <a:xfrm>
            <a:off x="715499" y="1631639"/>
            <a:ext cx="5731600" cy="4180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current room type ‘has’ items </a:t>
            </a:r>
          </a:p>
          <a:p>
            <a:pPr>
              <a:lnSpc>
                <a:spcPct val="150000"/>
              </a:lnSpc>
            </a:pPr>
            <a:r>
              <a:rPr kumimoji="1" lang="en-US" altLang="zh-CN" sz="2400" i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&lt;chamber , has , bed stand&gt;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current room ‘</a:t>
            </a:r>
            <a:r>
              <a:rPr kumimoji="1"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link’entrances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and exits</a:t>
            </a:r>
          </a:p>
          <a:p>
            <a:pPr>
              <a:lnSpc>
                <a:spcPct val="150000"/>
              </a:lnSpc>
            </a:pPr>
            <a:r>
              <a:rPr kumimoji="1" lang="en-US" altLang="zh-CN" sz="2400" i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&lt;basement , has , exit to north&gt;</a:t>
            </a:r>
          </a:p>
          <a:p>
            <a:pPr marL="342900" lvl="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room ‘direct to’ room</a:t>
            </a:r>
          </a:p>
          <a:p>
            <a:pPr lvl="0">
              <a:lnSpc>
                <a:spcPct val="150000"/>
              </a:lnSpc>
            </a:pP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&lt;chamber , east of , basement&gt;</a:t>
            </a:r>
            <a:endParaRPr kumimoji="1" lang="en-US" altLang="zh-CN" sz="2400" i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kumimoji="1"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you”node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kumimoji="1" lang="en-US" altLang="zh-CN" sz="2400" i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&lt;you , have , cubical key&gt;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6CF0D77-62C4-5746-9BCC-64081CA28C10}"/>
              </a:ext>
            </a:extLst>
          </p:cNvPr>
          <p:cNvSpPr txBox="1"/>
          <p:nvPr/>
        </p:nvSpPr>
        <p:spPr>
          <a:xfrm>
            <a:off x="9097701" y="59841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50EA74E-849E-E74B-ADA6-EE4DF509B2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078"/>
          <a:stretch/>
        </p:blipFill>
        <p:spPr>
          <a:xfrm>
            <a:off x="8280280" y="5812592"/>
            <a:ext cx="2692400" cy="414659"/>
          </a:xfrm>
          <a:prstGeom prst="rect">
            <a:avLst/>
          </a:prstGeom>
        </p:spPr>
      </p:pic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EDF622B3-0CAE-8A43-B2DF-9CB3F4C30D4E}"/>
              </a:ext>
            </a:extLst>
          </p:cNvPr>
          <p:cNvCxnSpPr>
            <a:cxnSpLocks/>
          </p:cNvCxnSpPr>
          <p:nvPr/>
        </p:nvCxnSpPr>
        <p:spPr>
          <a:xfrm>
            <a:off x="8148577" y="5984110"/>
            <a:ext cx="2824103" cy="35811"/>
          </a:xfrm>
          <a:prstGeom prst="line">
            <a:avLst/>
          </a:prstGeom>
          <a:ln w="101600" cmpd="dbl">
            <a:solidFill>
              <a:schemeClr val="bg2">
                <a:lumMod val="50000"/>
                <a:alpha val="64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362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1523D70-4793-6F43-91C5-46126DA01B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7" r="1978"/>
          <a:stretch/>
        </p:blipFill>
        <p:spPr>
          <a:xfrm>
            <a:off x="0" y="882734"/>
            <a:ext cx="12192000" cy="453036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65EE759-BC92-BF40-BF5A-00790DEEB2DE}"/>
              </a:ext>
            </a:extLst>
          </p:cNvPr>
          <p:cNvSpPr/>
          <p:nvPr/>
        </p:nvSpPr>
        <p:spPr>
          <a:xfrm flipH="1">
            <a:off x="-2" y="1045565"/>
            <a:ext cx="9944087" cy="1964336"/>
          </a:xfrm>
          <a:prstGeom prst="rect">
            <a:avLst/>
          </a:prstGeom>
          <a:noFill/>
          <a:ln w="88900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DBF102A-FCE3-6243-804F-A2015830E34F}"/>
              </a:ext>
            </a:extLst>
          </p:cNvPr>
          <p:cNvSpPr txBox="1"/>
          <p:nvPr/>
        </p:nvSpPr>
        <p:spPr>
          <a:xfrm>
            <a:off x="2565519" y="332152"/>
            <a:ext cx="7060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Deep Q Learning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BDBB663-18D4-5448-B02B-30CADD3A7F97}"/>
              </a:ext>
            </a:extLst>
          </p:cNvPr>
          <p:cNvSpPr txBox="1"/>
          <p:nvPr/>
        </p:nvSpPr>
        <p:spPr>
          <a:xfrm>
            <a:off x="417861" y="270597"/>
            <a:ext cx="3132589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 b="1">
                <a:effectLst/>
                <a:latin typeface="Abadi" panose="020B0604020104020204" pitchFamily="34" charset="0"/>
                <a:ea typeface="思源宋体 Heavy" panose="02020900000000000000" pitchFamily="18" charset="-122"/>
              </a:defRPr>
            </a:lvl1pPr>
          </a:lstStyle>
          <a:p>
            <a:r>
              <a:rPr lang="en-US" altLang="zh-CN" b="0" dirty="0"/>
              <a:t>KG-DQN</a:t>
            </a:r>
          </a:p>
        </p:txBody>
      </p:sp>
      <p:cxnSp>
        <p:nvCxnSpPr>
          <p:cNvPr id="9" name="直接连接符 62">
            <a:extLst>
              <a:ext uri="{FF2B5EF4-FFF2-40B4-BE49-F238E27FC236}">
                <a16:creationId xmlns:a16="http://schemas.microsoft.com/office/drawing/2014/main" id="{508CB639-D5C7-C64D-B00F-B67AAE9CC938}"/>
              </a:ext>
            </a:extLst>
          </p:cNvPr>
          <p:cNvCxnSpPr>
            <a:cxnSpLocks/>
          </p:cNvCxnSpPr>
          <p:nvPr/>
        </p:nvCxnSpPr>
        <p:spPr>
          <a:xfrm>
            <a:off x="489523" y="695568"/>
            <a:ext cx="32701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63">
            <a:extLst>
              <a:ext uri="{FF2B5EF4-FFF2-40B4-BE49-F238E27FC236}">
                <a16:creationId xmlns:a16="http://schemas.microsoft.com/office/drawing/2014/main" id="{23C4A1A7-DD1F-5948-805D-1A490DCB8E1F}"/>
              </a:ext>
            </a:extLst>
          </p:cNvPr>
          <p:cNvCxnSpPr>
            <a:cxnSpLocks/>
          </p:cNvCxnSpPr>
          <p:nvPr/>
        </p:nvCxnSpPr>
        <p:spPr>
          <a:xfrm>
            <a:off x="3627526" y="270597"/>
            <a:ext cx="0" cy="5716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006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1523D70-4793-6F43-91C5-46126DA01B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7" r="1978"/>
          <a:stretch/>
        </p:blipFill>
        <p:spPr>
          <a:xfrm>
            <a:off x="0" y="882734"/>
            <a:ext cx="12192000" cy="453036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65EE759-BC92-BF40-BF5A-00790DEEB2DE}"/>
              </a:ext>
            </a:extLst>
          </p:cNvPr>
          <p:cNvSpPr/>
          <p:nvPr/>
        </p:nvSpPr>
        <p:spPr>
          <a:xfrm flipH="1">
            <a:off x="5283198" y="1930401"/>
            <a:ext cx="2006602" cy="1270000"/>
          </a:xfrm>
          <a:prstGeom prst="rect">
            <a:avLst/>
          </a:prstGeom>
          <a:noFill/>
          <a:ln w="88900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D7421F8-6300-9E43-9D6A-CE9B838E0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150" y="5575931"/>
            <a:ext cx="4889500" cy="8255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291B096-796D-1C41-8645-2D8E418AE04D}"/>
              </a:ext>
            </a:extLst>
          </p:cNvPr>
          <p:cNvSpPr txBox="1"/>
          <p:nvPr/>
        </p:nvSpPr>
        <p:spPr>
          <a:xfrm>
            <a:off x="417861" y="270597"/>
            <a:ext cx="3132589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 b="1">
                <a:effectLst/>
                <a:latin typeface="Abadi" panose="020B0604020104020204" pitchFamily="34" charset="0"/>
                <a:ea typeface="思源宋体 Heavy" panose="02020900000000000000" pitchFamily="18" charset="-122"/>
              </a:defRPr>
            </a:lvl1pPr>
          </a:lstStyle>
          <a:p>
            <a:r>
              <a:rPr lang="en-US" altLang="zh-CN" b="0" dirty="0"/>
              <a:t>KG-DQN</a:t>
            </a:r>
          </a:p>
        </p:txBody>
      </p:sp>
      <p:cxnSp>
        <p:nvCxnSpPr>
          <p:cNvPr id="9" name="直接连接符 62">
            <a:extLst>
              <a:ext uri="{FF2B5EF4-FFF2-40B4-BE49-F238E27FC236}">
                <a16:creationId xmlns:a16="http://schemas.microsoft.com/office/drawing/2014/main" id="{3C210DC9-1B6F-C646-BE5E-E7F4241D44A2}"/>
              </a:ext>
            </a:extLst>
          </p:cNvPr>
          <p:cNvCxnSpPr>
            <a:cxnSpLocks/>
          </p:cNvCxnSpPr>
          <p:nvPr/>
        </p:nvCxnSpPr>
        <p:spPr>
          <a:xfrm>
            <a:off x="489523" y="695568"/>
            <a:ext cx="32701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63">
            <a:extLst>
              <a:ext uri="{FF2B5EF4-FFF2-40B4-BE49-F238E27FC236}">
                <a16:creationId xmlns:a16="http://schemas.microsoft.com/office/drawing/2014/main" id="{EC99F768-612B-A848-8684-449A5B34E161}"/>
              </a:ext>
            </a:extLst>
          </p:cNvPr>
          <p:cNvCxnSpPr>
            <a:cxnSpLocks/>
          </p:cNvCxnSpPr>
          <p:nvPr/>
        </p:nvCxnSpPr>
        <p:spPr>
          <a:xfrm>
            <a:off x="3627526" y="270597"/>
            <a:ext cx="0" cy="5716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68971B1E-CD01-6141-A4A3-4199A03C2BFD}"/>
              </a:ext>
            </a:extLst>
          </p:cNvPr>
          <p:cNvSpPr txBox="1"/>
          <p:nvPr/>
        </p:nvSpPr>
        <p:spPr>
          <a:xfrm>
            <a:off x="2565519" y="332152"/>
            <a:ext cx="7060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Deep Q Learning</a:t>
            </a:r>
          </a:p>
        </p:txBody>
      </p:sp>
    </p:spTree>
    <p:extLst>
      <p:ext uri="{BB962C8B-B14F-4D97-AF65-F5344CB8AC3E}">
        <p14:creationId xmlns:p14="http://schemas.microsoft.com/office/powerpoint/2010/main" val="377774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1523D70-4793-6F43-91C5-46126DA01B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7" r="1978"/>
          <a:stretch/>
        </p:blipFill>
        <p:spPr>
          <a:xfrm>
            <a:off x="0" y="882734"/>
            <a:ext cx="12192000" cy="453036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65EE759-BC92-BF40-BF5A-00790DEEB2DE}"/>
              </a:ext>
            </a:extLst>
          </p:cNvPr>
          <p:cNvSpPr/>
          <p:nvPr/>
        </p:nvSpPr>
        <p:spPr>
          <a:xfrm flipH="1">
            <a:off x="7353298" y="1877917"/>
            <a:ext cx="2476502" cy="1270000"/>
          </a:xfrm>
          <a:prstGeom prst="rect">
            <a:avLst/>
          </a:prstGeom>
          <a:noFill/>
          <a:ln w="88900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D29A6B8-834F-D64D-A281-03D962EB8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800" y="5658865"/>
            <a:ext cx="2946400" cy="4318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0E4B626-5C73-844E-A8E7-3E0BC85346D6}"/>
              </a:ext>
            </a:extLst>
          </p:cNvPr>
          <p:cNvSpPr txBox="1"/>
          <p:nvPr/>
        </p:nvSpPr>
        <p:spPr>
          <a:xfrm>
            <a:off x="417861" y="270597"/>
            <a:ext cx="3132589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 b="1">
                <a:effectLst/>
                <a:latin typeface="Abadi" panose="020B0604020104020204" pitchFamily="34" charset="0"/>
                <a:ea typeface="思源宋体 Heavy" panose="02020900000000000000" pitchFamily="18" charset="-122"/>
              </a:defRPr>
            </a:lvl1pPr>
          </a:lstStyle>
          <a:p>
            <a:r>
              <a:rPr lang="en-US" altLang="zh-CN" b="0" dirty="0"/>
              <a:t>KG-DQN</a:t>
            </a:r>
          </a:p>
        </p:txBody>
      </p:sp>
      <p:cxnSp>
        <p:nvCxnSpPr>
          <p:cNvPr id="10" name="直接连接符 62">
            <a:extLst>
              <a:ext uri="{FF2B5EF4-FFF2-40B4-BE49-F238E27FC236}">
                <a16:creationId xmlns:a16="http://schemas.microsoft.com/office/drawing/2014/main" id="{6F26455B-1D42-E34D-96FD-EB9B34BC4978}"/>
              </a:ext>
            </a:extLst>
          </p:cNvPr>
          <p:cNvCxnSpPr>
            <a:cxnSpLocks/>
          </p:cNvCxnSpPr>
          <p:nvPr/>
        </p:nvCxnSpPr>
        <p:spPr>
          <a:xfrm>
            <a:off x="489523" y="695568"/>
            <a:ext cx="32701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63">
            <a:extLst>
              <a:ext uri="{FF2B5EF4-FFF2-40B4-BE49-F238E27FC236}">
                <a16:creationId xmlns:a16="http://schemas.microsoft.com/office/drawing/2014/main" id="{7B28BD8B-924B-D34A-A0CD-300D66E2B774}"/>
              </a:ext>
            </a:extLst>
          </p:cNvPr>
          <p:cNvCxnSpPr>
            <a:cxnSpLocks/>
          </p:cNvCxnSpPr>
          <p:nvPr/>
        </p:nvCxnSpPr>
        <p:spPr>
          <a:xfrm>
            <a:off x="3627526" y="270597"/>
            <a:ext cx="0" cy="5716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41DAD7C8-7974-4E46-A63F-4831EA96A05F}"/>
              </a:ext>
            </a:extLst>
          </p:cNvPr>
          <p:cNvSpPr txBox="1"/>
          <p:nvPr/>
        </p:nvSpPr>
        <p:spPr>
          <a:xfrm>
            <a:off x="2565519" y="332152"/>
            <a:ext cx="7060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Deep Q Learning</a:t>
            </a:r>
          </a:p>
        </p:txBody>
      </p:sp>
    </p:spTree>
    <p:extLst>
      <p:ext uri="{BB962C8B-B14F-4D97-AF65-F5344CB8AC3E}">
        <p14:creationId xmlns:p14="http://schemas.microsoft.com/office/powerpoint/2010/main" val="447116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1523D70-4793-6F43-91C5-46126DA01B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7" r="1978"/>
          <a:stretch/>
        </p:blipFill>
        <p:spPr>
          <a:xfrm>
            <a:off x="0" y="882734"/>
            <a:ext cx="12192000" cy="453036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65EE759-BC92-BF40-BF5A-00790DEEB2DE}"/>
              </a:ext>
            </a:extLst>
          </p:cNvPr>
          <p:cNvSpPr/>
          <p:nvPr/>
        </p:nvSpPr>
        <p:spPr>
          <a:xfrm flipH="1">
            <a:off x="417859" y="3147917"/>
            <a:ext cx="3569935" cy="2301876"/>
          </a:xfrm>
          <a:prstGeom prst="rect">
            <a:avLst/>
          </a:prstGeom>
          <a:noFill/>
          <a:ln w="88900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AE8A80B-97AF-BE40-B4D7-78803A10DC99}"/>
              </a:ext>
            </a:extLst>
          </p:cNvPr>
          <p:cNvSpPr txBox="1"/>
          <p:nvPr/>
        </p:nvSpPr>
        <p:spPr>
          <a:xfrm>
            <a:off x="417861" y="270597"/>
            <a:ext cx="3132589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 b="1">
                <a:effectLst/>
                <a:latin typeface="Abadi" panose="020B0604020104020204" pitchFamily="34" charset="0"/>
                <a:ea typeface="思源宋体 Heavy" panose="02020900000000000000" pitchFamily="18" charset="-122"/>
              </a:defRPr>
            </a:lvl1pPr>
          </a:lstStyle>
          <a:p>
            <a:r>
              <a:rPr lang="en-US" altLang="zh-CN" b="0" dirty="0"/>
              <a:t>KG-DQN</a:t>
            </a:r>
          </a:p>
        </p:txBody>
      </p:sp>
      <p:cxnSp>
        <p:nvCxnSpPr>
          <p:cNvPr id="9" name="直接连接符 62">
            <a:extLst>
              <a:ext uri="{FF2B5EF4-FFF2-40B4-BE49-F238E27FC236}">
                <a16:creationId xmlns:a16="http://schemas.microsoft.com/office/drawing/2014/main" id="{5465D3F6-D324-814D-A2C8-D839AC5940F7}"/>
              </a:ext>
            </a:extLst>
          </p:cNvPr>
          <p:cNvCxnSpPr>
            <a:cxnSpLocks/>
          </p:cNvCxnSpPr>
          <p:nvPr/>
        </p:nvCxnSpPr>
        <p:spPr>
          <a:xfrm>
            <a:off x="489523" y="695568"/>
            <a:ext cx="32701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63">
            <a:extLst>
              <a:ext uri="{FF2B5EF4-FFF2-40B4-BE49-F238E27FC236}">
                <a16:creationId xmlns:a16="http://schemas.microsoft.com/office/drawing/2014/main" id="{5C111BCA-1F0A-D44B-9226-F365B23D6572}"/>
              </a:ext>
            </a:extLst>
          </p:cNvPr>
          <p:cNvCxnSpPr>
            <a:cxnSpLocks/>
          </p:cNvCxnSpPr>
          <p:nvPr/>
        </p:nvCxnSpPr>
        <p:spPr>
          <a:xfrm>
            <a:off x="3627526" y="270597"/>
            <a:ext cx="0" cy="5716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D1632E7A-D989-4448-A2AD-33EF10E64BD7}"/>
              </a:ext>
            </a:extLst>
          </p:cNvPr>
          <p:cNvSpPr txBox="1"/>
          <p:nvPr/>
        </p:nvSpPr>
        <p:spPr>
          <a:xfrm>
            <a:off x="2565519" y="332152"/>
            <a:ext cx="7060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Deep Q Learning</a:t>
            </a:r>
          </a:p>
        </p:txBody>
      </p:sp>
    </p:spTree>
    <p:extLst>
      <p:ext uri="{BB962C8B-B14F-4D97-AF65-F5344CB8AC3E}">
        <p14:creationId xmlns:p14="http://schemas.microsoft.com/office/powerpoint/2010/main" val="3396239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1523D70-4793-6F43-91C5-46126DA01B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7" r="1978"/>
          <a:stretch/>
        </p:blipFill>
        <p:spPr>
          <a:xfrm>
            <a:off x="0" y="882734"/>
            <a:ext cx="12192000" cy="453036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65EE759-BC92-BF40-BF5A-00790DEEB2DE}"/>
              </a:ext>
            </a:extLst>
          </p:cNvPr>
          <p:cNvSpPr/>
          <p:nvPr/>
        </p:nvSpPr>
        <p:spPr>
          <a:xfrm flipH="1">
            <a:off x="9804398" y="2436716"/>
            <a:ext cx="2387602" cy="1843183"/>
          </a:xfrm>
          <a:prstGeom prst="rect">
            <a:avLst/>
          </a:prstGeom>
          <a:noFill/>
          <a:ln w="88900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C640419-F500-5B4D-A680-D27E99195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400" y="5195793"/>
            <a:ext cx="2235200" cy="508000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6FD36979-8E96-B94F-8DB7-F29DE7044704}"/>
              </a:ext>
            </a:extLst>
          </p:cNvPr>
          <p:cNvGrpSpPr/>
          <p:nvPr/>
        </p:nvGrpSpPr>
        <p:grpSpPr>
          <a:xfrm>
            <a:off x="3386138" y="5874765"/>
            <a:ext cx="5419724" cy="747807"/>
            <a:chOff x="2419350" y="5689600"/>
            <a:chExt cx="5419724" cy="747807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9206713F-1730-8849-8C8D-E46EEC2BEB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56522"/>
            <a:stretch/>
          </p:blipFill>
          <p:spPr>
            <a:xfrm>
              <a:off x="2419350" y="5689600"/>
              <a:ext cx="4686300" cy="508000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C50ED02C-F016-894D-BCF7-21323FF0AE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9444" t="44974"/>
            <a:stretch/>
          </p:blipFill>
          <p:spPr>
            <a:xfrm>
              <a:off x="4063999" y="5794480"/>
              <a:ext cx="3775075" cy="642927"/>
            </a:xfrm>
            <a:prstGeom prst="rect">
              <a:avLst/>
            </a:prstGeom>
          </p:spPr>
        </p:pic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400976F4-2A90-B849-91EC-C217E39A6B49}"/>
              </a:ext>
            </a:extLst>
          </p:cNvPr>
          <p:cNvSpPr txBox="1"/>
          <p:nvPr/>
        </p:nvSpPr>
        <p:spPr>
          <a:xfrm>
            <a:off x="417861" y="270597"/>
            <a:ext cx="3132589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 b="1">
                <a:effectLst/>
                <a:latin typeface="Abadi" panose="020B0604020104020204" pitchFamily="34" charset="0"/>
                <a:ea typeface="思源宋体 Heavy" panose="02020900000000000000" pitchFamily="18" charset="-122"/>
              </a:defRPr>
            </a:lvl1pPr>
          </a:lstStyle>
          <a:p>
            <a:r>
              <a:rPr lang="en-US" altLang="zh-CN" b="0" dirty="0"/>
              <a:t>KG-DQN</a:t>
            </a:r>
          </a:p>
        </p:txBody>
      </p:sp>
      <p:cxnSp>
        <p:nvCxnSpPr>
          <p:cNvPr id="13" name="直接连接符 62">
            <a:extLst>
              <a:ext uri="{FF2B5EF4-FFF2-40B4-BE49-F238E27FC236}">
                <a16:creationId xmlns:a16="http://schemas.microsoft.com/office/drawing/2014/main" id="{4BA6061C-ED20-174E-9253-13BC7C36501B}"/>
              </a:ext>
            </a:extLst>
          </p:cNvPr>
          <p:cNvCxnSpPr>
            <a:cxnSpLocks/>
          </p:cNvCxnSpPr>
          <p:nvPr/>
        </p:nvCxnSpPr>
        <p:spPr>
          <a:xfrm>
            <a:off x="489523" y="695568"/>
            <a:ext cx="32701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63">
            <a:extLst>
              <a:ext uri="{FF2B5EF4-FFF2-40B4-BE49-F238E27FC236}">
                <a16:creationId xmlns:a16="http://schemas.microsoft.com/office/drawing/2014/main" id="{13E681E1-116F-7745-BD9C-7580C9640EF1}"/>
              </a:ext>
            </a:extLst>
          </p:cNvPr>
          <p:cNvCxnSpPr>
            <a:cxnSpLocks/>
          </p:cNvCxnSpPr>
          <p:nvPr/>
        </p:nvCxnSpPr>
        <p:spPr>
          <a:xfrm>
            <a:off x="3627526" y="270597"/>
            <a:ext cx="0" cy="5716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E2AB0954-CD06-2F43-BF2C-83CF8AC6DD96}"/>
              </a:ext>
            </a:extLst>
          </p:cNvPr>
          <p:cNvSpPr txBox="1"/>
          <p:nvPr/>
        </p:nvSpPr>
        <p:spPr>
          <a:xfrm>
            <a:off x="2565519" y="332152"/>
            <a:ext cx="7060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Deep Q Learning</a:t>
            </a:r>
          </a:p>
        </p:txBody>
      </p:sp>
    </p:spTree>
    <p:extLst>
      <p:ext uri="{BB962C8B-B14F-4D97-AF65-F5344CB8AC3E}">
        <p14:creationId xmlns:p14="http://schemas.microsoft.com/office/powerpoint/2010/main" val="271453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5628195A-B3F0-0E44-B8E0-4ECB5D5E5C4F}"/>
              </a:ext>
            </a:extLst>
          </p:cNvPr>
          <p:cNvGrpSpPr/>
          <p:nvPr/>
        </p:nvGrpSpPr>
        <p:grpSpPr>
          <a:xfrm>
            <a:off x="1731299" y="1178815"/>
            <a:ext cx="1719455" cy="5310333"/>
            <a:chOff x="1256737" y="1317711"/>
            <a:chExt cx="1719455" cy="5310333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90B143BC-3647-384E-86FC-33048970FA31}"/>
                </a:ext>
              </a:extLst>
            </p:cNvPr>
            <p:cNvGrpSpPr/>
            <p:nvPr/>
          </p:nvGrpSpPr>
          <p:grpSpPr>
            <a:xfrm>
              <a:off x="1256737" y="1317711"/>
              <a:ext cx="1719454" cy="1570212"/>
              <a:chOff x="1216531" y="4056042"/>
              <a:chExt cx="2136455" cy="1951019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340DA58-A979-874E-AF96-F6C007AA16C4}"/>
                  </a:ext>
                </a:extLst>
              </p:cNvPr>
              <p:cNvSpPr/>
              <p:nvPr/>
            </p:nvSpPr>
            <p:spPr>
              <a:xfrm>
                <a:off x="1216531" y="4056042"/>
                <a:ext cx="2136455" cy="19510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0" dist="127000" dir="4200000" algn="ctr" rotWithShape="0">
                  <a:srgbClr val="000000">
                    <a:alpha val="1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0DD18AE2-D61F-CA49-88A1-53718849FB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1620" t="24912" r="28050" b="19970"/>
              <a:stretch/>
            </p:blipFill>
            <p:spPr>
              <a:xfrm>
                <a:off x="1465368" y="4256047"/>
                <a:ext cx="1638780" cy="1551008"/>
              </a:xfrm>
              <a:prstGeom prst="rect">
                <a:avLst/>
              </a:prstGeom>
            </p:spPr>
          </p:pic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3913F6D8-5E44-9043-8E32-E96A191E69D2}"/>
                </a:ext>
              </a:extLst>
            </p:cNvPr>
            <p:cNvGrpSpPr/>
            <p:nvPr/>
          </p:nvGrpSpPr>
          <p:grpSpPr>
            <a:xfrm>
              <a:off x="1256737" y="5057831"/>
              <a:ext cx="1719455" cy="1570213"/>
              <a:chOff x="8446202" y="4033093"/>
              <a:chExt cx="2136455" cy="1951019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C8BB7207-4126-644C-802D-4EE14BA196D7}"/>
                  </a:ext>
                </a:extLst>
              </p:cNvPr>
              <p:cNvSpPr/>
              <p:nvPr/>
            </p:nvSpPr>
            <p:spPr>
              <a:xfrm>
                <a:off x="8446202" y="4033093"/>
                <a:ext cx="2136455" cy="19510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0" dist="127000" dir="4200000" algn="ctr" rotWithShape="0">
                  <a:srgbClr val="000000">
                    <a:alpha val="1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BF411921-796E-A84C-94D0-A4F0BB0094E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6191" r="17752"/>
              <a:stretch/>
            </p:blipFill>
            <p:spPr>
              <a:xfrm>
                <a:off x="8446202" y="4093207"/>
                <a:ext cx="2136454" cy="1811207"/>
              </a:xfrm>
              <a:prstGeom prst="rect">
                <a:avLst/>
              </a:prstGeom>
            </p:spPr>
          </p:pic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F0768DFD-7ABE-AB4F-AC26-BA8516E78D65}"/>
                </a:ext>
              </a:extLst>
            </p:cNvPr>
            <p:cNvGrpSpPr/>
            <p:nvPr/>
          </p:nvGrpSpPr>
          <p:grpSpPr>
            <a:xfrm>
              <a:off x="1256737" y="3209288"/>
              <a:ext cx="1719454" cy="1579001"/>
              <a:chOff x="4831367" y="4033094"/>
              <a:chExt cx="2136455" cy="1961940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BC7D66F7-F6D5-B44D-BCA6-2C14E9161BC6}"/>
                  </a:ext>
                </a:extLst>
              </p:cNvPr>
              <p:cNvSpPr/>
              <p:nvPr/>
            </p:nvSpPr>
            <p:spPr>
              <a:xfrm>
                <a:off x="4831367" y="4033094"/>
                <a:ext cx="2136455" cy="19510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0" dist="127000" dir="4200000" algn="ctr" rotWithShape="0">
                  <a:srgbClr val="000000">
                    <a:alpha val="1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6306E646-C1B7-9A4B-9AC3-EB5D8146A3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30098" y="4056042"/>
                <a:ext cx="1938992" cy="1938992"/>
              </a:xfrm>
              <a:prstGeom prst="rect">
                <a:avLst/>
              </a:prstGeom>
            </p:spPr>
          </p:pic>
        </p:grp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8A7668CC-9AFC-8C49-8818-8CF45A242150}"/>
              </a:ext>
            </a:extLst>
          </p:cNvPr>
          <p:cNvSpPr txBox="1"/>
          <p:nvPr/>
        </p:nvSpPr>
        <p:spPr>
          <a:xfrm>
            <a:off x="2565519" y="367124"/>
            <a:ext cx="7060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Deep Reinforcement Learning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6BD489A-6B59-8945-BD11-3529000560DE}"/>
              </a:ext>
            </a:extLst>
          </p:cNvPr>
          <p:cNvSpPr/>
          <p:nvPr/>
        </p:nvSpPr>
        <p:spPr>
          <a:xfrm flipH="1">
            <a:off x="1342657" y="1045564"/>
            <a:ext cx="2417011" cy="5621453"/>
          </a:xfrm>
          <a:prstGeom prst="rect">
            <a:avLst/>
          </a:prstGeom>
          <a:noFill/>
          <a:ln w="88900">
            <a:solidFill>
              <a:srgbClr val="0070C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3713D67-E0FC-CD46-8B21-B44D26E5FC83}"/>
              </a:ext>
            </a:extLst>
          </p:cNvPr>
          <p:cNvSpPr/>
          <p:nvPr/>
        </p:nvSpPr>
        <p:spPr>
          <a:xfrm>
            <a:off x="7002683" y="1506451"/>
            <a:ext cx="3044141" cy="6001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dist="127000" dir="4200000" algn="ctr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2C470C0-FEC7-7D4D-8136-C08F61C2BCFC}"/>
              </a:ext>
            </a:extLst>
          </p:cNvPr>
          <p:cNvSpPr txBox="1"/>
          <p:nvPr/>
        </p:nvSpPr>
        <p:spPr>
          <a:xfrm>
            <a:off x="7214502" y="1540194"/>
            <a:ext cx="2550315" cy="4370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</a:rPr>
              <a:t>Text-Adventure Games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FDB1529-4DB8-274E-8C5E-9434ADD3563B}"/>
              </a:ext>
            </a:extLst>
          </p:cNvPr>
          <p:cNvSpPr/>
          <p:nvPr/>
        </p:nvSpPr>
        <p:spPr>
          <a:xfrm flipH="1" flipV="1">
            <a:off x="6832599" y="5070019"/>
            <a:ext cx="3378200" cy="1596995"/>
          </a:xfrm>
          <a:prstGeom prst="rect">
            <a:avLst/>
          </a:prstGeom>
          <a:noFill/>
          <a:ln w="88900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1" name="iconfont-1188-588126">
            <a:extLst>
              <a:ext uri="{FF2B5EF4-FFF2-40B4-BE49-F238E27FC236}">
                <a16:creationId xmlns:a16="http://schemas.microsoft.com/office/drawing/2014/main" id="{0C904DCD-DBB2-5849-91EF-63123758F97E}"/>
              </a:ext>
            </a:extLst>
          </p:cNvPr>
          <p:cNvSpPr>
            <a:spLocks noChangeAspect="1"/>
          </p:cNvSpPr>
          <p:nvPr/>
        </p:nvSpPr>
        <p:spPr>
          <a:xfrm>
            <a:off x="10849343" y="6133803"/>
            <a:ext cx="384165" cy="355345"/>
          </a:xfrm>
          <a:custGeom>
            <a:avLst/>
            <a:gdLst>
              <a:gd name="T0" fmla="*/ 2000 w 12800"/>
              <a:gd name="T1" fmla="*/ 8640 h 11840"/>
              <a:gd name="T2" fmla="*/ 3200 w 12800"/>
              <a:gd name="T3" fmla="*/ 9840 h 11840"/>
              <a:gd name="T4" fmla="*/ 2000 w 12800"/>
              <a:gd name="T5" fmla="*/ 11040 h 11840"/>
              <a:gd name="T6" fmla="*/ 800 w 12800"/>
              <a:gd name="T7" fmla="*/ 9840 h 11840"/>
              <a:gd name="T8" fmla="*/ 2000 w 12800"/>
              <a:gd name="T9" fmla="*/ 8640 h 11840"/>
              <a:gd name="T10" fmla="*/ 2000 w 12800"/>
              <a:gd name="T11" fmla="*/ 7840 h 11840"/>
              <a:gd name="T12" fmla="*/ 0 w 12800"/>
              <a:gd name="T13" fmla="*/ 9840 h 11840"/>
              <a:gd name="T14" fmla="*/ 2000 w 12800"/>
              <a:gd name="T15" fmla="*/ 11840 h 11840"/>
              <a:gd name="T16" fmla="*/ 4000 w 12800"/>
              <a:gd name="T17" fmla="*/ 9840 h 11840"/>
              <a:gd name="T18" fmla="*/ 2000 w 12800"/>
              <a:gd name="T19" fmla="*/ 7840 h 11840"/>
              <a:gd name="T20" fmla="*/ 6400 w 12800"/>
              <a:gd name="T21" fmla="*/ 800 h 11840"/>
              <a:gd name="T22" fmla="*/ 7600 w 12800"/>
              <a:gd name="T23" fmla="*/ 2000 h 11840"/>
              <a:gd name="T24" fmla="*/ 6400 w 12800"/>
              <a:gd name="T25" fmla="*/ 3200 h 11840"/>
              <a:gd name="T26" fmla="*/ 5200 w 12800"/>
              <a:gd name="T27" fmla="*/ 2000 h 11840"/>
              <a:gd name="T28" fmla="*/ 6400 w 12800"/>
              <a:gd name="T29" fmla="*/ 800 h 11840"/>
              <a:gd name="T30" fmla="*/ 6400 w 12800"/>
              <a:gd name="T31" fmla="*/ 0 h 11840"/>
              <a:gd name="T32" fmla="*/ 4400 w 12800"/>
              <a:gd name="T33" fmla="*/ 2000 h 11840"/>
              <a:gd name="T34" fmla="*/ 6400 w 12800"/>
              <a:gd name="T35" fmla="*/ 4000 h 11840"/>
              <a:gd name="T36" fmla="*/ 8400 w 12800"/>
              <a:gd name="T37" fmla="*/ 2000 h 11840"/>
              <a:gd name="T38" fmla="*/ 6400 w 12800"/>
              <a:gd name="T39" fmla="*/ 0 h 11840"/>
              <a:gd name="T40" fmla="*/ 10800 w 12800"/>
              <a:gd name="T41" fmla="*/ 8640 h 11840"/>
              <a:gd name="T42" fmla="*/ 12000 w 12800"/>
              <a:gd name="T43" fmla="*/ 9840 h 11840"/>
              <a:gd name="T44" fmla="*/ 10800 w 12800"/>
              <a:gd name="T45" fmla="*/ 11040 h 11840"/>
              <a:gd name="T46" fmla="*/ 9600 w 12800"/>
              <a:gd name="T47" fmla="*/ 9840 h 11840"/>
              <a:gd name="T48" fmla="*/ 10800 w 12800"/>
              <a:gd name="T49" fmla="*/ 8640 h 11840"/>
              <a:gd name="T50" fmla="*/ 10800 w 12800"/>
              <a:gd name="T51" fmla="*/ 7840 h 11840"/>
              <a:gd name="T52" fmla="*/ 8800 w 12800"/>
              <a:gd name="T53" fmla="*/ 9840 h 11840"/>
              <a:gd name="T54" fmla="*/ 10800 w 12800"/>
              <a:gd name="T55" fmla="*/ 11840 h 11840"/>
              <a:gd name="T56" fmla="*/ 12800 w 12800"/>
              <a:gd name="T57" fmla="*/ 9840 h 11840"/>
              <a:gd name="T58" fmla="*/ 10800 w 12800"/>
              <a:gd name="T59" fmla="*/ 7840 h 11840"/>
              <a:gd name="T60" fmla="*/ 9520 w 12800"/>
              <a:gd name="T61" fmla="*/ 8320 h 11840"/>
              <a:gd name="T62" fmla="*/ 10240 w 12800"/>
              <a:gd name="T63" fmla="*/ 7920 h 11840"/>
              <a:gd name="T64" fmla="*/ 7680 w 12800"/>
              <a:gd name="T65" fmla="*/ 3520 h 11840"/>
              <a:gd name="T66" fmla="*/ 7040 w 12800"/>
              <a:gd name="T67" fmla="*/ 3920 h 11840"/>
              <a:gd name="T68" fmla="*/ 9520 w 12800"/>
              <a:gd name="T69" fmla="*/ 8320 h 11840"/>
              <a:gd name="T70" fmla="*/ 3280 w 12800"/>
              <a:gd name="T71" fmla="*/ 8320 h 11840"/>
              <a:gd name="T72" fmla="*/ 5760 w 12800"/>
              <a:gd name="T73" fmla="*/ 3920 h 11840"/>
              <a:gd name="T74" fmla="*/ 5120 w 12800"/>
              <a:gd name="T75" fmla="*/ 3520 h 11840"/>
              <a:gd name="T76" fmla="*/ 2640 w 12800"/>
              <a:gd name="T77" fmla="*/ 7920 h 11840"/>
              <a:gd name="T78" fmla="*/ 3280 w 12800"/>
              <a:gd name="T79" fmla="*/ 8320 h 11840"/>
              <a:gd name="T80" fmla="*/ 8880 w 12800"/>
              <a:gd name="T81" fmla="*/ 10240 h 11840"/>
              <a:gd name="T82" fmla="*/ 8800 w 12800"/>
              <a:gd name="T83" fmla="*/ 9840 h 11840"/>
              <a:gd name="T84" fmla="*/ 8880 w 12800"/>
              <a:gd name="T85" fmla="*/ 9440 h 11840"/>
              <a:gd name="T86" fmla="*/ 3920 w 12800"/>
              <a:gd name="T87" fmla="*/ 9440 h 11840"/>
              <a:gd name="T88" fmla="*/ 4000 w 12800"/>
              <a:gd name="T89" fmla="*/ 9840 h 11840"/>
              <a:gd name="T90" fmla="*/ 3920 w 12800"/>
              <a:gd name="T91" fmla="*/ 10240 h 11840"/>
              <a:gd name="T92" fmla="*/ 8880 w 12800"/>
              <a:gd name="T93" fmla="*/ 10240 h 11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2800" h="11840">
                <a:moveTo>
                  <a:pt x="2000" y="8640"/>
                </a:moveTo>
                <a:cubicBezTo>
                  <a:pt x="2640" y="8640"/>
                  <a:pt x="3200" y="9120"/>
                  <a:pt x="3200" y="9840"/>
                </a:cubicBezTo>
                <a:cubicBezTo>
                  <a:pt x="3200" y="10560"/>
                  <a:pt x="2640" y="11040"/>
                  <a:pt x="2000" y="11040"/>
                </a:cubicBezTo>
                <a:cubicBezTo>
                  <a:pt x="1360" y="11040"/>
                  <a:pt x="800" y="10480"/>
                  <a:pt x="800" y="9840"/>
                </a:cubicBezTo>
                <a:cubicBezTo>
                  <a:pt x="800" y="9200"/>
                  <a:pt x="1360" y="8640"/>
                  <a:pt x="2000" y="8640"/>
                </a:cubicBezTo>
                <a:close/>
                <a:moveTo>
                  <a:pt x="2000" y="7840"/>
                </a:moveTo>
                <a:cubicBezTo>
                  <a:pt x="880" y="7840"/>
                  <a:pt x="0" y="8720"/>
                  <a:pt x="0" y="9840"/>
                </a:cubicBezTo>
                <a:cubicBezTo>
                  <a:pt x="0" y="10960"/>
                  <a:pt x="880" y="11840"/>
                  <a:pt x="2000" y="11840"/>
                </a:cubicBezTo>
                <a:cubicBezTo>
                  <a:pt x="3120" y="11840"/>
                  <a:pt x="4000" y="10880"/>
                  <a:pt x="4000" y="9840"/>
                </a:cubicBezTo>
                <a:cubicBezTo>
                  <a:pt x="4000" y="8720"/>
                  <a:pt x="3120" y="7840"/>
                  <a:pt x="2000" y="7840"/>
                </a:cubicBezTo>
                <a:close/>
                <a:moveTo>
                  <a:pt x="6400" y="800"/>
                </a:moveTo>
                <a:cubicBezTo>
                  <a:pt x="7040" y="800"/>
                  <a:pt x="7600" y="1360"/>
                  <a:pt x="7600" y="2000"/>
                </a:cubicBezTo>
                <a:cubicBezTo>
                  <a:pt x="7600" y="2640"/>
                  <a:pt x="7040" y="3200"/>
                  <a:pt x="6400" y="3200"/>
                </a:cubicBezTo>
                <a:cubicBezTo>
                  <a:pt x="5760" y="3200"/>
                  <a:pt x="5200" y="2720"/>
                  <a:pt x="5200" y="2000"/>
                </a:cubicBezTo>
                <a:cubicBezTo>
                  <a:pt x="5200" y="1280"/>
                  <a:pt x="5760" y="800"/>
                  <a:pt x="6400" y="800"/>
                </a:cubicBezTo>
                <a:close/>
                <a:moveTo>
                  <a:pt x="6400" y="0"/>
                </a:moveTo>
                <a:cubicBezTo>
                  <a:pt x="5280" y="0"/>
                  <a:pt x="4400" y="880"/>
                  <a:pt x="4400" y="2000"/>
                </a:cubicBezTo>
                <a:cubicBezTo>
                  <a:pt x="4400" y="3120"/>
                  <a:pt x="5280" y="4000"/>
                  <a:pt x="6400" y="4000"/>
                </a:cubicBezTo>
                <a:cubicBezTo>
                  <a:pt x="7520" y="4000"/>
                  <a:pt x="8400" y="3120"/>
                  <a:pt x="8400" y="2000"/>
                </a:cubicBezTo>
                <a:cubicBezTo>
                  <a:pt x="8400" y="960"/>
                  <a:pt x="7520" y="0"/>
                  <a:pt x="6400" y="0"/>
                </a:cubicBezTo>
                <a:close/>
                <a:moveTo>
                  <a:pt x="10800" y="8640"/>
                </a:moveTo>
                <a:cubicBezTo>
                  <a:pt x="11440" y="8640"/>
                  <a:pt x="12000" y="9200"/>
                  <a:pt x="12000" y="9840"/>
                </a:cubicBezTo>
                <a:cubicBezTo>
                  <a:pt x="12000" y="10480"/>
                  <a:pt x="11440" y="11040"/>
                  <a:pt x="10800" y="11040"/>
                </a:cubicBezTo>
                <a:cubicBezTo>
                  <a:pt x="10160" y="11040"/>
                  <a:pt x="9600" y="10480"/>
                  <a:pt x="9600" y="9840"/>
                </a:cubicBezTo>
                <a:cubicBezTo>
                  <a:pt x="9600" y="9200"/>
                  <a:pt x="10160" y="8640"/>
                  <a:pt x="10800" y="8640"/>
                </a:cubicBezTo>
                <a:close/>
                <a:moveTo>
                  <a:pt x="10800" y="7840"/>
                </a:moveTo>
                <a:cubicBezTo>
                  <a:pt x="9680" y="7840"/>
                  <a:pt x="8800" y="8720"/>
                  <a:pt x="8800" y="9840"/>
                </a:cubicBezTo>
                <a:cubicBezTo>
                  <a:pt x="8800" y="10960"/>
                  <a:pt x="9680" y="11840"/>
                  <a:pt x="10800" y="11840"/>
                </a:cubicBezTo>
                <a:cubicBezTo>
                  <a:pt x="11920" y="11840"/>
                  <a:pt x="12800" y="10960"/>
                  <a:pt x="12800" y="9840"/>
                </a:cubicBezTo>
                <a:cubicBezTo>
                  <a:pt x="12800" y="8720"/>
                  <a:pt x="11920" y="7840"/>
                  <a:pt x="10800" y="7840"/>
                </a:cubicBezTo>
                <a:close/>
                <a:moveTo>
                  <a:pt x="9520" y="8320"/>
                </a:moveTo>
                <a:cubicBezTo>
                  <a:pt x="9760" y="8160"/>
                  <a:pt x="9920" y="8000"/>
                  <a:pt x="10240" y="7920"/>
                </a:cubicBezTo>
                <a:lnTo>
                  <a:pt x="7680" y="3520"/>
                </a:lnTo>
                <a:cubicBezTo>
                  <a:pt x="7520" y="3680"/>
                  <a:pt x="7280" y="3840"/>
                  <a:pt x="7040" y="3920"/>
                </a:cubicBezTo>
                <a:lnTo>
                  <a:pt x="9520" y="8320"/>
                </a:lnTo>
                <a:close/>
                <a:moveTo>
                  <a:pt x="3280" y="8320"/>
                </a:moveTo>
                <a:lnTo>
                  <a:pt x="5760" y="3920"/>
                </a:lnTo>
                <a:cubicBezTo>
                  <a:pt x="5520" y="3840"/>
                  <a:pt x="5280" y="3680"/>
                  <a:pt x="5120" y="3520"/>
                </a:cubicBezTo>
                <a:lnTo>
                  <a:pt x="2640" y="7920"/>
                </a:lnTo>
                <a:cubicBezTo>
                  <a:pt x="2880" y="8000"/>
                  <a:pt x="3120" y="8160"/>
                  <a:pt x="3280" y="8320"/>
                </a:cubicBezTo>
                <a:close/>
                <a:moveTo>
                  <a:pt x="8880" y="10240"/>
                </a:moveTo>
                <a:cubicBezTo>
                  <a:pt x="8880" y="10080"/>
                  <a:pt x="8800" y="10000"/>
                  <a:pt x="8800" y="9840"/>
                </a:cubicBezTo>
                <a:cubicBezTo>
                  <a:pt x="8800" y="9680"/>
                  <a:pt x="8800" y="9600"/>
                  <a:pt x="8880" y="9440"/>
                </a:cubicBezTo>
                <a:lnTo>
                  <a:pt x="3920" y="9440"/>
                </a:lnTo>
                <a:cubicBezTo>
                  <a:pt x="4000" y="9520"/>
                  <a:pt x="4000" y="9680"/>
                  <a:pt x="4000" y="9840"/>
                </a:cubicBezTo>
                <a:cubicBezTo>
                  <a:pt x="4000" y="10000"/>
                  <a:pt x="4000" y="10080"/>
                  <a:pt x="3920" y="10240"/>
                </a:cubicBezTo>
                <a:lnTo>
                  <a:pt x="8880" y="1024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iconfont-11910-5686909">
            <a:extLst>
              <a:ext uri="{FF2B5EF4-FFF2-40B4-BE49-F238E27FC236}">
                <a16:creationId xmlns:a16="http://schemas.microsoft.com/office/drawing/2014/main" id="{2F32AF66-69ED-FD4B-B43C-86EFB3C67E35}"/>
              </a:ext>
            </a:extLst>
          </p:cNvPr>
          <p:cNvSpPr>
            <a:spLocks noChangeAspect="1"/>
          </p:cNvSpPr>
          <p:nvPr/>
        </p:nvSpPr>
        <p:spPr>
          <a:xfrm>
            <a:off x="8173611" y="2426011"/>
            <a:ext cx="609685" cy="339416"/>
          </a:xfrm>
          <a:custGeom>
            <a:avLst/>
            <a:gdLst>
              <a:gd name="T0" fmla="*/ 651 w 11662"/>
              <a:gd name="T1" fmla="*/ 9 h 6493"/>
              <a:gd name="T2" fmla="*/ 659 w 11662"/>
              <a:gd name="T3" fmla="*/ 0 h 6493"/>
              <a:gd name="T4" fmla="*/ 657 w 11662"/>
              <a:gd name="T5" fmla="*/ 0 h 6493"/>
              <a:gd name="T6" fmla="*/ 0 w 11662"/>
              <a:gd name="T7" fmla="*/ 655 h 6493"/>
              <a:gd name="T8" fmla="*/ 5837 w 11662"/>
              <a:gd name="T9" fmla="*/ 6493 h 6493"/>
              <a:gd name="T10" fmla="*/ 11662 w 11662"/>
              <a:gd name="T11" fmla="*/ 668 h 6493"/>
              <a:gd name="T12" fmla="*/ 11016 w 11662"/>
              <a:gd name="T13" fmla="*/ 18 h 6493"/>
              <a:gd name="T14" fmla="*/ 5837 w 11662"/>
              <a:gd name="T15" fmla="*/ 5195 h 6493"/>
              <a:gd name="T16" fmla="*/ 651 w 11662"/>
              <a:gd name="T17" fmla="*/ 9 h 6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662" h="6493">
                <a:moveTo>
                  <a:pt x="651" y="9"/>
                </a:moveTo>
                <a:lnTo>
                  <a:pt x="659" y="0"/>
                </a:lnTo>
                <a:lnTo>
                  <a:pt x="657" y="0"/>
                </a:lnTo>
                <a:lnTo>
                  <a:pt x="0" y="655"/>
                </a:lnTo>
                <a:lnTo>
                  <a:pt x="5837" y="6493"/>
                </a:lnTo>
                <a:lnTo>
                  <a:pt x="11662" y="668"/>
                </a:lnTo>
                <a:lnTo>
                  <a:pt x="11016" y="18"/>
                </a:lnTo>
                <a:lnTo>
                  <a:pt x="5837" y="5195"/>
                </a:lnTo>
                <a:lnTo>
                  <a:pt x="651" y="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BDFB1DE-368F-EC4C-A660-6A33B161063B}"/>
              </a:ext>
            </a:extLst>
          </p:cNvPr>
          <p:cNvSpPr/>
          <p:nvPr/>
        </p:nvSpPr>
        <p:spPr>
          <a:xfrm>
            <a:off x="7766614" y="3139348"/>
            <a:ext cx="1469984" cy="6001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dist="127000" dir="4200000" algn="ctr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9C7E75A-7568-674D-95D6-59A6D031F48A}"/>
              </a:ext>
            </a:extLst>
          </p:cNvPr>
          <p:cNvSpPr txBox="1"/>
          <p:nvPr/>
        </p:nvSpPr>
        <p:spPr>
          <a:xfrm>
            <a:off x="7862684" y="3182696"/>
            <a:ext cx="1281316" cy="4370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</a:rPr>
              <a:t>KG-DQN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274E9A3-6E95-214A-9842-07512BB04EDA}"/>
              </a:ext>
            </a:extLst>
          </p:cNvPr>
          <p:cNvSpPr/>
          <p:nvPr/>
        </p:nvSpPr>
        <p:spPr>
          <a:xfrm>
            <a:off x="6130725" y="4219843"/>
            <a:ext cx="2233916" cy="6001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dist="127000" dir="4200000" algn="ctr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FFAC484-5D97-FE4F-AA08-DD3E533EB88C}"/>
              </a:ext>
            </a:extLst>
          </p:cNvPr>
          <p:cNvSpPr txBox="1"/>
          <p:nvPr/>
        </p:nvSpPr>
        <p:spPr>
          <a:xfrm>
            <a:off x="6130725" y="4276002"/>
            <a:ext cx="2233916" cy="4370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</a:rPr>
              <a:t>Knowledge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</a:rPr>
              <a:t>Graph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33768B4-A588-C444-8952-AAAA899C0A15}"/>
              </a:ext>
            </a:extLst>
          </p:cNvPr>
          <p:cNvSpPr/>
          <p:nvPr/>
        </p:nvSpPr>
        <p:spPr>
          <a:xfrm>
            <a:off x="8750462" y="4219843"/>
            <a:ext cx="2233916" cy="6001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dist="127000" dir="4200000" algn="ctr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39375D7-AEAB-FD4D-B88D-2D7464536082}"/>
              </a:ext>
            </a:extLst>
          </p:cNvPr>
          <p:cNvSpPr txBox="1"/>
          <p:nvPr/>
        </p:nvSpPr>
        <p:spPr>
          <a:xfrm>
            <a:off x="8750462" y="4276002"/>
            <a:ext cx="2233916" cy="4370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</a:rPr>
              <a:t>Deep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</a:rPr>
              <a:t>Q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</a:rPr>
              <a:t>Learning</a:t>
            </a: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25296468-C652-784E-B00D-61EC4C4F728D}"/>
              </a:ext>
            </a:extLst>
          </p:cNvPr>
          <p:cNvCxnSpPr/>
          <p:nvPr/>
        </p:nvCxnSpPr>
        <p:spPr>
          <a:xfrm flipH="1">
            <a:off x="7303625" y="3831219"/>
            <a:ext cx="775504" cy="300942"/>
          </a:xfrm>
          <a:prstGeom prst="line">
            <a:avLst/>
          </a:prstGeom>
          <a:ln w="476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D4E9D3DB-2AAD-5242-BDDE-721DF7F1058C}"/>
              </a:ext>
            </a:extLst>
          </p:cNvPr>
          <p:cNvCxnSpPr>
            <a:cxnSpLocks/>
          </p:cNvCxnSpPr>
          <p:nvPr/>
        </p:nvCxnSpPr>
        <p:spPr>
          <a:xfrm>
            <a:off x="8893219" y="3827171"/>
            <a:ext cx="871598" cy="300985"/>
          </a:xfrm>
          <a:prstGeom prst="line">
            <a:avLst/>
          </a:prstGeom>
          <a:ln w="476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D49D25CE-5F61-894E-BF8D-78982BB477B6}"/>
              </a:ext>
            </a:extLst>
          </p:cNvPr>
          <p:cNvSpPr/>
          <p:nvPr/>
        </p:nvSpPr>
        <p:spPr>
          <a:xfrm>
            <a:off x="7778195" y="5668414"/>
            <a:ext cx="1469984" cy="6001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dist="127000" dir="4200000" algn="ctr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FCD7499-2D71-9C47-8A5A-7E88C07FECD8}"/>
              </a:ext>
            </a:extLst>
          </p:cNvPr>
          <p:cNvSpPr txBox="1"/>
          <p:nvPr/>
        </p:nvSpPr>
        <p:spPr>
          <a:xfrm>
            <a:off x="7827959" y="5690862"/>
            <a:ext cx="1281316" cy="4370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</a:rPr>
              <a:t>Transfer</a:t>
            </a:r>
          </a:p>
        </p:txBody>
      </p:sp>
      <p:sp>
        <p:nvSpPr>
          <p:cNvPr id="33" name="iconfont-11910-5686909">
            <a:extLst>
              <a:ext uri="{FF2B5EF4-FFF2-40B4-BE49-F238E27FC236}">
                <a16:creationId xmlns:a16="http://schemas.microsoft.com/office/drawing/2014/main" id="{5FF6A792-F3A9-A34A-9459-20294100B17C}"/>
              </a:ext>
            </a:extLst>
          </p:cNvPr>
          <p:cNvSpPr>
            <a:spLocks noChangeAspect="1"/>
          </p:cNvSpPr>
          <p:nvPr/>
        </p:nvSpPr>
        <p:spPr>
          <a:xfrm>
            <a:off x="8196391" y="5251291"/>
            <a:ext cx="609685" cy="339416"/>
          </a:xfrm>
          <a:custGeom>
            <a:avLst/>
            <a:gdLst>
              <a:gd name="T0" fmla="*/ 651 w 11662"/>
              <a:gd name="T1" fmla="*/ 9 h 6493"/>
              <a:gd name="T2" fmla="*/ 659 w 11662"/>
              <a:gd name="T3" fmla="*/ 0 h 6493"/>
              <a:gd name="T4" fmla="*/ 657 w 11662"/>
              <a:gd name="T5" fmla="*/ 0 h 6493"/>
              <a:gd name="T6" fmla="*/ 0 w 11662"/>
              <a:gd name="T7" fmla="*/ 655 h 6493"/>
              <a:gd name="T8" fmla="*/ 5837 w 11662"/>
              <a:gd name="T9" fmla="*/ 6493 h 6493"/>
              <a:gd name="T10" fmla="*/ 11662 w 11662"/>
              <a:gd name="T11" fmla="*/ 668 h 6493"/>
              <a:gd name="T12" fmla="*/ 11016 w 11662"/>
              <a:gd name="T13" fmla="*/ 18 h 6493"/>
              <a:gd name="T14" fmla="*/ 5837 w 11662"/>
              <a:gd name="T15" fmla="*/ 5195 h 6493"/>
              <a:gd name="T16" fmla="*/ 651 w 11662"/>
              <a:gd name="T17" fmla="*/ 9 h 6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662" h="6493">
                <a:moveTo>
                  <a:pt x="651" y="9"/>
                </a:moveTo>
                <a:lnTo>
                  <a:pt x="659" y="0"/>
                </a:lnTo>
                <a:lnTo>
                  <a:pt x="657" y="0"/>
                </a:lnTo>
                <a:lnTo>
                  <a:pt x="0" y="655"/>
                </a:lnTo>
                <a:lnTo>
                  <a:pt x="5837" y="6493"/>
                </a:lnTo>
                <a:lnTo>
                  <a:pt x="11662" y="668"/>
                </a:lnTo>
                <a:lnTo>
                  <a:pt x="11016" y="18"/>
                </a:lnTo>
                <a:lnTo>
                  <a:pt x="5837" y="5195"/>
                </a:lnTo>
                <a:lnTo>
                  <a:pt x="651" y="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5EDCD21-6476-9540-9192-548245382046}"/>
              </a:ext>
            </a:extLst>
          </p:cNvPr>
          <p:cNvSpPr txBox="1"/>
          <p:nvPr/>
        </p:nvSpPr>
        <p:spPr>
          <a:xfrm>
            <a:off x="417861" y="270597"/>
            <a:ext cx="3132589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 b="1">
                <a:effectLst/>
                <a:latin typeface="Abadi" panose="020B0604020104020204" pitchFamily="34" charset="0"/>
                <a:ea typeface="思源宋体 Heavy" panose="02020900000000000000" pitchFamily="18" charset="-122"/>
              </a:defRPr>
            </a:lvl1pPr>
          </a:lstStyle>
          <a:p>
            <a:r>
              <a:rPr lang="en-US" altLang="zh-CN" b="0" dirty="0"/>
              <a:t>Motivation</a:t>
            </a:r>
          </a:p>
        </p:txBody>
      </p:sp>
      <p:cxnSp>
        <p:nvCxnSpPr>
          <p:cNvPr id="36" name="直接连接符 62">
            <a:extLst>
              <a:ext uri="{FF2B5EF4-FFF2-40B4-BE49-F238E27FC236}">
                <a16:creationId xmlns:a16="http://schemas.microsoft.com/office/drawing/2014/main" id="{9694E8EA-C021-2648-A848-366D9747BED5}"/>
              </a:ext>
            </a:extLst>
          </p:cNvPr>
          <p:cNvCxnSpPr>
            <a:cxnSpLocks/>
          </p:cNvCxnSpPr>
          <p:nvPr/>
        </p:nvCxnSpPr>
        <p:spPr>
          <a:xfrm>
            <a:off x="489523" y="695568"/>
            <a:ext cx="32701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63">
            <a:extLst>
              <a:ext uri="{FF2B5EF4-FFF2-40B4-BE49-F238E27FC236}">
                <a16:creationId xmlns:a16="http://schemas.microsoft.com/office/drawing/2014/main" id="{974F819E-5C30-8344-A601-F19F613930B3}"/>
              </a:ext>
            </a:extLst>
          </p:cNvPr>
          <p:cNvCxnSpPr>
            <a:cxnSpLocks/>
          </p:cNvCxnSpPr>
          <p:nvPr/>
        </p:nvCxnSpPr>
        <p:spPr>
          <a:xfrm>
            <a:off x="3627526" y="270597"/>
            <a:ext cx="0" cy="5716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971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FE1D2B29-89DC-1142-B94C-FB64C6E1D444}"/>
              </a:ext>
            </a:extLst>
          </p:cNvPr>
          <p:cNvSpPr txBox="1"/>
          <p:nvPr/>
        </p:nvSpPr>
        <p:spPr>
          <a:xfrm>
            <a:off x="417861" y="270597"/>
            <a:ext cx="3132589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 b="1">
                <a:effectLst/>
                <a:latin typeface="Abadi" panose="020B0604020104020204" pitchFamily="34" charset="0"/>
                <a:ea typeface="思源宋体 Heavy" panose="02020900000000000000" pitchFamily="18" charset="-122"/>
              </a:defRPr>
            </a:lvl1pPr>
          </a:lstStyle>
          <a:p>
            <a:r>
              <a:rPr lang="en-US" altLang="zh-CN" b="0" dirty="0"/>
              <a:t>Transfer</a:t>
            </a:r>
          </a:p>
        </p:txBody>
      </p:sp>
      <p:cxnSp>
        <p:nvCxnSpPr>
          <p:cNvPr id="8" name="直接连接符 62">
            <a:extLst>
              <a:ext uri="{FF2B5EF4-FFF2-40B4-BE49-F238E27FC236}">
                <a16:creationId xmlns:a16="http://schemas.microsoft.com/office/drawing/2014/main" id="{E462B836-224E-8342-AEA0-1961F0CD6F29}"/>
              </a:ext>
            </a:extLst>
          </p:cNvPr>
          <p:cNvCxnSpPr>
            <a:cxnSpLocks/>
          </p:cNvCxnSpPr>
          <p:nvPr/>
        </p:nvCxnSpPr>
        <p:spPr>
          <a:xfrm>
            <a:off x="489523" y="695568"/>
            <a:ext cx="32701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63">
            <a:extLst>
              <a:ext uri="{FF2B5EF4-FFF2-40B4-BE49-F238E27FC236}">
                <a16:creationId xmlns:a16="http://schemas.microsoft.com/office/drawing/2014/main" id="{A9E41969-8E95-5440-ACD0-A1683D2CD83E}"/>
              </a:ext>
            </a:extLst>
          </p:cNvPr>
          <p:cNvCxnSpPr>
            <a:cxnSpLocks/>
          </p:cNvCxnSpPr>
          <p:nvPr/>
        </p:nvCxnSpPr>
        <p:spPr>
          <a:xfrm>
            <a:off x="3627526" y="270597"/>
            <a:ext cx="0" cy="5716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292B7464-B0D7-FD4C-BDF9-27A271F44A63}"/>
              </a:ext>
            </a:extLst>
          </p:cNvPr>
          <p:cNvSpPr/>
          <p:nvPr/>
        </p:nvSpPr>
        <p:spPr>
          <a:xfrm>
            <a:off x="1123226" y="1203725"/>
            <a:ext cx="3044141" cy="6001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dist="127000" dir="4200000" algn="ctr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</a:rPr>
              <a:t>Text-adventure games</a:t>
            </a:r>
            <a:endParaRPr lang="zh-CN" altLang="en-US" sz="2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B5EE839-0932-1444-AF12-C226876394F1}"/>
              </a:ext>
            </a:extLst>
          </p:cNvPr>
          <p:cNvSpPr/>
          <p:nvPr/>
        </p:nvSpPr>
        <p:spPr>
          <a:xfrm>
            <a:off x="1745761" y="2653328"/>
            <a:ext cx="1799069" cy="6001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dist="127000" dir="4200000" algn="ctr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</a:rPr>
              <a:t>Horror</a:t>
            </a:r>
            <a:endParaRPr lang="zh-CN" altLang="en-US" sz="2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左大括号 3">
            <a:extLst>
              <a:ext uri="{FF2B5EF4-FFF2-40B4-BE49-F238E27FC236}">
                <a16:creationId xmlns:a16="http://schemas.microsoft.com/office/drawing/2014/main" id="{99C7D1EF-9A7B-7346-AF44-B2A1A83B2C5C}"/>
              </a:ext>
            </a:extLst>
          </p:cNvPr>
          <p:cNvSpPr/>
          <p:nvPr/>
        </p:nvSpPr>
        <p:spPr>
          <a:xfrm rot="5400000">
            <a:off x="2420718" y="784102"/>
            <a:ext cx="469907" cy="2940276"/>
          </a:xfrm>
          <a:prstGeom prst="leftBrac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75DA925-1BDF-E146-95B5-6D052620E5D8}"/>
              </a:ext>
            </a:extLst>
          </p:cNvPr>
          <p:cNvSpPr/>
          <p:nvPr/>
        </p:nvSpPr>
        <p:spPr>
          <a:xfrm>
            <a:off x="1745760" y="3641666"/>
            <a:ext cx="1799069" cy="6001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dist="127000" dir="4200000" algn="ctr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</a:rPr>
              <a:t>Sci-fi</a:t>
            </a:r>
            <a:endParaRPr lang="zh-CN" altLang="en-US" sz="2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02F51AE-E44A-5346-B4FA-AACDDFC25697}"/>
              </a:ext>
            </a:extLst>
          </p:cNvPr>
          <p:cNvSpPr/>
          <p:nvPr/>
        </p:nvSpPr>
        <p:spPr>
          <a:xfrm>
            <a:off x="1745759" y="4630004"/>
            <a:ext cx="1799069" cy="6001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dist="127000" dir="4200000" algn="ctr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</a:rPr>
              <a:t>Soap opera</a:t>
            </a:r>
            <a:endParaRPr lang="zh-CN" altLang="en-US" sz="2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6C2E167-2F49-4646-963D-E82F30BBE9CA}"/>
              </a:ext>
            </a:extLst>
          </p:cNvPr>
          <p:cNvSpPr/>
          <p:nvPr/>
        </p:nvSpPr>
        <p:spPr>
          <a:xfrm>
            <a:off x="1745758" y="5618342"/>
            <a:ext cx="1799069" cy="6001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dist="127000" dir="4200000" algn="ctr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</a:rPr>
              <a:t>......</a:t>
            </a:r>
            <a:endParaRPr lang="zh-CN" altLang="en-US" sz="2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9A1E83E-719C-F149-84D7-99815271B8EC}"/>
              </a:ext>
            </a:extLst>
          </p:cNvPr>
          <p:cNvSpPr/>
          <p:nvPr/>
        </p:nvSpPr>
        <p:spPr>
          <a:xfrm>
            <a:off x="5684325" y="3253469"/>
            <a:ext cx="1400817" cy="5718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dist="127000" dir="4200000" algn="ctr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2000" dirty="0">
                <a:solidFill>
                  <a:schemeClr val="bg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Seeding</a:t>
            </a:r>
          </a:p>
        </p:txBody>
      </p: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A02FCC42-8E1E-C645-8B48-87F2BDF6F241}"/>
              </a:ext>
            </a:extLst>
          </p:cNvPr>
          <p:cNvCxnSpPr>
            <a:cxnSpLocks/>
          </p:cNvCxnSpPr>
          <p:nvPr/>
        </p:nvCxnSpPr>
        <p:spPr>
          <a:xfrm>
            <a:off x="5365368" y="4293383"/>
            <a:ext cx="2038732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902515F9-1A51-6A48-A85C-A13196EEC13C}"/>
              </a:ext>
            </a:extLst>
          </p:cNvPr>
          <p:cNvSpPr/>
          <p:nvPr/>
        </p:nvSpPr>
        <p:spPr>
          <a:xfrm>
            <a:off x="8750301" y="3707375"/>
            <a:ext cx="2758082" cy="117201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dist="127000" dir="4200000" algn="ctr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2000" dirty="0">
                <a:solidFill>
                  <a:schemeClr val="bg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Give the agent a strong prior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52C2750-EEE7-2C40-97BE-78B92F64577C}"/>
              </a:ext>
            </a:extLst>
          </p:cNvPr>
          <p:cNvSpPr txBox="1"/>
          <p:nvPr/>
        </p:nvSpPr>
        <p:spPr>
          <a:xfrm>
            <a:off x="2565519" y="367124"/>
            <a:ext cx="7060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Knowledge Graph Seeding</a:t>
            </a:r>
          </a:p>
        </p:txBody>
      </p:sp>
    </p:spTree>
    <p:extLst>
      <p:ext uri="{BB962C8B-B14F-4D97-AF65-F5344CB8AC3E}">
        <p14:creationId xmlns:p14="http://schemas.microsoft.com/office/powerpoint/2010/main" val="422054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FE1D2B29-89DC-1142-B94C-FB64C6E1D444}"/>
              </a:ext>
            </a:extLst>
          </p:cNvPr>
          <p:cNvSpPr txBox="1"/>
          <p:nvPr/>
        </p:nvSpPr>
        <p:spPr>
          <a:xfrm>
            <a:off x="417861" y="270597"/>
            <a:ext cx="3132589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 b="1">
                <a:effectLst/>
                <a:latin typeface="Abadi" panose="020B0604020104020204" pitchFamily="34" charset="0"/>
                <a:ea typeface="思源宋体 Heavy" panose="02020900000000000000" pitchFamily="18" charset="-122"/>
              </a:defRPr>
            </a:lvl1pPr>
          </a:lstStyle>
          <a:p>
            <a:r>
              <a:rPr lang="en-US" altLang="zh-CN" b="0" dirty="0"/>
              <a:t>Transfer</a:t>
            </a:r>
          </a:p>
        </p:txBody>
      </p:sp>
      <p:cxnSp>
        <p:nvCxnSpPr>
          <p:cNvPr id="8" name="直接连接符 62">
            <a:extLst>
              <a:ext uri="{FF2B5EF4-FFF2-40B4-BE49-F238E27FC236}">
                <a16:creationId xmlns:a16="http://schemas.microsoft.com/office/drawing/2014/main" id="{E462B836-224E-8342-AEA0-1961F0CD6F29}"/>
              </a:ext>
            </a:extLst>
          </p:cNvPr>
          <p:cNvCxnSpPr>
            <a:cxnSpLocks/>
          </p:cNvCxnSpPr>
          <p:nvPr/>
        </p:nvCxnSpPr>
        <p:spPr>
          <a:xfrm>
            <a:off x="489523" y="695568"/>
            <a:ext cx="32701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63">
            <a:extLst>
              <a:ext uri="{FF2B5EF4-FFF2-40B4-BE49-F238E27FC236}">
                <a16:creationId xmlns:a16="http://schemas.microsoft.com/office/drawing/2014/main" id="{A9E41969-8E95-5440-ACD0-A1683D2CD83E}"/>
              </a:ext>
            </a:extLst>
          </p:cNvPr>
          <p:cNvCxnSpPr>
            <a:cxnSpLocks/>
          </p:cNvCxnSpPr>
          <p:nvPr/>
        </p:nvCxnSpPr>
        <p:spPr>
          <a:xfrm>
            <a:off x="3627526" y="270597"/>
            <a:ext cx="0" cy="5716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292B7464-B0D7-FD4C-BDF9-27A271F44A63}"/>
              </a:ext>
            </a:extLst>
          </p:cNvPr>
          <p:cNvSpPr/>
          <p:nvPr/>
        </p:nvSpPr>
        <p:spPr>
          <a:xfrm>
            <a:off x="1123226" y="1203725"/>
            <a:ext cx="3044141" cy="6001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dist="127000" dir="4200000" algn="ctr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</a:rPr>
              <a:t>Text-adventure games</a:t>
            </a:r>
            <a:endParaRPr lang="zh-CN" altLang="en-US" sz="2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B5EE839-0932-1444-AF12-C226876394F1}"/>
              </a:ext>
            </a:extLst>
          </p:cNvPr>
          <p:cNvSpPr/>
          <p:nvPr/>
        </p:nvSpPr>
        <p:spPr>
          <a:xfrm>
            <a:off x="1745761" y="2653328"/>
            <a:ext cx="1799069" cy="6001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dist="127000" dir="4200000" algn="ctr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</a:rPr>
              <a:t>Horror</a:t>
            </a:r>
            <a:endParaRPr lang="zh-CN" altLang="en-US" sz="2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左大括号 3">
            <a:extLst>
              <a:ext uri="{FF2B5EF4-FFF2-40B4-BE49-F238E27FC236}">
                <a16:creationId xmlns:a16="http://schemas.microsoft.com/office/drawing/2014/main" id="{99C7D1EF-9A7B-7346-AF44-B2A1A83B2C5C}"/>
              </a:ext>
            </a:extLst>
          </p:cNvPr>
          <p:cNvSpPr/>
          <p:nvPr/>
        </p:nvSpPr>
        <p:spPr>
          <a:xfrm rot="5400000">
            <a:off x="2420718" y="784102"/>
            <a:ext cx="469907" cy="2940276"/>
          </a:xfrm>
          <a:prstGeom prst="leftBrac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75DA925-1BDF-E146-95B5-6D052620E5D8}"/>
              </a:ext>
            </a:extLst>
          </p:cNvPr>
          <p:cNvSpPr/>
          <p:nvPr/>
        </p:nvSpPr>
        <p:spPr>
          <a:xfrm>
            <a:off x="1745760" y="3641666"/>
            <a:ext cx="1799069" cy="6001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dist="127000" dir="4200000" algn="ctr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</a:rPr>
              <a:t>Sci-fi</a:t>
            </a:r>
            <a:endParaRPr lang="zh-CN" altLang="en-US" sz="2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02F51AE-E44A-5346-B4FA-AACDDFC25697}"/>
              </a:ext>
            </a:extLst>
          </p:cNvPr>
          <p:cNvSpPr/>
          <p:nvPr/>
        </p:nvSpPr>
        <p:spPr>
          <a:xfrm>
            <a:off x="1745759" y="4630004"/>
            <a:ext cx="1799069" cy="6001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dist="127000" dir="4200000" algn="ctr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</a:rPr>
              <a:t>Soap opera</a:t>
            </a:r>
            <a:endParaRPr lang="zh-CN" altLang="en-US" sz="2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6C2E167-2F49-4646-963D-E82F30BBE9CA}"/>
              </a:ext>
            </a:extLst>
          </p:cNvPr>
          <p:cNvSpPr/>
          <p:nvPr/>
        </p:nvSpPr>
        <p:spPr>
          <a:xfrm>
            <a:off x="1745758" y="5618342"/>
            <a:ext cx="1799069" cy="6001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dist="127000" dir="4200000" algn="ctr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</a:rPr>
              <a:t>......</a:t>
            </a:r>
            <a:endParaRPr lang="zh-CN" altLang="en-US" sz="2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9A1E83E-719C-F149-84D7-99815271B8EC}"/>
              </a:ext>
            </a:extLst>
          </p:cNvPr>
          <p:cNvSpPr/>
          <p:nvPr/>
        </p:nvSpPr>
        <p:spPr>
          <a:xfrm>
            <a:off x="4452425" y="3253469"/>
            <a:ext cx="1400817" cy="5718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dist="127000" dir="4200000" algn="ctr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2000" dirty="0">
                <a:solidFill>
                  <a:schemeClr val="bg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Seeding</a:t>
            </a:r>
          </a:p>
        </p:txBody>
      </p: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A02FCC42-8E1E-C645-8B48-87F2BDF6F241}"/>
              </a:ext>
            </a:extLst>
          </p:cNvPr>
          <p:cNvCxnSpPr>
            <a:cxnSpLocks/>
          </p:cNvCxnSpPr>
          <p:nvPr/>
        </p:nvCxnSpPr>
        <p:spPr>
          <a:xfrm>
            <a:off x="4133468" y="4293383"/>
            <a:ext cx="2038732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78C23985-6958-DE41-B7A7-AB24FFC1B370}"/>
              </a:ext>
            </a:extLst>
          </p:cNvPr>
          <p:cNvSpPr/>
          <p:nvPr/>
        </p:nvSpPr>
        <p:spPr>
          <a:xfrm>
            <a:off x="8750301" y="1103875"/>
            <a:ext cx="2758082" cy="117201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dist="127000" dir="4200000" algn="ctr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2000" dirty="0">
                <a:solidFill>
                  <a:schemeClr val="bg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Give the agent a strong prior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770F12D-8A40-C648-A698-1B0F50F7D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100" y="967865"/>
            <a:ext cx="5613400" cy="5715000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9A8CE974-35B4-DA48-85BF-E18BFB8F04F1}"/>
              </a:ext>
            </a:extLst>
          </p:cNvPr>
          <p:cNvSpPr txBox="1"/>
          <p:nvPr/>
        </p:nvSpPr>
        <p:spPr>
          <a:xfrm>
            <a:off x="2565519" y="367124"/>
            <a:ext cx="7060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Knowledge Graph Seeding</a:t>
            </a:r>
          </a:p>
        </p:txBody>
      </p:sp>
    </p:spTree>
    <p:extLst>
      <p:ext uri="{BB962C8B-B14F-4D97-AF65-F5344CB8AC3E}">
        <p14:creationId xmlns:p14="http://schemas.microsoft.com/office/powerpoint/2010/main" val="149129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本框 61">
            <a:extLst>
              <a:ext uri="{FF2B5EF4-FFF2-40B4-BE49-F238E27FC236}">
                <a16:creationId xmlns:a16="http://schemas.microsoft.com/office/drawing/2014/main" id="{B076B1C1-B9DF-4B24-A734-6CD374249E9B}"/>
              </a:ext>
            </a:extLst>
          </p:cNvPr>
          <p:cNvSpPr txBox="1"/>
          <p:nvPr/>
        </p:nvSpPr>
        <p:spPr>
          <a:xfrm>
            <a:off x="417861" y="270597"/>
            <a:ext cx="3132589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 b="1">
                <a:effectLst/>
                <a:latin typeface="Abadi" panose="020B0604020104020204" pitchFamily="34" charset="0"/>
                <a:ea typeface="思源宋体 Heavy" panose="02020900000000000000" pitchFamily="18" charset="-122"/>
              </a:defRPr>
            </a:lvl1pPr>
          </a:lstStyle>
          <a:p>
            <a:r>
              <a:rPr lang="en-US" altLang="zh-CN" b="0" dirty="0"/>
              <a:t>Motivation</a:t>
            </a:r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A3896F8A-FC49-47AD-93C2-E31FEFE2C89A}"/>
              </a:ext>
            </a:extLst>
          </p:cNvPr>
          <p:cNvCxnSpPr>
            <a:cxnSpLocks/>
          </p:cNvCxnSpPr>
          <p:nvPr/>
        </p:nvCxnSpPr>
        <p:spPr>
          <a:xfrm>
            <a:off x="489523" y="695568"/>
            <a:ext cx="32701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2F66336B-FC0B-4630-BEC8-C9FA3A9401FB}"/>
              </a:ext>
            </a:extLst>
          </p:cNvPr>
          <p:cNvCxnSpPr>
            <a:cxnSpLocks/>
          </p:cNvCxnSpPr>
          <p:nvPr/>
        </p:nvCxnSpPr>
        <p:spPr>
          <a:xfrm>
            <a:off x="3627526" y="270597"/>
            <a:ext cx="0" cy="5716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5628195A-B3F0-0E44-B8E0-4ECB5D5E5C4F}"/>
              </a:ext>
            </a:extLst>
          </p:cNvPr>
          <p:cNvGrpSpPr/>
          <p:nvPr/>
        </p:nvGrpSpPr>
        <p:grpSpPr>
          <a:xfrm>
            <a:off x="1731299" y="1178815"/>
            <a:ext cx="1719455" cy="5310333"/>
            <a:chOff x="1256737" y="1317711"/>
            <a:chExt cx="1719455" cy="5310333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90B143BC-3647-384E-86FC-33048970FA31}"/>
                </a:ext>
              </a:extLst>
            </p:cNvPr>
            <p:cNvGrpSpPr/>
            <p:nvPr/>
          </p:nvGrpSpPr>
          <p:grpSpPr>
            <a:xfrm>
              <a:off x="1256737" y="1317711"/>
              <a:ext cx="1719454" cy="1570212"/>
              <a:chOff x="1216531" y="4056042"/>
              <a:chExt cx="2136455" cy="1951019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340DA58-A979-874E-AF96-F6C007AA16C4}"/>
                  </a:ext>
                </a:extLst>
              </p:cNvPr>
              <p:cNvSpPr/>
              <p:nvPr/>
            </p:nvSpPr>
            <p:spPr>
              <a:xfrm>
                <a:off x="1216531" y="4056042"/>
                <a:ext cx="2136455" cy="19510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0" dist="127000" dir="4200000" algn="ctr" rotWithShape="0">
                  <a:srgbClr val="000000">
                    <a:alpha val="1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0DD18AE2-D61F-CA49-88A1-53718849FB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1620" t="24912" r="28050" b="19970"/>
              <a:stretch/>
            </p:blipFill>
            <p:spPr>
              <a:xfrm>
                <a:off x="1465368" y="4256047"/>
                <a:ext cx="1638780" cy="1551008"/>
              </a:xfrm>
              <a:prstGeom prst="rect">
                <a:avLst/>
              </a:prstGeom>
            </p:spPr>
          </p:pic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3913F6D8-5E44-9043-8E32-E96A191E69D2}"/>
                </a:ext>
              </a:extLst>
            </p:cNvPr>
            <p:cNvGrpSpPr/>
            <p:nvPr/>
          </p:nvGrpSpPr>
          <p:grpSpPr>
            <a:xfrm>
              <a:off x="1256737" y="5057831"/>
              <a:ext cx="1719455" cy="1570213"/>
              <a:chOff x="8446202" y="4033093"/>
              <a:chExt cx="2136455" cy="1951019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C8BB7207-4126-644C-802D-4EE14BA196D7}"/>
                  </a:ext>
                </a:extLst>
              </p:cNvPr>
              <p:cNvSpPr/>
              <p:nvPr/>
            </p:nvSpPr>
            <p:spPr>
              <a:xfrm>
                <a:off x="8446202" y="4033093"/>
                <a:ext cx="2136455" cy="19510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0" dist="127000" dir="4200000" algn="ctr" rotWithShape="0">
                  <a:srgbClr val="000000">
                    <a:alpha val="1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BF411921-796E-A84C-94D0-A4F0BB0094E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6191" r="17752"/>
              <a:stretch/>
            </p:blipFill>
            <p:spPr>
              <a:xfrm>
                <a:off x="8446202" y="4093207"/>
                <a:ext cx="2136454" cy="1811207"/>
              </a:xfrm>
              <a:prstGeom prst="rect">
                <a:avLst/>
              </a:prstGeom>
            </p:spPr>
          </p:pic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F0768DFD-7ABE-AB4F-AC26-BA8516E78D65}"/>
                </a:ext>
              </a:extLst>
            </p:cNvPr>
            <p:cNvGrpSpPr/>
            <p:nvPr/>
          </p:nvGrpSpPr>
          <p:grpSpPr>
            <a:xfrm>
              <a:off x="1256737" y="3209288"/>
              <a:ext cx="1719454" cy="1579001"/>
              <a:chOff x="4831367" y="4033094"/>
              <a:chExt cx="2136455" cy="1961940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BC7D66F7-F6D5-B44D-BCA6-2C14E9161BC6}"/>
                  </a:ext>
                </a:extLst>
              </p:cNvPr>
              <p:cNvSpPr/>
              <p:nvPr/>
            </p:nvSpPr>
            <p:spPr>
              <a:xfrm>
                <a:off x="4831367" y="4033094"/>
                <a:ext cx="2136455" cy="19510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0" dist="127000" dir="4200000" algn="ctr" rotWithShape="0">
                  <a:srgbClr val="000000">
                    <a:alpha val="1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6306E646-C1B7-9A4B-9AC3-EB5D8146A3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30098" y="4056042"/>
                <a:ext cx="1938992" cy="1938992"/>
              </a:xfrm>
              <a:prstGeom prst="rect">
                <a:avLst/>
              </a:prstGeom>
            </p:spPr>
          </p:pic>
        </p:grp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8A7668CC-9AFC-8C49-8818-8CF45A242150}"/>
              </a:ext>
            </a:extLst>
          </p:cNvPr>
          <p:cNvSpPr txBox="1"/>
          <p:nvPr/>
        </p:nvSpPr>
        <p:spPr>
          <a:xfrm>
            <a:off x="2565519" y="367124"/>
            <a:ext cx="7060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Deep 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16175642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FE1D2B29-89DC-1142-B94C-FB64C6E1D444}"/>
              </a:ext>
            </a:extLst>
          </p:cNvPr>
          <p:cNvSpPr txBox="1"/>
          <p:nvPr/>
        </p:nvSpPr>
        <p:spPr>
          <a:xfrm>
            <a:off x="417861" y="270597"/>
            <a:ext cx="3132589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 b="1">
                <a:effectLst/>
                <a:latin typeface="Abadi" panose="020B0604020104020204" pitchFamily="34" charset="0"/>
                <a:ea typeface="思源宋体 Heavy" panose="02020900000000000000" pitchFamily="18" charset="-122"/>
              </a:defRPr>
            </a:lvl1pPr>
          </a:lstStyle>
          <a:p>
            <a:r>
              <a:rPr lang="en-US" altLang="zh-CN" b="0" dirty="0"/>
              <a:t>Transfer</a:t>
            </a:r>
          </a:p>
        </p:txBody>
      </p:sp>
      <p:cxnSp>
        <p:nvCxnSpPr>
          <p:cNvPr id="8" name="直接连接符 62">
            <a:extLst>
              <a:ext uri="{FF2B5EF4-FFF2-40B4-BE49-F238E27FC236}">
                <a16:creationId xmlns:a16="http://schemas.microsoft.com/office/drawing/2014/main" id="{E462B836-224E-8342-AEA0-1961F0CD6F29}"/>
              </a:ext>
            </a:extLst>
          </p:cNvPr>
          <p:cNvCxnSpPr>
            <a:cxnSpLocks/>
          </p:cNvCxnSpPr>
          <p:nvPr/>
        </p:nvCxnSpPr>
        <p:spPr>
          <a:xfrm>
            <a:off x="489523" y="695568"/>
            <a:ext cx="32701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63">
            <a:extLst>
              <a:ext uri="{FF2B5EF4-FFF2-40B4-BE49-F238E27FC236}">
                <a16:creationId xmlns:a16="http://schemas.microsoft.com/office/drawing/2014/main" id="{A9E41969-8E95-5440-ACD0-A1683D2CD83E}"/>
              </a:ext>
            </a:extLst>
          </p:cNvPr>
          <p:cNvCxnSpPr>
            <a:cxnSpLocks/>
          </p:cNvCxnSpPr>
          <p:nvPr/>
        </p:nvCxnSpPr>
        <p:spPr>
          <a:xfrm>
            <a:off x="3627526" y="270597"/>
            <a:ext cx="0" cy="5716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292B7464-B0D7-FD4C-BDF9-27A271F44A63}"/>
              </a:ext>
            </a:extLst>
          </p:cNvPr>
          <p:cNvSpPr/>
          <p:nvPr/>
        </p:nvSpPr>
        <p:spPr>
          <a:xfrm>
            <a:off x="2696097" y="1339577"/>
            <a:ext cx="1881016" cy="6001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dist="127000" dir="4200000" algn="ctr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</a:rPr>
              <a:t>Source task</a:t>
            </a:r>
            <a:endParaRPr lang="zh-CN" altLang="en-US" sz="2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9A1E83E-719C-F149-84D7-99815271B8EC}"/>
              </a:ext>
            </a:extLst>
          </p:cNvPr>
          <p:cNvSpPr/>
          <p:nvPr/>
        </p:nvSpPr>
        <p:spPr>
          <a:xfrm>
            <a:off x="2696097" y="5400879"/>
            <a:ext cx="1881016" cy="6001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dist="127000" dir="4200000" algn="ctr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2000" dirty="0">
                <a:solidFill>
                  <a:schemeClr val="bg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Target task</a:t>
            </a:r>
          </a:p>
        </p:txBody>
      </p: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A02FCC42-8E1E-C645-8B48-87F2BDF6F241}"/>
              </a:ext>
            </a:extLst>
          </p:cNvPr>
          <p:cNvCxnSpPr>
            <a:cxnSpLocks/>
          </p:cNvCxnSpPr>
          <p:nvPr/>
        </p:nvCxnSpPr>
        <p:spPr>
          <a:xfrm>
            <a:off x="3663184" y="2686440"/>
            <a:ext cx="0" cy="1967717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B52C2750-EEE7-2C40-97BE-78B92F64577C}"/>
              </a:ext>
            </a:extLst>
          </p:cNvPr>
          <p:cNvSpPr txBox="1"/>
          <p:nvPr/>
        </p:nvSpPr>
        <p:spPr>
          <a:xfrm>
            <a:off x="2565519" y="367124"/>
            <a:ext cx="7060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Task Specific Transfer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B3C7BFE-315E-AD43-A87F-91375F949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600" y="1437765"/>
            <a:ext cx="5029200" cy="4826000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1EA055B3-32CD-734C-9685-DAABC89D9F82}"/>
              </a:ext>
            </a:extLst>
          </p:cNvPr>
          <p:cNvSpPr/>
          <p:nvPr/>
        </p:nvSpPr>
        <p:spPr>
          <a:xfrm>
            <a:off x="322260" y="3154329"/>
            <a:ext cx="1206500" cy="6001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dist="127000" dir="4200000" algn="ctr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200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same</a:t>
            </a:r>
          </a:p>
          <a:p>
            <a:pPr algn="ctr"/>
            <a:r>
              <a:rPr lang="en" altLang="zh-CN" sz="200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domain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C81992C-265F-3C41-80C3-55DC17ACDDCA}"/>
              </a:ext>
            </a:extLst>
          </p:cNvPr>
          <p:cNvSpPr/>
          <p:nvPr/>
        </p:nvSpPr>
        <p:spPr>
          <a:xfrm>
            <a:off x="2422938" y="2726702"/>
            <a:ext cx="742361" cy="6001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dist="127000" dir="4200000" algn="ctr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2000" dirty="0">
                <a:solidFill>
                  <a:schemeClr val="bg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QA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6734FBC-943B-744F-B543-023A710119F1}"/>
              </a:ext>
            </a:extLst>
          </p:cNvPr>
          <p:cNvSpPr/>
          <p:nvPr/>
        </p:nvSpPr>
        <p:spPr>
          <a:xfrm>
            <a:off x="2171707" y="3737040"/>
            <a:ext cx="993592" cy="6001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dist="127000" dir="4200000" algn="ctr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2000" dirty="0">
                <a:solidFill>
                  <a:schemeClr val="bg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Q-net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0FD2F85-3251-9E48-A82E-877C9C84FDD7}"/>
              </a:ext>
            </a:extLst>
          </p:cNvPr>
          <p:cNvSpPr/>
          <p:nvPr/>
        </p:nvSpPr>
        <p:spPr>
          <a:xfrm>
            <a:off x="4072178" y="3129907"/>
            <a:ext cx="1788113" cy="77110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dist="127000" dir="4200000" algn="ctr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2000" dirty="0">
                <a:solidFill>
                  <a:schemeClr val="bg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Initialize parameters</a:t>
            </a:r>
          </a:p>
        </p:txBody>
      </p:sp>
    </p:spTree>
    <p:extLst>
      <p:ext uri="{BB962C8B-B14F-4D97-AF65-F5344CB8AC3E}">
        <p14:creationId xmlns:p14="http://schemas.microsoft.com/office/powerpoint/2010/main" val="23583802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FE1D2B29-89DC-1142-B94C-FB64C6E1D444}"/>
              </a:ext>
            </a:extLst>
          </p:cNvPr>
          <p:cNvSpPr txBox="1"/>
          <p:nvPr/>
        </p:nvSpPr>
        <p:spPr>
          <a:xfrm>
            <a:off x="417861" y="270597"/>
            <a:ext cx="3132589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 b="1">
                <a:effectLst/>
                <a:latin typeface="Abadi" panose="020B0604020104020204" pitchFamily="34" charset="0"/>
                <a:ea typeface="思源宋体 Heavy" panose="02020900000000000000" pitchFamily="18" charset="-122"/>
              </a:defRPr>
            </a:lvl1pPr>
          </a:lstStyle>
          <a:p>
            <a:r>
              <a:rPr lang="en-US" altLang="zh-CN" b="0" dirty="0"/>
              <a:t>Experiments</a:t>
            </a:r>
          </a:p>
        </p:txBody>
      </p:sp>
      <p:cxnSp>
        <p:nvCxnSpPr>
          <p:cNvPr id="8" name="直接连接符 62">
            <a:extLst>
              <a:ext uri="{FF2B5EF4-FFF2-40B4-BE49-F238E27FC236}">
                <a16:creationId xmlns:a16="http://schemas.microsoft.com/office/drawing/2014/main" id="{E462B836-224E-8342-AEA0-1961F0CD6F29}"/>
              </a:ext>
            </a:extLst>
          </p:cNvPr>
          <p:cNvCxnSpPr>
            <a:cxnSpLocks/>
          </p:cNvCxnSpPr>
          <p:nvPr/>
        </p:nvCxnSpPr>
        <p:spPr>
          <a:xfrm>
            <a:off x="489523" y="695568"/>
            <a:ext cx="32701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63">
            <a:extLst>
              <a:ext uri="{FF2B5EF4-FFF2-40B4-BE49-F238E27FC236}">
                <a16:creationId xmlns:a16="http://schemas.microsoft.com/office/drawing/2014/main" id="{A9E41969-8E95-5440-ACD0-A1683D2CD83E}"/>
              </a:ext>
            </a:extLst>
          </p:cNvPr>
          <p:cNvCxnSpPr>
            <a:cxnSpLocks/>
          </p:cNvCxnSpPr>
          <p:nvPr/>
        </p:nvCxnSpPr>
        <p:spPr>
          <a:xfrm>
            <a:off x="3627526" y="270597"/>
            <a:ext cx="0" cy="5716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B3574E5E-7951-0A47-87AA-1D51198CC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600" y="1708150"/>
            <a:ext cx="8178800" cy="3924300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504CC388-1321-6C42-ADBD-7FF706CB4F61}"/>
              </a:ext>
            </a:extLst>
          </p:cNvPr>
          <p:cNvSpPr/>
          <p:nvPr/>
        </p:nvSpPr>
        <p:spPr>
          <a:xfrm flipH="1" flipV="1">
            <a:off x="2006599" y="5149846"/>
            <a:ext cx="8267699" cy="361951"/>
          </a:xfrm>
          <a:prstGeom prst="rect">
            <a:avLst/>
          </a:prstGeom>
          <a:noFill/>
          <a:ln w="88900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41776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FE1D2B29-89DC-1142-B94C-FB64C6E1D444}"/>
              </a:ext>
            </a:extLst>
          </p:cNvPr>
          <p:cNvSpPr txBox="1"/>
          <p:nvPr/>
        </p:nvSpPr>
        <p:spPr>
          <a:xfrm>
            <a:off x="417861" y="270597"/>
            <a:ext cx="3132589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 b="1">
                <a:effectLst/>
                <a:latin typeface="Abadi" panose="020B0604020104020204" pitchFamily="34" charset="0"/>
                <a:ea typeface="思源宋体 Heavy" panose="02020900000000000000" pitchFamily="18" charset="-122"/>
              </a:defRPr>
            </a:lvl1pPr>
          </a:lstStyle>
          <a:p>
            <a:r>
              <a:rPr lang="en-US" altLang="zh-CN" b="0" dirty="0"/>
              <a:t>Transfer</a:t>
            </a:r>
          </a:p>
        </p:txBody>
      </p:sp>
      <p:cxnSp>
        <p:nvCxnSpPr>
          <p:cNvPr id="8" name="直接连接符 62">
            <a:extLst>
              <a:ext uri="{FF2B5EF4-FFF2-40B4-BE49-F238E27FC236}">
                <a16:creationId xmlns:a16="http://schemas.microsoft.com/office/drawing/2014/main" id="{E462B836-224E-8342-AEA0-1961F0CD6F29}"/>
              </a:ext>
            </a:extLst>
          </p:cNvPr>
          <p:cNvCxnSpPr>
            <a:cxnSpLocks/>
          </p:cNvCxnSpPr>
          <p:nvPr/>
        </p:nvCxnSpPr>
        <p:spPr>
          <a:xfrm>
            <a:off x="489523" y="695568"/>
            <a:ext cx="32701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63">
            <a:extLst>
              <a:ext uri="{FF2B5EF4-FFF2-40B4-BE49-F238E27FC236}">
                <a16:creationId xmlns:a16="http://schemas.microsoft.com/office/drawing/2014/main" id="{A9E41969-8E95-5440-ACD0-A1683D2CD83E}"/>
              </a:ext>
            </a:extLst>
          </p:cNvPr>
          <p:cNvCxnSpPr>
            <a:cxnSpLocks/>
          </p:cNvCxnSpPr>
          <p:nvPr/>
        </p:nvCxnSpPr>
        <p:spPr>
          <a:xfrm>
            <a:off x="3627526" y="270597"/>
            <a:ext cx="0" cy="5716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292B7464-B0D7-FD4C-BDF9-27A271F44A63}"/>
              </a:ext>
            </a:extLst>
          </p:cNvPr>
          <p:cNvSpPr/>
          <p:nvPr/>
        </p:nvSpPr>
        <p:spPr>
          <a:xfrm>
            <a:off x="2696097" y="1339577"/>
            <a:ext cx="1881016" cy="6001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dist="127000" dir="4200000" algn="ctr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</a:rPr>
              <a:t>Source task</a:t>
            </a:r>
            <a:endParaRPr lang="zh-CN" altLang="en-US" sz="2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9A1E83E-719C-F149-84D7-99815271B8EC}"/>
              </a:ext>
            </a:extLst>
          </p:cNvPr>
          <p:cNvSpPr/>
          <p:nvPr/>
        </p:nvSpPr>
        <p:spPr>
          <a:xfrm>
            <a:off x="2696097" y="5400879"/>
            <a:ext cx="1881016" cy="6001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dist="127000" dir="4200000" algn="ctr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2000" dirty="0">
                <a:solidFill>
                  <a:schemeClr val="bg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Target task</a:t>
            </a:r>
          </a:p>
        </p:txBody>
      </p: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A02FCC42-8E1E-C645-8B48-87F2BDF6F241}"/>
              </a:ext>
            </a:extLst>
          </p:cNvPr>
          <p:cNvCxnSpPr>
            <a:cxnSpLocks/>
          </p:cNvCxnSpPr>
          <p:nvPr/>
        </p:nvCxnSpPr>
        <p:spPr>
          <a:xfrm>
            <a:off x="3663184" y="2686440"/>
            <a:ext cx="0" cy="1967717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B52C2750-EEE7-2C40-97BE-78B92F64577C}"/>
              </a:ext>
            </a:extLst>
          </p:cNvPr>
          <p:cNvSpPr txBox="1"/>
          <p:nvPr/>
        </p:nvSpPr>
        <p:spPr>
          <a:xfrm>
            <a:off x="2565519" y="367124"/>
            <a:ext cx="7060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Task Specific Transfer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B3C7BFE-315E-AD43-A87F-91375F949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600" y="1437765"/>
            <a:ext cx="5029200" cy="4826000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1EA055B3-32CD-734C-9685-DAABC89D9F82}"/>
              </a:ext>
            </a:extLst>
          </p:cNvPr>
          <p:cNvSpPr/>
          <p:nvPr/>
        </p:nvSpPr>
        <p:spPr>
          <a:xfrm>
            <a:off x="322260" y="3154329"/>
            <a:ext cx="1206500" cy="6001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dist="127000" dir="4200000" algn="ctr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200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same</a:t>
            </a:r>
          </a:p>
          <a:p>
            <a:pPr algn="ctr"/>
            <a:r>
              <a:rPr lang="en" altLang="zh-CN" sz="200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domain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C81992C-265F-3C41-80C3-55DC17ACDDCA}"/>
              </a:ext>
            </a:extLst>
          </p:cNvPr>
          <p:cNvSpPr/>
          <p:nvPr/>
        </p:nvSpPr>
        <p:spPr>
          <a:xfrm>
            <a:off x="2422938" y="2726702"/>
            <a:ext cx="742361" cy="6001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dist="127000" dir="4200000" algn="ctr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2000" dirty="0">
                <a:solidFill>
                  <a:schemeClr val="bg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QA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6734FBC-943B-744F-B543-023A710119F1}"/>
              </a:ext>
            </a:extLst>
          </p:cNvPr>
          <p:cNvSpPr/>
          <p:nvPr/>
        </p:nvSpPr>
        <p:spPr>
          <a:xfrm>
            <a:off x="2171707" y="3737040"/>
            <a:ext cx="993592" cy="6001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dist="127000" dir="4200000" algn="ctr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2000" dirty="0">
                <a:solidFill>
                  <a:schemeClr val="bg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Q-net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0FD2F85-3251-9E48-A82E-877C9C84FDD7}"/>
              </a:ext>
            </a:extLst>
          </p:cNvPr>
          <p:cNvSpPr/>
          <p:nvPr/>
        </p:nvSpPr>
        <p:spPr>
          <a:xfrm>
            <a:off x="4072178" y="3129907"/>
            <a:ext cx="1788113" cy="77110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dist="127000" dir="4200000" algn="ctr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2000" dirty="0">
                <a:solidFill>
                  <a:schemeClr val="bg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Initialize parameters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14EB3DF-2859-6941-A9B6-4488BA1FCFB0}"/>
              </a:ext>
            </a:extLst>
          </p:cNvPr>
          <p:cNvSpPr/>
          <p:nvPr/>
        </p:nvSpPr>
        <p:spPr>
          <a:xfrm flipH="1" flipV="1">
            <a:off x="2026645" y="3632198"/>
            <a:ext cx="1326154" cy="863599"/>
          </a:xfrm>
          <a:prstGeom prst="rect">
            <a:avLst/>
          </a:prstGeom>
          <a:noFill/>
          <a:ln w="88900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54683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FE1D2B29-89DC-1142-B94C-FB64C6E1D444}"/>
              </a:ext>
            </a:extLst>
          </p:cNvPr>
          <p:cNvSpPr txBox="1"/>
          <p:nvPr/>
        </p:nvSpPr>
        <p:spPr>
          <a:xfrm>
            <a:off x="417861" y="270597"/>
            <a:ext cx="3132589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 b="1">
                <a:effectLst/>
                <a:latin typeface="Abadi" panose="020B0604020104020204" pitchFamily="34" charset="0"/>
                <a:ea typeface="思源宋体 Heavy" panose="02020900000000000000" pitchFamily="18" charset="-122"/>
              </a:defRPr>
            </a:lvl1pPr>
          </a:lstStyle>
          <a:p>
            <a:r>
              <a:rPr lang="en-US" altLang="zh-CN" b="0" dirty="0"/>
              <a:t>GAME</a:t>
            </a:r>
          </a:p>
        </p:txBody>
      </p:sp>
      <p:cxnSp>
        <p:nvCxnSpPr>
          <p:cNvPr id="8" name="直接连接符 62">
            <a:extLst>
              <a:ext uri="{FF2B5EF4-FFF2-40B4-BE49-F238E27FC236}">
                <a16:creationId xmlns:a16="http://schemas.microsoft.com/office/drawing/2014/main" id="{E462B836-224E-8342-AEA0-1961F0CD6F29}"/>
              </a:ext>
            </a:extLst>
          </p:cNvPr>
          <p:cNvCxnSpPr>
            <a:cxnSpLocks/>
          </p:cNvCxnSpPr>
          <p:nvPr/>
        </p:nvCxnSpPr>
        <p:spPr>
          <a:xfrm>
            <a:off x="489523" y="695568"/>
            <a:ext cx="32701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63">
            <a:extLst>
              <a:ext uri="{FF2B5EF4-FFF2-40B4-BE49-F238E27FC236}">
                <a16:creationId xmlns:a16="http://schemas.microsoft.com/office/drawing/2014/main" id="{A9E41969-8E95-5440-ACD0-A1683D2CD83E}"/>
              </a:ext>
            </a:extLst>
          </p:cNvPr>
          <p:cNvCxnSpPr>
            <a:cxnSpLocks/>
          </p:cNvCxnSpPr>
          <p:nvPr/>
        </p:nvCxnSpPr>
        <p:spPr>
          <a:xfrm>
            <a:off x="3627526" y="270597"/>
            <a:ext cx="0" cy="5716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F3091099-6FB6-3142-A9BD-4C4845FFD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842254"/>
            <a:ext cx="10134600" cy="554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5841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FE1D2B29-89DC-1142-B94C-FB64C6E1D444}"/>
              </a:ext>
            </a:extLst>
          </p:cNvPr>
          <p:cNvSpPr txBox="1"/>
          <p:nvPr/>
        </p:nvSpPr>
        <p:spPr>
          <a:xfrm>
            <a:off x="417861" y="270597"/>
            <a:ext cx="3132589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 b="1">
                <a:effectLst/>
                <a:latin typeface="Abadi" panose="020B0604020104020204" pitchFamily="34" charset="0"/>
                <a:ea typeface="思源宋体 Heavy" panose="02020900000000000000" pitchFamily="18" charset="-122"/>
              </a:defRPr>
            </a:lvl1pPr>
          </a:lstStyle>
          <a:p>
            <a:r>
              <a:rPr lang="en-US" altLang="zh-CN" b="0" dirty="0"/>
              <a:t>GAME</a:t>
            </a:r>
          </a:p>
        </p:txBody>
      </p:sp>
      <p:cxnSp>
        <p:nvCxnSpPr>
          <p:cNvPr id="8" name="直接连接符 62">
            <a:extLst>
              <a:ext uri="{FF2B5EF4-FFF2-40B4-BE49-F238E27FC236}">
                <a16:creationId xmlns:a16="http://schemas.microsoft.com/office/drawing/2014/main" id="{E462B836-224E-8342-AEA0-1961F0CD6F29}"/>
              </a:ext>
            </a:extLst>
          </p:cNvPr>
          <p:cNvCxnSpPr>
            <a:cxnSpLocks/>
          </p:cNvCxnSpPr>
          <p:nvPr/>
        </p:nvCxnSpPr>
        <p:spPr>
          <a:xfrm>
            <a:off x="489523" y="695568"/>
            <a:ext cx="32701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63">
            <a:extLst>
              <a:ext uri="{FF2B5EF4-FFF2-40B4-BE49-F238E27FC236}">
                <a16:creationId xmlns:a16="http://schemas.microsoft.com/office/drawing/2014/main" id="{A9E41969-8E95-5440-ACD0-A1683D2CD83E}"/>
              </a:ext>
            </a:extLst>
          </p:cNvPr>
          <p:cNvCxnSpPr>
            <a:cxnSpLocks/>
          </p:cNvCxnSpPr>
          <p:nvPr/>
        </p:nvCxnSpPr>
        <p:spPr>
          <a:xfrm>
            <a:off x="3627526" y="270597"/>
            <a:ext cx="0" cy="5716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E735698D-7673-484E-9A74-5AF7A5E8C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0" y="939800"/>
            <a:ext cx="9779000" cy="5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4194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椭圆 20">
            <a:extLst>
              <a:ext uri="{FF2B5EF4-FFF2-40B4-BE49-F238E27FC236}">
                <a16:creationId xmlns:a16="http://schemas.microsoft.com/office/drawing/2014/main" id="{0407C943-EF18-4505-98C5-D01BA444A97D}"/>
              </a:ext>
            </a:extLst>
          </p:cNvPr>
          <p:cNvSpPr/>
          <p:nvPr/>
        </p:nvSpPr>
        <p:spPr>
          <a:xfrm>
            <a:off x="-2514074" y="-2446500"/>
            <a:ext cx="5789886" cy="5875657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0">
                <a:schemeClr val="bg1">
                  <a:lumMod val="85000"/>
                  <a:alpha val="25000"/>
                </a:schemeClr>
              </a:gs>
              <a:gs pos="68000">
                <a:schemeClr val="bg1">
                  <a:lumMod val="85000"/>
                  <a:alpha val="43000"/>
                </a:schemeClr>
              </a:gs>
              <a:gs pos="100000">
                <a:schemeClr val="bg1">
                  <a:lumMod val="85000"/>
                  <a:alpha val="68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8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BF14C7BC-197C-4398-A71D-07AC82423932}"/>
              </a:ext>
            </a:extLst>
          </p:cNvPr>
          <p:cNvSpPr/>
          <p:nvPr/>
        </p:nvSpPr>
        <p:spPr>
          <a:xfrm>
            <a:off x="10731320" y="475810"/>
            <a:ext cx="2910081" cy="2953191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0">
                <a:schemeClr val="bg1">
                  <a:lumMod val="85000"/>
                  <a:alpha val="25000"/>
                </a:schemeClr>
              </a:gs>
              <a:gs pos="68000">
                <a:schemeClr val="bg1">
                  <a:lumMod val="85000"/>
                  <a:alpha val="43000"/>
                </a:schemeClr>
              </a:gs>
              <a:gs pos="100000">
                <a:schemeClr val="bg1">
                  <a:lumMod val="85000"/>
                  <a:alpha val="68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8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70488FF2-0373-46FC-AAE2-7768FD798E55}"/>
              </a:ext>
            </a:extLst>
          </p:cNvPr>
          <p:cNvSpPr/>
          <p:nvPr/>
        </p:nvSpPr>
        <p:spPr>
          <a:xfrm>
            <a:off x="2157179" y="6110162"/>
            <a:ext cx="1543183" cy="1566043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0">
                <a:schemeClr val="bg1">
                  <a:lumMod val="85000"/>
                  <a:alpha val="25000"/>
                </a:schemeClr>
              </a:gs>
              <a:gs pos="68000">
                <a:schemeClr val="bg1">
                  <a:lumMod val="85000"/>
                  <a:alpha val="43000"/>
                </a:schemeClr>
              </a:gs>
              <a:gs pos="100000">
                <a:schemeClr val="bg1">
                  <a:lumMod val="85000"/>
                  <a:alpha val="68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8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F9E54C55-DDFF-42E8-9E67-6CB593EA23F0}"/>
              </a:ext>
            </a:extLst>
          </p:cNvPr>
          <p:cNvSpPr/>
          <p:nvPr/>
        </p:nvSpPr>
        <p:spPr>
          <a:xfrm>
            <a:off x="1261734" y="5541884"/>
            <a:ext cx="895446" cy="908711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0">
                <a:schemeClr val="bg1">
                  <a:lumMod val="85000"/>
                  <a:alpha val="25000"/>
                </a:schemeClr>
              </a:gs>
              <a:gs pos="68000">
                <a:schemeClr val="bg1">
                  <a:lumMod val="85000"/>
                  <a:alpha val="43000"/>
                </a:schemeClr>
              </a:gs>
              <a:gs pos="100000">
                <a:schemeClr val="bg1">
                  <a:lumMod val="85000"/>
                  <a:alpha val="68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8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808768CE-3DC0-49D1-A691-4E6719C16B5C}"/>
              </a:ext>
            </a:extLst>
          </p:cNvPr>
          <p:cNvSpPr/>
          <p:nvPr/>
        </p:nvSpPr>
        <p:spPr>
          <a:xfrm>
            <a:off x="9210765" y="5558937"/>
            <a:ext cx="2629544" cy="266849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0">
                <a:schemeClr val="bg1">
                  <a:lumMod val="85000"/>
                  <a:alpha val="25000"/>
                </a:schemeClr>
              </a:gs>
              <a:gs pos="68000">
                <a:schemeClr val="bg1">
                  <a:lumMod val="85000"/>
                  <a:alpha val="43000"/>
                </a:schemeClr>
              </a:gs>
              <a:gs pos="100000">
                <a:schemeClr val="bg1">
                  <a:lumMod val="85000"/>
                  <a:alpha val="68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8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5BCE9D96-528F-495C-84C7-4C479E34CB72}"/>
              </a:ext>
            </a:extLst>
          </p:cNvPr>
          <p:cNvGrpSpPr/>
          <p:nvPr/>
        </p:nvGrpSpPr>
        <p:grpSpPr>
          <a:xfrm>
            <a:off x="1055078" y="2304750"/>
            <a:ext cx="10081844" cy="1641835"/>
            <a:chOff x="1055078" y="2217989"/>
            <a:chExt cx="10081844" cy="1641835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370D654A-F571-4083-A30B-ECE8743468FB}"/>
                </a:ext>
              </a:extLst>
            </p:cNvPr>
            <p:cNvSpPr txBox="1"/>
            <p:nvPr/>
          </p:nvSpPr>
          <p:spPr>
            <a:xfrm>
              <a:off x="2226197" y="3598214"/>
              <a:ext cx="77396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100" b="0" i="0" u="none" strike="noStrike" cap="none" spc="0" normalizeH="0" baseline="0">
                  <a:ln>
                    <a:noFill/>
                  </a:ln>
                  <a:effectLst/>
                  <a:uLnTx/>
                  <a:uFillTx/>
                  <a:latin typeface="Abadi" panose="020B0604020104020204" pitchFamily="34" charset="0"/>
                  <a:ea typeface="等线" panose="02010600030101010101" pitchFamily="2" charset="-122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10402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4B110D2A-2E1D-4CB2-B5C2-47261CB64859}"/>
                </a:ext>
              </a:extLst>
            </p:cNvPr>
            <p:cNvSpPr txBox="1"/>
            <p:nvPr/>
          </p:nvSpPr>
          <p:spPr>
            <a:xfrm>
              <a:off x="1055078" y="2217989"/>
              <a:ext cx="1008184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badi" panose="020B0604020104020204" pitchFamily="34" charset="0"/>
                  <a:ea typeface="思源宋体 Heavy" panose="02020900000000000000" pitchFamily="18" charset="-122"/>
                  <a:cs typeface="+mn-cs"/>
                </a:rPr>
                <a:t>TH</a:t>
              </a:r>
              <a:r>
                <a:rPr lang="en-US" altLang="zh-CN" sz="9600" b="1" dirty="0">
                  <a:solidFill>
                    <a:prstClr val="black"/>
                  </a:solidFill>
                  <a:latin typeface="Abadi" panose="020B0604020104020204" pitchFamily="34" charset="0"/>
                  <a:ea typeface="思源宋体 Heavy" panose="02020900000000000000" pitchFamily="18" charset="-122"/>
                </a:rPr>
                <a:t>ANK YOU</a:t>
              </a:r>
              <a:endParaRPr kumimoji="0" lang="en-US" altLang="zh-CN" sz="9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104020204" pitchFamily="34" charset="0"/>
                <a:ea typeface="思源宋体 Heavy" panose="02020900000000000000" pitchFamily="18" charset="-122"/>
                <a:cs typeface="+mn-cs"/>
              </a:endParaRPr>
            </a:p>
          </p:txBody>
        </p:sp>
      </p:grpSp>
      <p:sp>
        <p:nvSpPr>
          <p:cNvPr id="18" name="Rectangle 27">
            <a:extLst>
              <a:ext uri="{FF2B5EF4-FFF2-40B4-BE49-F238E27FC236}">
                <a16:creationId xmlns:a16="http://schemas.microsoft.com/office/drawing/2014/main" id="{189A72C9-3EFF-F54E-AB83-8E15D4BA2EE7}"/>
              </a:ext>
            </a:extLst>
          </p:cNvPr>
          <p:cNvSpPr/>
          <p:nvPr/>
        </p:nvSpPr>
        <p:spPr>
          <a:xfrm>
            <a:off x="3453571" y="4271013"/>
            <a:ext cx="1669174" cy="312212"/>
          </a:xfrm>
          <a:prstGeom prst="roundRect">
            <a:avLst>
              <a:gd name="adj" fmla="val 27969"/>
            </a:avLst>
          </a:prstGeom>
          <a:solidFill>
            <a:schemeClr val="accent2">
              <a:lumMod val="75000"/>
            </a:schemeClr>
          </a:solidFill>
          <a:ln w="12700"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6857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华文细黑"/>
              </a:rPr>
              <a:t>Name</a:t>
            </a: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华文细黑"/>
              </a:rPr>
              <a:t>：</a:t>
            </a:r>
            <a:r>
              <a:rPr lang="en-US" altLang="zh-CN" sz="1100" kern="0" dirty="0">
                <a:solidFill>
                  <a:prstClr val="white"/>
                </a:solidFill>
                <a:latin typeface=""/>
                <a:ea typeface="Microsoft YaHei" panose="020B0503020204020204" pitchFamily="34" charset="-122"/>
              </a:rPr>
              <a:t>Zhang Tao</a:t>
            </a:r>
            <a:endParaRPr kumimoji="0" lang="en-US" altLang="zh-CN" sz="1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"/>
              <a:ea typeface="Microsoft YaHei" panose="020B0503020204020204" pitchFamily="34" charset="-122"/>
            </a:endParaRPr>
          </a:p>
        </p:txBody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5EF0C656-4A04-C547-BFBE-774B6D16FCF9}"/>
              </a:ext>
            </a:extLst>
          </p:cNvPr>
          <p:cNvSpPr/>
          <p:nvPr/>
        </p:nvSpPr>
        <p:spPr>
          <a:xfrm>
            <a:off x="6791240" y="4271013"/>
            <a:ext cx="1781816" cy="312212"/>
          </a:xfrm>
          <a:prstGeom prst="roundRect">
            <a:avLst>
              <a:gd name="adj" fmla="val 27969"/>
            </a:avLst>
          </a:prstGeom>
          <a:noFill/>
          <a:ln w="9525">
            <a:solidFill>
              <a:sysClr val="windowText" lastClr="000000">
                <a:lumMod val="95000"/>
                <a:lumOff val="5000"/>
              </a:sysClr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6857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104020204" pitchFamily="34" charset="0"/>
                <a:ea typeface="华文细黑"/>
              </a:rPr>
              <a:t>Date</a:t>
            </a: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104020204" pitchFamily="34" charset="0"/>
                <a:ea typeface="华文细黑"/>
              </a:rPr>
              <a:t>：</a:t>
            </a: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104020204" pitchFamily="34" charset="0"/>
                <a:ea typeface="华文细黑"/>
              </a:rPr>
              <a:t>12 Nov</a:t>
            </a:r>
            <a:endParaRPr kumimoji="0" lang="zh-CN" altLang="en-US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badi" panose="020B0604020104020204" pitchFamily="34" charset="0"/>
              <a:ea typeface="华文细黑"/>
            </a:endParaRPr>
          </a:p>
        </p:txBody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E0A253B-09C3-F940-8ACD-67D0838A4C03}"/>
              </a:ext>
            </a:extLst>
          </p:cNvPr>
          <p:cNvSpPr/>
          <p:nvPr/>
        </p:nvSpPr>
        <p:spPr>
          <a:xfrm>
            <a:off x="4892251" y="4271013"/>
            <a:ext cx="1669174" cy="312212"/>
          </a:xfrm>
          <a:prstGeom prst="roundRect">
            <a:avLst>
              <a:gd name="adj" fmla="val 27969"/>
            </a:avLst>
          </a:prstGeom>
          <a:solidFill>
            <a:schemeClr val="accent2">
              <a:lumMod val="75000"/>
            </a:schemeClr>
          </a:solidFill>
          <a:ln w="12700"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6857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kern="0" dirty="0">
                <a:solidFill>
                  <a:prstClr val="white"/>
                </a:solidFill>
                <a:latin typeface="Abadi" panose="020B0604020104020204" pitchFamily="34" charset="0"/>
                <a:ea typeface="华文细黑"/>
              </a:rPr>
              <a:t>ID</a:t>
            </a:r>
            <a:r>
              <a:rPr lang="zh-CN" altLang="en-US" sz="1100" kern="0" dirty="0">
                <a:solidFill>
                  <a:prstClr val="white"/>
                </a:solidFill>
                <a:latin typeface="Abadi" panose="020B0604020104020204" pitchFamily="34" charset="0"/>
                <a:ea typeface="华文细黑"/>
              </a:rPr>
              <a:t>：</a:t>
            </a:r>
            <a:r>
              <a:rPr lang="en-US" altLang="zh-CN" sz="1100" kern="0" dirty="0">
                <a:solidFill>
                  <a:prstClr val="white"/>
                </a:solidFill>
                <a:latin typeface="Abadi" panose="020B0604020104020204" pitchFamily="34" charset="0"/>
                <a:ea typeface="华文细黑"/>
              </a:rPr>
              <a:t>51205901088</a:t>
            </a:r>
            <a:endParaRPr kumimoji="0" lang="en-US" altLang="zh-CN" sz="1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9157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5628195A-B3F0-0E44-B8E0-4ECB5D5E5C4F}"/>
              </a:ext>
            </a:extLst>
          </p:cNvPr>
          <p:cNvGrpSpPr/>
          <p:nvPr/>
        </p:nvGrpSpPr>
        <p:grpSpPr>
          <a:xfrm>
            <a:off x="1731299" y="1178815"/>
            <a:ext cx="1719455" cy="5310333"/>
            <a:chOff x="1256737" y="1317711"/>
            <a:chExt cx="1719455" cy="5310333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90B143BC-3647-384E-86FC-33048970FA31}"/>
                </a:ext>
              </a:extLst>
            </p:cNvPr>
            <p:cNvGrpSpPr/>
            <p:nvPr/>
          </p:nvGrpSpPr>
          <p:grpSpPr>
            <a:xfrm>
              <a:off x="1256737" y="1317711"/>
              <a:ext cx="1719454" cy="1570212"/>
              <a:chOff x="1216531" y="4056042"/>
              <a:chExt cx="2136455" cy="1951019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340DA58-A979-874E-AF96-F6C007AA16C4}"/>
                  </a:ext>
                </a:extLst>
              </p:cNvPr>
              <p:cNvSpPr/>
              <p:nvPr/>
            </p:nvSpPr>
            <p:spPr>
              <a:xfrm>
                <a:off x="1216531" y="4056042"/>
                <a:ext cx="2136455" cy="19510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0" dist="127000" dir="4200000" algn="ctr" rotWithShape="0">
                  <a:srgbClr val="000000">
                    <a:alpha val="1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0DD18AE2-D61F-CA49-88A1-53718849FB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1620" t="24912" r="28050" b="19970"/>
              <a:stretch/>
            </p:blipFill>
            <p:spPr>
              <a:xfrm>
                <a:off x="1465368" y="4256047"/>
                <a:ext cx="1638780" cy="1551008"/>
              </a:xfrm>
              <a:prstGeom prst="rect">
                <a:avLst/>
              </a:prstGeom>
            </p:spPr>
          </p:pic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3913F6D8-5E44-9043-8E32-E96A191E69D2}"/>
                </a:ext>
              </a:extLst>
            </p:cNvPr>
            <p:cNvGrpSpPr/>
            <p:nvPr/>
          </p:nvGrpSpPr>
          <p:grpSpPr>
            <a:xfrm>
              <a:off x="1256737" y="5057831"/>
              <a:ext cx="1719455" cy="1570213"/>
              <a:chOff x="8446202" y="4033093"/>
              <a:chExt cx="2136455" cy="1951019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C8BB7207-4126-644C-802D-4EE14BA196D7}"/>
                  </a:ext>
                </a:extLst>
              </p:cNvPr>
              <p:cNvSpPr/>
              <p:nvPr/>
            </p:nvSpPr>
            <p:spPr>
              <a:xfrm>
                <a:off x="8446202" y="4033093"/>
                <a:ext cx="2136455" cy="19510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0" dist="127000" dir="4200000" algn="ctr" rotWithShape="0">
                  <a:srgbClr val="000000">
                    <a:alpha val="1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BF411921-796E-A84C-94D0-A4F0BB0094E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6191" r="17752"/>
              <a:stretch/>
            </p:blipFill>
            <p:spPr>
              <a:xfrm>
                <a:off x="8446202" y="4093207"/>
                <a:ext cx="2136454" cy="1811207"/>
              </a:xfrm>
              <a:prstGeom prst="rect">
                <a:avLst/>
              </a:prstGeom>
            </p:spPr>
          </p:pic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F0768DFD-7ABE-AB4F-AC26-BA8516E78D65}"/>
                </a:ext>
              </a:extLst>
            </p:cNvPr>
            <p:cNvGrpSpPr/>
            <p:nvPr/>
          </p:nvGrpSpPr>
          <p:grpSpPr>
            <a:xfrm>
              <a:off x="1256737" y="3209288"/>
              <a:ext cx="1719454" cy="1579001"/>
              <a:chOff x="4831367" y="4033094"/>
              <a:chExt cx="2136455" cy="1961940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BC7D66F7-F6D5-B44D-BCA6-2C14E9161BC6}"/>
                  </a:ext>
                </a:extLst>
              </p:cNvPr>
              <p:cNvSpPr/>
              <p:nvPr/>
            </p:nvSpPr>
            <p:spPr>
              <a:xfrm>
                <a:off x="4831367" y="4033094"/>
                <a:ext cx="2136455" cy="19510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0" dist="127000" dir="4200000" algn="ctr" rotWithShape="0">
                  <a:srgbClr val="000000">
                    <a:alpha val="1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6306E646-C1B7-9A4B-9AC3-EB5D8146A3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30098" y="4056042"/>
                <a:ext cx="1938992" cy="1938992"/>
              </a:xfrm>
              <a:prstGeom prst="rect">
                <a:avLst/>
              </a:prstGeom>
            </p:spPr>
          </p:pic>
        </p:grp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8A7668CC-9AFC-8C49-8818-8CF45A242150}"/>
              </a:ext>
            </a:extLst>
          </p:cNvPr>
          <p:cNvSpPr txBox="1"/>
          <p:nvPr/>
        </p:nvSpPr>
        <p:spPr>
          <a:xfrm>
            <a:off x="2565519" y="367124"/>
            <a:ext cx="7060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Deep Reinforcement Learning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6BD489A-6B59-8945-BD11-3529000560DE}"/>
              </a:ext>
            </a:extLst>
          </p:cNvPr>
          <p:cNvSpPr/>
          <p:nvPr/>
        </p:nvSpPr>
        <p:spPr>
          <a:xfrm flipH="1">
            <a:off x="1342657" y="1045564"/>
            <a:ext cx="2417011" cy="5621453"/>
          </a:xfrm>
          <a:prstGeom prst="rect">
            <a:avLst/>
          </a:prstGeom>
          <a:noFill/>
          <a:ln w="88900">
            <a:solidFill>
              <a:srgbClr val="0070C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E992653-3623-B54F-B107-CF35F1B0B0B2}"/>
              </a:ext>
            </a:extLst>
          </p:cNvPr>
          <p:cNvSpPr txBox="1"/>
          <p:nvPr/>
        </p:nvSpPr>
        <p:spPr>
          <a:xfrm>
            <a:off x="417861" y="270597"/>
            <a:ext cx="3132589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 b="1">
                <a:effectLst/>
                <a:latin typeface="Abadi" panose="020B0604020104020204" pitchFamily="34" charset="0"/>
                <a:ea typeface="思源宋体 Heavy" panose="02020900000000000000" pitchFamily="18" charset="-122"/>
              </a:defRPr>
            </a:lvl1pPr>
          </a:lstStyle>
          <a:p>
            <a:r>
              <a:rPr lang="en-US" altLang="zh-CN" b="0" dirty="0"/>
              <a:t>Motivation</a:t>
            </a:r>
          </a:p>
        </p:txBody>
      </p:sp>
      <p:cxnSp>
        <p:nvCxnSpPr>
          <p:cNvPr id="23" name="直接连接符 62">
            <a:extLst>
              <a:ext uri="{FF2B5EF4-FFF2-40B4-BE49-F238E27FC236}">
                <a16:creationId xmlns:a16="http://schemas.microsoft.com/office/drawing/2014/main" id="{B57727CD-5262-DA48-8F2F-ECB179F84FA6}"/>
              </a:ext>
            </a:extLst>
          </p:cNvPr>
          <p:cNvCxnSpPr>
            <a:cxnSpLocks/>
          </p:cNvCxnSpPr>
          <p:nvPr/>
        </p:nvCxnSpPr>
        <p:spPr>
          <a:xfrm>
            <a:off x="489523" y="695568"/>
            <a:ext cx="32701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63">
            <a:extLst>
              <a:ext uri="{FF2B5EF4-FFF2-40B4-BE49-F238E27FC236}">
                <a16:creationId xmlns:a16="http://schemas.microsoft.com/office/drawing/2014/main" id="{A3B3B328-4EC7-B84E-A5AE-0817248C09BD}"/>
              </a:ext>
            </a:extLst>
          </p:cNvPr>
          <p:cNvCxnSpPr>
            <a:cxnSpLocks/>
          </p:cNvCxnSpPr>
          <p:nvPr/>
        </p:nvCxnSpPr>
        <p:spPr>
          <a:xfrm>
            <a:off x="3627526" y="270597"/>
            <a:ext cx="0" cy="5716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952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5628195A-B3F0-0E44-B8E0-4ECB5D5E5C4F}"/>
              </a:ext>
            </a:extLst>
          </p:cNvPr>
          <p:cNvGrpSpPr/>
          <p:nvPr/>
        </p:nvGrpSpPr>
        <p:grpSpPr>
          <a:xfrm>
            <a:off x="1731299" y="1178815"/>
            <a:ext cx="1719455" cy="5310333"/>
            <a:chOff x="1256737" y="1317711"/>
            <a:chExt cx="1719455" cy="5310333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90B143BC-3647-384E-86FC-33048970FA31}"/>
                </a:ext>
              </a:extLst>
            </p:cNvPr>
            <p:cNvGrpSpPr/>
            <p:nvPr/>
          </p:nvGrpSpPr>
          <p:grpSpPr>
            <a:xfrm>
              <a:off x="1256737" y="1317711"/>
              <a:ext cx="1719454" cy="1570212"/>
              <a:chOff x="1216531" y="4056042"/>
              <a:chExt cx="2136455" cy="1951019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340DA58-A979-874E-AF96-F6C007AA16C4}"/>
                  </a:ext>
                </a:extLst>
              </p:cNvPr>
              <p:cNvSpPr/>
              <p:nvPr/>
            </p:nvSpPr>
            <p:spPr>
              <a:xfrm>
                <a:off x="1216531" y="4056042"/>
                <a:ext cx="2136455" cy="19510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0" dist="127000" dir="4200000" algn="ctr" rotWithShape="0">
                  <a:srgbClr val="000000">
                    <a:alpha val="1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0DD18AE2-D61F-CA49-88A1-53718849FB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1620" t="24912" r="28050" b="19970"/>
              <a:stretch/>
            </p:blipFill>
            <p:spPr>
              <a:xfrm>
                <a:off x="1465368" y="4256047"/>
                <a:ext cx="1638780" cy="1551008"/>
              </a:xfrm>
              <a:prstGeom prst="rect">
                <a:avLst/>
              </a:prstGeom>
            </p:spPr>
          </p:pic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3913F6D8-5E44-9043-8E32-E96A191E69D2}"/>
                </a:ext>
              </a:extLst>
            </p:cNvPr>
            <p:cNvGrpSpPr/>
            <p:nvPr/>
          </p:nvGrpSpPr>
          <p:grpSpPr>
            <a:xfrm>
              <a:off x="1256737" y="5057831"/>
              <a:ext cx="1719455" cy="1570213"/>
              <a:chOff x="8446202" y="4033093"/>
              <a:chExt cx="2136455" cy="1951019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C8BB7207-4126-644C-802D-4EE14BA196D7}"/>
                  </a:ext>
                </a:extLst>
              </p:cNvPr>
              <p:cNvSpPr/>
              <p:nvPr/>
            </p:nvSpPr>
            <p:spPr>
              <a:xfrm>
                <a:off x="8446202" y="4033093"/>
                <a:ext cx="2136455" cy="19510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0" dist="127000" dir="4200000" algn="ctr" rotWithShape="0">
                  <a:srgbClr val="000000">
                    <a:alpha val="1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BF411921-796E-A84C-94D0-A4F0BB0094E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6191" r="17752"/>
              <a:stretch/>
            </p:blipFill>
            <p:spPr>
              <a:xfrm>
                <a:off x="8446202" y="4093207"/>
                <a:ext cx="2136454" cy="1811207"/>
              </a:xfrm>
              <a:prstGeom prst="rect">
                <a:avLst/>
              </a:prstGeom>
            </p:spPr>
          </p:pic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F0768DFD-7ABE-AB4F-AC26-BA8516E78D65}"/>
                </a:ext>
              </a:extLst>
            </p:cNvPr>
            <p:cNvGrpSpPr/>
            <p:nvPr/>
          </p:nvGrpSpPr>
          <p:grpSpPr>
            <a:xfrm>
              <a:off x="1256737" y="3209288"/>
              <a:ext cx="1719454" cy="1579001"/>
              <a:chOff x="4831367" y="4033094"/>
              <a:chExt cx="2136455" cy="1961940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BC7D66F7-F6D5-B44D-BCA6-2C14E9161BC6}"/>
                  </a:ext>
                </a:extLst>
              </p:cNvPr>
              <p:cNvSpPr/>
              <p:nvPr/>
            </p:nvSpPr>
            <p:spPr>
              <a:xfrm>
                <a:off x="4831367" y="4033094"/>
                <a:ext cx="2136455" cy="19510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0" dist="127000" dir="4200000" algn="ctr" rotWithShape="0">
                  <a:srgbClr val="000000">
                    <a:alpha val="1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6306E646-C1B7-9A4B-9AC3-EB5D8146A3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30098" y="4056042"/>
                <a:ext cx="1938992" cy="1938992"/>
              </a:xfrm>
              <a:prstGeom prst="rect">
                <a:avLst/>
              </a:prstGeom>
            </p:spPr>
          </p:pic>
        </p:grp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8A7668CC-9AFC-8C49-8818-8CF45A242150}"/>
              </a:ext>
            </a:extLst>
          </p:cNvPr>
          <p:cNvSpPr txBox="1"/>
          <p:nvPr/>
        </p:nvSpPr>
        <p:spPr>
          <a:xfrm>
            <a:off x="2565519" y="367124"/>
            <a:ext cx="7060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Deep Reinforcement Learning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6BD489A-6B59-8945-BD11-3529000560DE}"/>
              </a:ext>
            </a:extLst>
          </p:cNvPr>
          <p:cNvSpPr/>
          <p:nvPr/>
        </p:nvSpPr>
        <p:spPr>
          <a:xfrm flipH="1">
            <a:off x="1342657" y="1045564"/>
            <a:ext cx="2417011" cy="5621453"/>
          </a:xfrm>
          <a:prstGeom prst="rect">
            <a:avLst/>
          </a:prstGeom>
          <a:noFill/>
          <a:ln w="88900">
            <a:solidFill>
              <a:srgbClr val="0070C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3713D67-E0FC-CD46-8B21-B44D26E5FC83}"/>
              </a:ext>
            </a:extLst>
          </p:cNvPr>
          <p:cNvSpPr/>
          <p:nvPr/>
        </p:nvSpPr>
        <p:spPr>
          <a:xfrm>
            <a:off x="7002683" y="1506451"/>
            <a:ext cx="3044141" cy="6001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dist="127000" dir="4200000" algn="ctr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2C470C0-FEC7-7D4D-8136-C08F61C2BCFC}"/>
              </a:ext>
            </a:extLst>
          </p:cNvPr>
          <p:cNvSpPr txBox="1"/>
          <p:nvPr/>
        </p:nvSpPr>
        <p:spPr>
          <a:xfrm>
            <a:off x="7214502" y="1540194"/>
            <a:ext cx="2550315" cy="4370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</a:rPr>
              <a:t>Text-Adventure Games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FDB1529-4DB8-274E-8C5E-9434ADD3563B}"/>
              </a:ext>
            </a:extLst>
          </p:cNvPr>
          <p:cNvSpPr/>
          <p:nvPr/>
        </p:nvSpPr>
        <p:spPr>
          <a:xfrm flipH="1">
            <a:off x="5602147" y="1045564"/>
            <a:ext cx="5752614" cy="5621453"/>
          </a:xfrm>
          <a:prstGeom prst="rect">
            <a:avLst/>
          </a:prstGeom>
          <a:noFill/>
          <a:ln w="88900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9F7B14F-3093-2541-8F64-A0B097960C2B}"/>
              </a:ext>
            </a:extLst>
          </p:cNvPr>
          <p:cNvSpPr txBox="1"/>
          <p:nvPr/>
        </p:nvSpPr>
        <p:spPr>
          <a:xfrm>
            <a:off x="417861" y="270597"/>
            <a:ext cx="3132589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 b="1">
                <a:effectLst/>
                <a:latin typeface="Abadi" panose="020B0604020104020204" pitchFamily="34" charset="0"/>
                <a:ea typeface="思源宋体 Heavy" panose="02020900000000000000" pitchFamily="18" charset="-122"/>
              </a:defRPr>
            </a:lvl1pPr>
          </a:lstStyle>
          <a:p>
            <a:r>
              <a:rPr lang="en-US" altLang="zh-CN" b="0" dirty="0"/>
              <a:t>Motivation</a:t>
            </a:r>
          </a:p>
        </p:txBody>
      </p:sp>
      <p:cxnSp>
        <p:nvCxnSpPr>
          <p:cNvPr id="24" name="直接连接符 62">
            <a:extLst>
              <a:ext uri="{FF2B5EF4-FFF2-40B4-BE49-F238E27FC236}">
                <a16:creationId xmlns:a16="http://schemas.microsoft.com/office/drawing/2014/main" id="{E1147CC6-2424-CB4F-9279-E32B0323A008}"/>
              </a:ext>
            </a:extLst>
          </p:cNvPr>
          <p:cNvCxnSpPr>
            <a:cxnSpLocks/>
          </p:cNvCxnSpPr>
          <p:nvPr/>
        </p:nvCxnSpPr>
        <p:spPr>
          <a:xfrm>
            <a:off x="489523" y="695568"/>
            <a:ext cx="32701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63">
            <a:extLst>
              <a:ext uri="{FF2B5EF4-FFF2-40B4-BE49-F238E27FC236}">
                <a16:creationId xmlns:a16="http://schemas.microsoft.com/office/drawing/2014/main" id="{9A17F555-89AD-5E44-AEF1-74952BAACE20}"/>
              </a:ext>
            </a:extLst>
          </p:cNvPr>
          <p:cNvCxnSpPr>
            <a:cxnSpLocks/>
          </p:cNvCxnSpPr>
          <p:nvPr/>
        </p:nvCxnSpPr>
        <p:spPr>
          <a:xfrm>
            <a:off x="3627526" y="270597"/>
            <a:ext cx="0" cy="5716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iconfont-1188-588126">
            <a:extLst>
              <a:ext uri="{FF2B5EF4-FFF2-40B4-BE49-F238E27FC236}">
                <a16:creationId xmlns:a16="http://schemas.microsoft.com/office/drawing/2014/main" id="{46AAA4D2-6120-764C-9B95-51E0AC7D67C4}"/>
              </a:ext>
            </a:extLst>
          </p:cNvPr>
          <p:cNvSpPr>
            <a:spLocks noChangeAspect="1"/>
          </p:cNvSpPr>
          <p:nvPr/>
        </p:nvSpPr>
        <p:spPr>
          <a:xfrm>
            <a:off x="10849343" y="6133803"/>
            <a:ext cx="384165" cy="355345"/>
          </a:xfrm>
          <a:custGeom>
            <a:avLst/>
            <a:gdLst>
              <a:gd name="T0" fmla="*/ 2000 w 12800"/>
              <a:gd name="T1" fmla="*/ 8640 h 11840"/>
              <a:gd name="T2" fmla="*/ 3200 w 12800"/>
              <a:gd name="T3" fmla="*/ 9840 h 11840"/>
              <a:gd name="T4" fmla="*/ 2000 w 12800"/>
              <a:gd name="T5" fmla="*/ 11040 h 11840"/>
              <a:gd name="T6" fmla="*/ 800 w 12800"/>
              <a:gd name="T7" fmla="*/ 9840 h 11840"/>
              <a:gd name="T8" fmla="*/ 2000 w 12800"/>
              <a:gd name="T9" fmla="*/ 8640 h 11840"/>
              <a:gd name="T10" fmla="*/ 2000 w 12800"/>
              <a:gd name="T11" fmla="*/ 7840 h 11840"/>
              <a:gd name="T12" fmla="*/ 0 w 12800"/>
              <a:gd name="T13" fmla="*/ 9840 h 11840"/>
              <a:gd name="T14" fmla="*/ 2000 w 12800"/>
              <a:gd name="T15" fmla="*/ 11840 h 11840"/>
              <a:gd name="T16" fmla="*/ 4000 w 12800"/>
              <a:gd name="T17" fmla="*/ 9840 h 11840"/>
              <a:gd name="T18" fmla="*/ 2000 w 12800"/>
              <a:gd name="T19" fmla="*/ 7840 h 11840"/>
              <a:gd name="T20" fmla="*/ 6400 w 12800"/>
              <a:gd name="T21" fmla="*/ 800 h 11840"/>
              <a:gd name="T22" fmla="*/ 7600 w 12800"/>
              <a:gd name="T23" fmla="*/ 2000 h 11840"/>
              <a:gd name="T24" fmla="*/ 6400 w 12800"/>
              <a:gd name="T25" fmla="*/ 3200 h 11840"/>
              <a:gd name="T26" fmla="*/ 5200 w 12800"/>
              <a:gd name="T27" fmla="*/ 2000 h 11840"/>
              <a:gd name="T28" fmla="*/ 6400 w 12800"/>
              <a:gd name="T29" fmla="*/ 800 h 11840"/>
              <a:gd name="T30" fmla="*/ 6400 w 12800"/>
              <a:gd name="T31" fmla="*/ 0 h 11840"/>
              <a:gd name="T32" fmla="*/ 4400 w 12800"/>
              <a:gd name="T33" fmla="*/ 2000 h 11840"/>
              <a:gd name="T34" fmla="*/ 6400 w 12800"/>
              <a:gd name="T35" fmla="*/ 4000 h 11840"/>
              <a:gd name="T36" fmla="*/ 8400 w 12800"/>
              <a:gd name="T37" fmla="*/ 2000 h 11840"/>
              <a:gd name="T38" fmla="*/ 6400 w 12800"/>
              <a:gd name="T39" fmla="*/ 0 h 11840"/>
              <a:gd name="T40" fmla="*/ 10800 w 12800"/>
              <a:gd name="T41" fmla="*/ 8640 h 11840"/>
              <a:gd name="T42" fmla="*/ 12000 w 12800"/>
              <a:gd name="T43" fmla="*/ 9840 h 11840"/>
              <a:gd name="T44" fmla="*/ 10800 w 12800"/>
              <a:gd name="T45" fmla="*/ 11040 h 11840"/>
              <a:gd name="T46" fmla="*/ 9600 w 12800"/>
              <a:gd name="T47" fmla="*/ 9840 h 11840"/>
              <a:gd name="T48" fmla="*/ 10800 w 12800"/>
              <a:gd name="T49" fmla="*/ 8640 h 11840"/>
              <a:gd name="T50" fmla="*/ 10800 w 12800"/>
              <a:gd name="T51" fmla="*/ 7840 h 11840"/>
              <a:gd name="T52" fmla="*/ 8800 w 12800"/>
              <a:gd name="T53" fmla="*/ 9840 h 11840"/>
              <a:gd name="T54" fmla="*/ 10800 w 12800"/>
              <a:gd name="T55" fmla="*/ 11840 h 11840"/>
              <a:gd name="T56" fmla="*/ 12800 w 12800"/>
              <a:gd name="T57" fmla="*/ 9840 h 11840"/>
              <a:gd name="T58" fmla="*/ 10800 w 12800"/>
              <a:gd name="T59" fmla="*/ 7840 h 11840"/>
              <a:gd name="T60" fmla="*/ 9520 w 12800"/>
              <a:gd name="T61" fmla="*/ 8320 h 11840"/>
              <a:gd name="T62" fmla="*/ 10240 w 12800"/>
              <a:gd name="T63" fmla="*/ 7920 h 11840"/>
              <a:gd name="T64" fmla="*/ 7680 w 12800"/>
              <a:gd name="T65" fmla="*/ 3520 h 11840"/>
              <a:gd name="T66" fmla="*/ 7040 w 12800"/>
              <a:gd name="T67" fmla="*/ 3920 h 11840"/>
              <a:gd name="T68" fmla="*/ 9520 w 12800"/>
              <a:gd name="T69" fmla="*/ 8320 h 11840"/>
              <a:gd name="T70" fmla="*/ 3280 w 12800"/>
              <a:gd name="T71" fmla="*/ 8320 h 11840"/>
              <a:gd name="T72" fmla="*/ 5760 w 12800"/>
              <a:gd name="T73" fmla="*/ 3920 h 11840"/>
              <a:gd name="T74" fmla="*/ 5120 w 12800"/>
              <a:gd name="T75" fmla="*/ 3520 h 11840"/>
              <a:gd name="T76" fmla="*/ 2640 w 12800"/>
              <a:gd name="T77" fmla="*/ 7920 h 11840"/>
              <a:gd name="T78" fmla="*/ 3280 w 12800"/>
              <a:gd name="T79" fmla="*/ 8320 h 11840"/>
              <a:gd name="T80" fmla="*/ 8880 w 12800"/>
              <a:gd name="T81" fmla="*/ 10240 h 11840"/>
              <a:gd name="T82" fmla="*/ 8800 w 12800"/>
              <a:gd name="T83" fmla="*/ 9840 h 11840"/>
              <a:gd name="T84" fmla="*/ 8880 w 12800"/>
              <a:gd name="T85" fmla="*/ 9440 h 11840"/>
              <a:gd name="T86" fmla="*/ 3920 w 12800"/>
              <a:gd name="T87" fmla="*/ 9440 h 11840"/>
              <a:gd name="T88" fmla="*/ 4000 w 12800"/>
              <a:gd name="T89" fmla="*/ 9840 h 11840"/>
              <a:gd name="T90" fmla="*/ 3920 w 12800"/>
              <a:gd name="T91" fmla="*/ 10240 h 11840"/>
              <a:gd name="T92" fmla="*/ 8880 w 12800"/>
              <a:gd name="T93" fmla="*/ 10240 h 11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2800" h="11840">
                <a:moveTo>
                  <a:pt x="2000" y="8640"/>
                </a:moveTo>
                <a:cubicBezTo>
                  <a:pt x="2640" y="8640"/>
                  <a:pt x="3200" y="9120"/>
                  <a:pt x="3200" y="9840"/>
                </a:cubicBezTo>
                <a:cubicBezTo>
                  <a:pt x="3200" y="10560"/>
                  <a:pt x="2640" y="11040"/>
                  <a:pt x="2000" y="11040"/>
                </a:cubicBezTo>
                <a:cubicBezTo>
                  <a:pt x="1360" y="11040"/>
                  <a:pt x="800" y="10480"/>
                  <a:pt x="800" y="9840"/>
                </a:cubicBezTo>
                <a:cubicBezTo>
                  <a:pt x="800" y="9200"/>
                  <a:pt x="1360" y="8640"/>
                  <a:pt x="2000" y="8640"/>
                </a:cubicBezTo>
                <a:close/>
                <a:moveTo>
                  <a:pt x="2000" y="7840"/>
                </a:moveTo>
                <a:cubicBezTo>
                  <a:pt x="880" y="7840"/>
                  <a:pt x="0" y="8720"/>
                  <a:pt x="0" y="9840"/>
                </a:cubicBezTo>
                <a:cubicBezTo>
                  <a:pt x="0" y="10960"/>
                  <a:pt x="880" y="11840"/>
                  <a:pt x="2000" y="11840"/>
                </a:cubicBezTo>
                <a:cubicBezTo>
                  <a:pt x="3120" y="11840"/>
                  <a:pt x="4000" y="10880"/>
                  <a:pt x="4000" y="9840"/>
                </a:cubicBezTo>
                <a:cubicBezTo>
                  <a:pt x="4000" y="8720"/>
                  <a:pt x="3120" y="7840"/>
                  <a:pt x="2000" y="7840"/>
                </a:cubicBezTo>
                <a:close/>
                <a:moveTo>
                  <a:pt x="6400" y="800"/>
                </a:moveTo>
                <a:cubicBezTo>
                  <a:pt x="7040" y="800"/>
                  <a:pt x="7600" y="1360"/>
                  <a:pt x="7600" y="2000"/>
                </a:cubicBezTo>
                <a:cubicBezTo>
                  <a:pt x="7600" y="2640"/>
                  <a:pt x="7040" y="3200"/>
                  <a:pt x="6400" y="3200"/>
                </a:cubicBezTo>
                <a:cubicBezTo>
                  <a:pt x="5760" y="3200"/>
                  <a:pt x="5200" y="2720"/>
                  <a:pt x="5200" y="2000"/>
                </a:cubicBezTo>
                <a:cubicBezTo>
                  <a:pt x="5200" y="1280"/>
                  <a:pt x="5760" y="800"/>
                  <a:pt x="6400" y="800"/>
                </a:cubicBezTo>
                <a:close/>
                <a:moveTo>
                  <a:pt x="6400" y="0"/>
                </a:moveTo>
                <a:cubicBezTo>
                  <a:pt x="5280" y="0"/>
                  <a:pt x="4400" y="880"/>
                  <a:pt x="4400" y="2000"/>
                </a:cubicBezTo>
                <a:cubicBezTo>
                  <a:pt x="4400" y="3120"/>
                  <a:pt x="5280" y="4000"/>
                  <a:pt x="6400" y="4000"/>
                </a:cubicBezTo>
                <a:cubicBezTo>
                  <a:pt x="7520" y="4000"/>
                  <a:pt x="8400" y="3120"/>
                  <a:pt x="8400" y="2000"/>
                </a:cubicBezTo>
                <a:cubicBezTo>
                  <a:pt x="8400" y="960"/>
                  <a:pt x="7520" y="0"/>
                  <a:pt x="6400" y="0"/>
                </a:cubicBezTo>
                <a:close/>
                <a:moveTo>
                  <a:pt x="10800" y="8640"/>
                </a:moveTo>
                <a:cubicBezTo>
                  <a:pt x="11440" y="8640"/>
                  <a:pt x="12000" y="9200"/>
                  <a:pt x="12000" y="9840"/>
                </a:cubicBezTo>
                <a:cubicBezTo>
                  <a:pt x="12000" y="10480"/>
                  <a:pt x="11440" y="11040"/>
                  <a:pt x="10800" y="11040"/>
                </a:cubicBezTo>
                <a:cubicBezTo>
                  <a:pt x="10160" y="11040"/>
                  <a:pt x="9600" y="10480"/>
                  <a:pt x="9600" y="9840"/>
                </a:cubicBezTo>
                <a:cubicBezTo>
                  <a:pt x="9600" y="9200"/>
                  <a:pt x="10160" y="8640"/>
                  <a:pt x="10800" y="8640"/>
                </a:cubicBezTo>
                <a:close/>
                <a:moveTo>
                  <a:pt x="10800" y="7840"/>
                </a:moveTo>
                <a:cubicBezTo>
                  <a:pt x="9680" y="7840"/>
                  <a:pt x="8800" y="8720"/>
                  <a:pt x="8800" y="9840"/>
                </a:cubicBezTo>
                <a:cubicBezTo>
                  <a:pt x="8800" y="10960"/>
                  <a:pt x="9680" y="11840"/>
                  <a:pt x="10800" y="11840"/>
                </a:cubicBezTo>
                <a:cubicBezTo>
                  <a:pt x="11920" y="11840"/>
                  <a:pt x="12800" y="10960"/>
                  <a:pt x="12800" y="9840"/>
                </a:cubicBezTo>
                <a:cubicBezTo>
                  <a:pt x="12800" y="8720"/>
                  <a:pt x="11920" y="7840"/>
                  <a:pt x="10800" y="7840"/>
                </a:cubicBezTo>
                <a:close/>
                <a:moveTo>
                  <a:pt x="9520" y="8320"/>
                </a:moveTo>
                <a:cubicBezTo>
                  <a:pt x="9760" y="8160"/>
                  <a:pt x="9920" y="8000"/>
                  <a:pt x="10240" y="7920"/>
                </a:cubicBezTo>
                <a:lnTo>
                  <a:pt x="7680" y="3520"/>
                </a:lnTo>
                <a:cubicBezTo>
                  <a:pt x="7520" y="3680"/>
                  <a:pt x="7280" y="3840"/>
                  <a:pt x="7040" y="3920"/>
                </a:cubicBezTo>
                <a:lnTo>
                  <a:pt x="9520" y="8320"/>
                </a:lnTo>
                <a:close/>
                <a:moveTo>
                  <a:pt x="3280" y="8320"/>
                </a:moveTo>
                <a:lnTo>
                  <a:pt x="5760" y="3920"/>
                </a:lnTo>
                <a:cubicBezTo>
                  <a:pt x="5520" y="3840"/>
                  <a:pt x="5280" y="3680"/>
                  <a:pt x="5120" y="3520"/>
                </a:cubicBezTo>
                <a:lnTo>
                  <a:pt x="2640" y="7920"/>
                </a:lnTo>
                <a:cubicBezTo>
                  <a:pt x="2880" y="8000"/>
                  <a:pt x="3120" y="8160"/>
                  <a:pt x="3280" y="8320"/>
                </a:cubicBezTo>
                <a:close/>
                <a:moveTo>
                  <a:pt x="8880" y="10240"/>
                </a:moveTo>
                <a:cubicBezTo>
                  <a:pt x="8880" y="10080"/>
                  <a:pt x="8800" y="10000"/>
                  <a:pt x="8800" y="9840"/>
                </a:cubicBezTo>
                <a:cubicBezTo>
                  <a:pt x="8800" y="9680"/>
                  <a:pt x="8800" y="9600"/>
                  <a:pt x="8880" y="9440"/>
                </a:cubicBezTo>
                <a:lnTo>
                  <a:pt x="3920" y="9440"/>
                </a:lnTo>
                <a:cubicBezTo>
                  <a:pt x="4000" y="9520"/>
                  <a:pt x="4000" y="9680"/>
                  <a:pt x="4000" y="9840"/>
                </a:cubicBezTo>
                <a:cubicBezTo>
                  <a:pt x="4000" y="10000"/>
                  <a:pt x="4000" y="10080"/>
                  <a:pt x="3920" y="10240"/>
                </a:cubicBezTo>
                <a:lnTo>
                  <a:pt x="8880" y="1024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055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5628195A-B3F0-0E44-B8E0-4ECB5D5E5C4F}"/>
              </a:ext>
            </a:extLst>
          </p:cNvPr>
          <p:cNvGrpSpPr/>
          <p:nvPr/>
        </p:nvGrpSpPr>
        <p:grpSpPr>
          <a:xfrm>
            <a:off x="1731299" y="1178815"/>
            <a:ext cx="1719455" cy="5310333"/>
            <a:chOff x="1256737" y="1317711"/>
            <a:chExt cx="1719455" cy="5310333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90B143BC-3647-384E-86FC-33048970FA31}"/>
                </a:ext>
              </a:extLst>
            </p:cNvPr>
            <p:cNvGrpSpPr/>
            <p:nvPr/>
          </p:nvGrpSpPr>
          <p:grpSpPr>
            <a:xfrm>
              <a:off x="1256737" y="1317711"/>
              <a:ext cx="1719454" cy="1570212"/>
              <a:chOff x="1216531" y="4056042"/>
              <a:chExt cx="2136455" cy="1951019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340DA58-A979-874E-AF96-F6C007AA16C4}"/>
                  </a:ext>
                </a:extLst>
              </p:cNvPr>
              <p:cNvSpPr/>
              <p:nvPr/>
            </p:nvSpPr>
            <p:spPr>
              <a:xfrm>
                <a:off x="1216531" y="4056042"/>
                <a:ext cx="2136455" cy="19510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0" dist="127000" dir="4200000" algn="ctr" rotWithShape="0">
                  <a:srgbClr val="000000">
                    <a:alpha val="1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0DD18AE2-D61F-CA49-88A1-53718849FB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1620" t="24912" r="28050" b="19970"/>
              <a:stretch/>
            </p:blipFill>
            <p:spPr>
              <a:xfrm>
                <a:off x="1465368" y="4256047"/>
                <a:ext cx="1638780" cy="1551008"/>
              </a:xfrm>
              <a:prstGeom prst="rect">
                <a:avLst/>
              </a:prstGeom>
            </p:spPr>
          </p:pic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3913F6D8-5E44-9043-8E32-E96A191E69D2}"/>
                </a:ext>
              </a:extLst>
            </p:cNvPr>
            <p:cNvGrpSpPr/>
            <p:nvPr/>
          </p:nvGrpSpPr>
          <p:grpSpPr>
            <a:xfrm>
              <a:off x="1256737" y="5057831"/>
              <a:ext cx="1719455" cy="1570213"/>
              <a:chOff x="8446202" y="4033093"/>
              <a:chExt cx="2136455" cy="1951019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C8BB7207-4126-644C-802D-4EE14BA196D7}"/>
                  </a:ext>
                </a:extLst>
              </p:cNvPr>
              <p:cNvSpPr/>
              <p:nvPr/>
            </p:nvSpPr>
            <p:spPr>
              <a:xfrm>
                <a:off x="8446202" y="4033093"/>
                <a:ext cx="2136455" cy="19510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0" dist="127000" dir="4200000" algn="ctr" rotWithShape="0">
                  <a:srgbClr val="000000">
                    <a:alpha val="1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BF411921-796E-A84C-94D0-A4F0BB0094E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6191" r="17752"/>
              <a:stretch/>
            </p:blipFill>
            <p:spPr>
              <a:xfrm>
                <a:off x="8446202" y="4093207"/>
                <a:ext cx="2136454" cy="1811207"/>
              </a:xfrm>
              <a:prstGeom prst="rect">
                <a:avLst/>
              </a:prstGeom>
            </p:spPr>
          </p:pic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F0768DFD-7ABE-AB4F-AC26-BA8516E78D65}"/>
                </a:ext>
              </a:extLst>
            </p:cNvPr>
            <p:cNvGrpSpPr/>
            <p:nvPr/>
          </p:nvGrpSpPr>
          <p:grpSpPr>
            <a:xfrm>
              <a:off x="1256737" y="3209288"/>
              <a:ext cx="1719454" cy="1579001"/>
              <a:chOff x="4831367" y="4033094"/>
              <a:chExt cx="2136455" cy="1961940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BC7D66F7-F6D5-B44D-BCA6-2C14E9161BC6}"/>
                  </a:ext>
                </a:extLst>
              </p:cNvPr>
              <p:cNvSpPr/>
              <p:nvPr/>
            </p:nvSpPr>
            <p:spPr>
              <a:xfrm>
                <a:off x="4831367" y="4033094"/>
                <a:ext cx="2136455" cy="19510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0" dist="127000" dir="4200000" algn="ctr" rotWithShape="0">
                  <a:srgbClr val="000000">
                    <a:alpha val="1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6306E646-C1B7-9A4B-9AC3-EB5D8146A3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30098" y="4056042"/>
                <a:ext cx="1938992" cy="1938992"/>
              </a:xfrm>
              <a:prstGeom prst="rect">
                <a:avLst/>
              </a:prstGeom>
            </p:spPr>
          </p:pic>
        </p:grp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8A7668CC-9AFC-8C49-8818-8CF45A242150}"/>
              </a:ext>
            </a:extLst>
          </p:cNvPr>
          <p:cNvSpPr txBox="1"/>
          <p:nvPr/>
        </p:nvSpPr>
        <p:spPr>
          <a:xfrm>
            <a:off x="2565519" y="367124"/>
            <a:ext cx="7060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Deep Reinforcement Learning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6BD489A-6B59-8945-BD11-3529000560DE}"/>
              </a:ext>
            </a:extLst>
          </p:cNvPr>
          <p:cNvSpPr/>
          <p:nvPr/>
        </p:nvSpPr>
        <p:spPr>
          <a:xfrm flipH="1">
            <a:off x="1342657" y="1045564"/>
            <a:ext cx="2417011" cy="5621453"/>
          </a:xfrm>
          <a:prstGeom prst="rect">
            <a:avLst/>
          </a:prstGeom>
          <a:noFill/>
          <a:ln w="88900">
            <a:solidFill>
              <a:srgbClr val="0070C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3713D67-E0FC-CD46-8B21-B44D26E5FC83}"/>
              </a:ext>
            </a:extLst>
          </p:cNvPr>
          <p:cNvSpPr/>
          <p:nvPr/>
        </p:nvSpPr>
        <p:spPr>
          <a:xfrm>
            <a:off x="7002683" y="1506451"/>
            <a:ext cx="3044141" cy="6001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dist="127000" dir="4200000" algn="ctr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2C470C0-FEC7-7D4D-8136-C08F61C2BCFC}"/>
              </a:ext>
            </a:extLst>
          </p:cNvPr>
          <p:cNvSpPr txBox="1"/>
          <p:nvPr/>
        </p:nvSpPr>
        <p:spPr>
          <a:xfrm>
            <a:off x="7214502" y="1540194"/>
            <a:ext cx="2550315" cy="4370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</a:rPr>
              <a:t>Text-Adventure Games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FDB1529-4DB8-274E-8C5E-9434ADD3563B}"/>
              </a:ext>
            </a:extLst>
          </p:cNvPr>
          <p:cNvSpPr/>
          <p:nvPr/>
        </p:nvSpPr>
        <p:spPr>
          <a:xfrm flipH="1">
            <a:off x="5602147" y="1045564"/>
            <a:ext cx="5752614" cy="5621453"/>
          </a:xfrm>
          <a:prstGeom prst="rect">
            <a:avLst/>
          </a:prstGeom>
          <a:noFill/>
          <a:ln w="88900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1" name="iconfont-1188-588126">
            <a:extLst>
              <a:ext uri="{FF2B5EF4-FFF2-40B4-BE49-F238E27FC236}">
                <a16:creationId xmlns:a16="http://schemas.microsoft.com/office/drawing/2014/main" id="{0C904DCD-DBB2-5849-91EF-63123758F97E}"/>
              </a:ext>
            </a:extLst>
          </p:cNvPr>
          <p:cNvSpPr>
            <a:spLocks noChangeAspect="1"/>
          </p:cNvSpPr>
          <p:nvPr/>
        </p:nvSpPr>
        <p:spPr>
          <a:xfrm>
            <a:off x="10849343" y="6133803"/>
            <a:ext cx="384165" cy="355345"/>
          </a:xfrm>
          <a:custGeom>
            <a:avLst/>
            <a:gdLst>
              <a:gd name="T0" fmla="*/ 2000 w 12800"/>
              <a:gd name="T1" fmla="*/ 8640 h 11840"/>
              <a:gd name="T2" fmla="*/ 3200 w 12800"/>
              <a:gd name="T3" fmla="*/ 9840 h 11840"/>
              <a:gd name="T4" fmla="*/ 2000 w 12800"/>
              <a:gd name="T5" fmla="*/ 11040 h 11840"/>
              <a:gd name="T6" fmla="*/ 800 w 12800"/>
              <a:gd name="T7" fmla="*/ 9840 h 11840"/>
              <a:gd name="T8" fmla="*/ 2000 w 12800"/>
              <a:gd name="T9" fmla="*/ 8640 h 11840"/>
              <a:gd name="T10" fmla="*/ 2000 w 12800"/>
              <a:gd name="T11" fmla="*/ 7840 h 11840"/>
              <a:gd name="T12" fmla="*/ 0 w 12800"/>
              <a:gd name="T13" fmla="*/ 9840 h 11840"/>
              <a:gd name="T14" fmla="*/ 2000 w 12800"/>
              <a:gd name="T15" fmla="*/ 11840 h 11840"/>
              <a:gd name="T16" fmla="*/ 4000 w 12800"/>
              <a:gd name="T17" fmla="*/ 9840 h 11840"/>
              <a:gd name="T18" fmla="*/ 2000 w 12800"/>
              <a:gd name="T19" fmla="*/ 7840 h 11840"/>
              <a:gd name="T20" fmla="*/ 6400 w 12800"/>
              <a:gd name="T21" fmla="*/ 800 h 11840"/>
              <a:gd name="T22" fmla="*/ 7600 w 12800"/>
              <a:gd name="T23" fmla="*/ 2000 h 11840"/>
              <a:gd name="T24" fmla="*/ 6400 w 12800"/>
              <a:gd name="T25" fmla="*/ 3200 h 11840"/>
              <a:gd name="T26" fmla="*/ 5200 w 12800"/>
              <a:gd name="T27" fmla="*/ 2000 h 11840"/>
              <a:gd name="T28" fmla="*/ 6400 w 12800"/>
              <a:gd name="T29" fmla="*/ 800 h 11840"/>
              <a:gd name="T30" fmla="*/ 6400 w 12800"/>
              <a:gd name="T31" fmla="*/ 0 h 11840"/>
              <a:gd name="T32" fmla="*/ 4400 w 12800"/>
              <a:gd name="T33" fmla="*/ 2000 h 11840"/>
              <a:gd name="T34" fmla="*/ 6400 w 12800"/>
              <a:gd name="T35" fmla="*/ 4000 h 11840"/>
              <a:gd name="T36" fmla="*/ 8400 w 12800"/>
              <a:gd name="T37" fmla="*/ 2000 h 11840"/>
              <a:gd name="T38" fmla="*/ 6400 w 12800"/>
              <a:gd name="T39" fmla="*/ 0 h 11840"/>
              <a:gd name="T40" fmla="*/ 10800 w 12800"/>
              <a:gd name="T41" fmla="*/ 8640 h 11840"/>
              <a:gd name="T42" fmla="*/ 12000 w 12800"/>
              <a:gd name="T43" fmla="*/ 9840 h 11840"/>
              <a:gd name="T44" fmla="*/ 10800 w 12800"/>
              <a:gd name="T45" fmla="*/ 11040 h 11840"/>
              <a:gd name="T46" fmla="*/ 9600 w 12800"/>
              <a:gd name="T47" fmla="*/ 9840 h 11840"/>
              <a:gd name="T48" fmla="*/ 10800 w 12800"/>
              <a:gd name="T49" fmla="*/ 8640 h 11840"/>
              <a:gd name="T50" fmla="*/ 10800 w 12800"/>
              <a:gd name="T51" fmla="*/ 7840 h 11840"/>
              <a:gd name="T52" fmla="*/ 8800 w 12800"/>
              <a:gd name="T53" fmla="*/ 9840 h 11840"/>
              <a:gd name="T54" fmla="*/ 10800 w 12800"/>
              <a:gd name="T55" fmla="*/ 11840 h 11840"/>
              <a:gd name="T56" fmla="*/ 12800 w 12800"/>
              <a:gd name="T57" fmla="*/ 9840 h 11840"/>
              <a:gd name="T58" fmla="*/ 10800 w 12800"/>
              <a:gd name="T59" fmla="*/ 7840 h 11840"/>
              <a:gd name="T60" fmla="*/ 9520 w 12800"/>
              <a:gd name="T61" fmla="*/ 8320 h 11840"/>
              <a:gd name="T62" fmla="*/ 10240 w 12800"/>
              <a:gd name="T63" fmla="*/ 7920 h 11840"/>
              <a:gd name="T64" fmla="*/ 7680 w 12800"/>
              <a:gd name="T65" fmla="*/ 3520 h 11840"/>
              <a:gd name="T66" fmla="*/ 7040 w 12800"/>
              <a:gd name="T67" fmla="*/ 3920 h 11840"/>
              <a:gd name="T68" fmla="*/ 9520 w 12800"/>
              <a:gd name="T69" fmla="*/ 8320 h 11840"/>
              <a:gd name="T70" fmla="*/ 3280 w 12800"/>
              <a:gd name="T71" fmla="*/ 8320 h 11840"/>
              <a:gd name="T72" fmla="*/ 5760 w 12800"/>
              <a:gd name="T73" fmla="*/ 3920 h 11840"/>
              <a:gd name="T74" fmla="*/ 5120 w 12800"/>
              <a:gd name="T75" fmla="*/ 3520 h 11840"/>
              <a:gd name="T76" fmla="*/ 2640 w 12800"/>
              <a:gd name="T77" fmla="*/ 7920 h 11840"/>
              <a:gd name="T78" fmla="*/ 3280 w 12800"/>
              <a:gd name="T79" fmla="*/ 8320 h 11840"/>
              <a:gd name="T80" fmla="*/ 8880 w 12800"/>
              <a:gd name="T81" fmla="*/ 10240 h 11840"/>
              <a:gd name="T82" fmla="*/ 8800 w 12800"/>
              <a:gd name="T83" fmla="*/ 9840 h 11840"/>
              <a:gd name="T84" fmla="*/ 8880 w 12800"/>
              <a:gd name="T85" fmla="*/ 9440 h 11840"/>
              <a:gd name="T86" fmla="*/ 3920 w 12800"/>
              <a:gd name="T87" fmla="*/ 9440 h 11840"/>
              <a:gd name="T88" fmla="*/ 4000 w 12800"/>
              <a:gd name="T89" fmla="*/ 9840 h 11840"/>
              <a:gd name="T90" fmla="*/ 3920 w 12800"/>
              <a:gd name="T91" fmla="*/ 10240 h 11840"/>
              <a:gd name="T92" fmla="*/ 8880 w 12800"/>
              <a:gd name="T93" fmla="*/ 10240 h 11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2800" h="11840">
                <a:moveTo>
                  <a:pt x="2000" y="8640"/>
                </a:moveTo>
                <a:cubicBezTo>
                  <a:pt x="2640" y="8640"/>
                  <a:pt x="3200" y="9120"/>
                  <a:pt x="3200" y="9840"/>
                </a:cubicBezTo>
                <a:cubicBezTo>
                  <a:pt x="3200" y="10560"/>
                  <a:pt x="2640" y="11040"/>
                  <a:pt x="2000" y="11040"/>
                </a:cubicBezTo>
                <a:cubicBezTo>
                  <a:pt x="1360" y="11040"/>
                  <a:pt x="800" y="10480"/>
                  <a:pt x="800" y="9840"/>
                </a:cubicBezTo>
                <a:cubicBezTo>
                  <a:pt x="800" y="9200"/>
                  <a:pt x="1360" y="8640"/>
                  <a:pt x="2000" y="8640"/>
                </a:cubicBezTo>
                <a:close/>
                <a:moveTo>
                  <a:pt x="2000" y="7840"/>
                </a:moveTo>
                <a:cubicBezTo>
                  <a:pt x="880" y="7840"/>
                  <a:pt x="0" y="8720"/>
                  <a:pt x="0" y="9840"/>
                </a:cubicBezTo>
                <a:cubicBezTo>
                  <a:pt x="0" y="10960"/>
                  <a:pt x="880" y="11840"/>
                  <a:pt x="2000" y="11840"/>
                </a:cubicBezTo>
                <a:cubicBezTo>
                  <a:pt x="3120" y="11840"/>
                  <a:pt x="4000" y="10880"/>
                  <a:pt x="4000" y="9840"/>
                </a:cubicBezTo>
                <a:cubicBezTo>
                  <a:pt x="4000" y="8720"/>
                  <a:pt x="3120" y="7840"/>
                  <a:pt x="2000" y="7840"/>
                </a:cubicBezTo>
                <a:close/>
                <a:moveTo>
                  <a:pt x="6400" y="800"/>
                </a:moveTo>
                <a:cubicBezTo>
                  <a:pt x="7040" y="800"/>
                  <a:pt x="7600" y="1360"/>
                  <a:pt x="7600" y="2000"/>
                </a:cubicBezTo>
                <a:cubicBezTo>
                  <a:pt x="7600" y="2640"/>
                  <a:pt x="7040" y="3200"/>
                  <a:pt x="6400" y="3200"/>
                </a:cubicBezTo>
                <a:cubicBezTo>
                  <a:pt x="5760" y="3200"/>
                  <a:pt x="5200" y="2720"/>
                  <a:pt x="5200" y="2000"/>
                </a:cubicBezTo>
                <a:cubicBezTo>
                  <a:pt x="5200" y="1280"/>
                  <a:pt x="5760" y="800"/>
                  <a:pt x="6400" y="800"/>
                </a:cubicBezTo>
                <a:close/>
                <a:moveTo>
                  <a:pt x="6400" y="0"/>
                </a:moveTo>
                <a:cubicBezTo>
                  <a:pt x="5280" y="0"/>
                  <a:pt x="4400" y="880"/>
                  <a:pt x="4400" y="2000"/>
                </a:cubicBezTo>
                <a:cubicBezTo>
                  <a:pt x="4400" y="3120"/>
                  <a:pt x="5280" y="4000"/>
                  <a:pt x="6400" y="4000"/>
                </a:cubicBezTo>
                <a:cubicBezTo>
                  <a:pt x="7520" y="4000"/>
                  <a:pt x="8400" y="3120"/>
                  <a:pt x="8400" y="2000"/>
                </a:cubicBezTo>
                <a:cubicBezTo>
                  <a:pt x="8400" y="960"/>
                  <a:pt x="7520" y="0"/>
                  <a:pt x="6400" y="0"/>
                </a:cubicBezTo>
                <a:close/>
                <a:moveTo>
                  <a:pt x="10800" y="8640"/>
                </a:moveTo>
                <a:cubicBezTo>
                  <a:pt x="11440" y="8640"/>
                  <a:pt x="12000" y="9200"/>
                  <a:pt x="12000" y="9840"/>
                </a:cubicBezTo>
                <a:cubicBezTo>
                  <a:pt x="12000" y="10480"/>
                  <a:pt x="11440" y="11040"/>
                  <a:pt x="10800" y="11040"/>
                </a:cubicBezTo>
                <a:cubicBezTo>
                  <a:pt x="10160" y="11040"/>
                  <a:pt x="9600" y="10480"/>
                  <a:pt x="9600" y="9840"/>
                </a:cubicBezTo>
                <a:cubicBezTo>
                  <a:pt x="9600" y="9200"/>
                  <a:pt x="10160" y="8640"/>
                  <a:pt x="10800" y="8640"/>
                </a:cubicBezTo>
                <a:close/>
                <a:moveTo>
                  <a:pt x="10800" y="7840"/>
                </a:moveTo>
                <a:cubicBezTo>
                  <a:pt x="9680" y="7840"/>
                  <a:pt x="8800" y="8720"/>
                  <a:pt x="8800" y="9840"/>
                </a:cubicBezTo>
                <a:cubicBezTo>
                  <a:pt x="8800" y="10960"/>
                  <a:pt x="9680" y="11840"/>
                  <a:pt x="10800" y="11840"/>
                </a:cubicBezTo>
                <a:cubicBezTo>
                  <a:pt x="11920" y="11840"/>
                  <a:pt x="12800" y="10960"/>
                  <a:pt x="12800" y="9840"/>
                </a:cubicBezTo>
                <a:cubicBezTo>
                  <a:pt x="12800" y="8720"/>
                  <a:pt x="11920" y="7840"/>
                  <a:pt x="10800" y="7840"/>
                </a:cubicBezTo>
                <a:close/>
                <a:moveTo>
                  <a:pt x="9520" y="8320"/>
                </a:moveTo>
                <a:cubicBezTo>
                  <a:pt x="9760" y="8160"/>
                  <a:pt x="9920" y="8000"/>
                  <a:pt x="10240" y="7920"/>
                </a:cubicBezTo>
                <a:lnTo>
                  <a:pt x="7680" y="3520"/>
                </a:lnTo>
                <a:cubicBezTo>
                  <a:pt x="7520" y="3680"/>
                  <a:pt x="7280" y="3840"/>
                  <a:pt x="7040" y="3920"/>
                </a:cubicBezTo>
                <a:lnTo>
                  <a:pt x="9520" y="8320"/>
                </a:lnTo>
                <a:close/>
                <a:moveTo>
                  <a:pt x="3280" y="8320"/>
                </a:moveTo>
                <a:lnTo>
                  <a:pt x="5760" y="3920"/>
                </a:lnTo>
                <a:cubicBezTo>
                  <a:pt x="5520" y="3840"/>
                  <a:pt x="5280" y="3680"/>
                  <a:pt x="5120" y="3520"/>
                </a:cubicBezTo>
                <a:lnTo>
                  <a:pt x="2640" y="7920"/>
                </a:lnTo>
                <a:cubicBezTo>
                  <a:pt x="2880" y="8000"/>
                  <a:pt x="3120" y="8160"/>
                  <a:pt x="3280" y="8320"/>
                </a:cubicBezTo>
                <a:close/>
                <a:moveTo>
                  <a:pt x="8880" y="10240"/>
                </a:moveTo>
                <a:cubicBezTo>
                  <a:pt x="8880" y="10080"/>
                  <a:pt x="8800" y="10000"/>
                  <a:pt x="8800" y="9840"/>
                </a:cubicBezTo>
                <a:cubicBezTo>
                  <a:pt x="8800" y="9680"/>
                  <a:pt x="8800" y="9600"/>
                  <a:pt x="8880" y="9440"/>
                </a:cubicBezTo>
                <a:lnTo>
                  <a:pt x="3920" y="9440"/>
                </a:lnTo>
                <a:cubicBezTo>
                  <a:pt x="4000" y="9520"/>
                  <a:pt x="4000" y="9680"/>
                  <a:pt x="4000" y="9840"/>
                </a:cubicBezTo>
                <a:cubicBezTo>
                  <a:pt x="4000" y="10000"/>
                  <a:pt x="4000" y="10080"/>
                  <a:pt x="3920" y="10240"/>
                </a:cubicBezTo>
                <a:lnTo>
                  <a:pt x="8880" y="1024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49D25CE-5F61-894E-BF8D-78982BB477B6}"/>
              </a:ext>
            </a:extLst>
          </p:cNvPr>
          <p:cNvSpPr/>
          <p:nvPr/>
        </p:nvSpPr>
        <p:spPr>
          <a:xfrm>
            <a:off x="7778195" y="5668414"/>
            <a:ext cx="1469984" cy="6001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dist="127000" dir="4200000" algn="ctr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FCD7499-2D71-9C47-8A5A-7E88C07FECD8}"/>
              </a:ext>
            </a:extLst>
          </p:cNvPr>
          <p:cNvSpPr txBox="1"/>
          <p:nvPr/>
        </p:nvSpPr>
        <p:spPr>
          <a:xfrm>
            <a:off x="7827959" y="5690862"/>
            <a:ext cx="1281316" cy="4370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</a:rPr>
              <a:t>Transfer</a:t>
            </a:r>
          </a:p>
        </p:txBody>
      </p:sp>
      <p:sp>
        <p:nvSpPr>
          <p:cNvPr id="43" name="iconfont-11910-5686909">
            <a:extLst>
              <a:ext uri="{FF2B5EF4-FFF2-40B4-BE49-F238E27FC236}">
                <a16:creationId xmlns:a16="http://schemas.microsoft.com/office/drawing/2014/main" id="{3B8B141F-EB53-DB47-9888-DE7A1D35A60D}"/>
              </a:ext>
            </a:extLst>
          </p:cNvPr>
          <p:cNvSpPr>
            <a:spLocks noChangeAspect="1"/>
          </p:cNvSpPr>
          <p:nvPr/>
        </p:nvSpPr>
        <p:spPr>
          <a:xfrm>
            <a:off x="8173611" y="2426011"/>
            <a:ext cx="609685" cy="339416"/>
          </a:xfrm>
          <a:custGeom>
            <a:avLst/>
            <a:gdLst>
              <a:gd name="T0" fmla="*/ 651 w 11662"/>
              <a:gd name="T1" fmla="*/ 9 h 6493"/>
              <a:gd name="T2" fmla="*/ 659 w 11662"/>
              <a:gd name="T3" fmla="*/ 0 h 6493"/>
              <a:gd name="T4" fmla="*/ 657 w 11662"/>
              <a:gd name="T5" fmla="*/ 0 h 6493"/>
              <a:gd name="T6" fmla="*/ 0 w 11662"/>
              <a:gd name="T7" fmla="*/ 655 h 6493"/>
              <a:gd name="T8" fmla="*/ 5837 w 11662"/>
              <a:gd name="T9" fmla="*/ 6493 h 6493"/>
              <a:gd name="T10" fmla="*/ 11662 w 11662"/>
              <a:gd name="T11" fmla="*/ 668 h 6493"/>
              <a:gd name="T12" fmla="*/ 11016 w 11662"/>
              <a:gd name="T13" fmla="*/ 18 h 6493"/>
              <a:gd name="T14" fmla="*/ 5837 w 11662"/>
              <a:gd name="T15" fmla="*/ 5195 h 6493"/>
              <a:gd name="T16" fmla="*/ 651 w 11662"/>
              <a:gd name="T17" fmla="*/ 9 h 6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662" h="6493">
                <a:moveTo>
                  <a:pt x="651" y="9"/>
                </a:moveTo>
                <a:lnTo>
                  <a:pt x="659" y="0"/>
                </a:lnTo>
                <a:lnTo>
                  <a:pt x="657" y="0"/>
                </a:lnTo>
                <a:lnTo>
                  <a:pt x="0" y="655"/>
                </a:lnTo>
                <a:lnTo>
                  <a:pt x="5837" y="6493"/>
                </a:lnTo>
                <a:lnTo>
                  <a:pt x="11662" y="668"/>
                </a:lnTo>
                <a:lnTo>
                  <a:pt x="11016" y="18"/>
                </a:lnTo>
                <a:lnTo>
                  <a:pt x="5837" y="5195"/>
                </a:lnTo>
                <a:lnTo>
                  <a:pt x="651" y="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C7BC214D-E4DB-2443-99FE-FAB3EFB692BA}"/>
              </a:ext>
            </a:extLst>
          </p:cNvPr>
          <p:cNvSpPr/>
          <p:nvPr/>
        </p:nvSpPr>
        <p:spPr>
          <a:xfrm>
            <a:off x="7766614" y="3139348"/>
            <a:ext cx="1469984" cy="6001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dist="127000" dir="4200000" algn="ctr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537BC08-8764-BC4F-A723-866A21EF62F4}"/>
              </a:ext>
            </a:extLst>
          </p:cNvPr>
          <p:cNvSpPr txBox="1"/>
          <p:nvPr/>
        </p:nvSpPr>
        <p:spPr>
          <a:xfrm>
            <a:off x="7862684" y="3182696"/>
            <a:ext cx="1281316" cy="4370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</a:rPr>
              <a:t>KG-DQN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FF42BAD7-3CB2-E945-874F-B17CD8AAE662}"/>
              </a:ext>
            </a:extLst>
          </p:cNvPr>
          <p:cNvSpPr/>
          <p:nvPr/>
        </p:nvSpPr>
        <p:spPr>
          <a:xfrm>
            <a:off x="6130725" y="4219843"/>
            <a:ext cx="2233916" cy="6001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dist="127000" dir="4200000" algn="ctr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C403030-9922-3947-B492-5630835FA92C}"/>
              </a:ext>
            </a:extLst>
          </p:cNvPr>
          <p:cNvSpPr txBox="1"/>
          <p:nvPr/>
        </p:nvSpPr>
        <p:spPr>
          <a:xfrm>
            <a:off x="6130725" y="4276002"/>
            <a:ext cx="2233916" cy="4370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</a:rPr>
              <a:t>Knowledge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</a:rPr>
              <a:t>Graph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436455C-9A47-7049-9D68-A65C2DBA5431}"/>
              </a:ext>
            </a:extLst>
          </p:cNvPr>
          <p:cNvSpPr/>
          <p:nvPr/>
        </p:nvSpPr>
        <p:spPr>
          <a:xfrm>
            <a:off x="8750462" y="4219843"/>
            <a:ext cx="2233916" cy="6001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dist="127000" dir="4200000" algn="ctr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94894F60-9E35-5040-9221-61307C06887E}"/>
              </a:ext>
            </a:extLst>
          </p:cNvPr>
          <p:cNvSpPr txBox="1"/>
          <p:nvPr/>
        </p:nvSpPr>
        <p:spPr>
          <a:xfrm>
            <a:off x="8750462" y="4276002"/>
            <a:ext cx="2233916" cy="4370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</a:rPr>
              <a:t>Deep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</a:rPr>
              <a:t>Q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</a:rPr>
              <a:t>Learning</a:t>
            </a:r>
          </a:p>
        </p:txBody>
      </p: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D9D36D30-0DFD-C24A-9EB5-3F4F06AE8305}"/>
              </a:ext>
            </a:extLst>
          </p:cNvPr>
          <p:cNvCxnSpPr/>
          <p:nvPr/>
        </p:nvCxnSpPr>
        <p:spPr>
          <a:xfrm flipH="1">
            <a:off x="7303625" y="3831219"/>
            <a:ext cx="775504" cy="300942"/>
          </a:xfrm>
          <a:prstGeom prst="line">
            <a:avLst/>
          </a:prstGeom>
          <a:ln w="476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9E5B7656-FFA0-6342-92D2-3A3B1129776F}"/>
              </a:ext>
            </a:extLst>
          </p:cNvPr>
          <p:cNvCxnSpPr>
            <a:cxnSpLocks/>
          </p:cNvCxnSpPr>
          <p:nvPr/>
        </p:nvCxnSpPr>
        <p:spPr>
          <a:xfrm>
            <a:off x="8893219" y="3827171"/>
            <a:ext cx="871598" cy="300985"/>
          </a:xfrm>
          <a:prstGeom prst="line">
            <a:avLst/>
          </a:prstGeom>
          <a:ln w="476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iconfont-11910-5686909">
            <a:extLst>
              <a:ext uri="{FF2B5EF4-FFF2-40B4-BE49-F238E27FC236}">
                <a16:creationId xmlns:a16="http://schemas.microsoft.com/office/drawing/2014/main" id="{71082916-96D5-1944-BA3A-C5997BBEE714}"/>
              </a:ext>
            </a:extLst>
          </p:cNvPr>
          <p:cNvSpPr>
            <a:spLocks noChangeAspect="1"/>
          </p:cNvSpPr>
          <p:nvPr/>
        </p:nvSpPr>
        <p:spPr>
          <a:xfrm>
            <a:off x="8196391" y="5251291"/>
            <a:ext cx="609685" cy="339416"/>
          </a:xfrm>
          <a:custGeom>
            <a:avLst/>
            <a:gdLst>
              <a:gd name="T0" fmla="*/ 651 w 11662"/>
              <a:gd name="T1" fmla="*/ 9 h 6493"/>
              <a:gd name="T2" fmla="*/ 659 w 11662"/>
              <a:gd name="T3" fmla="*/ 0 h 6493"/>
              <a:gd name="T4" fmla="*/ 657 w 11662"/>
              <a:gd name="T5" fmla="*/ 0 h 6493"/>
              <a:gd name="T6" fmla="*/ 0 w 11662"/>
              <a:gd name="T7" fmla="*/ 655 h 6493"/>
              <a:gd name="T8" fmla="*/ 5837 w 11662"/>
              <a:gd name="T9" fmla="*/ 6493 h 6493"/>
              <a:gd name="T10" fmla="*/ 11662 w 11662"/>
              <a:gd name="T11" fmla="*/ 668 h 6493"/>
              <a:gd name="T12" fmla="*/ 11016 w 11662"/>
              <a:gd name="T13" fmla="*/ 18 h 6493"/>
              <a:gd name="T14" fmla="*/ 5837 w 11662"/>
              <a:gd name="T15" fmla="*/ 5195 h 6493"/>
              <a:gd name="T16" fmla="*/ 651 w 11662"/>
              <a:gd name="T17" fmla="*/ 9 h 6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662" h="6493">
                <a:moveTo>
                  <a:pt x="651" y="9"/>
                </a:moveTo>
                <a:lnTo>
                  <a:pt x="659" y="0"/>
                </a:lnTo>
                <a:lnTo>
                  <a:pt x="657" y="0"/>
                </a:lnTo>
                <a:lnTo>
                  <a:pt x="0" y="655"/>
                </a:lnTo>
                <a:lnTo>
                  <a:pt x="5837" y="6493"/>
                </a:lnTo>
                <a:lnTo>
                  <a:pt x="11662" y="668"/>
                </a:lnTo>
                <a:lnTo>
                  <a:pt x="11016" y="18"/>
                </a:lnTo>
                <a:lnTo>
                  <a:pt x="5837" y="5195"/>
                </a:lnTo>
                <a:lnTo>
                  <a:pt x="651" y="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970C2078-AEFA-674D-BFB5-8490C012F1C9}"/>
              </a:ext>
            </a:extLst>
          </p:cNvPr>
          <p:cNvSpPr txBox="1"/>
          <p:nvPr/>
        </p:nvSpPr>
        <p:spPr>
          <a:xfrm>
            <a:off x="417861" y="270597"/>
            <a:ext cx="3132589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 b="1">
                <a:effectLst/>
                <a:latin typeface="Abadi" panose="020B0604020104020204" pitchFamily="34" charset="0"/>
                <a:ea typeface="思源宋体 Heavy" panose="02020900000000000000" pitchFamily="18" charset="-122"/>
              </a:defRPr>
            </a:lvl1pPr>
          </a:lstStyle>
          <a:p>
            <a:r>
              <a:rPr lang="en-US" altLang="zh-CN" b="0" dirty="0"/>
              <a:t>Motivation</a:t>
            </a:r>
          </a:p>
        </p:txBody>
      </p:sp>
      <p:cxnSp>
        <p:nvCxnSpPr>
          <p:cNvPr id="54" name="直接连接符 62">
            <a:extLst>
              <a:ext uri="{FF2B5EF4-FFF2-40B4-BE49-F238E27FC236}">
                <a16:creationId xmlns:a16="http://schemas.microsoft.com/office/drawing/2014/main" id="{FE562799-6F91-334B-9036-97466B1A23E5}"/>
              </a:ext>
            </a:extLst>
          </p:cNvPr>
          <p:cNvCxnSpPr>
            <a:cxnSpLocks/>
          </p:cNvCxnSpPr>
          <p:nvPr/>
        </p:nvCxnSpPr>
        <p:spPr>
          <a:xfrm>
            <a:off x="489523" y="695568"/>
            <a:ext cx="32701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63">
            <a:extLst>
              <a:ext uri="{FF2B5EF4-FFF2-40B4-BE49-F238E27FC236}">
                <a16:creationId xmlns:a16="http://schemas.microsoft.com/office/drawing/2014/main" id="{0FD03645-FAEE-EE48-BF54-BC9DACFAE547}"/>
              </a:ext>
            </a:extLst>
          </p:cNvPr>
          <p:cNvCxnSpPr>
            <a:cxnSpLocks/>
          </p:cNvCxnSpPr>
          <p:nvPr/>
        </p:nvCxnSpPr>
        <p:spPr>
          <a:xfrm>
            <a:off x="3627526" y="270597"/>
            <a:ext cx="0" cy="5716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0126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5628195A-B3F0-0E44-B8E0-4ECB5D5E5C4F}"/>
              </a:ext>
            </a:extLst>
          </p:cNvPr>
          <p:cNvGrpSpPr/>
          <p:nvPr/>
        </p:nvGrpSpPr>
        <p:grpSpPr>
          <a:xfrm>
            <a:off x="1731299" y="1178815"/>
            <a:ext cx="1719455" cy="5310333"/>
            <a:chOff x="1256737" y="1317711"/>
            <a:chExt cx="1719455" cy="5310333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90B143BC-3647-384E-86FC-33048970FA31}"/>
                </a:ext>
              </a:extLst>
            </p:cNvPr>
            <p:cNvGrpSpPr/>
            <p:nvPr/>
          </p:nvGrpSpPr>
          <p:grpSpPr>
            <a:xfrm>
              <a:off x="1256737" y="1317711"/>
              <a:ext cx="1719454" cy="1570212"/>
              <a:chOff x="1216531" y="4056042"/>
              <a:chExt cx="2136455" cy="1951019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340DA58-A979-874E-AF96-F6C007AA16C4}"/>
                  </a:ext>
                </a:extLst>
              </p:cNvPr>
              <p:cNvSpPr/>
              <p:nvPr/>
            </p:nvSpPr>
            <p:spPr>
              <a:xfrm>
                <a:off x="1216531" y="4056042"/>
                <a:ext cx="2136455" cy="19510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0" dist="127000" dir="4200000" algn="ctr" rotWithShape="0">
                  <a:srgbClr val="000000">
                    <a:alpha val="1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0DD18AE2-D61F-CA49-88A1-53718849FB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1620" t="24912" r="28050" b="19970"/>
              <a:stretch/>
            </p:blipFill>
            <p:spPr>
              <a:xfrm>
                <a:off x="1465368" y="4256047"/>
                <a:ext cx="1638780" cy="1551008"/>
              </a:xfrm>
              <a:prstGeom prst="rect">
                <a:avLst/>
              </a:prstGeom>
            </p:spPr>
          </p:pic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3913F6D8-5E44-9043-8E32-E96A191E69D2}"/>
                </a:ext>
              </a:extLst>
            </p:cNvPr>
            <p:cNvGrpSpPr/>
            <p:nvPr/>
          </p:nvGrpSpPr>
          <p:grpSpPr>
            <a:xfrm>
              <a:off x="1256737" y="5057831"/>
              <a:ext cx="1719455" cy="1570213"/>
              <a:chOff x="8446202" y="4033093"/>
              <a:chExt cx="2136455" cy="1951019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C8BB7207-4126-644C-802D-4EE14BA196D7}"/>
                  </a:ext>
                </a:extLst>
              </p:cNvPr>
              <p:cNvSpPr/>
              <p:nvPr/>
            </p:nvSpPr>
            <p:spPr>
              <a:xfrm>
                <a:off x="8446202" y="4033093"/>
                <a:ext cx="2136455" cy="19510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0" dist="127000" dir="4200000" algn="ctr" rotWithShape="0">
                  <a:srgbClr val="000000">
                    <a:alpha val="1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BF411921-796E-A84C-94D0-A4F0BB0094E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6191" r="17752"/>
              <a:stretch/>
            </p:blipFill>
            <p:spPr>
              <a:xfrm>
                <a:off x="8446202" y="4093207"/>
                <a:ext cx="2136454" cy="1811207"/>
              </a:xfrm>
              <a:prstGeom prst="rect">
                <a:avLst/>
              </a:prstGeom>
            </p:spPr>
          </p:pic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F0768DFD-7ABE-AB4F-AC26-BA8516E78D65}"/>
                </a:ext>
              </a:extLst>
            </p:cNvPr>
            <p:cNvGrpSpPr/>
            <p:nvPr/>
          </p:nvGrpSpPr>
          <p:grpSpPr>
            <a:xfrm>
              <a:off x="1256737" y="3209288"/>
              <a:ext cx="1719454" cy="1579001"/>
              <a:chOff x="4831367" y="4033094"/>
              <a:chExt cx="2136455" cy="1961940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BC7D66F7-F6D5-B44D-BCA6-2C14E9161BC6}"/>
                  </a:ext>
                </a:extLst>
              </p:cNvPr>
              <p:cNvSpPr/>
              <p:nvPr/>
            </p:nvSpPr>
            <p:spPr>
              <a:xfrm>
                <a:off x="4831367" y="4033094"/>
                <a:ext cx="2136455" cy="19510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0" dist="127000" dir="4200000" algn="ctr" rotWithShape="0">
                  <a:srgbClr val="000000">
                    <a:alpha val="1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6306E646-C1B7-9A4B-9AC3-EB5D8146A3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30098" y="4056042"/>
                <a:ext cx="1938992" cy="1938992"/>
              </a:xfrm>
              <a:prstGeom prst="rect">
                <a:avLst/>
              </a:prstGeom>
            </p:spPr>
          </p:pic>
        </p:grp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8A7668CC-9AFC-8C49-8818-8CF45A242150}"/>
              </a:ext>
            </a:extLst>
          </p:cNvPr>
          <p:cNvSpPr txBox="1"/>
          <p:nvPr/>
        </p:nvSpPr>
        <p:spPr>
          <a:xfrm>
            <a:off x="2565519" y="367124"/>
            <a:ext cx="7060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Deep Reinforcement Learning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6BD489A-6B59-8945-BD11-3529000560DE}"/>
              </a:ext>
            </a:extLst>
          </p:cNvPr>
          <p:cNvSpPr/>
          <p:nvPr/>
        </p:nvSpPr>
        <p:spPr>
          <a:xfrm flipH="1">
            <a:off x="1342657" y="1045564"/>
            <a:ext cx="2417011" cy="5621453"/>
          </a:xfrm>
          <a:prstGeom prst="rect">
            <a:avLst/>
          </a:prstGeom>
          <a:noFill/>
          <a:ln w="88900">
            <a:solidFill>
              <a:srgbClr val="0070C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3713D67-E0FC-CD46-8B21-B44D26E5FC83}"/>
              </a:ext>
            </a:extLst>
          </p:cNvPr>
          <p:cNvSpPr/>
          <p:nvPr/>
        </p:nvSpPr>
        <p:spPr>
          <a:xfrm>
            <a:off x="7002683" y="1506451"/>
            <a:ext cx="3044141" cy="6001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dist="127000" dir="4200000" algn="ctr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2C470C0-FEC7-7D4D-8136-C08F61C2BCFC}"/>
              </a:ext>
            </a:extLst>
          </p:cNvPr>
          <p:cNvSpPr txBox="1"/>
          <p:nvPr/>
        </p:nvSpPr>
        <p:spPr>
          <a:xfrm>
            <a:off x="7214502" y="1540194"/>
            <a:ext cx="2550315" cy="4370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</a:rPr>
              <a:t>Text-Adventure Games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FDB1529-4DB8-274E-8C5E-9434ADD3563B}"/>
              </a:ext>
            </a:extLst>
          </p:cNvPr>
          <p:cNvSpPr/>
          <p:nvPr/>
        </p:nvSpPr>
        <p:spPr>
          <a:xfrm flipH="1">
            <a:off x="5602147" y="2984688"/>
            <a:ext cx="5752614" cy="2085334"/>
          </a:xfrm>
          <a:prstGeom prst="rect">
            <a:avLst/>
          </a:prstGeom>
          <a:noFill/>
          <a:ln w="88900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1" name="iconfont-1188-588126">
            <a:extLst>
              <a:ext uri="{FF2B5EF4-FFF2-40B4-BE49-F238E27FC236}">
                <a16:creationId xmlns:a16="http://schemas.microsoft.com/office/drawing/2014/main" id="{0C904DCD-DBB2-5849-91EF-63123758F97E}"/>
              </a:ext>
            </a:extLst>
          </p:cNvPr>
          <p:cNvSpPr>
            <a:spLocks noChangeAspect="1"/>
          </p:cNvSpPr>
          <p:nvPr/>
        </p:nvSpPr>
        <p:spPr>
          <a:xfrm>
            <a:off x="10849343" y="6133803"/>
            <a:ext cx="384165" cy="355345"/>
          </a:xfrm>
          <a:custGeom>
            <a:avLst/>
            <a:gdLst>
              <a:gd name="T0" fmla="*/ 2000 w 12800"/>
              <a:gd name="T1" fmla="*/ 8640 h 11840"/>
              <a:gd name="T2" fmla="*/ 3200 w 12800"/>
              <a:gd name="T3" fmla="*/ 9840 h 11840"/>
              <a:gd name="T4" fmla="*/ 2000 w 12800"/>
              <a:gd name="T5" fmla="*/ 11040 h 11840"/>
              <a:gd name="T6" fmla="*/ 800 w 12800"/>
              <a:gd name="T7" fmla="*/ 9840 h 11840"/>
              <a:gd name="T8" fmla="*/ 2000 w 12800"/>
              <a:gd name="T9" fmla="*/ 8640 h 11840"/>
              <a:gd name="T10" fmla="*/ 2000 w 12800"/>
              <a:gd name="T11" fmla="*/ 7840 h 11840"/>
              <a:gd name="T12" fmla="*/ 0 w 12800"/>
              <a:gd name="T13" fmla="*/ 9840 h 11840"/>
              <a:gd name="T14" fmla="*/ 2000 w 12800"/>
              <a:gd name="T15" fmla="*/ 11840 h 11840"/>
              <a:gd name="T16" fmla="*/ 4000 w 12800"/>
              <a:gd name="T17" fmla="*/ 9840 h 11840"/>
              <a:gd name="T18" fmla="*/ 2000 w 12800"/>
              <a:gd name="T19" fmla="*/ 7840 h 11840"/>
              <a:gd name="T20" fmla="*/ 6400 w 12800"/>
              <a:gd name="T21" fmla="*/ 800 h 11840"/>
              <a:gd name="T22" fmla="*/ 7600 w 12800"/>
              <a:gd name="T23" fmla="*/ 2000 h 11840"/>
              <a:gd name="T24" fmla="*/ 6400 w 12800"/>
              <a:gd name="T25" fmla="*/ 3200 h 11840"/>
              <a:gd name="T26" fmla="*/ 5200 w 12800"/>
              <a:gd name="T27" fmla="*/ 2000 h 11840"/>
              <a:gd name="T28" fmla="*/ 6400 w 12800"/>
              <a:gd name="T29" fmla="*/ 800 h 11840"/>
              <a:gd name="T30" fmla="*/ 6400 w 12800"/>
              <a:gd name="T31" fmla="*/ 0 h 11840"/>
              <a:gd name="T32" fmla="*/ 4400 w 12800"/>
              <a:gd name="T33" fmla="*/ 2000 h 11840"/>
              <a:gd name="T34" fmla="*/ 6400 w 12800"/>
              <a:gd name="T35" fmla="*/ 4000 h 11840"/>
              <a:gd name="T36" fmla="*/ 8400 w 12800"/>
              <a:gd name="T37" fmla="*/ 2000 h 11840"/>
              <a:gd name="T38" fmla="*/ 6400 w 12800"/>
              <a:gd name="T39" fmla="*/ 0 h 11840"/>
              <a:gd name="T40" fmla="*/ 10800 w 12800"/>
              <a:gd name="T41" fmla="*/ 8640 h 11840"/>
              <a:gd name="T42" fmla="*/ 12000 w 12800"/>
              <a:gd name="T43" fmla="*/ 9840 h 11840"/>
              <a:gd name="T44" fmla="*/ 10800 w 12800"/>
              <a:gd name="T45" fmla="*/ 11040 h 11840"/>
              <a:gd name="T46" fmla="*/ 9600 w 12800"/>
              <a:gd name="T47" fmla="*/ 9840 h 11840"/>
              <a:gd name="T48" fmla="*/ 10800 w 12800"/>
              <a:gd name="T49" fmla="*/ 8640 h 11840"/>
              <a:gd name="T50" fmla="*/ 10800 w 12800"/>
              <a:gd name="T51" fmla="*/ 7840 h 11840"/>
              <a:gd name="T52" fmla="*/ 8800 w 12800"/>
              <a:gd name="T53" fmla="*/ 9840 h 11840"/>
              <a:gd name="T54" fmla="*/ 10800 w 12800"/>
              <a:gd name="T55" fmla="*/ 11840 h 11840"/>
              <a:gd name="T56" fmla="*/ 12800 w 12800"/>
              <a:gd name="T57" fmla="*/ 9840 h 11840"/>
              <a:gd name="T58" fmla="*/ 10800 w 12800"/>
              <a:gd name="T59" fmla="*/ 7840 h 11840"/>
              <a:gd name="T60" fmla="*/ 9520 w 12800"/>
              <a:gd name="T61" fmla="*/ 8320 h 11840"/>
              <a:gd name="T62" fmla="*/ 10240 w 12800"/>
              <a:gd name="T63" fmla="*/ 7920 h 11840"/>
              <a:gd name="T64" fmla="*/ 7680 w 12800"/>
              <a:gd name="T65" fmla="*/ 3520 h 11840"/>
              <a:gd name="T66" fmla="*/ 7040 w 12800"/>
              <a:gd name="T67" fmla="*/ 3920 h 11840"/>
              <a:gd name="T68" fmla="*/ 9520 w 12800"/>
              <a:gd name="T69" fmla="*/ 8320 h 11840"/>
              <a:gd name="T70" fmla="*/ 3280 w 12800"/>
              <a:gd name="T71" fmla="*/ 8320 h 11840"/>
              <a:gd name="T72" fmla="*/ 5760 w 12800"/>
              <a:gd name="T73" fmla="*/ 3920 h 11840"/>
              <a:gd name="T74" fmla="*/ 5120 w 12800"/>
              <a:gd name="T75" fmla="*/ 3520 h 11840"/>
              <a:gd name="T76" fmla="*/ 2640 w 12800"/>
              <a:gd name="T77" fmla="*/ 7920 h 11840"/>
              <a:gd name="T78" fmla="*/ 3280 w 12800"/>
              <a:gd name="T79" fmla="*/ 8320 h 11840"/>
              <a:gd name="T80" fmla="*/ 8880 w 12800"/>
              <a:gd name="T81" fmla="*/ 10240 h 11840"/>
              <a:gd name="T82" fmla="*/ 8800 w 12800"/>
              <a:gd name="T83" fmla="*/ 9840 h 11840"/>
              <a:gd name="T84" fmla="*/ 8880 w 12800"/>
              <a:gd name="T85" fmla="*/ 9440 h 11840"/>
              <a:gd name="T86" fmla="*/ 3920 w 12800"/>
              <a:gd name="T87" fmla="*/ 9440 h 11840"/>
              <a:gd name="T88" fmla="*/ 4000 w 12800"/>
              <a:gd name="T89" fmla="*/ 9840 h 11840"/>
              <a:gd name="T90" fmla="*/ 3920 w 12800"/>
              <a:gd name="T91" fmla="*/ 10240 h 11840"/>
              <a:gd name="T92" fmla="*/ 8880 w 12800"/>
              <a:gd name="T93" fmla="*/ 10240 h 11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2800" h="11840">
                <a:moveTo>
                  <a:pt x="2000" y="8640"/>
                </a:moveTo>
                <a:cubicBezTo>
                  <a:pt x="2640" y="8640"/>
                  <a:pt x="3200" y="9120"/>
                  <a:pt x="3200" y="9840"/>
                </a:cubicBezTo>
                <a:cubicBezTo>
                  <a:pt x="3200" y="10560"/>
                  <a:pt x="2640" y="11040"/>
                  <a:pt x="2000" y="11040"/>
                </a:cubicBezTo>
                <a:cubicBezTo>
                  <a:pt x="1360" y="11040"/>
                  <a:pt x="800" y="10480"/>
                  <a:pt x="800" y="9840"/>
                </a:cubicBezTo>
                <a:cubicBezTo>
                  <a:pt x="800" y="9200"/>
                  <a:pt x="1360" y="8640"/>
                  <a:pt x="2000" y="8640"/>
                </a:cubicBezTo>
                <a:close/>
                <a:moveTo>
                  <a:pt x="2000" y="7840"/>
                </a:moveTo>
                <a:cubicBezTo>
                  <a:pt x="880" y="7840"/>
                  <a:pt x="0" y="8720"/>
                  <a:pt x="0" y="9840"/>
                </a:cubicBezTo>
                <a:cubicBezTo>
                  <a:pt x="0" y="10960"/>
                  <a:pt x="880" y="11840"/>
                  <a:pt x="2000" y="11840"/>
                </a:cubicBezTo>
                <a:cubicBezTo>
                  <a:pt x="3120" y="11840"/>
                  <a:pt x="4000" y="10880"/>
                  <a:pt x="4000" y="9840"/>
                </a:cubicBezTo>
                <a:cubicBezTo>
                  <a:pt x="4000" y="8720"/>
                  <a:pt x="3120" y="7840"/>
                  <a:pt x="2000" y="7840"/>
                </a:cubicBezTo>
                <a:close/>
                <a:moveTo>
                  <a:pt x="6400" y="800"/>
                </a:moveTo>
                <a:cubicBezTo>
                  <a:pt x="7040" y="800"/>
                  <a:pt x="7600" y="1360"/>
                  <a:pt x="7600" y="2000"/>
                </a:cubicBezTo>
                <a:cubicBezTo>
                  <a:pt x="7600" y="2640"/>
                  <a:pt x="7040" y="3200"/>
                  <a:pt x="6400" y="3200"/>
                </a:cubicBezTo>
                <a:cubicBezTo>
                  <a:pt x="5760" y="3200"/>
                  <a:pt x="5200" y="2720"/>
                  <a:pt x="5200" y="2000"/>
                </a:cubicBezTo>
                <a:cubicBezTo>
                  <a:pt x="5200" y="1280"/>
                  <a:pt x="5760" y="800"/>
                  <a:pt x="6400" y="800"/>
                </a:cubicBezTo>
                <a:close/>
                <a:moveTo>
                  <a:pt x="6400" y="0"/>
                </a:moveTo>
                <a:cubicBezTo>
                  <a:pt x="5280" y="0"/>
                  <a:pt x="4400" y="880"/>
                  <a:pt x="4400" y="2000"/>
                </a:cubicBezTo>
                <a:cubicBezTo>
                  <a:pt x="4400" y="3120"/>
                  <a:pt x="5280" y="4000"/>
                  <a:pt x="6400" y="4000"/>
                </a:cubicBezTo>
                <a:cubicBezTo>
                  <a:pt x="7520" y="4000"/>
                  <a:pt x="8400" y="3120"/>
                  <a:pt x="8400" y="2000"/>
                </a:cubicBezTo>
                <a:cubicBezTo>
                  <a:pt x="8400" y="960"/>
                  <a:pt x="7520" y="0"/>
                  <a:pt x="6400" y="0"/>
                </a:cubicBezTo>
                <a:close/>
                <a:moveTo>
                  <a:pt x="10800" y="8640"/>
                </a:moveTo>
                <a:cubicBezTo>
                  <a:pt x="11440" y="8640"/>
                  <a:pt x="12000" y="9200"/>
                  <a:pt x="12000" y="9840"/>
                </a:cubicBezTo>
                <a:cubicBezTo>
                  <a:pt x="12000" y="10480"/>
                  <a:pt x="11440" y="11040"/>
                  <a:pt x="10800" y="11040"/>
                </a:cubicBezTo>
                <a:cubicBezTo>
                  <a:pt x="10160" y="11040"/>
                  <a:pt x="9600" y="10480"/>
                  <a:pt x="9600" y="9840"/>
                </a:cubicBezTo>
                <a:cubicBezTo>
                  <a:pt x="9600" y="9200"/>
                  <a:pt x="10160" y="8640"/>
                  <a:pt x="10800" y="8640"/>
                </a:cubicBezTo>
                <a:close/>
                <a:moveTo>
                  <a:pt x="10800" y="7840"/>
                </a:moveTo>
                <a:cubicBezTo>
                  <a:pt x="9680" y="7840"/>
                  <a:pt x="8800" y="8720"/>
                  <a:pt x="8800" y="9840"/>
                </a:cubicBezTo>
                <a:cubicBezTo>
                  <a:pt x="8800" y="10960"/>
                  <a:pt x="9680" y="11840"/>
                  <a:pt x="10800" y="11840"/>
                </a:cubicBezTo>
                <a:cubicBezTo>
                  <a:pt x="11920" y="11840"/>
                  <a:pt x="12800" y="10960"/>
                  <a:pt x="12800" y="9840"/>
                </a:cubicBezTo>
                <a:cubicBezTo>
                  <a:pt x="12800" y="8720"/>
                  <a:pt x="11920" y="7840"/>
                  <a:pt x="10800" y="7840"/>
                </a:cubicBezTo>
                <a:close/>
                <a:moveTo>
                  <a:pt x="9520" y="8320"/>
                </a:moveTo>
                <a:cubicBezTo>
                  <a:pt x="9760" y="8160"/>
                  <a:pt x="9920" y="8000"/>
                  <a:pt x="10240" y="7920"/>
                </a:cubicBezTo>
                <a:lnTo>
                  <a:pt x="7680" y="3520"/>
                </a:lnTo>
                <a:cubicBezTo>
                  <a:pt x="7520" y="3680"/>
                  <a:pt x="7280" y="3840"/>
                  <a:pt x="7040" y="3920"/>
                </a:cubicBezTo>
                <a:lnTo>
                  <a:pt x="9520" y="8320"/>
                </a:lnTo>
                <a:close/>
                <a:moveTo>
                  <a:pt x="3280" y="8320"/>
                </a:moveTo>
                <a:lnTo>
                  <a:pt x="5760" y="3920"/>
                </a:lnTo>
                <a:cubicBezTo>
                  <a:pt x="5520" y="3840"/>
                  <a:pt x="5280" y="3680"/>
                  <a:pt x="5120" y="3520"/>
                </a:cubicBezTo>
                <a:lnTo>
                  <a:pt x="2640" y="7920"/>
                </a:lnTo>
                <a:cubicBezTo>
                  <a:pt x="2880" y="8000"/>
                  <a:pt x="3120" y="8160"/>
                  <a:pt x="3280" y="8320"/>
                </a:cubicBezTo>
                <a:close/>
                <a:moveTo>
                  <a:pt x="8880" y="10240"/>
                </a:moveTo>
                <a:cubicBezTo>
                  <a:pt x="8880" y="10080"/>
                  <a:pt x="8800" y="10000"/>
                  <a:pt x="8800" y="9840"/>
                </a:cubicBezTo>
                <a:cubicBezTo>
                  <a:pt x="8800" y="9680"/>
                  <a:pt x="8800" y="9600"/>
                  <a:pt x="8880" y="9440"/>
                </a:cubicBezTo>
                <a:lnTo>
                  <a:pt x="3920" y="9440"/>
                </a:lnTo>
                <a:cubicBezTo>
                  <a:pt x="4000" y="9520"/>
                  <a:pt x="4000" y="9680"/>
                  <a:pt x="4000" y="9840"/>
                </a:cubicBezTo>
                <a:cubicBezTo>
                  <a:pt x="4000" y="10000"/>
                  <a:pt x="4000" y="10080"/>
                  <a:pt x="3920" y="10240"/>
                </a:cubicBezTo>
                <a:lnTo>
                  <a:pt x="8880" y="1024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iconfont-11910-5686909">
            <a:extLst>
              <a:ext uri="{FF2B5EF4-FFF2-40B4-BE49-F238E27FC236}">
                <a16:creationId xmlns:a16="http://schemas.microsoft.com/office/drawing/2014/main" id="{2F32AF66-69ED-FD4B-B43C-86EFB3C67E35}"/>
              </a:ext>
            </a:extLst>
          </p:cNvPr>
          <p:cNvSpPr>
            <a:spLocks noChangeAspect="1"/>
          </p:cNvSpPr>
          <p:nvPr/>
        </p:nvSpPr>
        <p:spPr>
          <a:xfrm>
            <a:off x="8173611" y="2426011"/>
            <a:ext cx="609685" cy="339416"/>
          </a:xfrm>
          <a:custGeom>
            <a:avLst/>
            <a:gdLst>
              <a:gd name="T0" fmla="*/ 651 w 11662"/>
              <a:gd name="T1" fmla="*/ 9 h 6493"/>
              <a:gd name="T2" fmla="*/ 659 w 11662"/>
              <a:gd name="T3" fmla="*/ 0 h 6493"/>
              <a:gd name="T4" fmla="*/ 657 w 11662"/>
              <a:gd name="T5" fmla="*/ 0 h 6493"/>
              <a:gd name="T6" fmla="*/ 0 w 11662"/>
              <a:gd name="T7" fmla="*/ 655 h 6493"/>
              <a:gd name="T8" fmla="*/ 5837 w 11662"/>
              <a:gd name="T9" fmla="*/ 6493 h 6493"/>
              <a:gd name="T10" fmla="*/ 11662 w 11662"/>
              <a:gd name="T11" fmla="*/ 668 h 6493"/>
              <a:gd name="T12" fmla="*/ 11016 w 11662"/>
              <a:gd name="T13" fmla="*/ 18 h 6493"/>
              <a:gd name="T14" fmla="*/ 5837 w 11662"/>
              <a:gd name="T15" fmla="*/ 5195 h 6493"/>
              <a:gd name="T16" fmla="*/ 651 w 11662"/>
              <a:gd name="T17" fmla="*/ 9 h 6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662" h="6493">
                <a:moveTo>
                  <a:pt x="651" y="9"/>
                </a:moveTo>
                <a:lnTo>
                  <a:pt x="659" y="0"/>
                </a:lnTo>
                <a:lnTo>
                  <a:pt x="657" y="0"/>
                </a:lnTo>
                <a:lnTo>
                  <a:pt x="0" y="655"/>
                </a:lnTo>
                <a:lnTo>
                  <a:pt x="5837" y="6493"/>
                </a:lnTo>
                <a:lnTo>
                  <a:pt x="11662" y="668"/>
                </a:lnTo>
                <a:lnTo>
                  <a:pt x="11016" y="18"/>
                </a:lnTo>
                <a:lnTo>
                  <a:pt x="5837" y="5195"/>
                </a:lnTo>
                <a:lnTo>
                  <a:pt x="651" y="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BDFB1DE-368F-EC4C-A660-6A33B161063B}"/>
              </a:ext>
            </a:extLst>
          </p:cNvPr>
          <p:cNvSpPr/>
          <p:nvPr/>
        </p:nvSpPr>
        <p:spPr>
          <a:xfrm>
            <a:off x="7766614" y="3139348"/>
            <a:ext cx="1469984" cy="6001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dist="127000" dir="4200000" algn="ctr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9C7E75A-7568-674D-95D6-59A6D031F48A}"/>
              </a:ext>
            </a:extLst>
          </p:cNvPr>
          <p:cNvSpPr txBox="1"/>
          <p:nvPr/>
        </p:nvSpPr>
        <p:spPr>
          <a:xfrm>
            <a:off x="7862684" y="3182696"/>
            <a:ext cx="1281316" cy="4370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</a:rPr>
              <a:t>KG-DQN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274E9A3-6E95-214A-9842-07512BB04EDA}"/>
              </a:ext>
            </a:extLst>
          </p:cNvPr>
          <p:cNvSpPr/>
          <p:nvPr/>
        </p:nvSpPr>
        <p:spPr>
          <a:xfrm>
            <a:off x="6130725" y="4219843"/>
            <a:ext cx="2233916" cy="6001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dist="127000" dir="4200000" algn="ctr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FFAC484-5D97-FE4F-AA08-DD3E533EB88C}"/>
              </a:ext>
            </a:extLst>
          </p:cNvPr>
          <p:cNvSpPr txBox="1"/>
          <p:nvPr/>
        </p:nvSpPr>
        <p:spPr>
          <a:xfrm>
            <a:off x="6130725" y="4276002"/>
            <a:ext cx="2233916" cy="4370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</a:rPr>
              <a:t>Knowledge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</a:rPr>
              <a:t>Graph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33768B4-A588-C444-8952-AAAA899C0A15}"/>
              </a:ext>
            </a:extLst>
          </p:cNvPr>
          <p:cNvSpPr/>
          <p:nvPr/>
        </p:nvSpPr>
        <p:spPr>
          <a:xfrm>
            <a:off x="8750462" y="4219843"/>
            <a:ext cx="2233916" cy="6001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dist="127000" dir="4200000" algn="ctr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39375D7-AEAB-FD4D-B88D-2D7464536082}"/>
              </a:ext>
            </a:extLst>
          </p:cNvPr>
          <p:cNvSpPr txBox="1"/>
          <p:nvPr/>
        </p:nvSpPr>
        <p:spPr>
          <a:xfrm>
            <a:off x="8750462" y="4276002"/>
            <a:ext cx="2233916" cy="4370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</a:rPr>
              <a:t>Deep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</a:rPr>
              <a:t>Q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</a:rPr>
              <a:t>Learning</a:t>
            </a: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25296468-C652-784E-B00D-61EC4C4F728D}"/>
              </a:ext>
            </a:extLst>
          </p:cNvPr>
          <p:cNvCxnSpPr/>
          <p:nvPr/>
        </p:nvCxnSpPr>
        <p:spPr>
          <a:xfrm flipH="1">
            <a:off x="7303625" y="3831219"/>
            <a:ext cx="775504" cy="300942"/>
          </a:xfrm>
          <a:prstGeom prst="line">
            <a:avLst/>
          </a:prstGeom>
          <a:ln w="476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D4E9D3DB-2AAD-5242-BDDE-721DF7F1058C}"/>
              </a:ext>
            </a:extLst>
          </p:cNvPr>
          <p:cNvCxnSpPr>
            <a:cxnSpLocks/>
          </p:cNvCxnSpPr>
          <p:nvPr/>
        </p:nvCxnSpPr>
        <p:spPr>
          <a:xfrm>
            <a:off x="8893219" y="3827171"/>
            <a:ext cx="871598" cy="300985"/>
          </a:xfrm>
          <a:prstGeom prst="line">
            <a:avLst/>
          </a:prstGeom>
          <a:ln w="476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D49D25CE-5F61-894E-BF8D-78982BB477B6}"/>
              </a:ext>
            </a:extLst>
          </p:cNvPr>
          <p:cNvSpPr/>
          <p:nvPr/>
        </p:nvSpPr>
        <p:spPr>
          <a:xfrm>
            <a:off x="7778195" y="5668414"/>
            <a:ext cx="1469984" cy="6001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dist="127000" dir="4200000" algn="ctr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FCD7499-2D71-9C47-8A5A-7E88C07FECD8}"/>
              </a:ext>
            </a:extLst>
          </p:cNvPr>
          <p:cNvSpPr txBox="1"/>
          <p:nvPr/>
        </p:nvSpPr>
        <p:spPr>
          <a:xfrm>
            <a:off x="7827959" y="5690862"/>
            <a:ext cx="1281316" cy="4370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</a:rPr>
              <a:t>Transfer</a:t>
            </a:r>
          </a:p>
        </p:txBody>
      </p:sp>
      <p:sp>
        <p:nvSpPr>
          <p:cNvPr id="33" name="iconfont-11910-5686909">
            <a:extLst>
              <a:ext uri="{FF2B5EF4-FFF2-40B4-BE49-F238E27FC236}">
                <a16:creationId xmlns:a16="http://schemas.microsoft.com/office/drawing/2014/main" id="{5FF6A792-F3A9-A34A-9459-20294100B17C}"/>
              </a:ext>
            </a:extLst>
          </p:cNvPr>
          <p:cNvSpPr>
            <a:spLocks noChangeAspect="1"/>
          </p:cNvSpPr>
          <p:nvPr/>
        </p:nvSpPr>
        <p:spPr>
          <a:xfrm>
            <a:off x="8196391" y="5251291"/>
            <a:ext cx="609685" cy="339416"/>
          </a:xfrm>
          <a:custGeom>
            <a:avLst/>
            <a:gdLst>
              <a:gd name="T0" fmla="*/ 651 w 11662"/>
              <a:gd name="T1" fmla="*/ 9 h 6493"/>
              <a:gd name="T2" fmla="*/ 659 w 11662"/>
              <a:gd name="T3" fmla="*/ 0 h 6493"/>
              <a:gd name="T4" fmla="*/ 657 w 11662"/>
              <a:gd name="T5" fmla="*/ 0 h 6493"/>
              <a:gd name="T6" fmla="*/ 0 w 11662"/>
              <a:gd name="T7" fmla="*/ 655 h 6493"/>
              <a:gd name="T8" fmla="*/ 5837 w 11662"/>
              <a:gd name="T9" fmla="*/ 6493 h 6493"/>
              <a:gd name="T10" fmla="*/ 11662 w 11662"/>
              <a:gd name="T11" fmla="*/ 668 h 6493"/>
              <a:gd name="T12" fmla="*/ 11016 w 11662"/>
              <a:gd name="T13" fmla="*/ 18 h 6493"/>
              <a:gd name="T14" fmla="*/ 5837 w 11662"/>
              <a:gd name="T15" fmla="*/ 5195 h 6493"/>
              <a:gd name="T16" fmla="*/ 651 w 11662"/>
              <a:gd name="T17" fmla="*/ 9 h 6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662" h="6493">
                <a:moveTo>
                  <a:pt x="651" y="9"/>
                </a:moveTo>
                <a:lnTo>
                  <a:pt x="659" y="0"/>
                </a:lnTo>
                <a:lnTo>
                  <a:pt x="657" y="0"/>
                </a:lnTo>
                <a:lnTo>
                  <a:pt x="0" y="655"/>
                </a:lnTo>
                <a:lnTo>
                  <a:pt x="5837" y="6493"/>
                </a:lnTo>
                <a:lnTo>
                  <a:pt x="11662" y="668"/>
                </a:lnTo>
                <a:lnTo>
                  <a:pt x="11016" y="18"/>
                </a:lnTo>
                <a:lnTo>
                  <a:pt x="5837" y="5195"/>
                </a:lnTo>
                <a:lnTo>
                  <a:pt x="651" y="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5EDCD21-6476-9540-9192-548245382046}"/>
              </a:ext>
            </a:extLst>
          </p:cNvPr>
          <p:cNvSpPr txBox="1"/>
          <p:nvPr/>
        </p:nvSpPr>
        <p:spPr>
          <a:xfrm>
            <a:off x="417861" y="270597"/>
            <a:ext cx="3132589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 b="1">
                <a:effectLst/>
                <a:latin typeface="Abadi" panose="020B0604020104020204" pitchFamily="34" charset="0"/>
                <a:ea typeface="思源宋体 Heavy" panose="02020900000000000000" pitchFamily="18" charset="-122"/>
              </a:defRPr>
            </a:lvl1pPr>
          </a:lstStyle>
          <a:p>
            <a:r>
              <a:rPr lang="en-US" altLang="zh-CN" b="0" dirty="0"/>
              <a:t>Motivation</a:t>
            </a:r>
          </a:p>
        </p:txBody>
      </p:sp>
      <p:cxnSp>
        <p:nvCxnSpPr>
          <p:cNvPr id="36" name="直接连接符 62">
            <a:extLst>
              <a:ext uri="{FF2B5EF4-FFF2-40B4-BE49-F238E27FC236}">
                <a16:creationId xmlns:a16="http://schemas.microsoft.com/office/drawing/2014/main" id="{9694E8EA-C021-2648-A848-366D9747BED5}"/>
              </a:ext>
            </a:extLst>
          </p:cNvPr>
          <p:cNvCxnSpPr>
            <a:cxnSpLocks/>
          </p:cNvCxnSpPr>
          <p:nvPr/>
        </p:nvCxnSpPr>
        <p:spPr>
          <a:xfrm>
            <a:off x="489523" y="695568"/>
            <a:ext cx="32701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63">
            <a:extLst>
              <a:ext uri="{FF2B5EF4-FFF2-40B4-BE49-F238E27FC236}">
                <a16:creationId xmlns:a16="http://schemas.microsoft.com/office/drawing/2014/main" id="{974F819E-5C30-8344-A601-F19F613930B3}"/>
              </a:ext>
            </a:extLst>
          </p:cNvPr>
          <p:cNvCxnSpPr>
            <a:cxnSpLocks/>
          </p:cNvCxnSpPr>
          <p:nvPr/>
        </p:nvCxnSpPr>
        <p:spPr>
          <a:xfrm>
            <a:off x="3627526" y="270597"/>
            <a:ext cx="0" cy="5716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63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:a16="http://schemas.microsoft.com/office/drawing/2014/main" id="{A0B0C1AB-424D-014F-A05E-F77A8EDDBA96}"/>
              </a:ext>
            </a:extLst>
          </p:cNvPr>
          <p:cNvSpPr txBox="1"/>
          <p:nvPr/>
        </p:nvSpPr>
        <p:spPr>
          <a:xfrm>
            <a:off x="417861" y="270597"/>
            <a:ext cx="3132589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 b="1">
                <a:effectLst/>
                <a:latin typeface="Abadi" panose="020B0604020104020204" pitchFamily="34" charset="0"/>
                <a:ea typeface="思源宋体 Heavy" panose="02020900000000000000" pitchFamily="18" charset="-122"/>
              </a:defRPr>
            </a:lvl1pPr>
          </a:lstStyle>
          <a:p>
            <a:r>
              <a:rPr lang="en-US" altLang="zh-CN" b="0" dirty="0"/>
              <a:t>KG-DQN</a:t>
            </a:r>
          </a:p>
        </p:txBody>
      </p:sp>
      <p:cxnSp>
        <p:nvCxnSpPr>
          <p:cNvPr id="36" name="直接连接符 62">
            <a:extLst>
              <a:ext uri="{FF2B5EF4-FFF2-40B4-BE49-F238E27FC236}">
                <a16:creationId xmlns:a16="http://schemas.microsoft.com/office/drawing/2014/main" id="{69C1DDD8-A49C-8F46-AC5C-A71736DBC7A8}"/>
              </a:ext>
            </a:extLst>
          </p:cNvPr>
          <p:cNvCxnSpPr>
            <a:cxnSpLocks/>
          </p:cNvCxnSpPr>
          <p:nvPr/>
        </p:nvCxnSpPr>
        <p:spPr>
          <a:xfrm>
            <a:off x="489523" y="695568"/>
            <a:ext cx="32701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63">
            <a:extLst>
              <a:ext uri="{FF2B5EF4-FFF2-40B4-BE49-F238E27FC236}">
                <a16:creationId xmlns:a16="http://schemas.microsoft.com/office/drawing/2014/main" id="{AD7EDF10-04EF-A446-BD26-9826A7EFDCFF}"/>
              </a:ext>
            </a:extLst>
          </p:cNvPr>
          <p:cNvCxnSpPr>
            <a:cxnSpLocks/>
          </p:cNvCxnSpPr>
          <p:nvPr/>
        </p:nvCxnSpPr>
        <p:spPr>
          <a:xfrm>
            <a:off x="3627526" y="270597"/>
            <a:ext cx="0" cy="5716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659B9367-09E3-254E-A83B-79FEFD747DD2}"/>
              </a:ext>
            </a:extLst>
          </p:cNvPr>
          <p:cNvSpPr txBox="1"/>
          <p:nvPr/>
        </p:nvSpPr>
        <p:spPr>
          <a:xfrm>
            <a:off x="2565519" y="332152"/>
            <a:ext cx="7060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Knowledge Graph Representation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EF8052A-03F9-5747-B08E-3314459A01AD}"/>
              </a:ext>
            </a:extLst>
          </p:cNvPr>
          <p:cNvSpPr txBox="1"/>
          <p:nvPr/>
        </p:nvSpPr>
        <p:spPr>
          <a:xfrm>
            <a:off x="715499" y="938781"/>
            <a:ext cx="7060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Open Information Extraction (</a:t>
            </a:r>
            <a:r>
              <a:rPr kumimoji="1"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OpenIE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145EA18F-DEA8-A445-BADA-F341D3C34F0A}"/>
              </a:ext>
            </a:extLst>
          </p:cNvPr>
          <p:cNvSpPr txBox="1"/>
          <p:nvPr/>
        </p:nvSpPr>
        <p:spPr>
          <a:xfrm>
            <a:off x="715499" y="1631639"/>
            <a:ext cx="10081752" cy="4180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current room type ‘has’ items </a:t>
            </a:r>
          </a:p>
          <a:p>
            <a:pPr>
              <a:lnSpc>
                <a:spcPct val="150000"/>
              </a:lnSpc>
            </a:pPr>
            <a:r>
              <a:rPr kumimoji="1" lang="en-US" altLang="zh-CN" sz="2400" i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&lt;chamber , has , bed stand&gt;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current room ‘</a:t>
            </a:r>
            <a:r>
              <a:rPr kumimoji="1"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link’entrances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and exits</a:t>
            </a:r>
          </a:p>
          <a:p>
            <a:pPr>
              <a:lnSpc>
                <a:spcPct val="150000"/>
              </a:lnSpc>
            </a:pPr>
            <a:r>
              <a:rPr kumimoji="1" lang="en-US" altLang="zh-CN" sz="2400" i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&lt;basement , has , exit to north&gt;</a:t>
            </a:r>
          </a:p>
          <a:p>
            <a:pPr marL="342900" lvl="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room ‘direct to’ room</a:t>
            </a:r>
          </a:p>
          <a:p>
            <a:pPr lvl="0">
              <a:lnSpc>
                <a:spcPct val="150000"/>
              </a:lnSpc>
            </a:pP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&lt;chamber , east of , basement&gt;</a:t>
            </a:r>
            <a:endParaRPr kumimoji="1" lang="en-US" altLang="zh-CN" sz="2400" i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kumimoji="1"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you”node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kumimoji="1" lang="en-US" altLang="zh-CN" sz="2400" i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&lt;you , have , cubical key&gt;</a:t>
            </a:r>
          </a:p>
        </p:txBody>
      </p:sp>
    </p:spTree>
    <p:extLst>
      <p:ext uri="{BB962C8B-B14F-4D97-AF65-F5344CB8AC3E}">
        <p14:creationId xmlns:p14="http://schemas.microsoft.com/office/powerpoint/2010/main" val="1990305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>
            <a:extLst>
              <a:ext uri="{FF2B5EF4-FFF2-40B4-BE49-F238E27FC236}">
                <a16:creationId xmlns:a16="http://schemas.microsoft.com/office/drawing/2014/main" id="{2EA2FD0B-9710-E54C-AB57-FA1DF3B8FFB7}"/>
              </a:ext>
            </a:extLst>
          </p:cNvPr>
          <p:cNvSpPr/>
          <p:nvPr/>
        </p:nvSpPr>
        <p:spPr>
          <a:xfrm flipH="1">
            <a:off x="2013995" y="3795172"/>
            <a:ext cx="1192192" cy="309602"/>
          </a:xfrm>
          <a:prstGeom prst="rect">
            <a:avLst/>
          </a:prstGeom>
          <a:solidFill>
            <a:srgbClr val="FFC000">
              <a:alpha val="30000"/>
            </a:srgbClr>
          </a:solidFill>
          <a:ln w="88900">
            <a:solidFill>
              <a:srgbClr val="FFC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BD234C0-E404-724C-A475-2004E220BA17}"/>
              </a:ext>
            </a:extLst>
          </p:cNvPr>
          <p:cNvSpPr/>
          <p:nvPr/>
        </p:nvSpPr>
        <p:spPr>
          <a:xfrm flipH="1">
            <a:off x="2973822" y="2797798"/>
            <a:ext cx="653704" cy="309602"/>
          </a:xfrm>
          <a:prstGeom prst="rect">
            <a:avLst/>
          </a:prstGeom>
          <a:solidFill>
            <a:srgbClr val="FFC000">
              <a:alpha val="30000"/>
            </a:srgbClr>
          </a:solidFill>
          <a:ln w="88900">
            <a:solidFill>
              <a:srgbClr val="FFC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D5DB169-44A2-AB42-BBF5-6513B130E727}"/>
              </a:ext>
            </a:extLst>
          </p:cNvPr>
          <p:cNvSpPr/>
          <p:nvPr/>
        </p:nvSpPr>
        <p:spPr>
          <a:xfrm flipH="1">
            <a:off x="3572068" y="1777752"/>
            <a:ext cx="655657" cy="309602"/>
          </a:xfrm>
          <a:prstGeom prst="rect">
            <a:avLst/>
          </a:prstGeom>
          <a:solidFill>
            <a:srgbClr val="FFC000">
              <a:alpha val="30000"/>
            </a:srgbClr>
          </a:solidFill>
          <a:ln w="88900">
            <a:solidFill>
              <a:srgbClr val="FFC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1A33767-7ED8-4846-B379-02D0727665C2}"/>
              </a:ext>
            </a:extLst>
          </p:cNvPr>
          <p:cNvSpPr/>
          <p:nvPr/>
        </p:nvSpPr>
        <p:spPr>
          <a:xfrm flipH="1">
            <a:off x="3330659" y="3803378"/>
            <a:ext cx="862342" cy="309602"/>
          </a:xfrm>
          <a:prstGeom prst="rect">
            <a:avLst/>
          </a:prstGeom>
          <a:solidFill>
            <a:srgbClr val="00B0F0">
              <a:alpha val="30000"/>
            </a:srgbClr>
          </a:solidFill>
          <a:ln w="88900">
            <a:solidFill>
              <a:srgbClr val="00B0F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0672D21-F227-C34D-93D7-94FD92EA00CA}"/>
              </a:ext>
            </a:extLst>
          </p:cNvPr>
          <p:cNvSpPr/>
          <p:nvPr/>
        </p:nvSpPr>
        <p:spPr>
          <a:xfrm flipH="1">
            <a:off x="3712129" y="2801570"/>
            <a:ext cx="2361707" cy="309602"/>
          </a:xfrm>
          <a:prstGeom prst="rect">
            <a:avLst/>
          </a:prstGeom>
          <a:solidFill>
            <a:srgbClr val="00B0F0">
              <a:alpha val="30000"/>
            </a:srgbClr>
          </a:solidFill>
          <a:ln w="88900">
            <a:solidFill>
              <a:srgbClr val="00B0F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70FD866-F61A-4347-A3F7-EB95FCF0D44E}"/>
              </a:ext>
            </a:extLst>
          </p:cNvPr>
          <p:cNvSpPr/>
          <p:nvPr/>
        </p:nvSpPr>
        <p:spPr>
          <a:xfrm flipH="1">
            <a:off x="4361477" y="1777752"/>
            <a:ext cx="809242" cy="309602"/>
          </a:xfrm>
          <a:prstGeom prst="rect">
            <a:avLst/>
          </a:prstGeom>
          <a:solidFill>
            <a:srgbClr val="00B0F0">
              <a:alpha val="30000"/>
            </a:srgbClr>
          </a:solidFill>
          <a:ln w="88900">
            <a:solidFill>
              <a:srgbClr val="00B0F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CBF6A64-F563-674A-9A5D-70E967A5E892}"/>
              </a:ext>
            </a:extLst>
          </p:cNvPr>
          <p:cNvSpPr/>
          <p:nvPr/>
        </p:nvSpPr>
        <p:spPr>
          <a:xfrm flipH="1">
            <a:off x="1070628" y="3803378"/>
            <a:ext cx="862343" cy="309602"/>
          </a:xfrm>
          <a:prstGeom prst="rect">
            <a:avLst/>
          </a:prstGeom>
          <a:solidFill>
            <a:srgbClr val="FF0000">
              <a:alpha val="30000"/>
            </a:srgbClr>
          </a:solidFill>
          <a:ln w="88900">
            <a:solidFill>
              <a:srgbClr val="FF0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988560F8-31B1-564F-B440-0DB7435B1F70}"/>
              </a:ext>
            </a:extLst>
          </p:cNvPr>
          <p:cNvSpPr/>
          <p:nvPr/>
        </p:nvSpPr>
        <p:spPr>
          <a:xfrm flipH="1">
            <a:off x="1045624" y="2804876"/>
            <a:ext cx="1824898" cy="309602"/>
          </a:xfrm>
          <a:prstGeom prst="rect">
            <a:avLst/>
          </a:prstGeom>
          <a:solidFill>
            <a:srgbClr val="FF0000">
              <a:alpha val="30000"/>
            </a:srgbClr>
          </a:solidFill>
          <a:ln w="88900">
            <a:solidFill>
              <a:srgbClr val="FF0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14AB75A1-B5B7-1547-89D1-923192BBAF41}"/>
              </a:ext>
            </a:extLst>
          </p:cNvPr>
          <p:cNvSpPr/>
          <p:nvPr/>
        </p:nvSpPr>
        <p:spPr>
          <a:xfrm flipH="1">
            <a:off x="1045624" y="1777752"/>
            <a:ext cx="2412735" cy="309602"/>
          </a:xfrm>
          <a:prstGeom prst="rect">
            <a:avLst/>
          </a:prstGeom>
          <a:solidFill>
            <a:srgbClr val="FF0000">
              <a:alpha val="30000"/>
            </a:srgbClr>
          </a:solidFill>
          <a:ln w="88900">
            <a:solidFill>
              <a:srgbClr val="FF0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0B0C1AB-424D-014F-A05E-F77A8EDDBA96}"/>
              </a:ext>
            </a:extLst>
          </p:cNvPr>
          <p:cNvSpPr txBox="1"/>
          <p:nvPr/>
        </p:nvSpPr>
        <p:spPr>
          <a:xfrm>
            <a:off x="417861" y="270597"/>
            <a:ext cx="3132589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 b="1">
                <a:effectLst/>
                <a:latin typeface="Abadi" panose="020B0604020104020204" pitchFamily="34" charset="0"/>
                <a:ea typeface="思源宋体 Heavy" panose="02020900000000000000" pitchFamily="18" charset="-122"/>
              </a:defRPr>
            </a:lvl1pPr>
          </a:lstStyle>
          <a:p>
            <a:r>
              <a:rPr lang="en-US" altLang="zh-CN" b="0" dirty="0"/>
              <a:t>KG-DQN</a:t>
            </a:r>
          </a:p>
        </p:txBody>
      </p:sp>
      <p:cxnSp>
        <p:nvCxnSpPr>
          <p:cNvPr id="36" name="直接连接符 62">
            <a:extLst>
              <a:ext uri="{FF2B5EF4-FFF2-40B4-BE49-F238E27FC236}">
                <a16:creationId xmlns:a16="http://schemas.microsoft.com/office/drawing/2014/main" id="{69C1DDD8-A49C-8F46-AC5C-A71736DBC7A8}"/>
              </a:ext>
            </a:extLst>
          </p:cNvPr>
          <p:cNvCxnSpPr>
            <a:cxnSpLocks/>
          </p:cNvCxnSpPr>
          <p:nvPr/>
        </p:nvCxnSpPr>
        <p:spPr>
          <a:xfrm>
            <a:off x="489523" y="695568"/>
            <a:ext cx="32701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63">
            <a:extLst>
              <a:ext uri="{FF2B5EF4-FFF2-40B4-BE49-F238E27FC236}">
                <a16:creationId xmlns:a16="http://schemas.microsoft.com/office/drawing/2014/main" id="{AD7EDF10-04EF-A446-BD26-9826A7EFDCFF}"/>
              </a:ext>
            </a:extLst>
          </p:cNvPr>
          <p:cNvCxnSpPr>
            <a:cxnSpLocks/>
          </p:cNvCxnSpPr>
          <p:nvPr/>
        </p:nvCxnSpPr>
        <p:spPr>
          <a:xfrm>
            <a:off x="3627526" y="270597"/>
            <a:ext cx="0" cy="5716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659B9367-09E3-254E-A83B-79FEFD747DD2}"/>
              </a:ext>
            </a:extLst>
          </p:cNvPr>
          <p:cNvSpPr txBox="1"/>
          <p:nvPr/>
        </p:nvSpPr>
        <p:spPr>
          <a:xfrm>
            <a:off x="2565519" y="332152"/>
            <a:ext cx="7060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Knowledge Graph Representation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EF8052A-03F9-5747-B08E-3314459A01AD}"/>
              </a:ext>
            </a:extLst>
          </p:cNvPr>
          <p:cNvSpPr txBox="1"/>
          <p:nvPr/>
        </p:nvSpPr>
        <p:spPr>
          <a:xfrm>
            <a:off x="715499" y="938781"/>
            <a:ext cx="7060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Open Information Extraction (</a:t>
            </a:r>
            <a:r>
              <a:rPr kumimoji="1"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OpenIE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145EA18F-DEA8-A445-BADA-F341D3C34F0A}"/>
              </a:ext>
            </a:extLst>
          </p:cNvPr>
          <p:cNvSpPr txBox="1"/>
          <p:nvPr/>
        </p:nvSpPr>
        <p:spPr>
          <a:xfrm>
            <a:off x="715499" y="1631639"/>
            <a:ext cx="5731600" cy="4180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current room type ‘has’ items </a:t>
            </a:r>
          </a:p>
          <a:p>
            <a:pPr>
              <a:lnSpc>
                <a:spcPct val="150000"/>
              </a:lnSpc>
            </a:pPr>
            <a:r>
              <a:rPr kumimoji="1" lang="en-US" altLang="zh-CN" sz="2400" i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&lt;chamber , has , bed stand&gt;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current room ‘</a:t>
            </a:r>
            <a:r>
              <a:rPr kumimoji="1"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link’entrances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and exits</a:t>
            </a:r>
          </a:p>
          <a:p>
            <a:pPr>
              <a:lnSpc>
                <a:spcPct val="150000"/>
              </a:lnSpc>
            </a:pPr>
            <a:r>
              <a:rPr kumimoji="1" lang="en-US" altLang="zh-CN" sz="2400" i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&lt;basement , has , exit to north&gt;</a:t>
            </a:r>
          </a:p>
          <a:p>
            <a:pPr marL="342900" lvl="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room ‘direct to’ room</a:t>
            </a:r>
          </a:p>
          <a:p>
            <a:pPr lvl="0">
              <a:lnSpc>
                <a:spcPct val="150000"/>
              </a:lnSpc>
            </a:pP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&lt;chamber , east of , basement&gt;</a:t>
            </a:r>
            <a:endParaRPr kumimoji="1" lang="en-US" altLang="zh-CN" sz="2400" i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kumimoji="1"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you”node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kumimoji="1" lang="en-US" altLang="zh-CN" sz="2400" i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&lt;you , have , cubical key&gt;</a:t>
            </a:r>
          </a:p>
        </p:txBody>
      </p:sp>
    </p:spTree>
    <p:extLst>
      <p:ext uri="{BB962C8B-B14F-4D97-AF65-F5344CB8AC3E}">
        <p14:creationId xmlns:p14="http://schemas.microsoft.com/office/powerpoint/2010/main" val="4143284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726D85D7-A9A4-1543-9CF7-7ADEC6849BF1}"/>
              </a:ext>
            </a:extLst>
          </p:cNvPr>
          <p:cNvSpPr/>
          <p:nvPr/>
        </p:nvSpPr>
        <p:spPr>
          <a:xfrm>
            <a:off x="534519" y="1545409"/>
            <a:ext cx="5912579" cy="314233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dist="127000" dir="4200000" algn="ctr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" altLang="zh-CN" sz="2000" dirty="0">
              <a:solidFill>
                <a:schemeClr val="bg2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C53C5D3-7ADF-A644-AFEF-DAEEBFE9DBF3}"/>
              </a:ext>
            </a:extLst>
          </p:cNvPr>
          <p:cNvSpPr/>
          <p:nvPr/>
        </p:nvSpPr>
        <p:spPr>
          <a:xfrm>
            <a:off x="533351" y="4752834"/>
            <a:ext cx="5912578" cy="9787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dist="127000" dir="4200000" algn="ctr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" altLang="zh-CN" sz="2000" dirty="0">
              <a:solidFill>
                <a:schemeClr val="bg2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0B0C1AB-424D-014F-A05E-F77A8EDDBA96}"/>
              </a:ext>
            </a:extLst>
          </p:cNvPr>
          <p:cNvSpPr txBox="1"/>
          <p:nvPr/>
        </p:nvSpPr>
        <p:spPr>
          <a:xfrm>
            <a:off x="417861" y="270597"/>
            <a:ext cx="3132589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 b="1">
                <a:effectLst/>
                <a:latin typeface="Abadi" panose="020B0604020104020204" pitchFamily="34" charset="0"/>
                <a:ea typeface="思源宋体 Heavy" panose="02020900000000000000" pitchFamily="18" charset="-122"/>
              </a:defRPr>
            </a:lvl1pPr>
          </a:lstStyle>
          <a:p>
            <a:r>
              <a:rPr lang="en-US" altLang="zh-CN" b="0" dirty="0"/>
              <a:t>KG-DQN</a:t>
            </a:r>
          </a:p>
        </p:txBody>
      </p:sp>
      <p:cxnSp>
        <p:nvCxnSpPr>
          <p:cNvPr id="36" name="直接连接符 62">
            <a:extLst>
              <a:ext uri="{FF2B5EF4-FFF2-40B4-BE49-F238E27FC236}">
                <a16:creationId xmlns:a16="http://schemas.microsoft.com/office/drawing/2014/main" id="{69C1DDD8-A49C-8F46-AC5C-A71736DBC7A8}"/>
              </a:ext>
            </a:extLst>
          </p:cNvPr>
          <p:cNvCxnSpPr>
            <a:cxnSpLocks/>
          </p:cNvCxnSpPr>
          <p:nvPr/>
        </p:nvCxnSpPr>
        <p:spPr>
          <a:xfrm>
            <a:off x="489523" y="695568"/>
            <a:ext cx="32701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63">
            <a:extLst>
              <a:ext uri="{FF2B5EF4-FFF2-40B4-BE49-F238E27FC236}">
                <a16:creationId xmlns:a16="http://schemas.microsoft.com/office/drawing/2014/main" id="{AD7EDF10-04EF-A446-BD26-9826A7EFDCFF}"/>
              </a:ext>
            </a:extLst>
          </p:cNvPr>
          <p:cNvCxnSpPr>
            <a:cxnSpLocks/>
          </p:cNvCxnSpPr>
          <p:nvPr/>
        </p:nvCxnSpPr>
        <p:spPr>
          <a:xfrm>
            <a:off x="3627526" y="270597"/>
            <a:ext cx="0" cy="5716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659B9367-09E3-254E-A83B-79FEFD747DD2}"/>
              </a:ext>
            </a:extLst>
          </p:cNvPr>
          <p:cNvSpPr txBox="1"/>
          <p:nvPr/>
        </p:nvSpPr>
        <p:spPr>
          <a:xfrm>
            <a:off x="2565519" y="332152"/>
            <a:ext cx="7060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Knowledge Graph Representation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EF8052A-03F9-5747-B08E-3314459A01AD}"/>
              </a:ext>
            </a:extLst>
          </p:cNvPr>
          <p:cNvSpPr txBox="1"/>
          <p:nvPr/>
        </p:nvSpPr>
        <p:spPr>
          <a:xfrm>
            <a:off x="715499" y="938781"/>
            <a:ext cx="7060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Open Information Extraction (</a:t>
            </a:r>
            <a:r>
              <a:rPr kumimoji="1"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OpenIE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60DE1F6-5562-5742-B270-B2F11190EC5A}"/>
              </a:ext>
            </a:extLst>
          </p:cNvPr>
          <p:cNvSpPr/>
          <p:nvPr/>
        </p:nvSpPr>
        <p:spPr>
          <a:xfrm>
            <a:off x="7857483" y="2666651"/>
            <a:ext cx="3711459" cy="5718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dist="127000" dir="4200000" algn="ctr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2000" dirty="0">
                <a:solidFill>
                  <a:schemeClr val="bg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Persist after each action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3F5DBEC-F4C9-604A-A07B-D720A1E21E0A}"/>
              </a:ext>
            </a:extLst>
          </p:cNvPr>
          <p:cNvSpPr/>
          <p:nvPr/>
        </p:nvSpPr>
        <p:spPr>
          <a:xfrm>
            <a:off x="7857483" y="4886988"/>
            <a:ext cx="3711459" cy="5718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dist="127000" dir="4200000" algn="ctr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2000" dirty="0">
                <a:solidFill>
                  <a:schemeClr val="bg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Update after each action</a:t>
            </a:r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1B298A51-87D6-614B-93E8-AB306C5D5509}"/>
              </a:ext>
            </a:extLst>
          </p:cNvPr>
          <p:cNvCxnSpPr/>
          <p:nvPr/>
        </p:nvCxnSpPr>
        <p:spPr>
          <a:xfrm>
            <a:off x="6655443" y="2974694"/>
            <a:ext cx="995423" cy="0"/>
          </a:xfrm>
          <a:prstGeom prst="line">
            <a:avLst/>
          </a:prstGeom>
          <a:ln w="412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DD3DFA15-CACA-7148-A104-A9FC510087B9}"/>
              </a:ext>
            </a:extLst>
          </p:cNvPr>
          <p:cNvCxnSpPr/>
          <p:nvPr/>
        </p:nvCxnSpPr>
        <p:spPr>
          <a:xfrm>
            <a:off x="6655443" y="5187388"/>
            <a:ext cx="995423" cy="0"/>
          </a:xfrm>
          <a:prstGeom prst="line">
            <a:avLst/>
          </a:prstGeom>
          <a:ln w="412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7B2657D6-F7A6-7446-A961-57519A89EAB0}"/>
              </a:ext>
            </a:extLst>
          </p:cNvPr>
          <p:cNvSpPr/>
          <p:nvPr/>
        </p:nvSpPr>
        <p:spPr>
          <a:xfrm flipH="1">
            <a:off x="2013995" y="3795172"/>
            <a:ext cx="1192192" cy="309602"/>
          </a:xfrm>
          <a:prstGeom prst="rect">
            <a:avLst/>
          </a:prstGeom>
          <a:solidFill>
            <a:srgbClr val="FFC000">
              <a:alpha val="30000"/>
            </a:srgbClr>
          </a:solidFill>
          <a:ln w="88900">
            <a:solidFill>
              <a:srgbClr val="FFC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B79FE4C-167D-174B-BB76-D08EA633CF86}"/>
              </a:ext>
            </a:extLst>
          </p:cNvPr>
          <p:cNvSpPr/>
          <p:nvPr/>
        </p:nvSpPr>
        <p:spPr>
          <a:xfrm flipH="1">
            <a:off x="2973822" y="2797798"/>
            <a:ext cx="653704" cy="309602"/>
          </a:xfrm>
          <a:prstGeom prst="rect">
            <a:avLst/>
          </a:prstGeom>
          <a:solidFill>
            <a:srgbClr val="FFC000">
              <a:alpha val="30000"/>
            </a:srgbClr>
          </a:solidFill>
          <a:ln w="88900">
            <a:solidFill>
              <a:srgbClr val="FFC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5D965F8-A49D-594E-9B15-094790BE2A3D}"/>
              </a:ext>
            </a:extLst>
          </p:cNvPr>
          <p:cNvSpPr/>
          <p:nvPr/>
        </p:nvSpPr>
        <p:spPr>
          <a:xfrm flipH="1">
            <a:off x="3572068" y="1777752"/>
            <a:ext cx="655657" cy="309602"/>
          </a:xfrm>
          <a:prstGeom prst="rect">
            <a:avLst/>
          </a:prstGeom>
          <a:solidFill>
            <a:srgbClr val="FFC000">
              <a:alpha val="30000"/>
            </a:srgbClr>
          </a:solidFill>
          <a:ln w="88900">
            <a:solidFill>
              <a:srgbClr val="FFC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CFCD022-E790-8248-ACE7-40ED225EE545}"/>
              </a:ext>
            </a:extLst>
          </p:cNvPr>
          <p:cNvSpPr/>
          <p:nvPr/>
        </p:nvSpPr>
        <p:spPr>
          <a:xfrm flipH="1">
            <a:off x="3330659" y="3803378"/>
            <a:ext cx="862342" cy="309602"/>
          </a:xfrm>
          <a:prstGeom prst="rect">
            <a:avLst/>
          </a:prstGeom>
          <a:solidFill>
            <a:srgbClr val="00B0F0">
              <a:alpha val="30000"/>
            </a:srgbClr>
          </a:solidFill>
          <a:ln w="88900">
            <a:solidFill>
              <a:srgbClr val="00B0F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CEB44AE0-445D-9F48-A576-2A3C4AA771B2}"/>
              </a:ext>
            </a:extLst>
          </p:cNvPr>
          <p:cNvSpPr/>
          <p:nvPr/>
        </p:nvSpPr>
        <p:spPr>
          <a:xfrm flipH="1">
            <a:off x="3712129" y="2801570"/>
            <a:ext cx="2361707" cy="309602"/>
          </a:xfrm>
          <a:prstGeom prst="rect">
            <a:avLst/>
          </a:prstGeom>
          <a:solidFill>
            <a:srgbClr val="00B0F0">
              <a:alpha val="30000"/>
            </a:srgbClr>
          </a:solidFill>
          <a:ln w="88900">
            <a:solidFill>
              <a:srgbClr val="00B0F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4C1DF5CF-D63B-8C4C-AE09-2BB2891AC8A3}"/>
              </a:ext>
            </a:extLst>
          </p:cNvPr>
          <p:cNvSpPr/>
          <p:nvPr/>
        </p:nvSpPr>
        <p:spPr>
          <a:xfrm flipH="1">
            <a:off x="4361477" y="1777752"/>
            <a:ext cx="809242" cy="309602"/>
          </a:xfrm>
          <a:prstGeom prst="rect">
            <a:avLst/>
          </a:prstGeom>
          <a:solidFill>
            <a:srgbClr val="00B0F0">
              <a:alpha val="30000"/>
            </a:srgbClr>
          </a:solidFill>
          <a:ln w="88900">
            <a:solidFill>
              <a:srgbClr val="00B0F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3503256-AB08-924E-8617-41B93BA13040}"/>
              </a:ext>
            </a:extLst>
          </p:cNvPr>
          <p:cNvSpPr/>
          <p:nvPr/>
        </p:nvSpPr>
        <p:spPr>
          <a:xfrm flipH="1">
            <a:off x="1070628" y="3803378"/>
            <a:ext cx="862343" cy="309602"/>
          </a:xfrm>
          <a:prstGeom prst="rect">
            <a:avLst/>
          </a:prstGeom>
          <a:solidFill>
            <a:srgbClr val="FF0000">
              <a:alpha val="30000"/>
            </a:srgbClr>
          </a:solidFill>
          <a:ln w="88900">
            <a:solidFill>
              <a:srgbClr val="FF0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2A0B2EC-421F-7549-94CE-CA5FDC356A3F}"/>
              </a:ext>
            </a:extLst>
          </p:cNvPr>
          <p:cNvSpPr/>
          <p:nvPr/>
        </p:nvSpPr>
        <p:spPr>
          <a:xfrm flipH="1">
            <a:off x="1045624" y="2804876"/>
            <a:ext cx="1824898" cy="309602"/>
          </a:xfrm>
          <a:prstGeom prst="rect">
            <a:avLst/>
          </a:prstGeom>
          <a:solidFill>
            <a:srgbClr val="FF0000">
              <a:alpha val="30000"/>
            </a:srgbClr>
          </a:solidFill>
          <a:ln w="88900">
            <a:solidFill>
              <a:srgbClr val="FF0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E57C1E22-DEF7-9B4D-A9A5-DA7F6DD2E0FB}"/>
              </a:ext>
            </a:extLst>
          </p:cNvPr>
          <p:cNvSpPr/>
          <p:nvPr/>
        </p:nvSpPr>
        <p:spPr>
          <a:xfrm flipH="1">
            <a:off x="1045624" y="1777752"/>
            <a:ext cx="2412735" cy="309602"/>
          </a:xfrm>
          <a:prstGeom prst="rect">
            <a:avLst/>
          </a:prstGeom>
          <a:solidFill>
            <a:srgbClr val="FF0000">
              <a:alpha val="30000"/>
            </a:srgbClr>
          </a:solidFill>
          <a:ln w="88900">
            <a:solidFill>
              <a:srgbClr val="FF0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145EA18F-DEA8-A445-BADA-F341D3C34F0A}"/>
              </a:ext>
            </a:extLst>
          </p:cNvPr>
          <p:cNvSpPr txBox="1"/>
          <p:nvPr/>
        </p:nvSpPr>
        <p:spPr>
          <a:xfrm>
            <a:off x="715499" y="1631639"/>
            <a:ext cx="5731600" cy="4180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current room type ‘has’ items </a:t>
            </a:r>
          </a:p>
          <a:p>
            <a:pPr>
              <a:lnSpc>
                <a:spcPct val="150000"/>
              </a:lnSpc>
            </a:pPr>
            <a:r>
              <a:rPr kumimoji="1" lang="en-US" altLang="zh-CN" sz="2400" i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&lt;chamber , has , bed stand&gt;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current room ‘</a:t>
            </a:r>
            <a:r>
              <a:rPr kumimoji="1"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link’entrances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and exits</a:t>
            </a:r>
          </a:p>
          <a:p>
            <a:pPr>
              <a:lnSpc>
                <a:spcPct val="150000"/>
              </a:lnSpc>
            </a:pPr>
            <a:r>
              <a:rPr kumimoji="1" lang="en-US" altLang="zh-CN" sz="2400" i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&lt;basement , has , exit to north&gt;</a:t>
            </a:r>
          </a:p>
          <a:p>
            <a:pPr marL="342900" lvl="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room ‘direct to’ room</a:t>
            </a:r>
          </a:p>
          <a:p>
            <a:pPr lvl="0">
              <a:lnSpc>
                <a:spcPct val="150000"/>
              </a:lnSpc>
            </a:pP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&lt;chamber , east of , basement&gt;</a:t>
            </a:r>
            <a:endParaRPr kumimoji="1" lang="en-US" altLang="zh-CN" sz="2400" i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kumimoji="1"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you”node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kumimoji="1" lang="en-US" altLang="zh-CN" sz="2400" i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&lt;you , have , cubical key&gt;</a:t>
            </a:r>
          </a:p>
        </p:txBody>
      </p:sp>
    </p:spTree>
    <p:extLst>
      <p:ext uri="{BB962C8B-B14F-4D97-AF65-F5344CB8AC3E}">
        <p14:creationId xmlns:p14="http://schemas.microsoft.com/office/powerpoint/2010/main" val="1113717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4276AA"/>
      </a:accent1>
      <a:accent2>
        <a:srgbClr val="178AA1"/>
      </a:accent2>
      <a:accent3>
        <a:srgbClr val="40A693"/>
      </a:accent3>
      <a:accent4>
        <a:srgbClr val="5268A5"/>
      </a:accent4>
      <a:accent5>
        <a:srgbClr val="5E5CA2"/>
      </a:accent5>
      <a:accent6>
        <a:srgbClr val="778495"/>
      </a:accent6>
      <a:hlink>
        <a:srgbClr val="4276AA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47221042-5e9e-43b1-8699-a7dac5960ef1-default" id="{5149FC6E-7779-7F4E-AF53-82D9D9D93142}" vid="{C3CE4BA9-CDD7-A947-951B-E7DFE9687E1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{E41D4726-47B5-294A-B7D5-F8AC58D34EA0}tf16401378</Template>
  <TotalTime>6387</TotalTime>
  <Words>695</Words>
  <Application>Microsoft Macintosh PowerPoint</Application>
  <PresentationFormat>宽屏</PresentationFormat>
  <Paragraphs>146</Paragraphs>
  <Slides>25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等线</vt:lpstr>
      <vt:lpstr>Microsoft YaHei</vt:lpstr>
      <vt:lpstr>Abadi</vt:lpstr>
      <vt:lpstr>Arial</vt:lpstr>
      <vt:lpstr>Calibri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涛</dc:creator>
  <cp:lastModifiedBy>张 涛</cp:lastModifiedBy>
  <cp:revision>49</cp:revision>
  <dcterms:created xsi:type="dcterms:W3CDTF">2020-10-21T04:05:36Z</dcterms:created>
  <dcterms:modified xsi:type="dcterms:W3CDTF">2020-11-12T04:40:33Z</dcterms:modified>
</cp:coreProperties>
</file>