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3"/>
    <p:sldId id="281" r:id="rId5"/>
    <p:sldId id="282" r:id="rId6"/>
    <p:sldId id="283" r:id="rId7"/>
    <p:sldId id="284" r:id="rId8"/>
    <p:sldId id="326" r:id="rId9"/>
    <p:sldId id="285" r:id="rId10"/>
    <p:sldId id="286" r:id="rId11"/>
    <p:sldId id="287" r:id="rId12"/>
    <p:sldId id="288" r:id="rId13"/>
    <p:sldId id="289" r:id="rId14"/>
    <p:sldId id="327" r:id="rId15"/>
    <p:sldId id="328" r:id="rId16"/>
    <p:sldId id="329" r:id="rId17"/>
    <p:sldId id="330" r:id="rId18"/>
    <p:sldId id="295" r:id="rId19"/>
    <p:sldId id="368" r:id="rId20"/>
    <p:sldId id="369" r:id="rId21"/>
    <p:sldId id="370" r:id="rId22"/>
    <p:sldId id="302" r:id="rId23"/>
    <p:sldId id="303" r:id="rId24"/>
    <p:sldId id="292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242"/>
    <a:srgbClr val="1C4885"/>
    <a:srgbClr val="20B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474" y="114"/>
      </p:cViewPr>
      <p:guideLst>
        <p:guide orient="horz" pos="11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32985" y="4621530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Chen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928582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42490" y="2149475"/>
            <a:ext cx="79057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C4885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 Data-driven Approach for Noise Reduction in Distantly Supervised Biomedical Relation Extraction</a:t>
            </a:r>
            <a:endParaRPr lang="en-US" altLang="zh-CN" sz="2800" dirty="0">
              <a:solidFill>
                <a:srgbClr val="1C4885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13" name="图片 12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700405"/>
            <a:ext cx="885825" cy="8858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99970" y="3210560"/>
            <a:ext cx="7479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olidFill>
                  <a:srgbClr val="1C4885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Saadullah Amin∗ Katherine Ann Dunfield∗Anna Vechkaeva</a:t>
            </a:r>
            <a:endParaRPr lang="en-US" b="1" dirty="0">
              <a:solidFill>
                <a:srgbClr val="1C4885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ctr"/>
            <a:r>
              <a:rPr lang="en-US" b="1" dirty="0">
                <a:solidFill>
                  <a:srgbClr val="1C4885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ACL2020</a:t>
            </a:r>
            <a:endParaRPr lang="en-US" b="1" dirty="0">
              <a:solidFill>
                <a:srgbClr val="1C4885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en-US" altLang="zh-CN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750" y="2420620"/>
            <a:ext cx="2520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rgbClr val="1C4885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Method</a:t>
            </a:r>
            <a:endParaRPr lang="en-US" altLang="zh-CN" sz="5400" dirty="0">
              <a:solidFill>
                <a:srgbClr val="1C4885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700405"/>
            <a:ext cx="885825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290" y="512445"/>
            <a:ext cx="331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Method(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编码方案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)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17" name="图片 16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717550" y="1715770"/>
            <a:ext cx="10875645" cy="4599940"/>
            <a:chOff x="1130" y="2702"/>
            <a:chExt cx="17127" cy="7244"/>
          </a:xfrm>
        </p:grpSpPr>
        <p:sp>
          <p:nvSpPr>
            <p:cNvPr id="4" name="矩形 3"/>
            <p:cNvSpPr/>
            <p:nvPr/>
          </p:nvSpPr>
          <p:spPr>
            <a:xfrm>
              <a:off x="9637" y="2702"/>
              <a:ext cx="8620" cy="7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30" y="2702"/>
              <a:ext cx="8507" cy="7245"/>
            </a:xfrm>
            <a:prstGeom prst="rect">
              <a:avLst/>
            </a:prstGeom>
            <a:solidFill>
              <a:srgbClr val="1C48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55" y="3257"/>
              <a:ext cx="74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charset="0"/>
                  <a:ea typeface="FZZhengHeiS-DB-GB" panose="02000000000000000000" pitchFamily="2" charset="0"/>
                  <a:cs typeface="Times New Roman" panose="02020603050405020304" charset="0"/>
                </a:rPr>
                <a:t>Sentence order(s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charset="0"/>
                  <a:ea typeface="FZZhengHeiS-DB-GB" panose="02000000000000000000" pitchFamily="2" charset="0"/>
                  <a:cs typeface="Times New Roman" panose="02020603050405020304" charset="0"/>
                </a:rPr>
                <a:t>-tag)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172" y="4351"/>
              <a:ext cx="9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0666" y="3257"/>
              <a:ext cx="71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FZZhengHeiS-DB-GB" panose="02000000000000000000" pitchFamily="2" charset="0"/>
                  <a:cs typeface="Times New Roman" panose="02020603050405020304" charset="0"/>
                </a:rPr>
                <a:t>KB order(k-tag):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0883" y="4351"/>
              <a:ext cx="971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562" y="4669"/>
              <a:ext cx="7644" cy="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实体按照他们出现在句子中的顺序被标记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endPara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                   和                       成索引对，0 &lt; i &lt; j-1， j &lt; k，k ≤ l-1 and l ≤ L，限制实体                               和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endPara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用 $ 标记      边界，用ˆ来标记      边界，    和              可以是头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(h)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，也可以是尾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(t)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。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071" y="4669"/>
              <a:ext cx="7644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实体按照他们出现在知识库中的顺序被标记</a:t>
              </a:r>
              <a:endParaRPr 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endParaRPr 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                   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和                   成索引对，限制头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(h)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和尾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(t)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 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用$标记     边界，用ˆ来标记     边界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2" y="5457"/>
              <a:ext cx="1565" cy="47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" y="5457"/>
              <a:ext cx="1691" cy="47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" y="5891"/>
              <a:ext cx="1971" cy="389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5" y="6280"/>
              <a:ext cx="2074" cy="379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6" y="6931"/>
              <a:ext cx="439" cy="56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62" y="6935"/>
              <a:ext cx="428" cy="519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66" y="5476"/>
              <a:ext cx="1563" cy="415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524" y="5496"/>
              <a:ext cx="1545" cy="348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565" y="6620"/>
              <a:ext cx="394" cy="431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86" y="6645"/>
              <a:ext cx="365" cy="394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0" y="6936"/>
              <a:ext cx="439" cy="562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76" y="6957"/>
              <a:ext cx="428" cy="5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290" y="512445"/>
            <a:ext cx="4599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Method(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Model Architecture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)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17" name="图片 16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1429385"/>
            <a:ext cx="6507480" cy="39992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06245" y="5664835"/>
            <a:ext cx="5083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Multiple instance learning (MIL) based bag</a:t>
            </a:r>
            <a:r>
              <a:rPr 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level relation classification BERT with </a:t>
            </a:r>
            <a:r>
              <a:rPr 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k-tag </a:t>
            </a:r>
            <a:r>
              <a:rPr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entity marking</a:t>
            </a:r>
            <a:endParaRPr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924165" y="1598295"/>
            <a:ext cx="911860" cy="598170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13" name="矩形 12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8043545" y="1701800"/>
            <a:ext cx="2832100" cy="815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176260" y="1818005"/>
            <a:ext cx="488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</a:rPr>
              <a:t>1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94420" y="1941195"/>
            <a:ext cx="1847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  <a:sym typeface="+mn-ea"/>
              </a:rPr>
              <a:t>Sentence Encoding</a:t>
            </a:r>
            <a:endParaRPr lang="zh-CN" sz="16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924165" y="3014345"/>
            <a:ext cx="911860" cy="598170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0" name="矩形 19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8043545" y="3117850"/>
            <a:ext cx="2832100" cy="815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176260" y="3234055"/>
            <a:ext cx="488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</a:rPr>
              <a:t>2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94420" y="3357245"/>
            <a:ext cx="2181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  <a:sym typeface="+mn-ea"/>
              </a:rPr>
              <a:t>Relation Representation</a:t>
            </a:r>
            <a:endParaRPr lang="zh-CN" sz="16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924165" y="4398010"/>
            <a:ext cx="911860" cy="598170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8043545" y="4501515"/>
            <a:ext cx="2832100" cy="815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176260" y="4617720"/>
            <a:ext cx="488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</a:rPr>
              <a:t>3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836025" y="4740910"/>
            <a:ext cx="1867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  <a:sym typeface="+mn-ea"/>
              </a:rPr>
              <a:t>Bag Aggregation</a:t>
            </a:r>
            <a:endParaRPr lang="zh-CN" sz="16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290" y="512445"/>
            <a:ext cx="4583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Method(Sentence Encoding)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17" name="图片 16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" y="1778000"/>
            <a:ext cx="5980430" cy="3676015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 rot="10800000" flipV="1">
            <a:off x="6614160" y="1725930"/>
            <a:ext cx="4072890" cy="440055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  <a:sym typeface="+mn-ea"/>
              </a:rPr>
              <a:t>Sentence Encoding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31635" y="2270125"/>
            <a:ext cx="39046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通过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k-tag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编码，获得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endParaRPr lang="en-US" alt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对应[CLS]令牌的最终隐藏状态H0穿过带有激活函数的线性层来获得h0里的全局句子信息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755" y="2270125"/>
            <a:ext cx="2506345" cy="29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778000"/>
            <a:ext cx="5980430" cy="367601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290" y="512445"/>
            <a:ext cx="5227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Method(Relation Representation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)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17" name="图片 16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 rot="10800000" flipV="1">
            <a:off x="6614160" y="1692910"/>
            <a:ext cx="4072890" cy="440055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  <a:sym typeface="+mn-ea"/>
              </a:rPr>
              <a:t>Relation Representation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731635" y="2219960"/>
            <a:ext cx="4764405" cy="3308985"/>
            <a:chOff x="10601" y="3496"/>
            <a:chExt cx="7503" cy="5211"/>
          </a:xfrm>
        </p:grpSpPr>
        <p:sp>
          <p:nvSpPr>
            <p:cNvPr id="5" name="文本框 4"/>
            <p:cNvSpPr txBox="1"/>
            <p:nvPr/>
          </p:nvSpPr>
          <p:spPr>
            <a:xfrm>
              <a:off x="10601" y="3523"/>
              <a:ext cx="6149" cy="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just">
                <a:buFont typeface="Wingdings" panose="05000000000000000000" charset="0"/>
                <a:buChar char="l"/>
              </a:pPr>
              <a:r>
                <a:rPr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头部实体：</a:t>
              </a:r>
              <a:endParaRPr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endParaRPr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平均池：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尾部实体：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平均池：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endPara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池化后的共享线性层：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indent="0" algn="just">
                <a:buFont typeface="Wingdings" panose="05000000000000000000" charset="0"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    （用于获得       和       ）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marL="285750" indent="-285750" algn="just">
                <a:buFont typeface="Wingdings" panose="05000000000000000000" charset="0"/>
                <a:buChar char="l"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用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[CLS]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拼接实体表示为：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  <a:p>
              <a:pPr indent="0" algn="just">
                <a:buFont typeface="Wingdings" panose="05000000000000000000" charset="0"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    （用于获得最终的隐藏关系表示）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7" y="3496"/>
              <a:ext cx="2737" cy="47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43" y="4274"/>
              <a:ext cx="2134" cy="47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7" y="5052"/>
              <a:ext cx="1783" cy="49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78" y="5147"/>
              <a:ext cx="1771" cy="37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01" y="5785"/>
              <a:ext cx="2315" cy="51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287" y="6639"/>
              <a:ext cx="1852" cy="39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734" y="7762"/>
              <a:ext cx="3371" cy="45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644" y="7036"/>
              <a:ext cx="438" cy="42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591" y="7036"/>
              <a:ext cx="445" cy="4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778000"/>
            <a:ext cx="5980430" cy="367601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290" y="512445"/>
            <a:ext cx="4298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Method(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Bag Aggregation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)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17" name="图片 16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 rot="10800000" flipV="1">
            <a:off x="6614160" y="1692910"/>
            <a:ext cx="4072890" cy="440055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  <a:sym typeface="+mn-ea"/>
              </a:rPr>
              <a:t>Bag Aggregation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1635" y="2237105"/>
            <a:ext cx="39046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l"/>
            </a:pPr>
            <a:r>
              <a:rPr 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方法一：Average</a:t>
            </a:r>
            <a:endParaRPr 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endParaRPr 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endParaRPr 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endParaRPr 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r>
              <a:rPr 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方法二：Selective attention</a:t>
            </a:r>
            <a:endParaRPr 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attention weights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endParaRPr 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Softmax:预测关系r是真实关系的概率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180" y="2538730"/>
            <a:ext cx="1278890" cy="52832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180" y="3769360"/>
            <a:ext cx="1628775" cy="10763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8760" y="4923155"/>
            <a:ext cx="874395" cy="288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5</a:t>
            </a:r>
            <a:endParaRPr lang="en-US" altLang="zh-CN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750" y="2420620"/>
            <a:ext cx="3651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rgbClr val="1C4885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Experiments</a:t>
            </a:r>
            <a:endParaRPr lang="en-US" altLang="zh-CN" sz="5400" dirty="0">
              <a:solidFill>
                <a:srgbClr val="1C4885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700405"/>
            <a:ext cx="885825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974090" y="1775460"/>
            <a:ext cx="7811770" cy="935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290" y="512445"/>
            <a:ext cx="2309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Experiments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17" name="图片 16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884555" y="1672590"/>
            <a:ext cx="1595755" cy="804545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58875" y="1828165"/>
            <a:ext cx="7442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KB: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UMLS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(Olivier Bodenreider. 2004. The unified medical language system (UMLS):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integrating biomedical terminology. Nucleic acids research,32(suppl 1):D267–D270.)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Text source: MEDLINE abstracts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(https://www.nlm.nih.gov/bsd/medline.html)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45" y="3288030"/>
            <a:ext cx="5274945" cy="145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290" y="512445"/>
            <a:ext cx="2309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Experiments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17" name="图片 16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56005" y="1574165"/>
            <a:ext cx="5509260" cy="712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36625" y="1470660"/>
            <a:ext cx="942340" cy="612775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7" name="矩形 6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34440" y="1762125"/>
            <a:ext cx="533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esults for different model configurations and data splits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0" y="2834640"/>
            <a:ext cx="7751445" cy="2461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290" y="512445"/>
            <a:ext cx="2309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Experiments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17" name="图片 16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56005" y="1574165"/>
            <a:ext cx="4614545" cy="712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36625" y="1470660"/>
            <a:ext cx="942340" cy="612775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7" name="矩形 6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34440" y="1762125"/>
            <a:ext cx="3191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Evaluation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15" y="2445385"/>
            <a:ext cx="4510405" cy="334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31889" y="4723027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175" y="854075"/>
            <a:ext cx="2115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rgbClr val="1C4885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Outline</a:t>
            </a:r>
            <a:endParaRPr lang="en-US" altLang="zh-CN" sz="4800" dirty="0">
              <a:solidFill>
                <a:srgbClr val="1C4885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51463" y="2098417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5959" y="219077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Idea</a:t>
            </a:r>
            <a:endParaRPr lang="en-US" altLang="zh-CN" sz="2400" dirty="0"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38526" y="2098417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03022" y="218442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Background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51463" y="3341155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5959" y="3432878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Motivation</a:t>
            </a:r>
            <a:endParaRPr lang="en-US" altLang="zh-CN" sz="2400" dirty="0"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38526" y="3341155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03022" y="3431608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Method</a:t>
            </a:r>
            <a:endParaRPr lang="en-US" altLang="zh-CN" sz="2400" dirty="0"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700405"/>
            <a:ext cx="885825" cy="88582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951463" y="458512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5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15959" y="4676843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 dirty="0"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Experiments</a:t>
            </a:r>
            <a:endParaRPr lang="en-US" altLang="zh-CN" sz="2400" dirty="0"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538526" y="458512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6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03022" y="4675573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 dirty="0"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Conclusion</a:t>
            </a:r>
            <a:endParaRPr lang="en-US" altLang="zh-CN" sz="2400" dirty="0"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6</a:t>
            </a:r>
            <a:endParaRPr lang="en-US" altLang="zh-CN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750" y="2420620"/>
            <a:ext cx="3651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rgbClr val="1C4885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Conclusion</a:t>
            </a:r>
            <a:endParaRPr lang="en-US" altLang="zh-CN" sz="5400" dirty="0">
              <a:solidFill>
                <a:srgbClr val="1C4885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700405"/>
            <a:ext cx="885825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94710" y="1544320"/>
            <a:ext cx="5401945" cy="3948430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10965" y="1896745"/>
            <a:ext cx="4737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Contribution(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Meits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049018" y="25915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6290" y="512445"/>
            <a:ext cx="2131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Conclusion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661410" y="2793365"/>
            <a:ext cx="48539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l"/>
            </a:pPr>
            <a:r>
              <a:rPr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扩展</a:t>
            </a:r>
            <a:r>
              <a:rPr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丰富的sentence-level关系的BERT模型到</a:t>
            </a:r>
            <a:r>
              <a:rPr sz="16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bag-level MIL</a:t>
            </a:r>
            <a:r>
              <a:rPr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引入了一种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数据驱动策略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来减少在远程监督下的生物医学关系提取任务中的噪声。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本文证明了通过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减少对其他任务的需求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强调数据的质量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可以实现降噪。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60825" y="2054860"/>
            <a:ext cx="4070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Thank You</a:t>
            </a:r>
            <a:endParaRPr 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72760" y="307403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700405"/>
            <a:ext cx="885825" cy="8858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33620" y="4621530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Chen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750" y="2420620"/>
            <a:ext cx="1420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rgbClr val="1C4885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Idea</a:t>
            </a:r>
            <a:endParaRPr lang="en-US" altLang="zh-CN" sz="5400" dirty="0">
              <a:solidFill>
                <a:srgbClr val="1C4885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700405"/>
            <a:ext cx="885825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2775" y="511810"/>
            <a:ext cx="1302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Idea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992908" y="1468649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1112520" y="1572260"/>
            <a:ext cx="9680575" cy="1150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12520" y="2985135"/>
            <a:ext cx="9681210" cy="1150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12520" y="4398010"/>
            <a:ext cx="9681210" cy="1150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992908" y="2881483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92908" y="4300064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232664" y="1775535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</a:rPr>
              <a:t>01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32664" y="3206482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</a:rPr>
              <a:t>02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232664" y="4603325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</a:rPr>
              <a:t>03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265045" y="1979295"/>
            <a:ext cx="8210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本文通过扩展</a:t>
            </a:r>
            <a:r>
              <a:rPr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sentence-level的关系模型BERT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到</a:t>
            </a:r>
            <a:r>
              <a:rPr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bag-level的多实例学习（MIL）</a:t>
            </a:r>
            <a:r>
              <a:rPr lang="zh-CN"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上</a:t>
            </a:r>
            <a:endParaRPr lang="zh-CN" sz="16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55215" y="3145790"/>
            <a:ext cx="8210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本文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定义</a:t>
            </a:r>
            <a:r>
              <a:rPr lang="zh-CN"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了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一种</a:t>
            </a:r>
            <a:r>
              <a:rPr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数据驱动策略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，通过</a:t>
            </a:r>
            <a:r>
              <a:rPr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直接编码KB信息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（即头</a:t>
            </a:r>
            <a:r>
              <a:rPr lang="zh-CN"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尾实体的顺序和潜在的关系方向），简化了实体类型分类和命名实体识别等任务</a:t>
            </a:r>
            <a:r>
              <a:rPr lang="zh-CN"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实现在远程监督下的生物医学关系抽取任务中的降噪，从而达到</a:t>
            </a:r>
            <a:r>
              <a:rPr lang="zh-CN"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最优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性能。</a:t>
            </a:r>
            <a:endParaRPr sz="16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5045" y="4665345"/>
            <a:ext cx="821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本文进一步</a:t>
            </a:r>
            <a:r>
              <a:rPr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对关系三元组方向的知识进行编码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，通过降噪和减轻对</a:t>
            </a:r>
            <a:r>
              <a:rPr lang="zh-CN"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知识图谱补全</a:t>
            </a:r>
            <a:r>
              <a:rPr sz="1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联合学习的需求，来注重关系学习。</a:t>
            </a:r>
            <a:endParaRPr sz="16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2</a:t>
            </a:r>
            <a:endParaRPr lang="en-US" altLang="zh-CN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750" y="2420620"/>
            <a:ext cx="3576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rgbClr val="1C4885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Background</a:t>
            </a:r>
            <a:endParaRPr lang="en-US" altLang="zh-CN" sz="5400" dirty="0">
              <a:solidFill>
                <a:srgbClr val="1C4885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700405"/>
            <a:ext cx="885825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3846830" y="-518160"/>
            <a:ext cx="1148080" cy="6415405"/>
          </a:xfrm>
          <a:custGeom>
            <a:avLst/>
            <a:gdLst>
              <a:gd name="connsiteX0" fmla="*/ 70116 w 762001"/>
              <a:gd name="connsiteY0" fmla="*/ 4052106 h 4439191"/>
              <a:gd name="connsiteX1" fmla="*/ 381001 w 762001"/>
              <a:gd name="connsiteY1" fmla="*/ 4362991 h 4439191"/>
              <a:gd name="connsiteX2" fmla="*/ 691886 w 762001"/>
              <a:gd name="connsiteY2" fmla="*/ 4052106 h 4439191"/>
              <a:gd name="connsiteX3" fmla="*/ 381001 w 762001"/>
              <a:gd name="connsiteY3" fmla="*/ 3741221 h 4439191"/>
              <a:gd name="connsiteX4" fmla="*/ 70116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70116" y="4052106"/>
                </a:moveTo>
                <a:cubicBezTo>
                  <a:pt x="70116" y="4223803"/>
                  <a:pt x="209304" y="4362991"/>
                  <a:pt x="381001" y="4362991"/>
                </a:cubicBezTo>
                <a:cubicBezTo>
                  <a:pt x="552698" y="4362991"/>
                  <a:pt x="691886" y="4223803"/>
                  <a:pt x="691886" y="4052106"/>
                </a:cubicBezTo>
                <a:cubicBezTo>
                  <a:pt x="691886" y="3880409"/>
                  <a:pt x="552698" y="3741221"/>
                  <a:pt x="381001" y="3741221"/>
                </a:cubicBezTo>
                <a:cubicBezTo>
                  <a:pt x="209304" y="3741221"/>
                  <a:pt x="70116" y="3880409"/>
                  <a:pt x="70116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7239635" y="1402080"/>
            <a:ext cx="1036955" cy="6235065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52980" y="2187575"/>
            <a:ext cx="50209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随着非结构化科学文本的数量不断增长，为关系提取任务手动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注释这些文本变得越来越</a:t>
            </a:r>
            <a:r>
              <a:rPr 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困难</a:t>
            </a:r>
            <a:r>
              <a:rPr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。对于生物医学领域，获得细粒度关系任务因注释成本和专业领域知识而变得</a:t>
            </a:r>
            <a:r>
              <a:rPr 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困</a:t>
            </a:r>
            <a:r>
              <a:rPr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难。</a:t>
            </a:r>
            <a:endParaRPr sz="16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9375" y="4227830"/>
            <a:ext cx="4627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远程监督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可以快速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生成大量带标签的数据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噪声很大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290" y="512445"/>
            <a:ext cx="2110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Background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280795" y="2355850"/>
            <a:ext cx="947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71710" y="4174490"/>
            <a:ext cx="947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27681" y="2640083"/>
            <a:ext cx="5388077" cy="34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25068" y="2640084"/>
            <a:ext cx="5388077" cy="3451123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1425" y="2992755"/>
            <a:ext cx="4737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Noisy channel(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several factors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79478" y="368756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72910" y="2992755"/>
            <a:ext cx="454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Common approaches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910473" y="3687561"/>
            <a:ext cx="61630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6290" y="512445"/>
            <a:ext cx="2110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Background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805940" y="1343660"/>
            <a:ext cx="1121410" cy="671195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3" name="矩形 22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904365" y="1447165"/>
            <a:ext cx="8341360" cy="781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183765" y="1668780"/>
            <a:ext cx="7824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ag-level distant supervision</a:t>
            </a:r>
            <a:r>
              <a:rPr 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给定的三元组和bag</a:t>
            </a:r>
            <a:endParaRPr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1870" y="3889375"/>
            <a:ext cx="48539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证据句子可能不表达关系</a:t>
            </a:r>
            <a:endParaRPr 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句子中出现多个实体，要求模型将目标实体和其他实体消除歧义</a:t>
            </a:r>
            <a:endParaRPr 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缺失关系的方向</a:t>
            </a:r>
            <a:endParaRPr 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目标实体在句子中和在知识库中顺序的差异</a:t>
            </a:r>
            <a:endParaRPr lang="en-US" sz="16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95085" y="3889375"/>
            <a:ext cx="48539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l"/>
            </a:pPr>
            <a:r>
              <a:rPr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 address (1)</a:t>
            </a:r>
            <a:r>
              <a:rPr lang="zh-CN" sz="16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：学习一个negative关系类NA和使用一个更好的包聚集策略</a:t>
            </a:r>
            <a:endParaRPr 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endParaRPr lang="zh-CN" sz="16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r>
              <a:rPr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address (</a:t>
            </a:r>
            <a:r>
              <a:rPr 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：编码位置信息</a:t>
            </a:r>
            <a:endParaRPr lang="zh-CN"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endParaRPr lang="zh-CN"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l"/>
            </a:pPr>
            <a:r>
              <a:rPr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address (</a:t>
            </a:r>
            <a:r>
              <a:rPr 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&amp;(4)</a:t>
            </a:r>
            <a:r>
              <a:rPr lang="zh-CN" alt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：带有知识图谱补全和mutual attention的多任务学习</a:t>
            </a:r>
            <a:endParaRPr lang="zh-CN" altLang="en-US"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3</a:t>
            </a:r>
            <a:endParaRPr lang="en-US" altLang="zh-CN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750" y="2420620"/>
            <a:ext cx="3576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rgbClr val="1C4885"/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Motivation</a:t>
            </a:r>
            <a:endParaRPr lang="en-US" altLang="zh-CN" sz="5400" dirty="0">
              <a:solidFill>
                <a:srgbClr val="1C4885"/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2585" y="700405"/>
            <a:ext cx="885825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6290" y="512445"/>
            <a:ext cx="2110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Motivation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pic>
        <p:nvPicPr>
          <p:cNvPr id="8" name="图片 7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5645" y="330835"/>
            <a:ext cx="885825" cy="88582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805940" y="2632710"/>
            <a:ext cx="1121410" cy="671195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3" name="矩形 22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925320" y="2736215"/>
            <a:ext cx="8341360" cy="781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4225" y="2835275"/>
            <a:ext cx="7954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共同解决问题（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）的方法：引入了</a:t>
            </a:r>
            <a:r>
              <a:rPr lang="zh-CN" sz="16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适用于bag-level distant RE的KB敏感标记方案</a:t>
            </a:r>
            <a:endParaRPr lang="zh-CN" sz="16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2367</Words>
  <Application>WPS 演示</Application>
  <PresentationFormat>宽屏</PresentationFormat>
  <Paragraphs>214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Times New Roman</vt:lpstr>
      <vt:lpstr>FZZhengHeiS-DB-GB</vt:lpstr>
      <vt:lpstr>Verdana</vt:lpstr>
      <vt:lpstr>FuturaBookC</vt:lpstr>
      <vt:lpstr>Segoe Print</vt:lpstr>
      <vt:lpstr>Wingdings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CharlesChen</cp:lastModifiedBy>
  <cp:revision>116</cp:revision>
  <dcterms:created xsi:type="dcterms:W3CDTF">2018-02-27T12:12:00Z</dcterms:created>
  <dcterms:modified xsi:type="dcterms:W3CDTF">2020-11-11T14:35:16Z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