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650" r:id="rId2"/>
    <p:sldId id="642" r:id="rId3"/>
    <p:sldId id="660" r:id="rId4"/>
    <p:sldId id="681" r:id="rId5"/>
    <p:sldId id="860" r:id="rId6"/>
    <p:sldId id="861" r:id="rId7"/>
    <p:sldId id="863" r:id="rId8"/>
    <p:sldId id="862" r:id="rId9"/>
    <p:sldId id="864" r:id="rId10"/>
    <p:sldId id="903" r:id="rId11"/>
    <p:sldId id="905" r:id="rId12"/>
    <p:sldId id="906" r:id="rId13"/>
    <p:sldId id="907" r:id="rId14"/>
    <p:sldId id="908" r:id="rId15"/>
    <p:sldId id="899" r:id="rId16"/>
    <p:sldId id="900" r:id="rId17"/>
    <p:sldId id="909" r:id="rId18"/>
    <p:sldId id="901" r:id="rId19"/>
    <p:sldId id="896" r:id="rId20"/>
    <p:sldId id="897" r:id="rId21"/>
    <p:sldId id="90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3">
          <p15:clr>
            <a:srgbClr val="A4A3A4"/>
          </p15:clr>
        </p15:guide>
        <p15:guide id="2" pos="3761">
          <p15:clr>
            <a:srgbClr val="A4A3A4"/>
          </p15:clr>
        </p15:guide>
        <p15:guide id="3" pos="222">
          <p15:clr>
            <a:srgbClr val="A4A3A4"/>
          </p15:clr>
        </p15:guide>
        <p15:guide id="4" pos="74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C0"/>
    <a:srgbClr val="9B0000"/>
    <a:srgbClr val="9B0002"/>
    <a:srgbClr val="FBFBFB"/>
    <a:srgbClr val="58000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0" autoAdjust="0"/>
    <p:restoredTop sz="90377" autoAdjust="0"/>
  </p:normalViewPr>
  <p:slideViewPr>
    <p:cSldViewPr snapToGrid="0" showGuides="1">
      <p:cViewPr varScale="1">
        <p:scale>
          <a:sx n="146" d="100"/>
          <a:sy n="146" d="100"/>
        </p:scale>
        <p:origin x="116" y="112"/>
      </p:cViewPr>
      <p:guideLst>
        <p:guide orient="horz" pos="2033"/>
        <p:guide pos="3761"/>
        <p:guide pos="222"/>
        <p:guide pos="748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E14C-52D0-4314-A494-9489873947A9}" type="datetimeFigureOut">
              <a:rPr lang="zh-CN" altLang="en-US" smtClean="0"/>
              <a:t>2020/11/11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D0AB8-341E-46D0-B384-DEE42B9FE01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首先，对于输入的序列</a:t>
            </a:r>
            <a:r>
              <a:rPr lang="zh-CN" altLang="en-US" sz="1200" b="0" i="0" kern="1200" dirty="0">
                <a:solidFill>
                  <a:schemeClr val="tx1"/>
                </a:solidFill>
                <a:effectLst/>
                <a:latin typeface="+mn-lt"/>
                <a:ea typeface="+mn-ea"/>
                <a:cs typeface="+mn-cs"/>
              </a:rPr>
              <a:t>使用预先训练的</a:t>
            </a:r>
            <a:r>
              <a:rPr lang="en-US" altLang="zh-CN" sz="1200" b="0" i="0" kern="1200" dirty="0" err="1">
                <a:solidFill>
                  <a:schemeClr val="tx1"/>
                </a:solidFill>
                <a:effectLst/>
                <a:latin typeface="+mn-lt"/>
                <a:ea typeface="+mn-ea"/>
                <a:cs typeface="+mn-cs"/>
              </a:rPr>
              <a:t>GloVe</a:t>
            </a:r>
            <a:r>
              <a:rPr lang="zh-CN" altLang="en-US" sz="1200" b="0" i="0" kern="1200" dirty="0">
                <a:solidFill>
                  <a:schemeClr val="tx1"/>
                </a:solidFill>
                <a:effectLst/>
                <a:latin typeface="+mn-lt"/>
                <a:ea typeface="+mn-ea"/>
                <a:cs typeface="+mn-cs"/>
              </a:rPr>
              <a:t>作为单词嵌入提取顺序特征，随机初始化词性嵌入</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下一步利用</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提取局部依赖特征</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10</a:t>
            </a:fld>
            <a:endParaRPr lang="zh-CN" altLang="en-US"/>
          </a:p>
        </p:txBody>
      </p:sp>
    </p:spTree>
    <p:extLst>
      <p:ext uri="{BB962C8B-B14F-4D97-AF65-F5344CB8AC3E}">
        <p14:creationId xmlns:p14="http://schemas.microsoft.com/office/powerpoint/2010/main" val="251901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由于原始输入句是一个序列，没有内在的图结构，我们使用依存句法解析</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Denpendency</a:t>
            </a:r>
            <a:r>
              <a:rPr lang="en-US" altLang="zh-CN" sz="1200" b="0" i="0" kern="1200" dirty="0">
                <a:solidFill>
                  <a:schemeClr val="tx1"/>
                </a:solidFill>
                <a:effectLst/>
                <a:latin typeface="+mn-lt"/>
                <a:ea typeface="+mn-ea"/>
                <a:cs typeface="+mn-cs"/>
              </a:rPr>
              <a:t> Parsing)</a:t>
            </a:r>
            <a:r>
              <a:rPr lang="zh-CN" altLang="en-US" sz="1200" b="0" i="0" kern="1200" dirty="0">
                <a:solidFill>
                  <a:schemeClr val="tx1"/>
                </a:solidFill>
                <a:effectLst/>
                <a:latin typeface="+mn-lt"/>
                <a:ea typeface="+mn-ea"/>
                <a:cs typeface="+mn-cs"/>
              </a:rPr>
              <a:t>建立一个依赖树，作为</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的输入，提取局部依赖特征。</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11</a:t>
            </a:fld>
            <a:endParaRPr lang="zh-CN" altLang="en-US"/>
          </a:p>
        </p:txBody>
      </p:sp>
    </p:spTree>
    <p:extLst>
      <p:ext uri="{BB962C8B-B14F-4D97-AF65-F5344CB8AC3E}">
        <p14:creationId xmlns:p14="http://schemas.microsoft.com/office/powerpoint/2010/main" val="191999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利用上面提取的顺序和依赖特征，预测词的实体并提取每对词之间的关系。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对于词实体，根据 </a:t>
            </a:r>
            <a:r>
              <a:rPr lang="en-US" altLang="zh-CN" sz="1200" b="0" i="0" kern="1200" dirty="0">
                <a:solidFill>
                  <a:schemeClr val="tx1"/>
                </a:solidFill>
                <a:effectLst/>
                <a:latin typeface="+mn-lt"/>
                <a:ea typeface="+mn-ea"/>
                <a:cs typeface="+mn-cs"/>
              </a:rPr>
              <a:t>1-layer LSTM</a:t>
            </a:r>
            <a:r>
              <a:rPr lang="zh-CN" altLang="en-US" sz="1200" b="0" i="0" kern="1200" dirty="0">
                <a:solidFill>
                  <a:schemeClr val="tx1"/>
                </a:solidFill>
                <a:effectLst/>
                <a:latin typeface="+mn-lt"/>
                <a:ea typeface="+mn-ea"/>
                <a:cs typeface="+mn-cs"/>
              </a:rPr>
              <a:t>上的词特征对所有词进行预测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对于关系抽取，去除依赖边并对所有词对进行预测，对于每个关系</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，学习权重矩阵</a:t>
            </a:r>
            <a:r>
              <a:rPr lang="en-US" altLang="zh-CN" sz="1200" b="0" i="0" kern="1200" dirty="0">
                <a:solidFill>
                  <a:schemeClr val="tx1"/>
                </a:solidFill>
                <a:effectLst/>
                <a:latin typeface="+mn-lt"/>
                <a:ea typeface="+mn-ea"/>
                <a:cs typeface="+mn-cs"/>
              </a:rPr>
              <a:t>Wr1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Wr2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Wr3</a:t>
            </a:r>
            <a:r>
              <a:rPr lang="zh-CN" altLang="en-US" sz="1200" b="0" i="0" kern="1200" dirty="0">
                <a:solidFill>
                  <a:schemeClr val="tx1"/>
                </a:solidFill>
                <a:effectLst/>
                <a:latin typeface="+mn-lt"/>
                <a:ea typeface="+mn-ea"/>
                <a:cs typeface="+mn-cs"/>
              </a:rPr>
              <a:t>，并计算关系概率得分</a:t>
            </a:r>
            <a:r>
              <a:rPr lang="en-US" altLang="zh-CN" sz="1200" b="0" i="0" kern="1200" dirty="0">
                <a:solidFill>
                  <a:schemeClr val="tx1"/>
                </a:solidFill>
                <a:effectLst/>
                <a:latin typeface="+mn-lt"/>
                <a:ea typeface="+mn-ea"/>
                <a:cs typeface="+mn-cs"/>
              </a:rPr>
              <a:t>S</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到这里，模型输出了第一阶段预测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第一阶段没有考虑提取的实体和关系的相互作用。为了考虑命名实体和关系之间的相互作用，并考虑文本中所有词对之间的隐含特征，本文提出了一种新的第二阶段关系加权</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12</a:t>
            </a:fld>
            <a:endParaRPr lang="zh-CN" altLang="en-US"/>
          </a:p>
        </p:txBody>
      </p:sp>
    </p:spTree>
    <p:extLst>
      <p:ext uri="{BB962C8B-B14F-4D97-AF65-F5344CB8AC3E}">
        <p14:creationId xmlns:p14="http://schemas.microsoft.com/office/powerpoint/2010/main" val="1804521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具体</a:t>
            </a:r>
            <a:r>
              <a:rPr lang="zh-CN" altLang="en-US" sz="1200" b="0" i="0" kern="1200">
                <a:solidFill>
                  <a:schemeClr val="tx1"/>
                </a:solidFill>
                <a:effectLst/>
                <a:latin typeface="+mn-lt"/>
                <a:ea typeface="+mn-ea"/>
                <a:cs typeface="+mn-cs"/>
              </a:rPr>
              <a:t>做法是在</a:t>
            </a:r>
            <a:r>
              <a:rPr lang="zh-CN" altLang="en-US" sz="1200" b="0" i="0" kern="1200" dirty="0">
                <a:solidFill>
                  <a:schemeClr val="tx1"/>
                </a:solidFill>
                <a:effectLst/>
                <a:latin typeface="+mn-lt"/>
                <a:ea typeface="+mn-ea"/>
                <a:cs typeface="+mn-cs"/>
              </a:rPr>
              <a:t>第一阶段预测之后，为每个关系</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建立完整的关系加权图，如下图，其中（</a:t>
            </a:r>
            <a:r>
              <a:rPr lang="en-US" altLang="zh-CN" sz="1200" b="0" i="0" kern="1200" dirty="0">
                <a:solidFill>
                  <a:schemeClr val="tx1"/>
                </a:solidFill>
                <a:effectLst/>
                <a:latin typeface="+mn-lt"/>
                <a:ea typeface="+mn-ea"/>
                <a:cs typeface="+mn-cs"/>
              </a:rPr>
              <a:t>w1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w2</a:t>
            </a:r>
            <a:r>
              <a:rPr lang="zh-CN" altLang="en-US" sz="1200" b="0" i="0" kern="1200" dirty="0">
                <a:solidFill>
                  <a:schemeClr val="tx1"/>
                </a:solidFill>
                <a:effectLst/>
                <a:latin typeface="+mn-lt"/>
                <a:ea typeface="+mn-ea"/>
                <a:cs typeface="+mn-cs"/>
              </a:rPr>
              <a:t>）的边是</a:t>
            </a:r>
            <a:r>
              <a:rPr lang="en-US" altLang="zh-CN" sz="1200" b="0" i="0" kern="1200" dirty="0" err="1">
                <a:solidFill>
                  <a:schemeClr val="tx1"/>
                </a:solidFill>
                <a:effectLst/>
                <a:latin typeface="+mn-lt"/>
                <a:ea typeface="+mn-ea"/>
                <a:cs typeface="+mn-cs"/>
              </a:rPr>
              <a:t>Pr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w2</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13</a:t>
            </a:fld>
            <a:endParaRPr lang="zh-CN" altLang="en-US"/>
          </a:p>
        </p:txBody>
      </p:sp>
    </p:spTree>
    <p:extLst>
      <p:ext uri="{BB962C8B-B14F-4D97-AF65-F5344CB8AC3E}">
        <p14:creationId xmlns:p14="http://schemas.microsoft.com/office/powerpoint/2010/main" val="309708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在每个关系图上采用</a:t>
            </a:r>
            <a:r>
              <a:rPr lang="en-US" altLang="zh-CN" sz="1200" b="0" i="0" kern="1200" dirty="0">
                <a:solidFill>
                  <a:schemeClr val="tx1"/>
                </a:solidFill>
                <a:effectLst/>
                <a:latin typeface="+mn-lt"/>
                <a:ea typeface="+mn-ea"/>
                <a:cs typeface="+mn-cs"/>
              </a:rPr>
              <a:t>bi-GCN</a:t>
            </a:r>
            <a:r>
              <a:rPr lang="zh-CN" altLang="en-US" sz="1200" b="0" i="0" kern="1200" dirty="0">
                <a:solidFill>
                  <a:schemeClr val="tx1"/>
                </a:solidFill>
                <a:effectLst/>
                <a:latin typeface="+mn-lt"/>
                <a:ea typeface="+mn-ea"/>
                <a:cs typeface="+mn-cs"/>
              </a:rPr>
              <a:t>，考虑不同关系的不同影响程度并聚合作为</a:t>
            </a:r>
            <a:r>
              <a:rPr lang="zh-CN" altLang="en-US" sz="1200" b="1" i="0" kern="1200" dirty="0">
                <a:solidFill>
                  <a:schemeClr val="tx1"/>
                </a:solidFill>
                <a:effectLst/>
                <a:latin typeface="+mn-lt"/>
                <a:ea typeface="+mn-ea"/>
                <a:cs typeface="+mn-cs"/>
              </a:rPr>
              <a:t>综合词特征</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利用第二阶段新的词特征，再次进行命名实体和关系分类，以获得更稳健的关系预测。</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14</a:t>
            </a:fld>
            <a:endParaRPr lang="zh-CN" altLang="en-US"/>
          </a:p>
        </p:txBody>
      </p:sp>
    </p:spTree>
    <p:extLst>
      <p:ext uri="{BB962C8B-B14F-4D97-AF65-F5344CB8AC3E}">
        <p14:creationId xmlns:p14="http://schemas.microsoft.com/office/powerpoint/2010/main" val="206083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在训练时，作者使用的</a:t>
            </a:r>
            <a:r>
              <a:rPr lang="en-US" altLang="zh-CN" dirty="0"/>
              <a:t>loss</a:t>
            </a:r>
            <a:r>
              <a:rPr lang="zh-CN" altLang="en-US" dirty="0"/>
              <a:t>函数考虑了两个阶段的预测结果，使用端到端的方式最小化</a:t>
            </a:r>
            <a:r>
              <a:rPr lang="en-US" altLang="zh-CN" dirty="0"/>
              <a:t>loss</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15</a:t>
            </a:fld>
            <a:endParaRPr lang="zh-CN" altLang="en-US"/>
          </a:p>
        </p:txBody>
      </p:sp>
    </p:spTree>
    <p:extLst>
      <p:ext uri="{BB962C8B-B14F-4D97-AF65-F5344CB8AC3E}">
        <p14:creationId xmlns:p14="http://schemas.microsoft.com/office/powerpoint/2010/main" val="420577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上表是作者量化的实验结果，首先我们看最下面两行，分别对应的是本篇文章介绍模型的第一阶段和第二阶段输出，可以看到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第一阶段的效果比其他模型好：因为同时获得了顺序和区域依赖词的特征，因此它在精度和召回率方面都有更好的表现，从而获得更高的</a:t>
            </a:r>
            <a:r>
              <a:rPr lang="en-US" altLang="zh-CN" sz="1200" b="0" i="0" kern="1200" dirty="0">
                <a:solidFill>
                  <a:schemeClr val="tx1"/>
                </a:solidFill>
                <a:effectLst/>
                <a:latin typeface="+mn-lt"/>
                <a:ea typeface="+mn-ea"/>
                <a:cs typeface="+mn-cs"/>
              </a:rPr>
              <a:t>F1</a:t>
            </a:r>
            <a:r>
              <a:rPr lang="zh-CN" altLang="en-US" sz="1200" b="0" i="0" kern="1200" dirty="0">
                <a:solidFill>
                  <a:schemeClr val="tx1"/>
                </a:solidFill>
                <a:effectLst/>
                <a:latin typeface="+mn-lt"/>
                <a:ea typeface="+mn-ea"/>
                <a:cs typeface="+mn-cs"/>
              </a:rPr>
              <a:t>分数。</a:t>
            </a:r>
          </a:p>
          <a:p>
            <a:r>
              <a:rPr lang="zh-CN" altLang="en-US" sz="1200" b="0" i="0" kern="1200" dirty="0">
                <a:solidFill>
                  <a:schemeClr val="tx1"/>
                </a:solidFill>
                <a:effectLst/>
                <a:latin typeface="+mn-lt"/>
                <a:ea typeface="+mn-ea"/>
                <a:cs typeface="+mn-cs"/>
              </a:rPr>
              <a:t>第二阶段比第一阶段更好的原因：考虑名称实体和关系之间的交互</a:t>
            </a:r>
          </a:p>
          <a:p>
            <a:r>
              <a:rPr lang="zh-CN" altLang="en-US" sz="1200" b="0" i="0" kern="1200" dirty="0">
                <a:solidFill>
                  <a:schemeClr val="tx1"/>
                </a:solidFill>
                <a:effectLst/>
                <a:latin typeface="+mn-lt"/>
                <a:ea typeface="+mn-ea"/>
                <a:cs typeface="+mn-cs"/>
              </a:rPr>
              <a:t>从</a:t>
            </a:r>
            <a:r>
              <a:rPr lang="en-US" altLang="zh-CN" sz="1200" b="0" i="0" kern="1200" dirty="0">
                <a:solidFill>
                  <a:schemeClr val="tx1"/>
                </a:solidFill>
                <a:effectLst/>
                <a:latin typeface="+mn-lt"/>
                <a:ea typeface="+mn-ea"/>
                <a:cs typeface="+mn-cs"/>
              </a:rPr>
              <a:t>NYT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WebNLG</a:t>
            </a:r>
            <a:r>
              <a:rPr lang="zh-CN" altLang="en-US" sz="1200" b="0" i="0" kern="1200" dirty="0">
                <a:solidFill>
                  <a:schemeClr val="tx1"/>
                </a:solidFill>
                <a:effectLst/>
                <a:latin typeface="+mn-lt"/>
                <a:ea typeface="+mn-ea"/>
                <a:cs typeface="+mn-cs"/>
              </a:rPr>
              <a:t>的结果中，我们发现</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的区域依赖特征和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期预测在精度、召回率和</a:t>
            </a:r>
            <a:r>
              <a:rPr lang="en-US" altLang="zh-CN" sz="1200" b="0" i="0" kern="1200" dirty="0">
                <a:solidFill>
                  <a:schemeClr val="tx1"/>
                </a:solidFill>
                <a:effectLst/>
                <a:latin typeface="+mn-lt"/>
                <a:ea typeface="+mn-ea"/>
                <a:cs typeface="+mn-cs"/>
              </a:rPr>
              <a:t>F1</a:t>
            </a:r>
            <a:r>
              <a:rPr lang="zh-CN" altLang="en-US" sz="1200" b="0" i="0" kern="1200" dirty="0">
                <a:solidFill>
                  <a:schemeClr val="tx1"/>
                </a:solidFill>
                <a:effectLst/>
                <a:latin typeface="+mn-lt"/>
                <a:ea typeface="+mn-ea"/>
                <a:cs typeface="+mn-cs"/>
              </a:rPr>
              <a:t>分数方面都有助于关系预测。</a:t>
            </a:r>
          </a:p>
          <a:p>
            <a:r>
              <a:rPr lang="zh-CN" altLang="en-US" sz="1200" b="0" i="0" kern="1200" dirty="0">
                <a:solidFill>
                  <a:schemeClr val="tx1"/>
                </a:solidFill>
                <a:effectLst/>
                <a:latin typeface="+mn-lt"/>
                <a:ea typeface="+mn-ea"/>
                <a:cs typeface="+mn-cs"/>
              </a:rPr>
              <a:t>再看第一行，因为</a:t>
            </a:r>
            <a:r>
              <a:rPr lang="en-US" altLang="zh-CN" sz="1200" b="0" i="0" kern="1200" dirty="0" err="1">
                <a:solidFill>
                  <a:schemeClr val="tx1"/>
                </a:solidFill>
                <a:effectLst/>
                <a:latin typeface="+mn-lt"/>
                <a:ea typeface="+mn-ea"/>
                <a:cs typeface="+mn-cs"/>
              </a:rPr>
              <a:t>NovelTagging</a:t>
            </a:r>
            <a:r>
              <a:rPr lang="zh-CN" altLang="en-US" sz="1200" b="0" i="0" kern="1200" dirty="0">
                <a:solidFill>
                  <a:schemeClr val="tx1"/>
                </a:solidFill>
                <a:effectLst/>
                <a:latin typeface="+mn-lt"/>
                <a:ea typeface="+mn-ea"/>
                <a:cs typeface="+mn-cs"/>
              </a:rPr>
              <a:t>这个模型假设一个实体属于单一关系，所以精确度高，但回忆率低。</a:t>
            </a:r>
          </a:p>
          <a:p>
            <a:r>
              <a:rPr lang="en-US" altLang="zh-CN" sz="1200" b="0" i="0" kern="1200" dirty="0" err="1">
                <a:solidFill>
                  <a:schemeClr val="tx1"/>
                </a:solidFill>
                <a:effectLst/>
                <a:latin typeface="+mn-lt"/>
                <a:ea typeface="+mn-ea"/>
                <a:cs typeface="+mn-cs"/>
              </a:rPr>
              <a:t>MultiDecoder</a:t>
            </a:r>
            <a:r>
              <a:rPr lang="zh-CN" altLang="en-US" sz="1200" b="0" i="0" kern="1200" dirty="0">
                <a:solidFill>
                  <a:schemeClr val="tx1"/>
                </a:solidFill>
                <a:effectLst/>
                <a:latin typeface="+mn-lt"/>
                <a:ea typeface="+mn-ea"/>
                <a:cs typeface="+mn-cs"/>
              </a:rPr>
              <a:t>使用动态的解码器生成关系三元组。由于对</a:t>
            </a:r>
            <a:r>
              <a:rPr lang="en-US" altLang="zh-CN" sz="1200" b="0" i="0" kern="1200" dirty="0" err="1">
                <a:solidFill>
                  <a:schemeClr val="tx1"/>
                </a:solidFill>
                <a:effectLst/>
                <a:latin typeface="+mn-lt"/>
                <a:ea typeface="+mn-ea"/>
                <a:cs typeface="+mn-cs"/>
              </a:rPr>
              <a:t>RNNrolling</a:t>
            </a:r>
            <a:r>
              <a:rPr lang="zh-CN" altLang="en-US" sz="1200" b="0" i="0" kern="1200" dirty="0">
                <a:solidFill>
                  <a:schemeClr val="tx1"/>
                </a:solidFill>
                <a:effectLst/>
                <a:latin typeface="+mn-lt"/>
                <a:ea typeface="+mn-ea"/>
                <a:cs typeface="+mn-cs"/>
              </a:rPr>
              <a:t>的固有限制，它能生成的三元组数目有限，因此在比较复杂的</a:t>
            </a:r>
            <a:r>
              <a:rPr lang="en-US" altLang="zh-CN" sz="1200" b="0" i="0" kern="1200" dirty="0" err="1">
                <a:solidFill>
                  <a:schemeClr val="tx1"/>
                </a:solidFill>
                <a:effectLst/>
                <a:latin typeface="+mn-lt"/>
                <a:ea typeface="+mn-ea"/>
                <a:cs typeface="+mn-cs"/>
              </a:rPr>
              <a:t>WebNLG</a:t>
            </a:r>
            <a:r>
              <a:rPr lang="zh-CN" altLang="en-US" sz="1200" b="0" i="0" kern="1200" dirty="0">
                <a:solidFill>
                  <a:schemeClr val="tx1"/>
                </a:solidFill>
                <a:effectLst/>
                <a:latin typeface="+mn-lt"/>
                <a:ea typeface="+mn-ea"/>
                <a:cs typeface="+mn-cs"/>
              </a:rPr>
              <a:t>数据集上表现就比较差。</a:t>
            </a:r>
          </a:p>
          <a:p>
            <a:r>
              <a:rPr lang="zh-CN" altLang="en-US" dirty="0"/>
              <a:t>接下来我们分析不同实体类别下的实验结果。</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16</a:t>
            </a:fld>
            <a:endParaRPr lang="zh-CN" altLang="en-US"/>
          </a:p>
        </p:txBody>
      </p:sp>
    </p:spTree>
    <p:extLst>
      <p:ext uri="{BB962C8B-B14F-4D97-AF65-F5344CB8AC3E}">
        <p14:creationId xmlns:p14="http://schemas.microsoft.com/office/powerpoint/2010/main" val="389789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从左到右三个表分别是没有重叠的实体类，实体对重叠的实体类，单实体重叠类。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我们先看灰色的这部分数据，对应的是</a:t>
            </a:r>
            <a:r>
              <a:rPr lang="en-US" altLang="zh-CN" sz="1200" b="0" i="0" kern="1200" dirty="0" err="1">
                <a:solidFill>
                  <a:schemeClr val="tx1"/>
                </a:solidFill>
                <a:effectLst/>
                <a:latin typeface="+mn-lt"/>
                <a:ea typeface="+mn-ea"/>
                <a:cs typeface="+mn-cs"/>
              </a:rPr>
              <a:t>onedecoder</a:t>
            </a:r>
            <a:r>
              <a:rPr lang="zh-CN" altLang="en-US" sz="1200" b="0" i="0" kern="1200" dirty="0">
                <a:solidFill>
                  <a:schemeClr val="tx1"/>
                </a:solidFill>
                <a:effectLst/>
                <a:latin typeface="+mn-lt"/>
                <a:ea typeface="+mn-ea"/>
                <a:cs typeface="+mn-cs"/>
              </a:rPr>
              <a:t>：由于使用了单个解码器，所以</a:t>
            </a:r>
            <a:r>
              <a:rPr lang="en-US" altLang="zh-CN" sz="1200" b="0" i="0" kern="1200" dirty="0" err="1">
                <a:solidFill>
                  <a:schemeClr val="tx1"/>
                </a:solidFill>
                <a:effectLst/>
                <a:latin typeface="+mn-lt"/>
                <a:ea typeface="+mn-ea"/>
                <a:cs typeface="+mn-cs"/>
              </a:rPr>
              <a:t>OneDecoder</a:t>
            </a:r>
            <a:r>
              <a:rPr lang="zh-CN" altLang="en-US" sz="1200" b="0" i="0" kern="1200" dirty="0">
                <a:solidFill>
                  <a:schemeClr val="tx1"/>
                </a:solidFill>
                <a:effectLst/>
                <a:latin typeface="+mn-lt"/>
                <a:ea typeface="+mn-ea"/>
                <a:cs typeface="+mn-cs"/>
              </a:rPr>
              <a:t>对于单个三元组的性能很好，但是对于句子中更多的三元组，性能会急剧下降。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再看蓝色和橙色的数据，作者的模型再各种场景下表现都很好。</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上面我们定量地介绍了作者的实验结果，下面我们根据几个案例定性地分析本文介绍模型的效果：</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17</a:t>
            </a:fld>
            <a:endParaRPr lang="zh-CN" altLang="en-US"/>
          </a:p>
        </p:txBody>
      </p:sp>
    </p:spTree>
    <p:extLst>
      <p:ext uri="{BB962C8B-B14F-4D97-AF65-F5344CB8AC3E}">
        <p14:creationId xmlns:p14="http://schemas.microsoft.com/office/powerpoint/2010/main" val="3141405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第一个句子很简单，并且</a:t>
            </a:r>
            <a:r>
              <a:rPr lang="en-US" altLang="zh-CN" sz="1200" b="0" i="0" kern="1200" dirty="0">
                <a:solidFill>
                  <a:schemeClr val="tx1"/>
                </a:solidFill>
                <a:effectLst/>
                <a:latin typeface="+mn-lt"/>
                <a:ea typeface="+mn-ea"/>
                <a:cs typeface="+mn-cs"/>
              </a:rPr>
              <a:t>GraphRel1p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GraphRel2p</a:t>
            </a:r>
            <a:r>
              <a:rPr lang="zh-CN" altLang="en-US" sz="1200" b="0" i="0" kern="1200" dirty="0">
                <a:solidFill>
                  <a:schemeClr val="tx1"/>
                </a:solidFill>
                <a:effectLst/>
                <a:latin typeface="+mn-lt"/>
                <a:ea typeface="+mn-ea"/>
                <a:cs typeface="+mn-cs"/>
              </a:rPr>
              <a:t>都可以准确提取。</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对于第二种情况</a:t>
            </a:r>
            <a:r>
              <a:rPr lang="en-US" altLang="zh-CN" sz="1200" b="0" i="0" u="none" strike="noStrike" kern="1200" baseline="0" dirty="0" err="1">
                <a:solidFill>
                  <a:schemeClr val="tx1"/>
                </a:solidFill>
                <a:latin typeface="+mn-lt"/>
                <a:ea typeface="+mn-ea"/>
                <a:cs typeface="+mn-cs"/>
              </a:rPr>
              <a:t>EntityPairOverlap</a:t>
            </a:r>
            <a:r>
              <a:rPr lang="en-US" altLang="zh-CN" sz="1200" b="0" i="0" u="none" strike="noStrike" kern="1200" baseline="0" dirty="0">
                <a:solidFill>
                  <a:schemeClr val="tx1"/>
                </a:solidFill>
                <a:latin typeface="+mn-lt"/>
                <a:ea typeface="+mn-ea"/>
                <a:cs typeface="+mn-cs"/>
              </a:rPr>
              <a:t> (EPO)</a:t>
            </a:r>
            <a:r>
              <a:rPr lang="zh-CN" altLang="en-US" sz="1200" b="0" i="0" kern="1200" dirty="0">
                <a:solidFill>
                  <a:schemeClr val="tx1"/>
                </a:solidFill>
                <a:effectLst/>
                <a:latin typeface="+mn-lt"/>
                <a:ea typeface="+mn-ea"/>
                <a:cs typeface="+mn-cs"/>
              </a:rPr>
              <a:t>，尽管</a:t>
            </a:r>
            <a:r>
              <a:rPr lang="en-US" altLang="zh-CN" sz="1200" b="0" i="0" kern="1200" dirty="0">
                <a:solidFill>
                  <a:schemeClr val="tx1"/>
                </a:solidFill>
                <a:effectLst/>
                <a:latin typeface="+mn-lt"/>
                <a:ea typeface="+mn-ea"/>
                <a:cs typeface="+mn-cs"/>
              </a:rPr>
              <a:t>there</a:t>
            </a:r>
            <a:r>
              <a:rPr lang="zh-CN" altLang="en-US" sz="1200" b="0" i="0" kern="1200" dirty="0">
                <a:solidFill>
                  <a:schemeClr val="tx1"/>
                </a:solidFill>
                <a:effectLst/>
                <a:latin typeface="+mn-lt"/>
                <a:ea typeface="+mn-ea"/>
                <a:cs typeface="+mn-cs"/>
              </a:rPr>
              <a:t>不属于命名实体，但它应包含</a:t>
            </a:r>
            <a:r>
              <a:rPr lang="en-US" altLang="zh-CN" sz="1200" b="0" i="0" kern="1200" dirty="0">
                <a:solidFill>
                  <a:schemeClr val="tx1"/>
                </a:solidFill>
                <a:effectLst/>
                <a:latin typeface="+mn-lt"/>
                <a:ea typeface="+mn-ea"/>
                <a:cs typeface="+mn-cs"/>
              </a:rPr>
              <a:t>Italy</a:t>
            </a:r>
            <a:r>
              <a:rPr lang="zh-CN" altLang="en-US" sz="1200" b="0" i="0" kern="1200" dirty="0">
                <a:solidFill>
                  <a:schemeClr val="tx1"/>
                </a:solidFill>
                <a:effectLst/>
                <a:latin typeface="+mn-lt"/>
                <a:ea typeface="+mn-ea"/>
                <a:cs typeface="+mn-cs"/>
              </a:rPr>
              <a:t>的隐藏语义。 因此第二阶段可以进一步预测 </a:t>
            </a:r>
            <a:r>
              <a:rPr lang="en-US" altLang="zh-CN" sz="1200" b="0" i="1" kern="1200" dirty="0">
                <a:solidFill>
                  <a:schemeClr val="tx1"/>
                </a:solidFill>
                <a:effectLst/>
                <a:latin typeface="+mn-lt"/>
                <a:ea typeface="+mn-ea"/>
                <a:cs typeface="+mn-cs"/>
              </a:rPr>
              <a:t>A.S. </a:t>
            </a:r>
            <a:r>
              <a:rPr lang="en-US" altLang="zh-CN" sz="1200" b="0" i="1" kern="1200" dirty="0" err="1">
                <a:solidFill>
                  <a:schemeClr val="tx1"/>
                </a:solidFill>
                <a:effectLst/>
                <a:latin typeface="+mn-lt"/>
                <a:ea typeface="+mn-ea"/>
                <a:cs typeface="+mn-cs"/>
              </a:rPr>
              <a:t>Gubbio</a:t>
            </a:r>
            <a:r>
              <a:rPr lang="en-US" altLang="zh-CN" sz="1200" b="0" i="1" kern="1200" dirty="0">
                <a:solidFill>
                  <a:schemeClr val="tx1"/>
                </a:solidFill>
                <a:effectLst/>
                <a:latin typeface="+mn-lt"/>
                <a:ea typeface="+mn-ea"/>
                <a:cs typeface="+mn-cs"/>
              </a:rPr>
              <a:t> 1910 grounds in Italy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第三种情况是</a:t>
            </a:r>
            <a:r>
              <a:rPr lang="en-US" altLang="zh-CN" sz="1200" b="0" i="0" u="none" strike="noStrike" kern="1200" baseline="0" dirty="0" err="1">
                <a:solidFill>
                  <a:schemeClr val="tx1"/>
                </a:solidFill>
                <a:latin typeface="+mn-lt"/>
                <a:ea typeface="+mn-ea"/>
                <a:cs typeface="+mn-cs"/>
              </a:rPr>
              <a:t>SingleEntityOverlap</a:t>
            </a:r>
            <a:r>
              <a:rPr lang="en-US" altLang="zh-CN" sz="1200" b="0" i="0" u="none" strike="noStrike" kern="1200" baseline="0" dirty="0">
                <a:solidFill>
                  <a:schemeClr val="tx1"/>
                </a:solidFill>
                <a:latin typeface="+mn-lt"/>
                <a:ea typeface="+mn-ea"/>
                <a:cs typeface="+mn-cs"/>
              </a:rPr>
              <a:t> (SEO)</a:t>
            </a:r>
            <a:r>
              <a:rPr lang="zh-CN" altLang="en-US" sz="1200" b="0" i="0" kern="1200" dirty="0">
                <a:solidFill>
                  <a:schemeClr val="tx1"/>
                </a:solidFill>
                <a:effectLst/>
                <a:latin typeface="+mn-lt"/>
                <a:ea typeface="+mn-ea"/>
                <a:cs typeface="+mn-cs"/>
              </a:rPr>
              <a:t>类，其中</a:t>
            </a:r>
            <a:r>
              <a:rPr lang="en-US" altLang="zh-CN" sz="1200" b="0" i="0" kern="1200" dirty="0">
                <a:solidFill>
                  <a:schemeClr val="tx1"/>
                </a:solidFill>
                <a:effectLst/>
                <a:latin typeface="+mn-lt"/>
                <a:ea typeface="+mn-ea"/>
                <a:cs typeface="+mn-cs"/>
              </a:rPr>
              <a:t>GraphRel1p</a:t>
            </a:r>
            <a:r>
              <a:rPr lang="zh-CN" altLang="en-US" sz="1200" b="0" i="0" kern="1200" dirty="0">
                <a:solidFill>
                  <a:schemeClr val="tx1"/>
                </a:solidFill>
                <a:effectLst/>
                <a:latin typeface="+mn-lt"/>
                <a:ea typeface="+mn-ea"/>
                <a:cs typeface="+mn-cs"/>
              </a:rPr>
              <a:t>发现</a:t>
            </a:r>
            <a:r>
              <a:rPr lang="en-US" altLang="zh-CN" sz="1200" b="0" i="0" kern="1200" dirty="0" err="1">
                <a:solidFill>
                  <a:schemeClr val="tx1"/>
                </a:solidFill>
                <a:effectLst/>
                <a:latin typeface="+mn-lt"/>
                <a:ea typeface="+mn-ea"/>
                <a:cs typeface="+mn-cs"/>
              </a:rPr>
              <a:t>Asam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pedas</a:t>
            </a:r>
            <a:r>
              <a:rPr lang="zh-CN" altLang="en-US" sz="1200" b="0" i="0" kern="1200" dirty="0">
                <a:solidFill>
                  <a:schemeClr val="tx1"/>
                </a:solidFill>
                <a:effectLst/>
                <a:latin typeface="+mn-lt"/>
                <a:ea typeface="+mn-ea"/>
                <a:cs typeface="+mn-cs"/>
              </a:rPr>
              <a:t>与</a:t>
            </a:r>
            <a:r>
              <a:rPr lang="en-US" altLang="zh-CN" sz="1200" b="0" i="0" kern="1200" dirty="0" err="1">
                <a:solidFill>
                  <a:schemeClr val="tx1"/>
                </a:solidFill>
                <a:effectLst/>
                <a:latin typeface="+mn-lt"/>
                <a:ea typeface="+mn-ea"/>
                <a:cs typeface="+mn-cs"/>
              </a:rPr>
              <a:t>Asam</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padeh</a:t>
            </a:r>
            <a:r>
              <a:rPr lang="zh-CN" altLang="en-US" sz="1200" b="0" i="0" kern="1200" dirty="0">
                <a:solidFill>
                  <a:schemeClr val="tx1"/>
                </a:solidFill>
                <a:effectLst/>
                <a:latin typeface="+mn-lt"/>
                <a:ea typeface="+mn-ea"/>
                <a:cs typeface="+mn-cs"/>
              </a:rPr>
              <a:t>相同，因此后者也应位于马来半岛并来自马来西亚。</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18</a:t>
            </a:fld>
            <a:endParaRPr lang="zh-CN" altLang="en-US"/>
          </a:p>
        </p:txBody>
      </p:sp>
    </p:spTree>
    <p:extLst>
      <p:ext uri="{BB962C8B-B14F-4D97-AF65-F5344CB8AC3E}">
        <p14:creationId xmlns:p14="http://schemas.microsoft.com/office/powerpoint/2010/main" val="2839552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今天我要介绍的是一篇基于关系图的联合关系抽取的文章</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21</a:t>
            </a:fld>
            <a:endParaRPr lang="zh-CN" altLang="en-US"/>
          </a:p>
        </p:txBody>
      </p:sp>
    </p:spTree>
    <p:extLst>
      <p:ext uri="{BB962C8B-B14F-4D97-AF65-F5344CB8AC3E}">
        <p14:creationId xmlns:p14="http://schemas.microsoft.com/office/powerpoint/2010/main" val="37449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1D0AB8-341E-46D0-B384-DEE42B9FE01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关系抽取的任务是对输入的非结构化序列提取具有语义关系的实体对，即三元组（如</a:t>
            </a:r>
            <a:r>
              <a:rPr lang="en-US" altLang="zh-CN" sz="1200" b="0" i="0" kern="1200" dirty="0">
                <a:solidFill>
                  <a:schemeClr val="tx1"/>
                </a:solidFill>
                <a:effectLst/>
                <a:latin typeface="+mn-lt"/>
                <a:ea typeface="+mn-ea"/>
                <a:cs typeface="+mn-cs"/>
              </a:rPr>
              <a:t>Trump</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PresidentOf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UnitedStates</a:t>
            </a:r>
            <a:r>
              <a:rPr lang="zh-CN" altLang="en-US" sz="1200" b="0" i="0" kern="1200" dirty="0">
                <a:solidFill>
                  <a:schemeClr val="tx1"/>
                </a:solidFill>
                <a:effectLst/>
                <a:latin typeface="+mn-lt"/>
                <a:ea typeface="+mn-ea"/>
                <a:cs typeface="+mn-cs"/>
              </a:rPr>
              <a:t>）是信息提取的中心任务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要完成这样一个任务，我们首先要确定实体，比如说这里的</a:t>
            </a:r>
            <a:r>
              <a:rPr lang="en-US" altLang="zh-CN" sz="1200" b="0" i="0" kern="1200" dirty="0">
                <a:solidFill>
                  <a:schemeClr val="tx1"/>
                </a:solidFill>
                <a:effectLst/>
                <a:latin typeface="+mn-lt"/>
                <a:ea typeface="+mn-ea"/>
                <a:cs typeface="+mn-cs"/>
              </a:rPr>
              <a:t>US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Trump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Apple Inc</a:t>
            </a:r>
            <a:r>
              <a:rPr lang="zh-CN" altLang="en-US" sz="1200" b="0" i="0" kern="1200" dirty="0">
                <a:solidFill>
                  <a:schemeClr val="tx1"/>
                </a:solidFill>
                <a:effectLst/>
                <a:latin typeface="+mn-lt"/>
                <a:ea typeface="+mn-ea"/>
                <a:cs typeface="+mn-cs"/>
              </a:rPr>
              <a:t>是实体，然后再确定实体间的关系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上面只是一个简单的例子，实际中我们遇到的情况更加复杂， 可能会出现重叠关系间相互作用的情况，因此一个好的关系抽取模型应该具有下面三个特点：</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实体识别和关系提取的端到端联合建模；</a:t>
            </a:r>
          </a:p>
          <a:p>
            <a:r>
              <a:rPr lang="zh-CN" altLang="en-US" sz="1200" b="0" i="0" kern="1200" dirty="0">
                <a:solidFill>
                  <a:schemeClr val="tx1"/>
                </a:solidFill>
                <a:effectLst/>
                <a:latin typeface="+mn-lt"/>
                <a:ea typeface="+mn-ea"/>
                <a:cs typeface="+mn-cs"/>
              </a:rPr>
              <a:t>对重叠关系的预测，即共同提及的关系；</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例如，</a:t>
            </a:r>
            <a:r>
              <a:rPr lang="en-US" altLang="zh-CN" dirty="0"/>
              <a:t>(Trump, </a:t>
            </a:r>
            <a:r>
              <a:rPr lang="en-US" altLang="zh-CN" dirty="0" err="1"/>
              <a:t>PresidentOf</a:t>
            </a:r>
            <a:r>
              <a:rPr lang="en-US" altLang="zh-CN" dirty="0"/>
              <a:t>, </a:t>
            </a:r>
            <a:r>
              <a:rPr lang="en-US" altLang="zh-CN" dirty="0" err="1"/>
              <a:t>UnitedStates</a:t>
            </a:r>
            <a:r>
              <a:rPr lang="en-US" altLang="zh-CN" dirty="0"/>
              <a:t>) </a:t>
            </a:r>
            <a:r>
              <a:rPr lang="zh-CN" altLang="en-US" dirty="0"/>
              <a:t>可以从</a:t>
            </a:r>
            <a:r>
              <a:rPr lang="en-US" altLang="zh-CN" dirty="0"/>
              <a:t>(Trump, Governance, United-States)</a:t>
            </a:r>
            <a:r>
              <a:rPr lang="zh-CN" altLang="en-US" sz="1200" b="0" i="0" kern="1200" dirty="0">
                <a:solidFill>
                  <a:schemeClr val="tx1"/>
                </a:solidFill>
                <a:effectLst/>
                <a:latin typeface="+mn-lt"/>
                <a:ea typeface="+mn-ea"/>
                <a:cs typeface="+mn-cs"/>
              </a:rPr>
              <a:t>中推出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据说这两个三元组实体对重叠了。</a:t>
            </a:r>
          </a:p>
          <a:p>
            <a:r>
              <a:rPr lang="zh-CN" altLang="en-US" sz="1200" b="0" i="0" kern="1200" dirty="0">
                <a:solidFill>
                  <a:schemeClr val="tx1"/>
                </a:solidFill>
                <a:effectLst/>
                <a:latin typeface="+mn-lt"/>
                <a:ea typeface="+mn-ea"/>
                <a:cs typeface="+mn-cs"/>
              </a:rPr>
              <a:t>考虑关系之间的相互作用，尤其是重叠关系。</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比如</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(Trump,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PresidentOf</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UnitedStates</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可以由</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Trump,LiveIn</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WhiteHouse</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and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WhiteHouse,PresidentialPalace,UnitedStates</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r>
              <a:rPr lang="zh-CN" altLang="en-US" sz="1200" b="0" i="0" kern="1200" dirty="0">
                <a:solidFill>
                  <a:schemeClr val="tx1"/>
                </a:solidFill>
                <a:effectLst/>
                <a:latin typeface="+mn-lt"/>
                <a:ea typeface="+mn-ea"/>
                <a:cs typeface="+mn-cs"/>
              </a:rPr>
              <a:t>推断出来</a:t>
            </a:r>
          </a:p>
          <a:p>
            <a:r>
              <a:rPr lang="zh-CN" altLang="en-US" dirty="0"/>
              <a:t>以前的联合抽取模型在这三个方面上往往都有着一些不足之处，比如说</a:t>
            </a:r>
            <a:r>
              <a:rPr lang="en-US" altLang="zh-CN" dirty="0"/>
              <a:t>ACL 2016</a:t>
            </a:r>
            <a:r>
              <a:rPr lang="zh-CN" altLang="en-US" dirty="0"/>
              <a:t>年的这篇文章</a:t>
            </a:r>
          </a:p>
        </p:txBody>
      </p:sp>
      <p:sp>
        <p:nvSpPr>
          <p:cNvPr id="4" name="灯片编号占位符 3"/>
          <p:cNvSpPr>
            <a:spLocks noGrp="1"/>
          </p:cNvSpPr>
          <p:nvPr>
            <p:ph type="sldNum" sz="quarter" idx="5"/>
          </p:nvPr>
        </p:nvSpPr>
        <p:spPr/>
        <p:txBody>
          <a:bodyPr/>
          <a:lstStyle/>
          <a:p>
            <a:fld id="{EF1D0AB8-341E-46D0-B384-DEE42B9FE01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提出的</a:t>
            </a:r>
            <a:r>
              <a:rPr lang="en-US" altLang="zh-CN" sz="1200" b="0" i="0" kern="1200" dirty="0" err="1">
                <a:solidFill>
                  <a:schemeClr val="tx1"/>
                </a:solidFill>
                <a:effectLst/>
                <a:latin typeface="+mn-lt"/>
                <a:ea typeface="+mn-ea"/>
                <a:cs typeface="+mn-cs"/>
              </a:rPr>
              <a:t>BiLSTM-TreeLSTM</a:t>
            </a:r>
            <a:r>
              <a:rPr lang="zh-CN" altLang="en-US" sz="1200" b="0" i="0" kern="1200" dirty="0">
                <a:solidFill>
                  <a:schemeClr val="tx1"/>
                </a:solidFill>
                <a:effectLst/>
                <a:latin typeface="+mn-lt"/>
                <a:ea typeface="+mn-ea"/>
                <a:cs typeface="+mn-cs"/>
              </a:rPr>
              <a:t>模型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共同对实体和关系进行建模，主要可分为三个层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第一个层就是词汇嵌入层，对输入的句子做了一个词汇嵌入，把单词映射为向量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第二层是</a:t>
            </a:r>
            <a:r>
              <a:rPr lang="en-US" altLang="zh-CN" sz="1200" b="0" i="0" kern="1200" dirty="0">
                <a:solidFill>
                  <a:schemeClr val="tx1"/>
                </a:solidFill>
                <a:effectLst/>
                <a:latin typeface="+mn-lt"/>
                <a:ea typeface="+mn-ea"/>
                <a:cs typeface="+mn-cs"/>
              </a:rPr>
              <a:t>Sequence layer</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Bi-LSTM</a:t>
            </a:r>
            <a:r>
              <a:rPr lang="zh-CN" altLang="en-US" sz="1200" b="0" i="0" kern="1200" dirty="0">
                <a:solidFill>
                  <a:schemeClr val="tx1"/>
                </a:solidFill>
                <a:effectLst/>
                <a:latin typeface="+mn-lt"/>
                <a:ea typeface="+mn-ea"/>
                <a:cs typeface="+mn-cs"/>
              </a:rPr>
              <a:t>进行</a:t>
            </a:r>
            <a:r>
              <a:rPr lang="zh-CN" altLang="en-US" sz="1200" b="1" i="0" kern="1200" dirty="0">
                <a:solidFill>
                  <a:schemeClr val="tx1"/>
                </a:solidFill>
                <a:effectLst/>
                <a:latin typeface="+mn-lt"/>
                <a:ea typeface="+mn-ea"/>
                <a:cs typeface="+mn-cs"/>
              </a:rPr>
              <a:t>自动特征学习</a:t>
            </a:r>
            <a:r>
              <a:rPr lang="zh-CN" altLang="en-US" sz="1200" b="0" i="0" kern="1200" dirty="0">
                <a:solidFill>
                  <a:schemeClr val="tx1"/>
                </a:solidFill>
                <a:effectLst/>
                <a:latin typeface="+mn-lt"/>
                <a:ea typeface="+mn-ea"/>
                <a:cs typeface="+mn-cs"/>
              </a:rPr>
              <a:t>，提取实体</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第三层依赖层，利用</a:t>
            </a:r>
            <a:r>
              <a:rPr lang="en-US" altLang="zh-CN" sz="1200" b="0" i="0" kern="1200" dirty="0">
                <a:solidFill>
                  <a:schemeClr val="tx1"/>
                </a:solidFill>
                <a:effectLst/>
                <a:latin typeface="+mn-lt"/>
                <a:ea typeface="+mn-ea"/>
                <a:cs typeface="+mn-cs"/>
              </a:rPr>
              <a:t>Tree-LSTM</a:t>
            </a:r>
            <a:r>
              <a:rPr lang="zh-CN" altLang="en-US" sz="1200" b="0" i="0" kern="1200" dirty="0">
                <a:solidFill>
                  <a:schemeClr val="tx1"/>
                </a:solidFill>
                <a:effectLst/>
                <a:latin typeface="+mn-lt"/>
                <a:ea typeface="+mn-ea"/>
                <a:cs typeface="+mn-cs"/>
              </a:rPr>
              <a:t>，查找依赖树中一对目标实体的关系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最短路径）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这种方法虽然联合抽取实体和关系，但是把实体识别和关系抽取分成了两个阶段完成，并没有参数共享，没有考虑到关系间相互作用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2017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ACL</a:t>
            </a:r>
            <a:r>
              <a:rPr lang="zh-CN" altLang="en-US" sz="1200" b="0" i="0" kern="1200" dirty="0">
                <a:solidFill>
                  <a:schemeClr val="tx1"/>
                </a:solidFill>
                <a:effectLst/>
                <a:latin typeface="+mn-lt"/>
                <a:ea typeface="+mn-ea"/>
                <a:cs typeface="+mn-cs"/>
              </a:rPr>
              <a:t>的文章没有像以前的工作那样尝试对每个提及对进行分类，而是将</a:t>
            </a:r>
            <a:r>
              <a:rPr lang="zh-CN" altLang="en-US" sz="1200" b="1" i="0" kern="1200" dirty="0">
                <a:solidFill>
                  <a:schemeClr val="tx1"/>
                </a:solidFill>
                <a:effectLst/>
                <a:latin typeface="+mn-lt"/>
                <a:ea typeface="+mn-ea"/>
                <a:cs typeface="+mn-cs"/>
              </a:rPr>
              <a:t>关系提取构造为与实体识别一样的序列标记问题</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作者直接在</a:t>
            </a:r>
            <a:r>
              <a:rPr lang="en-US" altLang="zh-CN" sz="1200" b="0" i="0" kern="1200" dirty="0">
                <a:solidFill>
                  <a:schemeClr val="tx1"/>
                </a:solidFill>
                <a:effectLst/>
                <a:latin typeface="+mn-lt"/>
                <a:ea typeface="+mn-ea"/>
                <a:cs typeface="+mn-cs"/>
              </a:rPr>
              <a:t>Bi-LSTM</a:t>
            </a:r>
            <a:r>
              <a:rPr lang="zh-CN" altLang="en-US" sz="1200" b="0" i="0" kern="1200" dirty="0">
                <a:solidFill>
                  <a:schemeClr val="tx1"/>
                </a:solidFill>
                <a:effectLst/>
                <a:latin typeface="+mn-lt"/>
                <a:ea typeface="+mn-ea"/>
                <a:cs typeface="+mn-cs"/>
              </a:rPr>
              <a:t>编码器的顶部通过</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解码器对关系提取进行建模</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，尽管在</a:t>
            </a:r>
            <a:r>
              <a:rPr lang="en-US" altLang="zh-CN" sz="1200" b="0" i="0" kern="1200" dirty="0">
                <a:solidFill>
                  <a:schemeClr val="tx1"/>
                </a:solidFill>
                <a:effectLst/>
                <a:latin typeface="+mn-lt"/>
                <a:ea typeface="+mn-ea"/>
                <a:cs typeface="+mn-cs"/>
              </a:rPr>
              <a:t>NYT</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WebNLG</a:t>
            </a:r>
            <a:r>
              <a:rPr lang="zh-CN" altLang="en-US" sz="1200" b="0" i="0" kern="1200" dirty="0">
                <a:solidFill>
                  <a:schemeClr val="tx1"/>
                </a:solidFill>
                <a:effectLst/>
                <a:latin typeface="+mn-lt"/>
                <a:ea typeface="+mn-ea"/>
                <a:cs typeface="+mn-cs"/>
              </a:rPr>
              <a:t>数据集上显示出令人鼓舞的结果，但它们的优势却来自于关注孤立的关系并完全放弃了重叠关系。 </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ALC 2018</a:t>
            </a:r>
            <a:r>
              <a:rPr lang="zh-CN" altLang="en-US" sz="1200" b="0" i="0" kern="1200" dirty="0">
                <a:solidFill>
                  <a:schemeClr val="tx1"/>
                </a:solidFill>
                <a:effectLst/>
                <a:latin typeface="+mn-lt"/>
                <a:ea typeface="+mn-ea"/>
                <a:cs typeface="+mn-cs"/>
              </a:rPr>
              <a:t>年的一篇文章提出了一种用于关系提取的端对端序列到</a:t>
            </a:r>
            <a:r>
              <a:rPr lang="zh-CN" altLang="en-US" sz="1200" b="1" i="0" kern="1200" dirty="0">
                <a:solidFill>
                  <a:schemeClr val="tx1"/>
                </a:solidFill>
                <a:effectLst/>
                <a:latin typeface="+mn-lt"/>
                <a:ea typeface="+mn-ea"/>
                <a:cs typeface="+mn-cs"/>
              </a:rPr>
              <a:t>序列模型</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它们通过</a:t>
            </a:r>
            <a:r>
              <a:rPr lang="en-US" altLang="zh-CN" sz="1200" b="0" i="0" kern="1200" dirty="0">
                <a:solidFill>
                  <a:schemeClr val="tx1"/>
                </a:solidFill>
                <a:effectLst/>
                <a:latin typeface="+mn-lt"/>
                <a:ea typeface="+mn-ea"/>
                <a:cs typeface="+mn-cs"/>
              </a:rPr>
              <a:t>Bi-LSTM</a:t>
            </a:r>
            <a:r>
              <a:rPr lang="zh-CN" altLang="en-US" sz="1200" b="0" i="0" kern="1200" dirty="0">
                <a:solidFill>
                  <a:schemeClr val="tx1"/>
                </a:solidFill>
                <a:effectLst/>
                <a:latin typeface="+mn-lt"/>
                <a:ea typeface="+mn-ea"/>
                <a:cs typeface="+mn-cs"/>
              </a:rPr>
              <a:t>编码每个句子，并使用最后的编码器隐藏状态初始化一个（</a:t>
            </a:r>
            <a:r>
              <a:rPr lang="en-US" altLang="zh-CN" sz="1200" b="0" i="0" kern="1200" dirty="0" err="1">
                <a:solidFill>
                  <a:schemeClr val="tx1"/>
                </a:solidFill>
                <a:effectLst/>
                <a:latin typeface="+mn-lt"/>
                <a:ea typeface="+mn-ea"/>
                <a:cs typeface="+mn-cs"/>
              </a:rPr>
              <a:t>OneDecoder</a:t>
            </a:r>
            <a:r>
              <a:rPr lang="zh-CN" altLang="en-US" sz="1200" b="0" i="0" kern="1200" dirty="0">
                <a:solidFill>
                  <a:schemeClr val="tx1"/>
                </a:solidFill>
                <a:effectLst/>
                <a:latin typeface="+mn-lt"/>
                <a:ea typeface="+mn-ea"/>
                <a:cs typeface="+mn-cs"/>
              </a:rPr>
              <a:t>）或多个（</a:t>
            </a:r>
            <a:r>
              <a:rPr lang="en-US" altLang="zh-CN" sz="1200" b="0" i="0" kern="1200" dirty="0" err="1">
                <a:solidFill>
                  <a:schemeClr val="tx1"/>
                </a:solidFill>
                <a:effectLst/>
                <a:latin typeface="+mn-lt"/>
                <a:ea typeface="+mn-ea"/>
                <a:cs typeface="+mn-cs"/>
              </a:rPr>
              <a:t>MultiDecoder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，以动态解码关系三元组。 </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解码时，通过选择一个关系并从句子中复制两个单词来生成三元组。</a:t>
            </a:r>
            <a:r>
              <a:rPr lang="en-US" altLang="zh-CN" sz="1200" b="0" i="0" kern="1200" dirty="0">
                <a:solidFill>
                  <a:schemeClr val="tx1"/>
                </a:solidFill>
                <a:effectLst/>
                <a:latin typeface="+mn-lt"/>
                <a:ea typeface="+mn-ea"/>
                <a:cs typeface="+mn-cs"/>
              </a:rPr>
              <a:t>seq2seq</a:t>
            </a:r>
            <a:r>
              <a:rPr lang="zh-CN" altLang="en-US" sz="1200" b="0" i="0" kern="1200" dirty="0">
                <a:solidFill>
                  <a:schemeClr val="tx1"/>
                </a:solidFill>
                <a:effectLst/>
                <a:latin typeface="+mn-lt"/>
                <a:ea typeface="+mn-ea"/>
                <a:cs typeface="+mn-cs"/>
              </a:rPr>
              <a:t>设置部分处理三元组之间的交互。</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然而，在生成新三元组时，通过考虑先前生成的具有强制线性顺序的三元组，</a:t>
            </a:r>
            <a:r>
              <a:rPr lang="zh-CN" altLang="en-US" sz="1200" b="1" i="0" kern="1200" dirty="0">
                <a:solidFill>
                  <a:schemeClr val="tx1"/>
                </a:solidFill>
                <a:effectLst/>
                <a:latin typeface="+mn-lt"/>
                <a:ea typeface="+mn-ea"/>
                <a:cs typeface="+mn-cs"/>
              </a:rPr>
              <a:t>只能单向捕获关系之间的相互作用</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F1D0AB8-341E-46D0-B384-DEE42B9FE01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本文提出的包含</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个阶段的预测的模型很好地满足了三个关键点。</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GraphRel</a:t>
            </a:r>
            <a:r>
              <a:rPr lang="zh-CN" altLang="en-US" sz="1200" b="0" i="0" kern="1200" dirty="0">
                <a:solidFill>
                  <a:schemeClr val="tx1"/>
                </a:solidFill>
                <a:effectLst/>
                <a:latin typeface="+mn-lt"/>
                <a:ea typeface="+mn-ea"/>
                <a:cs typeface="+mn-cs"/>
              </a:rPr>
              <a:t>模型结构图如图所示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第</a:t>
            </a:r>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阶段</a:t>
            </a:r>
            <a:r>
              <a:rPr lang="zh-CN" altLang="en-US" sz="1200" b="0" i="0" kern="1200" dirty="0">
                <a:solidFill>
                  <a:schemeClr val="tx1"/>
                </a:solidFill>
                <a:effectLst/>
                <a:latin typeface="+mn-lt"/>
                <a:ea typeface="+mn-ea"/>
                <a:cs typeface="+mn-cs"/>
              </a:rPr>
              <a:t>，采用</a:t>
            </a:r>
            <a:r>
              <a:rPr lang="en-US" altLang="zh-CN" sz="1200" b="0" i="0" kern="1200" dirty="0">
                <a:solidFill>
                  <a:schemeClr val="tx1"/>
                </a:solidFill>
                <a:effectLst/>
                <a:latin typeface="+mn-lt"/>
                <a:ea typeface="+mn-ea"/>
                <a:cs typeface="+mn-cs"/>
              </a:rPr>
              <a:t>bi-LSTM</a:t>
            </a:r>
            <a:r>
              <a:rPr lang="zh-CN" altLang="en-US" sz="1200" b="0" i="0" kern="1200" dirty="0">
                <a:solidFill>
                  <a:schemeClr val="tx1"/>
                </a:solidFill>
                <a:effectLst/>
                <a:latin typeface="+mn-lt"/>
                <a:ea typeface="+mn-ea"/>
                <a:cs typeface="+mn-cs"/>
              </a:rPr>
              <a:t>对输入序列做词汇嵌入提取顺序特征，然后用一个依存句法解析</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Denpendency</a:t>
            </a:r>
            <a:r>
              <a:rPr lang="en-US" altLang="zh-CN" sz="1200" b="0" i="0" kern="1200" dirty="0">
                <a:solidFill>
                  <a:schemeClr val="tx1"/>
                </a:solidFill>
                <a:effectLst/>
                <a:latin typeface="+mn-lt"/>
                <a:ea typeface="+mn-ea"/>
                <a:cs typeface="+mn-cs"/>
              </a:rPr>
              <a:t> Parsing)</a:t>
            </a:r>
            <a:r>
              <a:rPr lang="zh-CN" altLang="en-US" sz="1200" b="0" i="0" kern="1200" dirty="0">
                <a:solidFill>
                  <a:schemeClr val="tx1"/>
                </a:solidFill>
                <a:effectLst/>
                <a:latin typeface="+mn-lt"/>
                <a:ea typeface="+mn-ea"/>
                <a:cs typeface="+mn-cs"/>
              </a:rPr>
              <a:t>建立一个依赖树。使用依赖树作为</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输入来提取位置依赖词特征。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然后根据上述给定顺序和位置依赖词特征，预测</a:t>
            </a:r>
            <a:r>
              <a:rPr lang="zh-CN" altLang="en-US" sz="1200" b="1" i="0" kern="1200" dirty="0">
                <a:solidFill>
                  <a:schemeClr val="tx1"/>
                </a:solidFill>
                <a:effectLst/>
                <a:latin typeface="+mn-lt"/>
                <a:ea typeface="+mn-ea"/>
                <a:cs typeface="+mn-cs"/>
              </a:rPr>
              <a:t>每个单词对与所有单词</a:t>
            </a:r>
            <a:r>
              <a:rPr lang="zh-CN" altLang="en-US" sz="1200" b="0" i="0" kern="1200" dirty="0">
                <a:solidFill>
                  <a:schemeClr val="tx1"/>
                </a:solidFill>
                <a:effectLst/>
                <a:latin typeface="+mn-lt"/>
                <a:ea typeface="+mn-ea"/>
                <a:cs typeface="+mn-cs"/>
              </a:rPr>
              <a:t>的实体之间的关系。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点击</a:t>
            </a:r>
            <a:r>
              <a:rPr lang="en-US" altLang="zh-CN"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第</a:t>
            </a:r>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阶段</a:t>
            </a:r>
            <a:r>
              <a:rPr lang="zh-CN" altLang="en-US" sz="1200" b="0" i="0" kern="1200" dirty="0">
                <a:solidFill>
                  <a:schemeClr val="tx1"/>
                </a:solidFill>
                <a:effectLst/>
                <a:latin typeface="+mn-lt"/>
                <a:ea typeface="+mn-ea"/>
                <a:cs typeface="+mn-cs"/>
              </a:rPr>
              <a:t>，为第一阶段预测的每个关系建立完整的关系图，并在每个图上应用</a:t>
            </a:r>
            <a:r>
              <a:rPr lang="en-US" altLang="zh-CN" sz="1200" b="0" i="0" kern="1200" dirty="0">
                <a:solidFill>
                  <a:schemeClr val="tx1"/>
                </a:solidFill>
                <a:effectLst/>
                <a:latin typeface="+mn-lt"/>
                <a:ea typeface="+mn-ea"/>
                <a:cs typeface="+mn-cs"/>
              </a:rPr>
              <a:t>GCN</a:t>
            </a:r>
            <a:r>
              <a:rPr lang="zh-CN" altLang="en-US" sz="1200" b="0" i="0" kern="1200" dirty="0">
                <a:solidFill>
                  <a:schemeClr val="tx1"/>
                </a:solidFill>
                <a:effectLst/>
                <a:latin typeface="+mn-lt"/>
                <a:ea typeface="+mn-ea"/>
                <a:cs typeface="+mn-cs"/>
              </a:rPr>
              <a:t>以整合每个关系的信息，并进一步考虑实体与关系之间的相互作用。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整个模型大概就是这个样子，下面我将分阶段介绍作者的模型。</a:t>
            </a:r>
            <a:endParaRPr lang="zh-CN" altLang="en-US" dirty="0"/>
          </a:p>
        </p:txBody>
      </p:sp>
      <p:sp>
        <p:nvSpPr>
          <p:cNvPr id="4" name="灯片编号占位符 3"/>
          <p:cNvSpPr>
            <a:spLocks noGrp="1"/>
          </p:cNvSpPr>
          <p:nvPr>
            <p:ph type="sldNum" sz="quarter" idx="5"/>
          </p:nvPr>
        </p:nvSpPr>
        <p:spPr/>
        <p:txBody>
          <a:bodyPr/>
          <a:lstStyle/>
          <a:p>
            <a:fld id="{EF1D0AB8-341E-46D0-B384-DEE42B9FE01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46228000" y="-202184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7404000" y="27736800"/>
            <a:ext cx="1828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2" name="矩形 1"/>
          <p:cNvSpPr/>
          <p:nvPr/>
        </p:nvSpPr>
        <p:spPr>
          <a:xfrm>
            <a:off x="557530" y="521642"/>
            <a:ext cx="11076699" cy="5849006"/>
          </a:xfrm>
          <a:prstGeom prst="rect">
            <a:avLst/>
          </a:prstGeom>
          <a:solidFill>
            <a:schemeClr val="bg1"/>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文本框 5"/>
          <p:cNvSpPr txBox="1"/>
          <p:nvPr/>
        </p:nvSpPr>
        <p:spPr>
          <a:xfrm>
            <a:off x="1094740" y="2393315"/>
            <a:ext cx="3381375" cy="706755"/>
          </a:xfrm>
          <a:prstGeom prst="rect">
            <a:avLst/>
          </a:prstGeom>
          <a:noFill/>
        </p:spPr>
        <p:txBody>
          <a:bodyPr wrap="square" rtlCol="0">
            <a:spAutoFit/>
          </a:bodyPr>
          <a:lstStyle/>
          <a:p>
            <a:pPr algn="just"/>
            <a:r>
              <a:rPr lang="zh-CN" altLang="en-US" sz="4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华东师范大学 </a:t>
            </a:r>
            <a:endParaRPr lang="en-US" altLang="zh-CN" sz="4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文本框 6"/>
          <p:cNvSpPr txBox="1"/>
          <p:nvPr/>
        </p:nvSpPr>
        <p:spPr>
          <a:xfrm>
            <a:off x="1094450" y="3953316"/>
            <a:ext cx="4488943" cy="521970"/>
          </a:xfrm>
          <a:prstGeom prst="rect">
            <a:avLst/>
          </a:prstGeom>
          <a:noFill/>
        </p:spPr>
        <p:txBody>
          <a:bodyPr wrap="square" rtlCol="0">
            <a:spAutoFit/>
          </a:bodyPr>
          <a:lstStyle/>
          <a:p>
            <a:r>
              <a:rPr lang="en-US" altLang="zh-CN" sz="1400" dirty="0">
                <a:solidFill>
                  <a:schemeClr val="tx1">
                    <a:lumMod val="75000"/>
                    <a:lumOff val="25000"/>
                  </a:schemeClr>
                </a:solidFill>
                <a:latin typeface="Times New Roman" panose="02020603050405020304" pitchFamily="18" charset="0"/>
                <a:ea typeface="楷体" panose="02010609060101010101" pitchFamily="49" charset="-122"/>
                <a:sym typeface="Times New Roman" panose="02020603050405020304" pitchFamily="18" charset="0"/>
              </a:rPr>
              <a:t>SEEK TRUTH. FOSTER ORIGINALITY AND </a:t>
            </a:r>
          </a:p>
          <a:p>
            <a:r>
              <a:rPr lang="en-US" altLang="zh-CN" sz="1400" dirty="0">
                <a:solidFill>
                  <a:schemeClr val="tx1">
                    <a:lumMod val="75000"/>
                    <a:lumOff val="25000"/>
                  </a:schemeClr>
                </a:solidFill>
                <a:latin typeface="Times New Roman" panose="02020603050405020304" pitchFamily="18" charset="0"/>
                <a:ea typeface="楷体" panose="02010609060101010101" pitchFamily="49" charset="-122"/>
                <a:sym typeface="Times New Roman" panose="02020603050405020304" pitchFamily="18" charset="0"/>
              </a:rPr>
              <a:t>LIVE UP TO THE NAME OF TEACHER</a:t>
            </a:r>
          </a:p>
        </p:txBody>
      </p:sp>
      <p:cxnSp>
        <p:nvCxnSpPr>
          <p:cNvPr id="32" name="直接连接符 31"/>
          <p:cNvCxnSpPr/>
          <p:nvPr/>
        </p:nvCxnSpPr>
        <p:spPr>
          <a:xfrm>
            <a:off x="1193663" y="3772791"/>
            <a:ext cx="4349752" cy="0"/>
          </a:xfrm>
          <a:prstGeom prst="line">
            <a:avLst/>
          </a:prstGeom>
          <a:ln w="19050" cap="rnd">
            <a:gradFill>
              <a:gsLst>
                <a:gs pos="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94740" y="3227705"/>
            <a:ext cx="4213225" cy="398780"/>
          </a:xfrm>
          <a:prstGeom prst="rect">
            <a:avLst/>
          </a:prstGeom>
          <a:noFill/>
        </p:spPr>
        <p:txBody>
          <a:bodyPr wrap="square" rtlCol="0">
            <a:spAutoFit/>
          </a:bodyPr>
          <a:lstStyle/>
          <a:p>
            <a:pPr algn="l"/>
            <a:r>
              <a:rPr lang="en-US" altLang="zh-CN" sz="20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East China Normal University, ECNU</a:t>
            </a:r>
          </a:p>
        </p:txBody>
      </p:sp>
      <p:cxnSp>
        <p:nvCxnSpPr>
          <p:cNvPr id="36" name="直接连接符 35"/>
          <p:cNvCxnSpPr/>
          <p:nvPr/>
        </p:nvCxnSpPr>
        <p:spPr>
          <a:xfrm>
            <a:off x="925793" y="6060498"/>
            <a:ext cx="320936"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925793" y="5939848"/>
            <a:ext cx="174801" cy="0"/>
          </a:xfrm>
          <a:prstGeom prst="line">
            <a:avLst/>
          </a:prstGeom>
          <a:ln w="12700">
            <a:solidFill>
              <a:srgbClr val="9B0000"/>
            </a:solidFill>
          </a:ln>
        </p:spPr>
        <p:style>
          <a:lnRef idx="1">
            <a:schemeClr val="accent1"/>
          </a:lnRef>
          <a:fillRef idx="0">
            <a:schemeClr val="accent1"/>
          </a:fillRef>
          <a:effectRef idx="0">
            <a:schemeClr val="accent1"/>
          </a:effectRef>
          <a:fontRef idx="minor">
            <a:schemeClr val="tx1"/>
          </a:fontRef>
        </p:style>
      </p:cxnSp>
      <p:sp>
        <p:nvSpPr>
          <p:cNvPr id="43" name="任意多边形: 形状 42"/>
          <p:cNvSpPr/>
          <p:nvPr/>
        </p:nvSpPr>
        <p:spPr>
          <a:xfrm>
            <a:off x="5970198" y="504497"/>
            <a:ext cx="1085539" cy="5845503"/>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1" fmla="*/ 5496954 w 5588394"/>
              <a:gd name="connsiteY0-2" fmla="*/ 0 h 5849006"/>
              <a:gd name="connsiteX1-3" fmla="*/ 5496954 w 5588394"/>
              <a:gd name="connsiteY1-4" fmla="*/ 5849006 h 5849006"/>
              <a:gd name="connsiteX2-5" fmla="*/ 1085539 w 5588394"/>
              <a:gd name="connsiteY2-6" fmla="*/ 5849006 h 5849006"/>
              <a:gd name="connsiteX3-7" fmla="*/ 992509 w 5588394"/>
              <a:gd name="connsiteY3-8" fmla="*/ 5739563 h 5849006"/>
              <a:gd name="connsiteX4-9" fmla="*/ 0 w 5588394"/>
              <a:gd name="connsiteY4-10" fmla="*/ 2924503 h 5849006"/>
              <a:gd name="connsiteX5-11" fmla="*/ 992509 w 5588394"/>
              <a:gd name="connsiteY5-12" fmla="*/ 109444 h 5849006"/>
              <a:gd name="connsiteX6-13" fmla="*/ 1085539 w 5588394"/>
              <a:gd name="connsiteY6-14" fmla="*/ 0 h 5849006"/>
              <a:gd name="connsiteX7" fmla="*/ 5588394 w 5588394"/>
              <a:gd name="connsiteY7" fmla="*/ 91440 h 5849006"/>
              <a:gd name="connsiteX0-15" fmla="*/ 5496954 w 5496954"/>
              <a:gd name="connsiteY0-16" fmla="*/ 0 h 5849006"/>
              <a:gd name="connsiteX1-17" fmla="*/ 5496954 w 5496954"/>
              <a:gd name="connsiteY1-18" fmla="*/ 5849006 h 5849006"/>
              <a:gd name="connsiteX2-19" fmla="*/ 1085539 w 5496954"/>
              <a:gd name="connsiteY2-20" fmla="*/ 5849006 h 5849006"/>
              <a:gd name="connsiteX3-21" fmla="*/ 992509 w 5496954"/>
              <a:gd name="connsiteY3-22" fmla="*/ 5739563 h 5849006"/>
              <a:gd name="connsiteX4-23" fmla="*/ 0 w 5496954"/>
              <a:gd name="connsiteY4-24" fmla="*/ 2924503 h 5849006"/>
              <a:gd name="connsiteX5-25" fmla="*/ 992509 w 5496954"/>
              <a:gd name="connsiteY5-26" fmla="*/ 109444 h 5849006"/>
              <a:gd name="connsiteX6-27" fmla="*/ 1085539 w 5496954"/>
              <a:gd name="connsiteY6-28" fmla="*/ 0 h 5849006"/>
              <a:gd name="connsiteX0-29" fmla="*/ 5496954 w 5496954"/>
              <a:gd name="connsiteY0-30" fmla="*/ 5849006 h 5849006"/>
              <a:gd name="connsiteX1-31" fmla="*/ 1085539 w 5496954"/>
              <a:gd name="connsiteY1-32" fmla="*/ 5849006 h 5849006"/>
              <a:gd name="connsiteX2-33" fmla="*/ 992509 w 5496954"/>
              <a:gd name="connsiteY2-34" fmla="*/ 5739563 h 5849006"/>
              <a:gd name="connsiteX3-35" fmla="*/ 0 w 5496954"/>
              <a:gd name="connsiteY3-36" fmla="*/ 2924503 h 5849006"/>
              <a:gd name="connsiteX4-37" fmla="*/ 992509 w 5496954"/>
              <a:gd name="connsiteY4-38" fmla="*/ 109444 h 5849006"/>
              <a:gd name="connsiteX5-39" fmla="*/ 1085539 w 5496954"/>
              <a:gd name="connsiteY5-40" fmla="*/ 0 h 5849006"/>
              <a:gd name="connsiteX0-41" fmla="*/ 1085539 w 1085539"/>
              <a:gd name="connsiteY0-42" fmla="*/ 5849006 h 5849006"/>
              <a:gd name="connsiteX1-43" fmla="*/ 992509 w 1085539"/>
              <a:gd name="connsiteY1-44" fmla="*/ 5739563 h 5849006"/>
              <a:gd name="connsiteX2-45" fmla="*/ 0 w 1085539"/>
              <a:gd name="connsiteY2-46" fmla="*/ 2924503 h 5849006"/>
              <a:gd name="connsiteX3-47" fmla="*/ 992509 w 1085539"/>
              <a:gd name="connsiteY3-48" fmla="*/ 109444 h 5849006"/>
              <a:gd name="connsiteX4-49" fmla="*/ 1085539 w 1085539"/>
              <a:gd name="connsiteY4-50" fmla="*/ 0 h 5849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0" name="图片 39" descr="/Users/juncheng/Desktop/WechatIMG2.jpegWechatIMG2"/>
          <p:cNvPicPr>
            <a:picLocks noChangeAspect="1"/>
          </p:cNvPicPr>
          <p:nvPr/>
        </p:nvPicPr>
        <p:blipFill rotWithShape="1">
          <a:blip r:embed="rId3"/>
          <a:srcRect/>
          <a:stretch>
            <a:fillRect/>
          </a:stretch>
        </p:blipFill>
        <p:spPr>
          <a:xfrm>
            <a:off x="6137275" y="514985"/>
            <a:ext cx="5497195" cy="5845175"/>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6954" h="5849006">
                <a:moveTo>
                  <a:pt x="1085539" y="0"/>
                </a:moveTo>
                <a:lnTo>
                  <a:pt x="5496954" y="0"/>
                </a:lnTo>
                <a:lnTo>
                  <a:pt x="5496954" y="5849006"/>
                </a:lnTo>
                <a:lnTo>
                  <a:pt x="1085539" y="5849006"/>
                </a:lnTo>
                <a:lnTo>
                  <a:pt x="992509" y="5739563"/>
                </a:lnTo>
                <a:cubicBezTo>
                  <a:pt x="371841" y="4970708"/>
                  <a:pt x="0" y="3991194"/>
                  <a:pt x="0" y="2924503"/>
                </a:cubicBezTo>
                <a:cubicBezTo>
                  <a:pt x="0" y="1857813"/>
                  <a:pt x="371841" y="878300"/>
                  <a:pt x="992509" y="109444"/>
                </a:cubicBezTo>
                <a:close/>
              </a:path>
            </a:pathLst>
          </a:custGeom>
        </p:spPr>
      </p:pic>
      <p:sp>
        <p:nvSpPr>
          <p:cNvPr id="44" name="椭圆 43"/>
          <p:cNvSpPr/>
          <p:nvPr/>
        </p:nvSpPr>
        <p:spPr>
          <a:xfrm>
            <a:off x="6637476" y="5816023"/>
            <a:ext cx="114300" cy="114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5" name="椭圆 44"/>
          <p:cNvSpPr/>
          <p:nvPr/>
        </p:nvSpPr>
        <p:spPr>
          <a:xfrm>
            <a:off x="6767459" y="5994340"/>
            <a:ext cx="61396" cy="613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3" name="图片 2" descr="ddd"/>
          <p:cNvPicPr>
            <a:picLocks noChangeAspect="1"/>
          </p:cNvPicPr>
          <p:nvPr/>
        </p:nvPicPr>
        <p:blipFill>
          <a:blip r:embed="rId4"/>
          <a:stretch>
            <a:fillRect/>
          </a:stretch>
        </p:blipFill>
        <p:spPr>
          <a:xfrm>
            <a:off x="2099945" y="744220"/>
            <a:ext cx="1289050" cy="1289050"/>
          </a:xfrm>
          <a:prstGeom prst="rect">
            <a:avLst/>
          </a:prstGeom>
        </p:spPr>
      </p:pic>
      <p:sp>
        <p:nvSpPr>
          <p:cNvPr id="39" name="矩形: 圆角 32"/>
          <p:cNvSpPr/>
          <p:nvPr/>
        </p:nvSpPr>
        <p:spPr>
          <a:xfrm>
            <a:off x="1246729" y="4886325"/>
            <a:ext cx="3517776" cy="1227445"/>
          </a:xfrm>
          <a:prstGeom prst="roundRect">
            <a:avLst/>
          </a:prstGeom>
          <a:no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文本框 3">
            <a:extLst>
              <a:ext uri="{FF2B5EF4-FFF2-40B4-BE49-F238E27FC236}">
                <a16:creationId xmlns:a16="http://schemas.microsoft.com/office/drawing/2014/main" id="{ABAAC41A-DA31-4759-97CF-E1D89C07D1C3}"/>
              </a:ext>
            </a:extLst>
          </p:cNvPr>
          <p:cNvSpPr txBox="1"/>
          <p:nvPr/>
        </p:nvSpPr>
        <p:spPr>
          <a:xfrm>
            <a:off x="1995524" y="5038382"/>
            <a:ext cx="2020185" cy="923330"/>
          </a:xfrm>
          <a:prstGeom prst="rect">
            <a:avLst/>
          </a:prstGeom>
          <a:noFill/>
        </p:spPr>
        <p:txBody>
          <a:bodyPr wrap="square" rtlCol="0">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知识分析与处理</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sym typeface="Times New Roman" panose="02020603050405020304" pitchFamily="18" charset="0"/>
              </a:rPr>
              <a:t>报告人：黄志锋</a:t>
            </a:r>
            <a:endParaRPr lang="en-US" altLang="zh-CN" dirty="0">
              <a:latin typeface="Times New Roman" panose="02020603050405020304" pitchFamily="18" charset="0"/>
              <a:ea typeface="楷体" panose="02010609060101010101" pitchFamily="49" charset="-122"/>
              <a:sym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sym typeface="Times New Roman" panose="02020603050405020304" pitchFamily="18" charset="0"/>
              </a:rPr>
              <a:t>学号</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:51205901122</a:t>
            </a: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36663F-0AA8-47A9-B78F-1130A9F67C64}"/>
              </a:ext>
            </a:extLst>
          </p:cNvPr>
          <p:cNvPicPr>
            <a:picLocks noChangeAspect="1"/>
          </p:cNvPicPr>
          <p:nvPr/>
        </p:nvPicPr>
        <p:blipFill rotWithShape="1">
          <a:blip r:embed="rId3"/>
          <a:srcRect b="13178"/>
          <a:stretch/>
        </p:blipFill>
        <p:spPr>
          <a:xfrm>
            <a:off x="2570846" y="247918"/>
            <a:ext cx="6612386" cy="5275312"/>
          </a:xfrm>
          <a:prstGeom prst="rect">
            <a:avLst/>
          </a:prstGeom>
        </p:spPr>
      </p:pic>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9F83E997-137A-4D21-9335-D85CA84A41E3}"/>
              </a:ext>
            </a:extLst>
          </p:cNvPr>
          <p:cNvSpPr/>
          <p:nvPr/>
        </p:nvSpPr>
        <p:spPr>
          <a:xfrm>
            <a:off x="3692467" y="704542"/>
            <a:ext cx="6474162" cy="59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箭头: 上 21">
            <a:extLst>
              <a:ext uri="{FF2B5EF4-FFF2-40B4-BE49-F238E27FC236}">
                <a16:creationId xmlns:a16="http://schemas.microsoft.com/office/drawing/2014/main" id="{4A1F86B7-BA39-4911-9666-FC6A351FE7EA}"/>
              </a:ext>
            </a:extLst>
          </p:cNvPr>
          <p:cNvSpPr/>
          <p:nvPr/>
        </p:nvSpPr>
        <p:spPr>
          <a:xfrm>
            <a:off x="3199606" y="5430677"/>
            <a:ext cx="180730" cy="733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4" name="文本框 23">
            <a:extLst>
              <a:ext uri="{FF2B5EF4-FFF2-40B4-BE49-F238E27FC236}">
                <a16:creationId xmlns:a16="http://schemas.microsoft.com/office/drawing/2014/main" id="{7FB0EA57-0ECD-4523-830D-ABE0D732BB4D}"/>
              </a:ext>
            </a:extLst>
          </p:cNvPr>
          <p:cNvSpPr txBox="1"/>
          <p:nvPr/>
        </p:nvSpPr>
        <p:spPr>
          <a:xfrm>
            <a:off x="2803746" y="6181478"/>
            <a:ext cx="784189" cy="369332"/>
          </a:xfrm>
          <a:prstGeom prst="rect">
            <a:avLst/>
          </a:prstGeom>
          <a:noFill/>
        </p:spPr>
        <p:txBody>
          <a:bodyPr wrap="none" rtlCol="0">
            <a:spAutoFit/>
          </a:bodyPr>
          <a:lstStyle/>
          <a:p>
            <a:r>
              <a:rPr lang="en-US" altLang="zh-CN" dirty="0" err="1">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GloVe</a:t>
            </a:r>
            <a:endPar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2561501956"/>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36663F-0AA8-47A9-B78F-1130A9F67C64}"/>
              </a:ext>
            </a:extLst>
          </p:cNvPr>
          <p:cNvPicPr>
            <a:picLocks noChangeAspect="1"/>
          </p:cNvPicPr>
          <p:nvPr/>
        </p:nvPicPr>
        <p:blipFill rotWithShape="1">
          <a:blip r:embed="rId3"/>
          <a:srcRect b="13178"/>
          <a:stretch/>
        </p:blipFill>
        <p:spPr>
          <a:xfrm>
            <a:off x="2570846" y="247918"/>
            <a:ext cx="6612386" cy="5275312"/>
          </a:xfrm>
          <a:prstGeom prst="rect">
            <a:avLst/>
          </a:prstGeom>
        </p:spPr>
      </p:pic>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9F83E997-137A-4D21-9335-D85CA84A41E3}"/>
              </a:ext>
            </a:extLst>
          </p:cNvPr>
          <p:cNvSpPr/>
          <p:nvPr/>
        </p:nvSpPr>
        <p:spPr>
          <a:xfrm>
            <a:off x="4581311" y="704542"/>
            <a:ext cx="6474162" cy="59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文本框 6">
            <a:extLst>
              <a:ext uri="{FF2B5EF4-FFF2-40B4-BE49-F238E27FC236}">
                <a16:creationId xmlns:a16="http://schemas.microsoft.com/office/drawing/2014/main" id="{703B5F0E-9B53-4D28-A365-B9FC5F2129CD}"/>
              </a:ext>
            </a:extLst>
          </p:cNvPr>
          <p:cNvSpPr txBox="1"/>
          <p:nvPr/>
        </p:nvSpPr>
        <p:spPr>
          <a:xfrm>
            <a:off x="2803746" y="6181478"/>
            <a:ext cx="784189" cy="369332"/>
          </a:xfrm>
          <a:prstGeom prst="rect">
            <a:avLst/>
          </a:prstGeom>
          <a:noFill/>
        </p:spPr>
        <p:txBody>
          <a:bodyPr wrap="none" rtlCol="0">
            <a:spAutoFit/>
          </a:bodyPr>
          <a:lstStyle/>
          <a:p>
            <a:r>
              <a:rPr lang="en-US" altLang="zh-CN" dirty="0" err="1">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GloVe</a:t>
            </a:r>
            <a:endPar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箭头: 上 21">
            <a:extLst>
              <a:ext uri="{FF2B5EF4-FFF2-40B4-BE49-F238E27FC236}">
                <a16:creationId xmlns:a16="http://schemas.microsoft.com/office/drawing/2014/main" id="{4A1F86B7-BA39-4911-9666-FC6A351FE7EA}"/>
              </a:ext>
            </a:extLst>
          </p:cNvPr>
          <p:cNvSpPr/>
          <p:nvPr/>
        </p:nvSpPr>
        <p:spPr>
          <a:xfrm>
            <a:off x="3199606" y="5430677"/>
            <a:ext cx="180730" cy="733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94803FE1-9F2A-4903-8BB5-CA7C6B8A159B}"/>
              </a:ext>
            </a:extLst>
          </p:cNvPr>
          <p:cNvSpPr txBox="1"/>
          <p:nvPr/>
        </p:nvSpPr>
        <p:spPr>
          <a:xfrm>
            <a:off x="3620022" y="6092790"/>
            <a:ext cx="1511952" cy="646331"/>
          </a:xfrm>
          <a:prstGeom prst="rect">
            <a:avLst/>
          </a:prstGeom>
          <a:noFill/>
        </p:spPr>
        <p:txBody>
          <a:bodyPr wrap="none" rtlCol="0">
            <a:spAutoFit/>
          </a:bodyPr>
          <a:lstStyle/>
          <a:p>
            <a:r>
              <a:rPr lang="en-US" altLang="zh-CN" dirty="0" err="1">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Denpendency</a:t>
            </a:r>
            <a:r>
              <a:rPr lang="en-US" altLang="zh-CN"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 </a:t>
            </a:r>
          </a:p>
          <a:p>
            <a:r>
              <a:rPr lang="en-US" altLang="zh-CN"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Parsing</a:t>
            </a:r>
            <a:endPar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4" name="箭头: 上 23">
            <a:extLst>
              <a:ext uri="{FF2B5EF4-FFF2-40B4-BE49-F238E27FC236}">
                <a16:creationId xmlns:a16="http://schemas.microsoft.com/office/drawing/2014/main" id="{E8B98AD6-2E3A-4E6A-8D99-F92CEA3EFCF9}"/>
              </a:ext>
            </a:extLst>
          </p:cNvPr>
          <p:cNvSpPr/>
          <p:nvPr/>
        </p:nvSpPr>
        <p:spPr>
          <a:xfrm>
            <a:off x="3880057" y="5448422"/>
            <a:ext cx="180730" cy="733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216002996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36663F-0AA8-47A9-B78F-1130A9F67C64}"/>
              </a:ext>
            </a:extLst>
          </p:cNvPr>
          <p:cNvPicPr>
            <a:picLocks noChangeAspect="1"/>
          </p:cNvPicPr>
          <p:nvPr/>
        </p:nvPicPr>
        <p:blipFill rotWithShape="1">
          <a:blip r:embed="rId3"/>
          <a:srcRect b="13178"/>
          <a:stretch/>
        </p:blipFill>
        <p:spPr>
          <a:xfrm>
            <a:off x="2570846" y="247918"/>
            <a:ext cx="6612386" cy="5275312"/>
          </a:xfrm>
          <a:prstGeom prst="rect">
            <a:avLst/>
          </a:prstGeom>
        </p:spPr>
      </p:pic>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9F83E997-137A-4D21-9335-D85CA84A41E3}"/>
              </a:ext>
            </a:extLst>
          </p:cNvPr>
          <p:cNvSpPr/>
          <p:nvPr/>
        </p:nvSpPr>
        <p:spPr>
          <a:xfrm>
            <a:off x="5823517" y="704541"/>
            <a:ext cx="6474162" cy="59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文本框 6">
            <a:extLst>
              <a:ext uri="{FF2B5EF4-FFF2-40B4-BE49-F238E27FC236}">
                <a16:creationId xmlns:a16="http://schemas.microsoft.com/office/drawing/2014/main" id="{703B5F0E-9B53-4D28-A365-B9FC5F2129CD}"/>
              </a:ext>
            </a:extLst>
          </p:cNvPr>
          <p:cNvSpPr txBox="1"/>
          <p:nvPr/>
        </p:nvSpPr>
        <p:spPr>
          <a:xfrm>
            <a:off x="2803746" y="6181478"/>
            <a:ext cx="784189" cy="369332"/>
          </a:xfrm>
          <a:prstGeom prst="rect">
            <a:avLst/>
          </a:prstGeom>
          <a:noFill/>
        </p:spPr>
        <p:txBody>
          <a:bodyPr wrap="none" rtlCol="0">
            <a:spAutoFit/>
          </a:bodyPr>
          <a:lstStyle/>
          <a:p>
            <a:r>
              <a:rPr lang="en-US" altLang="zh-CN" dirty="0" err="1">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GloVe</a:t>
            </a:r>
            <a:endPar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箭头: 上 21">
            <a:extLst>
              <a:ext uri="{FF2B5EF4-FFF2-40B4-BE49-F238E27FC236}">
                <a16:creationId xmlns:a16="http://schemas.microsoft.com/office/drawing/2014/main" id="{4A1F86B7-BA39-4911-9666-FC6A351FE7EA}"/>
              </a:ext>
            </a:extLst>
          </p:cNvPr>
          <p:cNvSpPr/>
          <p:nvPr/>
        </p:nvSpPr>
        <p:spPr>
          <a:xfrm>
            <a:off x="3199606" y="5430677"/>
            <a:ext cx="180730" cy="733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文本框 22">
            <a:extLst>
              <a:ext uri="{FF2B5EF4-FFF2-40B4-BE49-F238E27FC236}">
                <a16:creationId xmlns:a16="http://schemas.microsoft.com/office/drawing/2014/main" id="{94803FE1-9F2A-4903-8BB5-CA7C6B8A159B}"/>
              </a:ext>
            </a:extLst>
          </p:cNvPr>
          <p:cNvSpPr txBox="1"/>
          <p:nvPr/>
        </p:nvSpPr>
        <p:spPr>
          <a:xfrm>
            <a:off x="3620022" y="6092790"/>
            <a:ext cx="1511952" cy="646331"/>
          </a:xfrm>
          <a:prstGeom prst="rect">
            <a:avLst/>
          </a:prstGeom>
          <a:noFill/>
        </p:spPr>
        <p:txBody>
          <a:bodyPr wrap="none" rtlCol="0">
            <a:spAutoFit/>
          </a:bodyPr>
          <a:lstStyle/>
          <a:p>
            <a:r>
              <a:rPr lang="en-US" altLang="zh-CN" dirty="0" err="1">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Denpendency</a:t>
            </a:r>
            <a:r>
              <a:rPr lang="en-US" altLang="zh-CN"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 </a:t>
            </a:r>
          </a:p>
          <a:p>
            <a:r>
              <a:rPr lang="en-US" altLang="zh-CN"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Parsing</a:t>
            </a:r>
            <a:endPar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4" name="箭头: 上 23">
            <a:extLst>
              <a:ext uri="{FF2B5EF4-FFF2-40B4-BE49-F238E27FC236}">
                <a16:creationId xmlns:a16="http://schemas.microsoft.com/office/drawing/2014/main" id="{E8B98AD6-2E3A-4E6A-8D99-F92CEA3EFCF9}"/>
              </a:ext>
            </a:extLst>
          </p:cNvPr>
          <p:cNvSpPr/>
          <p:nvPr/>
        </p:nvSpPr>
        <p:spPr>
          <a:xfrm>
            <a:off x="3880057" y="5448422"/>
            <a:ext cx="180730" cy="733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5" name="图片 24">
            <a:extLst>
              <a:ext uri="{FF2B5EF4-FFF2-40B4-BE49-F238E27FC236}">
                <a16:creationId xmlns:a16="http://schemas.microsoft.com/office/drawing/2014/main" id="{0D872218-1430-41DF-BEF4-445BDC456190}"/>
              </a:ext>
            </a:extLst>
          </p:cNvPr>
          <p:cNvPicPr>
            <a:picLocks noChangeAspect="1"/>
          </p:cNvPicPr>
          <p:nvPr/>
        </p:nvPicPr>
        <p:blipFill rotWithShape="1">
          <a:blip r:embed="rId3"/>
          <a:srcRect l="12401" t="87135" r="61793" b="8892"/>
          <a:stretch/>
        </p:blipFill>
        <p:spPr>
          <a:xfrm>
            <a:off x="3490244" y="5555829"/>
            <a:ext cx="1706344" cy="241376"/>
          </a:xfrm>
          <a:prstGeom prst="rect">
            <a:avLst/>
          </a:prstGeom>
        </p:spPr>
      </p:pic>
    </p:spTree>
    <p:extLst>
      <p:ext uri="{BB962C8B-B14F-4D97-AF65-F5344CB8AC3E}">
        <p14:creationId xmlns:p14="http://schemas.microsoft.com/office/powerpoint/2010/main" val="22453445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animBg="1"/>
      <p:bldP spid="23"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36663F-0AA8-47A9-B78F-1130A9F67C64}"/>
              </a:ext>
            </a:extLst>
          </p:cNvPr>
          <p:cNvPicPr>
            <a:picLocks noChangeAspect="1"/>
          </p:cNvPicPr>
          <p:nvPr/>
        </p:nvPicPr>
        <p:blipFill rotWithShape="1">
          <a:blip r:embed="rId3"/>
          <a:srcRect b="13178"/>
          <a:stretch/>
        </p:blipFill>
        <p:spPr>
          <a:xfrm>
            <a:off x="2570846" y="247918"/>
            <a:ext cx="6612386" cy="5275312"/>
          </a:xfrm>
          <a:prstGeom prst="rect">
            <a:avLst/>
          </a:prstGeom>
        </p:spPr>
      </p:pic>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9F83E997-137A-4D21-9335-D85CA84A41E3}"/>
              </a:ext>
            </a:extLst>
          </p:cNvPr>
          <p:cNvSpPr/>
          <p:nvPr/>
        </p:nvSpPr>
        <p:spPr>
          <a:xfrm>
            <a:off x="7139847" y="704542"/>
            <a:ext cx="6474162" cy="59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5" name="图片 24">
            <a:extLst>
              <a:ext uri="{FF2B5EF4-FFF2-40B4-BE49-F238E27FC236}">
                <a16:creationId xmlns:a16="http://schemas.microsoft.com/office/drawing/2014/main" id="{0D872218-1430-41DF-BEF4-445BDC456190}"/>
              </a:ext>
            </a:extLst>
          </p:cNvPr>
          <p:cNvPicPr>
            <a:picLocks noChangeAspect="1"/>
          </p:cNvPicPr>
          <p:nvPr/>
        </p:nvPicPr>
        <p:blipFill rotWithShape="1">
          <a:blip r:embed="rId3"/>
          <a:srcRect l="12401" t="87135" r="61793" b="8892"/>
          <a:stretch/>
        </p:blipFill>
        <p:spPr>
          <a:xfrm>
            <a:off x="3490244" y="5555829"/>
            <a:ext cx="1706344" cy="241376"/>
          </a:xfrm>
          <a:prstGeom prst="rect">
            <a:avLst/>
          </a:prstGeom>
        </p:spPr>
      </p:pic>
      <p:pic>
        <p:nvPicPr>
          <p:cNvPr id="26" name="图片 25">
            <a:extLst>
              <a:ext uri="{FF2B5EF4-FFF2-40B4-BE49-F238E27FC236}">
                <a16:creationId xmlns:a16="http://schemas.microsoft.com/office/drawing/2014/main" id="{CED4EF56-AAB1-40EA-A764-F930C72EEF8B}"/>
              </a:ext>
            </a:extLst>
          </p:cNvPr>
          <p:cNvPicPr>
            <a:picLocks noChangeAspect="1"/>
          </p:cNvPicPr>
          <p:nvPr/>
        </p:nvPicPr>
        <p:blipFill>
          <a:blip r:embed="rId4"/>
          <a:stretch>
            <a:fillRect/>
          </a:stretch>
        </p:blipFill>
        <p:spPr>
          <a:xfrm>
            <a:off x="7641270" y="1908581"/>
            <a:ext cx="3919086" cy="2629182"/>
          </a:xfrm>
          <a:prstGeom prst="rect">
            <a:avLst/>
          </a:prstGeom>
        </p:spPr>
      </p:pic>
      <p:sp>
        <p:nvSpPr>
          <p:cNvPr id="27" name="矩形 26">
            <a:extLst>
              <a:ext uri="{FF2B5EF4-FFF2-40B4-BE49-F238E27FC236}">
                <a16:creationId xmlns:a16="http://schemas.microsoft.com/office/drawing/2014/main" id="{50B60333-6A69-4879-9D16-B9CB10D4F78C}"/>
              </a:ext>
            </a:extLst>
          </p:cNvPr>
          <p:cNvSpPr/>
          <p:nvPr/>
        </p:nvSpPr>
        <p:spPr>
          <a:xfrm>
            <a:off x="7730712" y="4969233"/>
            <a:ext cx="3725700" cy="369332"/>
          </a:xfrm>
          <a:prstGeom prst="rect">
            <a:avLst/>
          </a:prstGeom>
        </p:spPr>
        <p:txBody>
          <a:bodyPr wrap="none">
            <a:spAutoFit/>
          </a:bodyPr>
          <a:lstStyle/>
          <a:p>
            <a:r>
              <a:rPr lang="zh-CN" altLang="en-US" dirty="0">
                <a:latin typeface="Times New Roman" panose="02020603050405020304" pitchFamily="18" charset="0"/>
                <a:ea typeface="楷体" panose="02010609060101010101" pitchFamily="49" charset="-122"/>
                <a:sym typeface="Times New Roman" panose="02020603050405020304" pitchFamily="18" charset="0"/>
              </a:rPr>
              <a:t>为</a:t>
            </a:r>
            <a:r>
              <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每个关系</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r</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建立</a:t>
            </a:r>
            <a:r>
              <a:rPr lang="zh-CN" altLang="en-US" dirty="0">
                <a:solidFill>
                  <a:srgbClr val="FF0000"/>
                </a:solidFill>
                <a:latin typeface="Times New Roman" panose="02020603050405020304" pitchFamily="18" charset="0"/>
                <a:ea typeface="楷体" panose="02010609060101010101" pitchFamily="49" charset="-122"/>
                <a:sym typeface="Times New Roman" panose="02020603050405020304" pitchFamily="18" charset="0"/>
              </a:rPr>
              <a:t>完整</a:t>
            </a:r>
            <a:r>
              <a:rPr lang="zh-CN" altLang="en-US" dirty="0">
                <a:latin typeface="Times New Roman" panose="02020603050405020304" pitchFamily="18" charset="0"/>
                <a:ea typeface="楷体" panose="02010609060101010101" pitchFamily="49" charset="-122"/>
                <a:sym typeface="Times New Roman" panose="02020603050405020304" pitchFamily="18" charset="0"/>
              </a:rPr>
              <a:t>的关系加权图</a:t>
            </a:r>
          </a:p>
        </p:txBody>
      </p:sp>
      <p:pic>
        <p:nvPicPr>
          <p:cNvPr id="28" name="图片 27">
            <a:extLst>
              <a:ext uri="{FF2B5EF4-FFF2-40B4-BE49-F238E27FC236}">
                <a16:creationId xmlns:a16="http://schemas.microsoft.com/office/drawing/2014/main" id="{1B33E6D5-9C4D-44E9-9D6D-0CF9FA00FFC6}"/>
              </a:ext>
            </a:extLst>
          </p:cNvPr>
          <p:cNvPicPr>
            <a:picLocks noChangeAspect="1"/>
          </p:cNvPicPr>
          <p:nvPr/>
        </p:nvPicPr>
        <p:blipFill rotWithShape="1">
          <a:blip r:embed="rId3"/>
          <a:srcRect l="51871" t="86822" r="34493" b="8356"/>
          <a:stretch/>
        </p:blipFill>
        <p:spPr>
          <a:xfrm>
            <a:off x="5970500" y="5555829"/>
            <a:ext cx="901700" cy="293007"/>
          </a:xfrm>
          <a:prstGeom prst="rect">
            <a:avLst/>
          </a:prstGeom>
        </p:spPr>
      </p:pic>
    </p:spTree>
    <p:extLst>
      <p:ext uri="{BB962C8B-B14F-4D97-AF65-F5344CB8AC3E}">
        <p14:creationId xmlns:p14="http://schemas.microsoft.com/office/powerpoint/2010/main" val="145613915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36663F-0AA8-47A9-B78F-1130A9F67C64}"/>
              </a:ext>
            </a:extLst>
          </p:cNvPr>
          <p:cNvPicPr>
            <a:picLocks noChangeAspect="1"/>
          </p:cNvPicPr>
          <p:nvPr/>
        </p:nvPicPr>
        <p:blipFill rotWithShape="1">
          <a:blip r:embed="rId3"/>
          <a:srcRect b="13178"/>
          <a:stretch/>
        </p:blipFill>
        <p:spPr>
          <a:xfrm>
            <a:off x="2570846" y="247918"/>
            <a:ext cx="6612386" cy="5275312"/>
          </a:xfrm>
          <a:prstGeom prst="rect">
            <a:avLst/>
          </a:prstGeom>
        </p:spPr>
      </p:pic>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 name="矩形 5">
            <a:extLst>
              <a:ext uri="{FF2B5EF4-FFF2-40B4-BE49-F238E27FC236}">
                <a16:creationId xmlns:a16="http://schemas.microsoft.com/office/drawing/2014/main" id="{9F83E997-137A-4D21-9335-D85CA84A41E3}"/>
              </a:ext>
            </a:extLst>
          </p:cNvPr>
          <p:cNvSpPr/>
          <p:nvPr/>
        </p:nvSpPr>
        <p:spPr>
          <a:xfrm>
            <a:off x="9183232" y="704542"/>
            <a:ext cx="6474162" cy="596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25" name="图片 24">
            <a:extLst>
              <a:ext uri="{FF2B5EF4-FFF2-40B4-BE49-F238E27FC236}">
                <a16:creationId xmlns:a16="http://schemas.microsoft.com/office/drawing/2014/main" id="{0D872218-1430-41DF-BEF4-445BDC456190}"/>
              </a:ext>
            </a:extLst>
          </p:cNvPr>
          <p:cNvPicPr>
            <a:picLocks noChangeAspect="1"/>
          </p:cNvPicPr>
          <p:nvPr/>
        </p:nvPicPr>
        <p:blipFill rotWithShape="1">
          <a:blip r:embed="rId3"/>
          <a:srcRect l="12401" t="87135" r="61793" b="8892"/>
          <a:stretch/>
        </p:blipFill>
        <p:spPr>
          <a:xfrm>
            <a:off x="3490244" y="5555829"/>
            <a:ext cx="1706344" cy="241376"/>
          </a:xfrm>
          <a:prstGeom prst="rect">
            <a:avLst/>
          </a:prstGeom>
        </p:spPr>
      </p:pic>
      <p:pic>
        <p:nvPicPr>
          <p:cNvPr id="24" name="图片 23">
            <a:extLst>
              <a:ext uri="{FF2B5EF4-FFF2-40B4-BE49-F238E27FC236}">
                <a16:creationId xmlns:a16="http://schemas.microsoft.com/office/drawing/2014/main" id="{D8EA5BF9-F004-4308-AF55-12810978553F}"/>
              </a:ext>
            </a:extLst>
          </p:cNvPr>
          <p:cNvPicPr>
            <a:picLocks noChangeAspect="1"/>
          </p:cNvPicPr>
          <p:nvPr/>
        </p:nvPicPr>
        <p:blipFill rotWithShape="1">
          <a:blip r:embed="rId3"/>
          <a:srcRect l="51871" t="86822" r="34493" b="8356"/>
          <a:stretch/>
        </p:blipFill>
        <p:spPr>
          <a:xfrm>
            <a:off x="5970500" y="5555829"/>
            <a:ext cx="901700" cy="293007"/>
          </a:xfrm>
          <a:prstGeom prst="rect">
            <a:avLst/>
          </a:prstGeom>
        </p:spPr>
      </p:pic>
      <p:pic>
        <p:nvPicPr>
          <p:cNvPr id="28" name="图片 27">
            <a:extLst>
              <a:ext uri="{FF2B5EF4-FFF2-40B4-BE49-F238E27FC236}">
                <a16:creationId xmlns:a16="http://schemas.microsoft.com/office/drawing/2014/main" id="{CBD80008-3707-40B1-B903-D8553D493D68}"/>
              </a:ext>
            </a:extLst>
          </p:cNvPr>
          <p:cNvPicPr>
            <a:picLocks noChangeAspect="1"/>
          </p:cNvPicPr>
          <p:nvPr/>
        </p:nvPicPr>
        <p:blipFill rotWithShape="1">
          <a:blip r:embed="rId3"/>
          <a:srcRect l="54560" t="92670" r="22134" b="4298"/>
          <a:stretch/>
        </p:blipFill>
        <p:spPr>
          <a:xfrm>
            <a:off x="6216005" y="5914276"/>
            <a:ext cx="1541086" cy="184226"/>
          </a:xfrm>
          <a:prstGeom prst="rect">
            <a:avLst/>
          </a:prstGeom>
        </p:spPr>
      </p:pic>
    </p:spTree>
    <p:extLst>
      <p:ext uri="{BB962C8B-B14F-4D97-AF65-F5344CB8AC3E}">
        <p14:creationId xmlns:p14="http://schemas.microsoft.com/office/powerpoint/2010/main" val="157466355"/>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object 2">
            <a:extLst>
              <a:ext uri="{FF2B5EF4-FFF2-40B4-BE49-F238E27FC236}">
                <a16:creationId xmlns:a16="http://schemas.microsoft.com/office/drawing/2014/main" id="{2EF4D895-D070-421C-87EE-2EF086BF1531}"/>
              </a:ext>
            </a:extLst>
          </p:cNvPr>
          <p:cNvSpPr txBox="1">
            <a:spLocks/>
          </p:cNvSpPr>
          <p:nvPr/>
        </p:nvSpPr>
        <p:spPr>
          <a:xfrm>
            <a:off x="2367048" y="1067733"/>
            <a:ext cx="6243117"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dirty="0">
                <a:latin typeface="Times New Roman" panose="02020603050405020304" pitchFamily="18" charset="0"/>
                <a:ea typeface="楷体" panose="02010609060101010101" pitchFamily="49" charset="-122"/>
                <a:sym typeface="Times New Roman" panose="02020603050405020304" pitchFamily="18" charset="0"/>
              </a:rPr>
              <a:t>L</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oss</a:t>
            </a:r>
            <a:endParaRPr lang="en-US" spc="-10" dirty="0">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B31056F8-B87F-4F3E-9D07-78BEB9073CC5}"/>
              </a:ext>
            </a:extLst>
          </p:cNvPr>
          <p:cNvPicPr>
            <a:picLocks noChangeAspect="1"/>
          </p:cNvPicPr>
          <p:nvPr/>
        </p:nvPicPr>
        <p:blipFill>
          <a:blip r:embed="rId3"/>
          <a:stretch>
            <a:fillRect/>
          </a:stretch>
        </p:blipFill>
        <p:spPr>
          <a:xfrm>
            <a:off x="1675033" y="2490868"/>
            <a:ext cx="9229725" cy="733425"/>
          </a:xfrm>
          <a:prstGeom prst="rect">
            <a:avLst/>
          </a:prstGeom>
        </p:spPr>
      </p:pic>
      <p:sp>
        <p:nvSpPr>
          <p:cNvPr id="7" name="左大括号 6">
            <a:extLst>
              <a:ext uri="{FF2B5EF4-FFF2-40B4-BE49-F238E27FC236}">
                <a16:creationId xmlns:a16="http://schemas.microsoft.com/office/drawing/2014/main" id="{7265F5DD-3B97-4A54-8D3F-72C4E9A4EA45}"/>
              </a:ext>
            </a:extLst>
          </p:cNvPr>
          <p:cNvSpPr/>
          <p:nvPr/>
        </p:nvSpPr>
        <p:spPr>
          <a:xfrm rot="16200000">
            <a:off x="5036156" y="2221643"/>
            <a:ext cx="400050" cy="2600325"/>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rgbClr val="006FC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8" name="文本框 27">
            <a:extLst>
              <a:ext uri="{FF2B5EF4-FFF2-40B4-BE49-F238E27FC236}">
                <a16:creationId xmlns:a16="http://schemas.microsoft.com/office/drawing/2014/main" id="{6A23BC35-37A6-4002-B4F2-2089765652A5}"/>
              </a:ext>
            </a:extLst>
          </p:cNvPr>
          <p:cNvSpPr txBox="1"/>
          <p:nvPr/>
        </p:nvSpPr>
        <p:spPr>
          <a:xfrm>
            <a:off x="4725913" y="3819318"/>
            <a:ext cx="1020536" cy="369332"/>
          </a:xfrm>
          <a:prstGeom prst="rect">
            <a:avLst/>
          </a:prstGeom>
          <a:noFill/>
        </p:spPr>
        <p:txBody>
          <a:bodyPr wrap="square" rtlCol="0">
            <a:spAutoFit/>
          </a:bodyPr>
          <a:lstStyle/>
          <a:p>
            <a:r>
              <a:rPr lang="en-US" altLang="zh-CN" dirty="0">
                <a:solidFill>
                  <a:srgbClr val="006FC0"/>
                </a:solidFill>
                <a:latin typeface="Times New Roman" panose="02020603050405020304" pitchFamily="18" charset="0"/>
                <a:ea typeface="楷体" panose="02010609060101010101" pitchFamily="49" charset="-122"/>
                <a:sym typeface="Times New Roman" panose="02020603050405020304" pitchFamily="18" charset="0"/>
              </a:rPr>
              <a:t>Phase 1</a:t>
            </a:r>
            <a:endParaRPr lang="zh-CN" altLang="en-US" dirty="0">
              <a:solidFill>
                <a:srgbClr val="006FC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9" name="左大括号 28">
            <a:extLst>
              <a:ext uri="{FF2B5EF4-FFF2-40B4-BE49-F238E27FC236}">
                <a16:creationId xmlns:a16="http://schemas.microsoft.com/office/drawing/2014/main" id="{BA163346-C6AA-42BF-BA9F-CB56562E6567}"/>
              </a:ext>
            </a:extLst>
          </p:cNvPr>
          <p:cNvSpPr/>
          <p:nvPr/>
        </p:nvSpPr>
        <p:spPr>
          <a:xfrm rot="16200000">
            <a:off x="8869249" y="1978066"/>
            <a:ext cx="369331" cy="3118195"/>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ln w="22225">
                <a:solidFill>
                  <a:schemeClr val="accent2"/>
                </a:solidFill>
                <a:prstDash val="solid"/>
              </a:ln>
              <a:solidFill>
                <a:srgbClr val="006FC0"/>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0" name="文本框 29">
            <a:extLst>
              <a:ext uri="{FF2B5EF4-FFF2-40B4-BE49-F238E27FC236}">
                <a16:creationId xmlns:a16="http://schemas.microsoft.com/office/drawing/2014/main" id="{64A3834E-7296-4B5C-8557-0996166BD153}"/>
              </a:ext>
            </a:extLst>
          </p:cNvPr>
          <p:cNvSpPr txBox="1"/>
          <p:nvPr/>
        </p:nvSpPr>
        <p:spPr>
          <a:xfrm>
            <a:off x="8802581" y="3819317"/>
            <a:ext cx="1020536" cy="369332"/>
          </a:xfrm>
          <a:prstGeom prst="rect">
            <a:avLst/>
          </a:prstGeom>
          <a:noFill/>
        </p:spPr>
        <p:txBody>
          <a:bodyPr wrap="square" rtlCol="0">
            <a:spAutoFit/>
          </a:bodyPr>
          <a:lstStyle/>
          <a:p>
            <a:r>
              <a:rPr lang="en-US" altLang="zh-CN" dirty="0">
                <a:solidFill>
                  <a:srgbClr val="006FC0"/>
                </a:solidFill>
                <a:latin typeface="Times New Roman" panose="02020603050405020304" pitchFamily="18" charset="0"/>
                <a:ea typeface="楷体" panose="02010609060101010101" pitchFamily="49" charset="-122"/>
                <a:sym typeface="Times New Roman" panose="02020603050405020304" pitchFamily="18" charset="0"/>
              </a:rPr>
              <a:t>Phase 2</a:t>
            </a:r>
            <a:endParaRPr lang="zh-CN" altLang="en-US" dirty="0">
              <a:solidFill>
                <a:srgbClr val="006FC0"/>
              </a:solidFill>
              <a:latin typeface="Times New Roman" panose="02020603050405020304" pitchFamily="18" charset="0"/>
              <a:ea typeface="楷体" panose="02010609060101010101" pitchFamily="49" charset="-122"/>
              <a:sym typeface="Times New Roman" panose="02020603050405020304" pitchFamily="18" charset="0"/>
            </a:endParaRPr>
          </a:p>
        </p:txBody>
      </p:sp>
    </p:spTree>
    <p:extLst>
      <p:ext uri="{BB962C8B-B14F-4D97-AF65-F5344CB8AC3E}">
        <p14:creationId xmlns:p14="http://schemas.microsoft.com/office/powerpoint/2010/main" val="3070063130"/>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D4D06AEC-5A75-4C94-8636-7A5921094716}"/>
              </a:ext>
            </a:extLst>
          </p:cNvPr>
          <p:cNvPicPr>
            <a:picLocks noChangeAspect="1"/>
          </p:cNvPicPr>
          <p:nvPr/>
        </p:nvPicPr>
        <p:blipFill>
          <a:blip r:embed="rId3"/>
          <a:stretch>
            <a:fillRect/>
          </a:stretch>
        </p:blipFill>
        <p:spPr>
          <a:xfrm>
            <a:off x="2171700" y="2105025"/>
            <a:ext cx="7848600" cy="2647950"/>
          </a:xfrm>
          <a:prstGeom prst="rect">
            <a:avLst/>
          </a:prstGeom>
        </p:spPr>
      </p:pic>
    </p:spTree>
    <p:extLst>
      <p:ext uri="{BB962C8B-B14F-4D97-AF65-F5344CB8AC3E}">
        <p14:creationId xmlns:p14="http://schemas.microsoft.com/office/powerpoint/2010/main" val="4112809758"/>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实验结果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6" name="图片 5">
            <a:extLst>
              <a:ext uri="{FF2B5EF4-FFF2-40B4-BE49-F238E27FC236}">
                <a16:creationId xmlns:a16="http://schemas.microsoft.com/office/drawing/2014/main" id="{D83CB7C3-121C-4A65-BCDA-7A651798356E}"/>
              </a:ext>
            </a:extLst>
          </p:cNvPr>
          <p:cNvPicPr>
            <a:picLocks noChangeAspect="1"/>
          </p:cNvPicPr>
          <p:nvPr/>
        </p:nvPicPr>
        <p:blipFill>
          <a:blip r:embed="rId3"/>
          <a:stretch>
            <a:fillRect/>
          </a:stretch>
        </p:blipFill>
        <p:spPr>
          <a:xfrm>
            <a:off x="1084214" y="1817472"/>
            <a:ext cx="10023572" cy="3743371"/>
          </a:xfrm>
          <a:prstGeom prst="rect">
            <a:avLst/>
          </a:prstGeom>
        </p:spPr>
      </p:pic>
    </p:spTree>
    <p:extLst>
      <p:ext uri="{BB962C8B-B14F-4D97-AF65-F5344CB8AC3E}">
        <p14:creationId xmlns:p14="http://schemas.microsoft.com/office/powerpoint/2010/main" val="4178435029"/>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536700" y="247918"/>
            <a:ext cx="2461986" cy="521970"/>
          </a:xfrm>
          <a:prstGeom prst="rect">
            <a:avLst/>
          </a:prstGeom>
          <a:noFill/>
        </p:spPr>
        <p:txBody>
          <a:bodyPr wrap="square" rtlCol="0">
            <a:spAutoFit/>
          </a:bodyPr>
          <a:lstStyle/>
          <a:p>
            <a:pPr algn="ct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Case Study</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5" name="图片 4">
            <a:extLst>
              <a:ext uri="{FF2B5EF4-FFF2-40B4-BE49-F238E27FC236}">
                <a16:creationId xmlns:a16="http://schemas.microsoft.com/office/drawing/2014/main" id="{9A33B885-E5E9-4ACB-9C5A-38ECE829451A}"/>
              </a:ext>
            </a:extLst>
          </p:cNvPr>
          <p:cNvPicPr>
            <a:picLocks noChangeAspect="1"/>
          </p:cNvPicPr>
          <p:nvPr/>
        </p:nvPicPr>
        <p:blipFill>
          <a:blip r:embed="rId3"/>
          <a:stretch>
            <a:fillRect/>
          </a:stretch>
        </p:blipFill>
        <p:spPr>
          <a:xfrm>
            <a:off x="0" y="1973540"/>
            <a:ext cx="12192000" cy="3431234"/>
          </a:xfrm>
          <a:prstGeom prst="rect">
            <a:avLst/>
          </a:prstGeom>
        </p:spPr>
      </p:pic>
    </p:spTree>
    <p:extLst>
      <p:ext uri="{BB962C8B-B14F-4D97-AF65-F5344CB8AC3E}">
        <p14:creationId xmlns:p14="http://schemas.microsoft.com/office/powerpoint/2010/main" val="2104534784"/>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矩形 6"/>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文本框 7"/>
          <p:cNvSpPr txBox="1"/>
          <p:nvPr/>
        </p:nvSpPr>
        <p:spPr>
          <a:xfrm>
            <a:off x="1461932" y="310243"/>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总结与启发</a:t>
            </a:r>
          </a:p>
        </p:txBody>
      </p:sp>
      <p:sp>
        <p:nvSpPr>
          <p:cNvPr id="4" name="文本框 3"/>
          <p:cNvSpPr txBox="1"/>
          <p:nvPr/>
        </p:nvSpPr>
        <p:spPr>
          <a:xfrm>
            <a:off x="2009925" y="2431469"/>
            <a:ext cx="8172150" cy="2554545"/>
          </a:xfrm>
          <a:prstGeom prst="rect">
            <a:avLst/>
          </a:prstGeom>
          <a:noFill/>
        </p:spPr>
        <p:txBody>
          <a:bodyPr wrap="square" rtlCol="0">
            <a:spAutoFit/>
          </a:bodyPr>
          <a:lstStyle/>
          <a:p>
            <a:pPr indent="0" algn="ctr">
              <a:buFont typeface="Arial" panose="020B0604020202090204" pitchFamily="34" charset="0"/>
              <a:buNone/>
            </a:pP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总结</a:t>
            </a:r>
          </a:p>
          <a:p>
            <a:pPr indent="0" algn="l">
              <a:buFont typeface="Arial" panose="020B0604020202090204" pitchFamily="34" charset="0"/>
              <a:buNone/>
            </a:pP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a:p>
            <a:pPr marL="457200" indent="-457200" algn="l">
              <a:buFont typeface="Arial" panose="020B0604020202090204" pitchFamily="34" charset="0"/>
              <a:buChar char="•"/>
            </a:pPr>
            <a:r>
              <a:rPr lang="en-US" altLang="zh-CN" sz="2400" b="1" dirty="0" err="1">
                <a:latin typeface="Times New Roman" panose="02020603050405020304" pitchFamily="18" charset="0"/>
                <a:ea typeface="楷体" panose="02010609060101010101" pitchFamily="49" charset="-122"/>
                <a:sym typeface="Times New Roman" panose="02020603050405020304" pitchFamily="18" charset="0"/>
              </a:rPr>
              <a:t>GraphRel</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模型参数量大，复杂</a:t>
            </a:r>
          </a:p>
          <a:p>
            <a:pPr marL="457200" indent="-457200" algn="l">
              <a:buFont typeface="Arial" panose="020B0604020202090204" pitchFamily="34" charset="0"/>
              <a:buChar char="•"/>
            </a:pPr>
            <a:r>
              <a:rPr lang="en-US" altLang="zh-CN" sz="2400" b="1" dirty="0" err="1">
                <a:latin typeface="Times New Roman" panose="02020603050405020304" pitchFamily="18" charset="0"/>
                <a:ea typeface="楷体" panose="02010609060101010101" pitchFamily="49" charset="-122"/>
                <a:sym typeface="Times New Roman" panose="02020603050405020304" pitchFamily="18" charset="0"/>
              </a:rPr>
              <a:t>EntityPairOverlap</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和</a:t>
            </a:r>
            <a:r>
              <a:rPr lang="en-US" altLang="zh-CN" sz="2400" b="1" dirty="0" err="1">
                <a:latin typeface="Times New Roman" panose="02020603050405020304" pitchFamily="18" charset="0"/>
                <a:ea typeface="楷体" panose="02010609060101010101" pitchFamily="49" charset="-122"/>
                <a:sym typeface="Times New Roman" panose="02020603050405020304" pitchFamily="18" charset="0"/>
              </a:rPr>
              <a:t>SingleEntityOverlap</a:t>
            </a:r>
            <a:r>
              <a:rPr lang="zh-CN" altLang="en-US" sz="2400" b="1" dirty="0">
                <a:latin typeface="Times New Roman" panose="02020603050405020304" pitchFamily="18" charset="0"/>
                <a:ea typeface="楷体" panose="02010609060101010101" pitchFamily="49" charset="-122"/>
                <a:sym typeface="Times New Roman" panose="02020603050405020304" pitchFamily="18" charset="0"/>
              </a:rPr>
              <a:t>问题仍待解决</a:t>
            </a:r>
            <a:endParaRPr lang="en-US" altLang="zh-CN" sz="2400" b="1" dirty="0">
              <a:latin typeface="Times New Roman" panose="02020603050405020304" pitchFamily="18" charset="0"/>
              <a:ea typeface="楷体" panose="02010609060101010101" pitchFamily="49" charset="-122"/>
              <a:sym typeface="Times New Roman" panose="02020603050405020304" pitchFamily="18" charset="0"/>
            </a:endParaRPr>
          </a:p>
          <a:p>
            <a:pPr marL="457200" indent="-457200" algn="l">
              <a:buFont typeface="Arial" panose="020B0604020202090204" pitchFamily="34" charset="0"/>
              <a:buChar char="•"/>
            </a:pP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a:p>
            <a:pPr marL="457200" indent="-457200" algn="l">
              <a:buFont typeface="Arial" panose="020B0604020202090204" pitchFamily="34" charset="0"/>
              <a:buChar char="•"/>
            </a:pP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12192000" cy="68580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7" name="矩形 35"/>
          <p:cNvSpPr/>
          <p:nvPr/>
        </p:nvSpPr>
        <p:spPr>
          <a:xfrm flipH="1" flipV="1">
            <a:off x="6095998" y="4759235"/>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6" name="矩形 35"/>
          <p:cNvSpPr/>
          <p:nvPr/>
        </p:nvSpPr>
        <p:spPr>
          <a:xfrm>
            <a:off x="0" y="1619250"/>
            <a:ext cx="6095998" cy="479515"/>
          </a:xfrm>
          <a:custGeom>
            <a:avLst/>
            <a:gdLst>
              <a:gd name="connsiteX0" fmla="*/ 0 w 6095998"/>
              <a:gd name="connsiteY0" fmla="*/ 0 h 479515"/>
              <a:gd name="connsiteX1" fmla="*/ 6095998 w 6095998"/>
              <a:gd name="connsiteY1" fmla="*/ 0 h 479515"/>
              <a:gd name="connsiteX2" fmla="*/ 6095998 w 6095998"/>
              <a:gd name="connsiteY2" fmla="*/ 479515 h 479515"/>
              <a:gd name="connsiteX3" fmla="*/ 0 w 6095998"/>
              <a:gd name="connsiteY3" fmla="*/ 479515 h 479515"/>
              <a:gd name="connsiteX4" fmla="*/ 0 w 6095998"/>
              <a:gd name="connsiteY4" fmla="*/ 0 h 479515"/>
              <a:gd name="connsiteX0-1" fmla="*/ 0 w 6095998"/>
              <a:gd name="connsiteY0-2" fmla="*/ 0 h 479515"/>
              <a:gd name="connsiteX1-3" fmla="*/ 5333998 w 6095998"/>
              <a:gd name="connsiteY1-4" fmla="*/ 0 h 479515"/>
              <a:gd name="connsiteX2-5" fmla="*/ 6095998 w 6095998"/>
              <a:gd name="connsiteY2-6" fmla="*/ 479515 h 479515"/>
              <a:gd name="connsiteX3-7" fmla="*/ 0 w 6095998"/>
              <a:gd name="connsiteY3-8" fmla="*/ 479515 h 479515"/>
              <a:gd name="connsiteX4-9" fmla="*/ 0 w 6095998"/>
              <a:gd name="connsiteY4-10" fmla="*/ 0 h 4795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5998" h="479515">
                <a:moveTo>
                  <a:pt x="0" y="0"/>
                </a:moveTo>
                <a:lnTo>
                  <a:pt x="5333998" y="0"/>
                </a:lnTo>
                <a:lnTo>
                  <a:pt x="6095998" y="479515"/>
                </a:lnTo>
                <a:lnTo>
                  <a:pt x="0" y="479515"/>
                </a:lnTo>
                <a:lnTo>
                  <a:pt x="0" y="0"/>
                </a:lnTo>
                <a:close/>
              </a:path>
            </a:pathLst>
          </a:cu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 name="矩形 4"/>
          <p:cNvSpPr/>
          <p:nvPr/>
        </p:nvSpPr>
        <p:spPr>
          <a:xfrm>
            <a:off x="0" y="1932630"/>
            <a:ext cx="12192000" cy="2992741"/>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8" name="矩形: 圆角 37"/>
          <p:cNvSpPr/>
          <p:nvPr/>
        </p:nvSpPr>
        <p:spPr>
          <a:xfrm>
            <a:off x="3634105" y="2207966"/>
            <a:ext cx="8100695" cy="2551269"/>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3" name="文本框 32"/>
          <p:cNvSpPr txBox="1"/>
          <p:nvPr/>
        </p:nvSpPr>
        <p:spPr>
          <a:xfrm>
            <a:off x="3634105" y="2665682"/>
            <a:ext cx="8100695" cy="1692771"/>
          </a:xfrm>
          <a:prstGeom prst="rect">
            <a:avLst/>
          </a:prstGeom>
          <a:noFill/>
        </p:spPr>
        <p:txBody>
          <a:bodyPr wrap="square" rtlCol="0" anchor="t">
            <a:spAutoFit/>
          </a:bodyPr>
          <a:lstStyle/>
          <a:p>
            <a:pPr algn="ctr"/>
            <a:r>
              <a:rPr lang="en-US" altLang="zh-CN" sz="2800" b="1" dirty="0" err="1">
                <a:solidFill>
                  <a:schemeClr val="bg1"/>
                </a:solidFill>
                <a:latin typeface="Times New Roman" panose="02020603050405020304" pitchFamily="18" charset="0"/>
                <a:ea typeface="楷体" panose="02010609060101010101" pitchFamily="49" charset="-122"/>
                <a:sym typeface="Times New Roman" panose="02020603050405020304" pitchFamily="18" charset="0"/>
              </a:rPr>
              <a:t>GraphRel</a:t>
            </a:r>
            <a:r>
              <a:rPr lang="en-US" altLang="zh-CN"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Modeling Text as  Relational Graphs for</a:t>
            </a:r>
          </a:p>
          <a:p>
            <a:pPr algn="ctr"/>
            <a:r>
              <a:rPr lang="en-US" altLang="zh-CN"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 Joint Entity and Relation Extraction</a:t>
            </a:r>
          </a:p>
          <a:p>
            <a:pPr algn="ctr"/>
            <a:endParaRPr lang="en-US" altLang="zh-CN" sz="28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a:p>
            <a:pPr algn="ctr"/>
            <a:r>
              <a:rPr lang="it-IT" altLang="zh-CN"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Tsu-Jui Fu, Peng-Hsuan Li, WeiYun Ma</a:t>
            </a:r>
            <a:endParaRPr lang="zh-CN" altLang="en-US" sz="2000" b="1"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2" name="图片 41" descr="ddd"/>
          <p:cNvPicPr/>
          <p:nvPr/>
        </p:nvPicPr>
        <p:blipFill>
          <a:blip r:embed="rId3"/>
          <a:srcRect l="3802" t="4106" r="3043" b="3330"/>
          <a:stretch>
            <a:fillRect/>
          </a:stretch>
        </p:blipFill>
        <p:spPr>
          <a:xfrm>
            <a:off x="561975" y="2097405"/>
            <a:ext cx="2510155" cy="249936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Users/juncheng/Desktop/WechatIMG125.jpegWechatIMG125"/>
          <p:cNvPicPr>
            <a:picLocks noChangeAspect="1"/>
          </p:cNvPicPr>
          <p:nvPr/>
        </p:nvPicPr>
        <p:blipFill rotWithShape="1">
          <a:blip r:embed="rId3"/>
          <a:srcRect/>
          <a:stretch>
            <a:fillRect/>
          </a:stretch>
        </p:blipFill>
        <p:spPr>
          <a:xfrm>
            <a:off x="-2540" y="0"/>
            <a:ext cx="12219940" cy="4179570"/>
          </a:xfrm>
          <a:custGeom>
            <a:avLst/>
            <a:gdLst>
              <a:gd name="connsiteX0" fmla="*/ 0 w 12192000"/>
              <a:gd name="connsiteY0" fmla="*/ 0 h 2992741"/>
              <a:gd name="connsiteX1" fmla="*/ 12192000 w 12192000"/>
              <a:gd name="connsiteY1" fmla="*/ 0 h 2992741"/>
              <a:gd name="connsiteX2" fmla="*/ 12192000 w 12192000"/>
              <a:gd name="connsiteY2" fmla="*/ 2992741 h 2992741"/>
              <a:gd name="connsiteX3" fmla="*/ 0 w 12192000"/>
              <a:gd name="connsiteY3" fmla="*/ 2992741 h 2992741"/>
            </a:gdLst>
            <a:ahLst/>
            <a:cxnLst>
              <a:cxn ang="0">
                <a:pos x="connsiteX0" y="connsiteY0"/>
              </a:cxn>
              <a:cxn ang="0">
                <a:pos x="connsiteX1" y="connsiteY1"/>
              </a:cxn>
              <a:cxn ang="0">
                <a:pos x="connsiteX2" y="connsiteY2"/>
              </a:cxn>
              <a:cxn ang="0">
                <a:pos x="connsiteX3" y="connsiteY3"/>
              </a:cxn>
            </a:cxnLst>
            <a:rect l="l" t="t" r="r" b="b"/>
            <a:pathLst>
              <a:path w="12192000" h="2992741">
                <a:moveTo>
                  <a:pt x="0" y="0"/>
                </a:moveTo>
                <a:lnTo>
                  <a:pt x="12192000" y="0"/>
                </a:lnTo>
                <a:lnTo>
                  <a:pt x="12192000" y="2992741"/>
                </a:lnTo>
                <a:lnTo>
                  <a:pt x="0" y="2992741"/>
                </a:lnTo>
                <a:close/>
              </a:path>
            </a:pathLst>
          </a:custGeom>
        </p:spPr>
      </p:pic>
      <p:sp>
        <p:nvSpPr>
          <p:cNvPr id="56" name="文本框 55"/>
          <p:cNvSpPr txBox="1"/>
          <p:nvPr/>
        </p:nvSpPr>
        <p:spPr>
          <a:xfrm>
            <a:off x="3153410" y="4918180"/>
            <a:ext cx="5878580" cy="922020"/>
          </a:xfrm>
          <a:prstGeom prst="rect">
            <a:avLst/>
          </a:prstGeom>
          <a:noFill/>
        </p:spPr>
        <p:txBody>
          <a:bodyPr wrap="square" rtlCol="0">
            <a:spAutoFit/>
          </a:bodyPr>
          <a:lstStyle/>
          <a:p>
            <a:pPr algn="ctr"/>
            <a:r>
              <a:rPr lang="en-US" altLang="zh-CN" sz="5400" dirty="0">
                <a:solidFill>
                  <a:srgbClr val="9B0000"/>
                </a:solidFill>
                <a:latin typeface="Times New Roman" panose="02020603050405020304" pitchFamily="18" charset="0"/>
                <a:ea typeface="楷体" panose="02010609060101010101" pitchFamily="49" charset="-122"/>
                <a:sym typeface="Times New Roman" panose="02020603050405020304" pitchFamily="18" charset="0"/>
              </a:rPr>
              <a:t>THANKS</a:t>
            </a:r>
          </a:p>
        </p:txBody>
      </p:sp>
      <p:sp>
        <p:nvSpPr>
          <p:cNvPr id="58" name="椭圆 57"/>
          <p:cNvSpPr/>
          <p:nvPr/>
        </p:nvSpPr>
        <p:spPr>
          <a:xfrm>
            <a:off x="5273675" y="2934335"/>
            <a:ext cx="1638300" cy="163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cxnSp>
        <p:nvCxnSpPr>
          <p:cNvPr id="83" name="直接连接符 82"/>
          <p:cNvCxnSpPr/>
          <p:nvPr/>
        </p:nvCxnSpPr>
        <p:spPr>
          <a:xfrm>
            <a:off x="3040469" y="6064395"/>
            <a:ext cx="6104713" cy="0"/>
          </a:xfrm>
          <a:prstGeom prst="line">
            <a:avLst/>
          </a:prstGeom>
          <a:ln>
            <a:gradFill>
              <a:gsLst>
                <a:gs pos="0">
                  <a:srgbClr val="9B0000">
                    <a:alpha val="0"/>
                  </a:srgbClr>
                </a:gs>
                <a:gs pos="50000">
                  <a:srgbClr val="9B0000"/>
                </a:gs>
                <a:gs pos="100000">
                  <a:srgbClr val="9B0000">
                    <a:alpha val="0"/>
                  </a:srgbClr>
                </a:gs>
              </a:gsLst>
              <a:lin ang="0" scaled="0"/>
            </a:gradFill>
          </a:ln>
        </p:spPr>
        <p:style>
          <a:lnRef idx="1">
            <a:schemeClr val="accent1"/>
          </a:lnRef>
          <a:fillRef idx="0">
            <a:schemeClr val="accent1"/>
          </a:fillRef>
          <a:effectRef idx="0">
            <a:schemeClr val="accent1"/>
          </a:effectRef>
          <a:fontRef idx="minor">
            <a:schemeClr val="tx1"/>
          </a:fontRef>
        </p:style>
      </p:cxnSp>
      <p:pic>
        <p:nvPicPr>
          <p:cNvPr id="2" name="图片 1" descr="ddd"/>
          <p:cNvPicPr/>
          <p:nvPr/>
        </p:nvPicPr>
        <p:blipFill>
          <a:blip r:embed="rId4"/>
          <a:srcRect l="3802" t="3330" r="2666" b="3330"/>
          <a:stretch>
            <a:fillRect/>
          </a:stretch>
        </p:blipFill>
        <p:spPr>
          <a:xfrm>
            <a:off x="5382895" y="3033395"/>
            <a:ext cx="1438275" cy="1440000"/>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25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7" name="矩形 6"/>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文本框 7"/>
          <p:cNvSpPr txBox="1"/>
          <p:nvPr/>
        </p:nvSpPr>
        <p:spPr>
          <a:xfrm>
            <a:off x="1461932" y="310243"/>
            <a:ext cx="2461986" cy="521970"/>
          </a:xfrm>
          <a:prstGeom prst="rect">
            <a:avLst/>
          </a:prstGeom>
          <a:noFill/>
        </p:spPr>
        <p:txBody>
          <a:bodyPr wrap="square" rtlCol="0">
            <a:spAutoFit/>
          </a:bodyPr>
          <a:lstStyle/>
          <a:p>
            <a:pPr algn="ctr"/>
            <a:r>
              <a:rPr lang="en-US" altLang="zh-CN" sz="2800" b="1" dirty="0">
                <a:latin typeface="Times New Roman" panose="02020603050405020304" pitchFamily="18" charset="0"/>
                <a:ea typeface="楷体" panose="02010609060101010101" pitchFamily="49" charset="-122"/>
                <a:sym typeface="Times New Roman" panose="02020603050405020304" pitchFamily="18" charset="0"/>
              </a:rPr>
              <a:t>Reference</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矩形 2">
            <a:extLst>
              <a:ext uri="{FF2B5EF4-FFF2-40B4-BE49-F238E27FC236}">
                <a16:creationId xmlns:a16="http://schemas.microsoft.com/office/drawing/2014/main" id="{0C9A7302-4944-4C91-9DC0-7FC61CBCB85B}"/>
              </a:ext>
            </a:extLst>
          </p:cNvPr>
          <p:cNvSpPr/>
          <p:nvPr/>
        </p:nvSpPr>
        <p:spPr>
          <a:xfrm>
            <a:off x="1838036" y="2960923"/>
            <a:ext cx="8977745" cy="936154"/>
          </a:xfrm>
          <a:prstGeom prst="rect">
            <a:avLst/>
          </a:prstGeom>
        </p:spPr>
        <p:txBody>
          <a:bodyPr wrap="square">
            <a:spAutoFit/>
          </a:bodyPr>
          <a:lstStyle/>
          <a:p>
            <a:pPr marL="12700" marR="5080">
              <a:lnSpc>
                <a:spcPct val="100000"/>
              </a:lnSpc>
              <a:spcBef>
                <a:spcPts val="100"/>
              </a:spcBef>
            </a:pPr>
            <a:r>
              <a:rPr lang="en-US" altLang="zh-CN" spc="-20" dirty="0" err="1">
                <a:latin typeface="Times New Roman" panose="02020603050405020304" pitchFamily="18" charset="0"/>
                <a:ea typeface="楷体" panose="02010609060101010101" pitchFamily="49" charset="-122"/>
                <a:cs typeface="Calibri"/>
                <a:sym typeface="Times New Roman" panose="02020603050405020304" pitchFamily="18" charset="0"/>
              </a:rPr>
              <a:t>Tsu-Jui</a:t>
            </a:r>
            <a:r>
              <a:rPr lang="en-US" altLang="zh-CN" spc="-20" dirty="0">
                <a:latin typeface="Times New Roman" panose="02020603050405020304" pitchFamily="18" charset="0"/>
                <a:ea typeface="楷体" panose="02010609060101010101" pitchFamily="49" charset="-122"/>
                <a:cs typeface="Calibri"/>
                <a:sym typeface="Times New Roman" panose="02020603050405020304" pitchFamily="18" charset="0"/>
              </a:rPr>
              <a:t> </a:t>
            </a:r>
            <a:r>
              <a:rPr lang="en-US" altLang="zh-CN" spc="-5" dirty="0">
                <a:latin typeface="Times New Roman" panose="02020603050405020304" pitchFamily="18" charset="0"/>
                <a:ea typeface="楷体" panose="02010609060101010101" pitchFamily="49" charset="-122"/>
                <a:cs typeface="Calibri"/>
                <a:sym typeface="Times New Roman" panose="02020603050405020304" pitchFamily="18" charset="0"/>
              </a:rPr>
              <a:t>Fu, Peng-</a:t>
            </a:r>
            <a:r>
              <a:rPr lang="en-US" altLang="zh-CN" spc="-5" dirty="0" err="1">
                <a:latin typeface="Times New Roman" panose="02020603050405020304" pitchFamily="18" charset="0"/>
                <a:ea typeface="楷体" panose="02010609060101010101" pitchFamily="49" charset="-122"/>
                <a:cs typeface="Calibri"/>
                <a:sym typeface="Times New Roman" panose="02020603050405020304" pitchFamily="18" charset="0"/>
              </a:rPr>
              <a:t>Hsuan</a:t>
            </a:r>
            <a:r>
              <a:rPr lang="en-US" altLang="zh-CN" spc="-5" dirty="0">
                <a:latin typeface="Times New Roman" panose="02020603050405020304" pitchFamily="18" charset="0"/>
                <a:ea typeface="楷体" panose="02010609060101010101" pitchFamily="49" charset="-122"/>
                <a:cs typeface="Calibri"/>
                <a:sym typeface="Times New Roman" panose="02020603050405020304" pitchFamily="18" charset="0"/>
              </a:rPr>
              <a:t> Li, </a:t>
            </a:r>
            <a:r>
              <a:rPr lang="en-US" altLang="zh-CN" spc="-30" dirty="0" err="1">
                <a:latin typeface="Times New Roman" panose="02020603050405020304" pitchFamily="18" charset="0"/>
                <a:ea typeface="楷体" panose="02010609060101010101" pitchFamily="49" charset="-122"/>
                <a:cs typeface="Calibri"/>
                <a:sym typeface="Times New Roman" panose="02020603050405020304" pitchFamily="18" charset="0"/>
              </a:rPr>
              <a:t>WeiYun</a:t>
            </a:r>
            <a:r>
              <a:rPr lang="en-US" altLang="zh-CN" spc="-30" dirty="0">
                <a:latin typeface="Times New Roman" panose="02020603050405020304" pitchFamily="18" charset="0"/>
                <a:ea typeface="楷体" panose="02010609060101010101" pitchFamily="49" charset="-122"/>
                <a:cs typeface="Calibri"/>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Calibri"/>
                <a:sym typeface="Times New Roman" panose="02020603050405020304" pitchFamily="18" charset="0"/>
              </a:rPr>
              <a:t>Ma. </a:t>
            </a:r>
            <a:r>
              <a:rPr lang="en-US" altLang="zh-CN" spc="-10" dirty="0" err="1">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GraphRel</a:t>
            </a:r>
            <a:r>
              <a:rPr lang="en-US" altLang="zh-CN" spc="-10"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lang="en-US" altLang="zh-CN" spc="-5"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Modeling </a:t>
            </a:r>
            <a:r>
              <a:rPr lang="en-US" altLang="zh-CN" spc="-50"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Text </a:t>
            </a:r>
            <a:r>
              <a:rPr lang="en-US" altLang="zh-CN"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as  </a:t>
            </a:r>
            <a:r>
              <a:rPr lang="en-US" altLang="zh-CN" spc="-10"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Relational Graphs </a:t>
            </a:r>
            <a:r>
              <a:rPr lang="en-US" altLang="zh-CN" spc="-15"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for </a:t>
            </a:r>
            <a:r>
              <a:rPr lang="en-US" altLang="zh-CN" spc="-5"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Joint Entity </a:t>
            </a:r>
            <a:r>
              <a:rPr lang="en-US" altLang="zh-CN"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and </a:t>
            </a:r>
            <a:r>
              <a:rPr lang="en-US" altLang="zh-CN" spc="-10" dirty="0">
                <a:solidFill>
                  <a:srgbClr val="4471C4"/>
                </a:solidFill>
                <a:latin typeface="Times New Roman" panose="02020603050405020304" pitchFamily="18" charset="0"/>
                <a:ea typeface="楷体" panose="02010609060101010101" pitchFamily="49" charset="-122"/>
                <a:cs typeface="Calibri"/>
                <a:sym typeface="Times New Roman" panose="02020603050405020304" pitchFamily="18" charset="0"/>
              </a:rPr>
              <a:t>Relation Extraction. </a:t>
            </a:r>
            <a:r>
              <a:rPr lang="en-US" altLang="zh-CN" spc="-10" dirty="0">
                <a:latin typeface="Times New Roman" panose="02020603050405020304" pitchFamily="18" charset="0"/>
                <a:ea typeface="楷体" panose="02010609060101010101" pitchFamily="49" charset="-122"/>
                <a:cs typeface="Calibri"/>
                <a:sym typeface="Times New Roman" panose="02020603050405020304" pitchFamily="18" charset="0"/>
              </a:rPr>
              <a:t>ACL</a:t>
            </a:r>
            <a:r>
              <a:rPr lang="en-US" altLang="zh-CN" spc="135" dirty="0">
                <a:latin typeface="Times New Roman" panose="02020603050405020304" pitchFamily="18" charset="0"/>
                <a:ea typeface="楷体" panose="02010609060101010101" pitchFamily="49" charset="-122"/>
                <a:cs typeface="Calibri"/>
                <a:sym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Calibri"/>
                <a:sym typeface="Times New Roman" panose="02020603050405020304" pitchFamily="18" charset="0"/>
              </a:rPr>
              <a:t>2019.</a:t>
            </a:r>
          </a:p>
          <a:p>
            <a:pPr marL="12700" marR="5080">
              <a:lnSpc>
                <a:spcPct val="100000"/>
              </a:lnSpc>
              <a:spcBef>
                <a:spcPts val="100"/>
              </a:spcBef>
            </a:pPr>
            <a:r>
              <a:rPr lang="en-US" altLang="zh-CN" dirty="0">
                <a:latin typeface="Times New Roman" panose="02020603050405020304" pitchFamily="18" charset="0"/>
                <a:ea typeface="楷体" panose="02010609060101010101" pitchFamily="49" charset="-122"/>
                <a:cs typeface="Calibri"/>
                <a:sym typeface="Times New Roman" panose="02020603050405020304" pitchFamily="18" charset="0"/>
              </a:rPr>
              <a:t>https://tsujuifu.github.io/slides/acl19_graph-rel.pdf</a:t>
            </a:r>
          </a:p>
        </p:txBody>
      </p:sp>
    </p:spTree>
    <p:extLst>
      <p:ext uri="{BB962C8B-B14F-4D97-AF65-F5344CB8AC3E}">
        <p14:creationId xmlns:p14="http://schemas.microsoft.com/office/powerpoint/2010/main" val="1532597981"/>
      </p:ext>
    </p:extLst>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B0000"/>
        </a:solidFill>
        <a:effectLst/>
      </p:bgPr>
    </p:bg>
    <p:spTree>
      <p:nvGrpSpPr>
        <p:cNvPr id="1" name=""/>
        <p:cNvGrpSpPr/>
        <p:nvPr/>
      </p:nvGrpSpPr>
      <p:grpSpPr>
        <a:xfrm>
          <a:off x="0" y="0"/>
          <a:ext cx="0" cy="0"/>
          <a:chOff x="0" y="0"/>
          <a:chExt cx="0" cy="0"/>
        </a:xfrm>
      </p:grpSpPr>
      <p:sp>
        <p:nvSpPr>
          <p:cNvPr id="2" name="矩形 1"/>
          <p:cNvSpPr/>
          <p:nvPr/>
        </p:nvSpPr>
        <p:spPr>
          <a:xfrm>
            <a:off x="557651" y="580062"/>
            <a:ext cx="11076699" cy="5849006"/>
          </a:xfrm>
          <a:prstGeom prst="rect">
            <a:avLst/>
          </a:prstGeom>
          <a:solidFill>
            <a:srgbClr val="FBFBFB"/>
          </a:solidFill>
          <a:ln>
            <a:noFill/>
          </a:ln>
          <a:effectLst>
            <a:outerShdw blurRad="381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grpSp>
        <p:nvGrpSpPr>
          <p:cNvPr id="3" name="组合 2"/>
          <p:cNvGrpSpPr/>
          <p:nvPr/>
        </p:nvGrpSpPr>
        <p:grpSpPr>
          <a:xfrm flipH="1">
            <a:off x="557530" y="579930"/>
            <a:ext cx="5720080" cy="5843222"/>
            <a:chOff x="4876562" y="849937"/>
            <a:chExt cx="7113436" cy="4667250"/>
          </a:xfrm>
        </p:grpSpPr>
        <p:sp>
          <p:nvSpPr>
            <p:cNvPr id="43" name="任意多边形: 形状 42"/>
            <p:cNvSpPr/>
            <p:nvPr/>
          </p:nvSpPr>
          <p:spPr>
            <a:xfrm>
              <a:off x="4876562" y="870592"/>
              <a:ext cx="1280071" cy="4641421"/>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 name="connsiteX0-1" fmla="*/ 5496954 w 5588394"/>
                <a:gd name="connsiteY0-2" fmla="*/ 0 h 5849006"/>
                <a:gd name="connsiteX1-3" fmla="*/ 5496954 w 5588394"/>
                <a:gd name="connsiteY1-4" fmla="*/ 5849006 h 5849006"/>
                <a:gd name="connsiteX2-5" fmla="*/ 1085539 w 5588394"/>
                <a:gd name="connsiteY2-6" fmla="*/ 5849006 h 5849006"/>
                <a:gd name="connsiteX3-7" fmla="*/ 992509 w 5588394"/>
                <a:gd name="connsiteY3-8" fmla="*/ 5739563 h 5849006"/>
                <a:gd name="connsiteX4-9" fmla="*/ 0 w 5588394"/>
                <a:gd name="connsiteY4-10" fmla="*/ 2924503 h 5849006"/>
                <a:gd name="connsiteX5-11" fmla="*/ 992509 w 5588394"/>
                <a:gd name="connsiteY5-12" fmla="*/ 109444 h 5849006"/>
                <a:gd name="connsiteX6-13" fmla="*/ 1085539 w 5588394"/>
                <a:gd name="connsiteY6-14" fmla="*/ 0 h 5849006"/>
                <a:gd name="connsiteX7" fmla="*/ 5588394 w 5588394"/>
                <a:gd name="connsiteY7" fmla="*/ 91440 h 5849006"/>
                <a:gd name="connsiteX0-15" fmla="*/ 5496954 w 5496954"/>
                <a:gd name="connsiteY0-16" fmla="*/ 0 h 5849006"/>
                <a:gd name="connsiteX1-17" fmla="*/ 5496954 w 5496954"/>
                <a:gd name="connsiteY1-18" fmla="*/ 5849006 h 5849006"/>
                <a:gd name="connsiteX2-19" fmla="*/ 1085539 w 5496954"/>
                <a:gd name="connsiteY2-20" fmla="*/ 5849006 h 5849006"/>
                <a:gd name="connsiteX3-21" fmla="*/ 992509 w 5496954"/>
                <a:gd name="connsiteY3-22" fmla="*/ 5739563 h 5849006"/>
                <a:gd name="connsiteX4-23" fmla="*/ 0 w 5496954"/>
                <a:gd name="connsiteY4-24" fmla="*/ 2924503 h 5849006"/>
                <a:gd name="connsiteX5-25" fmla="*/ 992509 w 5496954"/>
                <a:gd name="connsiteY5-26" fmla="*/ 109444 h 5849006"/>
                <a:gd name="connsiteX6-27" fmla="*/ 1085539 w 5496954"/>
                <a:gd name="connsiteY6-28" fmla="*/ 0 h 5849006"/>
                <a:gd name="connsiteX0-29" fmla="*/ 5496954 w 5496954"/>
                <a:gd name="connsiteY0-30" fmla="*/ 5849006 h 5849006"/>
                <a:gd name="connsiteX1-31" fmla="*/ 1085539 w 5496954"/>
                <a:gd name="connsiteY1-32" fmla="*/ 5849006 h 5849006"/>
                <a:gd name="connsiteX2-33" fmla="*/ 992509 w 5496954"/>
                <a:gd name="connsiteY2-34" fmla="*/ 5739563 h 5849006"/>
                <a:gd name="connsiteX3-35" fmla="*/ 0 w 5496954"/>
                <a:gd name="connsiteY3-36" fmla="*/ 2924503 h 5849006"/>
                <a:gd name="connsiteX4-37" fmla="*/ 992509 w 5496954"/>
                <a:gd name="connsiteY4-38" fmla="*/ 109444 h 5849006"/>
                <a:gd name="connsiteX5-39" fmla="*/ 1085539 w 5496954"/>
                <a:gd name="connsiteY5-40" fmla="*/ 0 h 5849006"/>
                <a:gd name="connsiteX0-41" fmla="*/ 1085539 w 1085539"/>
                <a:gd name="connsiteY0-42" fmla="*/ 5849006 h 5849006"/>
                <a:gd name="connsiteX1-43" fmla="*/ 992509 w 1085539"/>
                <a:gd name="connsiteY1-44" fmla="*/ 5739563 h 5849006"/>
                <a:gd name="connsiteX2-45" fmla="*/ 0 w 1085539"/>
                <a:gd name="connsiteY2-46" fmla="*/ 2924503 h 5849006"/>
                <a:gd name="connsiteX3-47" fmla="*/ 992509 w 1085539"/>
                <a:gd name="connsiteY3-48" fmla="*/ 109444 h 5849006"/>
                <a:gd name="connsiteX4-49" fmla="*/ 1085539 w 1085539"/>
                <a:gd name="connsiteY4-50" fmla="*/ 0 h 5849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5539" h="5849006">
                  <a:moveTo>
                    <a:pt x="1085539" y="5849006"/>
                  </a:moveTo>
                  <a:lnTo>
                    <a:pt x="992509" y="5739563"/>
                  </a:lnTo>
                  <a:cubicBezTo>
                    <a:pt x="371841" y="4970708"/>
                    <a:pt x="0" y="3991194"/>
                    <a:pt x="0" y="2924503"/>
                  </a:cubicBezTo>
                  <a:cubicBezTo>
                    <a:pt x="0" y="1857813"/>
                    <a:pt x="371841" y="878300"/>
                    <a:pt x="992509" y="109444"/>
                  </a:cubicBezTo>
                  <a:lnTo>
                    <a:pt x="1085539"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pic>
          <p:nvPicPr>
            <p:cNvPr id="40" name="图片 39" descr="/Users/juncheng/Desktop/WechatIMG3.jpegWechatIMG3"/>
            <p:cNvPicPr>
              <a:picLocks noChangeAspect="1"/>
            </p:cNvPicPr>
            <p:nvPr/>
          </p:nvPicPr>
          <p:blipFill rotWithShape="1">
            <a:blip r:embed="rId3"/>
            <a:srcRect/>
            <a:stretch>
              <a:fillRect/>
            </a:stretch>
          </p:blipFill>
          <p:spPr>
            <a:xfrm>
              <a:off x="4989123" y="849937"/>
              <a:ext cx="7000875" cy="4667250"/>
            </a:xfrm>
            <a:custGeom>
              <a:avLst/>
              <a:gdLst>
                <a:gd name="connsiteX0" fmla="*/ 1085539 w 5496954"/>
                <a:gd name="connsiteY0" fmla="*/ 0 h 5849006"/>
                <a:gd name="connsiteX1" fmla="*/ 5496954 w 5496954"/>
                <a:gd name="connsiteY1" fmla="*/ 0 h 5849006"/>
                <a:gd name="connsiteX2" fmla="*/ 5496954 w 5496954"/>
                <a:gd name="connsiteY2" fmla="*/ 5849006 h 5849006"/>
                <a:gd name="connsiteX3" fmla="*/ 1085539 w 5496954"/>
                <a:gd name="connsiteY3" fmla="*/ 5849006 h 5849006"/>
                <a:gd name="connsiteX4" fmla="*/ 992509 w 5496954"/>
                <a:gd name="connsiteY4" fmla="*/ 5739563 h 5849006"/>
                <a:gd name="connsiteX5" fmla="*/ 0 w 5496954"/>
                <a:gd name="connsiteY5" fmla="*/ 2924503 h 5849006"/>
                <a:gd name="connsiteX6" fmla="*/ 992509 w 5496954"/>
                <a:gd name="connsiteY6" fmla="*/ 109444 h 584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6954" h="5849006">
                  <a:moveTo>
                    <a:pt x="1085539" y="0"/>
                  </a:moveTo>
                  <a:lnTo>
                    <a:pt x="5496954" y="0"/>
                  </a:lnTo>
                  <a:lnTo>
                    <a:pt x="5496954" y="5849006"/>
                  </a:lnTo>
                  <a:lnTo>
                    <a:pt x="1085539" y="5849006"/>
                  </a:lnTo>
                  <a:lnTo>
                    <a:pt x="992509" y="5739563"/>
                  </a:lnTo>
                  <a:cubicBezTo>
                    <a:pt x="371841" y="4970708"/>
                    <a:pt x="0" y="3991194"/>
                    <a:pt x="0" y="2924503"/>
                  </a:cubicBezTo>
                  <a:cubicBezTo>
                    <a:pt x="0" y="1857813"/>
                    <a:pt x="371841" y="878300"/>
                    <a:pt x="992509" y="109444"/>
                  </a:cubicBezTo>
                  <a:close/>
                </a:path>
              </a:pathLst>
            </a:custGeom>
          </p:spPr>
        </p:pic>
      </p:grpSp>
      <p:sp>
        <p:nvSpPr>
          <p:cNvPr id="41" name="椭圆 40"/>
          <p:cNvSpPr/>
          <p:nvPr/>
        </p:nvSpPr>
        <p:spPr>
          <a:xfrm>
            <a:off x="6176704" y="1401528"/>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2" name="文本框 41"/>
          <p:cNvSpPr txBox="1"/>
          <p:nvPr/>
        </p:nvSpPr>
        <p:spPr>
          <a:xfrm>
            <a:off x="6878954" y="1481455"/>
            <a:ext cx="2475865"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6" name="文本框 45"/>
          <p:cNvSpPr txBox="1"/>
          <p:nvPr/>
        </p:nvSpPr>
        <p:spPr>
          <a:xfrm>
            <a:off x="6096000" y="1481333"/>
            <a:ext cx="782682" cy="46166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01</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0" name="椭圆 59"/>
          <p:cNvSpPr/>
          <p:nvPr/>
        </p:nvSpPr>
        <p:spPr>
          <a:xfrm>
            <a:off x="6450027" y="2285039"/>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1" name="文本框 60"/>
          <p:cNvSpPr txBox="1"/>
          <p:nvPr/>
        </p:nvSpPr>
        <p:spPr>
          <a:xfrm>
            <a:off x="7152005" y="2364740"/>
            <a:ext cx="3243279" cy="461665"/>
          </a:xfrm>
          <a:prstGeom prst="rect">
            <a:avLst/>
          </a:prstGeom>
          <a:noFill/>
        </p:spPr>
        <p:txBody>
          <a:bodyPr wrap="square" rtlCol="0">
            <a:spAutoFit/>
          </a:bodyPr>
          <a:lstStyle/>
          <a:p>
            <a:r>
              <a:rPr lang="en-US" altLang="zh-CN" sz="2400" b="1" dirty="0" err="1">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2" name="文本框 61"/>
          <p:cNvSpPr txBox="1"/>
          <p:nvPr/>
        </p:nvSpPr>
        <p:spPr>
          <a:xfrm>
            <a:off x="6369323" y="2364844"/>
            <a:ext cx="782682" cy="46166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02</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4" name="椭圆 63"/>
          <p:cNvSpPr/>
          <p:nvPr/>
        </p:nvSpPr>
        <p:spPr>
          <a:xfrm>
            <a:off x="6219250" y="4194736"/>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65" name="文本框 64"/>
          <p:cNvSpPr txBox="1"/>
          <p:nvPr/>
        </p:nvSpPr>
        <p:spPr>
          <a:xfrm>
            <a:off x="6921228" y="4258562"/>
            <a:ext cx="3377736" cy="461665"/>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案例分析</a:t>
            </a:r>
          </a:p>
        </p:txBody>
      </p:sp>
      <p:sp>
        <p:nvSpPr>
          <p:cNvPr id="66" name="文本框 65"/>
          <p:cNvSpPr txBox="1"/>
          <p:nvPr/>
        </p:nvSpPr>
        <p:spPr>
          <a:xfrm>
            <a:off x="6138546" y="4258666"/>
            <a:ext cx="782682" cy="46037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04</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椭圆 15"/>
          <p:cNvSpPr/>
          <p:nvPr/>
        </p:nvSpPr>
        <p:spPr>
          <a:xfrm>
            <a:off x="6566957" y="3252107"/>
            <a:ext cx="621275" cy="621275"/>
          </a:xfrm>
          <a:prstGeom prst="ellipse">
            <a:avLst/>
          </a:prstGeom>
          <a:solidFill>
            <a:srgbClr val="9B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文本框 16"/>
          <p:cNvSpPr txBox="1"/>
          <p:nvPr/>
        </p:nvSpPr>
        <p:spPr>
          <a:xfrm>
            <a:off x="7269843" y="3333061"/>
            <a:ext cx="3454071" cy="459862"/>
          </a:xfrm>
          <a:prstGeom prst="rect">
            <a:avLst/>
          </a:prstGeom>
          <a:noFill/>
        </p:spPr>
        <p:txBody>
          <a:bodyPr wrap="square" rtlCol="0">
            <a:spAutoFit/>
          </a:bodyPr>
          <a:lstStyle/>
          <a:p>
            <a:r>
              <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实验结果</a:t>
            </a:r>
            <a:r>
              <a:rPr lang="en-US" altLang="zh-CN"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rPr>
              <a:t>	</a:t>
            </a:r>
            <a:endParaRPr lang="zh-CN" altLang="en-US" sz="2400" b="1" dirty="0">
              <a:solidFill>
                <a:schemeClr val="tx1">
                  <a:lumMod val="95000"/>
                  <a:lumOff val="5000"/>
                </a:schemeClr>
              </a:solidFill>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文本框 17"/>
          <p:cNvSpPr txBox="1"/>
          <p:nvPr/>
        </p:nvSpPr>
        <p:spPr>
          <a:xfrm>
            <a:off x="6486888" y="3332547"/>
            <a:ext cx="782682" cy="460375"/>
          </a:xfrm>
          <a:prstGeom prst="rect">
            <a:avLst/>
          </a:prstGeom>
          <a:noFill/>
        </p:spPr>
        <p:txBody>
          <a:bodyPr wrap="square" rtlCol="0">
            <a:spAutoFit/>
          </a:bodyPr>
          <a:lstStyle/>
          <a:p>
            <a:pPr algn="ctr"/>
            <a:r>
              <a:rPr lang="en-US" altLang="zh-CN"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rPr>
              <a:t>03</a:t>
            </a:r>
            <a:endParaRPr lang="zh-CN" altLang="en-US" sz="2400" dirty="0">
              <a:solidFill>
                <a:schemeClr val="bg1"/>
              </a:solidFill>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359616" y="310243"/>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3" name="object 3">
            <a:extLst>
              <a:ext uri="{FF2B5EF4-FFF2-40B4-BE49-F238E27FC236}">
                <a16:creationId xmlns:a16="http://schemas.microsoft.com/office/drawing/2014/main" id="{18A37276-E0D7-44E2-9396-7AF30B215DDA}"/>
              </a:ext>
            </a:extLst>
          </p:cNvPr>
          <p:cNvSpPr/>
          <p:nvPr/>
        </p:nvSpPr>
        <p:spPr>
          <a:xfrm>
            <a:off x="1076621" y="2034540"/>
            <a:ext cx="10155936" cy="2788919"/>
          </a:xfrm>
          <a:prstGeom prst="rect">
            <a:avLst/>
          </a:prstGeom>
          <a:blipFill>
            <a:blip r:embed="rId3" cstate="print"/>
            <a:stretch>
              <a:fillRect/>
            </a:stretch>
          </a:blipFill>
          <a:ln>
            <a:solidFill>
              <a:srgbClr val="9B0000"/>
            </a:solidFill>
          </a:ln>
        </p:spPr>
        <p:txBody>
          <a:bodyPr wrap="square" lIns="0" tIns="0" rIns="0" bIns="0" rtlCol="0"/>
          <a:lstStyle/>
          <a:p>
            <a:endParaRPr>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3" name="文本框 32">
            <a:extLst>
              <a:ext uri="{FF2B5EF4-FFF2-40B4-BE49-F238E27FC236}">
                <a16:creationId xmlns:a16="http://schemas.microsoft.com/office/drawing/2014/main" id="{6D5B9768-589A-43DE-A2F8-2EA8A9CD95A8}"/>
              </a:ext>
            </a:extLst>
          </p:cNvPr>
          <p:cNvSpPr txBox="1"/>
          <p:nvPr/>
        </p:nvSpPr>
        <p:spPr>
          <a:xfrm>
            <a:off x="1359616" y="245782"/>
            <a:ext cx="2816154" cy="52322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背景介绍</a:t>
            </a:r>
          </a:p>
        </p:txBody>
      </p:sp>
      <p:sp>
        <p:nvSpPr>
          <p:cNvPr id="34" name="object 2">
            <a:extLst>
              <a:ext uri="{FF2B5EF4-FFF2-40B4-BE49-F238E27FC236}">
                <a16:creationId xmlns:a16="http://schemas.microsoft.com/office/drawing/2014/main" id="{D7826F15-F95D-4955-9EDD-03D2158B2160}"/>
              </a:ext>
            </a:extLst>
          </p:cNvPr>
          <p:cNvSpPr txBox="1">
            <a:spLocks/>
          </p:cNvSpPr>
          <p:nvPr/>
        </p:nvSpPr>
        <p:spPr>
          <a:xfrm>
            <a:off x="787630" y="1349645"/>
            <a:ext cx="3664297"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spc="-40" dirty="0">
                <a:latin typeface="Times New Roman" panose="02020603050405020304" pitchFamily="18" charset="0"/>
                <a:ea typeface="楷体" panose="02010609060101010101" pitchFamily="49" charset="-122"/>
                <a:sym typeface="Times New Roman" panose="02020603050405020304" pitchFamily="18" charset="0"/>
              </a:rPr>
              <a:t>Key</a:t>
            </a:r>
            <a:r>
              <a:rPr lang="en-US" spc="-65" dirty="0">
                <a:latin typeface="Times New Roman" panose="02020603050405020304" pitchFamily="18" charset="0"/>
                <a:ea typeface="楷体" panose="02010609060101010101" pitchFamily="49" charset="-122"/>
                <a:sym typeface="Times New Roman" panose="02020603050405020304" pitchFamily="18" charset="0"/>
              </a:rPr>
              <a:t> </a:t>
            </a:r>
            <a:r>
              <a:rPr lang="en-US" spc="-5" dirty="0">
                <a:latin typeface="Times New Roman" panose="02020603050405020304" pitchFamily="18" charset="0"/>
                <a:ea typeface="楷体" panose="02010609060101010101" pitchFamily="49" charset="-122"/>
                <a:sym typeface="Times New Roman" panose="02020603050405020304" pitchFamily="18" charset="0"/>
              </a:rPr>
              <a:t>Aspects</a:t>
            </a:r>
          </a:p>
        </p:txBody>
      </p:sp>
      <p:sp>
        <p:nvSpPr>
          <p:cNvPr id="35" name="object 3">
            <a:extLst>
              <a:ext uri="{FF2B5EF4-FFF2-40B4-BE49-F238E27FC236}">
                <a16:creationId xmlns:a16="http://schemas.microsoft.com/office/drawing/2014/main" id="{E65221A7-AD69-4493-803D-9CBC03C4DE0F}"/>
              </a:ext>
            </a:extLst>
          </p:cNvPr>
          <p:cNvSpPr txBox="1"/>
          <p:nvPr/>
        </p:nvSpPr>
        <p:spPr>
          <a:xfrm>
            <a:off x="787630" y="2722527"/>
            <a:ext cx="13046947" cy="1304844"/>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Joint </a:t>
            </a:r>
            <a:r>
              <a:rPr sz="2800" spc="-5" dirty="0">
                <a:latin typeface="Times New Roman" panose="02020603050405020304" pitchFamily="18" charset="0"/>
                <a:ea typeface="楷体" panose="02010609060101010101" pitchFamily="49" charset="-122"/>
                <a:cs typeface="Calibri"/>
                <a:sym typeface="Times New Roman" panose="02020603050405020304" pitchFamily="18" charset="0"/>
              </a:rPr>
              <a:t>NER and</a:t>
            </a:r>
            <a:r>
              <a:rPr sz="2800" spc="45" dirty="0">
                <a:latin typeface="Times New Roman" panose="02020603050405020304" pitchFamily="18" charset="0"/>
                <a:ea typeface="楷体" panose="02010609060101010101" pitchFamily="49" charset="-122"/>
                <a:cs typeface="Calibri"/>
                <a:sym typeface="Times New Roman" panose="02020603050405020304" pitchFamily="18" charset="0"/>
              </a:rPr>
              <a:t> </a:t>
            </a:r>
            <a:r>
              <a:rPr sz="2800" spc="-5" dirty="0">
                <a:latin typeface="Times New Roman" panose="02020603050405020304" pitchFamily="18" charset="0"/>
                <a:ea typeface="楷体" panose="02010609060101010101" pitchFamily="49" charset="-122"/>
                <a:cs typeface="Calibri"/>
                <a:sym typeface="Times New Roman" panose="02020603050405020304" pitchFamily="18" charset="0"/>
              </a:rPr>
              <a:t>RE</a:t>
            </a:r>
            <a:endParaRPr sz="38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buFont typeface="Arial"/>
              <a:buChar char="•"/>
              <a:tabLst>
                <a:tab pos="241935" algn="l"/>
              </a:tabLst>
            </a:pPr>
            <a:r>
              <a:rPr sz="2800" spc="-10" dirty="0">
                <a:latin typeface="Times New Roman" panose="02020603050405020304" pitchFamily="18" charset="0"/>
                <a:ea typeface="楷体" panose="02010609060101010101" pitchFamily="49" charset="-122"/>
                <a:cs typeface="Calibri"/>
                <a:sym typeface="Times New Roman" panose="02020603050405020304" pitchFamily="18" charset="0"/>
              </a:rPr>
              <a:t>Prediction </a:t>
            </a:r>
            <a:r>
              <a:rPr sz="2800" spc="-5" dirty="0">
                <a:latin typeface="Times New Roman" panose="02020603050405020304" pitchFamily="18" charset="0"/>
                <a:ea typeface="楷体" panose="02010609060101010101" pitchFamily="49" charset="-122"/>
                <a:cs typeface="Calibri"/>
                <a:sym typeface="Times New Roman" panose="02020603050405020304" pitchFamily="18" charset="0"/>
              </a:rPr>
              <a:t>of </a:t>
            </a:r>
            <a:r>
              <a:rPr sz="2800" spc="-10" dirty="0">
                <a:latin typeface="Times New Roman" panose="02020603050405020304" pitchFamily="18" charset="0"/>
                <a:ea typeface="楷体" panose="02010609060101010101" pitchFamily="49" charset="-122"/>
                <a:cs typeface="Calibri"/>
                <a:sym typeface="Times New Roman" panose="02020603050405020304" pitchFamily="18" charset="0"/>
              </a:rPr>
              <a:t>relations </a:t>
            </a:r>
            <a:r>
              <a:rPr sz="2800" spc="-5" dirty="0">
                <a:latin typeface="Times New Roman" panose="02020603050405020304" pitchFamily="18" charset="0"/>
                <a:ea typeface="楷体" panose="02010609060101010101" pitchFamily="49" charset="-122"/>
                <a:cs typeface="Calibri"/>
                <a:sym typeface="Times New Roman" panose="02020603050405020304" pitchFamily="18" charset="0"/>
              </a:rPr>
              <a:t>with </a:t>
            </a:r>
            <a:r>
              <a:rPr sz="2800" spc="-1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overlapping</a:t>
            </a:r>
            <a:r>
              <a:rPr sz="2800" spc="8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800" spc="-10" dirty="0">
                <a:latin typeface="Times New Roman" panose="02020603050405020304" pitchFamily="18" charset="0"/>
                <a:ea typeface="楷体" panose="02010609060101010101" pitchFamily="49" charset="-122"/>
                <a:cs typeface="Calibri"/>
                <a:sym typeface="Times New Roman" panose="02020603050405020304" pitchFamily="18" charset="0"/>
              </a:rPr>
              <a:t>entities</a:t>
            </a:r>
            <a:endParaRPr lang="en-US" altLang="zh-CN" sz="2800" spc="-1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buFont typeface="Arial"/>
              <a:buChar char="•"/>
              <a:tabLst>
                <a:tab pos="241935" algn="l"/>
              </a:tabLst>
            </a:pPr>
            <a:r>
              <a:rPr sz="2800" spc="-15" dirty="0">
                <a:latin typeface="Times New Roman" panose="02020603050405020304" pitchFamily="18" charset="0"/>
                <a:ea typeface="楷体" panose="02010609060101010101" pitchFamily="49" charset="-122"/>
                <a:cs typeface="Calibri"/>
                <a:sym typeface="Times New Roman" panose="02020603050405020304" pitchFamily="18" charset="0"/>
              </a:rPr>
              <a:t>Consideration </a:t>
            </a:r>
            <a:r>
              <a:rPr sz="2800" spc="-5" dirty="0">
                <a:latin typeface="Times New Roman" panose="02020603050405020304" pitchFamily="18" charset="0"/>
                <a:ea typeface="楷体" panose="02010609060101010101" pitchFamily="49" charset="-122"/>
                <a:cs typeface="Calibri"/>
                <a:sym typeface="Times New Roman" panose="02020603050405020304" pitchFamily="18" charset="0"/>
              </a:rPr>
              <a:t>of the </a:t>
            </a:r>
            <a:r>
              <a:rPr sz="2800" spc="-1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interaction </a:t>
            </a:r>
            <a:r>
              <a:rPr sz="2800" spc="-10" dirty="0">
                <a:latin typeface="Times New Roman" panose="02020603050405020304" pitchFamily="18" charset="0"/>
                <a:ea typeface="楷体" panose="02010609060101010101" pitchFamily="49" charset="-122"/>
                <a:cs typeface="Calibri"/>
                <a:sym typeface="Times New Roman" panose="02020603050405020304" pitchFamily="18" charset="0"/>
              </a:rPr>
              <a:t>between (overlapping)</a:t>
            </a:r>
            <a:r>
              <a:rPr sz="2800" spc="165" dirty="0">
                <a:latin typeface="Times New Roman" panose="02020603050405020304" pitchFamily="18" charset="0"/>
                <a:ea typeface="楷体" panose="02010609060101010101" pitchFamily="49" charset="-122"/>
                <a:cs typeface="Calibri"/>
                <a:sym typeface="Times New Roman" panose="02020603050405020304" pitchFamily="18" charset="0"/>
              </a:rPr>
              <a:t> </a:t>
            </a:r>
            <a:r>
              <a:rPr sz="2800" spc="-15" dirty="0">
                <a:latin typeface="Times New Roman" panose="02020603050405020304" pitchFamily="18" charset="0"/>
                <a:ea typeface="楷体" panose="02010609060101010101" pitchFamily="49" charset="-122"/>
                <a:cs typeface="Calibri"/>
                <a:sym typeface="Times New Roman" panose="02020603050405020304" pitchFamily="18" charset="0"/>
              </a:rPr>
              <a:t>relations</a:t>
            </a:r>
            <a:endParaRPr lang="en-US" altLang="zh-CN" sz="2800" spc="-15"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
        <p:nvSpPr>
          <p:cNvPr id="5" name="矩形 4">
            <a:extLst>
              <a:ext uri="{FF2B5EF4-FFF2-40B4-BE49-F238E27FC236}">
                <a16:creationId xmlns:a16="http://schemas.microsoft.com/office/drawing/2014/main" id="{D904CDED-9D83-41FE-8BBB-1C7E32F9737E}"/>
              </a:ext>
            </a:extLst>
          </p:cNvPr>
          <p:cNvSpPr/>
          <p:nvPr/>
        </p:nvSpPr>
        <p:spPr>
          <a:xfrm>
            <a:off x="787630" y="4519072"/>
            <a:ext cx="11626512" cy="369332"/>
          </a:xfrm>
          <a:prstGeom prst="rect">
            <a:avLst/>
          </a:prstGeom>
        </p:spPr>
        <p:txBody>
          <a:bodyPr wrap="square">
            <a:spAutoFit/>
          </a:bodyPr>
          <a:lstStyle/>
          <a:p>
            <a:pPr marL="12065">
              <a:lnSpc>
                <a:spcPct val="100000"/>
              </a:lnSpc>
              <a:tabLst>
                <a:tab pos="241935" algn="l"/>
              </a:tabLst>
            </a:pPr>
            <a:r>
              <a:rPr lang="en-US" altLang="zh-CN" dirty="0">
                <a:latin typeface="Times New Roman" panose="02020603050405020304" pitchFamily="18" charset="0"/>
                <a:ea typeface="楷体" panose="02010609060101010101" pitchFamily="49" charset="-122"/>
                <a:sym typeface="Times New Roman" panose="02020603050405020304" pitchFamily="18" charset="0"/>
              </a:rPr>
              <a:t>(Trump,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PresidentOf</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UnitedStates</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can be inferred from (Trump, Governance, United-States)</a:t>
            </a:r>
            <a:endParaRPr lang="en-US" altLang="zh-CN" sz="2800"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
        <p:nvSpPr>
          <p:cNvPr id="26" name="矩形 25">
            <a:extLst>
              <a:ext uri="{FF2B5EF4-FFF2-40B4-BE49-F238E27FC236}">
                <a16:creationId xmlns:a16="http://schemas.microsoft.com/office/drawing/2014/main" id="{B283B730-47D3-4FD0-B3F0-A2638777716D}"/>
              </a:ext>
            </a:extLst>
          </p:cNvPr>
          <p:cNvSpPr/>
          <p:nvPr/>
        </p:nvSpPr>
        <p:spPr>
          <a:xfrm>
            <a:off x="787630" y="5380106"/>
            <a:ext cx="10905841" cy="369332"/>
          </a:xfrm>
          <a:prstGeom prst="rect">
            <a:avLst/>
          </a:prstGeom>
        </p:spPr>
        <p:txBody>
          <a:bodyPr wrap="square">
            <a:spAutoFit/>
          </a:bodyPr>
          <a:lstStyle/>
          <a:p>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Trump,LiveIn</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WhiteHouse</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and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WhiteHouse</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 </a:t>
            </a:r>
            <a:r>
              <a:rPr lang="en-US" altLang="zh-CN" dirty="0" err="1">
                <a:latin typeface="Times New Roman" panose="02020603050405020304" pitchFamily="18" charset="0"/>
                <a:ea typeface="楷体" panose="02010609060101010101" pitchFamily="49" charset="-122"/>
                <a:sym typeface="Times New Roman" panose="02020603050405020304" pitchFamily="18" charset="0"/>
              </a:rPr>
              <a:t>PresidentialPalace,UnitedStates</a:t>
            </a:r>
            <a:r>
              <a:rPr lang="en-US" altLang="zh-CN" dirty="0">
                <a:latin typeface="Times New Roman" panose="02020603050405020304" pitchFamily="18" charset="0"/>
                <a:ea typeface="楷体" panose="02010609060101010101" pitchFamily="49" charset="-122"/>
                <a:sym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2" name="箭头: 右 21">
            <a:extLst>
              <a:ext uri="{FF2B5EF4-FFF2-40B4-BE49-F238E27FC236}">
                <a16:creationId xmlns:a16="http://schemas.microsoft.com/office/drawing/2014/main" id="{88FD4F11-079D-43A7-8BD5-AC800457E49F}"/>
              </a:ext>
            </a:extLst>
          </p:cNvPr>
          <p:cNvSpPr/>
          <p:nvPr/>
        </p:nvSpPr>
        <p:spPr>
          <a:xfrm rot="12861383">
            <a:off x="2935863" y="5119558"/>
            <a:ext cx="812974" cy="96918"/>
          </a:xfrm>
          <a:prstGeom prst="rightArrow">
            <a:avLst/>
          </a:prstGeom>
          <a:solidFill>
            <a:srgbClr val="006F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310243"/>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相关工作</a:t>
            </a: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5" name="object 2">
            <a:extLst>
              <a:ext uri="{FF2B5EF4-FFF2-40B4-BE49-F238E27FC236}">
                <a16:creationId xmlns:a16="http://schemas.microsoft.com/office/drawing/2014/main" id="{DD351FF0-37EF-4F1A-BAD6-F75F0A400800}"/>
              </a:ext>
            </a:extLst>
          </p:cNvPr>
          <p:cNvSpPr txBox="1">
            <a:spLocks/>
          </p:cNvSpPr>
          <p:nvPr/>
        </p:nvSpPr>
        <p:spPr>
          <a:xfrm>
            <a:off x="1147848" y="915151"/>
            <a:ext cx="8773513"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dirty="0">
                <a:latin typeface="Times New Roman" panose="02020603050405020304" pitchFamily="18" charset="0"/>
                <a:ea typeface="楷体" panose="02010609060101010101" pitchFamily="49" charset="-122"/>
                <a:sym typeface="Times New Roman" panose="02020603050405020304" pitchFamily="18" charset="0"/>
              </a:rPr>
              <a:t>Pipelined </a:t>
            </a:r>
            <a:r>
              <a:rPr lang="en-US" sz="2800" spc="-10" dirty="0">
                <a:latin typeface="Times New Roman" panose="02020603050405020304" pitchFamily="18" charset="0"/>
                <a:ea typeface="楷体" panose="02010609060101010101" pitchFamily="49" charset="-122"/>
                <a:sym typeface="Times New Roman" panose="02020603050405020304" pitchFamily="18" charset="0"/>
              </a:rPr>
              <a:t>(Miwa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and </a:t>
            </a:r>
            <a:r>
              <a:rPr lang="en-US" sz="2800" spc="-10" dirty="0">
                <a:latin typeface="Times New Roman" panose="02020603050405020304" pitchFamily="18" charset="0"/>
                <a:ea typeface="楷体" panose="02010609060101010101" pitchFamily="49" charset="-122"/>
                <a:sym typeface="Times New Roman" panose="02020603050405020304" pitchFamily="18" charset="0"/>
              </a:rPr>
              <a:t>Bansal. ACL</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 2016.)</a:t>
            </a:r>
            <a:endParaRPr 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6" name="object 3">
            <a:extLst>
              <a:ext uri="{FF2B5EF4-FFF2-40B4-BE49-F238E27FC236}">
                <a16:creationId xmlns:a16="http://schemas.microsoft.com/office/drawing/2014/main" id="{A6FB2422-9A5C-4136-8A65-BBCD690CD73C}"/>
              </a:ext>
            </a:extLst>
          </p:cNvPr>
          <p:cNvSpPr txBox="1"/>
          <p:nvPr/>
        </p:nvSpPr>
        <p:spPr>
          <a:xfrm>
            <a:off x="467433" y="5316144"/>
            <a:ext cx="3970020" cy="1357630"/>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Joint, </a:t>
            </a:r>
            <a:r>
              <a:rPr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no</a:t>
            </a:r>
            <a:r>
              <a:rPr sz="2600" spc="-2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600" spc="-1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parameter-sharing</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Overlapping</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85"/>
              </a:spcBef>
              <a:buFont typeface="Arial"/>
              <a:buChar char="•"/>
              <a:tabLst>
                <a:tab pos="241935" algn="l"/>
              </a:tabLst>
            </a:pPr>
            <a:r>
              <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No</a:t>
            </a:r>
            <a:r>
              <a:rPr sz="2600" spc="-1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600" spc="-1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interaction</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pic>
        <p:nvPicPr>
          <p:cNvPr id="6" name="图片 5">
            <a:extLst>
              <a:ext uri="{FF2B5EF4-FFF2-40B4-BE49-F238E27FC236}">
                <a16:creationId xmlns:a16="http://schemas.microsoft.com/office/drawing/2014/main" id="{EAE0A00B-A1B7-414A-9A96-4D6F8F81C537}"/>
              </a:ext>
            </a:extLst>
          </p:cNvPr>
          <p:cNvPicPr>
            <a:picLocks noChangeAspect="1"/>
          </p:cNvPicPr>
          <p:nvPr/>
        </p:nvPicPr>
        <p:blipFill rotWithShape="1">
          <a:blip r:embed="rId3"/>
          <a:srcRect l="11261" t="7198" r="10672" b="14804"/>
          <a:stretch/>
        </p:blipFill>
        <p:spPr>
          <a:xfrm>
            <a:off x="4893450" y="1695319"/>
            <a:ext cx="7023100" cy="3651381"/>
          </a:xfrm>
          <a:prstGeom prst="rect">
            <a:avLst/>
          </a:prstGeom>
        </p:spPr>
      </p:pic>
      <p:sp>
        <p:nvSpPr>
          <p:cNvPr id="39" name="object 3">
            <a:extLst>
              <a:ext uri="{FF2B5EF4-FFF2-40B4-BE49-F238E27FC236}">
                <a16:creationId xmlns:a16="http://schemas.microsoft.com/office/drawing/2014/main" id="{252324A4-9B1F-480F-AAE2-95F844B5C6BC}"/>
              </a:ext>
            </a:extLst>
          </p:cNvPr>
          <p:cNvSpPr txBox="1"/>
          <p:nvPr/>
        </p:nvSpPr>
        <p:spPr>
          <a:xfrm>
            <a:off x="1844298" y="4671536"/>
            <a:ext cx="2301499" cy="460382"/>
          </a:xfrm>
          <a:prstGeom prst="rect">
            <a:avLst/>
          </a:prstGeom>
        </p:spPr>
        <p:txBody>
          <a:bodyPr vert="horz" wrap="square" lIns="0" tIns="59690" rIns="0" bIns="0" rtlCol="0">
            <a:spAutoFit/>
          </a:bodyPr>
          <a:lstStyle/>
          <a:p>
            <a:pPr marL="12065">
              <a:lnSpc>
                <a:spcPct val="100000"/>
              </a:lnSpc>
              <a:spcBef>
                <a:spcPts val="470"/>
              </a:spcBef>
              <a:tabLst>
                <a:tab pos="241935" algn="l"/>
              </a:tabLst>
            </a:pPr>
            <a:r>
              <a:rPr lang="en-US"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E</a:t>
            </a:r>
            <a:r>
              <a:rPr lang="en-US" altLang="zh-CN"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mbedding layer</a:t>
            </a:r>
            <a:endPar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
        <p:nvSpPr>
          <p:cNvPr id="40" name="object 3">
            <a:extLst>
              <a:ext uri="{FF2B5EF4-FFF2-40B4-BE49-F238E27FC236}">
                <a16:creationId xmlns:a16="http://schemas.microsoft.com/office/drawing/2014/main" id="{3D00900C-1680-43EE-B27D-6BC2247CEB6A}"/>
              </a:ext>
            </a:extLst>
          </p:cNvPr>
          <p:cNvSpPr txBox="1"/>
          <p:nvPr/>
        </p:nvSpPr>
        <p:spPr>
          <a:xfrm>
            <a:off x="1844298" y="3508356"/>
            <a:ext cx="2301499" cy="460382"/>
          </a:xfrm>
          <a:prstGeom prst="rect">
            <a:avLst/>
          </a:prstGeom>
        </p:spPr>
        <p:txBody>
          <a:bodyPr vert="horz" wrap="square" lIns="0" tIns="59690" rIns="0" bIns="0" rtlCol="0">
            <a:spAutoFit/>
          </a:bodyPr>
          <a:lstStyle/>
          <a:p>
            <a:pPr marL="12065">
              <a:lnSpc>
                <a:spcPct val="100000"/>
              </a:lnSpc>
              <a:spcBef>
                <a:spcPts val="470"/>
              </a:spcBef>
              <a:tabLst>
                <a:tab pos="241935" algn="l"/>
              </a:tabLst>
            </a:pPr>
            <a:r>
              <a:rPr lang="en-US"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Sequence layer </a:t>
            </a:r>
            <a:endPar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
        <p:nvSpPr>
          <p:cNvPr id="41" name="object 3">
            <a:extLst>
              <a:ext uri="{FF2B5EF4-FFF2-40B4-BE49-F238E27FC236}">
                <a16:creationId xmlns:a16="http://schemas.microsoft.com/office/drawing/2014/main" id="{E40D56C9-0B9E-4706-A207-3F638F171583}"/>
              </a:ext>
            </a:extLst>
          </p:cNvPr>
          <p:cNvSpPr txBox="1"/>
          <p:nvPr/>
        </p:nvSpPr>
        <p:spPr>
          <a:xfrm>
            <a:off x="1844298" y="1993521"/>
            <a:ext cx="2533973" cy="460382"/>
          </a:xfrm>
          <a:prstGeom prst="rect">
            <a:avLst/>
          </a:prstGeom>
        </p:spPr>
        <p:txBody>
          <a:bodyPr vert="horz" wrap="square" lIns="0" tIns="59690" rIns="0" bIns="0" rtlCol="0">
            <a:spAutoFit/>
          </a:bodyPr>
          <a:lstStyle/>
          <a:p>
            <a:pPr marL="12065">
              <a:lnSpc>
                <a:spcPct val="100000"/>
              </a:lnSpc>
              <a:spcBef>
                <a:spcPts val="470"/>
              </a:spcBef>
              <a:tabLst>
                <a:tab pos="241935" algn="l"/>
              </a:tabLst>
            </a:pPr>
            <a:r>
              <a:rPr lang="en-US"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Dependency layer</a:t>
            </a:r>
            <a:endPar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
        <p:nvSpPr>
          <p:cNvPr id="22" name="箭头: 右 21">
            <a:extLst>
              <a:ext uri="{FF2B5EF4-FFF2-40B4-BE49-F238E27FC236}">
                <a16:creationId xmlns:a16="http://schemas.microsoft.com/office/drawing/2014/main" id="{703FED80-BA5E-4D3E-9A29-14DC37690C57}"/>
              </a:ext>
            </a:extLst>
          </p:cNvPr>
          <p:cNvSpPr/>
          <p:nvPr/>
        </p:nvSpPr>
        <p:spPr>
          <a:xfrm>
            <a:off x="4213809" y="4839204"/>
            <a:ext cx="844104" cy="273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9" name="箭头: 右 48">
            <a:extLst>
              <a:ext uri="{FF2B5EF4-FFF2-40B4-BE49-F238E27FC236}">
                <a16:creationId xmlns:a16="http://schemas.microsoft.com/office/drawing/2014/main" id="{F24D8CE8-1467-4FDF-9452-1B728B6820CE}"/>
              </a:ext>
            </a:extLst>
          </p:cNvPr>
          <p:cNvSpPr/>
          <p:nvPr/>
        </p:nvSpPr>
        <p:spPr>
          <a:xfrm>
            <a:off x="4135313" y="3691558"/>
            <a:ext cx="844104" cy="273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0" name="箭头: 右 49">
            <a:extLst>
              <a:ext uri="{FF2B5EF4-FFF2-40B4-BE49-F238E27FC236}">
                <a16:creationId xmlns:a16="http://schemas.microsoft.com/office/drawing/2014/main" id="{779F2375-5373-472F-9B48-4E56A118C0DE}"/>
              </a:ext>
            </a:extLst>
          </p:cNvPr>
          <p:cNvSpPr/>
          <p:nvPr/>
        </p:nvSpPr>
        <p:spPr>
          <a:xfrm>
            <a:off x="4364640" y="2101387"/>
            <a:ext cx="3917726" cy="358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0" grpId="0"/>
      <p:bldP spid="41" grpId="0"/>
      <p:bldP spid="22"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1" name="文本框 40">
            <a:extLst>
              <a:ext uri="{FF2B5EF4-FFF2-40B4-BE49-F238E27FC236}">
                <a16:creationId xmlns:a16="http://schemas.microsoft.com/office/drawing/2014/main" id="{A649D0D0-B4B9-4F57-BDD4-2C78C7532A4C}"/>
              </a:ext>
            </a:extLst>
          </p:cNvPr>
          <p:cNvSpPr txBox="1"/>
          <p:nvPr/>
        </p:nvSpPr>
        <p:spPr>
          <a:xfrm>
            <a:off x="1461932" y="310243"/>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相关工作</a:t>
            </a:r>
          </a:p>
        </p:txBody>
      </p:sp>
      <p:sp>
        <p:nvSpPr>
          <p:cNvPr id="49" name="object 2">
            <a:extLst>
              <a:ext uri="{FF2B5EF4-FFF2-40B4-BE49-F238E27FC236}">
                <a16:creationId xmlns:a16="http://schemas.microsoft.com/office/drawing/2014/main" id="{D374C240-42F9-427C-8941-084D53DA843D}"/>
              </a:ext>
            </a:extLst>
          </p:cNvPr>
          <p:cNvSpPr txBox="1">
            <a:spLocks/>
          </p:cNvSpPr>
          <p:nvPr/>
        </p:nvSpPr>
        <p:spPr>
          <a:xfrm>
            <a:off x="916938" y="1025971"/>
            <a:ext cx="9577489"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dirty="0">
                <a:latin typeface="Times New Roman" panose="02020603050405020304" pitchFamily="18" charset="0"/>
                <a:ea typeface="楷体" panose="02010609060101010101" pitchFamily="49" charset="-122"/>
                <a:sym typeface="Times New Roman" panose="02020603050405020304" pitchFamily="18" charset="0"/>
              </a:rPr>
              <a:t>Sequence Labeling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(Zheng </a:t>
            </a:r>
            <a:r>
              <a:rPr lang="en-US" sz="2800" spc="-10" dirty="0">
                <a:latin typeface="Times New Roman" panose="02020603050405020304" pitchFamily="18" charset="0"/>
                <a:ea typeface="楷体" panose="02010609060101010101" pitchFamily="49" charset="-122"/>
                <a:sym typeface="Times New Roman" panose="02020603050405020304" pitchFamily="18" charset="0"/>
              </a:rPr>
              <a:t>et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al. </a:t>
            </a:r>
            <a:r>
              <a:rPr lang="en-US" sz="2800" spc="-15" dirty="0">
                <a:latin typeface="Times New Roman" panose="02020603050405020304" pitchFamily="18" charset="0"/>
                <a:ea typeface="楷体" panose="02010609060101010101" pitchFamily="49" charset="-122"/>
                <a:sym typeface="Times New Roman" panose="02020603050405020304" pitchFamily="18" charset="0"/>
              </a:rPr>
              <a:t>ACL</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2017.)</a:t>
            </a:r>
            <a:endParaRPr 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0" name="object 3">
            <a:extLst>
              <a:ext uri="{FF2B5EF4-FFF2-40B4-BE49-F238E27FC236}">
                <a16:creationId xmlns:a16="http://schemas.microsoft.com/office/drawing/2014/main" id="{D124EE2E-53FA-45D0-BF98-1CAD530688EB}"/>
              </a:ext>
            </a:extLst>
          </p:cNvPr>
          <p:cNvSpPr/>
          <p:nvPr/>
        </p:nvSpPr>
        <p:spPr>
          <a:xfrm>
            <a:off x="558659" y="2600199"/>
            <a:ext cx="10919166" cy="1822094"/>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53" name="object 4">
            <a:extLst>
              <a:ext uri="{FF2B5EF4-FFF2-40B4-BE49-F238E27FC236}">
                <a16:creationId xmlns:a16="http://schemas.microsoft.com/office/drawing/2014/main" id="{EE7578A3-26B3-4A64-BCA9-AADE327B257D}"/>
              </a:ext>
            </a:extLst>
          </p:cNvPr>
          <p:cNvSpPr txBox="1"/>
          <p:nvPr/>
        </p:nvSpPr>
        <p:spPr>
          <a:xfrm>
            <a:off x="916938" y="4926398"/>
            <a:ext cx="2304415" cy="1363194"/>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Joint</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70"/>
              </a:spcBef>
              <a:buFont typeface="Arial"/>
              <a:buChar char="•"/>
              <a:tabLst>
                <a:tab pos="241935" algn="l"/>
              </a:tabLst>
            </a:pPr>
            <a:r>
              <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No</a:t>
            </a:r>
            <a:r>
              <a:rPr sz="2600" spc="-6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overlapping</a:t>
            </a:r>
            <a:endParaRPr lang="en-US" altLang="zh-CN"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spcBef>
                <a:spcPts val="370"/>
              </a:spcBef>
              <a:buFont typeface="Arial"/>
              <a:buChar char="•"/>
              <a:tabLst>
                <a:tab pos="241935" algn="l"/>
              </a:tabLst>
            </a:pPr>
            <a:r>
              <a:rPr lang="en-US" altLang="zh-CN" sz="2600" spc="-1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Interaction</a:t>
            </a:r>
            <a:endParaRPr lang="en-US" altLang="zh-CN"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0" name="文本框 39">
            <a:extLst>
              <a:ext uri="{FF2B5EF4-FFF2-40B4-BE49-F238E27FC236}">
                <a16:creationId xmlns:a16="http://schemas.microsoft.com/office/drawing/2014/main" id="{84C5AC7E-81BF-4EB6-A92F-858802C76EDF}"/>
              </a:ext>
            </a:extLst>
          </p:cNvPr>
          <p:cNvSpPr txBox="1"/>
          <p:nvPr/>
        </p:nvSpPr>
        <p:spPr>
          <a:xfrm>
            <a:off x="1461932" y="310243"/>
            <a:ext cx="2461986" cy="521970"/>
          </a:xfrm>
          <a:prstGeom prst="rect">
            <a:avLst/>
          </a:prstGeom>
          <a:noFill/>
        </p:spPr>
        <p:txBody>
          <a:bodyPr wrap="square" rtlCol="0">
            <a:spAutoFit/>
          </a:bodyPr>
          <a:lstStyle/>
          <a:p>
            <a:pPr algn="ctr"/>
            <a:r>
              <a:rPr lang="zh-CN" altLang="en-US" sz="2800" b="1" dirty="0">
                <a:latin typeface="Times New Roman" panose="02020603050405020304" pitchFamily="18" charset="0"/>
                <a:ea typeface="楷体" panose="02010609060101010101" pitchFamily="49" charset="-122"/>
                <a:sym typeface="Times New Roman" panose="02020603050405020304" pitchFamily="18" charset="0"/>
              </a:rPr>
              <a:t>相关工作</a:t>
            </a:r>
          </a:p>
        </p:txBody>
      </p:sp>
      <p:sp>
        <p:nvSpPr>
          <p:cNvPr id="42" name="object 2">
            <a:extLst>
              <a:ext uri="{FF2B5EF4-FFF2-40B4-BE49-F238E27FC236}">
                <a16:creationId xmlns:a16="http://schemas.microsoft.com/office/drawing/2014/main" id="{82DFE33A-47A6-4FC3-A07B-ED02680D7E03}"/>
              </a:ext>
            </a:extLst>
          </p:cNvPr>
          <p:cNvSpPr txBox="1">
            <a:spLocks/>
          </p:cNvSpPr>
          <p:nvPr/>
        </p:nvSpPr>
        <p:spPr>
          <a:xfrm>
            <a:off x="2046240" y="1042823"/>
            <a:ext cx="7136991"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US" dirty="0">
                <a:latin typeface="Times New Roman" panose="02020603050405020304" pitchFamily="18" charset="0"/>
                <a:ea typeface="楷体" panose="02010609060101010101" pitchFamily="49" charset="-122"/>
                <a:sym typeface="Times New Roman" panose="02020603050405020304" pitchFamily="18" charset="0"/>
              </a:rPr>
              <a:t>Seq2Seq </a:t>
            </a:r>
            <a:r>
              <a:rPr lang="en-US" sz="2800" spc="-15" dirty="0">
                <a:latin typeface="Times New Roman" panose="02020603050405020304" pitchFamily="18" charset="0"/>
                <a:ea typeface="楷体" panose="02010609060101010101" pitchFamily="49" charset="-122"/>
                <a:sym typeface="Times New Roman" panose="02020603050405020304" pitchFamily="18" charset="0"/>
              </a:rPr>
              <a:t>(Zeng et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al. </a:t>
            </a:r>
            <a:r>
              <a:rPr lang="en-US" sz="2800" spc="-15" dirty="0">
                <a:latin typeface="Times New Roman" panose="02020603050405020304" pitchFamily="18" charset="0"/>
                <a:ea typeface="楷体" panose="02010609060101010101" pitchFamily="49" charset="-122"/>
                <a:sym typeface="Times New Roman" panose="02020603050405020304" pitchFamily="18" charset="0"/>
              </a:rPr>
              <a:t>ACL</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 2018.)</a:t>
            </a:r>
            <a:endParaRPr 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3" name="object 3">
            <a:extLst>
              <a:ext uri="{FF2B5EF4-FFF2-40B4-BE49-F238E27FC236}">
                <a16:creationId xmlns:a16="http://schemas.microsoft.com/office/drawing/2014/main" id="{EB3F8938-C399-4893-B5D0-1D950F8B2E0B}"/>
              </a:ext>
            </a:extLst>
          </p:cNvPr>
          <p:cNvSpPr/>
          <p:nvPr/>
        </p:nvSpPr>
        <p:spPr>
          <a:xfrm>
            <a:off x="3654749" y="1978305"/>
            <a:ext cx="4750251" cy="354937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4" name="object 4">
            <a:extLst>
              <a:ext uri="{FF2B5EF4-FFF2-40B4-BE49-F238E27FC236}">
                <a16:creationId xmlns:a16="http://schemas.microsoft.com/office/drawing/2014/main" id="{A0197AFA-6360-4EA9-9C84-ACBDFEF354C6}"/>
              </a:ext>
            </a:extLst>
          </p:cNvPr>
          <p:cNvSpPr txBox="1"/>
          <p:nvPr/>
        </p:nvSpPr>
        <p:spPr>
          <a:xfrm>
            <a:off x="458001" y="4959447"/>
            <a:ext cx="4385310" cy="1357630"/>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Joint, </a:t>
            </a:r>
            <a:r>
              <a:rPr sz="2600" spc="-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not </a:t>
            </a:r>
            <a:r>
              <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all</a:t>
            </a:r>
            <a:r>
              <a:rPr sz="2600" spc="-1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NEs</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70"/>
              </a:spcBef>
              <a:buFont typeface="Arial"/>
              <a:buChar char="•"/>
              <a:tabLst>
                <a:tab pos="241935" algn="l"/>
              </a:tabLst>
            </a:pPr>
            <a:r>
              <a:rPr sz="260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No</a:t>
            </a: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 overlapping</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85"/>
              </a:spcBef>
              <a:buFont typeface="Arial"/>
              <a:buChar char="•"/>
              <a:tabLst>
                <a:tab pos="241935" algn="l"/>
              </a:tabLst>
            </a:pPr>
            <a:r>
              <a:rPr sz="2600" spc="-1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Interaction, </a:t>
            </a:r>
            <a:r>
              <a:rPr sz="2600" spc="-2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forced </a:t>
            </a:r>
            <a:r>
              <a:rPr sz="260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linear</a:t>
            </a:r>
            <a:r>
              <a:rPr sz="2600" spc="-45"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 </a:t>
            </a:r>
            <a:r>
              <a:rPr sz="2600" spc="-10" dirty="0">
                <a:solidFill>
                  <a:srgbClr val="FF0000"/>
                </a:solidFill>
                <a:latin typeface="Times New Roman" panose="02020603050405020304" pitchFamily="18" charset="0"/>
                <a:ea typeface="楷体" panose="02010609060101010101" pitchFamily="49" charset="-122"/>
                <a:cs typeface="Calibri"/>
                <a:sym typeface="Times New Roman" panose="02020603050405020304" pitchFamily="18" charset="0"/>
              </a:rPr>
              <a:t>order</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0243"/>
            <a:ext cx="1257300"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 name="文本框 2"/>
          <p:cNvSpPr txBox="1"/>
          <p:nvPr/>
        </p:nvSpPr>
        <p:spPr>
          <a:xfrm>
            <a:off x="1461932" y="247918"/>
            <a:ext cx="2461986" cy="521970"/>
          </a:xfrm>
          <a:prstGeom prst="rect">
            <a:avLst/>
          </a:prstGeom>
          <a:noFill/>
        </p:spPr>
        <p:txBody>
          <a:bodyPr wrap="square" rtlCol="0">
            <a:spAutoFit/>
          </a:bodyPr>
          <a:lstStyle/>
          <a:p>
            <a:pPr algn="ctr"/>
            <a:r>
              <a:rPr lang="en-US" altLang="zh-CN" sz="2800" b="1" dirty="0" err="1">
                <a:latin typeface="Times New Roman" panose="02020603050405020304" pitchFamily="18" charset="0"/>
                <a:ea typeface="楷体" panose="02010609060101010101" pitchFamily="49" charset="-122"/>
                <a:sym typeface="Times New Roman" panose="02020603050405020304" pitchFamily="18" charset="0"/>
              </a:rPr>
              <a:t>GraphRel</a:t>
            </a:r>
            <a:endParaRPr lang="zh-CN" altLang="en-US" sz="2800" b="1"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4" name="矩形 3"/>
          <p:cNvSpPr/>
          <p:nvPr/>
        </p:nvSpPr>
        <p:spPr>
          <a:xfrm>
            <a:off x="4278086" y="310243"/>
            <a:ext cx="7913914" cy="394298"/>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9" name="任意多边形: 形状 8"/>
          <p:cNvSpPr/>
          <p:nvPr/>
        </p:nvSpPr>
        <p:spPr>
          <a:xfrm>
            <a:off x="0" y="6673774"/>
            <a:ext cx="7872036" cy="184226"/>
          </a:xfrm>
          <a:custGeom>
            <a:avLst/>
            <a:gdLst>
              <a:gd name="connsiteX0" fmla="*/ 0 w 7872036"/>
              <a:gd name="connsiteY0" fmla="*/ 0 h 184226"/>
              <a:gd name="connsiteX1" fmla="*/ 7872036 w 7872036"/>
              <a:gd name="connsiteY1" fmla="*/ 0 h 184226"/>
              <a:gd name="connsiteX2" fmla="*/ 7825979 w 7872036"/>
              <a:gd name="connsiteY2" fmla="*/ 184226 h 184226"/>
              <a:gd name="connsiteX3" fmla="*/ 0 w 7872036"/>
              <a:gd name="connsiteY3" fmla="*/ 184226 h 184226"/>
            </a:gdLst>
            <a:ahLst/>
            <a:cxnLst>
              <a:cxn ang="0">
                <a:pos x="connsiteX0" y="connsiteY0"/>
              </a:cxn>
              <a:cxn ang="0">
                <a:pos x="connsiteX1" y="connsiteY1"/>
              </a:cxn>
              <a:cxn ang="0">
                <a:pos x="connsiteX2" y="connsiteY2"/>
              </a:cxn>
              <a:cxn ang="0">
                <a:pos x="connsiteX3" y="connsiteY3"/>
              </a:cxn>
            </a:cxnLst>
            <a:rect l="l" t="t" r="r" b="b"/>
            <a:pathLst>
              <a:path w="7872036" h="184226">
                <a:moveTo>
                  <a:pt x="0" y="0"/>
                </a:moveTo>
                <a:lnTo>
                  <a:pt x="7872036" y="0"/>
                </a:lnTo>
                <a:lnTo>
                  <a:pt x="7825979" y="184226"/>
                </a:lnTo>
                <a:lnTo>
                  <a:pt x="0" y="184226"/>
                </a:lnTo>
                <a:close/>
              </a:path>
            </a:pathLst>
          </a:custGeom>
          <a:solidFill>
            <a:srgbClr val="9B000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8" name="平行四边形 7"/>
          <p:cNvSpPr/>
          <p:nvPr/>
        </p:nvSpPr>
        <p:spPr>
          <a:xfrm>
            <a:off x="795456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0" name="平行四边形 9"/>
          <p:cNvSpPr/>
          <p:nvPr/>
        </p:nvSpPr>
        <p:spPr>
          <a:xfrm>
            <a:off x="828236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1" name="平行四边形 10"/>
          <p:cNvSpPr/>
          <p:nvPr/>
        </p:nvSpPr>
        <p:spPr>
          <a:xfrm>
            <a:off x="861016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2" name="平行四边形 11"/>
          <p:cNvSpPr/>
          <p:nvPr/>
        </p:nvSpPr>
        <p:spPr>
          <a:xfrm>
            <a:off x="8937964"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3" name="平行四边形 12"/>
          <p:cNvSpPr/>
          <p:nvPr/>
        </p:nvSpPr>
        <p:spPr>
          <a:xfrm>
            <a:off x="9265763"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4" name="平行四边形 13"/>
          <p:cNvSpPr/>
          <p:nvPr/>
        </p:nvSpPr>
        <p:spPr>
          <a:xfrm>
            <a:off x="9593562"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5" name="平行四边形 14"/>
          <p:cNvSpPr/>
          <p:nvPr/>
        </p:nvSpPr>
        <p:spPr>
          <a:xfrm>
            <a:off x="9921361"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6" name="平行四边形 15"/>
          <p:cNvSpPr/>
          <p:nvPr/>
        </p:nvSpPr>
        <p:spPr>
          <a:xfrm>
            <a:off x="10249160"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7" name="平行四边形 16"/>
          <p:cNvSpPr/>
          <p:nvPr/>
        </p:nvSpPr>
        <p:spPr>
          <a:xfrm>
            <a:off x="10576959"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8" name="平行四边形 17"/>
          <p:cNvSpPr/>
          <p:nvPr/>
        </p:nvSpPr>
        <p:spPr>
          <a:xfrm>
            <a:off x="10904758"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19" name="平行四边形 18"/>
          <p:cNvSpPr/>
          <p:nvPr/>
        </p:nvSpPr>
        <p:spPr>
          <a:xfrm>
            <a:off x="11232557"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0" name="平行四边形 19"/>
          <p:cNvSpPr/>
          <p:nvPr/>
        </p:nvSpPr>
        <p:spPr>
          <a:xfrm>
            <a:off x="11560356"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1" name="平行四边形 20"/>
          <p:cNvSpPr/>
          <p:nvPr/>
        </p:nvSpPr>
        <p:spPr>
          <a:xfrm>
            <a:off x="11888155" y="6673774"/>
            <a:ext cx="245268" cy="184226"/>
          </a:xfrm>
          <a:prstGeom prst="parallelogram">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28" name="object 2">
            <a:extLst>
              <a:ext uri="{FF2B5EF4-FFF2-40B4-BE49-F238E27FC236}">
                <a16:creationId xmlns:a16="http://schemas.microsoft.com/office/drawing/2014/main" id="{0A245C71-123A-4EB9-BE30-FAB4643F1664}"/>
              </a:ext>
            </a:extLst>
          </p:cNvPr>
          <p:cNvSpPr txBox="1">
            <a:spLocks/>
          </p:cNvSpPr>
          <p:nvPr/>
        </p:nvSpPr>
        <p:spPr>
          <a:xfrm>
            <a:off x="891539" y="979131"/>
            <a:ext cx="10668817" cy="697230"/>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8100">
              <a:lnSpc>
                <a:spcPct val="100000"/>
              </a:lnSpc>
              <a:spcBef>
                <a:spcPts val="105"/>
              </a:spcBef>
            </a:pPr>
            <a:r>
              <a:rPr lang="en-US" spc="-20" dirty="0" err="1">
                <a:latin typeface="Times New Roman" panose="02020603050405020304" pitchFamily="18" charset="0"/>
                <a:ea typeface="楷体" panose="02010609060101010101" pitchFamily="49" charset="-122"/>
                <a:sym typeface="Times New Roman" panose="02020603050405020304" pitchFamily="18" charset="0"/>
              </a:rPr>
              <a:t>GraphRel</a:t>
            </a:r>
            <a:r>
              <a:rPr lang="en-US" spc="-20" dirty="0">
                <a:latin typeface="Times New Roman" panose="02020603050405020304" pitchFamily="18" charset="0"/>
                <a:ea typeface="楷体" panose="02010609060101010101" pitchFamily="49" charset="-122"/>
                <a:sym typeface="Times New Roman" panose="02020603050405020304" pitchFamily="18" charset="0"/>
              </a:rPr>
              <a:t>: </a:t>
            </a:r>
            <a:r>
              <a:rPr lang="en-US" sz="2800" spc="-45" dirty="0">
                <a:latin typeface="Times New Roman" panose="02020603050405020304" pitchFamily="18" charset="0"/>
                <a:ea typeface="楷体" panose="02010609060101010101" pitchFamily="49" charset="-122"/>
                <a:sym typeface="Times New Roman" panose="02020603050405020304" pitchFamily="18" charset="0"/>
              </a:rPr>
              <a:t>Word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pair-based; </a:t>
            </a:r>
            <a:r>
              <a:rPr lang="en-US" sz="2800" dirty="0">
                <a:latin typeface="Times New Roman" panose="02020603050405020304" pitchFamily="18" charset="0"/>
                <a:ea typeface="楷体" panose="02010609060101010101" pitchFamily="49" charset="-122"/>
                <a:sym typeface="Times New Roman" panose="02020603050405020304" pitchFamily="18" charset="0"/>
              </a:rPr>
              <a:t>2</a:t>
            </a:r>
            <a:r>
              <a:rPr lang="en-US" sz="2775" baseline="25525" dirty="0">
                <a:latin typeface="Times New Roman" panose="02020603050405020304" pitchFamily="18" charset="0"/>
                <a:ea typeface="楷体" panose="02010609060101010101" pitchFamily="49" charset="-122"/>
                <a:sym typeface="Times New Roman" panose="02020603050405020304" pitchFamily="18" charset="0"/>
              </a:rPr>
              <a:t>nd </a:t>
            </a:r>
            <a:r>
              <a:rPr lang="en-US" sz="2800" spc="-5" dirty="0">
                <a:latin typeface="Times New Roman" panose="02020603050405020304" pitchFamily="18" charset="0"/>
                <a:ea typeface="楷体" panose="02010609060101010101" pitchFamily="49" charset="-122"/>
                <a:sym typeface="Times New Roman" panose="02020603050405020304" pitchFamily="18" charset="0"/>
              </a:rPr>
              <a:t>phase </a:t>
            </a:r>
            <a:r>
              <a:rPr lang="en-US" sz="2800" spc="-15" dirty="0">
                <a:latin typeface="Times New Roman" panose="02020603050405020304" pitchFamily="18" charset="0"/>
                <a:ea typeface="楷体" panose="02010609060101010101" pitchFamily="49" charset="-122"/>
                <a:sym typeface="Times New Roman" panose="02020603050405020304" pitchFamily="18" charset="0"/>
              </a:rPr>
              <a:t>to </a:t>
            </a:r>
            <a:r>
              <a:rPr lang="en-US" sz="2800" spc="-10" dirty="0">
                <a:latin typeface="Times New Roman" panose="02020603050405020304" pitchFamily="18" charset="0"/>
                <a:ea typeface="楷体" panose="02010609060101010101" pitchFamily="49" charset="-122"/>
                <a:sym typeface="Times New Roman" panose="02020603050405020304" pitchFamily="18" charset="0"/>
              </a:rPr>
              <a:t>enhance</a:t>
            </a:r>
            <a:r>
              <a:rPr lang="en-US" sz="2800" spc="-114" dirty="0">
                <a:latin typeface="Times New Roman" panose="02020603050405020304" pitchFamily="18" charset="0"/>
                <a:ea typeface="楷体" panose="02010609060101010101" pitchFamily="49" charset="-122"/>
                <a:sym typeface="Times New Roman" panose="02020603050405020304" pitchFamily="18" charset="0"/>
              </a:rPr>
              <a:t> </a:t>
            </a:r>
            <a:r>
              <a:rPr lang="en-US" sz="2800" spc="-15" dirty="0">
                <a:latin typeface="Times New Roman" panose="02020603050405020304" pitchFamily="18" charset="0"/>
                <a:ea typeface="楷体" panose="02010609060101010101" pitchFamily="49" charset="-122"/>
                <a:sym typeface="Times New Roman" panose="02020603050405020304" pitchFamily="18" charset="0"/>
              </a:rPr>
              <a:t>interaction</a:t>
            </a:r>
            <a:endParaRPr lang="en-US" sz="2800" dirty="0">
              <a:latin typeface="Times New Roman" panose="02020603050405020304" pitchFamily="18" charset="0"/>
              <a:ea typeface="楷体" panose="02010609060101010101" pitchFamily="49" charset="-122"/>
              <a:sym typeface="Times New Roman" panose="02020603050405020304" pitchFamily="18" charset="0"/>
            </a:endParaRPr>
          </a:p>
        </p:txBody>
      </p:sp>
      <p:sp>
        <p:nvSpPr>
          <p:cNvPr id="31" name="object 4">
            <a:extLst>
              <a:ext uri="{FF2B5EF4-FFF2-40B4-BE49-F238E27FC236}">
                <a16:creationId xmlns:a16="http://schemas.microsoft.com/office/drawing/2014/main" id="{0494F823-42C5-4CD2-AE2B-EA7FDB56BB54}"/>
              </a:ext>
            </a:extLst>
          </p:cNvPr>
          <p:cNvSpPr txBox="1"/>
          <p:nvPr/>
        </p:nvSpPr>
        <p:spPr>
          <a:xfrm>
            <a:off x="891539" y="5190127"/>
            <a:ext cx="1889125" cy="1357630"/>
          </a:xfrm>
          <a:prstGeom prst="rect">
            <a:avLst/>
          </a:prstGeom>
        </p:spPr>
        <p:txBody>
          <a:bodyPr vert="horz" wrap="square" lIns="0" tIns="59690" rIns="0" bIns="0" rtlCol="0">
            <a:spAutoFit/>
          </a:bodyPr>
          <a:lstStyle/>
          <a:p>
            <a:pPr marL="241300" indent="-229235">
              <a:lnSpc>
                <a:spcPct val="100000"/>
              </a:lnSpc>
              <a:spcBef>
                <a:spcPts val="4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Joint</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70"/>
              </a:spcBef>
              <a:buFont typeface="Arial"/>
              <a:buChar char="•"/>
              <a:tabLst>
                <a:tab pos="241935" algn="l"/>
              </a:tabLst>
            </a:pPr>
            <a:r>
              <a:rPr sz="2600" spc="-5"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Overlapping</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a:p>
            <a:pPr marL="241300" indent="-229235">
              <a:lnSpc>
                <a:spcPct val="100000"/>
              </a:lnSpc>
              <a:spcBef>
                <a:spcPts val="385"/>
              </a:spcBef>
              <a:buFont typeface="Arial"/>
              <a:buChar char="•"/>
              <a:tabLst>
                <a:tab pos="241935" algn="l"/>
              </a:tabLst>
            </a:pPr>
            <a:r>
              <a:rPr sz="2600" spc="-10" dirty="0">
                <a:solidFill>
                  <a:srgbClr val="006FC0"/>
                </a:solidFill>
                <a:latin typeface="Times New Roman" panose="02020603050405020304" pitchFamily="18" charset="0"/>
                <a:ea typeface="楷体" panose="02010609060101010101" pitchFamily="49" charset="-122"/>
                <a:cs typeface="Calibri"/>
                <a:sym typeface="Times New Roman" panose="02020603050405020304" pitchFamily="18" charset="0"/>
              </a:rPr>
              <a:t>Interaction</a:t>
            </a:r>
            <a:endParaRPr sz="2600" dirty="0">
              <a:latin typeface="Times New Roman" panose="02020603050405020304" pitchFamily="18" charset="0"/>
              <a:ea typeface="楷体" panose="02010609060101010101" pitchFamily="49" charset="-122"/>
              <a:cs typeface="Calibri"/>
              <a:sym typeface="Times New Roman" panose="02020603050405020304" pitchFamily="18" charset="0"/>
            </a:endParaRPr>
          </a:p>
        </p:txBody>
      </p:sp>
      <p:pic>
        <p:nvPicPr>
          <p:cNvPr id="24" name="图片 23">
            <a:extLst>
              <a:ext uri="{FF2B5EF4-FFF2-40B4-BE49-F238E27FC236}">
                <a16:creationId xmlns:a16="http://schemas.microsoft.com/office/drawing/2014/main" id="{D928A9A8-F721-475C-8A09-EA4E8FE86D80}"/>
              </a:ext>
            </a:extLst>
          </p:cNvPr>
          <p:cNvPicPr>
            <a:picLocks noChangeAspect="1"/>
          </p:cNvPicPr>
          <p:nvPr/>
        </p:nvPicPr>
        <p:blipFill>
          <a:blip r:embed="rId3"/>
          <a:stretch>
            <a:fillRect/>
          </a:stretch>
        </p:blipFill>
        <p:spPr>
          <a:xfrm>
            <a:off x="1643427" y="4600622"/>
            <a:ext cx="3489507" cy="614818"/>
          </a:xfrm>
          <a:prstGeom prst="rect">
            <a:avLst/>
          </a:prstGeom>
        </p:spPr>
      </p:pic>
      <p:pic>
        <p:nvPicPr>
          <p:cNvPr id="26" name="图片 25">
            <a:extLst>
              <a:ext uri="{FF2B5EF4-FFF2-40B4-BE49-F238E27FC236}">
                <a16:creationId xmlns:a16="http://schemas.microsoft.com/office/drawing/2014/main" id="{46CAFCA6-1530-483B-AEA2-64706BC8E3D5}"/>
              </a:ext>
            </a:extLst>
          </p:cNvPr>
          <p:cNvPicPr>
            <a:picLocks noChangeAspect="1"/>
          </p:cNvPicPr>
          <p:nvPr/>
        </p:nvPicPr>
        <p:blipFill>
          <a:blip r:embed="rId4"/>
          <a:stretch>
            <a:fillRect/>
          </a:stretch>
        </p:blipFill>
        <p:spPr>
          <a:xfrm>
            <a:off x="6897747" y="4600622"/>
            <a:ext cx="3023614" cy="570830"/>
          </a:xfrm>
          <a:prstGeom prst="rect">
            <a:avLst/>
          </a:prstGeom>
        </p:spPr>
      </p:pic>
      <p:pic>
        <p:nvPicPr>
          <p:cNvPr id="33" name="图片 32">
            <a:extLst>
              <a:ext uri="{FF2B5EF4-FFF2-40B4-BE49-F238E27FC236}">
                <a16:creationId xmlns:a16="http://schemas.microsoft.com/office/drawing/2014/main" id="{33781CA3-AAC5-4764-9130-A6BF630ABBDE}"/>
              </a:ext>
            </a:extLst>
          </p:cNvPr>
          <p:cNvPicPr>
            <a:picLocks noChangeAspect="1"/>
          </p:cNvPicPr>
          <p:nvPr/>
        </p:nvPicPr>
        <p:blipFill>
          <a:blip r:embed="rId5"/>
          <a:stretch>
            <a:fillRect/>
          </a:stretch>
        </p:blipFill>
        <p:spPr>
          <a:xfrm>
            <a:off x="963337" y="1837847"/>
            <a:ext cx="10310907" cy="2636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6685</TotalTime>
  <Words>1758</Words>
  <Application>Microsoft Office PowerPoint</Application>
  <PresentationFormat>宽屏</PresentationFormat>
  <Paragraphs>153</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楷体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微信搜索：陈西设计之家</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全套毕业答辩PPT模板合集</dc:title>
  <dc:subject>微信搜索：陈西设计之家</dc:subject>
  <dc:creator>西 陈</dc:creator>
  <cp:keywords>微信搜索：陈西设计之家</cp:keywords>
  <dc:description>微信搜索：陈西设计之家</dc:description>
  <cp:lastModifiedBy>黄志锋</cp:lastModifiedBy>
  <cp:revision>298</cp:revision>
  <dcterms:created xsi:type="dcterms:W3CDTF">2020-09-22T07:08:41Z</dcterms:created>
  <dcterms:modified xsi:type="dcterms:W3CDTF">2020-11-11T08:06:45Z</dcterms:modified>
  <cp:category>微信搜索：陈西设计之家</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2052-1.3.0.1676</vt:lpwstr>
  </property>
</Properties>
</file>