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5" r:id="rId2"/>
    <p:sldId id="314" r:id="rId3"/>
    <p:sldId id="313" r:id="rId4"/>
    <p:sldId id="320" r:id="rId5"/>
    <p:sldId id="273" r:id="rId6"/>
    <p:sldId id="315" r:id="rId7"/>
    <p:sldId id="316" r:id="rId8"/>
    <p:sldId id="307" r:id="rId9"/>
    <p:sldId id="317" r:id="rId10"/>
    <p:sldId id="318" r:id="rId11"/>
    <p:sldId id="319" r:id="rId12"/>
    <p:sldId id="271" r:id="rId13"/>
    <p:sldId id="260"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p:restoredTop sz="75206" autoAdjust="0"/>
  </p:normalViewPr>
  <p:slideViewPr>
    <p:cSldViewPr snapToGrid="0" snapToObjects="1">
      <p:cViewPr varScale="1">
        <p:scale>
          <a:sx n="86" d="100"/>
          <a:sy n="86" d="100"/>
        </p:scale>
        <p:origin x="23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366AD-E02E-4930-997E-E8E0F9A41BE2}" type="datetimeFigureOut">
              <a:rPr lang="zh-CN" altLang="en-US" smtClean="0"/>
              <a:t>2020/11/12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CE133-8704-43BC-A034-921998F3A5D2}" type="slidenum">
              <a:rPr lang="zh-CN" altLang="en-US" smtClean="0"/>
              <a:t>‹#›</a:t>
            </a:fld>
            <a:endParaRPr lang="zh-CN" altLang="en-US"/>
          </a:p>
        </p:txBody>
      </p:sp>
    </p:spTree>
    <p:extLst>
      <p:ext uri="{BB962C8B-B14F-4D97-AF65-F5344CB8AC3E}">
        <p14:creationId xmlns:p14="http://schemas.microsoft.com/office/powerpoint/2010/main" val="291650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从大规模需求说明中自动提取领域词汇。</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1</a:t>
            </a:fld>
            <a:endParaRPr lang="zh-CN" altLang="en-US"/>
          </a:p>
        </p:txBody>
      </p:sp>
    </p:spTree>
    <p:extLst>
      <p:ext uri="{BB962C8B-B14F-4D97-AF65-F5344CB8AC3E}">
        <p14:creationId xmlns:p14="http://schemas.microsoft.com/office/powerpoint/2010/main" val="877842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10</a:t>
            </a:fld>
            <a:endParaRPr lang="zh-CN" altLang="en-US"/>
          </a:p>
        </p:txBody>
      </p:sp>
    </p:spTree>
    <p:extLst>
      <p:ext uri="{BB962C8B-B14F-4D97-AF65-F5344CB8AC3E}">
        <p14:creationId xmlns:p14="http://schemas.microsoft.com/office/powerpoint/2010/main" val="2151876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11</a:t>
            </a:fld>
            <a:endParaRPr lang="zh-CN" altLang="en-US"/>
          </a:p>
        </p:txBody>
      </p:sp>
    </p:spTree>
    <p:extLst>
      <p:ext uri="{BB962C8B-B14F-4D97-AF65-F5344CB8AC3E}">
        <p14:creationId xmlns:p14="http://schemas.microsoft.com/office/powerpoint/2010/main" val="3840091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12</a:t>
            </a:fld>
            <a:endParaRPr lang="zh-CN" altLang="en-US"/>
          </a:p>
        </p:txBody>
      </p:sp>
    </p:spTree>
    <p:extLst>
      <p:ext uri="{BB962C8B-B14F-4D97-AF65-F5344CB8AC3E}">
        <p14:creationId xmlns:p14="http://schemas.microsoft.com/office/powerpoint/2010/main" val="106402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2</a:t>
            </a:fld>
            <a:endParaRPr lang="zh-CN" altLang="en-US"/>
          </a:p>
        </p:txBody>
      </p:sp>
    </p:spTree>
    <p:extLst>
      <p:ext uri="{BB962C8B-B14F-4D97-AF65-F5344CB8AC3E}">
        <p14:creationId xmlns:p14="http://schemas.microsoft.com/office/powerpoint/2010/main" val="810669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3</a:t>
            </a:fld>
            <a:endParaRPr lang="zh-CN" altLang="en-US"/>
          </a:p>
        </p:txBody>
      </p:sp>
    </p:spTree>
    <p:extLst>
      <p:ext uri="{BB962C8B-B14F-4D97-AF65-F5344CB8AC3E}">
        <p14:creationId xmlns:p14="http://schemas.microsoft.com/office/powerpoint/2010/main" val="82126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4</a:t>
            </a:fld>
            <a:endParaRPr lang="zh-CN" altLang="en-US"/>
          </a:p>
        </p:txBody>
      </p:sp>
    </p:spTree>
    <p:extLst>
      <p:ext uri="{BB962C8B-B14F-4D97-AF65-F5344CB8AC3E}">
        <p14:creationId xmlns:p14="http://schemas.microsoft.com/office/powerpoint/2010/main" val="3151143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5</a:t>
            </a:fld>
            <a:endParaRPr lang="zh-CN" altLang="en-US"/>
          </a:p>
        </p:txBody>
      </p:sp>
    </p:spTree>
    <p:extLst>
      <p:ext uri="{BB962C8B-B14F-4D97-AF65-F5344CB8AC3E}">
        <p14:creationId xmlns:p14="http://schemas.microsoft.com/office/powerpoint/2010/main" val="1534665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6</a:t>
            </a:fld>
            <a:endParaRPr lang="zh-CN" altLang="en-US"/>
          </a:p>
        </p:txBody>
      </p:sp>
    </p:spTree>
    <p:extLst>
      <p:ext uri="{BB962C8B-B14F-4D97-AF65-F5344CB8AC3E}">
        <p14:creationId xmlns:p14="http://schemas.microsoft.com/office/powerpoint/2010/main" val="71994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7</a:t>
            </a:fld>
            <a:endParaRPr lang="zh-CN" altLang="en-US"/>
          </a:p>
        </p:txBody>
      </p:sp>
    </p:spTree>
    <p:extLst>
      <p:ext uri="{BB962C8B-B14F-4D97-AF65-F5344CB8AC3E}">
        <p14:creationId xmlns:p14="http://schemas.microsoft.com/office/powerpoint/2010/main" val="173276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8</a:t>
            </a:fld>
            <a:endParaRPr lang="zh-CN" altLang="en-US"/>
          </a:p>
        </p:txBody>
      </p:sp>
    </p:spTree>
    <p:extLst>
      <p:ext uri="{BB962C8B-B14F-4D97-AF65-F5344CB8AC3E}">
        <p14:creationId xmlns:p14="http://schemas.microsoft.com/office/powerpoint/2010/main" val="89954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8B7CE133-8704-43BC-A034-921998F3A5D2}" type="slidenum">
              <a:rPr lang="zh-CN" altLang="en-US" smtClean="0"/>
              <a:t>9</a:t>
            </a:fld>
            <a:endParaRPr lang="zh-CN" altLang="en-US"/>
          </a:p>
        </p:txBody>
      </p:sp>
    </p:spTree>
    <p:extLst>
      <p:ext uri="{BB962C8B-B14F-4D97-AF65-F5344CB8AC3E}">
        <p14:creationId xmlns:p14="http://schemas.microsoft.com/office/powerpoint/2010/main" val="214008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16578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94027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46276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30048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47133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2270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20306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118437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1527925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2987139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FE38356-F4FA-BE4C-8312-07B82216BF60}" type="datetimeFigureOut">
              <a:rPr kumimoji="1" lang="zh-CN" altLang="en-US" smtClean="0"/>
              <a:t>2020/11/12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330637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38356-F4FA-BE4C-8312-07B82216BF60}" type="datetimeFigureOut">
              <a:rPr kumimoji="1" lang="zh-CN" altLang="en-US" smtClean="0"/>
              <a:t>2020/11/12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907BA-CD6E-1A45-A4A2-8E5D893871E3}" type="slidenum">
              <a:rPr kumimoji="1" lang="zh-CN" altLang="en-US" smtClean="0"/>
              <a:t>‹#›</a:t>
            </a:fld>
            <a:endParaRPr kumimoji="1" lang="zh-CN" altLang="en-US"/>
          </a:p>
        </p:txBody>
      </p:sp>
    </p:spTree>
    <p:extLst>
      <p:ext uri="{BB962C8B-B14F-4D97-AF65-F5344CB8AC3E}">
        <p14:creationId xmlns:p14="http://schemas.microsoft.com/office/powerpoint/2010/main" val="74198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286782" y="3882289"/>
            <a:ext cx="7075503"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32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报告人：</a:t>
            </a:r>
            <a:r>
              <a:rPr lang="zh-CN" altLang="en-US" dirty="0">
                <a:solidFill>
                  <a:prstClr val="white"/>
                </a:solidFill>
                <a:latin typeface="Calibri" panose="020F0502020204030204"/>
                <a:ea typeface="等线" panose="02010600030101010101" pitchFamily="2" charset="-122"/>
              </a:rPr>
              <a:t>吴霞</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学号：</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51205901084</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p:graphicFrame>
        <p:nvGraphicFramePr>
          <p:cNvPr id="3" name="表格 2">
            <a:extLst>
              <a:ext uri="{FF2B5EF4-FFF2-40B4-BE49-F238E27FC236}">
                <a16:creationId xmlns:a16="http://schemas.microsoft.com/office/drawing/2014/main" id="{4C55D470-0F31-4214-90C2-9942C2E1F8E6}"/>
              </a:ext>
            </a:extLst>
          </p:cNvPr>
          <p:cNvGraphicFramePr>
            <a:graphicFrameLocks noGrp="1"/>
          </p:cNvGraphicFramePr>
          <p:nvPr>
            <p:extLst>
              <p:ext uri="{D42A27DB-BD31-4B8C-83A1-F6EECF244321}">
                <p14:modId xmlns:p14="http://schemas.microsoft.com/office/powerpoint/2010/main" val="2976129103"/>
              </p:ext>
            </p:extLst>
          </p:nvPr>
        </p:nvGraphicFramePr>
        <p:xfrm>
          <a:off x="367990" y="2592957"/>
          <a:ext cx="8408020" cy="1066800"/>
        </p:xfrm>
        <a:graphic>
          <a:graphicData uri="http://schemas.openxmlformats.org/drawingml/2006/table">
            <a:tbl>
              <a:tblPr/>
              <a:tblGrid>
                <a:gridCol w="8408020">
                  <a:extLst>
                    <a:ext uri="{9D8B030D-6E8A-4147-A177-3AD203B41FA5}">
                      <a16:colId xmlns:a16="http://schemas.microsoft.com/office/drawing/2014/main" val="512829223"/>
                    </a:ext>
                  </a:extLst>
                </a:gridCol>
              </a:tblGrid>
              <a:tr h="2286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prstClr val="white"/>
                          </a:solidFill>
                          <a:latin typeface="Roboto Slab"/>
                          <a:ea typeface="等线" panose="02010600030101010101" pitchFamily="2" charset="-122"/>
                          <a:cs typeface="+mn-cs"/>
                        </a:rPr>
                        <a:t>Automatic Glossary Term Extraction from Large-Scale Requirements Specifications</a:t>
                      </a:r>
                    </a:p>
                  </a:txBody>
                  <a:tcPr anchor="ctr">
                    <a:lnL>
                      <a:noFill/>
                    </a:lnL>
                    <a:lnR>
                      <a:noFill/>
                    </a:lnR>
                    <a:lnT>
                      <a:noFill/>
                    </a:lnT>
                    <a:lnB>
                      <a:noFill/>
                    </a:lnB>
                  </a:tcPr>
                </a:tc>
                <a:extLst>
                  <a:ext uri="{0D108BD9-81ED-4DB2-BD59-A6C34878D82A}">
                    <a16:rowId xmlns:a16="http://schemas.microsoft.com/office/drawing/2014/main" val="879495321"/>
                  </a:ext>
                </a:extLst>
              </a:tr>
            </a:tbl>
          </a:graphicData>
        </a:graphic>
      </p:graphicFrame>
      <p:graphicFrame>
        <p:nvGraphicFramePr>
          <p:cNvPr id="2" name="表格 1">
            <a:extLst>
              <a:ext uri="{FF2B5EF4-FFF2-40B4-BE49-F238E27FC236}">
                <a16:creationId xmlns:a16="http://schemas.microsoft.com/office/drawing/2014/main" id="{A823AB4A-7317-451B-A460-63D006DEA19F}"/>
              </a:ext>
            </a:extLst>
          </p:cNvPr>
          <p:cNvGraphicFramePr>
            <a:graphicFrameLocks noGrp="1"/>
          </p:cNvGraphicFramePr>
          <p:nvPr>
            <p:extLst>
              <p:ext uri="{D42A27DB-BD31-4B8C-83A1-F6EECF244321}">
                <p14:modId xmlns:p14="http://schemas.microsoft.com/office/powerpoint/2010/main" val="2110588443"/>
              </p:ext>
            </p:extLst>
          </p:nvPr>
        </p:nvGraphicFramePr>
        <p:xfrm>
          <a:off x="3027556" y="3659757"/>
          <a:ext cx="3088888" cy="611160"/>
        </p:xfrm>
        <a:graphic>
          <a:graphicData uri="http://schemas.openxmlformats.org/drawingml/2006/table">
            <a:tbl>
              <a:tblPr/>
              <a:tblGrid>
                <a:gridCol w="3088888">
                  <a:extLst>
                    <a:ext uri="{9D8B030D-6E8A-4147-A177-3AD203B41FA5}">
                      <a16:colId xmlns:a16="http://schemas.microsoft.com/office/drawing/2014/main" val="1481953522"/>
                    </a:ext>
                  </a:extLst>
                </a:gridCol>
              </a:tblGrid>
              <a:tr h="611160">
                <a:tc>
                  <a:txBody>
                    <a:bodyPr/>
                    <a:lstStyle/>
                    <a:p>
                      <a:pPr algn="ctr" fontAlgn="ctr" latinLnBrk="0"/>
                      <a:r>
                        <a:rPr lang="zh-CN" altLang="en-US" sz="3200" b="1" kern="1200" dirty="0">
                          <a:solidFill>
                            <a:prstClr val="white"/>
                          </a:solidFill>
                          <a:latin typeface="Roboto Slab"/>
                          <a:ea typeface="等线" panose="02010600030101010101" pitchFamily="2" charset="-122"/>
                          <a:cs typeface="+mn-cs"/>
                        </a:rPr>
                        <a:t>（</a:t>
                      </a:r>
                      <a:r>
                        <a:rPr lang="en-US" sz="3200" b="1" kern="1200" dirty="0">
                          <a:solidFill>
                            <a:prstClr val="white"/>
                          </a:solidFill>
                          <a:latin typeface="Roboto Slab"/>
                          <a:ea typeface="等线" panose="02010600030101010101" pitchFamily="2" charset="-122"/>
                          <a:cs typeface="+mn-cs"/>
                        </a:rPr>
                        <a:t>IEEE 2018</a:t>
                      </a:r>
                      <a:r>
                        <a:rPr lang="zh-CN" altLang="en-US" sz="3200" b="1" kern="1200" dirty="0">
                          <a:solidFill>
                            <a:prstClr val="white"/>
                          </a:solidFill>
                          <a:latin typeface="Roboto Slab"/>
                          <a:ea typeface="等线" panose="02010600030101010101" pitchFamily="2" charset="-122"/>
                          <a:cs typeface="+mn-cs"/>
                        </a:rPr>
                        <a:t>）</a:t>
                      </a:r>
                      <a:endParaRPr lang="en-US" sz="3200" b="1" kern="1200" dirty="0">
                        <a:solidFill>
                          <a:prstClr val="white"/>
                        </a:solidFill>
                        <a:latin typeface="Roboto Slab"/>
                        <a:ea typeface="等线" panose="02010600030101010101" pitchFamily="2" charset="-122"/>
                        <a:cs typeface="+mn-cs"/>
                      </a:endParaRPr>
                    </a:p>
                  </a:txBody>
                  <a:tcPr anchor="ctr">
                    <a:lnL>
                      <a:noFill/>
                    </a:lnL>
                    <a:lnR>
                      <a:noFill/>
                    </a:lnR>
                    <a:lnT>
                      <a:noFill/>
                    </a:lnT>
                    <a:lnB>
                      <a:noFill/>
                    </a:lnB>
                  </a:tcPr>
                </a:tc>
                <a:extLst>
                  <a:ext uri="{0D108BD9-81ED-4DB2-BD59-A6C34878D82A}">
                    <a16:rowId xmlns:a16="http://schemas.microsoft.com/office/drawing/2014/main" val="3636525142"/>
                  </a:ext>
                </a:extLst>
              </a:tr>
            </a:tbl>
          </a:graphicData>
        </a:graphic>
      </p:graphicFrame>
    </p:spTree>
    <p:extLst>
      <p:ext uri="{BB962C8B-B14F-4D97-AF65-F5344CB8AC3E}">
        <p14:creationId xmlns:p14="http://schemas.microsoft.com/office/powerpoint/2010/main" val="142939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0" y="163393"/>
            <a:ext cx="2200232"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实验评估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pic>
        <p:nvPicPr>
          <p:cNvPr id="6" name="图片 5">
            <a:extLst>
              <a:ext uri="{FF2B5EF4-FFF2-40B4-BE49-F238E27FC236}">
                <a16:creationId xmlns:a16="http://schemas.microsoft.com/office/drawing/2014/main" id="{D0074705-F03A-4B93-B2D6-D9620492C09C}"/>
              </a:ext>
            </a:extLst>
          </p:cNvPr>
          <p:cNvPicPr>
            <a:picLocks noChangeAspect="1"/>
          </p:cNvPicPr>
          <p:nvPr/>
        </p:nvPicPr>
        <p:blipFill>
          <a:blip r:embed="rId4"/>
          <a:stretch>
            <a:fillRect/>
          </a:stretch>
        </p:blipFill>
        <p:spPr>
          <a:xfrm>
            <a:off x="189314" y="1489140"/>
            <a:ext cx="8750499" cy="3729601"/>
          </a:xfrm>
          <a:prstGeom prst="rect">
            <a:avLst/>
          </a:prstGeom>
        </p:spPr>
      </p:pic>
      <p:sp>
        <p:nvSpPr>
          <p:cNvPr id="10" name="文本框 9">
            <a:extLst>
              <a:ext uri="{FF2B5EF4-FFF2-40B4-BE49-F238E27FC236}">
                <a16:creationId xmlns:a16="http://schemas.microsoft.com/office/drawing/2014/main" id="{20AB791F-F47E-44DE-ABC2-00BCEE653F6E}"/>
              </a:ext>
            </a:extLst>
          </p:cNvPr>
          <p:cNvSpPr txBox="1"/>
          <p:nvPr/>
        </p:nvSpPr>
        <p:spPr>
          <a:xfrm>
            <a:off x="1014695" y="5235285"/>
            <a:ext cx="7114607" cy="369332"/>
          </a:xfrm>
          <a:prstGeom prst="rect">
            <a:avLst/>
          </a:prstGeom>
          <a:noFill/>
        </p:spPr>
        <p:txBody>
          <a:bodyPr wrap="square">
            <a:spAutoFit/>
          </a:bodyPr>
          <a:lstStyle/>
          <a:p>
            <a:r>
              <a:rPr lang="zh-CN" altLang="en-US" dirty="0">
                <a:solidFill>
                  <a:srgbClr val="2E3033"/>
                </a:solidFill>
                <a:latin typeface="Arial" panose="020B0604020202020204" pitchFamily="34" charset="0"/>
                <a:ea typeface="等线" panose="02010600030101010101" pitchFamily="2" charset="-122"/>
                <a:cs typeface="Arial" panose="020B0604020202020204" pitchFamily="34" charset="0"/>
              </a:rPr>
              <a:t>对</a:t>
            </a:r>
            <a:r>
              <a:rPr lang="en-US" altLang="zh-CN" dirty="0" err="1">
                <a:solidFill>
                  <a:srgbClr val="2E3033"/>
                </a:solidFill>
                <a:latin typeface="Arial" panose="020B0604020202020204" pitchFamily="34" charset="0"/>
                <a:ea typeface="等线" panose="02010600030101010101" pitchFamily="2" charset="-122"/>
                <a:cs typeface="Arial" panose="020B0604020202020204" pitchFamily="34" charset="0"/>
              </a:rPr>
              <a:t>CrowdRE</a:t>
            </a:r>
            <a:r>
              <a:rPr lang="en-US" altLang="zh-CN" dirty="0">
                <a:solidFill>
                  <a:srgbClr val="2E3033"/>
                </a:solidFill>
                <a:latin typeface="Arial" panose="020B0604020202020204" pitchFamily="34" charset="0"/>
                <a:ea typeface="等线" panose="02010600030101010101" pitchFamily="2" charset="-122"/>
                <a:cs typeface="Arial" panose="020B0604020202020204" pitchFamily="34" charset="0"/>
              </a:rPr>
              <a:t> dataset(2966</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个需求</a:t>
            </a:r>
            <a:r>
              <a:rPr lang="en-US" altLang="zh-CN" dirty="0">
                <a:solidFill>
                  <a:srgbClr val="2E3033"/>
                </a:solidFill>
                <a:latin typeface="Arial" panose="020B0604020202020204" pitchFamily="34" charset="0"/>
                <a:ea typeface="等线" panose="02010600030101010101" pitchFamily="2" charset="-122"/>
                <a:cs typeface="Arial" panose="020B0604020202020204" pitchFamily="34" charset="0"/>
              </a:rPr>
              <a:t>)</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 </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生成的候选词</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进行</a:t>
            </a:r>
            <a:r>
              <a:rPr lang="zh-CN" altLang="en-US" sz="1800" dirty="0">
                <a:solidFill>
                  <a:srgbClr val="FF0000"/>
                </a:solidFill>
                <a:effectLst/>
                <a:latin typeface="Arial" panose="020B0604020202020204" pitchFamily="34" charset="0"/>
                <a:ea typeface="等线" panose="02010600030101010101" pitchFamily="2" charset="-122"/>
                <a:cs typeface="Arial" panose="020B0604020202020204" pitchFamily="34" charset="0"/>
              </a:rPr>
              <a:t>需求覆盖率</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评估。</a:t>
            </a:r>
            <a:endParaRPr lang="zh-CN" altLang="en-US" sz="1600" dirty="0"/>
          </a:p>
        </p:txBody>
      </p:sp>
    </p:spTree>
    <p:extLst>
      <p:ext uri="{BB962C8B-B14F-4D97-AF65-F5344CB8AC3E}">
        <p14:creationId xmlns:p14="http://schemas.microsoft.com/office/powerpoint/2010/main" val="220364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212130" y="163393"/>
            <a:ext cx="2010918"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讨论</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11" name="文本框 10">
            <a:extLst>
              <a:ext uri="{FF2B5EF4-FFF2-40B4-BE49-F238E27FC236}">
                <a16:creationId xmlns:a16="http://schemas.microsoft.com/office/drawing/2014/main" id="{629E7E32-6E11-4BB1-AB3B-475D9BAC2085}"/>
              </a:ext>
            </a:extLst>
          </p:cNvPr>
          <p:cNvSpPr txBox="1"/>
          <p:nvPr/>
        </p:nvSpPr>
        <p:spPr>
          <a:xfrm>
            <a:off x="393537" y="1637059"/>
            <a:ext cx="8356921" cy="2127634"/>
          </a:xfrm>
          <a:prstGeom prst="rect">
            <a:avLst/>
          </a:prstGeom>
          <a:noFill/>
        </p:spPr>
        <p:txBody>
          <a:bodyPr wrap="square">
            <a:spAutoFit/>
          </a:bodyPr>
          <a:lstStyle/>
          <a:p>
            <a:pPr algn="just">
              <a:lnSpc>
                <a:spcPct val="150000"/>
              </a:lnSpc>
            </a:pPr>
            <a:r>
              <a:rPr lang="en-US" altLang="zh-CN" sz="1800"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1.</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相关性过滤比特异性过滤的过滤效果更佳明显；</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en-US" altLang="zh-CN" sz="1800"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2.</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一些</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学者</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认为，应该避免在</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领域词汇候选表</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构造</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过程</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中进行任何形式的过滤，因为丢失的概念比手动筛选候选术语更具破坏性，我们也基本同意。但是，在大型数据库中，数据过滤是有必要的</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而数据过滤的过程也正好模拟了人工分析大型数据库候选词的过程；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82EED961-AE8E-4B87-99C2-28567CE142AF}"/>
              </a:ext>
            </a:extLst>
          </p:cNvPr>
          <p:cNvSpPr txBox="1"/>
          <p:nvPr/>
        </p:nvSpPr>
        <p:spPr>
          <a:xfrm>
            <a:off x="393538" y="3918790"/>
            <a:ext cx="8356921" cy="1710148"/>
          </a:xfrm>
          <a:prstGeom prst="rect">
            <a:avLst/>
          </a:prstGeom>
          <a:noFill/>
        </p:spPr>
        <p:txBody>
          <a:bodyPr wrap="square">
            <a:spAutoFit/>
          </a:bodyPr>
          <a:lstStyle/>
          <a:p>
            <a:pPr algn="just">
              <a:lnSpc>
                <a:spcPct val="150000"/>
              </a:lnSpc>
            </a:pPr>
            <a:r>
              <a:rPr lang="zh-CN" altLang="en-US" sz="1800" kern="100" dirty="0">
                <a:solidFill>
                  <a:srgbClr val="FF0000"/>
                </a:solidFill>
                <a:effectLst/>
                <a:latin typeface="Arial" panose="020B0604020202020204" pitchFamily="34" charset="0"/>
                <a:ea typeface="等线" panose="02010600030101010101" pitchFamily="2" charset="-122"/>
                <a:cs typeface="Times New Roman" panose="02020603050405020304" pitchFamily="18" charset="0"/>
              </a:rPr>
              <a:t>不足</a:t>
            </a:r>
            <a:r>
              <a:rPr lang="zh-CN" altLang="en-US" sz="1800"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a:t>
            </a:r>
            <a:r>
              <a:rPr lang="zh-CN" altLang="en-US" b="0" i="0" dirty="0">
                <a:solidFill>
                  <a:srgbClr val="2E3033"/>
                </a:solidFill>
                <a:effectLst/>
                <a:latin typeface="Arial" panose="020B0604020202020204" pitchFamily="34" charset="0"/>
              </a:rPr>
              <a:t>我们的方法只能通过词形还原来减少形态变异，而不能根据语义来聚合不 </a:t>
            </a:r>
            <a:endParaRPr lang="en-US" altLang="zh-CN" b="0" i="0" dirty="0">
              <a:solidFill>
                <a:srgbClr val="2E3033"/>
              </a:solidFill>
              <a:effectLst/>
              <a:latin typeface="Arial" panose="020B0604020202020204" pitchFamily="34" charset="0"/>
            </a:endParaRPr>
          </a:p>
          <a:p>
            <a:pPr algn="just">
              <a:lnSpc>
                <a:spcPct val="150000"/>
              </a:lnSpc>
            </a:pPr>
            <a:r>
              <a:rPr lang="en-US" altLang="zh-CN" dirty="0">
                <a:solidFill>
                  <a:srgbClr val="2E3033"/>
                </a:solidFill>
                <a:latin typeface="Arial" panose="020B0604020202020204" pitchFamily="34" charset="0"/>
              </a:rPr>
              <a:t>           </a:t>
            </a:r>
            <a:r>
              <a:rPr lang="zh-CN" altLang="en-US" b="0" i="0" dirty="0">
                <a:solidFill>
                  <a:srgbClr val="2E3033"/>
                </a:solidFill>
                <a:effectLst/>
                <a:latin typeface="Arial" panose="020B0604020202020204" pitchFamily="34" charset="0"/>
              </a:rPr>
              <a:t>同的领域词汇候选词；</a:t>
            </a:r>
            <a:endParaRPr lang="en-US" altLang="zh-CN" b="0" i="0" dirty="0">
              <a:solidFill>
                <a:srgbClr val="2E3033"/>
              </a:solidFill>
              <a:effectLst/>
              <a:latin typeface="Arial" panose="020B0604020202020204" pitchFamily="34" charset="0"/>
            </a:endParaRPr>
          </a:p>
          <a:p>
            <a:pPr algn="just">
              <a:lnSpc>
                <a:spcPct val="150000"/>
              </a:lnSpc>
            </a:pPr>
            <a:r>
              <a:rPr lang="zh-CN" altLang="en-US" b="0" i="0" dirty="0">
                <a:solidFill>
                  <a:srgbClr val="2E3033"/>
                </a:solidFill>
                <a:effectLst/>
                <a:latin typeface="Arial" panose="020B0604020202020204" pitchFamily="34" charset="0"/>
              </a:rPr>
              <a:t>           并且由于缺乏一个全面的公认的</a:t>
            </a:r>
            <a:r>
              <a:rPr lang="en-US" altLang="zh-CN" b="0" i="0" dirty="0">
                <a:solidFill>
                  <a:srgbClr val="2E3033"/>
                </a:solidFill>
                <a:effectLst/>
                <a:latin typeface="Arial" panose="020B0604020202020204" pitchFamily="34" charset="0"/>
              </a:rPr>
              <a:t>ground truth</a:t>
            </a:r>
            <a:r>
              <a:rPr lang="zh-CN" altLang="en-US" b="0" i="0" dirty="0">
                <a:solidFill>
                  <a:srgbClr val="2E3033"/>
                </a:solidFill>
                <a:effectLst/>
                <a:latin typeface="Arial" panose="020B0604020202020204" pitchFamily="34" charset="0"/>
              </a:rPr>
              <a:t>，我们评估结果的质量仍然有    </a:t>
            </a:r>
            <a:endParaRPr lang="en-US" altLang="zh-CN" dirty="0">
              <a:solidFill>
                <a:srgbClr val="2E3033"/>
              </a:solidFill>
              <a:latin typeface="Arial" panose="020B0604020202020204" pitchFamily="34" charset="0"/>
            </a:endParaRPr>
          </a:p>
          <a:p>
            <a:pPr algn="just">
              <a:lnSpc>
                <a:spcPct val="150000"/>
              </a:lnSpc>
            </a:pPr>
            <a:r>
              <a:rPr lang="en-US" altLang="zh-CN" b="0" i="0" dirty="0">
                <a:solidFill>
                  <a:srgbClr val="2E3033"/>
                </a:solidFill>
                <a:effectLst/>
                <a:latin typeface="Arial" panose="020B0604020202020204" pitchFamily="34" charset="0"/>
              </a:rPr>
              <a:t>           </a:t>
            </a:r>
            <a:r>
              <a:rPr lang="zh-CN" altLang="en-US" b="0" i="0" dirty="0">
                <a:solidFill>
                  <a:srgbClr val="2E3033"/>
                </a:solidFill>
                <a:effectLst/>
                <a:latin typeface="Arial" panose="020B0604020202020204" pitchFamily="34" charset="0"/>
              </a:rPr>
              <a:t>限。</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0346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132874" y="163393"/>
            <a:ext cx="292350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总结和展望</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9C24238C-B2EA-443A-ADF2-3F61790A63B0}"/>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7" name="文本框 6">
            <a:extLst>
              <a:ext uri="{FF2B5EF4-FFF2-40B4-BE49-F238E27FC236}">
                <a16:creationId xmlns:a16="http://schemas.microsoft.com/office/drawing/2014/main" id="{FE0DED1B-D867-4C80-AF55-C3B62AD0679A}"/>
              </a:ext>
            </a:extLst>
          </p:cNvPr>
          <p:cNvSpPr txBox="1"/>
          <p:nvPr/>
        </p:nvSpPr>
        <p:spPr>
          <a:xfrm>
            <a:off x="313548" y="1389460"/>
            <a:ext cx="8516903" cy="1712135"/>
          </a:xfrm>
          <a:prstGeom prst="rect">
            <a:avLst/>
          </a:prstGeom>
          <a:noFill/>
        </p:spPr>
        <p:txBody>
          <a:bodyPr wrap="square">
            <a:spAutoFit/>
          </a:bodyPr>
          <a:lstStyle/>
          <a:p>
            <a:pPr indent="266700" algn="just">
              <a:lnSpc>
                <a:spcPct val="150000"/>
              </a:lnSpc>
            </a:pP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   本论文</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结合了</a:t>
            </a:r>
            <a:r>
              <a:rPr lang="zh-CN" altLang="zh-CN" sz="1800"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语言处理</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和</a:t>
            </a:r>
            <a:r>
              <a:rPr lang="zh-CN" altLang="zh-CN" sz="1800"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统计过滤</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来提取并且减少</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候选词。在双重评估中，检查了我们的方法对提取条件的质量和数量的影响。我们为需求子集提供了</a:t>
            </a:r>
            <a:r>
              <a:rPr lang="en-US" altLang="zh-CN" sz="1800"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ground truth</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，并表明可以达到一个实质性的召回程度。此外，我们提出将需求覆盖率作为一个额外的度量来评估我们统计过滤器的</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候选词</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减少的结果。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B495AAEE-175C-4CDC-A044-F4B80777261F}"/>
              </a:ext>
            </a:extLst>
          </p:cNvPr>
          <p:cNvSpPr txBox="1"/>
          <p:nvPr/>
        </p:nvSpPr>
        <p:spPr>
          <a:xfrm>
            <a:off x="313547" y="3132769"/>
            <a:ext cx="8516903" cy="879151"/>
          </a:xfrm>
          <a:prstGeom prst="rect">
            <a:avLst/>
          </a:prstGeom>
          <a:noFill/>
        </p:spPr>
        <p:txBody>
          <a:bodyPr wrap="square">
            <a:spAutoFit/>
          </a:bodyPr>
          <a:lstStyle/>
          <a:p>
            <a:pPr>
              <a:lnSpc>
                <a:spcPct val="150000"/>
              </a:lnSpc>
            </a:pPr>
            <a:r>
              <a:rPr lang="en-US"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       </a:t>
            </a:r>
            <a:r>
              <a:rPr lang="zh-CN" altLang="en-US" kern="100" dirty="0">
                <a:solidFill>
                  <a:srgbClr val="2E3033"/>
                </a:solidFill>
                <a:latin typeface="Arial" panose="020B0604020202020204" pitchFamily="34" charset="0"/>
                <a:ea typeface="等线" panose="02010600030101010101" pitchFamily="2" charset="-122"/>
                <a:cs typeface="Arial" panose="020B0604020202020204" pitchFamily="34" charset="0"/>
              </a:rPr>
              <a:t>本</a:t>
            </a:r>
            <a:r>
              <a:rPr lang="zh-CN"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论文是</a:t>
            </a:r>
            <a:r>
              <a:rPr lang="zh-CN" altLang="zh-CN" kern="100" dirty="0">
                <a:solidFill>
                  <a:srgbClr val="FF0000"/>
                </a:solidFill>
                <a:latin typeface="Arial" panose="020B0604020202020204" pitchFamily="34" charset="0"/>
                <a:ea typeface="等线" panose="02010600030101010101" pitchFamily="2" charset="-122"/>
                <a:cs typeface="Arial" panose="020B0604020202020204" pitchFamily="34" charset="0"/>
              </a:rPr>
              <a:t>第一个关于大规模需求中自动提取</a:t>
            </a:r>
            <a:r>
              <a:rPr lang="zh-CN" altLang="en-US" kern="100" dirty="0">
                <a:solidFill>
                  <a:srgbClr val="FF0000"/>
                </a:solidFill>
                <a:latin typeface="Arial" panose="020B0604020202020204" pitchFamily="34" charset="0"/>
                <a:ea typeface="等线" panose="02010600030101010101" pitchFamily="2" charset="-122"/>
                <a:cs typeface="Arial" panose="020B0604020202020204" pitchFamily="34" charset="0"/>
              </a:rPr>
              <a:t>领域词汇</a:t>
            </a:r>
            <a:r>
              <a:rPr lang="zh-CN"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的，以</a:t>
            </a:r>
            <a:r>
              <a:rPr lang="en-US" altLang="zh-CN" kern="100" dirty="0" err="1">
                <a:solidFill>
                  <a:srgbClr val="2E3033"/>
                </a:solidFill>
                <a:latin typeface="Arial" panose="020B0604020202020204" pitchFamily="34" charset="0"/>
                <a:ea typeface="等线" panose="02010600030101010101" pitchFamily="2" charset="-122"/>
                <a:cs typeface="Arial" panose="020B0604020202020204" pitchFamily="34" charset="0"/>
              </a:rPr>
              <a:t>CrowdRE</a:t>
            </a:r>
            <a:r>
              <a:rPr lang="zh-CN"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数据集为代表，它比用于评估相关方法的数据集大</a:t>
            </a:r>
            <a:r>
              <a:rPr lang="en-US"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5</a:t>
            </a:r>
            <a:r>
              <a:rPr lang="zh-CN"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到</a:t>
            </a:r>
            <a:r>
              <a:rPr lang="en-US"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10</a:t>
            </a:r>
            <a:r>
              <a:rPr lang="zh-CN" altLang="zh-CN" kern="100" dirty="0">
                <a:solidFill>
                  <a:srgbClr val="2E3033"/>
                </a:solidFill>
                <a:latin typeface="Arial" panose="020B0604020202020204" pitchFamily="34" charset="0"/>
                <a:ea typeface="等线" panose="02010600030101010101" pitchFamily="2" charset="-122"/>
                <a:cs typeface="Arial" panose="020B0604020202020204" pitchFamily="34" charset="0"/>
              </a:rPr>
              <a:t>倍。</a:t>
            </a:r>
            <a:endParaRPr lang="zh-CN" altLang="en-US" kern="100" dirty="0">
              <a:solidFill>
                <a:srgbClr val="2E3033"/>
              </a:solidFill>
              <a:latin typeface="Arial" panose="020B0604020202020204" pitchFamily="34" charset="0"/>
              <a:ea typeface="等线" panose="02010600030101010101" pitchFamily="2" charset="-122"/>
              <a:cs typeface="Arial" panose="020B0604020202020204" pitchFamily="34" charset="0"/>
            </a:endParaRPr>
          </a:p>
        </p:txBody>
      </p:sp>
      <p:sp>
        <p:nvSpPr>
          <p:cNvPr id="11" name="文本框 10">
            <a:extLst>
              <a:ext uri="{FF2B5EF4-FFF2-40B4-BE49-F238E27FC236}">
                <a16:creationId xmlns:a16="http://schemas.microsoft.com/office/drawing/2014/main" id="{65FD45EF-C25C-40B7-83BB-9F37CAD23F0E}"/>
              </a:ext>
            </a:extLst>
          </p:cNvPr>
          <p:cNvSpPr txBox="1"/>
          <p:nvPr/>
        </p:nvSpPr>
        <p:spPr>
          <a:xfrm>
            <a:off x="313549" y="4087913"/>
            <a:ext cx="8516902" cy="1296445"/>
          </a:xfrm>
          <a:prstGeom prst="rect">
            <a:avLst/>
          </a:prstGeom>
          <a:noFill/>
        </p:spPr>
        <p:txBody>
          <a:bodyPr wrap="square">
            <a:spAutoFit/>
          </a:bodyPr>
          <a:lstStyle/>
          <a:p>
            <a:pPr>
              <a:lnSpc>
                <a:spcPct val="150000"/>
              </a:lnSpc>
            </a:pPr>
            <a:r>
              <a:rPr lang="zh-CN" altLang="en-US" b="0" i="0" dirty="0">
                <a:solidFill>
                  <a:srgbClr val="FF0000"/>
                </a:solidFill>
                <a:effectLst/>
                <a:latin typeface="Arial" panose="020B0604020202020204" pitchFamily="34" charset="0"/>
              </a:rPr>
              <a:t>       未来工作</a:t>
            </a:r>
            <a:r>
              <a:rPr lang="zh-CN" altLang="en-US" b="0" i="0" dirty="0">
                <a:effectLst/>
                <a:latin typeface="Arial" panose="020B0604020202020204" pitchFamily="34" charset="0"/>
              </a:rPr>
              <a:t>：</a:t>
            </a:r>
            <a:r>
              <a:rPr lang="zh-CN" altLang="en-US" b="0" i="0" dirty="0">
                <a:solidFill>
                  <a:srgbClr val="2E3033"/>
                </a:solidFill>
                <a:effectLst/>
                <a:latin typeface="Arial" panose="020B0604020202020204" pitchFamily="34" charset="0"/>
              </a:rPr>
              <a:t>将会考虑</a:t>
            </a:r>
            <a:r>
              <a:rPr lang="zh-CN" altLang="en-US" b="0" i="0" dirty="0">
                <a:solidFill>
                  <a:srgbClr val="FF0000"/>
                </a:solidFill>
                <a:effectLst/>
                <a:latin typeface="Arial" panose="020B0604020202020204" pitchFamily="34" charset="0"/>
              </a:rPr>
              <a:t>语义相似度</a:t>
            </a:r>
            <a:r>
              <a:rPr lang="zh-CN" altLang="en-US" b="0" i="0" dirty="0">
                <a:solidFill>
                  <a:srgbClr val="2E3033"/>
                </a:solidFill>
                <a:effectLst/>
                <a:latin typeface="Arial" panose="020B0604020202020204" pitchFamily="34" charset="0"/>
              </a:rPr>
              <a:t>来实现语义聚合，以减少词汇冗余；改进我们结果评估的一个途径是使用现有的术语提取工具处理</a:t>
            </a:r>
            <a:r>
              <a:rPr lang="en-US" altLang="zh-CN" b="0" i="0" dirty="0" err="1">
                <a:solidFill>
                  <a:srgbClr val="2E3033"/>
                </a:solidFill>
                <a:effectLst/>
                <a:latin typeface="Arial" panose="020B0604020202020204" pitchFamily="34" charset="0"/>
              </a:rPr>
              <a:t>CrowdRE</a:t>
            </a:r>
            <a:r>
              <a:rPr lang="zh-CN" altLang="en-US" b="0" i="0" dirty="0">
                <a:solidFill>
                  <a:srgbClr val="2E3033"/>
                </a:solidFill>
                <a:effectLst/>
                <a:latin typeface="Arial" panose="020B0604020202020204" pitchFamily="34" charset="0"/>
              </a:rPr>
              <a:t>数据集，然后系统地将我们的结果与他们的结果作比较。</a:t>
            </a:r>
            <a:endParaRPr lang="zh-CN" altLang="en-US" dirty="0"/>
          </a:p>
        </p:txBody>
      </p:sp>
    </p:spTree>
    <p:extLst>
      <p:ext uri="{BB962C8B-B14F-4D97-AF65-F5344CB8AC3E}">
        <p14:creationId xmlns:p14="http://schemas.microsoft.com/office/powerpoint/2010/main" val="88888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044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476093" y="129178"/>
            <a:ext cx="2543360"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背景</a:t>
            </a:r>
          </a:p>
        </p:txBody>
      </p:sp>
      <p:sp>
        <p:nvSpPr>
          <p:cNvPr id="13" name="文本框 12">
            <a:extLst>
              <a:ext uri="{FF2B5EF4-FFF2-40B4-BE49-F238E27FC236}">
                <a16:creationId xmlns:a16="http://schemas.microsoft.com/office/drawing/2014/main" id="{B2848CE3-2E8F-45F9-9FE1-D0475D1A9B0E}"/>
              </a:ext>
            </a:extLst>
          </p:cNvPr>
          <p:cNvSpPr txBox="1"/>
          <p:nvPr/>
        </p:nvSpPr>
        <p:spPr>
          <a:xfrm>
            <a:off x="160206" y="1251022"/>
            <a:ext cx="4467828" cy="400110"/>
          </a:xfrm>
          <a:prstGeom prst="rect">
            <a:avLst/>
          </a:prstGeom>
          <a:noFill/>
        </p:spPr>
        <p:txBody>
          <a:bodyPr wrap="square">
            <a:spAutoFit/>
          </a:bodyPr>
          <a:lstStyle/>
          <a:p>
            <a:r>
              <a:rPr lang="en-US" altLang="zh-CN" sz="2000" dirty="0"/>
              <a:t>—</a:t>
            </a:r>
            <a:r>
              <a:rPr lang="zh-CN" altLang="en-US" sz="2000" dirty="0"/>
              <a:t>为什么要进行</a:t>
            </a:r>
            <a:r>
              <a:rPr lang="zh-CN" altLang="en-US" sz="2000" dirty="0">
                <a:solidFill>
                  <a:srgbClr val="FF0000"/>
                </a:solidFill>
              </a:rPr>
              <a:t>词汇挖掘</a:t>
            </a:r>
            <a:r>
              <a:rPr lang="zh-CN" altLang="en-US" sz="2000" dirty="0"/>
              <a:t>？</a:t>
            </a:r>
          </a:p>
        </p:txBody>
      </p:sp>
      <p:sp>
        <p:nvSpPr>
          <p:cNvPr id="15" name="文本框 14">
            <a:extLst>
              <a:ext uri="{FF2B5EF4-FFF2-40B4-BE49-F238E27FC236}">
                <a16:creationId xmlns:a16="http://schemas.microsoft.com/office/drawing/2014/main" id="{4A68AF98-F4C7-457A-A1F6-CECBA2BE19B2}"/>
              </a:ext>
            </a:extLst>
          </p:cNvPr>
          <p:cNvSpPr txBox="1"/>
          <p:nvPr/>
        </p:nvSpPr>
        <p:spPr>
          <a:xfrm>
            <a:off x="160206" y="1730953"/>
            <a:ext cx="7199453" cy="400110"/>
          </a:xfrm>
          <a:prstGeom prst="rect">
            <a:avLst/>
          </a:prstGeom>
          <a:noFill/>
        </p:spPr>
        <p:txBody>
          <a:bodyPr wrap="square">
            <a:spAutoFit/>
          </a:bodyPr>
          <a:lstStyle/>
          <a:p>
            <a:r>
              <a:rPr lang="en-US" altLang="zh-CN" sz="2000" dirty="0"/>
              <a:t>—</a:t>
            </a:r>
            <a:r>
              <a:rPr lang="zh-CN" altLang="en-US" sz="2000" dirty="0"/>
              <a:t>理解一个领域往往是从理解领域词汇开始的。</a:t>
            </a:r>
          </a:p>
        </p:txBody>
      </p:sp>
      <p:pic>
        <p:nvPicPr>
          <p:cNvPr id="8" name="图片 7">
            <a:extLst>
              <a:ext uri="{FF2B5EF4-FFF2-40B4-BE49-F238E27FC236}">
                <a16:creationId xmlns:a16="http://schemas.microsoft.com/office/drawing/2014/main" id="{068AC136-C383-4570-9619-6AA35D751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06" y="2761774"/>
            <a:ext cx="4374781" cy="2525610"/>
          </a:xfrm>
          <a:prstGeom prst="rect">
            <a:avLst/>
          </a:prstGeom>
        </p:spPr>
      </p:pic>
      <p:pic>
        <p:nvPicPr>
          <p:cNvPr id="10" name="图片 9">
            <a:extLst>
              <a:ext uri="{FF2B5EF4-FFF2-40B4-BE49-F238E27FC236}">
                <a16:creationId xmlns:a16="http://schemas.microsoft.com/office/drawing/2014/main" id="{5A76545F-B20A-459D-A14F-7B3F74435F68}"/>
              </a:ext>
            </a:extLst>
          </p:cNvPr>
          <p:cNvPicPr>
            <a:picLocks noChangeAspect="1"/>
          </p:cNvPicPr>
          <p:nvPr/>
        </p:nvPicPr>
        <p:blipFill>
          <a:blip r:embed="rId4"/>
          <a:stretch>
            <a:fillRect/>
          </a:stretch>
        </p:blipFill>
        <p:spPr>
          <a:xfrm>
            <a:off x="4842465" y="2135382"/>
            <a:ext cx="3785743" cy="3410645"/>
          </a:xfrm>
          <a:prstGeom prst="rect">
            <a:avLst/>
          </a:prstGeom>
        </p:spPr>
      </p:pic>
      <p:sp>
        <p:nvSpPr>
          <p:cNvPr id="21" name="文本框 20">
            <a:extLst>
              <a:ext uri="{FF2B5EF4-FFF2-40B4-BE49-F238E27FC236}">
                <a16:creationId xmlns:a16="http://schemas.microsoft.com/office/drawing/2014/main" id="{77FD4304-6EFB-48F7-A567-529EEA128F92}"/>
              </a:ext>
            </a:extLst>
          </p:cNvPr>
          <p:cNvSpPr txBox="1"/>
          <p:nvPr/>
        </p:nvSpPr>
        <p:spPr>
          <a:xfrm>
            <a:off x="4326674" y="5913777"/>
            <a:ext cx="4817326" cy="369332"/>
          </a:xfrm>
          <a:prstGeom prst="rect">
            <a:avLst/>
          </a:prstGeom>
          <a:noFill/>
        </p:spPr>
        <p:txBody>
          <a:bodyPr wrap="square">
            <a:spAutoFit/>
          </a:bodyPr>
          <a:lstStyle/>
          <a:p>
            <a:r>
              <a:rPr lang="en-US" altLang="zh-CN" dirty="0"/>
              <a:t>—</a:t>
            </a:r>
            <a:r>
              <a:rPr lang="zh-CN" altLang="en-US" dirty="0"/>
              <a:t>知识图谱中的实体、概念是通过词汇表达的。</a:t>
            </a:r>
          </a:p>
        </p:txBody>
      </p:sp>
    </p:spTree>
    <p:extLst>
      <p:ext uri="{BB962C8B-B14F-4D97-AF65-F5344CB8AC3E}">
        <p14:creationId xmlns:p14="http://schemas.microsoft.com/office/powerpoint/2010/main" val="393982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0" y="164740"/>
            <a:ext cx="2210137"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相关工作</a:t>
            </a:r>
          </a:p>
        </p:txBody>
      </p:sp>
      <p:pic>
        <p:nvPicPr>
          <p:cNvPr id="5" name="图片 4">
            <a:extLst>
              <a:ext uri="{FF2B5EF4-FFF2-40B4-BE49-F238E27FC236}">
                <a16:creationId xmlns:a16="http://schemas.microsoft.com/office/drawing/2014/main" id="{5E67C058-F7A3-483D-A66F-855BC012FCB8}"/>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7" name="文本框 6">
            <a:extLst>
              <a:ext uri="{FF2B5EF4-FFF2-40B4-BE49-F238E27FC236}">
                <a16:creationId xmlns:a16="http://schemas.microsoft.com/office/drawing/2014/main" id="{A6F7D2BE-99AA-4052-BFCB-08F32AABADD2}"/>
              </a:ext>
            </a:extLst>
          </p:cNvPr>
          <p:cNvSpPr txBox="1"/>
          <p:nvPr/>
        </p:nvSpPr>
        <p:spPr>
          <a:xfrm>
            <a:off x="380048" y="1465806"/>
            <a:ext cx="4577714" cy="400110"/>
          </a:xfrm>
          <a:prstGeom prst="rect">
            <a:avLst/>
          </a:prstGeom>
          <a:noFill/>
        </p:spPr>
        <p:txBody>
          <a:bodyPr wrap="square">
            <a:spAutoFit/>
          </a:bodyPr>
          <a:lstStyle/>
          <a:p>
            <a:r>
              <a:rPr lang="en-US" altLang="zh-CN" sz="2000" dirty="0">
                <a:solidFill>
                  <a:srgbClr val="FF0000"/>
                </a:solidFill>
              </a:rPr>
              <a:t>—</a:t>
            </a:r>
            <a:r>
              <a:rPr lang="zh-CN" altLang="en-US" sz="2000" dirty="0">
                <a:solidFill>
                  <a:srgbClr val="FF0000"/>
                </a:solidFill>
              </a:rPr>
              <a:t>基于规则</a:t>
            </a:r>
          </a:p>
        </p:txBody>
      </p:sp>
      <p:sp>
        <p:nvSpPr>
          <p:cNvPr id="9" name="文本框 8">
            <a:extLst>
              <a:ext uri="{FF2B5EF4-FFF2-40B4-BE49-F238E27FC236}">
                <a16:creationId xmlns:a16="http://schemas.microsoft.com/office/drawing/2014/main" id="{3E1A5B1D-E1B4-4BB6-A26A-C299FD13DD8E}"/>
              </a:ext>
            </a:extLst>
          </p:cNvPr>
          <p:cNvSpPr txBox="1"/>
          <p:nvPr/>
        </p:nvSpPr>
        <p:spPr>
          <a:xfrm>
            <a:off x="380048" y="1848955"/>
            <a:ext cx="8462869" cy="880947"/>
          </a:xfrm>
          <a:prstGeom prst="rect">
            <a:avLst/>
          </a:prstGeom>
          <a:noFill/>
        </p:spPr>
        <p:txBody>
          <a:bodyPr wrap="square">
            <a:spAutoFit/>
          </a:bodyPr>
          <a:lstStyle/>
          <a:p>
            <a:pPr>
              <a:lnSpc>
                <a:spcPct val="150000"/>
              </a:lnSpc>
            </a:pPr>
            <a:r>
              <a:rPr lang="zh-CN" altLang="en-US" dirty="0">
                <a:solidFill>
                  <a:srgbClr val="FF0000"/>
                </a:solidFill>
              </a:rPr>
              <a:t>•</a:t>
            </a:r>
            <a:r>
              <a:rPr lang="zh-CN" altLang="en-US" dirty="0"/>
              <a:t> 无监督：通过预定义的词性标签（POS  Tag）规则来识别文档中的高质量名词短语。</a:t>
            </a:r>
          </a:p>
          <a:p>
            <a:pPr>
              <a:lnSpc>
                <a:spcPct val="150000"/>
              </a:lnSpc>
            </a:pPr>
            <a:r>
              <a:rPr lang="zh-CN" altLang="en-US" dirty="0">
                <a:solidFill>
                  <a:srgbClr val="FF0000"/>
                </a:solidFill>
              </a:rPr>
              <a:t>•</a:t>
            </a:r>
            <a:r>
              <a:rPr lang="zh-CN" altLang="en-US" dirty="0"/>
              <a:t> 有监督：利用标注好词性的语料来自动学习规则</a:t>
            </a:r>
          </a:p>
        </p:txBody>
      </p:sp>
      <p:sp>
        <p:nvSpPr>
          <p:cNvPr id="11" name="文本框 10">
            <a:extLst>
              <a:ext uri="{FF2B5EF4-FFF2-40B4-BE49-F238E27FC236}">
                <a16:creationId xmlns:a16="http://schemas.microsoft.com/office/drawing/2014/main" id="{FB44459A-69B8-4E45-A843-FA6906173F6D}"/>
              </a:ext>
            </a:extLst>
          </p:cNvPr>
          <p:cNvSpPr txBox="1"/>
          <p:nvPr/>
        </p:nvSpPr>
        <p:spPr>
          <a:xfrm>
            <a:off x="380048" y="3059668"/>
            <a:ext cx="4577714" cy="400110"/>
          </a:xfrm>
          <a:prstGeom prst="rect">
            <a:avLst/>
          </a:prstGeom>
          <a:noFill/>
        </p:spPr>
        <p:txBody>
          <a:bodyPr wrap="square">
            <a:spAutoFit/>
          </a:bodyPr>
          <a:lstStyle/>
          <a:p>
            <a:r>
              <a:rPr lang="en-US" altLang="zh-CN" sz="2000" dirty="0">
                <a:solidFill>
                  <a:srgbClr val="FF0000"/>
                </a:solidFill>
              </a:rPr>
              <a:t>—</a:t>
            </a:r>
            <a:r>
              <a:rPr lang="zh-CN" altLang="en-US" sz="2000" dirty="0">
                <a:solidFill>
                  <a:srgbClr val="FF0000"/>
                </a:solidFill>
              </a:rPr>
              <a:t>基于统计学习</a:t>
            </a:r>
          </a:p>
        </p:txBody>
      </p:sp>
      <p:sp>
        <p:nvSpPr>
          <p:cNvPr id="13" name="文本框 12">
            <a:extLst>
              <a:ext uri="{FF2B5EF4-FFF2-40B4-BE49-F238E27FC236}">
                <a16:creationId xmlns:a16="http://schemas.microsoft.com/office/drawing/2014/main" id="{2E6F58C2-C6C2-4EA5-8841-407FC18BBDC5}"/>
              </a:ext>
            </a:extLst>
          </p:cNvPr>
          <p:cNvSpPr txBox="1"/>
          <p:nvPr/>
        </p:nvSpPr>
        <p:spPr>
          <a:xfrm>
            <a:off x="380048" y="3429000"/>
            <a:ext cx="8462868" cy="1711944"/>
          </a:xfrm>
          <a:prstGeom prst="rect">
            <a:avLst/>
          </a:prstGeom>
          <a:noFill/>
        </p:spPr>
        <p:txBody>
          <a:bodyPr wrap="square">
            <a:spAutoFit/>
          </a:bodyPr>
          <a:lstStyle/>
          <a:p>
            <a:pPr>
              <a:lnSpc>
                <a:spcPct val="150000"/>
              </a:lnSpc>
            </a:pPr>
            <a:r>
              <a:rPr lang="zh-CN" altLang="en-US" dirty="0">
                <a:solidFill>
                  <a:srgbClr val="FF0000"/>
                </a:solidFill>
              </a:rPr>
              <a:t>•</a:t>
            </a:r>
            <a:r>
              <a:rPr lang="zh-CN" altLang="en-US" dirty="0"/>
              <a:t> 无监督：通过计算候选短语的统计指标特征从而给词汇打分、排序来进行领域词    </a:t>
            </a:r>
            <a:endParaRPr lang="en-US" altLang="zh-CN" dirty="0"/>
          </a:p>
          <a:p>
            <a:pPr>
              <a:lnSpc>
                <a:spcPct val="150000"/>
              </a:lnSpc>
            </a:pPr>
            <a:r>
              <a:rPr lang="en-US" altLang="zh-CN" dirty="0"/>
              <a:t>                     </a:t>
            </a:r>
            <a:r>
              <a:rPr lang="zh-CN" altLang="en-US" dirty="0"/>
              <a:t>汇挖掘。</a:t>
            </a:r>
            <a:endParaRPr lang="en-US" altLang="zh-CN" dirty="0"/>
          </a:p>
          <a:p>
            <a:pPr>
              <a:lnSpc>
                <a:spcPct val="150000"/>
              </a:lnSpc>
            </a:pPr>
            <a:r>
              <a:rPr lang="zh-CN" altLang="en-US" dirty="0">
                <a:solidFill>
                  <a:srgbClr val="FF0000"/>
                </a:solidFill>
              </a:rPr>
              <a:t>• </a:t>
            </a:r>
            <a:r>
              <a:rPr lang="zh-CN" altLang="en-US" dirty="0"/>
              <a:t>有监督：根据人工或自动标注的高质量短语，建立高质量短语分类模型；</a:t>
            </a:r>
            <a:endParaRPr lang="en-US" altLang="zh-CN" dirty="0"/>
          </a:p>
          <a:p>
            <a:pPr>
              <a:lnSpc>
                <a:spcPct val="150000"/>
              </a:lnSpc>
            </a:pPr>
            <a:r>
              <a:rPr lang="en-US" altLang="zh-CN" dirty="0"/>
              <a:t>                     </a:t>
            </a:r>
            <a:r>
              <a:rPr lang="zh-CN" altLang="en-US" dirty="0"/>
              <a:t>使用</a:t>
            </a:r>
            <a:r>
              <a:rPr lang="en-US" altLang="zh-CN" dirty="0"/>
              <a:t>wiki</a:t>
            </a:r>
            <a:r>
              <a:rPr lang="zh-CN" altLang="en-US" dirty="0"/>
              <a:t>中存在的词条做自动标注。</a:t>
            </a:r>
          </a:p>
        </p:txBody>
      </p:sp>
    </p:spTree>
    <p:extLst>
      <p:ext uri="{BB962C8B-B14F-4D97-AF65-F5344CB8AC3E}">
        <p14:creationId xmlns:p14="http://schemas.microsoft.com/office/powerpoint/2010/main" val="329591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277793" y="163393"/>
            <a:ext cx="2086457"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贡献</a:t>
            </a:r>
          </a:p>
        </p:txBody>
      </p:sp>
      <p:pic>
        <p:nvPicPr>
          <p:cNvPr id="5" name="图片 4">
            <a:extLst>
              <a:ext uri="{FF2B5EF4-FFF2-40B4-BE49-F238E27FC236}">
                <a16:creationId xmlns:a16="http://schemas.microsoft.com/office/drawing/2014/main" id="{5E67C058-F7A3-483D-A66F-855BC012FCB8}"/>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8" name="文本框 7">
            <a:extLst>
              <a:ext uri="{FF2B5EF4-FFF2-40B4-BE49-F238E27FC236}">
                <a16:creationId xmlns:a16="http://schemas.microsoft.com/office/drawing/2014/main" id="{FABF5304-4744-429A-B994-99FA0F173559}"/>
              </a:ext>
            </a:extLst>
          </p:cNvPr>
          <p:cNvSpPr txBox="1"/>
          <p:nvPr/>
        </p:nvSpPr>
        <p:spPr>
          <a:xfrm>
            <a:off x="332773" y="1849788"/>
            <a:ext cx="8463986" cy="2958630"/>
          </a:xfrm>
          <a:prstGeom prst="rect">
            <a:avLst/>
          </a:prstGeom>
          <a:noFill/>
        </p:spPr>
        <p:txBody>
          <a:bodyPr wrap="square">
            <a:spAutoFit/>
          </a:bodyPr>
          <a:lstStyle/>
          <a:p>
            <a:pPr marL="342900" lvl="0" indent="-342900" algn="just">
              <a:lnSpc>
                <a:spcPct val="150000"/>
              </a:lnSpc>
              <a:buFont typeface="+mj-lt"/>
              <a:buAutoNum type="arabicPeriod"/>
            </a:pP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提出一种</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混合方法</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，通过结合</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语言提取</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和</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统计过滤</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，自动提取相关的候选</a:t>
            </a:r>
            <a:r>
              <a:rPr lang="zh-CN" altLang="en-US"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针对</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大规模数据集</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提出了一个可复制的应用和分析方法；</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对于来自</a:t>
            </a:r>
            <a:r>
              <a:rPr lang="en-US" altLang="zh-CN" kern="100" dirty="0" err="1">
                <a:solidFill>
                  <a:srgbClr val="2E3033"/>
                </a:solidFill>
                <a:effectLst/>
                <a:latin typeface="Arial" panose="020B0604020202020204" pitchFamily="34" charset="0"/>
                <a:ea typeface="等线" panose="02010600030101010101" pitchFamily="2" charset="-122"/>
                <a:cs typeface="Times New Roman" panose="02020603050405020304" pitchFamily="18" charset="0"/>
              </a:rPr>
              <a:t>CrowdRE</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数据集的</a:t>
            </a:r>
            <a:r>
              <a:rPr lang="en-US" altLang="zh-CN" kern="100" dirty="0">
                <a:solidFill>
                  <a:srgbClr val="2E3033"/>
                </a:solidFill>
                <a:effectLst/>
                <a:latin typeface="Arial" panose="020B0604020202020204" pitchFamily="34" charset="0"/>
                <a:ea typeface="等线" panose="02010600030101010101" pitchFamily="2" charset="-122"/>
                <a:cs typeface="Times New Roman" panose="02020603050405020304" pitchFamily="18" charset="0"/>
              </a:rPr>
              <a:t>100</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个需求子集，</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手工提取</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了一系列的</a:t>
            </a:r>
            <a:r>
              <a:rPr lang="zh-CN" altLang="en-US"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候选词列表；</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对于包含在</a:t>
            </a:r>
            <a:r>
              <a:rPr lang="en-US" altLang="zh-CN" kern="100" dirty="0" err="1">
                <a:solidFill>
                  <a:srgbClr val="2E3033"/>
                </a:solidFill>
                <a:effectLst/>
                <a:latin typeface="Arial" panose="020B0604020202020204" pitchFamily="34" charset="0"/>
                <a:ea typeface="等线" panose="02010600030101010101" pitchFamily="2" charset="-122"/>
                <a:cs typeface="Times New Roman" panose="02020603050405020304" pitchFamily="18" charset="0"/>
              </a:rPr>
              <a:t>CrowdRE</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数据集中的所有需求，</a:t>
            </a:r>
            <a:r>
              <a:rPr lang="zh-CN" altLang="en-US"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得到了</a:t>
            </a:r>
            <a:r>
              <a:rPr lang="zh-CN" altLang="zh-CN" kern="100" dirty="0">
                <a:solidFill>
                  <a:srgbClr val="FF0000"/>
                </a:solidFill>
                <a:effectLst/>
                <a:latin typeface="Arial" panose="020B0604020202020204" pitchFamily="34" charset="0"/>
                <a:ea typeface="等线" panose="02010600030101010101" pitchFamily="2" charset="-122"/>
                <a:cs typeface="Arial" panose="020B0604020202020204" pitchFamily="34" charset="0"/>
              </a:rPr>
              <a:t>自动提取</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的</a:t>
            </a:r>
            <a:r>
              <a:rPr lang="zh-CN" altLang="en-US"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a:t>
            </a:r>
            <a:r>
              <a:rPr lang="zh-CN" altLang="en-US"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词</a:t>
            </a:r>
            <a:r>
              <a:rPr lang="zh-CN" altLang="zh-CN"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列表。</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0399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397855" y="163393"/>
            <a:ext cx="2344547"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pic>
        <p:nvPicPr>
          <p:cNvPr id="6" name="图片 5">
            <a:extLst>
              <a:ext uri="{FF2B5EF4-FFF2-40B4-BE49-F238E27FC236}">
                <a16:creationId xmlns:a16="http://schemas.microsoft.com/office/drawing/2014/main" id="{F3AFE61C-480C-41BE-9B11-567A548B3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452" y="1607734"/>
            <a:ext cx="8588915" cy="4375483"/>
          </a:xfrm>
          <a:prstGeom prst="rect">
            <a:avLst/>
          </a:prstGeom>
        </p:spPr>
      </p:pic>
      <p:sp>
        <p:nvSpPr>
          <p:cNvPr id="11" name="文本框 10">
            <a:extLst>
              <a:ext uri="{FF2B5EF4-FFF2-40B4-BE49-F238E27FC236}">
                <a16:creationId xmlns:a16="http://schemas.microsoft.com/office/drawing/2014/main" id="{960E9C72-CBC3-4ED0-9BB3-E068DDB2505B}"/>
              </a:ext>
            </a:extLst>
          </p:cNvPr>
          <p:cNvSpPr txBox="1"/>
          <p:nvPr/>
        </p:nvSpPr>
        <p:spPr>
          <a:xfrm>
            <a:off x="358072" y="1096590"/>
            <a:ext cx="4779264" cy="400110"/>
          </a:xfrm>
          <a:prstGeom prst="rect">
            <a:avLst/>
          </a:prstGeom>
          <a:noFill/>
        </p:spPr>
        <p:txBody>
          <a:bodyPr wrap="square">
            <a:spAutoFit/>
          </a:bodyPr>
          <a:lstStyle/>
          <a:p>
            <a:r>
              <a:rPr lang="en-US" altLang="zh-CN" sz="2000" dirty="0">
                <a:latin typeface="Arial" panose="020B0604020202020204" pitchFamily="34" charset="0"/>
                <a:ea typeface="等线" panose="02010600030101010101" pitchFamily="2" charset="-122"/>
                <a:cs typeface="Arial" panose="020B0604020202020204" pitchFamily="34" charset="0"/>
              </a:rPr>
              <a:t>—</a:t>
            </a:r>
            <a:r>
              <a:rPr lang="zh-CN" altLang="zh-CN" sz="2000" dirty="0">
                <a:effectLst/>
                <a:latin typeface="Arial" panose="020B0604020202020204" pitchFamily="34" charset="0"/>
                <a:ea typeface="等线" panose="02010600030101010101" pitchFamily="2" charset="-122"/>
                <a:cs typeface="Arial" panose="020B0604020202020204" pitchFamily="34" charset="0"/>
              </a:rPr>
              <a:t>混合方法</a:t>
            </a:r>
            <a:r>
              <a:rPr lang="zh-CN" altLang="en-US" sz="2000" dirty="0">
                <a:effectLst/>
                <a:latin typeface="Arial" panose="020B0604020202020204" pitchFamily="34" charset="0"/>
                <a:ea typeface="等线" panose="02010600030101010101" pitchFamily="2" charset="-122"/>
                <a:cs typeface="Arial" panose="020B0604020202020204" pitchFamily="34" charset="0"/>
              </a:rPr>
              <a:t>：</a:t>
            </a:r>
            <a:r>
              <a:rPr lang="zh-CN" altLang="en-US" sz="2000" dirty="0">
                <a:solidFill>
                  <a:srgbClr val="FF0000"/>
                </a:solidFill>
                <a:effectLst/>
                <a:latin typeface="Arial" panose="020B0604020202020204" pitchFamily="34" charset="0"/>
                <a:ea typeface="等线" panose="02010600030101010101" pitchFamily="2" charset="-122"/>
                <a:cs typeface="Arial" panose="020B0604020202020204" pitchFamily="34" charset="0"/>
              </a:rPr>
              <a:t>语言处理 </a:t>
            </a:r>
            <a:r>
              <a:rPr lang="en-US" altLang="zh-CN" sz="2000" dirty="0">
                <a:effectLst/>
                <a:latin typeface="Arial" panose="020B0604020202020204" pitchFamily="34" charset="0"/>
                <a:ea typeface="等线" panose="02010600030101010101" pitchFamily="2" charset="-122"/>
                <a:cs typeface="Arial" panose="020B0604020202020204" pitchFamily="34" charset="0"/>
              </a:rPr>
              <a:t>+ </a:t>
            </a:r>
            <a:r>
              <a:rPr lang="zh-CN" altLang="en-US" sz="2000" dirty="0">
                <a:solidFill>
                  <a:srgbClr val="FF0000"/>
                </a:solidFill>
                <a:effectLst/>
                <a:latin typeface="Arial" panose="020B0604020202020204" pitchFamily="34" charset="0"/>
                <a:ea typeface="等线" panose="02010600030101010101" pitchFamily="2" charset="-122"/>
                <a:cs typeface="Arial" panose="020B0604020202020204" pitchFamily="34" charset="0"/>
              </a:rPr>
              <a:t>统计过滤</a:t>
            </a:r>
            <a:endParaRPr lang="zh-CN" altLang="en-US" sz="2000" dirty="0">
              <a:solidFill>
                <a:srgbClr val="FF0000"/>
              </a:solidFill>
            </a:endParaRPr>
          </a:p>
        </p:txBody>
      </p:sp>
    </p:spTree>
    <p:extLst>
      <p:ext uri="{BB962C8B-B14F-4D97-AF65-F5344CB8AC3E}">
        <p14:creationId xmlns:p14="http://schemas.microsoft.com/office/powerpoint/2010/main" val="418943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397855" y="163393"/>
            <a:ext cx="2344547"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11" name="文本框 10">
            <a:extLst>
              <a:ext uri="{FF2B5EF4-FFF2-40B4-BE49-F238E27FC236}">
                <a16:creationId xmlns:a16="http://schemas.microsoft.com/office/drawing/2014/main" id="{960E9C72-CBC3-4ED0-9BB3-E068DDB2505B}"/>
              </a:ext>
            </a:extLst>
          </p:cNvPr>
          <p:cNvSpPr txBox="1"/>
          <p:nvPr/>
        </p:nvSpPr>
        <p:spPr>
          <a:xfrm>
            <a:off x="346553" y="1171049"/>
            <a:ext cx="7778874" cy="400110"/>
          </a:xfrm>
          <a:prstGeom prst="rect">
            <a:avLst/>
          </a:prstGeom>
          <a:noFill/>
        </p:spPr>
        <p:txBody>
          <a:bodyPr wrap="square">
            <a:spAutoFit/>
          </a:bodyPr>
          <a:lstStyle/>
          <a:p>
            <a:r>
              <a:rPr lang="en-US"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我们方法的第一部分使用</a:t>
            </a:r>
            <a:r>
              <a:rPr lang="zh-CN" altLang="zh-CN" sz="2000" dirty="0">
                <a:solidFill>
                  <a:srgbClr val="FF0000"/>
                </a:solidFill>
                <a:effectLst/>
                <a:latin typeface="Arial" panose="020B0604020202020204" pitchFamily="34" charset="0"/>
                <a:ea typeface="等线" panose="02010600030101010101" pitchFamily="2" charset="-122"/>
                <a:cs typeface="Arial" panose="020B0604020202020204" pitchFamily="34" charset="0"/>
              </a:rPr>
              <a:t>语言处理</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来识别候选词。</a:t>
            </a:r>
            <a:endParaRPr lang="zh-CN" altLang="en-US" sz="2000" dirty="0"/>
          </a:p>
        </p:txBody>
      </p:sp>
      <p:pic>
        <p:nvPicPr>
          <p:cNvPr id="7" name="图片 6">
            <a:extLst>
              <a:ext uri="{FF2B5EF4-FFF2-40B4-BE49-F238E27FC236}">
                <a16:creationId xmlns:a16="http://schemas.microsoft.com/office/drawing/2014/main" id="{61EFE135-7239-48AC-8071-5205B2AA8F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605" y="2893671"/>
            <a:ext cx="8858790" cy="2964205"/>
          </a:xfrm>
          <a:prstGeom prst="rect">
            <a:avLst/>
          </a:prstGeom>
        </p:spPr>
      </p:pic>
      <p:sp>
        <p:nvSpPr>
          <p:cNvPr id="8" name="文本框 7">
            <a:extLst>
              <a:ext uri="{FF2B5EF4-FFF2-40B4-BE49-F238E27FC236}">
                <a16:creationId xmlns:a16="http://schemas.microsoft.com/office/drawing/2014/main" id="{F9346425-AEA4-414D-9745-A551AAFC90CA}"/>
              </a:ext>
            </a:extLst>
          </p:cNvPr>
          <p:cNvSpPr txBox="1"/>
          <p:nvPr/>
        </p:nvSpPr>
        <p:spPr>
          <a:xfrm>
            <a:off x="579923" y="1673835"/>
            <a:ext cx="7678002" cy="369332"/>
          </a:xfrm>
          <a:prstGeom prst="rect">
            <a:avLst/>
          </a:prstGeom>
          <a:noFill/>
        </p:spPr>
        <p:txBody>
          <a:bodyPr wrap="square" rtlCol="0">
            <a:spAutoFit/>
          </a:bodyPr>
          <a:lstStyle/>
          <a:p>
            <a:pPr algn="l"/>
            <a:r>
              <a:rPr lang="zh-CN" altLang="en-US" dirty="0">
                <a:latin typeface="Times New Roman" panose="02020603050405020304" pitchFamily="18" charset="0"/>
                <a:cs typeface="Times New Roman" panose="02020603050405020304" pitchFamily="18" charset="0"/>
              </a:rPr>
              <a:t>输入         词语切分         词性标记         组块分析         词形还原</a:t>
            </a:r>
          </a:p>
        </p:txBody>
      </p:sp>
      <p:sp>
        <p:nvSpPr>
          <p:cNvPr id="9" name="箭头: 右 8">
            <a:extLst>
              <a:ext uri="{FF2B5EF4-FFF2-40B4-BE49-F238E27FC236}">
                <a16:creationId xmlns:a16="http://schemas.microsoft.com/office/drawing/2014/main" id="{5B8599EB-483D-4767-AC64-21235D9BA592}"/>
              </a:ext>
            </a:extLst>
          </p:cNvPr>
          <p:cNvSpPr/>
          <p:nvPr/>
        </p:nvSpPr>
        <p:spPr>
          <a:xfrm>
            <a:off x="1173566" y="1807633"/>
            <a:ext cx="365868" cy="134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CA7E9B70-E9AF-445E-BFAA-20EA1F83D343}"/>
              </a:ext>
            </a:extLst>
          </p:cNvPr>
          <p:cNvSpPr/>
          <p:nvPr/>
        </p:nvSpPr>
        <p:spPr>
          <a:xfrm>
            <a:off x="2582485" y="1807633"/>
            <a:ext cx="365868" cy="134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02D304BA-A10C-4112-883F-335E102E54C0}"/>
              </a:ext>
            </a:extLst>
          </p:cNvPr>
          <p:cNvSpPr/>
          <p:nvPr/>
        </p:nvSpPr>
        <p:spPr>
          <a:xfrm>
            <a:off x="4053056" y="1808021"/>
            <a:ext cx="365868" cy="134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1166905D-9AB9-4D65-9C59-123A793994A7}"/>
              </a:ext>
            </a:extLst>
          </p:cNvPr>
          <p:cNvSpPr/>
          <p:nvPr/>
        </p:nvSpPr>
        <p:spPr>
          <a:xfrm>
            <a:off x="5461975" y="1808021"/>
            <a:ext cx="365868" cy="134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4B0B7F92-271C-40FB-BDAB-145A61F97901}"/>
              </a:ext>
            </a:extLst>
          </p:cNvPr>
          <p:cNvSpPr/>
          <p:nvPr/>
        </p:nvSpPr>
        <p:spPr>
          <a:xfrm>
            <a:off x="1297696" y="2194933"/>
            <a:ext cx="1467723" cy="400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i="1" dirty="0" err="1">
                <a:solidFill>
                  <a:srgbClr val="000000"/>
                </a:solidFill>
                <a:effectLst/>
                <a:latin typeface="NimbusRomNo9L-ReguItal"/>
                <a:ea typeface="等线" panose="02010600030101010101" pitchFamily="2" charset="-122"/>
                <a:cs typeface="Times New Roman" panose="02020603050405020304" pitchFamily="18" charset="0"/>
              </a:rPr>
              <a:t>nltk.word_tokenizer</a:t>
            </a:r>
            <a:endParaRPr lang="zh-CN" altLang="en-US" sz="1200" dirty="0"/>
          </a:p>
        </p:txBody>
      </p:sp>
      <p:sp>
        <p:nvSpPr>
          <p:cNvPr id="20" name="矩形: 圆角 19">
            <a:extLst>
              <a:ext uri="{FF2B5EF4-FFF2-40B4-BE49-F238E27FC236}">
                <a16:creationId xmlns:a16="http://schemas.microsoft.com/office/drawing/2014/main" id="{2D381308-C7D3-4A38-9C0E-BA74E5D00180}"/>
              </a:ext>
            </a:extLst>
          </p:cNvPr>
          <p:cNvSpPr/>
          <p:nvPr/>
        </p:nvSpPr>
        <p:spPr>
          <a:xfrm>
            <a:off x="2890535" y="2204356"/>
            <a:ext cx="1063940" cy="400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i="1" dirty="0" err="1">
                <a:solidFill>
                  <a:srgbClr val="000000"/>
                </a:solidFill>
                <a:latin typeface="NimbusRomNo9L-ReguItal"/>
                <a:ea typeface="等线" panose="02010600030101010101" pitchFamily="2" charset="-122"/>
                <a:cs typeface="Times New Roman" panose="02020603050405020304" pitchFamily="18" charset="0"/>
              </a:rPr>
              <a:t>nltk.tag.tnt</a:t>
            </a:r>
            <a:endParaRPr lang="zh-CN" altLang="en-US" sz="1200" i="1" dirty="0">
              <a:solidFill>
                <a:srgbClr val="000000"/>
              </a:solidFill>
              <a:latin typeface="NimbusRomNo9L-ReguItal"/>
              <a:ea typeface="等线"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E21C7A80-11D2-4FD1-A42B-A657D64228C6}"/>
              </a:ext>
            </a:extLst>
          </p:cNvPr>
          <p:cNvSpPr/>
          <p:nvPr/>
        </p:nvSpPr>
        <p:spPr>
          <a:xfrm>
            <a:off x="4029370" y="2194933"/>
            <a:ext cx="1993451" cy="400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i="1" dirty="0" err="1">
                <a:solidFill>
                  <a:srgbClr val="000000"/>
                </a:solidFill>
                <a:latin typeface="NimbusRomNo9L-ReguItal"/>
                <a:ea typeface="等线" panose="02010600030101010101" pitchFamily="2" charset="-122"/>
                <a:cs typeface="Times New Roman" panose="02020603050405020304" pitchFamily="18" charset="0"/>
              </a:rPr>
              <a:t>nltk.corpus.treebankchunk</a:t>
            </a:r>
            <a:endParaRPr lang="zh-CN" altLang="en-US" sz="1200" i="1" dirty="0">
              <a:solidFill>
                <a:srgbClr val="000000"/>
              </a:solidFill>
              <a:latin typeface="NimbusRomNo9L-ReguItal"/>
              <a:ea typeface="等线" panose="02010600030101010101" pitchFamily="2" charset="-122"/>
              <a:cs typeface="Times New Roman" panose="02020603050405020304" pitchFamily="18" charset="0"/>
            </a:endParaRPr>
          </a:p>
        </p:txBody>
      </p:sp>
      <p:sp>
        <p:nvSpPr>
          <p:cNvPr id="25" name="弧形 24">
            <a:extLst>
              <a:ext uri="{FF2B5EF4-FFF2-40B4-BE49-F238E27FC236}">
                <a16:creationId xmlns:a16="http://schemas.microsoft.com/office/drawing/2014/main" id="{D9F901FD-CCD5-4BC7-A665-9599080E9D67}"/>
              </a:ext>
            </a:extLst>
          </p:cNvPr>
          <p:cNvSpPr/>
          <p:nvPr/>
        </p:nvSpPr>
        <p:spPr>
          <a:xfrm rot="406180">
            <a:off x="1799680" y="2043167"/>
            <a:ext cx="294024" cy="2729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弧形 26">
            <a:extLst>
              <a:ext uri="{FF2B5EF4-FFF2-40B4-BE49-F238E27FC236}">
                <a16:creationId xmlns:a16="http://schemas.microsoft.com/office/drawing/2014/main" id="{3B52F1E3-5B7B-4948-A816-96CAB34BC19D}"/>
              </a:ext>
            </a:extLst>
          </p:cNvPr>
          <p:cNvSpPr/>
          <p:nvPr/>
        </p:nvSpPr>
        <p:spPr>
          <a:xfrm rot="14946592">
            <a:off x="3346365" y="2009378"/>
            <a:ext cx="294024" cy="2729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弧形 28">
            <a:extLst>
              <a:ext uri="{FF2B5EF4-FFF2-40B4-BE49-F238E27FC236}">
                <a16:creationId xmlns:a16="http://schemas.microsoft.com/office/drawing/2014/main" id="{49078A13-5F6A-4106-AA24-F4B081C6345A}"/>
              </a:ext>
            </a:extLst>
          </p:cNvPr>
          <p:cNvSpPr/>
          <p:nvPr/>
        </p:nvSpPr>
        <p:spPr>
          <a:xfrm rot="1155354">
            <a:off x="4695292" y="2009377"/>
            <a:ext cx="294024" cy="2729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E6B06F32-61B1-4FC2-9C43-17E18281A20F}"/>
              </a:ext>
            </a:extLst>
          </p:cNvPr>
          <p:cNvSpPr/>
          <p:nvPr/>
        </p:nvSpPr>
        <p:spPr>
          <a:xfrm>
            <a:off x="6097716" y="2194933"/>
            <a:ext cx="1993451" cy="4001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i="1" dirty="0" err="1">
                <a:solidFill>
                  <a:srgbClr val="000000"/>
                </a:solidFill>
                <a:latin typeface="NimbusRomNo9L-ReguItal"/>
                <a:ea typeface="等线" panose="02010600030101010101" pitchFamily="2" charset="-122"/>
                <a:cs typeface="Times New Roman" panose="02020603050405020304" pitchFamily="18" charset="0"/>
              </a:rPr>
              <a:t>nltk.corpus.treebankchunk</a:t>
            </a:r>
            <a:endParaRPr lang="zh-CN" altLang="en-US" sz="1200" i="1" dirty="0">
              <a:solidFill>
                <a:srgbClr val="000000"/>
              </a:solidFill>
              <a:latin typeface="NimbusRomNo9L-ReguItal"/>
              <a:ea typeface="等线" panose="02010600030101010101" pitchFamily="2" charset="-122"/>
              <a:cs typeface="Times New Roman" panose="02020603050405020304" pitchFamily="18" charset="0"/>
            </a:endParaRPr>
          </a:p>
        </p:txBody>
      </p:sp>
      <p:sp>
        <p:nvSpPr>
          <p:cNvPr id="33" name="弧形 32">
            <a:extLst>
              <a:ext uri="{FF2B5EF4-FFF2-40B4-BE49-F238E27FC236}">
                <a16:creationId xmlns:a16="http://schemas.microsoft.com/office/drawing/2014/main" id="{F6C29748-1F64-41AE-B8CE-6FAD4D024CD0}"/>
              </a:ext>
            </a:extLst>
          </p:cNvPr>
          <p:cNvSpPr/>
          <p:nvPr/>
        </p:nvSpPr>
        <p:spPr>
          <a:xfrm rot="1155354">
            <a:off x="6662217" y="2009378"/>
            <a:ext cx="294024" cy="27292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2640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397855" y="163393"/>
            <a:ext cx="2344547"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11" name="文本框 10">
            <a:extLst>
              <a:ext uri="{FF2B5EF4-FFF2-40B4-BE49-F238E27FC236}">
                <a16:creationId xmlns:a16="http://schemas.microsoft.com/office/drawing/2014/main" id="{960E9C72-CBC3-4ED0-9BB3-E068DDB2505B}"/>
              </a:ext>
            </a:extLst>
          </p:cNvPr>
          <p:cNvSpPr txBox="1"/>
          <p:nvPr/>
        </p:nvSpPr>
        <p:spPr>
          <a:xfrm>
            <a:off x="297175" y="900550"/>
            <a:ext cx="8797447" cy="925318"/>
          </a:xfrm>
          <a:prstGeom prst="rect">
            <a:avLst/>
          </a:prstGeom>
          <a:noFill/>
        </p:spPr>
        <p:txBody>
          <a:bodyPr wrap="square">
            <a:spAutoFit/>
          </a:bodyPr>
          <a:lstStyle/>
          <a:p>
            <a:pPr>
              <a:lnSpc>
                <a:spcPct val="150000"/>
              </a:lnSpc>
            </a:pPr>
            <a:r>
              <a:rPr lang="en-US"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我们方法的第二部分使用两个</a:t>
            </a:r>
            <a:r>
              <a:rPr lang="zh-CN" altLang="zh-CN" sz="2000" dirty="0">
                <a:solidFill>
                  <a:srgbClr val="FF0000"/>
                </a:solidFill>
                <a:effectLst/>
                <a:latin typeface="Arial" panose="020B0604020202020204" pitchFamily="34" charset="0"/>
                <a:ea typeface="等线" panose="02010600030101010101" pitchFamily="2" charset="-122"/>
                <a:cs typeface="Arial" panose="020B0604020202020204" pitchFamily="34" charset="0"/>
              </a:rPr>
              <a:t>统计过滤器</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来减少候选词的数量，并增加</a:t>
            </a:r>
            <a:r>
              <a:rPr lang="zh-CN" altLang="zh-CN" sz="1800" dirty="0">
                <a:solidFill>
                  <a:srgbClr val="FF0000"/>
                </a:solidFill>
                <a:effectLst/>
                <a:latin typeface="Arial" panose="020B0604020202020204" pitchFamily="34" charset="0"/>
                <a:ea typeface="等线" panose="02010600030101010101" pitchFamily="2" charset="-122"/>
                <a:cs typeface="Arial" panose="020B0604020202020204" pitchFamily="34" charset="0"/>
              </a:rPr>
              <a:t>相关性</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和</a:t>
            </a:r>
            <a:r>
              <a:rPr lang="en-US"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   </a:t>
            </a:r>
            <a:endParaRPr lang="en-US" altLang="zh-CN" dirty="0">
              <a:solidFill>
                <a:srgbClr val="2E3033"/>
              </a:solidFill>
              <a:latin typeface="Arial" panose="020B0604020202020204" pitchFamily="34" charset="0"/>
              <a:ea typeface="等线" panose="02010600030101010101" pitchFamily="2" charset="-122"/>
              <a:cs typeface="Arial" panose="020B0604020202020204" pitchFamily="34" charset="0"/>
            </a:endParaRPr>
          </a:p>
          <a:p>
            <a:pPr>
              <a:lnSpc>
                <a:spcPct val="150000"/>
              </a:lnSpc>
            </a:pPr>
            <a:r>
              <a:rPr lang="en-US"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   </a:t>
            </a:r>
            <a:r>
              <a:rPr lang="zh-CN" altLang="zh-CN" sz="1800" dirty="0">
                <a:solidFill>
                  <a:srgbClr val="FF0000"/>
                </a:solidFill>
                <a:effectLst/>
                <a:latin typeface="Arial" panose="020B0604020202020204" pitchFamily="34" charset="0"/>
                <a:ea typeface="等线" panose="02010600030101010101" pitchFamily="2" charset="-122"/>
                <a:cs typeface="Arial" panose="020B0604020202020204" pitchFamily="34" charset="0"/>
              </a:rPr>
              <a:t>领域特异性</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endParaRPr lang="zh-CN" altLang="en-US" sz="2000" dirty="0"/>
          </a:p>
        </p:txBody>
      </p:sp>
      <p:sp>
        <p:nvSpPr>
          <p:cNvPr id="8" name="文本框 7">
            <a:extLst>
              <a:ext uri="{FF2B5EF4-FFF2-40B4-BE49-F238E27FC236}">
                <a16:creationId xmlns:a16="http://schemas.microsoft.com/office/drawing/2014/main" id="{F9346425-AEA4-414D-9745-A551AAFC90CA}"/>
              </a:ext>
            </a:extLst>
          </p:cNvPr>
          <p:cNvSpPr txBox="1"/>
          <p:nvPr/>
        </p:nvSpPr>
        <p:spPr>
          <a:xfrm>
            <a:off x="520604" y="1813173"/>
            <a:ext cx="8350590" cy="1615827"/>
          </a:xfrm>
          <a:prstGeom prst="rect">
            <a:avLst/>
          </a:prstGeom>
          <a:noFill/>
        </p:spPr>
        <p:txBody>
          <a:bodyPr wrap="square" rtlCol="0">
            <a:spAutoFit/>
          </a:bodyPr>
          <a:lstStyle/>
          <a:p>
            <a:pPr>
              <a:lnSpc>
                <a:spcPct val="150000"/>
              </a:lnSpc>
            </a:pPr>
            <a:r>
              <a:rPr lang="zh-CN" altLang="en-US" dirty="0">
                <a:solidFill>
                  <a:srgbClr val="FF0000"/>
                </a:solidFill>
                <a:latin typeface="Times New Roman" panose="02020603050405020304" pitchFamily="18" charset="0"/>
                <a:cs typeface="Times New Roman" panose="02020603050405020304" pitchFamily="18" charset="0"/>
              </a:rPr>
              <a:t>相关性过滤</a:t>
            </a:r>
            <a:r>
              <a:rPr lang="zh-CN" altLang="en-US" dirty="0">
                <a:latin typeface="Times New Roman" panose="02020603050405020304" pitchFamily="18" charset="0"/>
                <a:cs typeface="Times New Roman" panose="02020603050405020304" pitchFamily="18" charset="0"/>
              </a:rPr>
              <a:t>：</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第一个过滤器将消除出现次数在特定数量以下的所有候选</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词</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，以确保</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表中包含的所有概念都与相关领域足够相关。阈值的选择应该在提高精度和可能造成的损失之间权衡。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A02D397E-DBDF-46CC-8181-C64685484DCA}"/>
              </a:ext>
            </a:extLst>
          </p:cNvPr>
          <p:cNvSpPr txBox="1"/>
          <p:nvPr/>
        </p:nvSpPr>
        <p:spPr>
          <a:xfrm>
            <a:off x="520604" y="3060768"/>
            <a:ext cx="8350590" cy="1296445"/>
          </a:xfrm>
          <a:prstGeom prst="rect">
            <a:avLst/>
          </a:prstGeom>
          <a:noFill/>
        </p:spPr>
        <p:txBody>
          <a:bodyPr wrap="square">
            <a:spAutoFit/>
          </a:bodyPr>
          <a:lstStyle/>
          <a:p>
            <a:pPr>
              <a:lnSpc>
                <a:spcPct val="150000"/>
              </a:lnSpc>
            </a:pPr>
            <a:r>
              <a:rPr lang="zh-CN" altLang="en-US" dirty="0">
                <a:solidFill>
                  <a:srgbClr val="FF0000"/>
                </a:solidFill>
                <a:latin typeface="Times New Roman" panose="02020603050405020304" pitchFamily="18" charset="0"/>
                <a:cs typeface="Times New Roman" panose="02020603050405020304" pitchFamily="18" charset="0"/>
              </a:rPr>
              <a:t>特异性过滤</a:t>
            </a:r>
            <a:r>
              <a:rPr lang="zh-CN" altLang="en-US" dirty="0">
                <a:latin typeface="Times New Roman" panose="02020603050405020304" pitchFamily="18" charset="0"/>
                <a:cs typeface="Times New Roman" panose="02020603050405020304" pitchFamily="18" charset="0"/>
              </a:rPr>
              <a:t>：</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使用特异性过滤器</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是为了</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确保</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领域词汇表中</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候选词充分特定于该领域。</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其</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通过比较需求语料库中候选词的出现次数和非特定领域的文本语料库中的出现次数来确定</a:t>
            </a:r>
            <a:r>
              <a:rPr lang="zh-CN" altLang="en-US"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是否具有特异性</a:t>
            </a:r>
            <a:r>
              <a:rPr lang="zh-CN" altLang="zh-CN" sz="1800" kern="100" dirty="0">
                <a:solidFill>
                  <a:srgbClr val="2E3033"/>
                </a:solidFill>
                <a:effectLst/>
                <a:latin typeface="Arial" panose="020B0604020202020204" pitchFamily="34" charset="0"/>
                <a:ea typeface="等线" panose="02010600030101010101" pitchFamily="2" charset="-122"/>
                <a:cs typeface="Arial" panose="020B0604020202020204" pitchFamily="34" charset="0"/>
              </a:rPr>
              <a:t>。</a:t>
            </a:r>
            <a:endParaRPr lang="zh-CN" altLang="en-US" dirty="0"/>
          </a:p>
        </p:txBody>
      </p:sp>
      <p:pic>
        <p:nvPicPr>
          <p:cNvPr id="12" name="图片 11">
            <a:extLst>
              <a:ext uri="{FF2B5EF4-FFF2-40B4-BE49-F238E27FC236}">
                <a16:creationId xmlns:a16="http://schemas.microsoft.com/office/drawing/2014/main" id="{D3AFA22B-97C8-4CDA-9AEE-1022521D48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349" y="4434659"/>
            <a:ext cx="8899301" cy="1522791"/>
          </a:xfrm>
          <a:prstGeom prst="rect">
            <a:avLst/>
          </a:prstGeom>
        </p:spPr>
      </p:pic>
    </p:spTree>
    <p:extLst>
      <p:ext uri="{BB962C8B-B14F-4D97-AF65-F5344CB8AC3E}">
        <p14:creationId xmlns:p14="http://schemas.microsoft.com/office/powerpoint/2010/main" val="319928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0" y="163393"/>
            <a:ext cx="2200232"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实验评估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15" name="文本框 14">
            <a:extLst>
              <a:ext uri="{FF2B5EF4-FFF2-40B4-BE49-F238E27FC236}">
                <a16:creationId xmlns:a16="http://schemas.microsoft.com/office/drawing/2014/main" id="{2B49DCDC-1F59-4545-A9FC-5A7C88628D38}"/>
              </a:ext>
            </a:extLst>
          </p:cNvPr>
          <p:cNvSpPr txBox="1"/>
          <p:nvPr/>
        </p:nvSpPr>
        <p:spPr>
          <a:xfrm>
            <a:off x="432816" y="3903672"/>
            <a:ext cx="8278368" cy="1200329"/>
          </a:xfrm>
          <a:prstGeom prst="rect">
            <a:avLst/>
          </a:prstGeom>
          <a:noFill/>
        </p:spPr>
        <p:txBody>
          <a:bodyPr wrap="square">
            <a:spAutoFit/>
          </a:bodyPr>
          <a:lstStyle/>
          <a:p>
            <a:pPr algn="just">
              <a:lnSpc>
                <a:spcPct val="150000"/>
              </a:lnSpc>
            </a:pPr>
            <a:r>
              <a:rPr lang="en-US" altLang="zh-CN" dirty="0" err="1">
                <a:solidFill>
                  <a:srgbClr val="2E3033"/>
                </a:solidFill>
                <a:latin typeface="Arial" panose="020B0604020202020204" pitchFamily="34" charset="0"/>
                <a:ea typeface="等线" panose="02010600030101010101" pitchFamily="2" charset="-122"/>
                <a:cs typeface="Arial" panose="020B0604020202020204" pitchFamily="34" charset="0"/>
              </a:rPr>
              <a:t>CrowdRE</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数据集</a:t>
            </a:r>
            <a:r>
              <a:rPr lang="zh-CN" altLang="en-US" dirty="0">
                <a:solidFill>
                  <a:srgbClr val="2E3033"/>
                </a:solidFill>
                <a:latin typeface="Arial" panose="020B0604020202020204" pitchFamily="34" charset="0"/>
                <a:ea typeface="等线" panose="02010600030101010101" pitchFamily="2" charset="-122"/>
                <a:cs typeface="Arial" panose="020B0604020202020204" pitchFamily="34" charset="0"/>
              </a:rPr>
              <a:t>上，</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在我们手动推导出的</a:t>
            </a:r>
            <a:r>
              <a:rPr lang="en-US" altLang="zh-CN" dirty="0">
                <a:solidFill>
                  <a:srgbClr val="2E3033"/>
                </a:solidFill>
                <a:latin typeface="Arial" panose="020B0604020202020204" pitchFamily="34" charset="0"/>
                <a:ea typeface="等线" panose="02010600030101010101" pitchFamily="2" charset="-122"/>
                <a:cs typeface="Arial" panose="020B0604020202020204" pitchFamily="34" charset="0"/>
              </a:rPr>
              <a:t>100</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个</a:t>
            </a:r>
            <a:r>
              <a:rPr lang="zh-CN" altLang="en-US" dirty="0">
                <a:solidFill>
                  <a:srgbClr val="2E3033"/>
                </a:solidFill>
                <a:latin typeface="Arial" panose="020B0604020202020204" pitchFamily="34" charset="0"/>
                <a:ea typeface="等线" panose="02010600030101010101" pitchFamily="2" charset="-122"/>
                <a:cs typeface="Arial" panose="020B0604020202020204" pitchFamily="34" charset="0"/>
              </a:rPr>
              <a:t>需求</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子集</a:t>
            </a:r>
            <a:r>
              <a:rPr lang="zh-CN" altLang="en-US" dirty="0">
                <a:solidFill>
                  <a:srgbClr val="2E3033"/>
                </a:solidFill>
                <a:latin typeface="Arial" panose="020B0604020202020204" pitchFamily="34" charset="0"/>
                <a:ea typeface="等线" panose="02010600030101010101" pitchFamily="2" charset="-122"/>
                <a:cs typeface="Arial" panose="020B0604020202020204" pitchFamily="34" charset="0"/>
              </a:rPr>
              <a:t>的领域词汇</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候选</a:t>
            </a:r>
            <a:r>
              <a:rPr lang="zh-CN" altLang="en-US" dirty="0">
                <a:solidFill>
                  <a:srgbClr val="2E3033"/>
                </a:solidFill>
                <a:latin typeface="Arial" panose="020B0604020202020204" pitchFamily="34" charset="0"/>
                <a:ea typeface="等线" panose="02010600030101010101" pitchFamily="2" charset="-122"/>
                <a:cs typeface="Arial" panose="020B0604020202020204" pitchFamily="34" charset="0"/>
              </a:rPr>
              <a:t>表</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中，</a:t>
            </a:r>
            <a:r>
              <a:rPr lang="zh-CN" altLang="zh-CN" dirty="0">
                <a:solidFill>
                  <a:srgbClr val="FF0000"/>
                </a:solidFill>
                <a:latin typeface="Arial" panose="020B0604020202020204" pitchFamily="34" charset="0"/>
                <a:ea typeface="等线" panose="02010600030101010101" pitchFamily="2" charset="-122"/>
                <a:cs typeface="Arial" panose="020B0604020202020204" pitchFamily="34" charset="0"/>
              </a:rPr>
              <a:t>召回率为</a:t>
            </a:r>
            <a:r>
              <a:rPr lang="en-US" altLang="zh-CN" dirty="0">
                <a:solidFill>
                  <a:srgbClr val="FF0000"/>
                </a:solidFill>
                <a:latin typeface="Arial" panose="020B0604020202020204" pitchFamily="34" charset="0"/>
                <a:ea typeface="等线" panose="02010600030101010101" pitchFamily="2" charset="-122"/>
                <a:cs typeface="Arial" panose="020B0604020202020204" pitchFamily="34" charset="0"/>
              </a:rPr>
              <a:t>74.9%</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a:t>
            </a:r>
            <a:r>
              <a:rPr lang="zh-CN" altLang="zh-CN" dirty="0">
                <a:solidFill>
                  <a:srgbClr val="FF0000"/>
                </a:solidFill>
                <a:latin typeface="Arial" panose="020B0604020202020204" pitchFamily="34" charset="0"/>
                <a:ea typeface="等线" panose="02010600030101010101" pitchFamily="2" charset="-122"/>
                <a:cs typeface="Arial" panose="020B0604020202020204" pitchFamily="34" charset="0"/>
              </a:rPr>
              <a:t>精度为</a:t>
            </a:r>
            <a:r>
              <a:rPr lang="en-US" altLang="zh-CN" dirty="0">
                <a:solidFill>
                  <a:srgbClr val="FF0000"/>
                </a:solidFill>
                <a:latin typeface="Arial" panose="020B0604020202020204" pitchFamily="34" charset="0"/>
                <a:ea typeface="等线" panose="02010600030101010101" pitchFamily="2" charset="-122"/>
                <a:cs typeface="Arial" panose="020B0604020202020204" pitchFamily="34" charset="0"/>
              </a:rPr>
              <a:t>73.4%</a:t>
            </a:r>
            <a:r>
              <a:rPr lang="zh-CN" altLang="zh-CN" dirty="0">
                <a:solidFill>
                  <a:srgbClr val="2E3033"/>
                </a:solidFill>
                <a:latin typeface="Arial" panose="020B0604020202020204" pitchFamily="34" charset="0"/>
                <a:ea typeface="等线" panose="02010600030101010101" pitchFamily="2" charset="-122"/>
                <a:cs typeface="Arial" panose="020B0604020202020204" pitchFamily="34" charset="0"/>
              </a:rPr>
              <a:t>。</a:t>
            </a:r>
          </a:p>
          <a:p>
            <a:endParaRPr lang="zh-CN" altLang="en-US" dirty="0"/>
          </a:p>
        </p:txBody>
      </p:sp>
      <p:sp>
        <p:nvSpPr>
          <p:cNvPr id="3" name="文本框 2">
            <a:extLst>
              <a:ext uri="{FF2B5EF4-FFF2-40B4-BE49-F238E27FC236}">
                <a16:creationId xmlns:a16="http://schemas.microsoft.com/office/drawing/2014/main" id="{EF35B0E4-37EA-44B6-B51B-9C4D10971C4B}"/>
              </a:ext>
            </a:extLst>
          </p:cNvPr>
          <p:cNvSpPr txBox="1"/>
          <p:nvPr/>
        </p:nvSpPr>
        <p:spPr>
          <a:xfrm>
            <a:off x="432816" y="1651235"/>
            <a:ext cx="8278368" cy="2125967"/>
          </a:xfrm>
          <a:prstGeom prst="rect">
            <a:avLst/>
          </a:prstGeom>
          <a:noFill/>
        </p:spPr>
        <p:txBody>
          <a:bodyPr wrap="square" rtlCol="0">
            <a:spAutoFit/>
          </a:bodyPr>
          <a:lstStyle/>
          <a:p>
            <a:pPr algn="just">
              <a:lnSpc>
                <a:spcPct val="150000"/>
              </a:lnSpc>
            </a:pPr>
            <a:r>
              <a:rPr lang="zh-CN" altLang="en-US" dirty="0">
                <a:solidFill>
                  <a:srgbClr val="FF0000"/>
                </a:solidFill>
                <a:latin typeface="Times New Roman" panose="02020603050405020304" pitchFamily="18" charset="0"/>
                <a:cs typeface="Times New Roman" panose="02020603050405020304" pitchFamily="18" charset="0"/>
              </a:rPr>
              <a:t>精确率</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召回率</a:t>
            </a:r>
            <a:r>
              <a:rPr lang="zh-CN" altLang="en-US" dirty="0">
                <a:latin typeface="Times New Roman" panose="02020603050405020304" pitchFamily="18" charset="0"/>
                <a:cs typeface="Times New Roman" panose="02020603050405020304" pitchFamily="18" charset="0"/>
              </a:rPr>
              <a:t>的评估：</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我们对</a:t>
            </a:r>
            <a:r>
              <a:rPr lang="en-US" altLang="zh-CN" sz="1800" dirty="0">
                <a:solidFill>
                  <a:srgbClr val="2E3033"/>
                </a:solidFill>
                <a:effectLst/>
                <a:latin typeface="Arial" panose="020B0604020202020204" pitchFamily="34" charset="0"/>
                <a:ea typeface="等线" panose="02010600030101010101" pitchFamily="2" charset="-122"/>
              </a:rPr>
              <a:t>100</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个随机的需求子集，根据对潜在</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的直觉，手动确定了候选</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表</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。我们没有生成完整的</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候选</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表，相反，我们手动生成与管道实现的抽象水平相同的</a:t>
            </a:r>
            <a:r>
              <a:rPr lang="en-US" altLang="zh-CN" sz="1800" dirty="0">
                <a:solidFill>
                  <a:srgbClr val="2E3033"/>
                </a:solidFill>
                <a:effectLst/>
                <a:latin typeface="Arial" panose="020B0604020202020204" pitchFamily="34" charset="0"/>
                <a:ea typeface="等线" panose="02010600030101010101" pitchFamily="2" charset="-122"/>
              </a:rPr>
              <a:t>ground truth</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数据，即直接从需求文本中提取相关</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。这个基准数据集允许对应用于这个需求子集的管道的</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精确率</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和召回率进行估计。</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8794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FC20F04-79B1-A94B-B80D-49FF154FDA24}"/>
              </a:ext>
            </a:extLst>
          </p:cNvPr>
          <p:cNvSpPr/>
          <p:nvPr/>
        </p:nvSpPr>
        <p:spPr>
          <a:xfrm>
            <a:off x="0" y="0"/>
            <a:ext cx="9144000" cy="850006"/>
          </a:xfrm>
          <a:prstGeom prst="rect">
            <a:avLst/>
          </a:prstGeom>
          <a:solidFill>
            <a:srgbClr val="3030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70663D6D-AB64-4DBA-BE90-153E6AABF24E}"/>
              </a:ext>
            </a:extLst>
          </p:cNvPr>
          <p:cNvSpPr txBox="1"/>
          <p:nvPr/>
        </p:nvSpPr>
        <p:spPr>
          <a:xfrm>
            <a:off x="0" y="163393"/>
            <a:ext cx="2200232"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实验评估</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9CA964D-6577-4EBF-86CB-AF6FA329EE63}"/>
              </a:ext>
            </a:extLst>
          </p:cNvPr>
          <p:cNvPicPr>
            <a:picLocks noChangeAspect="1"/>
          </p:cNvPicPr>
          <p:nvPr/>
        </p:nvPicPr>
        <p:blipFill>
          <a:blip r:embed="rId3"/>
          <a:stretch>
            <a:fillRect/>
          </a:stretch>
        </p:blipFill>
        <p:spPr>
          <a:xfrm>
            <a:off x="5403726" y="5857876"/>
            <a:ext cx="3536087" cy="923604"/>
          </a:xfrm>
          <a:prstGeom prst="rect">
            <a:avLst/>
          </a:prstGeom>
        </p:spPr>
      </p:pic>
      <p:sp>
        <p:nvSpPr>
          <p:cNvPr id="3" name="文本框 2">
            <a:extLst>
              <a:ext uri="{FF2B5EF4-FFF2-40B4-BE49-F238E27FC236}">
                <a16:creationId xmlns:a16="http://schemas.microsoft.com/office/drawing/2014/main" id="{EF35B0E4-37EA-44B6-B51B-9C4D10971C4B}"/>
              </a:ext>
            </a:extLst>
          </p:cNvPr>
          <p:cNvSpPr txBox="1"/>
          <p:nvPr/>
        </p:nvSpPr>
        <p:spPr>
          <a:xfrm>
            <a:off x="432816" y="1407395"/>
            <a:ext cx="8278368" cy="879472"/>
          </a:xfrm>
          <a:prstGeom prst="rect">
            <a:avLst/>
          </a:prstGeom>
          <a:noFill/>
        </p:spPr>
        <p:txBody>
          <a:bodyPr wrap="square" rtlCol="0">
            <a:spAutoFit/>
          </a:bodyPr>
          <a:lstStyle/>
          <a:p>
            <a:pPr algn="just">
              <a:lnSpc>
                <a:spcPct val="150000"/>
              </a:lnSpc>
            </a:pP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鉴于对整个</a:t>
            </a:r>
            <a:r>
              <a:rPr lang="en-US" altLang="zh-CN" sz="1800" dirty="0" err="1">
                <a:solidFill>
                  <a:srgbClr val="2E3033"/>
                </a:solidFill>
                <a:effectLst/>
                <a:latin typeface="Arial" panose="020B0604020202020204" pitchFamily="34" charset="0"/>
                <a:ea typeface="等线" panose="02010600030101010101" pitchFamily="2" charset="-122"/>
              </a:rPr>
              <a:t>CrowdRE</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数据集缺少</a:t>
            </a:r>
            <a:r>
              <a:rPr lang="en-US"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ground truth</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，因此我们提倡将</a:t>
            </a:r>
            <a:r>
              <a:rPr lang="zh-CN" altLang="zh-CN" sz="1800" dirty="0">
                <a:solidFill>
                  <a:srgbClr val="FF0000"/>
                </a:solidFill>
                <a:effectLst/>
                <a:latin typeface="Arial" panose="020B0604020202020204" pitchFamily="34" charset="0"/>
                <a:ea typeface="等线" panose="02010600030101010101" pitchFamily="2" charset="-122"/>
                <a:cs typeface="Arial" panose="020B0604020202020204" pitchFamily="34" charset="0"/>
              </a:rPr>
              <a:t>需求覆盖率</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作为</a:t>
            </a:r>
            <a:r>
              <a:rPr lang="zh-CN" altLang="en-US"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领域词汇表</a:t>
            </a:r>
            <a:r>
              <a:rPr lang="zh-CN" altLang="zh-CN" sz="1800" dirty="0">
                <a:solidFill>
                  <a:srgbClr val="2E3033"/>
                </a:solidFill>
                <a:effectLst/>
                <a:latin typeface="Arial" panose="020B0604020202020204" pitchFamily="34" charset="0"/>
                <a:ea typeface="等线" panose="02010600030101010101" pitchFamily="2" charset="-122"/>
                <a:cs typeface="Arial" panose="020B0604020202020204" pitchFamily="34" charset="0"/>
              </a:rPr>
              <a:t>质量的另一个度量标准。</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A4879D5-92A3-4757-8C08-B0D54B6CF2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402" y="2610901"/>
            <a:ext cx="3735659" cy="2331292"/>
          </a:xfrm>
          <a:prstGeom prst="rect">
            <a:avLst/>
          </a:prstGeom>
        </p:spPr>
      </p:pic>
      <p:pic>
        <p:nvPicPr>
          <p:cNvPr id="8" name="图片 7">
            <a:extLst>
              <a:ext uri="{FF2B5EF4-FFF2-40B4-BE49-F238E27FC236}">
                <a16:creationId xmlns:a16="http://schemas.microsoft.com/office/drawing/2014/main" id="{BDA32FE8-0EE3-44EB-8226-0176ED09BAB1}"/>
              </a:ext>
            </a:extLst>
          </p:cNvPr>
          <p:cNvPicPr>
            <a:picLocks noChangeAspect="1"/>
          </p:cNvPicPr>
          <p:nvPr/>
        </p:nvPicPr>
        <p:blipFill>
          <a:blip r:embed="rId5"/>
          <a:stretch>
            <a:fillRect/>
          </a:stretch>
        </p:blipFill>
        <p:spPr>
          <a:xfrm>
            <a:off x="4438185" y="2292059"/>
            <a:ext cx="4705815" cy="2968976"/>
          </a:xfrm>
          <a:prstGeom prst="rect">
            <a:avLst/>
          </a:prstGeom>
        </p:spPr>
      </p:pic>
      <p:sp>
        <p:nvSpPr>
          <p:cNvPr id="11" name="文本框 10">
            <a:extLst>
              <a:ext uri="{FF2B5EF4-FFF2-40B4-BE49-F238E27FC236}">
                <a16:creationId xmlns:a16="http://schemas.microsoft.com/office/drawing/2014/main" id="{3BD4173C-1D0A-4358-808D-E9C4C7DE8800}"/>
              </a:ext>
            </a:extLst>
          </p:cNvPr>
          <p:cNvSpPr txBox="1"/>
          <p:nvPr/>
        </p:nvSpPr>
        <p:spPr>
          <a:xfrm>
            <a:off x="432816" y="5261035"/>
            <a:ext cx="3735659" cy="617092"/>
          </a:xfrm>
          <a:prstGeom prst="rect">
            <a:avLst/>
          </a:prstGeom>
          <a:noFill/>
        </p:spPr>
        <p:txBody>
          <a:bodyPr wrap="square" rtlCol="0">
            <a:spAutoFit/>
          </a:bodyPr>
          <a:lstStyle/>
          <a:p>
            <a:pPr algn="l">
              <a:lnSpc>
                <a:spcPct val="150000"/>
              </a:lnSpc>
            </a:pPr>
            <a:r>
              <a:rPr lang="zh-CN" altLang="en-US" sz="1200" dirty="0">
                <a:solidFill>
                  <a:srgbClr val="FF0000"/>
                </a:solidFill>
                <a:latin typeface="Times New Roman" panose="02020603050405020304" pitchFamily="18" charset="0"/>
                <a:cs typeface="Times New Roman" panose="02020603050405020304" pitchFamily="18" charset="0"/>
              </a:rPr>
              <a:t>相关性过滤阈值</a:t>
            </a:r>
            <a:r>
              <a:rPr lang="zh-CN" altLang="en-US" sz="1200" dirty="0">
                <a:latin typeface="Times New Roman" panose="02020603050405020304" pitchFamily="18" charset="0"/>
                <a:cs typeface="Times New Roman" panose="02020603050405020304" pitchFamily="18" charset="0"/>
              </a:rPr>
              <a:t>：即每个候选词与几个需求文档相关；</a:t>
            </a:r>
            <a:endParaRPr lang="en-US" altLang="zh-CN" sz="1200" dirty="0">
              <a:latin typeface="Times New Roman" panose="02020603050405020304" pitchFamily="18" charset="0"/>
              <a:cs typeface="Times New Roman" panose="02020603050405020304" pitchFamily="18" charset="0"/>
            </a:endParaRPr>
          </a:p>
          <a:p>
            <a:pPr algn="l">
              <a:lnSpc>
                <a:spcPct val="150000"/>
              </a:lnSpc>
            </a:pPr>
            <a:r>
              <a:rPr lang="zh-CN" altLang="en-US" sz="1200" dirty="0">
                <a:solidFill>
                  <a:srgbClr val="FF0000"/>
                </a:solidFill>
                <a:latin typeface="Times New Roman" panose="02020603050405020304" pitchFamily="18" charset="0"/>
                <a:cs typeface="Times New Roman" panose="02020603050405020304" pitchFamily="18" charset="0"/>
              </a:rPr>
              <a:t>需求覆盖类型</a:t>
            </a:r>
            <a:r>
              <a:rPr lang="zh-CN" altLang="en-US" sz="1200" dirty="0">
                <a:latin typeface="Times New Roman" panose="02020603050405020304" pitchFamily="18" charset="0"/>
                <a:cs typeface="Times New Roman" panose="02020603050405020304" pitchFamily="18" charset="0"/>
              </a:rPr>
              <a:t>：即每个需求文档中与几个候选词关联。</a:t>
            </a:r>
          </a:p>
        </p:txBody>
      </p:sp>
      <p:sp>
        <p:nvSpPr>
          <p:cNvPr id="16" name="文本框 15">
            <a:extLst>
              <a:ext uri="{FF2B5EF4-FFF2-40B4-BE49-F238E27FC236}">
                <a16:creationId xmlns:a16="http://schemas.microsoft.com/office/drawing/2014/main" id="{19341790-92D4-4F80-B727-1F28F0A17D22}"/>
              </a:ext>
            </a:extLst>
          </p:cNvPr>
          <p:cNvSpPr txBox="1"/>
          <p:nvPr/>
        </p:nvSpPr>
        <p:spPr>
          <a:xfrm>
            <a:off x="5088362" y="5410561"/>
            <a:ext cx="3735659" cy="338554"/>
          </a:xfrm>
          <a:prstGeom prst="rect">
            <a:avLst/>
          </a:prstGeom>
          <a:noFill/>
        </p:spPr>
        <p:txBody>
          <a:bodyPr wrap="square">
            <a:spAutoFit/>
          </a:bodyPr>
          <a:lstStyle/>
          <a:p>
            <a:r>
              <a:rPr lang="zh-CN" altLang="en-US" sz="1600" b="0" i="0" dirty="0">
                <a:solidFill>
                  <a:srgbClr val="2E3033"/>
                </a:solidFill>
                <a:effectLst/>
                <a:latin typeface="Arial" panose="020B0604020202020204" pitchFamily="34" charset="0"/>
              </a:rPr>
              <a:t>增加相关性过滤阈值的</a:t>
            </a:r>
            <a:r>
              <a:rPr lang="zh-CN" altLang="en-US" sz="1600" dirty="0">
                <a:solidFill>
                  <a:srgbClr val="FF0000"/>
                </a:solidFill>
                <a:latin typeface="Arial" panose="020B0604020202020204" pitchFamily="34" charset="0"/>
              </a:rPr>
              <a:t>候选词</a:t>
            </a:r>
            <a:r>
              <a:rPr lang="zh-CN" altLang="en-US" sz="1600" b="0" i="0" dirty="0">
                <a:solidFill>
                  <a:srgbClr val="FF0000"/>
                </a:solidFill>
                <a:effectLst/>
                <a:latin typeface="Arial" panose="020B0604020202020204" pitchFamily="34" charset="0"/>
              </a:rPr>
              <a:t>数量</a:t>
            </a:r>
            <a:endParaRPr lang="zh-CN" altLang="en-US" sz="1600" dirty="0">
              <a:solidFill>
                <a:srgbClr val="FF0000"/>
              </a:solidFill>
            </a:endParaRPr>
          </a:p>
        </p:txBody>
      </p:sp>
    </p:spTree>
    <p:extLst>
      <p:ext uri="{BB962C8B-B14F-4D97-AF65-F5344CB8AC3E}">
        <p14:creationId xmlns:p14="http://schemas.microsoft.com/office/powerpoint/2010/main" val="319070365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2245</TotalTime>
  <Words>970</Words>
  <Application>Microsoft Office PowerPoint</Application>
  <PresentationFormat>全屏显示(4:3)</PresentationFormat>
  <Paragraphs>72</Paragraphs>
  <Slides>13</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NimbusRomNo9L-ReguItal</vt:lpstr>
      <vt:lpstr>Roboto Slab</vt:lpstr>
      <vt:lpstr>等线</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霞 吴</cp:lastModifiedBy>
  <cp:revision>129</cp:revision>
  <dcterms:created xsi:type="dcterms:W3CDTF">2019-09-02T08:18:28Z</dcterms:created>
  <dcterms:modified xsi:type="dcterms:W3CDTF">2020-11-12T04:41:55Z</dcterms:modified>
</cp:coreProperties>
</file>