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1"/>
  </p:sldMasterIdLst>
  <p:notesMasterIdLst>
    <p:notesMasterId r:id="rId13"/>
  </p:notesMasterIdLst>
  <p:sldIdLst>
    <p:sldId id="259" r:id="rId2"/>
    <p:sldId id="289" r:id="rId3"/>
    <p:sldId id="291" r:id="rId4"/>
    <p:sldId id="292" r:id="rId5"/>
    <p:sldId id="308" r:id="rId6"/>
    <p:sldId id="309" r:id="rId7"/>
    <p:sldId id="313" r:id="rId8"/>
    <p:sldId id="310" r:id="rId9"/>
    <p:sldId id="312" r:id="rId10"/>
    <p:sldId id="304" r:id="rId11"/>
    <p:sldId id="267" r:id="rId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3" autoAdjust="0"/>
    <p:restoredTop sz="63054" autoAdjust="0"/>
  </p:normalViewPr>
  <p:slideViewPr>
    <p:cSldViewPr snapToGrid="0" snapToObjects="1">
      <p:cViewPr varScale="1">
        <p:scale>
          <a:sx n="35" d="100"/>
          <a:sy n="35" d="100"/>
        </p:scale>
        <p:origin x="1354" y="43"/>
      </p:cViewPr>
      <p:guideLst>
        <p:guide pos="3840"/>
        <p:guide orient="horz" pos="2160"/>
        <p:guide orient="horz" pos="232"/>
        <p:guide orient="horz" pos="4088"/>
        <p:guide pos="574"/>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F208A-09F4-450F-B241-4A6A4176DD45}" type="datetimeFigureOut">
              <a:rPr lang="zh-CN" altLang="en-US" smtClean="0"/>
              <a:t>2020/11/12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C374-55F3-4064-B297-7826F4B8F89C}" type="slidenum">
              <a:rPr lang="zh-CN" altLang="en-US" smtClean="0"/>
              <a:t>‹#›</a:t>
            </a:fld>
            <a:endParaRPr lang="zh-CN" altLang="en-US"/>
          </a:p>
        </p:txBody>
      </p:sp>
    </p:spTree>
    <p:extLst>
      <p:ext uri="{BB962C8B-B14F-4D97-AF65-F5344CB8AC3E}">
        <p14:creationId xmlns:p14="http://schemas.microsoft.com/office/powerpoint/2010/main" val="202460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利用潜在结构细化推理来实现文档级别的关系抽取</a:t>
            </a:r>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a:t>
            </a:fld>
            <a:endParaRPr lang="zh-CN" altLang="en-US"/>
          </a:p>
        </p:txBody>
      </p:sp>
    </p:spTree>
    <p:extLst>
      <p:ext uri="{BB962C8B-B14F-4D97-AF65-F5344CB8AC3E}">
        <p14:creationId xmlns:p14="http://schemas.microsoft.com/office/powerpoint/2010/main" val="674725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4DE511F0-0B14-494C-8BE8-47359E071CE9}"/>
              </a:ext>
            </a:extLst>
          </p:cNvPr>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为了在文档级关系抽取任务中进行更好的推理，本文引入了一种新的潜在结构细化</a:t>
            </a:r>
            <a:r>
              <a:rPr lang="en-US" altLang="zh-CN" sz="1200" kern="1200" dirty="0" smtClean="0">
                <a:solidFill>
                  <a:schemeClr val="tx1"/>
                </a:solidFill>
                <a:effectLst/>
                <a:latin typeface="+mn-lt"/>
                <a:ea typeface="+mn-ea"/>
                <a:cs typeface="+mn-cs"/>
              </a:rPr>
              <a:t>(LSR)</a:t>
            </a:r>
            <a:r>
              <a:rPr lang="zh-CN" altLang="en-US" sz="1200" kern="1200" dirty="0" smtClean="0">
                <a:solidFill>
                  <a:schemeClr val="tx1"/>
                </a:solidFill>
                <a:effectLst/>
                <a:latin typeface="+mn-lt"/>
                <a:ea typeface="+mn-ea"/>
                <a:cs typeface="+mn-cs"/>
              </a:rPr>
              <a:t>模型。与以前依赖句法树、共同参考或启发式的方法不同，</a:t>
            </a:r>
            <a:r>
              <a:rPr lang="en-US" altLang="zh-CN" sz="1200" kern="1200" dirty="0" smtClean="0">
                <a:solidFill>
                  <a:schemeClr val="tx1"/>
                </a:solidFill>
                <a:effectLst/>
                <a:latin typeface="+mn-lt"/>
                <a:ea typeface="+mn-ea"/>
                <a:cs typeface="+mn-cs"/>
              </a:rPr>
              <a:t>LSR</a:t>
            </a:r>
            <a:r>
              <a:rPr lang="zh-CN" altLang="en-US" sz="1200" kern="1200" dirty="0" smtClean="0">
                <a:solidFill>
                  <a:schemeClr val="tx1"/>
                </a:solidFill>
                <a:effectLst/>
                <a:latin typeface="+mn-lt"/>
                <a:ea typeface="+mn-ea"/>
                <a:cs typeface="+mn-cs"/>
              </a:rPr>
              <a:t>动态地学习文档级结构，并以端到端的方式进行预测。</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11</a:t>
            </a:fld>
            <a:endParaRPr lang="zh-CN" altLang="en-US"/>
          </a:p>
        </p:txBody>
      </p:sp>
    </p:spTree>
    <p:extLst>
      <p:ext uri="{BB962C8B-B14F-4D97-AF65-F5344CB8AC3E}">
        <p14:creationId xmlns:p14="http://schemas.microsoft.com/office/powerpoint/2010/main" val="235847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关系抽取旨在检测文本中实体之间的关系，在各种自然语言处理应用中起着重要作用。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早期的研究致力于预测句子中实体之间的关系</a:t>
            </a:r>
            <a:r>
              <a:rPr lang="en-US" altLang="zh-CN" sz="1200" kern="1200" dirty="0" smtClean="0">
                <a:solidFill>
                  <a:schemeClr val="tx1"/>
                </a:solidFill>
                <a:effectLst/>
                <a:latin typeface="+mn-lt"/>
                <a:ea typeface="+mn-ea"/>
                <a:cs typeface="+mn-cs"/>
              </a:rPr>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近些年一个更大的挑战就是就是文档级别的关系抽取，需要理解多个句子，通过综合整个文档中的相关信息来推断实体之间的关系。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DocRED</a:t>
            </a:r>
            <a:r>
              <a:rPr lang="zh-CN" altLang="en-US" dirty="0" smtClean="0"/>
              <a:t>是</a:t>
            </a:r>
            <a:r>
              <a:rPr lang="en-US" altLang="zh-CN" dirty="0" smtClean="0"/>
              <a:t>2019</a:t>
            </a:r>
            <a:r>
              <a:rPr lang="zh-CN" altLang="en-US" dirty="0" smtClean="0"/>
              <a:t>年</a:t>
            </a:r>
            <a:r>
              <a:rPr lang="en-US" altLang="zh-CN" dirty="0" smtClean="0"/>
              <a:t>ACL</a:t>
            </a:r>
            <a:r>
              <a:rPr lang="zh-CN" altLang="en-US" dirty="0" smtClean="0"/>
              <a:t>上提出的一个关系抽取数据集，它是文档级关系抽取上一个非常好的标注数据集，在今年的</a:t>
            </a:r>
            <a:r>
              <a:rPr lang="en-US" altLang="zh-CN" dirty="0" smtClean="0"/>
              <a:t>ACL</a:t>
            </a:r>
            <a:r>
              <a:rPr lang="zh-CN" altLang="en-US" dirty="0" smtClean="0"/>
              <a:t>上就有论文使用</a:t>
            </a:r>
            <a:r>
              <a:rPr lang="en-US" altLang="zh-CN" dirty="0" err="1" smtClean="0"/>
              <a:t>DocRED</a:t>
            </a:r>
            <a:r>
              <a:rPr lang="zh-CN" altLang="en-US" dirty="0" smtClean="0"/>
              <a:t>作为语料库。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卢特森科是前内政部长，</a:t>
            </a:r>
            <a:r>
              <a:rPr lang="zh-CN" altLang="en-US" sz="1200" kern="1200" dirty="0" smtClean="0">
                <a:solidFill>
                  <a:schemeClr val="tx1"/>
                </a:solidFill>
                <a:effectLst/>
                <a:latin typeface="+mn-lt"/>
                <a:ea typeface="+mn-ea"/>
                <a:cs typeface="+mn-cs"/>
              </a:rPr>
              <a:t>他在尤利娅</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季莫申科的内阁中担任此职，内政部是乌克兰的警察机关。</a:t>
            </a:r>
            <a:endParaRPr lang="en-US" altLang="zh-CN"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a:t>
            </a:fld>
            <a:endParaRPr lang="zh-CN" altLang="en-US"/>
          </a:p>
        </p:txBody>
      </p:sp>
    </p:spTree>
    <p:extLst>
      <p:ext uri="{BB962C8B-B14F-4D97-AF65-F5344CB8AC3E}">
        <p14:creationId xmlns:p14="http://schemas.microsoft.com/office/powerpoint/2010/main" val="251044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FA0AF73-5477-404C-8FD1-2DDE8DF4C88D}"/>
              </a:ext>
            </a:extLst>
          </p:cNvPr>
          <p:cNvSpPr>
            <a:spLocks noGrp="1"/>
          </p:cNvSpPr>
          <p:nvPr>
            <p:ph type="body" idx="1"/>
          </p:nvPr>
        </p:nvSpPr>
        <p:spPr/>
        <p:txBody>
          <a:bodyPr/>
          <a:lstStyle/>
          <a:p>
            <a:r>
              <a:rPr lang="zh-CN" altLang="en-US" dirty="0" smtClean="0"/>
              <a:t>在</a:t>
            </a:r>
            <a:r>
              <a:rPr lang="en-US" altLang="zh-CN" dirty="0" smtClean="0"/>
              <a:t>2017</a:t>
            </a:r>
            <a:r>
              <a:rPr lang="zh-CN" altLang="en-US" dirty="0" smtClean="0"/>
              <a:t>年开始在生物医学领域的关系提取范围逐步扩展到跨句级别。然后在</a:t>
            </a:r>
            <a:r>
              <a:rPr lang="en-US" altLang="zh-CN" dirty="0" smtClean="0"/>
              <a:t>2019</a:t>
            </a:r>
            <a:r>
              <a:rPr lang="zh-CN" altLang="en-US" dirty="0" smtClean="0"/>
              <a:t>年提出了两个显著方法来处理文档级结构的关系提取</a:t>
            </a:r>
            <a:r>
              <a:rPr lang="en-US" altLang="zh-CN" dirty="0" smtClean="0"/>
              <a:t>…</a:t>
            </a:r>
            <a:r>
              <a:rPr lang="zh-CN" altLang="en-US" dirty="0" smtClean="0"/>
              <a:t>有人在</a:t>
            </a:r>
            <a:r>
              <a:rPr lang="en-US" altLang="zh-CN" dirty="0" smtClean="0"/>
              <a:t>2019</a:t>
            </a:r>
            <a:r>
              <a:rPr lang="zh-CN" altLang="en-US" dirty="0" smtClean="0"/>
              <a:t>年的时候用共同参考链接来连接句子的依赖树以构建文档级图，还有就是基于一组启发式方法来构建异构图</a:t>
            </a:r>
            <a:r>
              <a:rPr lang="en-US" altLang="zh-CN" dirty="0" smtClean="0"/>
              <a:t>…</a:t>
            </a:r>
            <a:r>
              <a:rPr lang="zh-CN" altLang="en-US" dirty="0" smtClean="0"/>
              <a:t>但是这些方法主要是构建一个静态文档级别图，也就是只归纳一次信息结构然后进行分类提取。这样的话其实归纳出的信息结构可能相对较浅也就没办法去构建复杂依赖。</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本文</a:t>
            </a:r>
            <a:r>
              <a:rPr lang="zh-CN" altLang="en-US" sz="1200" b="0" i="0" kern="1200" dirty="0" smtClean="0">
                <a:solidFill>
                  <a:schemeClr val="tx1"/>
                </a:solidFill>
                <a:effectLst/>
                <a:latin typeface="+mn-lt"/>
                <a:ea typeface="+mn-ea"/>
                <a:cs typeface="+mn-cs"/>
              </a:rPr>
              <a:t>提出一个新的模型</a:t>
            </a:r>
            <a:r>
              <a:rPr lang="zh-CN" altLang="en-US" sz="1200" kern="1200" dirty="0" smtClean="0">
                <a:solidFill>
                  <a:schemeClr val="tx1"/>
                </a:solidFill>
                <a:effectLst/>
                <a:latin typeface="+mn-lt"/>
                <a:ea typeface="+mn-ea"/>
                <a:cs typeface="+mn-cs"/>
              </a:rPr>
              <a:t>通过自动归纳潜在的文档级图来实现句子间的关系推理，</a:t>
            </a:r>
            <a:r>
              <a:rPr lang="zh-CN" altLang="en-US" sz="1200" b="0" i="0" kern="1200" dirty="0" smtClean="0">
                <a:solidFill>
                  <a:schemeClr val="tx1"/>
                </a:solidFill>
                <a:effectLst/>
                <a:latin typeface="+mn-lt"/>
                <a:ea typeface="+mn-ea"/>
                <a:cs typeface="+mn-cs"/>
              </a:rPr>
              <a:t>将</a:t>
            </a:r>
            <a:r>
              <a:rPr lang="zh-CN" altLang="en-US" sz="1200" b="0" i="0" kern="1200" dirty="0" smtClean="0">
                <a:solidFill>
                  <a:schemeClr val="tx1"/>
                </a:solidFill>
                <a:effectLst/>
                <a:latin typeface="+mn-lt"/>
                <a:ea typeface="+mn-ea"/>
                <a:cs typeface="+mn-cs"/>
              </a:rPr>
              <a:t>图结构视为一个潜在变量，并以端到端的方式对其进行归纳</a:t>
            </a:r>
            <a:r>
              <a:rPr lang="zh-CN" altLang="en-US" sz="1200" b="0" i="0" kern="1200" dirty="0" smtClean="0">
                <a:solidFill>
                  <a:schemeClr val="tx1"/>
                </a:solidFill>
                <a:effectLst/>
                <a:latin typeface="+mn-lt"/>
                <a:ea typeface="+mn-ea"/>
                <a:cs typeface="+mn-cs"/>
              </a:rPr>
              <a:t>。作者</a:t>
            </a:r>
            <a:r>
              <a:rPr lang="zh-CN" altLang="en-US" sz="1200" b="0" i="0" kern="1200" dirty="0" smtClean="0">
                <a:solidFill>
                  <a:schemeClr val="tx1"/>
                </a:solidFill>
                <a:effectLst/>
                <a:latin typeface="+mn-lt"/>
                <a:ea typeface="+mn-ea"/>
                <a:cs typeface="+mn-cs"/>
              </a:rPr>
              <a:t>还提出了一种迭代策略，使模型能够基于上一次迭代动态地构建潜在结构，从而使模型能够不断地通过迭代捕获复杂的交互信息，改进整个文档中的信息聚合，从而更好地进行多跳推理。</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CB985A-A4A8-4A07-8159-D19380BCE86D}"/>
              </a:ext>
            </a:extLst>
          </p:cNvPr>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LSR</a:t>
            </a:r>
            <a:r>
              <a:rPr lang="zh-CN" altLang="en-US" sz="1200" b="0" i="0" kern="1200" dirty="0" smtClean="0">
                <a:solidFill>
                  <a:schemeClr val="tx1"/>
                </a:solidFill>
                <a:effectLst/>
                <a:latin typeface="+mn-lt"/>
                <a:ea typeface="+mn-ea"/>
                <a:cs typeface="+mn-cs"/>
              </a:rPr>
              <a:t>模型由三个部分组成：节点构造器、动态推理器和分类器。上下文编码对输入文档的每个句子进行编码并输出上下文表示。在最短依赖路径里的</a:t>
            </a:r>
            <a:r>
              <a:rPr lang="en-US" altLang="zh-CN" sz="1200" b="0" i="0" kern="1200" dirty="0" smtClean="0">
                <a:solidFill>
                  <a:schemeClr val="tx1"/>
                </a:solidFill>
                <a:effectLst/>
                <a:latin typeface="+mn-lt"/>
                <a:ea typeface="+mn-ea"/>
                <a:cs typeface="+mn-cs"/>
              </a:rPr>
              <a:t>mentions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words</a:t>
            </a:r>
            <a:r>
              <a:rPr lang="zh-CN" altLang="en-US" sz="1200" b="0" i="0" kern="1200" dirty="0" smtClean="0">
                <a:solidFill>
                  <a:schemeClr val="tx1"/>
                </a:solidFill>
                <a:effectLst/>
                <a:latin typeface="+mn-lt"/>
                <a:ea typeface="+mn-ea"/>
                <a:cs typeface="+mn-cs"/>
              </a:rPr>
              <a:t>被抽取为</a:t>
            </a:r>
            <a:r>
              <a:rPr lang="en-US" altLang="zh-CN" sz="1200" b="0" i="0" kern="1200" dirty="0" smtClean="0">
                <a:solidFill>
                  <a:schemeClr val="tx1"/>
                </a:solidFill>
                <a:effectLst/>
                <a:latin typeface="+mn-lt"/>
                <a:ea typeface="+mn-ea"/>
                <a:cs typeface="+mn-cs"/>
              </a:rPr>
              <a:t>mention</a:t>
            </a:r>
            <a:r>
              <a:rPr lang="en-US" altLang="zh-CN" sz="1200" b="0" i="0" kern="1200" baseline="0" dirty="0" smtClean="0">
                <a:solidFill>
                  <a:schemeClr val="tx1"/>
                </a:solidFill>
                <a:effectLst/>
                <a:latin typeface="+mn-lt"/>
                <a:ea typeface="+mn-ea"/>
                <a:cs typeface="+mn-cs"/>
              </a:rPr>
              <a:t> nodes</a:t>
            </a:r>
            <a:r>
              <a:rPr lang="zh-CN" altLang="en-US" sz="1200" b="0" i="0" kern="1200" baseline="0" dirty="0" smtClean="0">
                <a:solidFill>
                  <a:schemeClr val="tx1"/>
                </a:solidFill>
                <a:effectLst/>
                <a:latin typeface="+mn-lt"/>
                <a:ea typeface="+mn-ea"/>
                <a:cs typeface="+mn-cs"/>
              </a:rPr>
              <a:t>和</a:t>
            </a:r>
            <a:r>
              <a:rPr lang="en-US" altLang="zh-CN" sz="1200" b="0" i="0" kern="1200" baseline="0" dirty="0" err="1" smtClean="0">
                <a:solidFill>
                  <a:schemeClr val="tx1"/>
                </a:solidFill>
                <a:effectLst/>
                <a:latin typeface="+mn-lt"/>
                <a:ea typeface="+mn-ea"/>
                <a:cs typeface="+mn-cs"/>
              </a:rPr>
              <a:t>MDPnodes</a:t>
            </a:r>
            <a:endParaRPr lang="en-US" altLang="zh-CN" sz="1200" b="0" i="0" kern="1200" baseline="0" dirty="0" smtClean="0">
              <a:solidFill>
                <a:schemeClr val="tx1"/>
              </a:solidFill>
              <a:effectLst/>
              <a:latin typeface="+mn-lt"/>
              <a:ea typeface="+mn-ea"/>
              <a:cs typeface="+mn-cs"/>
            </a:endParaRPr>
          </a:p>
          <a:p>
            <a:endParaRPr lang="en-US" altLang="zh-CN" sz="1200" b="0" i="0" kern="1200" baseline="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MDP</a:t>
            </a:r>
            <a:r>
              <a:rPr lang="zh-CN" altLang="en-US" sz="1200" b="0" i="0" kern="1200" dirty="0" smtClean="0">
                <a:solidFill>
                  <a:schemeClr val="tx1"/>
                </a:solidFill>
                <a:effectLst/>
                <a:latin typeface="+mn-lt"/>
                <a:ea typeface="+mn-ea"/>
                <a:cs typeface="+mn-cs"/>
              </a:rPr>
              <a:t>元依赖节点：</a:t>
            </a:r>
            <a:r>
              <a:rPr lang="en-US" altLang="zh-CN" sz="1200" b="0" i="0" kern="1200" dirty="0" smtClean="0">
                <a:solidFill>
                  <a:schemeClr val="tx1"/>
                </a:solidFill>
                <a:effectLst/>
                <a:latin typeface="+mn-lt"/>
                <a:ea typeface="+mn-ea"/>
                <a:cs typeface="+mn-cs"/>
              </a:rPr>
              <a:t>MDP</a:t>
            </a:r>
            <a:r>
              <a:rPr lang="zh-CN" altLang="en-US" sz="1200" b="0" i="0" kern="1200" dirty="0" smtClean="0">
                <a:solidFill>
                  <a:schemeClr val="tx1"/>
                </a:solidFill>
                <a:effectLst/>
                <a:latin typeface="+mn-lt"/>
                <a:ea typeface="+mn-ea"/>
                <a:cs typeface="+mn-cs"/>
              </a:rPr>
              <a:t>表示一个句子中所有提及的最短依赖路径</a:t>
            </a:r>
            <a:r>
              <a:rPr lang="zh-CN" altLang="en-US" sz="1200" b="0" i="0" kern="1200" dirty="0" smtClean="0">
                <a:solidFill>
                  <a:schemeClr val="tx1"/>
                </a:solidFill>
                <a:effectLst/>
                <a:latin typeface="+mn-lt"/>
                <a:ea typeface="+mn-ea"/>
                <a:cs typeface="+mn-cs"/>
              </a:rPr>
              <a:t>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mention</a:t>
            </a:r>
            <a:r>
              <a:rPr lang="zh-CN" altLang="en-US" sz="1200" b="0" i="0" kern="1200" dirty="0" smtClean="0">
                <a:solidFill>
                  <a:schemeClr val="tx1"/>
                </a:solidFill>
                <a:effectLst/>
                <a:latin typeface="+mn-lt"/>
                <a:ea typeface="+mn-ea"/>
                <a:cs typeface="+mn-cs"/>
              </a:rPr>
              <a:t>提及节点：</a:t>
            </a:r>
            <a:r>
              <a:rPr lang="en-US" altLang="zh-CN" sz="1200" b="0" i="0" kern="1200" dirty="0" smtClean="0">
                <a:solidFill>
                  <a:schemeClr val="tx1"/>
                </a:solidFill>
                <a:effectLst/>
                <a:latin typeface="+mn-lt"/>
                <a:ea typeface="+mn-ea"/>
                <a:cs typeface="+mn-cs"/>
              </a:rPr>
              <a:t>mention</a:t>
            </a:r>
            <a:r>
              <a:rPr lang="zh-CN" altLang="en-US" sz="1200" b="0" i="0" kern="1200" dirty="0" smtClean="0">
                <a:solidFill>
                  <a:schemeClr val="tx1"/>
                </a:solidFill>
                <a:effectLst/>
                <a:latin typeface="+mn-lt"/>
                <a:ea typeface="+mn-ea"/>
                <a:cs typeface="+mn-cs"/>
              </a:rPr>
              <a:t>内部单词平均池化得到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entity</a:t>
            </a:r>
            <a:r>
              <a:rPr lang="zh-CN" altLang="en-US" sz="1200" b="0" i="0" kern="1200" dirty="0" smtClean="0">
                <a:solidFill>
                  <a:schemeClr val="tx1"/>
                </a:solidFill>
                <a:effectLst/>
                <a:latin typeface="+mn-lt"/>
                <a:ea typeface="+mn-ea"/>
                <a:cs typeface="+mn-cs"/>
              </a:rPr>
              <a:t>实体节点：与</a:t>
            </a:r>
            <a:r>
              <a:rPr lang="en-US" altLang="zh-CN" sz="1200" b="0" i="0" kern="1200" dirty="0" smtClean="0">
                <a:solidFill>
                  <a:schemeClr val="tx1"/>
                </a:solidFill>
                <a:effectLst/>
                <a:latin typeface="+mn-lt"/>
                <a:ea typeface="+mn-ea"/>
                <a:cs typeface="+mn-cs"/>
              </a:rPr>
              <a:t>entity</a:t>
            </a:r>
            <a:r>
              <a:rPr lang="zh-CN" altLang="en-US" sz="1200" b="0" i="0" kern="1200" dirty="0" smtClean="0">
                <a:solidFill>
                  <a:schemeClr val="tx1"/>
                </a:solidFill>
                <a:effectLst/>
                <a:latin typeface="+mn-lt"/>
                <a:ea typeface="+mn-ea"/>
                <a:cs typeface="+mn-cs"/>
              </a:rPr>
              <a:t>相关联的所有</a:t>
            </a:r>
            <a:r>
              <a:rPr lang="en-US" altLang="zh-CN" sz="1200" b="0" i="0" kern="1200" dirty="0" smtClean="0">
                <a:solidFill>
                  <a:schemeClr val="tx1"/>
                </a:solidFill>
                <a:effectLst/>
                <a:latin typeface="+mn-lt"/>
                <a:ea typeface="+mn-ea"/>
                <a:cs typeface="+mn-cs"/>
              </a:rPr>
              <a:t>mention</a:t>
            </a:r>
            <a:r>
              <a:rPr lang="zh-CN" altLang="en-US" sz="1200" b="0" i="0" kern="1200" dirty="0" smtClean="0">
                <a:solidFill>
                  <a:schemeClr val="tx1"/>
                </a:solidFill>
                <a:effectLst/>
                <a:latin typeface="+mn-lt"/>
                <a:ea typeface="+mn-ea"/>
                <a:cs typeface="+mn-cs"/>
              </a:rPr>
              <a:t>的平均值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CB985A-A4A8-4A07-8159-D19380BCE86D}"/>
              </a:ext>
            </a:extLst>
          </p:cNvPr>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然后应用动态推理器根据提取的节点归纳出文档级结构。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动态推理器主要有两个部分一个是结构归纳还有一个是多跳推理，结构归纳模块用于学习文档级图的潜在结构，多跳推理模块用于对潜在结构进行推理，根据图中节点的信息聚合更新每个节点的表示。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在结构归纳中利用两个前馈神经网络以及线性变换最终计算出的</a:t>
            </a:r>
            <a:r>
              <a:rPr lang="en-US" altLang="zh-CN" sz="1200" b="0" i="0" kern="1200" dirty="0" err="1" smtClean="0">
                <a:solidFill>
                  <a:schemeClr val="tx1"/>
                </a:solidFill>
                <a:effectLst/>
                <a:latin typeface="+mn-lt"/>
                <a:ea typeface="+mn-ea"/>
                <a:cs typeface="+mn-cs"/>
              </a:rPr>
              <a:t>Aij</a:t>
            </a:r>
            <a:r>
              <a:rPr lang="zh-CN" altLang="en-US" sz="1200" b="0" i="0" kern="1200" dirty="0" smtClean="0">
                <a:solidFill>
                  <a:schemeClr val="tx1"/>
                </a:solidFill>
                <a:effectLst/>
                <a:latin typeface="+mn-lt"/>
                <a:ea typeface="+mn-ea"/>
                <a:cs typeface="+mn-cs"/>
              </a:rPr>
              <a:t>作为文档级实体图的加权邻接矩阵，使用</a:t>
            </a:r>
            <a:r>
              <a:rPr lang="en-US" altLang="zh-CN" sz="1200" b="0" i="0" kern="1200" dirty="0" err="1" smtClean="0">
                <a:solidFill>
                  <a:schemeClr val="tx1"/>
                </a:solidFill>
                <a:effectLst/>
                <a:latin typeface="+mn-lt"/>
                <a:ea typeface="+mn-ea"/>
                <a:cs typeface="+mn-cs"/>
              </a:rPr>
              <a:t>Aij</a:t>
            </a:r>
            <a:r>
              <a:rPr lang="zh-CN" altLang="en-US" sz="1200" b="0" i="0" kern="1200" dirty="0" smtClean="0">
                <a:solidFill>
                  <a:schemeClr val="tx1"/>
                </a:solidFill>
                <a:effectLst/>
                <a:latin typeface="+mn-lt"/>
                <a:ea typeface="+mn-ea"/>
                <a:cs typeface="+mn-cs"/>
              </a:rPr>
              <a:t>来构建图卷积网络。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504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CB985A-A4A8-4A07-8159-D19380BCE86D}"/>
              </a:ext>
            </a:extLst>
          </p:cNvPr>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LSR</a:t>
            </a:r>
            <a:r>
              <a:rPr lang="zh-CN" altLang="en-US" sz="1200" b="0" i="0" kern="1200" dirty="0" smtClean="0">
                <a:solidFill>
                  <a:schemeClr val="tx1"/>
                </a:solidFill>
                <a:effectLst/>
                <a:latin typeface="+mn-lt"/>
                <a:ea typeface="+mn-ea"/>
                <a:cs typeface="+mn-cs"/>
              </a:rPr>
              <a:t>基于图卷积网络</a:t>
            </a:r>
            <a:r>
              <a:rPr lang="en-US" altLang="zh-CN" sz="1200" b="0" i="0" kern="1200" dirty="0" smtClean="0">
                <a:solidFill>
                  <a:schemeClr val="tx1"/>
                </a:solidFill>
                <a:effectLst/>
                <a:latin typeface="+mn-lt"/>
                <a:ea typeface="+mn-ea"/>
                <a:cs typeface="+mn-cs"/>
              </a:rPr>
              <a:t>GCN</a:t>
            </a:r>
            <a:r>
              <a:rPr lang="zh-CN" altLang="en-US" sz="1200" b="0" i="0" kern="1200" dirty="0" smtClean="0">
                <a:solidFill>
                  <a:schemeClr val="tx1"/>
                </a:solidFill>
                <a:effectLst/>
                <a:latin typeface="+mn-lt"/>
                <a:ea typeface="+mn-ea"/>
                <a:cs typeface="+mn-cs"/>
              </a:rPr>
              <a:t>来进行多跳推理。用由前一个结构归纳模块导出的</a:t>
            </a:r>
            <a:r>
              <a:rPr lang="en-US" altLang="zh-CN" sz="1200" b="0" i="0" kern="1200" dirty="0" err="1" smtClean="0">
                <a:solidFill>
                  <a:schemeClr val="tx1"/>
                </a:solidFill>
                <a:effectLst/>
                <a:latin typeface="+mn-lt"/>
                <a:ea typeface="+mn-ea"/>
                <a:cs typeface="+mn-cs"/>
              </a:rPr>
              <a:t>n×n</a:t>
            </a:r>
            <a:r>
              <a:rPr lang="zh-CN" altLang="en-US" sz="1200" b="0" i="0" kern="1200" dirty="0" smtClean="0">
                <a:solidFill>
                  <a:schemeClr val="tx1"/>
                </a:solidFill>
                <a:effectLst/>
                <a:latin typeface="+mn-lt"/>
                <a:ea typeface="+mn-ea"/>
                <a:cs typeface="+mn-cs"/>
              </a:rPr>
              <a:t>邻接矩阵</a:t>
            </a:r>
            <a:r>
              <a:rPr lang="en-US" altLang="zh-CN" sz="1200" b="0" i="1" kern="1200" dirty="0" err="1" smtClean="0">
                <a:solidFill>
                  <a:schemeClr val="tx1"/>
                </a:solidFill>
                <a:effectLst/>
                <a:latin typeface="+mn-lt"/>
                <a:ea typeface="+mn-ea"/>
                <a:cs typeface="+mn-cs"/>
              </a:rPr>
              <a:t>Aij</a:t>
            </a:r>
            <a:r>
              <a:rPr lang="zh-CN" altLang="en-US" sz="1200" b="0" i="0" kern="1200" dirty="0" smtClean="0">
                <a:solidFill>
                  <a:schemeClr val="tx1"/>
                </a:solidFill>
                <a:effectLst/>
                <a:latin typeface="+mn-lt"/>
                <a:ea typeface="+mn-ea"/>
                <a:cs typeface="+mn-cs"/>
              </a:rPr>
              <a:t>​进行卷积计算。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LSR</a:t>
            </a:r>
            <a:r>
              <a:rPr lang="zh-CN" altLang="en-US" sz="1200" b="0" i="0" kern="1200" dirty="0" smtClean="0">
                <a:solidFill>
                  <a:schemeClr val="tx1"/>
                </a:solidFill>
                <a:effectLst/>
                <a:latin typeface="+mn-lt"/>
                <a:ea typeface="+mn-ea"/>
                <a:cs typeface="+mn-cs"/>
              </a:rPr>
              <a:t>还使用了多层图网络密集连接，以便在大型文档级图上捕获更多的结构信息。在密集连接的帮助下，能够训练一个更深层次的模型，捕捉更丰富的局部和非局部信息，以学习更好的图形表示。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为了能够推断出超出简单父子关系的更丰富的结构信息，使用</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个动态推理块来多次归纳文档级结构。通过与更丰富的非局部信息的交互，结构变得更加细化，归纳模块能够生成更合理的结构。</a:t>
            </a:r>
            <a:r>
              <a:rPr lang="zh-CN" altLang="en-US" sz="1800" dirty="0" smtClean="0"/>
              <a:t/>
            </a:r>
            <a:br>
              <a:rPr lang="zh-CN" altLang="en-US" sz="1800" dirty="0" smtClean="0"/>
            </a:b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624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CB985A-A4A8-4A07-8159-D19380BCE86D}"/>
              </a:ext>
            </a:extLst>
          </p:cNvPr>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经过上述动态推理器的信息传递后，结果被输入进一个分类器对图中的实体节点对进行关系分类。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分类器使用节点的最终表示来计算分类分数。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57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CB985A-A4A8-4A07-8159-D19380BCE86D}"/>
              </a:ext>
            </a:extLst>
          </p:cNvPr>
          <p:cNvSpPr>
            <a:spLocks noGrp="1"/>
          </p:cNvSpPr>
          <p:nvPr>
            <p:ph type="body" idx="1"/>
          </p:nvPr>
        </p:nvSpPr>
        <p:spPr/>
        <p:txBody>
          <a:bodyPr/>
          <a:lstStyle/>
          <a:p>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采用的语料库是</a:t>
            </a:r>
            <a:r>
              <a:rPr lang="en-US" altLang="zh-CN" sz="1800" dirty="0" smtClean="0"/>
              <a:t>2019</a:t>
            </a:r>
            <a:r>
              <a:rPr lang="zh-CN" altLang="en-US" sz="1800" dirty="0" smtClean="0"/>
              <a:t>年</a:t>
            </a:r>
            <a:r>
              <a:rPr lang="en-US" altLang="zh-CN" sz="1800" dirty="0" smtClean="0"/>
              <a:t>ACL</a:t>
            </a:r>
            <a:r>
              <a:rPr lang="zh-CN" altLang="en-US" sz="1800" dirty="0" smtClean="0"/>
              <a:t>上提出的一个关系抽取数据集</a:t>
            </a:r>
            <a:r>
              <a:rPr lang="en-US" altLang="zh-CN" sz="1800" dirty="0" err="1" smtClean="0"/>
              <a:t>DocRED</a:t>
            </a:r>
            <a:endParaRPr lang="en-US" altLang="zh-CN" sz="1800" dirty="0" smtClean="0"/>
          </a:p>
          <a:p>
            <a:endPar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在对比结果中可以看出</a:t>
            </a:r>
            <a:r>
              <a:rPr lang="en-US" altLang="zh-CN" sz="1800" kern="100" dirty="0" err="1" smtClean="0">
                <a:effectLst/>
                <a:latin typeface="等线" panose="02010600030101010101" pitchFamily="2" charset="-122"/>
                <a:ea typeface="等线" panose="02010600030101010101" pitchFamily="2" charset="-122"/>
                <a:cs typeface="Times New Roman" panose="02020603050405020304" pitchFamily="18" charset="0"/>
              </a:rPr>
              <a:t>GloVe+LSR</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smtClean="0">
                <a:effectLst/>
                <a:latin typeface="等线" panose="02010600030101010101" pitchFamily="2" charset="-122"/>
                <a:ea typeface="等线" panose="02010600030101010101" pitchFamily="2" charset="-122"/>
                <a:cs typeface="Times New Roman" panose="02020603050405020304" pitchFamily="18" charset="0"/>
              </a:rPr>
              <a:t>Bert+LSR</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在测试集表现的效果要好于其他三大类模型，同时可以观察到</a:t>
            </a:r>
            <a:r>
              <a:rPr lang="en-US" altLang="zh-CN" sz="1800" kern="100" dirty="0" err="1" smtClean="0">
                <a:effectLst/>
                <a:latin typeface="等线" panose="02010600030101010101" pitchFamily="2" charset="-122"/>
                <a:ea typeface="等线" panose="02010600030101010101" pitchFamily="2" charset="-122"/>
                <a:cs typeface="Times New Roman" panose="02020603050405020304" pitchFamily="18" charset="0"/>
              </a:rPr>
              <a:t>GloVe+LSR</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在开发集上的句内关系抽取表现低于基于</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Bert</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的模型但是句间关系抽取表现要好于基于</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Bert</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的模型，在文章中也做了一些研究结果表明</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LSR</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的优越性主要来自句间关系抽取相关因素。</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846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CB985A-A4A8-4A07-8159-D19380BCE86D}"/>
              </a:ext>
            </a:extLst>
          </p:cNvPr>
          <p:cNvSpPr>
            <a:spLocks noGrp="1"/>
          </p:cNvSpPr>
          <p:nvPr>
            <p:ph type="body" idx="1"/>
          </p:nvPr>
        </p:nvSpPr>
        <p:spPr/>
        <p:txBody>
          <a:bodyPr/>
          <a:lstStyle/>
          <a:p>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探讨日本跟二战之间的关系，通过</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LSR</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上面这幅图可以看出在第一次细化中</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Lark Force</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World War II</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有着很高的注意力分数，这表明</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Lark Force</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很有可能会成为日本跟二战之间的桥梁，在第二次细化中可以看到日本与二战已经有了很大的关联，而</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AGGCN</a:t>
            </a:r>
            <a:r>
              <a:rPr lang="zh-CN" altLang="en-US" sz="1800" kern="100" dirty="0" smtClean="0">
                <a:effectLst/>
                <a:latin typeface="等线" panose="02010600030101010101" pitchFamily="2" charset="-122"/>
                <a:ea typeface="等线" panose="02010600030101010101" pitchFamily="2" charset="-122"/>
                <a:cs typeface="Times New Roman" panose="02020603050405020304" pitchFamily="18" charset="0"/>
              </a:rPr>
              <a:t>中注意力分数更加平均，也就表明这个模型不能很好的构建信息结构进行推断。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661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4"/>
          <p:cNvSpPr/>
          <p:nvPr>
            <p:custDataLst>
              <p:tags r:id="rId1"/>
            </p:custDataLst>
          </p:nvPr>
        </p:nvSpPr>
        <p:spPr>
          <a:xfrm>
            <a:off x="1137139" y="1674610"/>
            <a:ext cx="10449615" cy="3046988"/>
          </a:xfrm>
          <a:prstGeom prst="rect">
            <a:avLst/>
          </a:prstGeom>
        </p:spPr>
        <p:txBody>
          <a:bodyPr wrap="square">
            <a:spAutoFit/>
          </a:bodyPr>
          <a:lstStyle/>
          <a:p>
            <a:pPr algn="ctr"/>
            <a:r>
              <a:rPr lang="en-US" altLang="zh-CN" sz="3200" b="1" dirty="0"/>
              <a:t>Reasoning with Latent Structure </a:t>
            </a:r>
            <a:r>
              <a:rPr lang="en-US" altLang="zh-CN" sz="3200" b="1" dirty="0" smtClean="0"/>
              <a:t>Refinement for </a:t>
            </a:r>
            <a:r>
              <a:rPr lang="en-US" altLang="zh-CN" sz="3200" b="1" dirty="0"/>
              <a:t>Document-Level Relation </a:t>
            </a:r>
            <a:r>
              <a:rPr lang="en-US" altLang="zh-CN" sz="3200" b="1" dirty="0" smtClean="0"/>
              <a:t>Extraction</a:t>
            </a:r>
          </a:p>
          <a:p>
            <a:pPr algn="ctr"/>
            <a:endParaRPr lang="en-US" altLang="zh-CN" sz="3200" b="1" dirty="0" smtClean="0"/>
          </a:p>
          <a:p>
            <a:pPr algn="ctr"/>
            <a:r>
              <a:rPr lang="en-US" altLang="zh-CN" sz="3200" dirty="0" err="1"/>
              <a:t>Guoshun</a:t>
            </a:r>
            <a:r>
              <a:rPr lang="en-US" altLang="zh-CN" sz="3200" dirty="0"/>
              <a:t> Nan, </a:t>
            </a:r>
            <a:r>
              <a:rPr lang="en-US" altLang="zh-CN" sz="3200" dirty="0" err="1"/>
              <a:t>Zhijiang</a:t>
            </a:r>
            <a:r>
              <a:rPr lang="en-US" altLang="zh-CN" sz="3200" dirty="0"/>
              <a:t> </a:t>
            </a:r>
            <a:r>
              <a:rPr lang="en-US" altLang="zh-CN" sz="3200" dirty="0" err="1" smtClean="0"/>
              <a:t>Guo</a:t>
            </a:r>
            <a:r>
              <a:rPr lang="en-US" altLang="zh-CN" sz="3200" dirty="0"/>
              <a:t>, Ivan </a:t>
            </a:r>
            <a:r>
              <a:rPr lang="en-US" altLang="zh-CN" sz="3200" dirty="0" err="1" smtClean="0"/>
              <a:t>Sekulic</a:t>
            </a:r>
            <a:r>
              <a:rPr lang="en-US" altLang="zh-CN" sz="3200" dirty="0"/>
              <a:t> and Wei </a:t>
            </a:r>
            <a:r>
              <a:rPr lang="en-US" altLang="zh-CN" sz="3200" dirty="0" smtClean="0"/>
              <a:t>Lu</a:t>
            </a:r>
          </a:p>
          <a:p>
            <a:pPr algn="ctr"/>
            <a:endParaRPr lang="en-US" altLang="zh-CN" sz="3200" b="1" dirty="0" smtClean="0"/>
          </a:p>
          <a:p>
            <a:pPr algn="ctr"/>
            <a:r>
              <a:rPr lang="en-US" altLang="zh-CN" sz="3200" dirty="0" smtClean="0"/>
              <a:t>ACL2020</a:t>
            </a:r>
            <a:endParaRPr lang="en-US" altLang="zh-CN" sz="3200" dirty="0"/>
          </a:p>
        </p:txBody>
      </p:sp>
      <p:sp>
        <p:nvSpPr>
          <p:cNvPr id="14" name="PA_矩形 13"/>
          <p:cNvSpPr/>
          <p:nvPr>
            <p:custDataLst>
              <p:tags r:id="rId2"/>
            </p:custDataLst>
          </p:nvPr>
        </p:nvSpPr>
        <p:spPr>
          <a:xfrm>
            <a:off x="4754032" y="5317015"/>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苏家明</a:t>
            </a:r>
            <a:endParaRPr lang="en-US" altLang="zh-CN" sz="2000" b="1" dirty="0">
              <a:solidFill>
                <a:schemeClr val="tx1"/>
              </a:solidFill>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336263" cy="307777"/>
          </a:xfrm>
          <a:prstGeom prst="rect">
            <a:avLst/>
          </a:prstGeom>
        </p:spPr>
        <p:txBody>
          <a:bodyPr wrap="none">
            <a:spAutoFit/>
          </a:bodyPr>
          <a:lstStyle/>
          <a:p>
            <a:r>
              <a:rPr lang="en-US" altLang="zh-CN" sz="1400" b="1" dirty="0"/>
              <a:t>CONCLUSION</a:t>
            </a:r>
            <a:endParaRPr lang="zh-CN" altLang="en-US" sz="1400" b="1" dirty="0"/>
          </a:p>
        </p:txBody>
      </p:sp>
      <p:sp>
        <p:nvSpPr>
          <p:cNvPr id="3" name="椭圆 2"/>
          <p:cNvSpPr/>
          <p:nvPr/>
        </p:nvSpPr>
        <p:spPr>
          <a:xfrm>
            <a:off x="1358566" y="168951"/>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7" name="文本框 6">
            <a:extLst>
              <a:ext uri="{FF2B5EF4-FFF2-40B4-BE49-F238E27FC236}">
                <a16:creationId xmlns:a16="http://schemas.microsoft.com/office/drawing/2014/main" id="{9F0E791D-14BE-4A87-BB92-EBDA656A23E3}"/>
              </a:ext>
            </a:extLst>
          </p:cNvPr>
          <p:cNvSpPr txBox="1"/>
          <p:nvPr/>
        </p:nvSpPr>
        <p:spPr>
          <a:xfrm>
            <a:off x="341558" y="1988366"/>
            <a:ext cx="8844006" cy="2308324"/>
          </a:xfrm>
          <a:prstGeom prst="rect">
            <a:avLst/>
          </a:prstGeom>
          <a:noFill/>
        </p:spPr>
        <p:txBody>
          <a:bodyPr wrap="square">
            <a:spAutoFit/>
          </a:bodyPr>
          <a:lstStyle/>
          <a:p>
            <a:r>
              <a:rPr lang="en-US" altLang="zh-CN" sz="2400" dirty="0">
                <a:latin typeface="+mn-ea"/>
              </a:rPr>
              <a:t>We introduce a novel latent structure </a:t>
            </a:r>
            <a:r>
              <a:rPr lang="en-US" altLang="zh-CN" sz="2400" dirty="0" smtClean="0">
                <a:latin typeface="+mn-ea"/>
              </a:rPr>
              <a:t>refinement (LSR</a:t>
            </a:r>
            <a:r>
              <a:rPr lang="en-US" altLang="zh-CN" sz="2400" dirty="0">
                <a:latin typeface="+mn-ea"/>
              </a:rPr>
              <a:t>) model for better reasoning in the </a:t>
            </a:r>
            <a:r>
              <a:rPr lang="en-US" altLang="zh-CN" sz="2400" dirty="0" smtClean="0">
                <a:latin typeface="+mn-ea"/>
              </a:rPr>
              <a:t>document-level relation </a:t>
            </a:r>
            <a:r>
              <a:rPr lang="en-US" altLang="zh-CN" sz="2400" dirty="0">
                <a:latin typeface="+mn-ea"/>
              </a:rPr>
              <a:t>extraction task. Unlike previous </a:t>
            </a:r>
            <a:r>
              <a:rPr lang="en-US" altLang="zh-CN" sz="2400" dirty="0" smtClean="0">
                <a:latin typeface="+mn-ea"/>
              </a:rPr>
              <a:t>approaches that </a:t>
            </a:r>
            <a:r>
              <a:rPr lang="en-US" altLang="zh-CN" sz="2400" dirty="0">
                <a:latin typeface="+mn-ea"/>
              </a:rPr>
              <a:t>rely on syntactic trees, </a:t>
            </a:r>
            <a:r>
              <a:rPr lang="en-US" altLang="zh-CN" sz="2400" dirty="0" smtClean="0">
                <a:latin typeface="+mn-ea"/>
              </a:rPr>
              <a:t>co-references or </a:t>
            </a:r>
            <a:r>
              <a:rPr lang="en-US" altLang="zh-CN" sz="2400" dirty="0">
                <a:latin typeface="+mn-ea"/>
              </a:rPr>
              <a:t>heuristics, LSR dynamically learns a </a:t>
            </a:r>
            <a:r>
              <a:rPr lang="en-US" altLang="zh-CN" sz="2400" dirty="0" smtClean="0">
                <a:latin typeface="+mn-ea"/>
              </a:rPr>
              <a:t>document-level </a:t>
            </a:r>
            <a:r>
              <a:rPr lang="en-US" altLang="zh-CN" sz="2400" dirty="0">
                <a:latin typeface="+mn-ea"/>
              </a:rPr>
              <a:t>structure and makes predictions in an </a:t>
            </a:r>
            <a:r>
              <a:rPr lang="en-US" altLang="zh-CN" sz="2400" dirty="0" smtClean="0">
                <a:latin typeface="+mn-ea"/>
              </a:rPr>
              <a:t>end-to-end </a:t>
            </a:r>
            <a:r>
              <a:rPr lang="en-US" altLang="zh-CN" sz="2400" dirty="0">
                <a:latin typeface="+mn-ea"/>
              </a:rPr>
              <a:t>fashion. </a:t>
            </a:r>
            <a:endParaRPr lang="zh-CN" altLang="zh-CN" sz="2400" dirty="0">
              <a:latin typeface="+mn-ea"/>
            </a:endParaRPr>
          </a:p>
        </p:txBody>
      </p:sp>
    </p:spTree>
    <p:extLst>
      <p:ext uri="{BB962C8B-B14F-4D97-AF65-F5344CB8AC3E}">
        <p14:creationId xmlns:p14="http://schemas.microsoft.com/office/powerpoint/2010/main" val="86191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36733" y="2718310"/>
            <a:ext cx="4318534" cy="1173976"/>
          </a:xfrm>
          <a:prstGeom prst="rect">
            <a:avLst/>
          </a:prstGeom>
          <a:noFill/>
        </p:spPr>
        <p:txBody>
          <a:bodyPr wrap="square" rtlCol="0">
            <a:spAutoFit/>
          </a:bodyPr>
          <a:lstStyle/>
          <a:p>
            <a:pPr algn="ctr" defTabSz="609585">
              <a:lnSpc>
                <a:spcPct val="130000"/>
              </a:lnSpc>
            </a:pPr>
            <a:r>
              <a:rPr lang="en-US" altLang="zh-CN" sz="6000" dirty="0">
                <a:latin typeface="+mj-lt"/>
                <a:ea typeface="微软雅黑" charset="0"/>
              </a:rPr>
              <a:t>THANKS</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53502" cy="307777"/>
          </a:xfrm>
          <a:prstGeom prst="rect">
            <a:avLst/>
          </a:prstGeom>
        </p:spPr>
        <p:txBody>
          <a:bodyPr wrap="none">
            <a:spAutoFit/>
          </a:bodyPr>
          <a:lstStyle/>
          <a:p>
            <a:r>
              <a:rPr lang="en-US" altLang="zh-CN" sz="1400" b="1" dirty="0"/>
              <a:t>INTRODUCTION</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3" name="文本框 42">
            <a:extLst>
              <a:ext uri="{FF2B5EF4-FFF2-40B4-BE49-F238E27FC236}">
                <a16:creationId xmlns:a16="http://schemas.microsoft.com/office/drawing/2014/main" id="{E3C56B4B-7379-4A78-B4D5-98F458BF9FFC}"/>
              </a:ext>
            </a:extLst>
          </p:cNvPr>
          <p:cNvSpPr txBox="1"/>
          <p:nvPr/>
        </p:nvSpPr>
        <p:spPr>
          <a:xfrm>
            <a:off x="-9653" y="454503"/>
            <a:ext cx="9351304" cy="5909310"/>
          </a:xfrm>
          <a:prstGeom prst="rect">
            <a:avLst/>
          </a:prstGeom>
          <a:noFill/>
        </p:spPr>
        <p:txBody>
          <a:bodyPr wrap="square">
            <a:spAutoFit/>
          </a:bodyPr>
          <a:lstStyle/>
          <a:p>
            <a:pPr>
              <a:lnSpc>
                <a:spcPct val="150000"/>
              </a:lnSpc>
            </a:pPr>
            <a:r>
              <a:rPr lang="en-US" altLang="zh-CN" dirty="0" smtClean="0"/>
              <a:t>Relation </a:t>
            </a:r>
            <a:r>
              <a:rPr lang="en-US" altLang="zh-CN" dirty="0"/>
              <a:t>extraction aims to detect relations </a:t>
            </a:r>
            <a:r>
              <a:rPr lang="en-US" altLang="zh-CN" dirty="0" smtClean="0"/>
              <a:t>among entities </a:t>
            </a:r>
            <a:r>
              <a:rPr lang="en-US" altLang="zh-CN" dirty="0"/>
              <a:t>in the text </a:t>
            </a:r>
            <a:r>
              <a:rPr lang="en-US" altLang="zh-CN" dirty="0" smtClean="0"/>
              <a:t>and plays </a:t>
            </a:r>
            <a:r>
              <a:rPr lang="en-US" altLang="zh-CN" dirty="0"/>
              <a:t>a significant role </a:t>
            </a:r>
            <a:r>
              <a:rPr lang="en-US" altLang="zh-CN" dirty="0" smtClean="0"/>
              <a:t>in a </a:t>
            </a:r>
            <a:r>
              <a:rPr lang="en-US" altLang="zh-CN" dirty="0"/>
              <a:t>variety of natural language processing </a:t>
            </a:r>
            <a:r>
              <a:rPr lang="en-US" altLang="zh-CN" dirty="0" smtClean="0"/>
              <a:t>applications.</a:t>
            </a:r>
          </a:p>
          <a:p>
            <a:pPr>
              <a:lnSpc>
                <a:spcPct val="150000"/>
              </a:lnSpc>
            </a:pPr>
            <a:endParaRPr lang="en-US" altLang="zh-CN" dirty="0" smtClean="0"/>
          </a:p>
          <a:p>
            <a:pPr>
              <a:lnSpc>
                <a:spcPct val="150000"/>
              </a:lnSpc>
            </a:pPr>
            <a:endParaRPr lang="en-US" altLang="zh-CN" dirty="0"/>
          </a:p>
          <a:p>
            <a:pPr>
              <a:lnSpc>
                <a:spcPct val="150000"/>
              </a:lnSpc>
            </a:pPr>
            <a:r>
              <a:rPr lang="en-US" altLang="zh-CN" dirty="0"/>
              <a:t>Early research efforts focus on predicting </a:t>
            </a:r>
            <a:r>
              <a:rPr lang="en-US" altLang="zh-CN" dirty="0" smtClean="0"/>
              <a:t>relations </a:t>
            </a:r>
            <a:r>
              <a:rPr lang="en-US" altLang="zh-CN" dirty="0"/>
              <a:t>between entities within the </a:t>
            </a:r>
            <a:r>
              <a:rPr lang="en-US" altLang="zh-CN" dirty="0" smtClean="0"/>
              <a:t>sentence.</a:t>
            </a:r>
          </a:p>
          <a:p>
            <a:pPr>
              <a:lnSpc>
                <a:spcPct val="150000"/>
              </a:lnSpc>
            </a:pPr>
            <a:endParaRPr lang="en-US" altLang="zh-CN" dirty="0" smtClean="0"/>
          </a:p>
          <a:p>
            <a:pPr>
              <a:lnSpc>
                <a:spcPct val="150000"/>
              </a:lnSpc>
            </a:pPr>
            <a:endParaRPr lang="en-US" altLang="zh-CN" dirty="0" smtClean="0"/>
          </a:p>
          <a:p>
            <a:pPr>
              <a:lnSpc>
                <a:spcPct val="150000"/>
              </a:lnSpc>
            </a:pPr>
            <a:r>
              <a:rPr lang="en-US" altLang="zh-CN" dirty="0"/>
              <a:t>A more challenging, </a:t>
            </a:r>
            <a:r>
              <a:rPr lang="en-US" altLang="zh-CN" dirty="0" smtClean="0"/>
              <a:t>the document-level </a:t>
            </a:r>
            <a:r>
              <a:rPr lang="en-US" altLang="zh-CN" dirty="0"/>
              <a:t>relation </a:t>
            </a:r>
            <a:r>
              <a:rPr lang="en-US" altLang="zh-CN" dirty="0" smtClean="0"/>
              <a:t>extraction needs </a:t>
            </a:r>
            <a:r>
              <a:rPr lang="en-US" altLang="zh-CN" dirty="0"/>
              <a:t>to </a:t>
            </a:r>
            <a:r>
              <a:rPr lang="en-US" altLang="zh-CN" dirty="0" smtClean="0"/>
              <a:t>comprehend </a:t>
            </a:r>
            <a:r>
              <a:rPr lang="en-US" altLang="zh-CN" dirty="0"/>
              <a:t>multiple sentences </a:t>
            </a:r>
            <a:r>
              <a:rPr lang="en-US" altLang="zh-CN" dirty="0" smtClean="0"/>
              <a:t>to infer </a:t>
            </a:r>
            <a:r>
              <a:rPr lang="en-US" altLang="zh-CN" dirty="0"/>
              <a:t>the relations </a:t>
            </a:r>
            <a:r>
              <a:rPr lang="en-US" altLang="zh-CN" dirty="0" smtClean="0"/>
              <a:t>among entities by synthesizing relevant </a:t>
            </a:r>
            <a:r>
              <a:rPr lang="en-US" altLang="zh-CN" dirty="0"/>
              <a:t>information from the entire </a:t>
            </a:r>
            <a:r>
              <a:rPr lang="en-US" altLang="zh-CN" dirty="0" smtClean="0"/>
              <a:t>document.</a:t>
            </a:r>
          </a:p>
          <a:p>
            <a:pPr>
              <a:lnSpc>
                <a:spcPct val="150000"/>
              </a:lnSpc>
            </a:pPr>
            <a:endParaRPr lang="en-US" altLang="zh-CN" dirty="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a:p>
        </p:txBody>
      </p:sp>
      <p:pic>
        <p:nvPicPr>
          <p:cNvPr id="4" name="图片 3"/>
          <p:cNvPicPr>
            <a:picLocks noChangeAspect="1"/>
          </p:cNvPicPr>
          <p:nvPr/>
        </p:nvPicPr>
        <p:blipFill>
          <a:blip r:embed="rId3"/>
          <a:stretch>
            <a:fillRect/>
          </a:stretch>
        </p:blipFill>
        <p:spPr>
          <a:xfrm>
            <a:off x="5132852" y="4170453"/>
            <a:ext cx="6069085" cy="2654690"/>
          </a:xfrm>
          <a:prstGeom prst="rect">
            <a:avLst/>
          </a:prstGeom>
        </p:spPr>
      </p:pic>
      <p:sp>
        <p:nvSpPr>
          <p:cNvPr id="5" name="文本框 4"/>
          <p:cNvSpPr txBox="1"/>
          <p:nvPr/>
        </p:nvSpPr>
        <p:spPr>
          <a:xfrm>
            <a:off x="2057596" y="5209483"/>
            <a:ext cx="3727302" cy="923330"/>
          </a:xfrm>
          <a:prstGeom prst="rect">
            <a:avLst/>
          </a:prstGeom>
          <a:noFill/>
        </p:spPr>
        <p:txBody>
          <a:bodyPr wrap="none" rtlCol="0">
            <a:spAutoFit/>
          </a:bodyPr>
          <a:lstStyle/>
          <a:p>
            <a:r>
              <a:rPr lang="en-US" altLang="zh-CN" dirty="0" smtClean="0"/>
              <a:t>Example :</a:t>
            </a:r>
          </a:p>
          <a:p>
            <a:r>
              <a:rPr lang="en-US" altLang="zh-CN" dirty="0"/>
              <a:t>Adapted from </a:t>
            </a:r>
            <a:r>
              <a:rPr lang="en-US" altLang="zh-CN" dirty="0" smtClean="0"/>
              <a:t>document-level</a:t>
            </a:r>
          </a:p>
          <a:p>
            <a:r>
              <a:rPr lang="en-US" altLang="zh-CN" dirty="0" smtClean="0"/>
              <a:t>dataset </a:t>
            </a:r>
            <a:r>
              <a:rPr lang="en-US" altLang="zh-CN" dirty="0" err="1"/>
              <a:t>DocRED</a:t>
            </a:r>
            <a:r>
              <a:rPr lang="en-US" altLang="zh-CN" dirty="0"/>
              <a:t> (</a:t>
            </a:r>
            <a:r>
              <a:rPr lang="en-US" altLang="zh-CN" dirty="0" smtClean="0"/>
              <a:t>Yao </a:t>
            </a:r>
            <a:r>
              <a:rPr lang="en-US" altLang="zh-CN" dirty="0"/>
              <a:t>et al., 2019). </a:t>
            </a:r>
            <a:endParaRPr lang="zh-CN" altLang="en-US" dirty="0"/>
          </a:p>
        </p:txBody>
      </p:sp>
    </p:spTree>
    <p:extLst>
      <p:ext uri="{BB962C8B-B14F-4D97-AF65-F5344CB8AC3E}">
        <p14:creationId xmlns:p14="http://schemas.microsoft.com/office/powerpoint/2010/main" val="304155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53502" cy="307777"/>
          </a:xfrm>
          <a:prstGeom prst="rect">
            <a:avLst/>
          </a:prstGeom>
        </p:spPr>
        <p:txBody>
          <a:bodyPr wrap="none">
            <a:spAutoFit/>
          </a:bodyPr>
          <a:lstStyle/>
          <a:p>
            <a:r>
              <a:rPr lang="en-US" altLang="zh-CN" sz="1400" b="1" dirty="0"/>
              <a:t>INTRODUCTION</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20" name="文本框 19">
            <a:extLst>
              <a:ext uri="{FF2B5EF4-FFF2-40B4-BE49-F238E27FC236}">
                <a16:creationId xmlns:a16="http://schemas.microsoft.com/office/drawing/2014/main" id="{717203EB-B083-48B6-AEF4-AC208D2AF9D2}"/>
              </a:ext>
            </a:extLst>
          </p:cNvPr>
          <p:cNvSpPr txBox="1"/>
          <p:nvPr/>
        </p:nvSpPr>
        <p:spPr>
          <a:xfrm>
            <a:off x="699467" y="580993"/>
            <a:ext cx="8265649" cy="2169825"/>
          </a:xfrm>
          <a:prstGeom prst="rect">
            <a:avLst/>
          </a:prstGeom>
          <a:noFill/>
        </p:spPr>
        <p:txBody>
          <a:bodyPr wrap="square">
            <a:spAutoFit/>
          </a:bodyPr>
          <a:lstStyle/>
          <a:p>
            <a:pPr>
              <a:lnSpc>
                <a:spcPct val="150000"/>
              </a:lnSpc>
            </a:pPr>
            <a:r>
              <a:rPr lang="en-US" altLang="zh-CN" b="1" dirty="0"/>
              <a:t>Existing approaches construct static document-level graphs: </a:t>
            </a:r>
          </a:p>
          <a:p>
            <a:pPr>
              <a:lnSpc>
                <a:spcPct val="150000"/>
              </a:lnSpc>
            </a:pPr>
            <a:r>
              <a:rPr lang="en-US" altLang="zh-CN" dirty="0"/>
              <a:t> 1. </a:t>
            </a:r>
            <a:r>
              <a:rPr lang="en-US" altLang="zh-CN" dirty="0" err="1"/>
              <a:t>Sahu</a:t>
            </a:r>
            <a:r>
              <a:rPr lang="en-US" altLang="zh-CN" dirty="0"/>
              <a:t> et al. (2019)  using co-reference links to connect dependency trees of sentences to construct the document-level graph. </a:t>
            </a:r>
          </a:p>
          <a:p>
            <a:pPr>
              <a:lnSpc>
                <a:spcPct val="150000"/>
              </a:lnSpc>
            </a:pPr>
            <a:r>
              <a:rPr lang="en-US" altLang="zh-CN" dirty="0"/>
              <a:t> 2. </a:t>
            </a:r>
            <a:r>
              <a:rPr lang="en-US" altLang="zh-CN" dirty="0" err="1"/>
              <a:t>Christopoulou</a:t>
            </a:r>
            <a:r>
              <a:rPr lang="en-US" altLang="zh-CN" dirty="0"/>
              <a:t> et al. (2019) construct a heterogeneous graph based on a set of heuristics.</a:t>
            </a:r>
          </a:p>
        </p:txBody>
      </p:sp>
      <p:sp>
        <p:nvSpPr>
          <p:cNvPr id="4" name="文本框 23">
            <a:extLst>
              <a:ext uri="{FF2B5EF4-FFF2-40B4-BE49-F238E27FC236}">
                <a16:creationId xmlns:a16="http://schemas.microsoft.com/office/drawing/2014/main" id="{9E76FD19-36F9-4B51-AD43-1A9816DB46A1}"/>
              </a:ext>
            </a:extLst>
          </p:cNvPr>
          <p:cNvSpPr txBox="1"/>
          <p:nvPr/>
        </p:nvSpPr>
        <p:spPr>
          <a:xfrm>
            <a:off x="860217" y="3143968"/>
            <a:ext cx="8104899" cy="3970318"/>
          </a:xfrm>
          <a:prstGeom prst="rect">
            <a:avLst/>
          </a:prstGeom>
          <a:noFill/>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ltLang="zh-CN" dirty="0"/>
          </a:p>
          <a:p>
            <a:r>
              <a:rPr lang="en-US" altLang="zh-CN" dirty="0" smtClean="0"/>
              <a:t>we propose </a:t>
            </a:r>
            <a:r>
              <a:rPr lang="en-US" altLang="zh-CN" dirty="0"/>
              <a:t>a novel model that empowers </a:t>
            </a:r>
            <a:r>
              <a:rPr lang="en-US" altLang="zh-CN" dirty="0" smtClean="0"/>
              <a:t>the relational reasoning across sentences by automatically </a:t>
            </a:r>
            <a:r>
              <a:rPr lang="en-US" altLang="zh-CN" dirty="0"/>
              <a:t>inducing the </a:t>
            </a:r>
            <a:r>
              <a:rPr lang="en-US" altLang="zh-CN" dirty="0" smtClean="0"/>
              <a:t>latent document-level graph</a:t>
            </a:r>
            <a:r>
              <a:rPr lang="en-US" altLang="zh-CN" dirty="0"/>
              <a:t>.  </a:t>
            </a:r>
            <a:endParaRPr lang="en-US" altLang="zh-CN" dirty="0" smtClean="0"/>
          </a:p>
          <a:p>
            <a:r>
              <a:rPr lang="en-US" altLang="zh-CN" dirty="0"/>
              <a:t>O</a:t>
            </a:r>
            <a:r>
              <a:rPr lang="en-US" altLang="zh-CN" dirty="0" smtClean="0"/>
              <a:t>ur </a:t>
            </a:r>
            <a:r>
              <a:rPr lang="en-US" altLang="zh-CN" dirty="0"/>
              <a:t>proposed model treats the graph </a:t>
            </a:r>
            <a:r>
              <a:rPr lang="en-US" altLang="zh-CN" dirty="0" smtClean="0"/>
              <a:t>structure as </a:t>
            </a:r>
            <a:r>
              <a:rPr lang="en-US" altLang="zh-CN" dirty="0"/>
              <a:t>a latent variable and induces it in an </a:t>
            </a:r>
            <a:r>
              <a:rPr lang="en-US" altLang="zh-CN" dirty="0" smtClean="0"/>
              <a:t>end-to-end fashion</a:t>
            </a:r>
            <a:r>
              <a:rPr lang="en-US" altLang="zh-CN" dirty="0"/>
              <a:t>. </a:t>
            </a:r>
            <a:endParaRPr lang="en-US" altLang="zh-CN" dirty="0" smtClean="0"/>
          </a:p>
          <a:p>
            <a:endParaRPr lang="en-US" altLang="zh-CN" dirty="0" smtClean="0"/>
          </a:p>
          <a:p>
            <a:endParaRPr lang="en-US" altLang="zh-CN" dirty="0"/>
          </a:p>
          <a:p>
            <a:r>
              <a:rPr lang="en-US" altLang="zh-CN" dirty="0" smtClean="0"/>
              <a:t>We </a:t>
            </a:r>
            <a:r>
              <a:rPr lang="en-US" altLang="zh-CN" dirty="0"/>
              <a:t>further develop a refinement </a:t>
            </a:r>
            <a:r>
              <a:rPr lang="en-US" altLang="zh-CN" dirty="0" smtClean="0"/>
              <a:t>strategy</a:t>
            </a:r>
            <a:r>
              <a:rPr lang="en-US" altLang="zh-CN" dirty="0"/>
              <a:t>, </a:t>
            </a:r>
            <a:r>
              <a:rPr lang="en-US" altLang="zh-CN" dirty="0" smtClean="0"/>
              <a:t>which enables </a:t>
            </a:r>
            <a:r>
              <a:rPr lang="en-US" altLang="zh-CN" dirty="0"/>
              <a:t>the model to </a:t>
            </a:r>
            <a:r>
              <a:rPr lang="en-US" altLang="zh-CN" dirty="0" smtClean="0"/>
              <a:t>incrementally aggregate </a:t>
            </a:r>
            <a:r>
              <a:rPr lang="en-US" altLang="zh-CN" dirty="0"/>
              <a:t>relevant information for </a:t>
            </a:r>
            <a:r>
              <a:rPr lang="en-US" altLang="zh-CN" dirty="0" smtClean="0"/>
              <a:t>multi-hop reasoning</a:t>
            </a:r>
            <a:r>
              <a:rPr lang="en-US" altLang="zh-CN" dirty="0"/>
              <a:t>. </a:t>
            </a:r>
          </a:p>
          <a:p>
            <a:endParaRPr lang="en-US" altLang="zh-CN" dirty="0" smtClean="0"/>
          </a:p>
          <a:p>
            <a:endParaRPr lang="en-US" altLang="zh-CN" dirty="0"/>
          </a:p>
          <a:p>
            <a:r>
              <a:rPr lang="en-US" altLang="zh-CN" dirty="0"/>
              <a:t>our model is </a:t>
            </a:r>
            <a:r>
              <a:rPr lang="en-US" altLang="zh-CN" dirty="0" smtClean="0"/>
              <a:t>able to </a:t>
            </a:r>
            <a:r>
              <a:rPr lang="en-US" altLang="zh-CN" dirty="0"/>
              <a:t>generate task-specific dependency structures </a:t>
            </a:r>
            <a:r>
              <a:rPr lang="en-US" altLang="zh-CN" dirty="0" smtClean="0"/>
              <a:t>for capturing </a:t>
            </a:r>
            <a:r>
              <a:rPr lang="en-US" altLang="zh-CN" dirty="0"/>
              <a:t>non-local interactions between entities</a:t>
            </a:r>
            <a:r>
              <a:rPr lang="en-US" altLang="zh-CN" dirty="0" smtClean="0"/>
              <a:t>.</a:t>
            </a:r>
          </a:p>
          <a:p>
            <a:endParaRPr lang="en-US" altLang="zh-CN" dirty="0"/>
          </a:p>
        </p:txBody>
      </p:sp>
      <p:sp>
        <p:nvSpPr>
          <p:cNvPr id="5" name="文本框 4"/>
          <p:cNvSpPr txBox="1"/>
          <p:nvPr/>
        </p:nvSpPr>
        <p:spPr>
          <a:xfrm>
            <a:off x="699467" y="3030424"/>
            <a:ext cx="1802994" cy="369332"/>
          </a:xfrm>
          <a:prstGeom prst="rect">
            <a:avLst/>
          </a:prstGeom>
          <a:noFill/>
        </p:spPr>
        <p:txBody>
          <a:bodyPr wrap="none" rtlCol="0">
            <a:spAutoFit/>
          </a:bodyPr>
          <a:lstStyle/>
          <a:p>
            <a:r>
              <a:rPr lang="en-US" altLang="zh-CN" b="1" dirty="0" smtClean="0"/>
              <a:t>Contributions: </a:t>
            </a:r>
            <a:endParaRPr lang="zh-CN" altLang="en-US" b="1" dirty="0"/>
          </a:p>
        </p:txBody>
      </p:sp>
    </p:spTree>
    <p:extLst>
      <p:ext uri="{BB962C8B-B14F-4D97-AF65-F5344CB8AC3E}">
        <p14:creationId xmlns:p14="http://schemas.microsoft.com/office/powerpoint/2010/main" val="51360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813043" cy="307777"/>
          </a:xfrm>
          <a:prstGeom prst="rect">
            <a:avLst/>
          </a:prstGeom>
        </p:spPr>
        <p:txBody>
          <a:bodyPr wrap="none">
            <a:spAutoFit/>
          </a:bodyPr>
          <a:lstStyle/>
          <a:p>
            <a:r>
              <a:rPr lang="en-US" altLang="zh-CN" sz="1400" b="1" dirty="0" smtClean="0"/>
              <a:t>MODEL</a:t>
            </a:r>
            <a:endParaRPr lang="zh-CN" altLang="en-US" sz="1400" b="1" dirty="0"/>
          </a:p>
        </p:txBody>
      </p:sp>
      <p:sp>
        <p:nvSpPr>
          <p:cNvPr id="3" name="椭圆 2"/>
          <p:cNvSpPr/>
          <p:nvPr/>
        </p:nvSpPr>
        <p:spPr>
          <a:xfrm>
            <a:off x="724878" y="118422"/>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p:cNvSpPr txBox="1"/>
          <p:nvPr/>
        </p:nvSpPr>
        <p:spPr>
          <a:xfrm>
            <a:off x="0" y="605025"/>
            <a:ext cx="2119298" cy="369332"/>
          </a:xfrm>
          <a:prstGeom prst="rect">
            <a:avLst/>
          </a:prstGeom>
          <a:noFill/>
        </p:spPr>
        <p:txBody>
          <a:bodyPr wrap="none" rtlCol="0">
            <a:spAutoFit/>
          </a:bodyPr>
          <a:lstStyle/>
          <a:p>
            <a:r>
              <a:rPr lang="en-US" altLang="zh-CN" b="1" dirty="0"/>
              <a:t>Node Constructor</a:t>
            </a:r>
            <a:endParaRPr lang="zh-CN" altLang="en-US" b="1" dirty="0"/>
          </a:p>
        </p:txBody>
      </p:sp>
      <p:sp>
        <p:nvSpPr>
          <p:cNvPr id="7" name="文本框 6"/>
          <p:cNvSpPr txBox="1"/>
          <p:nvPr/>
        </p:nvSpPr>
        <p:spPr>
          <a:xfrm>
            <a:off x="136010" y="1395748"/>
            <a:ext cx="3252814" cy="646331"/>
          </a:xfrm>
          <a:prstGeom prst="rect">
            <a:avLst/>
          </a:prstGeom>
          <a:noFill/>
        </p:spPr>
        <p:txBody>
          <a:bodyPr wrap="none" rtlCol="0">
            <a:spAutoFit/>
          </a:bodyPr>
          <a:lstStyle/>
          <a:p>
            <a:r>
              <a:rPr lang="en-US" altLang="zh-CN" dirty="0"/>
              <a:t>Context </a:t>
            </a:r>
            <a:r>
              <a:rPr lang="en-US" altLang="zh-CN" dirty="0" smtClean="0"/>
              <a:t>Encoding :</a:t>
            </a:r>
          </a:p>
          <a:p>
            <a:r>
              <a:rPr lang="en-US" altLang="zh-CN" dirty="0"/>
              <a:t>Using </a:t>
            </a:r>
            <a:r>
              <a:rPr lang="en-US" altLang="zh-CN" dirty="0" err="1"/>
              <a:t>BiLSTM</a:t>
            </a:r>
            <a:r>
              <a:rPr lang="en-US" altLang="zh-CN" dirty="0"/>
              <a:t> </a:t>
            </a:r>
            <a:r>
              <a:rPr lang="en-US" altLang="zh-CN" dirty="0" smtClean="0"/>
              <a:t>as an example : </a:t>
            </a:r>
            <a:endParaRPr lang="zh-CN" altLang="en-US" dirty="0"/>
          </a:p>
        </p:txBody>
      </p:sp>
      <p:pic>
        <p:nvPicPr>
          <p:cNvPr id="11" name="图片 10"/>
          <p:cNvPicPr>
            <a:picLocks noChangeAspect="1"/>
          </p:cNvPicPr>
          <p:nvPr/>
        </p:nvPicPr>
        <p:blipFill>
          <a:blip r:embed="rId3"/>
          <a:stretch>
            <a:fillRect/>
          </a:stretch>
        </p:blipFill>
        <p:spPr>
          <a:xfrm>
            <a:off x="136010" y="2278804"/>
            <a:ext cx="4545971" cy="3299036"/>
          </a:xfrm>
          <a:prstGeom prst="rect">
            <a:avLst/>
          </a:prstGeom>
        </p:spPr>
      </p:pic>
      <p:sp>
        <p:nvSpPr>
          <p:cNvPr id="12" name="文本框 11"/>
          <p:cNvSpPr txBox="1"/>
          <p:nvPr/>
        </p:nvSpPr>
        <p:spPr>
          <a:xfrm>
            <a:off x="5748684" y="1395747"/>
            <a:ext cx="1928733" cy="369332"/>
          </a:xfrm>
          <a:prstGeom prst="rect">
            <a:avLst/>
          </a:prstGeom>
          <a:noFill/>
        </p:spPr>
        <p:txBody>
          <a:bodyPr wrap="none" rtlCol="0">
            <a:spAutoFit/>
          </a:bodyPr>
          <a:lstStyle/>
          <a:p>
            <a:r>
              <a:rPr lang="en-US" altLang="zh-CN" dirty="0"/>
              <a:t>Node </a:t>
            </a:r>
            <a:r>
              <a:rPr lang="en-US" altLang="zh-CN" dirty="0" smtClean="0"/>
              <a:t>Extraction :</a:t>
            </a:r>
          </a:p>
        </p:txBody>
      </p:sp>
      <p:pic>
        <p:nvPicPr>
          <p:cNvPr id="13" name="图片 12"/>
          <p:cNvPicPr>
            <a:picLocks noChangeAspect="1"/>
          </p:cNvPicPr>
          <p:nvPr/>
        </p:nvPicPr>
        <p:blipFill>
          <a:blip r:embed="rId4"/>
          <a:stretch>
            <a:fillRect/>
          </a:stretch>
        </p:blipFill>
        <p:spPr>
          <a:xfrm>
            <a:off x="4681981" y="2278803"/>
            <a:ext cx="7510019" cy="2819275"/>
          </a:xfrm>
          <a:prstGeom prst="rect">
            <a:avLst/>
          </a:prstGeom>
        </p:spPr>
      </p:pic>
    </p:spTree>
    <p:extLst>
      <p:ext uri="{BB962C8B-B14F-4D97-AF65-F5344CB8AC3E}">
        <p14:creationId xmlns:p14="http://schemas.microsoft.com/office/powerpoint/2010/main" val="112815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813043" cy="307777"/>
          </a:xfrm>
          <a:prstGeom prst="rect">
            <a:avLst/>
          </a:prstGeom>
        </p:spPr>
        <p:txBody>
          <a:bodyPr wrap="none">
            <a:spAutoFit/>
          </a:bodyPr>
          <a:lstStyle/>
          <a:p>
            <a:r>
              <a:rPr lang="en-US" altLang="zh-CN" sz="1400" b="1" dirty="0"/>
              <a:t>MODEL</a:t>
            </a:r>
            <a:endParaRPr lang="zh-CN" altLang="en-US" sz="1400" b="1" dirty="0"/>
          </a:p>
        </p:txBody>
      </p:sp>
      <p:sp>
        <p:nvSpPr>
          <p:cNvPr id="3" name="椭圆 2"/>
          <p:cNvSpPr/>
          <p:nvPr/>
        </p:nvSpPr>
        <p:spPr>
          <a:xfrm>
            <a:off x="724878" y="118422"/>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p:cNvSpPr txBox="1"/>
          <p:nvPr/>
        </p:nvSpPr>
        <p:spPr>
          <a:xfrm>
            <a:off x="0" y="489642"/>
            <a:ext cx="2184252" cy="369332"/>
          </a:xfrm>
          <a:prstGeom prst="rect">
            <a:avLst/>
          </a:prstGeom>
          <a:noFill/>
        </p:spPr>
        <p:txBody>
          <a:bodyPr wrap="none" rtlCol="0">
            <a:spAutoFit/>
          </a:bodyPr>
          <a:lstStyle/>
          <a:p>
            <a:r>
              <a:rPr lang="en-US" altLang="zh-CN" b="1" dirty="0" smtClean="0"/>
              <a:t>Dynamic </a:t>
            </a:r>
            <a:r>
              <a:rPr lang="en-US" altLang="zh-CN" b="1" dirty="0" err="1"/>
              <a:t>Reasoner</a:t>
            </a:r>
            <a:endParaRPr lang="zh-CN" altLang="en-US" b="1" dirty="0"/>
          </a:p>
        </p:txBody>
      </p:sp>
      <p:sp>
        <p:nvSpPr>
          <p:cNvPr id="7" name="文本框 6"/>
          <p:cNvSpPr txBox="1"/>
          <p:nvPr/>
        </p:nvSpPr>
        <p:spPr>
          <a:xfrm>
            <a:off x="6494366" y="558219"/>
            <a:ext cx="2240485" cy="369332"/>
          </a:xfrm>
          <a:prstGeom prst="rect">
            <a:avLst/>
          </a:prstGeom>
          <a:noFill/>
        </p:spPr>
        <p:txBody>
          <a:bodyPr wrap="none" rtlCol="0">
            <a:spAutoFit/>
          </a:bodyPr>
          <a:lstStyle/>
          <a:p>
            <a:r>
              <a:rPr lang="en-US" altLang="zh-CN" dirty="0"/>
              <a:t>Structure </a:t>
            </a:r>
            <a:r>
              <a:rPr lang="en-US" altLang="zh-CN" dirty="0" smtClean="0"/>
              <a:t>Induction :</a:t>
            </a:r>
          </a:p>
        </p:txBody>
      </p:sp>
      <p:pic>
        <p:nvPicPr>
          <p:cNvPr id="5" name="图片 4"/>
          <p:cNvPicPr>
            <a:picLocks noChangeAspect="1"/>
          </p:cNvPicPr>
          <p:nvPr/>
        </p:nvPicPr>
        <p:blipFill>
          <a:blip r:embed="rId3"/>
          <a:stretch>
            <a:fillRect/>
          </a:stretch>
        </p:blipFill>
        <p:spPr>
          <a:xfrm>
            <a:off x="131771" y="2046876"/>
            <a:ext cx="5153567" cy="3282944"/>
          </a:xfrm>
          <a:prstGeom prst="rect">
            <a:avLst/>
          </a:prstGeom>
        </p:spPr>
      </p:pic>
      <p:pic>
        <p:nvPicPr>
          <p:cNvPr id="8" name="图片 7"/>
          <p:cNvPicPr>
            <a:picLocks noChangeAspect="1"/>
          </p:cNvPicPr>
          <p:nvPr/>
        </p:nvPicPr>
        <p:blipFill>
          <a:blip r:embed="rId4"/>
          <a:stretch>
            <a:fillRect/>
          </a:stretch>
        </p:blipFill>
        <p:spPr>
          <a:xfrm>
            <a:off x="6790660" y="1079127"/>
            <a:ext cx="4778154" cy="419136"/>
          </a:xfrm>
          <a:prstGeom prst="rect">
            <a:avLst/>
          </a:prstGeom>
        </p:spPr>
      </p:pic>
      <p:pic>
        <p:nvPicPr>
          <p:cNvPr id="9" name="图片 8"/>
          <p:cNvPicPr>
            <a:picLocks noChangeAspect="1"/>
          </p:cNvPicPr>
          <p:nvPr/>
        </p:nvPicPr>
        <p:blipFill>
          <a:blip r:embed="rId5"/>
          <a:stretch>
            <a:fillRect/>
          </a:stretch>
        </p:blipFill>
        <p:spPr>
          <a:xfrm>
            <a:off x="8269068" y="1632492"/>
            <a:ext cx="3299746" cy="464860"/>
          </a:xfrm>
          <a:prstGeom prst="rect">
            <a:avLst/>
          </a:prstGeom>
        </p:spPr>
      </p:pic>
      <p:pic>
        <p:nvPicPr>
          <p:cNvPr id="10" name="图片 9"/>
          <p:cNvPicPr>
            <a:picLocks noChangeAspect="1"/>
          </p:cNvPicPr>
          <p:nvPr/>
        </p:nvPicPr>
        <p:blipFill>
          <a:blip r:embed="rId6"/>
          <a:stretch>
            <a:fillRect/>
          </a:stretch>
        </p:blipFill>
        <p:spPr>
          <a:xfrm>
            <a:off x="7333791" y="2046876"/>
            <a:ext cx="4099915" cy="914479"/>
          </a:xfrm>
          <a:prstGeom prst="rect">
            <a:avLst/>
          </a:prstGeom>
        </p:spPr>
      </p:pic>
      <p:pic>
        <p:nvPicPr>
          <p:cNvPr id="14" name="图片 13"/>
          <p:cNvPicPr>
            <a:picLocks noChangeAspect="1"/>
          </p:cNvPicPr>
          <p:nvPr/>
        </p:nvPicPr>
        <p:blipFill>
          <a:blip r:embed="rId7"/>
          <a:stretch>
            <a:fillRect/>
          </a:stretch>
        </p:blipFill>
        <p:spPr>
          <a:xfrm>
            <a:off x="7198683" y="2904402"/>
            <a:ext cx="4359018" cy="1745131"/>
          </a:xfrm>
          <a:prstGeom prst="rect">
            <a:avLst/>
          </a:prstGeom>
        </p:spPr>
      </p:pic>
      <p:pic>
        <p:nvPicPr>
          <p:cNvPr id="17" name="图片 16"/>
          <p:cNvPicPr>
            <a:picLocks noChangeAspect="1"/>
          </p:cNvPicPr>
          <p:nvPr/>
        </p:nvPicPr>
        <p:blipFill>
          <a:blip r:embed="rId8"/>
          <a:stretch>
            <a:fillRect/>
          </a:stretch>
        </p:blipFill>
        <p:spPr>
          <a:xfrm>
            <a:off x="6989778" y="4545874"/>
            <a:ext cx="4443928" cy="2305812"/>
          </a:xfrm>
          <a:prstGeom prst="rect">
            <a:avLst/>
          </a:prstGeom>
        </p:spPr>
      </p:pic>
    </p:spTree>
    <p:extLst>
      <p:ext uri="{BB962C8B-B14F-4D97-AF65-F5344CB8AC3E}">
        <p14:creationId xmlns:p14="http://schemas.microsoft.com/office/powerpoint/2010/main" val="8509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813043" cy="307777"/>
          </a:xfrm>
          <a:prstGeom prst="rect">
            <a:avLst/>
          </a:prstGeom>
        </p:spPr>
        <p:txBody>
          <a:bodyPr wrap="none">
            <a:spAutoFit/>
          </a:bodyPr>
          <a:lstStyle/>
          <a:p>
            <a:r>
              <a:rPr lang="en-US" altLang="zh-CN" sz="1400" b="1" dirty="0"/>
              <a:t>MODEL</a:t>
            </a:r>
            <a:endParaRPr lang="zh-CN" altLang="en-US" sz="1400" b="1" dirty="0"/>
          </a:p>
        </p:txBody>
      </p:sp>
      <p:sp>
        <p:nvSpPr>
          <p:cNvPr id="3" name="椭圆 2"/>
          <p:cNvSpPr/>
          <p:nvPr/>
        </p:nvSpPr>
        <p:spPr>
          <a:xfrm>
            <a:off x="724878" y="118422"/>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p:cNvSpPr txBox="1"/>
          <p:nvPr/>
        </p:nvSpPr>
        <p:spPr>
          <a:xfrm>
            <a:off x="0" y="489642"/>
            <a:ext cx="2184252" cy="369332"/>
          </a:xfrm>
          <a:prstGeom prst="rect">
            <a:avLst/>
          </a:prstGeom>
          <a:noFill/>
        </p:spPr>
        <p:txBody>
          <a:bodyPr wrap="none" rtlCol="0">
            <a:spAutoFit/>
          </a:bodyPr>
          <a:lstStyle/>
          <a:p>
            <a:r>
              <a:rPr lang="en-US" altLang="zh-CN" b="1" dirty="0" smtClean="0"/>
              <a:t>Dynamic </a:t>
            </a:r>
            <a:r>
              <a:rPr lang="en-US" altLang="zh-CN" b="1" dirty="0" err="1"/>
              <a:t>Reasoner</a:t>
            </a:r>
            <a:endParaRPr lang="zh-CN" altLang="en-US" b="1" dirty="0"/>
          </a:p>
        </p:txBody>
      </p:sp>
      <p:sp>
        <p:nvSpPr>
          <p:cNvPr id="7" name="文本框 6"/>
          <p:cNvSpPr txBox="1"/>
          <p:nvPr/>
        </p:nvSpPr>
        <p:spPr>
          <a:xfrm>
            <a:off x="6494366" y="558219"/>
            <a:ext cx="2433680" cy="369332"/>
          </a:xfrm>
          <a:prstGeom prst="rect">
            <a:avLst/>
          </a:prstGeom>
          <a:noFill/>
        </p:spPr>
        <p:txBody>
          <a:bodyPr wrap="none" rtlCol="0">
            <a:spAutoFit/>
          </a:bodyPr>
          <a:lstStyle/>
          <a:p>
            <a:r>
              <a:rPr lang="en-US" altLang="zh-CN" dirty="0"/>
              <a:t>Multi-hop </a:t>
            </a:r>
            <a:r>
              <a:rPr lang="en-US" altLang="zh-CN" dirty="0" smtClean="0"/>
              <a:t>Reasoning :</a:t>
            </a:r>
          </a:p>
        </p:txBody>
      </p:sp>
      <p:pic>
        <p:nvPicPr>
          <p:cNvPr id="5" name="图片 4"/>
          <p:cNvPicPr>
            <a:picLocks noChangeAspect="1"/>
          </p:cNvPicPr>
          <p:nvPr/>
        </p:nvPicPr>
        <p:blipFill>
          <a:blip r:embed="rId3"/>
          <a:stretch>
            <a:fillRect/>
          </a:stretch>
        </p:blipFill>
        <p:spPr>
          <a:xfrm>
            <a:off x="131771" y="2046876"/>
            <a:ext cx="5153567" cy="3282944"/>
          </a:xfrm>
          <a:prstGeom prst="rect">
            <a:avLst/>
          </a:prstGeom>
        </p:spPr>
      </p:pic>
      <p:pic>
        <p:nvPicPr>
          <p:cNvPr id="4" name="图片 3"/>
          <p:cNvPicPr>
            <a:picLocks noChangeAspect="1"/>
          </p:cNvPicPr>
          <p:nvPr/>
        </p:nvPicPr>
        <p:blipFill>
          <a:blip r:embed="rId4"/>
          <a:stretch>
            <a:fillRect/>
          </a:stretch>
        </p:blipFill>
        <p:spPr>
          <a:xfrm>
            <a:off x="6106816" y="1254474"/>
            <a:ext cx="5407328" cy="2755824"/>
          </a:xfrm>
          <a:prstGeom prst="rect">
            <a:avLst/>
          </a:prstGeom>
        </p:spPr>
      </p:pic>
      <p:sp>
        <p:nvSpPr>
          <p:cNvPr id="13" name="文本框 12"/>
          <p:cNvSpPr txBox="1"/>
          <p:nvPr/>
        </p:nvSpPr>
        <p:spPr>
          <a:xfrm>
            <a:off x="6494366" y="4337221"/>
            <a:ext cx="2398477" cy="369332"/>
          </a:xfrm>
          <a:prstGeom prst="rect">
            <a:avLst/>
          </a:prstGeom>
          <a:noFill/>
        </p:spPr>
        <p:txBody>
          <a:bodyPr wrap="none" rtlCol="0">
            <a:spAutoFit/>
          </a:bodyPr>
          <a:lstStyle/>
          <a:p>
            <a:r>
              <a:rPr lang="en-US" altLang="zh-CN" dirty="0"/>
              <a:t> Iterative </a:t>
            </a:r>
            <a:r>
              <a:rPr lang="en-US" altLang="zh-CN" dirty="0" smtClean="0"/>
              <a:t>Refinement :</a:t>
            </a:r>
          </a:p>
        </p:txBody>
      </p:sp>
      <p:pic>
        <p:nvPicPr>
          <p:cNvPr id="11" name="图片 10"/>
          <p:cNvPicPr>
            <a:picLocks noChangeAspect="1"/>
          </p:cNvPicPr>
          <p:nvPr/>
        </p:nvPicPr>
        <p:blipFill>
          <a:blip r:embed="rId5"/>
          <a:stretch>
            <a:fillRect/>
          </a:stretch>
        </p:blipFill>
        <p:spPr>
          <a:xfrm>
            <a:off x="6422451" y="4898511"/>
            <a:ext cx="5147809" cy="1802735"/>
          </a:xfrm>
          <a:prstGeom prst="rect">
            <a:avLst/>
          </a:prstGeom>
        </p:spPr>
      </p:pic>
    </p:spTree>
    <p:extLst>
      <p:ext uri="{BB962C8B-B14F-4D97-AF65-F5344CB8AC3E}">
        <p14:creationId xmlns:p14="http://schemas.microsoft.com/office/powerpoint/2010/main" val="28232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813043" cy="307777"/>
          </a:xfrm>
          <a:prstGeom prst="rect">
            <a:avLst/>
          </a:prstGeom>
        </p:spPr>
        <p:txBody>
          <a:bodyPr wrap="none">
            <a:spAutoFit/>
          </a:bodyPr>
          <a:lstStyle/>
          <a:p>
            <a:r>
              <a:rPr lang="en-US" altLang="zh-CN" sz="1400" b="1" dirty="0"/>
              <a:t>MODEL</a:t>
            </a:r>
            <a:endParaRPr lang="zh-CN" altLang="en-US" sz="1400" b="1" dirty="0"/>
          </a:p>
        </p:txBody>
      </p:sp>
      <p:sp>
        <p:nvSpPr>
          <p:cNvPr id="3" name="椭圆 2"/>
          <p:cNvSpPr/>
          <p:nvPr/>
        </p:nvSpPr>
        <p:spPr>
          <a:xfrm>
            <a:off x="724878" y="118422"/>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p:cNvSpPr txBox="1"/>
          <p:nvPr/>
        </p:nvSpPr>
        <p:spPr>
          <a:xfrm>
            <a:off x="146835" y="558219"/>
            <a:ext cx="1156086" cy="369332"/>
          </a:xfrm>
          <a:prstGeom prst="rect">
            <a:avLst/>
          </a:prstGeom>
          <a:noFill/>
        </p:spPr>
        <p:txBody>
          <a:bodyPr wrap="none" rtlCol="0">
            <a:spAutoFit/>
          </a:bodyPr>
          <a:lstStyle/>
          <a:p>
            <a:r>
              <a:rPr lang="en-US" altLang="zh-CN" b="1" dirty="0"/>
              <a:t>Classifier</a:t>
            </a:r>
            <a:endParaRPr lang="zh-CN" altLang="en-US" b="1" dirty="0"/>
          </a:p>
        </p:txBody>
      </p:sp>
      <p:sp>
        <p:nvSpPr>
          <p:cNvPr id="7" name="文本框 6"/>
          <p:cNvSpPr txBox="1"/>
          <p:nvPr/>
        </p:nvSpPr>
        <p:spPr>
          <a:xfrm>
            <a:off x="1096702" y="1117470"/>
            <a:ext cx="10017449" cy="369332"/>
          </a:xfrm>
          <a:prstGeom prst="rect">
            <a:avLst/>
          </a:prstGeom>
          <a:noFill/>
        </p:spPr>
        <p:txBody>
          <a:bodyPr wrap="square" rtlCol="0">
            <a:spAutoFit/>
          </a:bodyPr>
          <a:lstStyle/>
          <a:p>
            <a:r>
              <a:rPr lang="en-US" altLang="zh-CN" dirty="0"/>
              <a:t>we use a bilinear </a:t>
            </a:r>
            <a:r>
              <a:rPr lang="en-US" altLang="zh-CN" dirty="0" smtClean="0"/>
              <a:t>function </a:t>
            </a:r>
            <a:r>
              <a:rPr lang="en-US" altLang="zh-CN" dirty="0"/>
              <a:t>to compute the probability for each </a:t>
            </a:r>
            <a:r>
              <a:rPr lang="en-US" altLang="zh-CN" dirty="0" smtClean="0"/>
              <a:t>relation type </a:t>
            </a:r>
            <a:r>
              <a:rPr lang="en-US" altLang="zh-CN" dirty="0"/>
              <a:t>r as:</a:t>
            </a:r>
            <a:endParaRPr lang="en-US" altLang="zh-CN" dirty="0" smtClean="0"/>
          </a:p>
        </p:txBody>
      </p:sp>
      <p:pic>
        <p:nvPicPr>
          <p:cNvPr id="8" name="图片 7"/>
          <p:cNvPicPr>
            <a:picLocks noChangeAspect="1"/>
          </p:cNvPicPr>
          <p:nvPr/>
        </p:nvPicPr>
        <p:blipFill>
          <a:blip r:embed="rId3"/>
          <a:stretch>
            <a:fillRect/>
          </a:stretch>
        </p:blipFill>
        <p:spPr>
          <a:xfrm>
            <a:off x="2089480" y="1988178"/>
            <a:ext cx="6144241" cy="2662198"/>
          </a:xfrm>
          <a:prstGeom prst="rect">
            <a:avLst/>
          </a:prstGeom>
        </p:spPr>
      </p:pic>
    </p:spTree>
    <p:extLst>
      <p:ext uri="{BB962C8B-B14F-4D97-AF65-F5344CB8AC3E}">
        <p14:creationId xmlns:p14="http://schemas.microsoft.com/office/powerpoint/2010/main" val="88888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396921" cy="307777"/>
          </a:xfrm>
          <a:prstGeom prst="rect">
            <a:avLst/>
          </a:prstGeom>
        </p:spPr>
        <p:txBody>
          <a:bodyPr wrap="none">
            <a:spAutoFit/>
          </a:bodyPr>
          <a:lstStyle/>
          <a:p>
            <a:r>
              <a:rPr lang="en-US" altLang="zh-CN" sz="1400" b="1" dirty="0" smtClean="0"/>
              <a:t>EXPERIMENTS</a:t>
            </a:r>
            <a:endParaRPr lang="zh-CN" altLang="en-US" sz="1400" b="1" dirty="0"/>
          </a:p>
        </p:txBody>
      </p:sp>
      <p:sp>
        <p:nvSpPr>
          <p:cNvPr id="3" name="椭圆 2"/>
          <p:cNvSpPr/>
          <p:nvPr/>
        </p:nvSpPr>
        <p:spPr>
          <a:xfrm>
            <a:off x="1483291" y="161524"/>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p:cNvSpPr txBox="1"/>
          <p:nvPr/>
        </p:nvSpPr>
        <p:spPr>
          <a:xfrm>
            <a:off x="192810" y="927121"/>
            <a:ext cx="817853" cy="369332"/>
          </a:xfrm>
          <a:prstGeom prst="rect">
            <a:avLst/>
          </a:prstGeom>
          <a:noFill/>
        </p:spPr>
        <p:txBody>
          <a:bodyPr wrap="none" rtlCol="0">
            <a:spAutoFit/>
          </a:bodyPr>
          <a:lstStyle/>
          <a:p>
            <a:r>
              <a:rPr lang="en-US" altLang="zh-CN" b="1" dirty="0" smtClean="0"/>
              <a:t>Data :</a:t>
            </a:r>
            <a:endParaRPr lang="zh-CN" altLang="en-US" b="1" dirty="0"/>
          </a:p>
        </p:txBody>
      </p:sp>
      <p:sp>
        <p:nvSpPr>
          <p:cNvPr id="9" name="文本框 8"/>
          <p:cNvSpPr txBox="1"/>
          <p:nvPr/>
        </p:nvSpPr>
        <p:spPr>
          <a:xfrm>
            <a:off x="378822" y="1329390"/>
            <a:ext cx="11456127" cy="369332"/>
          </a:xfrm>
          <a:prstGeom prst="rect">
            <a:avLst/>
          </a:prstGeom>
          <a:noFill/>
        </p:spPr>
        <p:txBody>
          <a:bodyPr wrap="square" rtlCol="0">
            <a:spAutoFit/>
          </a:bodyPr>
          <a:lstStyle/>
          <a:p>
            <a:r>
              <a:rPr lang="en-US" altLang="zh-CN" dirty="0" err="1"/>
              <a:t>DocRED</a:t>
            </a:r>
            <a:r>
              <a:rPr lang="en-US" altLang="zh-CN" dirty="0"/>
              <a:t> contains 3,053 documents </a:t>
            </a:r>
            <a:r>
              <a:rPr lang="en-US" altLang="zh-CN" dirty="0" smtClean="0"/>
              <a:t>for training</a:t>
            </a:r>
            <a:r>
              <a:rPr lang="en-US" altLang="zh-CN" dirty="0"/>
              <a:t>, 1,000 for development and 1,000 for </a:t>
            </a:r>
            <a:r>
              <a:rPr lang="en-US" altLang="zh-CN" dirty="0" smtClean="0"/>
              <a:t>test.</a:t>
            </a:r>
          </a:p>
        </p:txBody>
      </p:sp>
      <p:sp>
        <p:nvSpPr>
          <p:cNvPr id="10" name="文本框 9"/>
          <p:cNvSpPr txBox="1"/>
          <p:nvPr/>
        </p:nvSpPr>
        <p:spPr>
          <a:xfrm>
            <a:off x="207941" y="3130390"/>
            <a:ext cx="1692130" cy="369332"/>
          </a:xfrm>
          <a:prstGeom prst="rect">
            <a:avLst/>
          </a:prstGeom>
          <a:noFill/>
        </p:spPr>
        <p:txBody>
          <a:bodyPr wrap="none" rtlCol="0">
            <a:spAutoFit/>
          </a:bodyPr>
          <a:lstStyle/>
          <a:p>
            <a:r>
              <a:rPr lang="en-US" altLang="zh-CN" b="1" dirty="0" smtClean="0"/>
              <a:t>Main </a:t>
            </a:r>
            <a:r>
              <a:rPr lang="en-US" altLang="zh-CN" b="1" dirty="0"/>
              <a:t>Results </a:t>
            </a:r>
            <a:r>
              <a:rPr lang="en-US" altLang="zh-CN" b="1" dirty="0" smtClean="0"/>
              <a:t>:</a:t>
            </a:r>
            <a:endParaRPr lang="zh-CN" altLang="en-US" b="1" dirty="0"/>
          </a:p>
        </p:txBody>
      </p:sp>
      <p:pic>
        <p:nvPicPr>
          <p:cNvPr id="11" name="图片 10"/>
          <p:cNvPicPr>
            <a:picLocks noChangeAspect="1"/>
          </p:cNvPicPr>
          <p:nvPr/>
        </p:nvPicPr>
        <p:blipFill>
          <a:blip r:embed="rId3"/>
          <a:stretch>
            <a:fillRect/>
          </a:stretch>
        </p:blipFill>
        <p:spPr>
          <a:xfrm>
            <a:off x="3075728" y="2839655"/>
            <a:ext cx="7597798" cy="3947502"/>
          </a:xfrm>
          <a:prstGeom prst="rect">
            <a:avLst/>
          </a:prstGeom>
        </p:spPr>
      </p:pic>
      <p:sp>
        <p:nvSpPr>
          <p:cNvPr id="12" name="文本框 11"/>
          <p:cNvSpPr txBox="1"/>
          <p:nvPr/>
        </p:nvSpPr>
        <p:spPr>
          <a:xfrm>
            <a:off x="53957" y="3971898"/>
            <a:ext cx="2858668" cy="369332"/>
          </a:xfrm>
          <a:prstGeom prst="rect">
            <a:avLst/>
          </a:prstGeom>
          <a:noFill/>
        </p:spPr>
        <p:txBody>
          <a:bodyPr wrap="none" rtlCol="0">
            <a:spAutoFit/>
          </a:bodyPr>
          <a:lstStyle/>
          <a:p>
            <a:r>
              <a:rPr lang="en-US" altLang="zh-CN" dirty="0"/>
              <a:t> Sequence-based </a:t>
            </a:r>
            <a:r>
              <a:rPr lang="en-US" altLang="zh-CN" dirty="0" smtClean="0"/>
              <a:t>Models :</a:t>
            </a:r>
            <a:endParaRPr lang="zh-CN" altLang="en-US" dirty="0"/>
          </a:p>
        </p:txBody>
      </p:sp>
      <p:sp>
        <p:nvSpPr>
          <p:cNvPr id="13" name="文本框 12"/>
          <p:cNvSpPr txBox="1"/>
          <p:nvPr/>
        </p:nvSpPr>
        <p:spPr>
          <a:xfrm>
            <a:off x="419442" y="4845806"/>
            <a:ext cx="2493183" cy="369332"/>
          </a:xfrm>
          <a:prstGeom prst="rect">
            <a:avLst/>
          </a:prstGeom>
          <a:noFill/>
        </p:spPr>
        <p:txBody>
          <a:bodyPr wrap="none" rtlCol="0">
            <a:spAutoFit/>
          </a:bodyPr>
          <a:lstStyle/>
          <a:p>
            <a:r>
              <a:rPr lang="en-US" altLang="zh-CN" dirty="0"/>
              <a:t> Graph-based </a:t>
            </a:r>
            <a:r>
              <a:rPr lang="en-US" altLang="zh-CN" dirty="0" smtClean="0"/>
              <a:t>Models :</a:t>
            </a:r>
            <a:endParaRPr lang="zh-CN" altLang="en-US" dirty="0"/>
          </a:p>
        </p:txBody>
      </p:sp>
      <p:sp>
        <p:nvSpPr>
          <p:cNvPr id="14" name="文本框 13"/>
          <p:cNvSpPr txBox="1"/>
          <p:nvPr/>
        </p:nvSpPr>
        <p:spPr>
          <a:xfrm>
            <a:off x="616868" y="5990501"/>
            <a:ext cx="2310889" cy="369332"/>
          </a:xfrm>
          <a:prstGeom prst="rect">
            <a:avLst/>
          </a:prstGeom>
          <a:noFill/>
        </p:spPr>
        <p:txBody>
          <a:bodyPr wrap="none" rtlCol="0">
            <a:spAutoFit/>
          </a:bodyPr>
          <a:lstStyle/>
          <a:p>
            <a:r>
              <a:rPr lang="en-US" altLang="zh-CN" dirty="0"/>
              <a:t>BERT-based </a:t>
            </a:r>
            <a:r>
              <a:rPr lang="en-US" altLang="zh-CN" dirty="0" smtClean="0"/>
              <a:t>Models :</a:t>
            </a:r>
            <a:endParaRPr lang="zh-CN" altLang="en-US" dirty="0"/>
          </a:p>
        </p:txBody>
      </p:sp>
    </p:spTree>
    <p:extLst>
      <p:ext uri="{BB962C8B-B14F-4D97-AF65-F5344CB8AC3E}">
        <p14:creationId xmlns:p14="http://schemas.microsoft.com/office/powerpoint/2010/main" val="40215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01905" cy="307777"/>
          </a:xfrm>
          <a:prstGeom prst="rect">
            <a:avLst/>
          </a:prstGeom>
        </p:spPr>
        <p:txBody>
          <a:bodyPr wrap="none">
            <a:spAutoFit/>
          </a:bodyPr>
          <a:lstStyle/>
          <a:p>
            <a:r>
              <a:rPr lang="en-US" altLang="zh-CN" sz="1400" b="1" dirty="0" smtClean="0"/>
              <a:t>Case </a:t>
            </a:r>
            <a:r>
              <a:rPr lang="en-US" altLang="zh-CN" sz="1400" b="1" dirty="0"/>
              <a:t>Study</a:t>
            </a:r>
            <a:endParaRPr lang="zh-CN" altLang="en-US" sz="1400" b="1" dirty="0"/>
          </a:p>
        </p:txBody>
      </p:sp>
      <p:sp>
        <p:nvSpPr>
          <p:cNvPr id="3" name="椭圆 2"/>
          <p:cNvSpPr/>
          <p:nvPr/>
        </p:nvSpPr>
        <p:spPr>
          <a:xfrm>
            <a:off x="1148144"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4" name="图片 3"/>
          <p:cNvPicPr>
            <a:picLocks noChangeAspect="1"/>
          </p:cNvPicPr>
          <p:nvPr/>
        </p:nvPicPr>
        <p:blipFill>
          <a:blip r:embed="rId3"/>
          <a:stretch>
            <a:fillRect/>
          </a:stretch>
        </p:blipFill>
        <p:spPr>
          <a:xfrm>
            <a:off x="769465" y="594357"/>
            <a:ext cx="10677318" cy="6002385"/>
          </a:xfrm>
          <a:prstGeom prst="rect">
            <a:avLst/>
          </a:prstGeom>
        </p:spPr>
      </p:pic>
    </p:spTree>
    <p:extLst>
      <p:ext uri="{BB962C8B-B14F-4D97-AF65-F5344CB8AC3E}">
        <p14:creationId xmlns:p14="http://schemas.microsoft.com/office/powerpoint/2010/main" val="203084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1345</Words>
  <Application>Microsoft Office PowerPoint</Application>
  <PresentationFormat>宽屏</PresentationFormat>
  <Paragraphs>95</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宋体</vt:lpstr>
      <vt:lpstr>微软雅黑</vt:lpstr>
      <vt:lpstr>Arial</vt:lpstr>
      <vt:lpstr>Calibri</vt:lpstr>
      <vt:lpstr>Segoe UI</vt:lpstr>
      <vt:lpstr>Segoe UI Light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2017-12-26T13:44:44Z</dcterms:created>
  <dcterms:modified xsi:type="dcterms:W3CDTF">2020-11-12T01:25:26Z</dcterms:modified>
  <cp:category/>
  <cp:contentStatus/>
</cp:coreProperties>
</file>