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Slides/notesSlide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howSpecialPlsOnTitleSld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type="screen16x9" cy="6858000" cx="12192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4838" autoAdjust="0"/>
    <p:restoredTop sz="94643" autoAdjust="0"/>
  </p:normalViewPr>
  <p:slideViewPr>
    <p:cSldViewPr snapToGrid="0">
      <p:cViewPr varScale="1">
        <p:scale>
          <a:sx n="80" d="100"/>
          <a:sy n="80" d="100"/>
        </p:scale>
        <p:origin x="792" y="53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tableStyles" Target="tableStyle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871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A9E6EDA7-344F-41F2-BC8F-EEBD2EB0A043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14" name="幻灯片图像占位符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altLang="en-US" lang="zh-CN"/>
          </a:p>
        </p:txBody>
      </p:sp>
      <p:sp>
        <p:nvSpPr>
          <p:cNvPr id="104871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二级</a:t>
            </a:r>
            <a:endParaRPr altLang="en-US" lang="zh-CN"/>
          </a:p>
          <a:p>
            <a:pPr lvl="2"/>
            <a:r>
              <a:rPr altLang="en-US" lang="zh-CN"/>
              <a:t>三级</a:t>
            </a:r>
            <a:endParaRPr altLang="en-US" lang="zh-CN"/>
          </a:p>
          <a:p>
            <a:pPr lvl="3"/>
            <a:r>
              <a:rPr altLang="en-US" lang="zh-CN"/>
              <a:t>四级</a:t>
            </a:r>
            <a:endParaRPr altLang="en-US" lang="zh-CN"/>
          </a:p>
          <a:p>
            <a:pPr lvl="4"/>
            <a:r>
              <a:rPr altLang="en-US" lang="zh-CN"/>
              <a:t>五级</a:t>
            </a:r>
            <a:endParaRPr altLang="en-US" lang="zh-CN"/>
          </a:p>
        </p:txBody>
      </p:sp>
      <p:sp>
        <p:nvSpPr>
          <p:cNvPr id="104871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871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7B834904-D646-43AD-AD13-33FDAFFEAE59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41E0E0E2-7263-44C4-AAA9-733DBA7BD205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幻灯片图像占位符 1"/>
          <p:cNvSpPr>
            <a:spLocks noChangeAspect="1" noRot="1" noGrp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04866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41E0E0E2-7263-44C4-AAA9-733DBA7BD205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600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lang="zh-CN"/>
              <a:t>单击此处编辑母版副标题样式</a:t>
            </a:r>
            <a:endParaRPr altLang="en-US" lang="zh-CN"/>
          </a:p>
        </p:txBody>
      </p:sp>
      <p:sp>
        <p:nvSpPr>
          <p:cNvPr id="104860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4AD6194-9E45-42F6-8C4F-5C3047381661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0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F89A4EC-9002-4416-97B0-5DDEE94244E0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  <p:hf dt="0" ftr="0" hdr="0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680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二级</a:t>
            </a:r>
            <a:endParaRPr altLang="en-US" lang="zh-CN"/>
          </a:p>
          <a:p>
            <a:pPr lvl="2"/>
            <a:r>
              <a:rPr altLang="en-US" lang="zh-CN"/>
              <a:t>三级</a:t>
            </a:r>
            <a:endParaRPr altLang="en-US" lang="zh-CN"/>
          </a:p>
          <a:p>
            <a:pPr lvl="3"/>
            <a:r>
              <a:rPr altLang="en-US" lang="zh-CN"/>
              <a:t>四级</a:t>
            </a:r>
            <a:endParaRPr altLang="en-US" lang="zh-CN"/>
          </a:p>
          <a:p>
            <a:pPr lvl="4"/>
            <a:r>
              <a:rPr altLang="en-US" lang="zh-CN"/>
              <a:t>五级</a:t>
            </a:r>
            <a:endParaRPr altLang="en-US" lang="zh-CN"/>
          </a:p>
        </p:txBody>
      </p:sp>
      <p:sp>
        <p:nvSpPr>
          <p:cNvPr id="104868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4AD6194-9E45-42F6-8C4F-5C3047381661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8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F89A4EC-9002-4416-97B0-5DDEE94244E0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  <p:hf dt="0" ftr="0" hdr="0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竖排标题与文本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669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二级</a:t>
            </a:r>
            <a:endParaRPr altLang="en-US" lang="zh-CN"/>
          </a:p>
          <a:p>
            <a:pPr lvl="2"/>
            <a:r>
              <a:rPr altLang="en-US" lang="zh-CN"/>
              <a:t>三级</a:t>
            </a:r>
            <a:endParaRPr altLang="en-US" lang="zh-CN"/>
          </a:p>
          <a:p>
            <a:pPr lvl="3"/>
            <a:r>
              <a:rPr altLang="en-US" lang="zh-CN"/>
              <a:t>四级</a:t>
            </a:r>
            <a:endParaRPr altLang="en-US" lang="zh-CN"/>
          </a:p>
          <a:p>
            <a:pPr lvl="4"/>
            <a:r>
              <a:rPr altLang="en-US" lang="zh-CN"/>
              <a:t>五级</a:t>
            </a:r>
            <a:endParaRPr altLang="en-US" lang="zh-CN"/>
          </a:p>
        </p:txBody>
      </p:sp>
      <p:sp>
        <p:nvSpPr>
          <p:cNvPr id="104867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4AD6194-9E45-42F6-8C4F-5C3047381661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7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F89A4EC-9002-4416-97B0-5DDEE94244E0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  <p:hf dt="0" ftr="0" hdr="0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582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二级</a:t>
            </a:r>
            <a:endParaRPr altLang="en-US" lang="zh-CN"/>
          </a:p>
          <a:p>
            <a:pPr lvl="2"/>
            <a:r>
              <a:rPr altLang="en-US" lang="zh-CN"/>
              <a:t>三级</a:t>
            </a:r>
            <a:endParaRPr altLang="en-US" lang="zh-CN"/>
          </a:p>
          <a:p>
            <a:pPr lvl="3"/>
            <a:r>
              <a:rPr altLang="en-US" lang="zh-CN"/>
              <a:t>四级</a:t>
            </a:r>
            <a:endParaRPr altLang="en-US" lang="zh-CN"/>
          </a:p>
          <a:p>
            <a:pPr lvl="4"/>
            <a:r>
              <a:rPr altLang="en-US" lang="zh-CN"/>
              <a:t>五级</a:t>
            </a:r>
            <a:endParaRPr altLang="en-US" lang="zh-CN"/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4AD6194-9E45-42F6-8C4F-5C3047381661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F89A4EC-9002-4416-97B0-5DDEE94244E0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  <p:hf dt="0" ftr="0" hdr="0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685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</p:txBody>
      </p:sp>
      <p:sp>
        <p:nvSpPr>
          <p:cNvPr id="104868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4AD6194-9E45-42F6-8C4F-5C3047381661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8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F89A4EC-9002-4416-97B0-5DDEE94244E0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  <p:hf dt="0" ftr="0" hdr="0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690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二级</a:t>
            </a:r>
            <a:endParaRPr altLang="en-US" lang="zh-CN"/>
          </a:p>
          <a:p>
            <a:pPr lvl="2"/>
            <a:r>
              <a:rPr altLang="en-US" lang="zh-CN"/>
              <a:t>三级</a:t>
            </a:r>
            <a:endParaRPr altLang="en-US" lang="zh-CN"/>
          </a:p>
          <a:p>
            <a:pPr lvl="3"/>
            <a:r>
              <a:rPr altLang="en-US" lang="zh-CN"/>
              <a:t>四级</a:t>
            </a:r>
            <a:endParaRPr altLang="en-US" lang="zh-CN"/>
          </a:p>
          <a:p>
            <a:pPr lvl="4"/>
            <a:r>
              <a:rPr altLang="en-US" lang="zh-CN"/>
              <a:t>五级</a:t>
            </a:r>
            <a:endParaRPr altLang="en-US" lang="zh-CN"/>
          </a:p>
        </p:txBody>
      </p:sp>
      <p:sp>
        <p:nvSpPr>
          <p:cNvPr id="1048691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二级</a:t>
            </a:r>
            <a:endParaRPr altLang="en-US" lang="zh-CN"/>
          </a:p>
          <a:p>
            <a:pPr lvl="2"/>
            <a:r>
              <a:rPr altLang="en-US" lang="zh-CN"/>
              <a:t>三级</a:t>
            </a:r>
            <a:endParaRPr altLang="en-US" lang="zh-CN"/>
          </a:p>
          <a:p>
            <a:pPr lvl="3"/>
            <a:r>
              <a:rPr altLang="en-US" lang="zh-CN"/>
              <a:t>四级</a:t>
            </a:r>
            <a:endParaRPr altLang="en-US" lang="zh-CN"/>
          </a:p>
          <a:p>
            <a:pPr lvl="4"/>
            <a:r>
              <a:rPr altLang="en-US" lang="zh-CN"/>
              <a:t>五级</a:t>
            </a:r>
            <a:endParaRPr altLang="en-US" lang="zh-CN"/>
          </a:p>
        </p:txBody>
      </p:sp>
      <p:sp>
        <p:nvSpPr>
          <p:cNvPr id="104869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4AD6194-9E45-42F6-8C4F-5C3047381661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9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9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F89A4EC-9002-4416-97B0-5DDEE94244E0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  <p:hf dt="0" ftr="0" hdr="0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696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</p:txBody>
      </p:sp>
      <p:sp>
        <p:nvSpPr>
          <p:cNvPr id="1048697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二级</a:t>
            </a:r>
            <a:endParaRPr altLang="en-US" lang="zh-CN"/>
          </a:p>
          <a:p>
            <a:pPr lvl="2"/>
            <a:r>
              <a:rPr altLang="en-US" lang="zh-CN"/>
              <a:t>三级</a:t>
            </a:r>
            <a:endParaRPr altLang="en-US" lang="zh-CN"/>
          </a:p>
          <a:p>
            <a:pPr lvl="3"/>
            <a:r>
              <a:rPr altLang="en-US" lang="zh-CN"/>
              <a:t>四级</a:t>
            </a:r>
            <a:endParaRPr altLang="en-US" lang="zh-CN"/>
          </a:p>
          <a:p>
            <a:pPr lvl="4"/>
            <a:r>
              <a:rPr altLang="en-US" lang="zh-CN"/>
              <a:t>五级</a:t>
            </a:r>
            <a:endParaRPr altLang="en-US" lang="zh-CN"/>
          </a:p>
        </p:txBody>
      </p:sp>
      <p:sp>
        <p:nvSpPr>
          <p:cNvPr id="1048698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</p:txBody>
      </p:sp>
      <p:sp>
        <p:nvSpPr>
          <p:cNvPr id="1048699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二级</a:t>
            </a:r>
            <a:endParaRPr altLang="en-US" lang="zh-CN"/>
          </a:p>
          <a:p>
            <a:pPr lvl="2"/>
            <a:r>
              <a:rPr altLang="en-US" lang="zh-CN"/>
              <a:t>三级</a:t>
            </a:r>
            <a:endParaRPr altLang="en-US" lang="zh-CN"/>
          </a:p>
          <a:p>
            <a:pPr lvl="3"/>
            <a:r>
              <a:rPr altLang="en-US" lang="zh-CN"/>
              <a:t>四级</a:t>
            </a:r>
            <a:endParaRPr altLang="en-US" lang="zh-CN"/>
          </a:p>
          <a:p>
            <a:pPr lvl="4"/>
            <a:r>
              <a:rPr altLang="en-US" lang="zh-CN"/>
              <a:t>五级</a:t>
            </a:r>
            <a:endParaRPr altLang="en-US" lang="zh-CN"/>
          </a:p>
        </p:txBody>
      </p:sp>
      <p:sp>
        <p:nvSpPr>
          <p:cNvPr id="1048700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4AD6194-9E45-42F6-8C4F-5C3047381661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01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02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F89A4EC-9002-4416-97B0-5DDEE94244E0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  <p:hf dt="0" ftr="0" hdr="0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66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4AD6194-9E45-42F6-8C4F-5C3047381661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6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F89A4EC-9002-4416-97B0-5DDEE94244E0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  <p:hf dt="0" ftr="0" hdr="0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4AD6194-9E45-42F6-8C4F-5C3047381661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0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0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F89A4EC-9002-4416-97B0-5DDEE94244E0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  <p:hf dt="0" ftr="0" hdr="0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707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二级</a:t>
            </a:r>
            <a:endParaRPr altLang="en-US" lang="zh-CN"/>
          </a:p>
          <a:p>
            <a:pPr lvl="2"/>
            <a:r>
              <a:rPr altLang="en-US" lang="zh-CN"/>
              <a:t>三级</a:t>
            </a:r>
            <a:endParaRPr altLang="en-US" lang="zh-CN"/>
          </a:p>
          <a:p>
            <a:pPr lvl="3"/>
            <a:r>
              <a:rPr altLang="en-US" lang="zh-CN"/>
              <a:t>四级</a:t>
            </a:r>
            <a:endParaRPr altLang="en-US" lang="zh-CN"/>
          </a:p>
          <a:p>
            <a:pPr lvl="4"/>
            <a:r>
              <a:rPr altLang="en-US" lang="zh-CN"/>
              <a:t>五级</a:t>
            </a:r>
            <a:endParaRPr altLang="en-US" lang="zh-CN"/>
          </a:p>
        </p:txBody>
      </p:sp>
      <p:sp>
        <p:nvSpPr>
          <p:cNvPr id="1048708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</p:txBody>
      </p:sp>
      <p:sp>
        <p:nvSpPr>
          <p:cNvPr id="104870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4AD6194-9E45-42F6-8C4F-5C3047381661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1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1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F89A4EC-9002-4416-97B0-5DDEE94244E0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  <p:hf dt="0" ftr="0" hdr="0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674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675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</p:txBody>
      </p:sp>
      <p:sp>
        <p:nvSpPr>
          <p:cNvPr id="104867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4AD6194-9E45-42F6-8C4F-5C3047381661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7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F89A4EC-9002-4416-97B0-5DDEE94244E0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  <p:hf dt="0" ftr="0" hdr="0" sldNum="1"/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en-US" lang="zh-CN"/>
              <a:t>单击此处编辑母版标题样式</a:t>
            </a:r>
            <a:endParaRPr altLang="en-US" lang="zh-CN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二级</a:t>
            </a:r>
            <a:endParaRPr altLang="en-US" lang="zh-CN"/>
          </a:p>
          <a:p>
            <a:pPr lvl="2"/>
            <a:r>
              <a:rPr altLang="en-US" lang="zh-CN"/>
              <a:t>三级</a:t>
            </a:r>
            <a:endParaRPr altLang="en-US" lang="zh-CN"/>
          </a:p>
          <a:p>
            <a:pPr lvl="3"/>
            <a:r>
              <a:rPr altLang="en-US" lang="zh-CN"/>
              <a:t>四级</a:t>
            </a:r>
            <a:endParaRPr altLang="en-US" lang="zh-CN"/>
          </a:p>
          <a:p>
            <a:pPr lvl="4"/>
            <a:r>
              <a:rPr altLang="en-US" lang="zh-CN"/>
              <a:t>五级</a:t>
            </a:r>
            <a:endParaRPr altLang="en-US" lang="zh-CN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D6194-9E45-42F6-8C4F-5C3047381661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9A4EC-9002-4416-97B0-5DDEE94244E0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1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hyperlink" Target="https://github.com/yfblock/byteos/tree/main/drivers/kcvitek-sd" TargetMode="Externa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hyperlink" Target="https://github.com/yfblock/byteos/blob/main/kernel/src/modules.rs" TargetMode="External"/><Relationship Id="rId3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hyperlink" Target="https://github.com/learningos" TargetMode="External"/><Relationship Id="rId2" Type="http://schemas.openxmlformats.org/officeDocument/2006/relationships/hyperlink" Target="https://tooldiy.ry.rs/one_click_deployment/docker_os_rust/" TargetMode="External"/><Relationship Id="rId3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hyperlink" Target="https://github.com/yfblock/byteos/blob/3cd29c9ad0b95983db266022a97cf1f989b200df/kernel/src/tasks/user/mod.rs%23l23-l80" TargetMode="Externa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矩形 1"/>
          <p:cNvSpPr/>
          <p:nvPr/>
        </p:nvSpPr>
        <p:spPr>
          <a:xfrm>
            <a:off x="635" y="0"/>
            <a:ext cx="12191365" cy="6857365"/>
          </a:xfrm>
          <a:prstGeom prst="rect"/>
          <a:solidFill>
            <a:schemeClr val="tx2">
              <a:lumMod val="75000"/>
              <a:lumOff val="25000"/>
            </a:schemeClr>
          </a:solidFill>
          <a:ln>
            <a:solidFill>
              <a:srgbClr val="568D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grpSp>
        <p:nvGrpSpPr>
          <p:cNvPr id="26" name="组合 9"/>
          <p:cNvGrpSpPr/>
          <p:nvPr/>
        </p:nvGrpSpPr>
        <p:grpSpPr>
          <a:xfrm>
            <a:off x="33020" y="1314015"/>
            <a:ext cx="12192000" cy="4229334"/>
            <a:chOff x="-106878" y="1353785"/>
            <a:chExt cx="12445340" cy="4087170"/>
          </a:xfrm>
        </p:grpSpPr>
        <p:sp>
          <p:nvSpPr>
            <p:cNvPr id="1048587" name="矩形 15"/>
            <p:cNvSpPr/>
            <p:nvPr/>
          </p:nvSpPr>
          <p:spPr>
            <a:xfrm>
              <a:off x="-106878" y="1353785"/>
              <a:ext cx="12445340" cy="2107869"/>
            </a:xfrm>
            <a:prstGeom prst="rect"/>
            <a:solidFill>
              <a:schemeClr val="bg1"/>
            </a:solidFill>
            <a:ln>
              <a:noFill/>
            </a:ln>
            <a:effectLst>
              <a:outerShdw algn="br" blurRad="50800" dir="13500000" dist="38100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dir="t" rig="threePt"/>
            </a:scene3d>
            <a:sp3d>
              <a:bevelT w="139700" prst="cross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  <a:noAutofit/>
            </a:bodyPr>
            <a:p>
              <a:pPr algn="ctr"/>
              <a:endParaRPr altLang="en-US" lang="zh-CN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048588" name="矩形 20"/>
            <p:cNvSpPr/>
            <p:nvPr/>
          </p:nvSpPr>
          <p:spPr>
            <a:xfrm>
              <a:off x="-106878" y="3333086"/>
              <a:ext cx="12445340" cy="2107869"/>
            </a:xfrm>
            <a:prstGeom prst="rect"/>
            <a:solidFill>
              <a:schemeClr val="bg1"/>
            </a:solidFill>
            <a:ln>
              <a:noFill/>
            </a:ln>
            <a:effectLst>
              <a:outerShdw algn="tl" blurRad="50800" dir="2700000" dist="38100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dir="t" rig="threePt"/>
            </a:scene3d>
            <a:sp3d>
              <a:bevelT w="139700" prst="cross"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  <a:noAutofit/>
            </a:bodyPr>
            <a:p>
              <a:pPr algn="ctr"/>
              <a:endParaRPr altLang="en-US" lang="zh-CN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1048589" name="TextBox 22"/>
          <p:cNvSpPr txBox="1"/>
          <p:nvPr/>
        </p:nvSpPr>
        <p:spPr>
          <a:xfrm>
            <a:off x="1317962" y="2459989"/>
            <a:ext cx="9429750" cy="1285240"/>
          </a:xfrm>
          <a:prstGeom prst="rect"/>
          <a:noFill/>
        </p:spPr>
        <p:txBody>
          <a:bodyPr anchor="ctr" rtlCol="0" wrap="square">
            <a:spAutoFit/>
          </a:bodyPr>
          <a:p>
            <a:pPr algn="ctr"/>
            <a:r>
              <a:rPr altLang="zh-CN" b="1" dirty="0" sz="7200" lang="en-US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altLang="zh-CN" b="1" dirty="0" sz="7200" lang="en-US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yteos</a:t>
            </a:r>
            <a:r>
              <a:rPr altLang="zh-CN" b="1" dirty="0" sz="7200" lang="zh-CN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设计</a:t>
            </a:r>
            <a:r>
              <a:rPr altLang="zh-CN" b="1" dirty="0" sz="7200" lang="zh-CN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分享</a:t>
            </a:r>
            <a:endParaRPr b="1" dirty="0" sz="7200" lang="zh-CN">
              <a:solidFill>
                <a:schemeClr val="tx2">
                  <a:lumMod val="90000"/>
                  <a:lumOff val="1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8590" name="Text Box 7"/>
          <p:cNvSpPr txBox="1"/>
          <p:nvPr/>
        </p:nvSpPr>
        <p:spPr>
          <a:xfrm>
            <a:off x="6724015" y="4119245"/>
            <a:ext cx="2697480" cy="396240"/>
          </a:xfrm>
          <a:prstGeom prst="rect"/>
          <a:noFill/>
        </p:spPr>
        <p:txBody>
          <a:bodyPr rtlCol="0" wrap="none">
            <a:spAutoFit/>
          </a:bodyPr>
          <a:p>
            <a:r>
              <a:rPr altLang="en-US" dirty="0" 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指导老师：李连民、张虎</a:t>
            </a:r>
            <a:endParaRPr altLang="en-US" lang="zh-CN"/>
          </a:p>
        </p:txBody>
      </p:sp>
      <p:sp>
        <p:nvSpPr>
          <p:cNvPr id="1048591" name="Text Box 10"/>
          <p:cNvSpPr txBox="1"/>
          <p:nvPr/>
        </p:nvSpPr>
        <p:spPr>
          <a:xfrm>
            <a:off x="8471535" y="4889500"/>
            <a:ext cx="1783080" cy="396240"/>
          </a:xfrm>
          <a:prstGeom prst="rect"/>
          <a:noFill/>
        </p:spPr>
        <p:txBody>
          <a:bodyPr rtlCol="0" wrap="none">
            <a:spAutoFit/>
          </a:bodyPr>
          <a:p>
            <a:r>
              <a:rPr altLang="en-US" lang="zh-CN"/>
              <a:t>主讲人：杨金博</a:t>
            </a:r>
            <a:endParaRPr altLang="en-US" lang="zh-CN"/>
          </a:p>
        </p:txBody>
      </p:sp>
      <p:sp>
        <p:nvSpPr>
          <p:cNvPr id="1048592" name="灯片编号占位符 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F89A4EC-9002-4416-97B0-5DDEE94244E0}" type="slidenum">
              <a:rPr altLang="en-US" lang="zh-CN" smtClean="0"/>
              <a:t>1</a:t>
            </a:fld>
            <a:endParaRPr altLang="en-US" lang="zh-CN"/>
          </a:p>
        </p:txBody>
      </p:sp>
    </p:spTree>
  </p:cSld>
  <p:clrMapOvr>
    <a:masterClrMapping/>
  </p:clrMapOvr>
  <p:transition spd="slow" advTm="16705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文本框 3"/>
          <p:cNvSpPr txBox="1"/>
          <p:nvPr/>
        </p:nvSpPr>
        <p:spPr>
          <a:xfrm>
            <a:off x="448056" y="320040"/>
            <a:ext cx="8074152" cy="624839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sz="3200" lang="zh-CN"/>
              <a:t>华山派开发板</a:t>
            </a:r>
            <a:r>
              <a:rPr altLang="zh-CN" dirty="0" sz="3200" lang="en-US"/>
              <a:t>SD</a:t>
            </a:r>
            <a:r>
              <a:rPr altLang="en-US" dirty="0" sz="3200" lang="zh-CN"/>
              <a:t>卡驱动</a:t>
            </a:r>
            <a:endParaRPr altLang="en-US" dirty="0" sz="3200" lang="zh-CN"/>
          </a:p>
        </p:txBody>
      </p:sp>
      <p:sp>
        <p:nvSpPr>
          <p:cNvPr id="1048629" name="文本框 1"/>
          <p:cNvSpPr txBox="1"/>
          <p:nvPr/>
        </p:nvSpPr>
        <p:spPr>
          <a:xfrm>
            <a:off x="571500" y="1159906"/>
            <a:ext cx="11039475" cy="4892040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50000"/>
              </a:lnSpc>
            </a:pPr>
            <a:r>
              <a:rPr altLang="en-US" dirty="0" sz="2800" lang="zh-CN"/>
              <a:t>在</a:t>
            </a:r>
            <a:r>
              <a:rPr altLang="zh-CN" dirty="0" sz="2800" lang="en-US"/>
              <a:t>B</a:t>
            </a:r>
            <a:r>
              <a:rPr altLang="zh-CN" dirty="0" sz="2800" lang="en-US"/>
              <a:t>y</a:t>
            </a:r>
            <a:r>
              <a:rPr altLang="zh-CN" dirty="0" sz="2800" lang="en-US"/>
              <a:t>t</a:t>
            </a:r>
            <a:r>
              <a:rPr altLang="zh-CN" dirty="0" sz="2800" lang="en-US"/>
              <a:t>e</a:t>
            </a:r>
            <a:r>
              <a:rPr altLang="zh-CN" dirty="0" sz="2800" lang="en-US"/>
              <a:t>O</a:t>
            </a:r>
            <a:r>
              <a:rPr altLang="zh-CN" dirty="0" sz="2800" lang="en-US"/>
              <a:t>S</a:t>
            </a:r>
            <a:r>
              <a:rPr altLang="zh-CN" dirty="0" sz="2800" lang="zh-CN"/>
              <a:t>移植到</a:t>
            </a:r>
            <a:r>
              <a:rPr altLang="zh-CN" dirty="0" sz="2800" lang="en-US"/>
              <a:t>C</a:t>
            </a:r>
            <a:r>
              <a:rPr altLang="zh-CN" dirty="0" sz="2800" lang="en-US"/>
              <a:t>V</a:t>
            </a:r>
            <a:r>
              <a:rPr altLang="zh-CN" dirty="0" sz="2800" lang="en-US"/>
              <a:t>1</a:t>
            </a:r>
            <a:r>
              <a:rPr altLang="zh-CN" dirty="0" sz="2800" lang="en-US"/>
              <a:t>8</a:t>
            </a:r>
            <a:r>
              <a:rPr altLang="zh-CN" dirty="0" sz="2800" lang="en-US"/>
              <a:t>1</a:t>
            </a:r>
            <a:r>
              <a:rPr altLang="zh-CN" dirty="0" sz="2800" lang="en-US"/>
              <a:t>1</a:t>
            </a:r>
            <a:r>
              <a:rPr altLang="zh-CN" dirty="0" sz="2800" lang="en-US"/>
              <a:t>h</a:t>
            </a:r>
            <a:r>
              <a:rPr altLang="zh-CN" dirty="0" sz="2800" lang="zh-CN"/>
              <a:t>的</a:t>
            </a:r>
            <a:r>
              <a:rPr altLang="zh-CN" dirty="0" sz="2800" lang="zh-CN"/>
              <a:t>过程中</a:t>
            </a:r>
            <a:r>
              <a:rPr altLang="en-US" dirty="0" sz="2800" lang="zh-CN"/>
              <a:t>，由于</a:t>
            </a:r>
            <a:r>
              <a:rPr altLang="zh-CN" dirty="0" sz="2800" lang="en-US"/>
              <a:t> CV1811h </a:t>
            </a:r>
            <a:r>
              <a:rPr altLang="en-US" dirty="0" sz="2800" lang="zh-CN"/>
              <a:t>并没有使用</a:t>
            </a:r>
            <a:r>
              <a:rPr altLang="zh-CN" dirty="0" sz="2800" lang="en-US"/>
              <a:t> Rust </a:t>
            </a:r>
            <a:r>
              <a:rPr altLang="en-US" dirty="0" sz="2800" lang="zh-CN"/>
              <a:t>编写的</a:t>
            </a:r>
            <a:r>
              <a:rPr altLang="zh-CN" dirty="0" sz="2800" lang="en-US"/>
              <a:t>SD</a:t>
            </a:r>
            <a:r>
              <a:rPr altLang="en-US" dirty="0" sz="2800" lang="zh-CN"/>
              <a:t>卡驱动，因此需要去阅读文档并且研究已有的</a:t>
            </a:r>
            <a:r>
              <a:rPr altLang="zh-CN" dirty="0" sz="2800" lang="en-US"/>
              <a:t> C </a:t>
            </a:r>
            <a:r>
              <a:rPr altLang="en-US" dirty="0" sz="2800" lang="zh-CN"/>
              <a:t>语言驱动，在这个过程中我花了大量的时间研究</a:t>
            </a:r>
            <a:r>
              <a:rPr altLang="zh-CN" dirty="0" sz="2800" lang="en-US"/>
              <a:t> U-BOOT </a:t>
            </a:r>
            <a:r>
              <a:rPr altLang="en-US" dirty="0" sz="2800" lang="zh-CN"/>
              <a:t>中的</a:t>
            </a:r>
            <a:r>
              <a:rPr altLang="zh-CN" dirty="0" sz="2800" lang="en-US"/>
              <a:t> cv1811h </a:t>
            </a:r>
            <a:r>
              <a:rPr altLang="en-US" dirty="0" sz="2800" lang="zh-CN"/>
              <a:t>的</a:t>
            </a:r>
            <a:r>
              <a:rPr altLang="zh-CN" dirty="0" sz="2800" lang="en-US"/>
              <a:t> sdmmc </a:t>
            </a:r>
            <a:r>
              <a:rPr altLang="en-US" dirty="0" sz="2800" lang="zh-CN"/>
              <a:t>驱动并进行相关的学习，编写了独立的驱动。</a:t>
            </a:r>
            <a:endParaRPr altLang="en-US" dirty="0" sz="2800" lang="zh-CN"/>
          </a:p>
          <a:p>
            <a:pPr>
              <a:lnSpc>
                <a:spcPct val="150000"/>
              </a:lnSpc>
            </a:pPr>
            <a:endParaRPr altLang="en-US" dirty="0" sz="2800" lang="zh-CN"/>
          </a:p>
          <a:p>
            <a:pPr>
              <a:lnSpc>
                <a:spcPct val="150000"/>
              </a:lnSpc>
            </a:pPr>
            <a:r>
              <a:rPr altLang="en-US" dirty="0" sz="2800" lang="zh-CN"/>
              <a:t>驱动</a:t>
            </a:r>
            <a:r>
              <a:rPr altLang="en-US" dirty="0" sz="2800" lang="zh-CN"/>
              <a:t>链接</a:t>
            </a:r>
            <a:r>
              <a:rPr altLang="en-US" dirty="0" sz="2800" lang="zh-CN"/>
              <a:t>：</a:t>
            </a:r>
            <a:r>
              <a:rPr altLang="en-US" dirty="0" sz="2800" lang="zh-CN">
                <a:hlinkClick r:id="rId1"/>
              </a:rPr>
              <a:t>https://github.com/yfblock/ByteOS/tree/main/drivers/kcvitek-sd</a:t>
            </a:r>
            <a:endParaRPr altLang="en-US" dirty="0" sz="2800" lang="zh-CN"/>
          </a:p>
        </p:txBody>
      </p:sp>
      <p:sp>
        <p:nvSpPr>
          <p:cNvPr id="1048630" name="灯片编号占位符 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F89A4EC-9002-4416-97B0-5DDEE94244E0}" type="slidenum">
              <a:rPr altLang="en-US" lang="zh-CN" smtClean="0"/>
              <a:t>10</a:t>
            </a:fld>
            <a:endParaRPr altLang="en-US" 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文本框 3"/>
          <p:cNvSpPr txBox="1"/>
          <p:nvPr/>
        </p:nvSpPr>
        <p:spPr>
          <a:xfrm>
            <a:off x="566928" y="448056"/>
            <a:ext cx="7031736" cy="624839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sz="3200" lang="zh-CN"/>
              <a:t>组合设计</a:t>
            </a:r>
            <a:endParaRPr altLang="en-US" dirty="0" sz="3200" lang="zh-CN"/>
          </a:p>
        </p:txBody>
      </p:sp>
      <p:sp>
        <p:nvSpPr>
          <p:cNvPr id="1048632" name="Rectangle 2"/>
          <p:cNvSpPr>
            <a:spLocks noChangeArrowheads="1"/>
          </p:cNvSpPr>
          <p:nvPr/>
        </p:nvSpPr>
        <p:spPr bwMode="auto">
          <a:xfrm>
            <a:off x="617220" y="944759"/>
            <a:ext cx="4391025" cy="6102349"/>
          </a:xfrm>
          <a:prstGeom prst="rect"/>
          <a:solidFill>
            <a:srgbClr val="FFFFFF"/>
          </a:solidFill>
          <a:ln>
            <a:noFill/>
          </a:ln>
          <a:effectLst/>
        </p:spPr>
        <p:txBody>
          <a:bodyPr anchor="ctr" anchorCtr="0" bIns="0" compatLnSpc="1" lIns="0" numCol="1" rIns="0" tIns="0" vert="horz" wrap="square">
            <a:spAutoFit/>
          </a:bodyPr>
          <a:p>
            <a:pPr algn="l" defTabSz="914400" eaLnBrk="0" fontAlgn="base" hangingPunct="0" indent="457200" latinLnBrk="0" lvl="0" marL="0" marR="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zh-CN" baseline="0" b="0" cap="none" dirty="0" sz="2400" i="0" kumimoji="0" lang="en-US" normalizeH="0" strike="noStrike" u="none">
                <a:ln>
                  <a:noFill/>
                </a:ln>
                <a:solidFill>
                  <a:srgbClr val="1F2328"/>
                </a:solidFill>
                <a:effectLst/>
                <a:latin typeface="+mn-ea"/>
              </a:rPr>
              <a:t>B</a:t>
            </a:r>
            <a:r>
              <a:rPr altLang="zh-CN" baseline="0" b="0" cap="none" dirty="0" sz="2400" i="0" kumimoji="0" lang="en-US" normalizeH="0" strike="noStrike" u="none">
                <a:ln>
                  <a:noFill/>
                </a:ln>
                <a:solidFill>
                  <a:srgbClr val="1F2328"/>
                </a:solidFill>
                <a:effectLst/>
                <a:latin typeface="+mn-ea"/>
              </a:rPr>
              <a:t>y</a:t>
            </a:r>
            <a:r>
              <a:rPr altLang="zh-CN" baseline="0" b="0" cap="none" dirty="0" sz="2400" i="0" kumimoji="0" lang="en-US" normalizeH="0" strike="noStrike" u="none">
                <a:ln>
                  <a:noFill/>
                </a:ln>
                <a:solidFill>
                  <a:srgbClr val="1F2328"/>
                </a:solidFill>
                <a:effectLst/>
                <a:latin typeface="+mn-ea"/>
              </a:rPr>
              <a:t>t</a:t>
            </a:r>
            <a:r>
              <a:rPr altLang="zh-CN" baseline="0" b="0" cap="none" dirty="0" sz="2400" i="0" kumimoji="0" lang="en-US" normalizeH="0" strike="noStrike" u="none">
                <a:ln>
                  <a:noFill/>
                </a:ln>
                <a:solidFill>
                  <a:srgbClr val="1F2328"/>
                </a:solidFill>
                <a:effectLst/>
                <a:latin typeface="+mn-ea"/>
              </a:rPr>
              <a:t>e</a:t>
            </a:r>
            <a:r>
              <a:rPr altLang="zh-CN" baseline="0" b="0" cap="none" dirty="0" sz="2400" i="0" kumimoji="0" lang="en-US" normalizeH="0" strike="noStrike" u="none">
                <a:ln>
                  <a:noFill/>
                </a:ln>
                <a:solidFill>
                  <a:srgbClr val="1F2328"/>
                </a:solidFill>
                <a:effectLst/>
                <a:latin typeface="+mn-ea"/>
              </a:rPr>
              <a:t>O</a:t>
            </a:r>
            <a:r>
              <a:rPr altLang="zh-CN" baseline="0" b="0" cap="none" dirty="0" sz="2400" i="0" kumimoji="0" lang="en-US" normalizeH="0" strike="noStrike" u="none">
                <a:ln>
                  <a:noFill/>
                </a:ln>
                <a:solidFill>
                  <a:srgbClr val="1F2328"/>
                </a:solidFill>
                <a:effectLst/>
                <a:latin typeface="+mn-ea"/>
              </a:rPr>
              <a:t>S</a:t>
            </a:r>
            <a:r>
              <a:rPr altLang="zh-CN" baseline="0" b="0" cap="none" dirty="0" sz="2400" i="0" kumimoji="0" lang="zh-CN" normalizeH="0" strike="noStrike" u="none">
                <a:ln>
                  <a:noFill/>
                </a:ln>
                <a:solidFill>
                  <a:srgbClr val="1F2328"/>
                </a:solidFill>
                <a:effectLst/>
                <a:latin typeface="+mn-ea"/>
              </a:rPr>
              <a:t>采用</a:t>
            </a:r>
            <a:r>
              <a:rPr altLang="zh-CN" baseline="0" b="0" cap="none" dirty="0" sz="2400" i="0" kumimoji="0" lang="zh-CN" normalizeH="0" strike="noStrike" u="none">
                <a:ln>
                  <a:noFill/>
                </a:ln>
                <a:solidFill>
                  <a:srgbClr val="1F2328"/>
                </a:solidFill>
                <a:effectLst/>
                <a:latin typeface="+mn-ea"/>
              </a:rPr>
              <a:t>模块化</a:t>
            </a:r>
            <a:r>
              <a:rPr altLang="zh-CN" baseline="0" b="0" cap="none" dirty="0" sz="2400" i="0" kumimoji="0" lang="zh-CN" normalizeH="0" strike="noStrike" u="none">
                <a:ln>
                  <a:noFill/>
                </a:ln>
                <a:solidFill>
                  <a:srgbClr val="1F2328"/>
                </a:solidFill>
                <a:effectLst/>
                <a:latin typeface="+mn-ea"/>
              </a:rPr>
              <a:t>的</a:t>
            </a:r>
            <a:r>
              <a:rPr altLang="zh-CN" baseline="0" b="0" cap="none" dirty="0" sz="2400" i="0" kumimoji="0" lang="zh-CN" normalizeH="0" strike="noStrike" u="none">
                <a:ln>
                  <a:noFill/>
                </a:ln>
                <a:solidFill>
                  <a:srgbClr val="1F2328"/>
                </a:solidFill>
                <a:effectLst/>
                <a:latin typeface="+mn-ea"/>
              </a:rPr>
              <a:t>设计</a:t>
            </a:r>
            <a:r>
              <a:rPr altLang="zh-CN" baseline="0" b="0" cap="none" dirty="0" sz="2400" i="0" kumimoji="0" lang="zh-CN" normalizeH="0" strike="noStrike" u="none">
                <a:ln>
                  <a:noFill/>
                </a:ln>
                <a:solidFill>
                  <a:srgbClr val="1F2328"/>
                </a:solidFill>
                <a:effectLst/>
                <a:latin typeface="+mn-ea"/>
              </a:rPr>
              <a:t>，</a:t>
            </a:r>
            <a:r>
              <a:rPr altLang="zh-CN" baseline="0" b="0" cap="none" dirty="0" sz="2400" i="0" kumimoji="0" lang="zh-CN" normalizeH="0" strike="noStrike" u="none">
                <a:ln>
                  <a:noFill/>
                </a:ln>
                <a:solidFill>
                  <a:srgbClr val="1F2328"/>
                </a:solidFill>
                <a:effectLst/>
                <a:latin typeface="+mn-ea"/>
              </a:rPr>
              <a:t>基于</a:t>
            </a:r>
            <a:r>
              <a:rPr altLang="zh-CN" baseline="0" b="0" cap="none" dirty="0" sz="2400" i="0" kumimoji="0" lang="en-US" normalizeH="0" strike="noStrike" u="none">
                <a:ln>
                  <a:noFill/>
                </a:ln>
                <a:solidFill>
                  <a:srgbClr val="1F2328"/>
                </a:solidFill>
                <a:effectLst/>
                <a:latin typeface="+mn-ea"/>
              </a:rPr>
              <a:t> </a:t>
            </a:r>
            <a:r>
              <a:rPr altLang="zh-CN" baseline="0" b="0" cap="none" dirty="0" sz="2400" i="0" kumimoji="0" lang="zh-CN" normalizeH="0" strike="noStrike" u="none">
                <a:ln>
                  <a:noFill/>
                </a:ln>
                <a:solidFill>
                  <a:srgbClr val="1F2328"/>
                </a:solidFill>
                <a:effectLst/>
                <a:latin typeface="+mn-ea"/>
              </a:rPr>
              <a:t>Link</a:t>
            </a:r>
            <a:r>
              <a:rPr altLang="zh-CN" baseline="0" b="0" cap="none" dirty="0" sz="2400" i="0" kumimoji="0" lang="en-US" normalizeH="0" strike="noStrike" u="none">
                <a:ln>
                  <a:noFill/>
                </a:ln>
                <a:solidFill>
                  <a:srgbClr val="1F2328"/>
                </a:solidFill>
                <a:effectLst/>
                <a:latin typeface="+mn-ea"/>
              </a:rPr>
              <a:t>m</a:t>
            </a:r>
            <a:r>
              <a:rPr altLang="zh-CN" baseline="0" b="0" cap="none" dirty="0" sz="2400" i="0" kumimoji="0" lang="zh-CN" normalizeH="0" strike="noStrike" u="none">
                <a:ln>
                  <a:noFill/>
                </a:ln>
                <a:solidFill>
                  <a:srgbClr val="1F2328"/>
                </a:solidFill>
                <a:effectLst/>
                <a:latin typeface="+mn-ea"/>
              </a:rPr>
              <a:t>e 的库实现了对于驱动的简单组合，在一些情况下，需要构建针对某个硬件的 OS，而且只需要部分驱动，这个时候就可以通过在ByteOS中的 lin</a:t>
            </a:r>
            <a:r>
              <a:rPr altLang="zh-CN" baseline="0" b="0" cap="none" dirty="0" sz="2400" i="0" kumimoji="0" lang="en-US" normalizeH="0" strike="noStrike" u="none">
                <a:ln>
                  <a:noFill/>
                </a:ln>
                <a:solidFill>
                  <a:srgbClr val="1F2328"/>
                </a:solidFill>
                <a:effectLst/>
                <a:latin typeface="+mn-ea"/>
              </a:rPr>
              <a:t>k</a:t>
            </a:r>
            <a:r>
              <a:rPr altLang="zh-CN" baseline="0" b="0" cap="none" dirty="0" sz="2400" i="0" kumimoji="0" lang="zh-CN" normalizeH="0" strike="noStrike" u="none">
                <a:ln>
                  <a:noFill/>
                </a:ln>
                <a:solidFill>
                  <a:srgbClr val="1F2328"/>
                </a:solidFill>
                <a:effectLst/>
                <a:latin typeface="+mn-ea"/>
              </a:rPr>
              <a:t> 设计，实现对于驱动的组合。</a:t>
            </a:r>
            <a:r>
              <a:rPr altLang="en-US" baseline="0" b="0" cap="none" dirty="0" sz="2400" i="0" kumimoji="0" lang="zh-CN" normalizeH="0" strike="noStrike" u="none">
                <a:ln>
                  <a:noFill/>
                </a:ln>
                <a:solidFill>
                  <a:srgbClr val="1F2328"/>
                </a:solidFill>
                <a:effectLst/>
                <a:latin typeface="+mn-ea"/>
              </a:rPr>
              <a:t>在程序进行打包的时候只打包需要的驱动。</a:t>
            </a:r>
            <a:endParaRPr altLang="zh-CN" baseline="0" b="0" cap="none" dirty="0" sz="2400" i="0" kumimoji="0" lang="zh-CN" normalizeH="0" strike="noStrike" u="none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altLang="zh-CN" baseline="0" b="0" cap="none" dirty="0" sz="2400" i="0" kumimoji="0" lang="zh-CN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altLang="zh-CN" baseline="0" b="0" cap="none" dirty="0" sz="2400" i="0" kumimoji="0" lang="zh-CN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97159" name="图片 7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468880" y="1032830"/>
            <a:ext cx="6127147" cy="4167819"/>
          </a:xfrm>
          <a:prstGeom prst="rect"/>
        </p:spPr>
      </p:pic>
      <p:sp>
        <p:nvSpPr>
          <p:cNvPr id="1048633" name="文本框 1048699"/>
          <p:cNvSpPr txBox="1"/>
          <p:nvPr/>
        </p:nvSpPr>
        <p:spPr>
          <a:xfrm>
            <a:off x="4189428" y="6305807"/>
            <a:ext cx="7536291" cy="358141"/>
          </a:xfrm>
          <a:prstGeom prst="rect"/>
        </p:spPr>
        <p:txBody>
          <a:bodyPr rtlCol="0" wrap="square">
            <a:spAutoFit/>
          </a:bodyPr>
          <a:p>
            <a:r>
              <a:rPr sz="1600" lang="zh-CN">
                <a:solidFill>
                  <a:srgbClr val="000000"/>
                </a:solidFill>
                <a:hlinkClick r:id="rId2"/>
              </a:rPr>
              <a:t>https://github.com/yfblock/ByteOS/blob/main/kernel/src/modules.rs</a:t>
            </a:r>
            <a:endParaRPr sz="1600" lang="zh-CN">
              <a:solidFill>
                <a:srgbClr val="000000"/>
              </a:solidFill>
            </a:endParaRPr>
          </a:p>
        </p:txBody>
      </p:sp>
      <p:sp>
        <p:nvSpPr>
          <p:cNvPr id="1048634" name="灯片编号占位符 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F89A4EC-9002-4416-97B0-5DDEE94244E0}" type="slidenum">
              <a:rPr altLang="en-US" lang="zh-CN" smtClean="0"/>
              <a:t>11</a:t>
            </a:fld>
            <a:endParaRPr altLang="en-US" 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/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Rust </a:t>
            </a:r>
            <a:r>
              <a:rPr altLang="en-US" lang="zh-CN">
                <a:ea typeface="宋体" panose="02010600030101010101" pitchFamily="2" charset="-122"/>
                <a:sym typeface="+mn-ea"/>
              </a:rPr>
              <a:t>协程</a:t>
            </a:r>
            <a:endParaRPr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altLang="en-US" lang="zh-CN">
                <a:ea typeface="宋体" panose="02010600030101010101" pitchFamily="2" charset="-122"/>
              </a:rPr>
              <a:t>在</a:t>
            </a:r>
            <a:r>
              <a:rPr altLang="zh-CN" lang="en-US">
                <a:ea typeface="宋体" panose="02010600030101010101" pitchFamily="2" charset="-122"/>
              </a:rPr>
              <a:t> ByteOS </a:t>
            </a:r>
            <a:r>
              <a:rPr altLang="en-US" lang="zh-CN">
                <a:ea typeface="宋体" panose="02010600030101010101" pitchFamily="2" charset="-122"/>
              </a:rPr>
              <a:t>中使用了</a:t>
            </a:r>
            <a:r>
              <a:rPr altLang="zh-CN" lang="en-US">
                <a:ea typeface="宋体" panose="02010600030101010101" pitchFamily="2" charset="-122"/>
              </a:rPr>
              <a:t> Rust </a:t>
            </a:r>
            <a:r>
              <a:rPr altLang="en-US" lang="zh-CN">
                <a:ea typeface="宋体" panose="02010600030101010101" pitchFamily="2" charset="-122"/>
              </a:rPr>
              <a:t>的无栈协程，无栈协程相对于线程而言非常轻量级。它们不需要像线程那样分配固定大小的堆栈空间，因此创建和销毁协程的开销较小。这使得可以创建大量的协程而不会消耗过多的系统资源。</a:t>
            </a:r>
            <a:endParaRPr altLang="en-US" lang="zh-CN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altLang="zh-CN" lang="en-US">
                <a:ea typeface="宋体" panose="02010600030101010101" pitchFamily="2" charset="-122"/>
              </a:rPr>
              <a:t>Rust </a:t>
            </a:r>
            <a:r>
              <a:rPr altLang="en-US" lang="zh-CN">
                <a:ea typeface="宋体" panose="02010600030101010101" pitchFamily="2" charset="-122"/>
              </a:rPr>
              <a:t>对于无栈协程的支持也比较好，大大简少了开发</a:t>
            </a:r>
            <a:r>
              <a:rPr altLang="zh-CN" lang="en-US">
                <a:ea typeface="宋体" panose="02010600030101010101" pitchFamily="2" charset="-122"/>
              </a:rPr>
              <a:t> OS </a:t>
            </a:r>
            <a:r>
              <a:rPr altLang="en-US" lang="zh-CN">
                <a:ea typeface="宋体" panose="02010600030101010101" pitchFamily="2" charset="-122"/>
              </a:rPr>
              <a:t>的工作量。</a:t>
            </a:r>
            <a:endParaRPr altLang="en-US" lang="zh-CN">
              <a:ea typeface="宋体" panose="02010600030101010101" pitchFamily="2" charset="-122"/>
            </a:endParaRPr>
          </a:p>
        </p:txBody>
      </p:sp>
      <p:sp>
        <p:nvSpPr>
          <p:cNvPr id="1048637" name="灯片编号占位符 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F89A4EC-9002-4416-97B0-5DDEE94244E0}" type="slidenum">
              <a:rPr altLang="en-US" lang="zh-CN" smtClean="0"/>
              <a:t>12</a:t>
            </a:fld>
            <a:endParaRPr altLang="en-US" 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/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Rust </a:t>
            </a:r>
            <a:r>
              <a:rPr altLang="en-US" lang="zh-CN">
                <a:ea typeface="宋体" panose="02010600030101010101" pitchFamily="2" charset="-122"/>
              </a:rPr>
              <a:t>协程</a:t>
            </a:r>
            <a:endParaRPr altLang="en-US" lang="zh-CN">
              <a:ea typeface="宋体" panose="02010600030101010101" pitchFamily="2" charset="-122"/>
            </a:endParaRPr>
          </a:p>
        </p:txBody>
      </p:sp>
      <p:sp>
        <p:nvSpPr>
          <p:cNvPr id="1048639" name="Content Placeholder 5"/>
          <p:cNvSpPr/>
          <p:nvPr>
            <p:ph idx="1"/>
          </p:nvPr>
        </p:nvSpPr>
        <p:spPr>
          <a:xfrm>
            <a:off x="838200" y="1553210"/>
            <a:ext cx="4404995" cy="4624070"/>
          </a:xfrm>
        </p:spPr>
        <p:txBody>
          <a:bodyPr/>
          <a:p>
            <a:pPr>
              <a:lnSpc>
                <a:spcPct val="150000"/>
              </a:lnSpc>
            </a:pPr>
            <a:r>
              <a:rPr altLang="en-US" lang="zh-CN">
                <a:ea typeface="宋体" panose="02010600030101010101" pitchFamily="2" charset="-122"/>
              </a:rPr>
              <a:t>使用</a:t>
            </a:r>
            <a:r>
              <a:rPr altLang="zh-CN" lang="en-US">
                <a:ea typeface="宋体" panose="02010600030101010101" pitchFamily="2" charset="-122"/>
              </a:rPr>
              <a:t> Rust </a:t>
            </a:r>
            <a:r>
              <a:rPr altLang="en-US" lang="zh-CN">
                <a:ea typeface="宋体" panose="02010600030101010101" pitchFamily="2" charset="-122"/>
              </a:rPr>
              <a:t>协程我们可以很方便的在内核中处理中断和信号。不必花费大量的时间设计，仅仅只需要一个</a:t>
            </a:r>
            <a:r>
              <a:rPr altLang="zh-CN" lang="en-US">
                <a:ea typeface="宋体" panose="02010600030101010101" pitchFamily="2" charset="-122"/>
              </a:rPr>
              <a:t> future::or!</a:t>
            </a:r>
            <a:r>
              <a:rPr altLang="en-US" lang="zh-CN">
                <a:ea typeface="宋体" panose="02010600030101010101" pitchFamily="2" charset="-122"/>
              </a:rPr>
              <a:t>。</a:t>
            </a:r>
            <a:endParaRPr altLang="en-US" lang="zh-CN">
              <a:ea typeface="宋体" panose="02010600030101010101" pitchFamily="2" charset="-122"/>
            </a:endParaRPr>
          </a:p>
        </p:txBody>
      </p:sp>
      <p:pic>
        <p:nvPicPr>
          <p:cNvPr id="2097160" name="Picture 6" descr="shixu.drawio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438775" y="1270000"/>
            <a:ext cx="5915025" cy="4686300"/>
          </a:xfrm>
          <a:prstGeom prst="rect"/>
        </p:spPr>
      </p:pic>
      <p:sp>
        <p:nvSpPr>
          <p:cNvPr id="1048640" name="灯片编号占位符 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F89A4EC-9002-4416-97B0-5DDEE94244E0}" type="slidenum">
              <a:rPr altLang="en-US" lang="zh-CN" smtClean="0"/>
              <a:t>13</a:t>
            </a:fld>
            <a:endParaRPr altLang="en-US" 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dirty="0" lang="zh-CN"/>
              <a:t>其他支持</a:t>
            </a:r>
            <a:endParaRPr altLang="en-US" dirty="0" lang="zh-CN"/>
          </a:p>
        </p:txBody>
      </p:sp>
      <p:sp>
        <p:nvSpPr>
          <p:cNvPr id="1048642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altLang="zh-CN" dirty="0" lang="en-US">
                <a:sym typeface="+mn-ea"/>
              </a:rPr>
              <a:t>GCC</a:t>
            </a:r>
            <a:endParaRPr altLang="zh-CN" dirty="0" lang="en-US"/>
          </a:p>
          <a:p>
            <a:endParaRPr altLang="zh-CN" dirty="0" lang="en-US"/>
          </a:p>
          <a:p>
            <a:r>
              <a:rPr altLang="zh-CN" dirty="0" lang="en-US"/>
              <a:t>Redis</a:t>
            </a:r>
            <a:endParaRPr altLang="zh-CN" dirty="0" lang="en-US"/>
          </a:p>
          <a:p>
            <a:endParaRPr altLang="zh-CN" dirty="0" lang="en-US"/>
          </a:p>
          <a:p>
            <a:r>
              <a:rPr altLang="zh-CN" dirty="0" lang="en-US"/>
              <a:t>http_serve</a:t>
            </a:r>
            <a:r>
              <a:rPr altLang="zh-CN" dirty="0" lang="en-US"/>
              <a:t>r</a:t>
            </a:r>
            <a:endParaRPr altLang="zh-CN" dirty="0" lang="en-US"/>
          </a:p>
          <a:p>
            <a:endParaRPr altLang="zh-CN" dirty="0" lang="en-US"/>
          </a:p>
          <a:p>
            <a:r>
              <a:rPr altLang="zh-CN" dirty="0" lang="en-US"/>
              <a:t>s</a:t>
            </a:r>
            <a:r>
              <a:rPr altLang="zh-CN" dirty="0" lang="en-US"/>
              <a:t>i</a:t>
            </a:r>
            <a:r>
              <a:rPr altLang="zh-CN" dirty="0" lang="en-US"/>
              <a:t>m</a:t>
            </a:r>
            <a:r>
              <a:rPr altLang="zh-CN" dirty="0" lang="en-US"/>
              <a:t>p</a:t>
            </a:r>
            <a:r>
              <a:rPr altLang="zh-CN" dirty="0" lang="en-US"/>
              <a:t>l</a:t>
            </a:r>
            <a:r>
              <a:rPr altLang="zh-CN" dirty="0" lang="en-US"/>
              <a:t>e</a:t>
            </a:r>
            <a:r>
              <a:rPr altLang="zh-CN" dirty="0" lang="en-US"/>
              <a:t>_</a:t>
            </a:r>
            <a:r>
              <a:rPr altLang="zh-CN" dirty="0" lang="en-US"/>
              <a:t>s</a:t>
            </a:r>
            <a:r>
              <a:rPr altLang="zh-CN" dirty="0" lang="en-US"/>
              <a:t>s</a:t>
            </a:r>
            <a:r>
              <a:rPr altLang="zh-CN" dirty="0" lang="en-US"/>
              <a:t>h</a:t>
            </a:r>
            <a:endParaRPr altLang="zh-CN" dirty="0" lang="en-US"/>
          </a:p>
          <a:p>
            <a:endParaRPr altLang="zh-CN" dirty="0" lang="en-US"/>
          </a:p>
          <a:p>
            <a:endParaRPr altLang="zh-CN" dirty="0" lang="en-US"/>
          </a:p>
        </p:txBody>
      </p:sp>
      <p:pic>
        <p:nvPicPr>
          <p:cNvPr id="2097161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625215" y="1271905"/>
            <a:ext cx="8253095" cy="4841240"/>
          </a:xfrm>
          <a:prstGeom prst="rect"/>
        </p:spPr>
      </p:pic>
      <p:sp>
        <p:nvSpPr>
          <p:cNvPr id="1048643" name="灯片编号占位符 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F89A4EC-9002-4416-97B0-5DDEE94244E0}" type="slidenum">
              <a:rPr altLang="en-US" lang="zh-CN" smtClean="0"/>
              <a:t>14</a:t>
            </a:fld>
            <a:endParaRPr altLang="en-US" 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文本框 3"/>
          <p:cNvSpPr txBox="1"/>
          <p:nvPr/>
        </p:nvSpPr>
        <p:spPr>
          <a:xfrm>
            <a:off x="402336" y="329184"/>
            <a:ext cx="7324344" cy="624839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sz="3200" lang="zh-CN"/>
              <a:t>未来展望</a:t>
            </a:r>
            <a:endParaRPr altLang="en-US" dirty="0" sz="3200" lang="zh-CN"/>
          </a:p>
        </p:txBody>
      </p:sp>
      <p:sp>
        <p:nvSpPr>
          <p:cNvPr id="1048645" name="文本框 1"/>
          <p:cNvSpPr txBox="1"/>
          <p:nvPr/>
        </p:nvSpPr>
        <p:spPr>
          <a:xfrm>
            <a:off x="771525" y="1162050"/>
            <a:ext cx="10677525" cy="4028441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altLang="en-US" dirty="0" sz="2400" lang="zh-CN"/>
              <a:t>支持 </a:t>
            </a:r>
            <a:r>
              <a:rPr altLang="zh-CN" dirty="0" sz="2400" lang="en-US"/>
              <a:t>GO </a:t>
            </a:r>
            <a:r>
              <a:rPr altLang="en-US" dirty="0" sz="2400" lang="zh-CN"/>
              <a:t>语言程序 </a:t>
            </a:r>
            <a:r>
              <a:rPr altLang="zh-CN" dirty="0" sz="2400" lang="en-US" err="1"/>
              <a:t>Cloudreve</a:t>
            </a:r>
            <a:r>
              <a:rPr altLang="en-US" dirty="0" sz="2400" lang="zh-CN" err="1">
                <a:ea typeface="宋体" panose="02010600030101010101" pitchFamily="2" charset="-122"/>
              </a:rPr>
              <a:t>（一个网盘程序）</a:t>
            </a:r>
            <a:endParaRPr altLang="zh-CN" dirty="0" sz="2400" lang="en-US" err="1"/>
          </a:p>
          <a:p>
            <a:pPr indent="-285750" marL="285750">
              <a:buFont typeface="Arial" panose="020B0604020202020204" pitchFamily="34" charset="0"/>
              <a:buChar char="•"/>
            </a:pPr>
            <a:endParaRPr altLang="zh-CN" dirty="0" sz="2400" lang="en-US" err="1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altLang="en-US" dirty="0" sz="2400" lang="zh-CN">
                <a:sym typeface="+mn-ea"/>
              </a:rPr>
              <a:t>完善对华山派的支持（包含</a:t>
            </a:r>
            <a:r>
              <a:rPr altLang="zh-CN" dirty="0" sz="2400" lang="en-US">
                <a:sym typeface="+mn-ea"/>
              </a:rPr>
              <a:t>GPIO </a:t>
            </a:r>
            <a:r>
              <a:rPr altLang="en-US" dirty="0" sz="2400" lang="zh-CN">
                <a:sym typeface="+mn-ea"/>
              </a:rPr>
              <a:t>和 网卡）</a:t>
            </a:r>
            <a:endParaRPr altLang="zh-CN" dirty="0" sz="2400" lang="en-US"/>
          </a:p>
          <a:p>
            <a:pPr indent="-285750" marL="285750">
              <a:buFont typeface="Arial" panose="020B0604020202020204" pitchFamily="34" charset="0"/>
              <a:buChar char="•"/>
            </a:pPr>
            <a:endParaRPr altLang="zh-CN" dirty="0" sz="240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altLang="en-US" dirty="0" sz="2400" lang="zh-CN"/>
              <a:t>支持简单的图形化界面</a:t>
            </a:r>
            <a:endParaRPr altLang="en-US" dirty="0" sz="2400" lang="zh-CN"/>
          </a:p>
          <a:p>
            <a:pPr indent="-285750" marL="285750">
              <a:buFont typeface="Arial" panose="020B0604020202020204" pitchFamily="34" charset="0"/>
              <a:buChar char="•"/>
            </a:pPr>
            <a:endParaRPr altLang="en-US" dirty="0" sz="2400" lang="zh-C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altLang="en-US" dirty="0" sz="2400" lang="zh-CN"/>
              <a:t>尝试移植更多常用的</a:t>
            </a:r>
            <a:r>
              <a:rPr altLang="zh-CN" dirty="0" sz="2400" lang="en-US"/>
              <a:t> Linux </a:t>
            </a:r>
            <a:r>
              <a:rPr altLang="en-US" dirty="0" sz="2400" lang="zh-CN">
                <a:ea typeface="宋体" panose="02010600030101010101" pitchFamily="2" charset="-122"/>
              </a:rPr>
              <a:t>应用程序</a:t>
            </a:r>
            <a:endParaRPr altLang="zh-CN" dirty="0" sz="2400" lang="en-US"/>
          </a:p>
          <a:p>
            <a:pPr indent="-285750" marL="285750">
              <a:buFont typeface="Arial" panose="020B0604020202020204" pitchFamily="34" charset="0"/>
              <a:buChar char="•"/>
            </a:pPr>
            <a:endParaRPr altLang="zh-CN" dirty="0" sz="240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altLang="en-US" dirty="0" sz="2400" lang="zh-CN"/>
              <a:t>移植至 </a:t>
            </a:r>
            <a:r>
              <a:rPr altLang="zh-CN" dirty="0" sz="2400" lang="en-US" err="1"/>
              <a:t>OrangePi</a:t>
            </a:r>
            <a:r>
              <a:rPr altLang="zh-CN" dirty="0" sz="2400" lang="en-US"/>
              <a:t> Zero2</a:t>
            </a:r>
            <a:r>
              <a:rPr altLang="en-US" dirty="0" sz="2400" lang="zh-CN"/>
              <a:t>（</a:t>
            </a:r>
            <a:r>
              <a:rPr altLang="zh-CN" dirty="0" sz="2400" lang="en-US"/>
              <a:t>Arm</a:t>
            </a:r>
            <a:r>
              <a:rPr altLang="en-US" dirty="0" sz="2400" lang="zh-CN"/>
              <a:t>架构）</a:t>
            </a:r>
            <a:endParaRPr altLang="zh-CN" dirty="0" sz="2400" lang="en-US"/>
          </a:p>
          <a:p>
            <a:pPr indent="-285750" marL="285750">
              <a:buFont typeface="Arial" panose="020B0604020202020204" pitchFamily="34" charset="0"/>
              <a:buChar char="•"/>
            </a:pPr>
            <a:endParaRPr altLang="en-US" dirty="0" sz="2400" lang="zh-CN"/>
          </a:p>
        </p:txBody>
      </p:sp>
      <p:sp>
        <p:nvSpPr>
          <p:cNvPr id="1048646" name="灯片编号占位符 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F89A4EC-9002-4416-97B0-5DDEE94244E0}" type="slidenum">
              <a:rPr altLang="en-US" lang="zh-CN" smtClean="0"/>
              <a:t>15</a:t>
            </a:fld>
            <a:endParaRPr altLang="en-US" 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标题 104863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zh-CN"/>
              <a:t>比赛</a:t>
            </a:r>
            <a:r>
              <a:rPr altLang="zh-CN" lang="zh-CN"/>
              <a:t>后</a:t>
            </a:r>
            <a:r>
              <a:rPr altLang="zh-CN" lang="zh-CN"/>
              <a:t>想说的</a:t>
            </a:r>
            <a:endParaRPr lang="en-US"/>
          </a:p>
        </p:txBody>
      </p:sp>
      <p:sp>
        <p:nvSpPr>
          <p:cNvPr id="1048648" name="内容占位符 104863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操作系统</a:t>
            </a:r>
            <a:r>
              <a:rPr lang="zh-CN"/>
              <a:t>比赛的</a:t>
            </a:r>
            <a:r>
              <a:rPr altLang="zh-CN" lang="zh-CN"/>
              <a:t>内核</a:t>
            </a:r>
            <a:r>
              <a:rPr altLang="zh-CN" lang="zh-CN"/>
              <a:t>赛道</a:t>
            </a:r>
            <a:r>
              <a:rPr altLang="zh-CN" lang="zh-CN"/>
              <a:t>具有</a:t>
            </a:r>
            <a:r>
              <a:rPr altLang="zh-CN" lang="zh-CN"/>
              <a:t>较高</a:t>
            </a:r>
            <a:r>
              <a:rPr altLang="zh-CN" lang="zh-CN"/>
              <a:t>的</a:t>
            </a:r>
            <a:r>
              <a:rPr altLang="zh-CN" lang="zh-CN"/>
              <a:t>门槛</a:t>
            </a:r>
            <a:r>
              <a:rPr altLang="zh-CN" lang="zh-CN"/>
              <a:t>，</a:t>
            </a:r>
            <a:r>
              <a:rPr altLang="zh-CN" lang="zh-CN"/>
              <a:t>如果</a:t>
            </a:r>
            <a:r>
              <a:rPr altLang="zh-CN" lang="zh-CN"/>
              <a:t>从零</a:t>
            </a:r>
            <a:r>
              <a:rPr altLang="zh-CN" lang="zh-CN"/>
              <a:t>开始</a:t>
            </a:r>
            <a:r>
              <a:rPr altLang="zh-CN" lang="zh-CN"/>
              <a:t>构建</a:t>
            </a:r>
            <a:r>
              <a:rPr altLang="zh-CN" lang="zh-CN"/>
              <a:t>的</a:t>
            </a:r>
            <a:r>
              <a:rPr altLang="zh-CN" lang="zh-CN"/>
              <a:t>话</a:t>
            </a:r>
            <a:r>
              <a:rPr altLang="zh-CN" lang="zh-CN"/>
              <a:t>那么</a:t>
            </a:r>
            <a:r>
              <a:rPr altLang="zh-CN" lang="zh-CN"/>
              <a:t>需要</a:t>
            </a:r>
            <a:r>
              <a:rPr altLang="zh-CN" lang="zh-CN"/>
              <a:t>大约</a:t>
            </a:r>
            <a:r>
              <a:rPr altLang="zh-CN" lang="en-US"/>
              <a:t>3</a:t>
            </a:r>
            <a:r>
              <a:rPr altLang="zh-CN" lang="zh-CN"/>
              <a:t>－</a:t>
            </a:r>
            <a:r>
              <a:rPr altLang="zh-CN" lang="en-US"/>
              <a:t>5</a:t>
            </a:r>
            <a:r>
              <a:rPr altLang="zh-CN" lang="en-US"/>
              <a:t>k</a:t>
            </a:r>
            <a:r>
              <a:rPr altLang="zh-CN" lang="zh-CN"/>
              <a:t>行</a:t>
            </a:r>
            <a:r>
              <a:rPr altLang="zh-CN" lang="zh-CN"/>
              <a:t>代码</a:t>
            </a:r>
            <a:r>
              <a:rPr altLang="zh-CN" lang="zh-CN"/>
              <a:t>才能</a:t>
            </a:r>
            <a:r>
              <a:rPr altLang="zh-CN" lang="zh-CN"/>
              <a:t>执行</a:t>
            </a:r>
            <a:r>
              <a:rPr altLang="zh-CN" lang="zh-CN"/>
              <a:t>初赛</a:t>
            </a:r>
            <a:r>
              <a:rPr altLang="zh-CN" lang="zh-CN"/>
              <a:t>的</a:t>
            </a:r>
            <a:r>
              <a:rPr altLang="zh-CN" lang="zh-CN"/>
              <a:t>测例</a:t>
            </a:r>
            <a:r>
              <a:rPr altLang="zh-CN" lang="zh-CN"/>
              <a:t>，</a:t>
            </a:r>
            <a:r>
              <a:rPr altLang="zh-CN" lang="zh-CN"/>
              <a:t>因此</a:t>
            </a:r>
            <a:r>
              <a:rPr altLang="zh-CN" lang="zh-CN"/>
              <a:t>具有</a:t>
            </a:r>
            <a:r>
              <a:rPr altLang="zh-CN" lang="zh-CN"/>
              <a:t>较高</a:t>
            </a:r>
            <a:r>
              <a:rPr altLang="zh-CN" lang="zh-CN"/>
              <a:t>的</a:t>
            </a:r>
            <a:r>
              <a:rPr altLang="zh-CN" lang="zh-CN"/>
              <a:t>门槛</a:t>
            </a:r>
            <a:r>
              <a:rPr altLang="zh-CN" lang="zh-CN"/>
              <a:t>，</a:t>
            </a:r>
            <a:r>
              <a:rPr altLang="zh-CN" lang="zh-CN"/>
              <a:t>完成</a:t>
            </a:r>
            <a:r>
              <a:rPr altLang="zh-CN" lang="zh-CN"/>
              <a:t>初赛</a:t>
            </a:r>
            <a:r>
              <a:rPr altLang="zh-CN" lang="zh-CN"/>
              <a:t>的</a:t>
            </a:r>
            <a:r>
              <a:rPr altLang="zh-CN" lang="zh-CN"/>
              <a:t>测例</a:t>
            </a:r>
            <a:r>
              <a:rPr altLang="zh-CN" lang="zh-CN"/>
              <a:t>又</a:t>
            </a:r>
            <a:r>
              <a:rPr altLang="zh-CN" lang="zh-CN"/>
              <a:t>需要</a:t>
            </a:r>
            <a:r>
              <a:rPr altLang="zh-CN" lang="zh-CN"/>
              <a:t>大量</a:t>
            </a:r>
            <a:r>
              <a:rPr altLang="zh-CN" lang="zh-CN"/>
              <a:t>的</a:t>
            </a:r>
            <a:r>
              <a:rPr altLang="zh-CN" lang="zh-CN"/>
              <a:t>代码</a:t>
            </a:r>
            <a:r>
              <a:rPr altLang="zh-CN" lang="zh-CN"/>
              <a:t>。</a:t>
            </a:r>
            <a:endParaRPr lang="en-US"/>
          </a:p>
          <a:p>
            <a:r>
              <a:rPr altLang="zh-CN" lang="zh-CN"/>
              <a:t>从</a:t>
            </a:r>
            <a:r>
              <a:rPr altLang="zh-CN" lang="zh-CN"/>
              <a:t>初赛</a:t>
            </a:r>
            <a:r>
              <a:rPr altLang="zh-CN" lang="zh-CN"/>
              <a:t>到</a:t>
            </a:r>
            <a:r>
              <a:rPr altLang="zh-CN" lang="zh-CN"/>
              <a:t>决赛</a:t>
            </a:r>
            <a:r>
              <a:rPr altLang="zh-CN" lang="zh-CN"/>
              <a:t>，</a:t>
            </a:r>
            <a:r>
              <a:rPr altLang="zh-CN" lang="zh-CN"/>
              <a:t>难度</a:t>
            </a:r>
            <a:r>
              <a:rPr altLang="zh-CN" lang="zh-CN"/>
              <a:t>又会</a:t>
            </a:r>
            <a:r>
              <a:rPr altLang="zh-CN" lang="zh-CN"/>
              <a:t>大大</a:t>
            </a:r>
            <a:r>
              <a:rPr altLang="zh-CN" lang="zh-CN"/>
              <a:t>增加</a:t>
            </a:r>
            <a:r>
              <a:rPr altLang="zh-CN" lang="zh-CN"/>
              <a:t>，</a:t>
            </a:r>
            <a:r>
              <a:rPr altLang="zh-CN" lang="zh-CN"/>
              <a:t>会</a:t>
            </a:r>
            <a:r>
              <a:rPr altLang="zh-CN" lang="zh-CN"/>
              <a:t>阻拦</a:t>
            </a:r>
            <a:r>
              <a:rPr altLang="zh-CN" lang="zh-CN"/>
              <a:t>非常</a:t>
            </a:r>
            <a:r>
              <a:rPr altLang="zh-CN" lang="zh-CN"/>
              <a:t>多</a:t>
            </a:r>
            <a:r>
              <a:rPr altLang="zh-CN" lang="zh-CN"/>
              <a:t>的</a:t>
            </a:r>
            <a:r>
              <a:rPr altLang="zh-CN" lang="zh-CN"/>
              <a:t>人</a:t>
            </a:r>
            <a:r>
              <a:rPr altLang="zh-CN" lang="zh-CN"/>
              <a:t>。</a:t>
            </a:r>
            <a:r>
              <a:rPr altLang="zh-CN" lang="zh-CN"/>
              <a:t>在</a:t>
            </a:r>
            <a:r>
              <a:rPr altLang="zh-CN" lang="zh-CN"/>
              <a:t>比赛</a:t>
            </a:r>
            <a:r>
              <a:rPr altLang="zh-CN" lang="zh-CN"/>
              <a:t>的</a:t>
            </a:r>
            <a:r>
              <a:rPr altLang="zh-CN" lang="zh-CN"/>
              <a:t>过程中</a:t>
            </a:r>
            <a:r>
              <a:rPr altLang="zh-CN" lang="zh-CN"/>
              <a:t>有许多</a:t>
            </a:r>
            <a:r>
              <a:rPr altLang="zh-CN" lang="zh-CN"/>
              <a:t>队伍</a:t>
            </a:r>
            <a:r>
              <a:rPr altLang="zh-CN" lang="zh-CN"/>
              <a:t>在</a:t>
            </a:r>
            <a:r>
              <a:rPr altLang="zh-CN" lang="zh-CN"/>
              <a:t>这个</a:t>
            </a:r>
            <a:r>
              <a:rPr altLang="zh-CN" lang="zh-CN"/>
              <a:t>过程中</a:t>
            </a:r>
            <a:r>
              <a:rPr altLang="zh-CN" lang="zh-CN"/>
              <a:t>逐渐</a:t>
            </a:r>
            <a:r>
              <a:rPr altLang="zh-CN" lang="zh-CN"/>
              <a:t>落后</a:t>
            </a:r>
            <a:r>
              <a:rPr altLang="zh-CN" lang="zh-CN"/>
              <a:t>。</a:t>
            </a:r>
            <a:endParaRPr lang="en-US"/>
          </a:p>
          <a:p>
            <a:r>
              <a:rPr altLang="zh-CN" lang="zh-CN"/>
              <a:t>操作</a:t>
            </a:r>
            <a:r>
              <a:rPr altLang="zh-CN" lang="zh-CN"/>
              <a:t>系统</a:t>
            </a:r>
            <a:r>
              <a:rPr altLang="zh-CN" lang="zh-CN"/>
              <a:t>比赛</a:t>
            </a:r>
            <a:r>
              <a:rPr altLang="zh-CN" lang="zh-CN"/>
              <a:t>的</a:t>
            </a:r>
            <a:r>
              <a:rPr altLang="zh-CN" lang="zh-CN"/>
              <a:t>难度</a:t>
            </a:r>
            <a:r>
              <a:rPr altLang="zh-CN" lang="zh-CN"/>
              <a:t>具有</a:t>
            </a:r>
            <a:r>
              <a:rPr altLang="zh-CN" lang="zh-CN"/>
              <a:t>高门槛</a:t>
            </a:r>
            <a:r>
              <a:rPr altLang="zh-CN" lang="zh-CN"/>
              <a:t>，</a:t>
            </a:r>
            <a:r>
              <a:rPr altLang="zh-CN" lang="zh-CN"/>
              <a:t>高难度</a:t>
            </a:r>
            <a:r>
              <a:rPr altLang="zh-CN" lang="zh-CN"/>
              <a:t>的</a:t>
            </a:r>
            <a:r>
              <a:rPr altLang="zh-CN" lang="zh-CN"/>
              <a:t>特点</a:t>
            </a:r>
            <a:r>
              <a:rPr altLang="zh-CN" lang="zh-CN"/>
              <a:t>，</a:t>
            </a:r>
            <a:r>
              <a:rPr altLang="zh-CN" lang="zh-CN"/>
              <a:t>如果</a:t>
            </a:r>
            <a:r>
              <a:rPr altLang="zh-CN" lang="zh-CN"/>
              <a:t>要</a:t>
            </a:r>
            <a:r>
              <a:rPr altLang="zh-CN" lang="zh-CN"/>
              <a:t>做</a:t>
            </a:r>
            <a:r>
              <a:rPr altLang="zh-CN" lang="zh-CN"/>
              <a:t>内核</a:t>
            </a:r>
            <a:r>
              <a:rPr altLang="zh-CN" lang="zh-CN"/>
              <a:t>赛道</a:t>
            </a:r>
            <a:r>
              <a:rPr altLang="zh-CN" lang="zh-CN"/>
              <a:t>需要</a:t>
            </a:r>
            <a:r>
              <a:rPr altLang="zh-CN" lang="zh-CN"/>
              <a:t>静下心</a:t>
            </a:r>
            <a:r>
              <a:rPr altLang="zh-CN" lang="zh-CN"/>
              <a:t>慢慢</a:t>
            </a:r>
            <a:r>
              <a:rPr altLang="zh-CN" lang="zh-CN"/>
              <a:t>做</a:t>
            </a:r>
            <a:r>
              <a:rPr altLang="zh-CN" lang="zh-CN"/>
              <a:t>。</a:t>
            </a:r>
            <a:endParaRPr lang="en-US"/>
          </a:p>
        </p:txBody>
      </p:sp>
      <p:sp>
        <p:nvSpPr>
          <p:cNvPr id="1048649" name="灯片编号占位符 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F89A4EC-9002-4416-97B0-5DDEE94244E0}" type="slidenum">
              <a:rPr altLang="en-US" lang="zh-CN" smtClean="0"/>
              <a:t>16</a:t>
            </a:fld>
            <a:endParaRPr altLang="en-US" 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标题 104863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sz="4400" lang="zh-CN"/>
              <a:t>比赛</a:t>
            </a:r>
            <a:r>
              <a:rPr altLang="zh-CN" sz="4400" lang="zh-CN"/>
              <a:t>后</a:t>
            </a:r>
            <a:r>
              <a:rPr altLang="zh-CN" sz="4400" lang="zh-CN"/>
              <a:t>想说的</a:t>
            </a:r>
            <a:endParaRPr lang="en-US"/>
          </a:p>
        </p:txBody>
      </p:sp>
      <p:sp>
        <p:nvSpPr>
          <p:cNvPr id="1048651" name="内容占位符 104863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比赛</a:t>
            </a:r>
            <a:r>
              <a:rPr lang="zh-CN"/>
              <a:t>的</a:t>
            </a:r>
            <a:r>
              <a:rPr lang="zh-CN"/>
              <a:t>过程中</a:t>
            </a:r>
            <a:r>
              <a:rPr lang="zh-CN"/>
              <a:t>多数</a:t>
            </a:r>
            <a:r>
              <a:rPr lang="zh-CN"/>
              <a:t>队伍</a:t>
            </a:r>
            <a:r>
              <a:rPr lang="zh-CN"/>
              <a:t>缺乏</a:t>
            </a:r>
            <a:r>
              <a:rPr lang="zh-CN"/>
              <a:t>一种</a:t>
            </a:r>
            <a:r>
              <a:rPr lang="zh-CN"/>
              <a:t>很好</a:t>
            </a:r>
            <a:r>
              <a:rPr lang="zh-CN"/>
              <a:t>的</a:t>
            </a:r>
            <a:r>
              <a:rPr lang="zh-CN"/>
              <a:t>沟通</a:t>
            </a:r>
            <a:r>
              <a:rPr lang="zh-CN"/>
              <a:t>渠道</a:t>
            </a:r>
            <a:r>
              <a:rPr lang="zh-CN"/>
              <a:t>，</a:t>
            </a:r>
            <a:r>
              <a:rPr lang="zh-CN"/>
              <a:t>虽然</a:t>
            </a:r>
            <a:r>
              <a:rPr lang="zh-CN"/>
              <a:t>代码</a:t>
            </a:r>
            <a:r>
              <a:rPr lang="zh-CN"/>
              <a:t>全程</a:t>
            </a:r>
            <a:r>
              <a:rPr lang="zh-CN"/>
              <a:t>都是</a:t>
            </a:r>
            <a:r>
              <a:rPr lang="zh-CN"/>
              <a:t>开源</a:t>
            </a:r>
            <a:r>
              <a:rPr lang="zh-CN"/>
              <a:t>的</a:t>
            </a:r>
            <a:r>
              <a:rPr lang="zh-CN"/>
              <a:t>，</a:t>
            </a:r>
            <a:r>
              <a:rPr lang="zh-CN"/>
              <a:t>但是</a:t>
            </a:r>
            <a:r>
              <a:rPr lang="zh-CN"/>
              <a:t>感觉</a:t>
            </a:r>
            <a:r>
              <a:rPr lang="zh-CN"/>
              <a:t>大家</a:t>
            </a:r>
            <a:r>
              <a:rPr lang="zh-CN"/>
              <a:t>缺乏</a:t>
            </a:r>
            <a:r>
              <a:rPr lang="zh-CN"/>
              <a:t>一种</a:t>
            </a:r>
            <a:r>
              <a:rPr lang="zh-CN"/>
              <a:t>很好</a:t>
            </a:r>
            <a:r>
              <a:rPr lang="zh-CN"/>
              <a:t>的</a:t>
            </a:r>
            <a:r>
              <a:rPr lang="zh-CN"/>
              <a:t>共享</a:t>
            </a:r>
            <a:r>
              <a:rPr lang="zh-CN"/>
              <a:t>和</a:t>
            </a:r>
            <a:r>
              <a:rPr lang="zh-CN"/>
              <a:t>交流</a:t>
            </a:r>
            <a:r>
              <a:rPr lang="zh-CN"/>
              <a:t>的</a:t>
            </a:r>
            <a:r>
              <a:rPr lang="zh-CN"/>
              <a:t>渠道</a:t>
            </a:r>
            <a:r>
              <a:rPr lang="zh-CN"/>
              <a:t>。</a:t>
            </a:r>
            <a:r>
              <a:rPr lang="zh-CN"/>
              <a:t>今年</a:t>
            </a:r>
            <a:r>
              <a:rPr lang="zh-CN"/>
              <a:t>内核</a:t>
            </a:r>
            <a:r>
              <a:rPr lang="zh-CN"/>
              <a:t>赛道</a:t>
            </a:r>
            <a:r>
              <a:rPr lang="zh-CN"/>
              <a:t>新</a:t>
            </a:r>
            <a:r>
              <a:rPr lang="zh-CN"/>
              <a:t>增了</a:t>
            </a:r>
            <a:r>
              <a:rPr lang="zh-CN"/>
              <a:t>两个</a:t>
            </a:r>
            <a:r>
              <a:rPr lang="zh-CN"/>
              <a:t>开发</a:t>
            </a:r>
            <a:r>
              <a:rPr lang="zh-CN"/>
              <a:t>板</a:t>
            </a:r>
            <a:r>
              <a:rPr lang="zh-CN"/>
              <a:t>，</a:t>
            </a:r>
            <a:r>
              <a:rPr lang="zh-CN"/>
              <a:t>我们</a:t>
            </a:r>
            <a:r>
              <a:rPr lang="zh-CN"/>
              <a:t>队伍</a:t>
            </a:r>
            <a:r>
              <a:rPr lang="zh-CN"/>
              <a:t>是</a:t>
            </a:r>
            <a:r>
              <a:rPr lang="zh-CN"/>
              <a:t>做</a:t>
            </a:r>
            <a:r>
              <a:rPr lang="zh-CN"/>
              <a:t>华山派</a:t>
            </a:r>
            <a:r>
              <a:rPr lang="zh-CN"/>
              <a:t>的</a:t>
            </a:r>
            <a:r>
              <a:rPr lang="zh-CN"/>
              <a:t>，</a:t>
            </a:r>
            <a:r>
              <a:rPr lang="zh-CN"/>
              <a:t>因为</a:t>
            </a:r>
            <a:r>
              <a:rPr altLang="zh-CN" lang="en-US"/>
              <a:t>R</a:t>
            </a:r>
            <a:r>
              <a:rPr altLang="zh-CN" lang="en-US"/>
              <a:t>ust</a:t>
            </a:r>
            <a:r>
              <a:rPr altLang="zh-CN" lang="zh-CN"/>
              <a:t>并没有</a:t>
            </a:r>
            <a:r>
              <a:rPr altLang="zh-CN" lang="zh-CN"/>
              <a:t>现有</a:t>
            </a:r>
            <a:r>
              <a:rPr altLang="zh-CN" lang="zh-CN"/>
              <a:t>的</a:t>
            </a:r>
            <a:r>
              <a:rPr altLang="zh-CN" lang="en-US"/>
              <a:t>sd</a:t>
            </a:r>
            <a:r>
              <a:rPr altLang="zh-CN" lang="zh-CN"/>
              <a:t>卡</a:t>
            </a:r>
            <a:r>
              <a:rPr altLang="zh-CN" lang="zh-CN"/>
              <a:t>驱动</a:t>
            </a:r>
            <a:r>
              <a:rPr altLang="zh-CN" lang="zh-CN"/>
              <a:t>，</a:t>
            </a:r>
            <a:r>
              <a:rPr altLang="zh-CN" lang="zh-CN"/>
              <a:t>所以</a:t>
            </a:r>
            <a:r>
              <a:rPr altLang="zh-CN" lang="zh-CN"/>
              <a:t>我们</a:t>
            </a:r>
            <a:r>
              <a:rPr altLang="zh-CN" lang="zh-CN"/>
              <a:t>需要</a:t>
            </a:r>
            <a:r>
              <a:rPr altLang="zh-CN" lang="zh-CN"/>
              <a:t>自己</a:t>
            </a:r>
            <a:r>
              <a:rPr altLang="zh-CN" lang="zh-CN"/>
              <a:t>做</a:t>
            </a:r>
            <a:r>
              <a:rPr altLang="zh-CN" lang="zh-CN"/>
              <a:t>，</a:t>
            </a:r>
            <a:r>
              <a:rPr altLang="zh-CN" lang="zh-CN"/>
              <a:t>也是在</a:t>
            </a:r>
            <a:r>
              <a:rPr altLang="zh-CN" lang="zh-CN"/>
              <a:t>比赛</a:t>
            </a:r>
            <a:r>
              <a:rPr altLang="zh-CN" lang="zh-CN"/>
              <a:t>的</a:t>
            </a:r>
            <a:r>
              <a:rPr altLang="zh-CN" lang="zh-CN"/>
              <a:t>最后</a:t>
            </a:r>
            <a:r>
              <a:rPr altLang="zh-CN" lang="zh-CN"/>
              <a:t>几天</a:t>
            </a:r>
            <a:r>
              <a:rPr altLang="zh-CN" lang="zh-CN"/>
              <a:t>赶出来</a:t>
            </a:r>
            <a:r>
              <a:rPr altLang="zh-CN" lang="zh-CN"/>
              <a:t>的</a:t>
            </a:r>
            <a:r>
              <a:rPr altLang="zh-CN" lang="zh-CN"/>
              <a:t>。</a:t>
            </a:r>
            <a:r>
              <a:rPr altLang="zh-CN" lang="zh-CN"/>
              <a:t>华山派</a:t>
            </a:r>
            <a:r>
              <a:rPr altLang="zh-CN" lang="zh-CN"/>
              <a:t>的</a:t>
            </a:r>
            <a:r>
              <a:rPr altLang="zh-CN" lang="zh-CN"/>
              <a:t>网卡</a:t>
            </a:r>
            <a:r>
              <a:rPr altLang="zh-CN" lang="zh-CN"/>
              <a:t>驱动</a:t>
            </a:r>
            <a:r>
              <a:rPr altLang="zh-CN" lang="zh-CN"/>
              <a:t>当时</a:t>
            </a:r>
            <a:r>
              <a:rPr altLang="zh-CN" lang="zh-CN"/>
              <a:t>我也是</a:t>
            </a:r>
            <a:r>
              <a:rPr altLang="zh-CN" lang="zh-CN"/>
              <a:t>想做</a:t>
            </a:r>
            <a:r>
              <a:rPr altLang="zh-CN" lang="zh-CN"/>
              <a:t>的</a:t>
            </a:r>
            <a:r>
              <a:rPr altLang="zh-CN" lang="zh-CN"/>
              <a:t>，</a:t>
            </a:r>
            <a:r>
              <a:rPr altLang="zh-CN" lang="zh-CN"/>
              <a:t>但是</a:t>
            </a:r>
            <a:r>
              <a:rPr altLang="zh-CN" lang="zh-CN"/>
              <a:t>实在是</a:t>
            </a:r>
            <a:r>
              <a:rPr altLang="zh-CN" lang="zh-CN"/>
              <a:t>没有</a:t>
            </a:r>
            <a:r>
              <a:rPr altLang="zh-CN" lang="zh-CN"/>
              <a:t>精力</a:t>
            </a:r>
            <a:r>
              <a:rPr altLang="zh-CN" lang="zh-CN"/>
              <a:t>。</a:t>
            </a:r>
            <a:endParaRPr lang="en-US"/>
          </a:p>
          <a:p>
            <a:r>
              <a:rPr altLang="zh-CN" lang="zh-CN"/>
              <a:t>对于</a:t>
            </a:r>
            <a:r>
              <a:rPr altLang="zh-CN" lang="zh-CN"/>
              <a:t>新加入</a:t>
            </a:r>
            <a:r>
              <a:rPr altLang="zh-CN" lang="zh-CN"/>
              <a:t>的</a:t>
            </a:r>
            <a:r>
              <a:rPr altLang="zh-CN" lang="zh-CN"/>
              <a:t>开发板</a:t>
            </a:r>
            <a:r>
              <a:rPr altLang="zh-CN" lang="zh-CN"/>
              <a:t>，</a:t>
            </a:r>
            <a:r>
              <a:rPr altLang="zh-CN" lang="zh-CN"/>
              <a:t>如果</a:t>
            </a:r>
            <a:r>
              <a:rPr altLang="zh-CN" lang="zh-CN"/>
              <a:t>只</a:t>
            </a:r>
            <a:r>
              <a:rPr altLang="zh-CN" lang="zh-CN"/>
              <a:t>靠</a:t>
            </a:r>
            <a:r>
              <a:rPr altLang="zh-CN" lang="zh-CN"/>
              <a:t>一个</a:t>
            </a:r>
            <a:r>
              <a:rPr altLang="zh-CN" lang="zh-CN"/>
              <a:t>队伍</a:t>
            </a:r>
            <a:r>
              <a:rPr altLang="zh-CN" lang="zh-CN"/>
              <a:t>是</a:t>
            </a:r>
            <a:r>
              <a:rPr altLang="zh-CN" lang="zh-CN"/>
              <a:t>很难</a:t>
            </a:r>
            <a:r>
              <a:rPr altLang="zh-CN" lang="zh-CN"/>
              <a:t>将</a:t>
            </a:r>
            <a:r>
              <a:rPr altLang="zh-CN" lang="zh-CN"/>
              <a:t>板卡</a:t>
            </a:r>
            <a:r>
              <a:rPr altLang="zh-CN" lang="zh-CN"/>
              <a:t>的</a:t>
            </a:r>
            <a:r>
              <a:rPr altLang="zh-CN" lang="en-US"/>
              <a:t>R</a:t>
            </a:r>
            <a:r>
              <a:rPr altLang="zh-CN" lang="en-US"/>
              <a:t>ust</a:t>
            </a:r>
            <a:r>
              <a:rPr altLang="zh-CN" lang="zh-CN"/>
              <a:t>驱动</a:t>
            </a:r>
            <a:r>
              <a:rPr altLang="zh-CN" lang="zh-CN"/>
              <a:t>编写</a:t>
            </a:r>
            <a:r>
              <a:rPr altLang="zh-CN" lang="zh-CN"/>
              <a:t>完毕</a:t>
            </a:r>
            <a:r>
              <a:rPr altLang="zh-CN" lang="zh-CN"/>
              <a:t>的</a:t>
            </a:r>
            <a:r>
              <a:rPr altLang="zh-CN" lang="zh-CN"/>
              <a:t>，</a:t>
            </a:r>
            <a:r>
              <a:rPr altLang="zh-CN" lang="zh-CN"/>
              <a:t>所以</a:t>
            </a:r>
            <a:r>
              <a:rPr altLang="zh-CN" lang="zh-CN"/>
              <a:t>希望</a:t>
            </a:r>
            <a:r>
              <a:rPr altLang="zh-CN" lang="zh-CN"/>
              <a:t>后面</a:t>
            </a:r>
            <a:r>
              <a:rPr altLang="zh-CN" lang="zh-CN"/>
              <a:t>继续</a:t>
            </a:r>
            <a:r>
              <a:rPr altLang="zh-CN" lang="zh-CN"/>
              <a:t>参加</a:t>
            </a:r>
            <a:r>
              <a:rPr altLang="zh-CN" lang="zh-CN"/>
              <a:t>的</a:t>
            </a:r>
            <a:r>
              <a:rPr altLang="zh-CN" lang="zh-CN"/>
              <a:t>同学</a:t>
            </a:r>
            <a:r>
              <a:rPr altLang="zh-CN" lang="zh-CN"/>
              <a:t>能够</a:t>
            </a:r>
            <a:r>
              <a:rPr altLang="zh-CN" lang="zh-CN"/>
              <a:t>建立</a:t>
            </a:r>
            <a:r>
              <a:rPr altLang="zh-CN" lang="zh-CN"/>
              <a:t>一个</a:t>
            </a:r>
            <a:r>
              <a:rPr altLang="zh-CN" lang="zh-CN"/>
              <a:t>更加</a:t>
            </a:r>
            <a:r>
              <a:rPr altLang="zh-CN" lang="zh-CN"/>
              <a:t>开发</a:t>
            </a:r>
            <a:r>
              <a:rPr altLang="zh-CN" lang="zh-CN"/>
              <a:t>和</a:t>
            </a:r>
            <a:r>
              <a:rPr altLang="zh-CN" lang="zh-CN"/>
              <a:t>共享</a:t>
            </a:r>
            <a:r>
              <a:rPr altLang="zh-CN" lang="zh-CN"/>
              <a:t>的</a:t>
            </a:r>
            <a:r>
              <a:rPr altLang="zh-CN" lang="zh-CN"/>
              <a:t>沟通</a:t>
            </a:r>
            <a:r>
              <a:rPr altLang="zh-CN" lang="zh-CN"/>
              <a:t>方式</a:t>
            </a:r>
            <a:r>
              <a:rPr altLang="zh-CN" lang="zh-CN"/>
              <a:t>，</a:t>
            </a:r>
            <a:r>
              <a:rPr altLang="zh-CN" lang="zh-CN"/>
              <a:t>主办方</a:t>
            </a:r>
            <a:r>
              <a:rPr altLang="zh-CN" lang="zh-CN"/>
              <a:t>是否</a:t>
            </a:r>
            <a:r>
              <a:rPr altLang="zh-CN" lang="zh-CN"/>
              <a:t>也能够</a:t>
            </a:r>
            <a:r>
              <a:rPr altLang="zh-CN" lang="zh-CN"/>
              <a:t>考虑</a:t>
            </a:r>
            <a:r>
              <a:rPr altLang="zh-CN" lang="zh-CN"/>
              <a:t>这方面</a:t>
            </a:r>
            <a:r>
              <a:rPr altLang="zh-CN" lang="zh-CN"/>
              <a:t>因素</a:t>
            </a:r>
            <a:r>
              <a:rPr altLang="zh-CN" lang="zh-CN"/>
              <a:t>。</a:t>
            </a:r>
            <a:endParaRPr lang="en-US"/>
          </a:p>
        </p:txBody>
      </p:sp>
      <p:sp>
        <p:nvSpPr>
          <p:cNvPr id="1048652" name="灯片编号占位符 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F89A4EC-9002-4416-97B0-5DDEE94244E0}" type="slidenum">
              <a:rPr altLang="en-US" lang="zh-CN" smtClean="0"/>
              <a:t>17</a:t>
            </a:fld>
            <a:endParaRPr altLang="en-US" 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标题 104869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希望</a:t>
            </a:r>
            <a:r>
              <a:rPr lang="zh-CN"/>
              <a:t>热爱的</a:t>
            </a:r>
            <a:r>
              <a:rPr lang="zh-CN"/>
              <a:t>同学</a:t>
            </a:r>
            <a:r>
              <a:rPr lang="zh-CN"/>
              <a:t>继续</a:t>
            </a:r>
            <a:r>
              <a:rPr lang="zh-CN"/>
              <a:t>坚持</a:t>
            </a:r>
            <a:endParaRPr lang="zh-CN"/>
          </a:p>
        </p:txBody>
      </p:sp>
      <p:sp>
        <p:nvSpPr>
          <p:cNvPr id="1048654" name="内容占位符 1048698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做</a:t>
            </a:r>
            <a:r>
              <a:rPr lang="zh-CN"/>
              <a:t>自己</a:t>
            </a:r>
            <a:r>
              <a:rPr lang="zh-CN"/>
              <a:t>的</a:t>
            </a:r>
            <a:r>
              <a:rPr lang="zh-CN"/>
              <a:t>操作系统</a:t>
            </a:r>
            <a:r>
              <a:rPr lang="zh-CN"/>
              <a:t>是一件</a:t>
            </a:r>
            <a:r>
              <a:rPr lang="zh-CN"/>
              <a:t>很</a:t>
            </a:r>
            <a:r>
              <a:rPr lang="zh-CN"/>
              <a:t>“</a:t>
            </a:r>
            <a:r>
              <a:rPr altLang="zh-CN" lang="en-US"/>
              <a:t>cool</a:t>
            </a:r>
            <a:r>
              <a:rPr altLang="en-US" lang="zh-CN"/>
              <a:t>”</a:t>
            </a:r>
            <a:r>
              <a:rPr altLang="en-US" lang="zh-CN"/>
              <a:t>的</a:t>
            </a:r>
            <a:r>
              <a:rPr altLang="en-US" lang="zh-CN"/>
              <a:t>事情</a:t>
            </a:r>
            <a:r>
              <a:rPr altLang="en-US" lang="zh-CN"/>
              <a:t>，</a:t>
            </a:r>
            <a:r>
              <a:rPr altLang="en-US" lang="zh-CN"/>
              <a:t>许多</a:t>
            </a:r>
            <a:r>
              <a:rPr altLang="en-US" lang="zh-CN"/>
              <a:t>同学</a:t>
            </a:r>
            <a:r>
              <a:rPr altLang="en-US" lang="zh-CN"/>
              <a:t>也是</a:t>
            </a:r>
            <a:r>
              <a:rPr altLang="en-US" lang="zh-CN"/>
              <a:t>由于</a:t>
            </a:r>
            <a:r>
              <a:rPr altLang="en-US" lang="zh-CN"/>
              <a:t>这个</a:t>
            </a:r>
            <a:r>
              <a:rPr altLang="en-US" lang="zh-CN"/>
              <a:t>想法</a:t>
            </a:r>
            <a:r>
              <a:rPr altLang="en-US" lang="zh-CN"/>
              <a:t>开始</a:t>
            </a:r>
            <a:r>
              <a:rPr altLang="en-US" lang="zh-CN"/>
              <a:t>进行</a:t>
            </a:r>
            <a:r>
              <a:rPr altLang="en-US" lang="zh-CN"/>
              <a:t>操作系统</a:t>
            </a:r>
            <a:r>
              <a:rPr altLang="en-US" lang="zh-CN"/>
              <a:t>内核</a:t>
            </a:r>
            <a:r>
              <a:rPr altLang="en-US" lang="zh-CN"/>
              <a:t>的</a:t>
            </a:r>
            <a:r>
              <a:rPr altLang="en-US" lang="zh-CN"/>
              <a:t>学习</a:t>
            </a:r>
            <a:r>
              <a:rPr altLang="en-US" lang="zh-CN"/>
              <a:t>，</a:t>
            </a:r>
            <a:r>
              <a:rPr altLang="en-US" lang="zh-CN"/>
              <a:t>然后</a:t>
            </a:r>
            <a:r>
              <a:rPr altLang="en-US" lang="zh-CN"/>
              <a:t>逐步</a:t>
            </a:r>
            <a:r>
              <a:rPr altLang="en-US" lang="zh-CN"/>
              <a:t>去尝试</a:t>
            </a:r>
            <a:r>
              <a:rPr altLang="en-US" lang="zh-CN"/>
              <a:t>。</a:t>
            </a:r>
            <a:endParaRPr lang="zh-CN"/>
          </a:p>
          <a:p>
            <a:r>
              <a:rPr lang="zh-CN"/>
              <a:t>许多</a:t>
            </a:r>
            <a:r>
              <a:rPr lang="zh-CN"/>
              <a:t>同学</a:t>
            </a:r>
            <a:r>
              <a:rPr lang="zh-CN"/>
              <a:t>和我</a:t>
            </a:r>
            <a:r>
              <a:rPr lang="zh-CN"/>
              <a:t>一样</a:t>
            </a:r>
            <a:r>
              <a:rPr lang="zh-CN"/>
              <a:t>都是</a:t>
            </a:r>
            <a:r>
              <a:rPr lang="zh-CN"/>
              <a:t>对</a:t>
            </a:r>
            <a:r>
              <a:rPr lang="zh-CN"/>
              <a:t>操作系统</a:t>
            </a:r>
            <a:r>
              <a:rPr lang="zh-CN"/>
              <a:t>有</a:t>
            </a:r>
            <a:r>
              <a:rPr lang="zh-CN"/>
              <a:t>浓厚</a:t>
            </a:r>
            <a:r>
              <a:rPr lang="zh-CN"/>
              <a:t>的</a:t>
            </a:r>
            <a:r>
              <a:rPr lang="zh-CN"/>
              <a:t>兴趣</a:t>
            </a:r>
            <a:r>
              <a:rPr lang="zh-CN"/>
              <a:t>才来</a:t>
            </a:r>
            <a:r>
              <a:rPr lang="zh-CN"/>
              <a:t>参加</a:t>
            </a:r>
            <a:r>
              <a:rPr lang="zh-CN"/>
              <a:t>这个</a:t>
            </a:r>
            <a:r>
              <a:rPr lang="zh-CN"/>
              <a:t>比赛</a:t>
            </a:r>
            <a:r>
              <a:rPr lang="zh-CN"/>
              <a:t>，</a:t>
            </a:r>
            <a:r>
              <a:rPr lang="zh-CN"/>
              <a:t>但是</a:t>
            </a:r>
            <a:r>
              <a:rPr lang="zh-CN"/>
              <a:t>由于</a:t>
            </a:r>
            <a:r>
              <a:rPr lang="zh-CN"/>
              <a:t>时间</a:t>
            </a:r>
            <a:r>
              <a:rPr lang="zh-CN"/>
              <a:t>和</a:t>
            </a:r>
            <a:r>
              <a:rPr lang="zh-CN"/>
              <a:t>精力</a:t>
            </a:r>
            <a:r>
              <a:rPr lang="zh-CN"/>
              <a:t>问题</a:t>
            </a:r>
            <a:r>
              <a:rPr lang="zh-CN"/>
              <a:t>有些</a:t>
            </a:r>
            <a:r>
              <a:rPr lang="zh-CN"/>
              <a:t>同学</a:t>
            </a:r>
            <a:r>
              <a:rPr lang="zh-CN"/>
              <a:t>就</a:t>
            </a:r>
            <a:r>
              <a:rPr lang="zh-CN"/>
              <a:t>不得不</a:t>
            </a:r>
            <a:r>
              <a:rPr lang="zh-CN"/>
              <a:t>退出</a:t>
            </a:r>
            <a:r>
              <a:rPr lang="zh-CN"/>
              <a:t>了</a:t>
            </a:r>
            <a:r>
              <a:rPr lang="zh-CN"/>
              <a:t>，</a:t>
            </a:r>
            <a:r>
              <a:rPr lang="zh-CN"/>
              <a:t>也有些</a:t>
            </a:r>
            <a:r>
              <a:rPr lang="zh-CN"/>
              <a:t>同学</a:t>
            </a:r>
            <a:r>
              <a:rPr lang="zh-CN"/>
              <a:t>想要</a:t>
            </a:r>
            <a:r>
              <a:rPr lang="zh-CN"/>
              <a:t>学习</a:t>
            </a:r>
            <a:r>
              <a:rPr lang="zh-CN"/>
              <a:t>，</a:t>
            </a:r>
            <a:r>
              <a:rPr lang="zh-CN"/>
              <a:t>但是</a:t>
            </a:r>
            <a:r>
              <a:rPr lang="zh-CN"/>
              <a:t>却没有</a:t>
            </a:r>
            <a:r>
              <a:rPr lang="zh-CN"/>
              <a:t>很好</a:t>
            </a:r>
            <a:r>
              <a:rPr lang="zh-CN"/>
              <a:t>的</a:t>
            </a:r>
            <a:r>
              <a:rPr lang="zh-CN"/>
              <a:t>学习</a:t>
            </a:r>
            <a:r>
              <a:rPr lang="zh-CN"/>
              <a:t>路线</a:t>
            </a:r>
            <a:r>
              <a:rPr lang="zh-CN"/>
              <a:t>。</a:t>
            </a:r>
            <a:endParaRPr lang="zh-CN"/>
          </a:p>
          <a:p>
            <a:r>
              <a:rPr lang="zh-CN"/>
              <a:t>开源</a:t>
            </a:r>
            <a:r>
              <a:rPr lang="zh-CN"/>
              <a:t>操作系统</a:t>
            </a:r>
            <a:r>
              <a:rPr lang="zh-CN"/>
              <a:t>训练营</a:t>
            </a:r>
            <a:r>
              <a:rPr lang="zh-CN"/>
              <a:t>：</a:t>
            </a:r>
            <a:r>
              <a:rPr lang="zh-CN">
                <a:hlinkClick r:id="rId1"/>
              </a:rPr>
              <a:t>https://github.com/learningOS</a:t>
            </a:r>
            <a:endParaRPr lang="zh-CN"/>
          </a:p>
          <a:p>
            <a:r>
              <a:rPr lang="zh-CN"/>
              <a:t>Docker 搭建 Rust 语言操作系统开发环境</a:t>
            </a:r>
            <a:r>
              <a:rPr altLang="zh-CN" lang="en-US"/>
              <a:t>:</a:t>
            </a:r>
            <a:r>
              <a:rPr altLang="zh-CN" lang="en-US"/>
              <a:t> </a:t>
            </a:r>
            <a:r>
              <a:rPr lang="zh-CN">
                <a:hlinkClick r:id="rId2"/>
              </a:rPr>
              <a:t>https://tooldiy.ry.rs/one_click_deployment/docker_os_rust/</a:t>
            </a:r>
            <a:endParaRPr lang="zh-CN"/>
          </a:p>
          <a:p>
            <a:pPr indent="0" marL="0">
              <a:buNone/>
            </a:pPr>
            <a:endParaRPr lang="zh-CN"/>
          </a:p>
          <a:p>
            <a:pPr indent="0" marL="0">
              <a:buNone/>
            </a:pPr>
            <a:endParaRPr lang="zh-CN"/>
          </a:p>
        </p:txBody>
      </p:sp>
      <p:sp>
        <p:nvSpPr>
          <p:cNvPr id="1048655" name="灯片编号占位符 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F89A4EC-9002-4416-97B0-5DDEE94244E0}" type="slidenum">
              <a:rPr altLang="en-US" lang="zh-CN" smtClean="0"/>
              <a:t>18</a:t>
            </a:fld>
            <a:endParaRPr altLang="en-US" 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矩形 10"/>
          <p:cNvSpPr/>
          <p:nvPr/>
        </p:nvSpPr>
        <p:spPr>
          <a:xfrm>
            <a:off x="4319904" y="1532699"/>
            <a:ext cx="4318635" cy="1748782"/>
          </a:xfrm>
          <a:prstGeom prst="rect"/>
        </p:spPr>
        <p:txBody>
          <a:bodyPr bIns="45716" lIns="91432" rIns="91432" tIns="45716" wrap="square">
            <a:spAutoFit/>
          </a:bodyPr>
          <a:p>
            <a:pPr algn="ctr">
              <a:lnSpc>
                <a:spcPct val="150000"/>
              </a:lnSpc>
            </a:pPr>
            <a:r>
              <a:rPr altLang="zh-CN" b="1" dirty="0" sz="6600" lang="en-US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thanks</a:t>
            </a:r>
            <a:r>
              <a:rPr altLang="en-US" b="1" dirty="0" sz="6600" lang="zh-CN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！</a:t>
            </a:r>
            <a:endParaRPr altLang="en-US" b="1" dirty="0" sz="6600" lang="zh-CN">
              <a:solidFill>
                <a:schemeClr val="accent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8657" name="矩形 4"/>
          <p:cNvSpPr/>
          <p:nvPr/>
        </p:nvSpPr>
        <p:spPr>
          <a:xfrm>
            <a:off x="1" y="1"/>
            <a:ext cx="12192000" cy="1124744"/>
          </a:xfrm>
          <a:prstGeom prst="rect"/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5716" lIns="91432" rIns="91432" rtlCol="0" tIns="45716"/>
          <a:p>
            <a:pPr algn="ctr"/>
            <a:endParaRPr altLang="en-US" lang="zh-CN"/>
          </a:p>
        </p:txBody>
      </p:sp>
      <p:sp>
        <p:nvSpPr>
          <p:cNvPr id="1048658" name="矩形 15"/>
          <p:cNvSpPr/>
          <p:nvPr/>
        </p:nvSpPr>
        <p:spPr>
          <a:xfrm>
            <a:off x="0" y="5733256"/>
            <a:ext cx="12192000" cy="1124744"/>
          </a:xfrm>
          <a:prstGeom prst="rect"/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45716" lIns="91432" rIns="91432" rtlCol="0" tIns="45716"/>
          <a:p>
            <a:pPr algn="ctr"/>
            <a:endParaRPr altLang="en-US" lang="zh-CN"/>
          </a:p>
        </p:txBody>
      </p:sp>
      <p:sp>
        <p:nvSpPr>
          <p:cNvPr id="1048659" name="文本框 6"/>
          <p:cNvSpPr txBox="1"/>
          <p:nvPr/>
        </p:nvSpPr>
        <p:spPr>
          <a:xfrm>
            <a:off x="1844675" y="5939155"/>
            <a:ext cx="8565515" cy="396240"/>
          </a:xfrm>
          <a:prstGeom prst="rect"/>
          <a:noFill/>
        </p:spPr>
        <p:txBody>
          <a:bodyPr wrap="square">
            <a:spAutoFit/>
          </a:bodyPr>
          <a:p>
            <a:pPr algn="ctr"/>
            <a:r>
              <a:rPr altLang="en-US" dirty="0" lang="zh-CN">
                <a:solidFill>
                  <a:schemeClr val="bg1"/>
                </a:solidFill>
              </a:rPr>
              <a:t>开发仓库：</a:t>
            </a:r>
            <a:r>
              <a:rPr altLang="zh-CN" dirty="0" lang="en-US">
                <a:solidFill>
                  <a:schemeClr val="bg1"/>
                </a:solidFill>
              </a:rPr>
              <a:t>https://github.com/yfblock/OSKernel2023-ByteOS</a:t>
            </a:r>
            <a:endParaRPr altLang="zh-CN" dirty="0" lang="en-US">
              <a:solidFill>
                <a:schemeClr val="bg1"/>
              </a:solidFill>
            </a:endParaRPr>
          </a:p>
        </p:txBody>
      </p:sp>
      <p:sp>
        <p:nvSpPr>
          <p:cNvPr id="1048660" name="文本框 1048639"/>
          <p:cNvSpPr txBox="1"/>
          <p:nvPr/>
        </p:nvSpPr>
        <p:spPr>
          <a:xfrm>
            <a:off x="2926455" y="3573169"/>
            <a:ext cx="7105532" cy="1463040"/>
          </a:xfrm>
          <a:prstGeom prst="rect"/>
        </p:spPr>
        <p:txBody>
          <a:bodyPr rtlCol="0" wrap="square">
            <a:spAutoFit/>
          </a:bodyPr>
          <a:p>
            <a:pPr algn="ctr"/>
            <a:r>
              <a:rPr sz="2800" lang="zh-CN">
                <a:solidFill>
                  <a:srgbClr val="000000"/>
                </a:solidFill>
              </a:rPr>
              <a:t>我</a:t>
            </a:r>
            <a:r>
              <a:rPr sz="2800" lang="zh-CN">
                <a:solidFill>
                  <a:srgbClr val="000000"/>
                </a:solidFill>
              </a:rPr>
              <a:t>个人</a:t>
            </a:r>
            <a:r>
              <a:rPr sz="2800" lang="zh-CN">
                <a:solidFill>
                  <a:srgbClr val="000000"/>
                </a:solidFill>
              </a:rPr>
              <a:t>由于</a:t>
            </a:r>
            <a:r>
              <a:rPr sz="2800" lang="zh-CN">
                <a:solidFill>
                  <a:srgbClr val="000000"/>
                </a:solidFill>
              </a:rPr>
              <a:t>时间</a:t>
            </a:r>
            <a:r>
              <a:rPr sz="2800" lang="zh-CN">
                <a:solidFill>
                  <a:srgbClr val="000000"/>
                </a:solidFill>
              </a:rPr>
              <a:t>问题</a:t>
            </a:r>
            <a:r>
              <a:rPr sz="2800" lang="zh-CN">
                <a:solidFill>
                  <a:srgbClr val="000000"/>
                </a:solidFill>
              </a:rPr>
              <a:t>暂时</a:t>
            </a:r>
            <a:r>
              <a:rPr altLang="zh-CN" sz="2800" lang="zh-CN">
                <a:solidFill>
                  <a:srgbClr val="000000"/>
                </a:solidFill>
              </a:rPr>
              <a:t>无法</a:t>
            </a:r>
            <a:r>
              <a:rPr altLang="zh-CN" sz="2800" lang="zh-CN">
                <a:solidFill>
                  <a:srgbClr val="000000"/>
                </a:solidFill>
              </a:rPr>
              <a:t>继续</a:t>
            </a:r>
            <a:r>
              <a:rPr sz="2800" lang="zh-CN">
                <a:solidFill>
                  <a:srgbClr val="000000"/>
                </a:solidFill>
              </a:rPr>
              <a:t>开发</a:t>
            </a:r>
            <a:endParaRPr sz="2800" lang="en-US">
              <a:solidFill>
                <a:srgbClr val="000000"/>
              </a:solidFill>
            </a:endParaRPr>
          </a:p>
          <a:p>
            <a:pPr algn="ctr"/>
            <a:r>
              <a:rPr sz="2800" lang="zh-CN">
                <a:solidFill>
                  <a:srgbClr val="000000"/>
                </a:solidFill>
              </a:rPr>
              <a:t>但是</a:t>
            </a:r>
            <a:r>
              <a:rPr sz="2800" lang="zh-CN">
                <a:solidFill>
                  <a:srgbClr val="000000"/>
                </a:solidFill>
              </a:rPr>
              <a:t>整个</a:t>
            </a:r>
            <a:r>
              <a:rPr sz="2800" lang="zh-CN">
                <a:solidFill>
                  <a:srgbClr val="000000"/>
                </a:solidFill>
              </a:rPr>
              <a:t>项目</a:t>
            </a:r>
            <a:r>
              <a:rPr sz="2800" lang="zh-CN">
                <a:solidFill>
                  <a:srgbClr val="000000"/>
                </a:solidFill>
              </a:rPr>
              <a:t>都是</a:t>
            </a:r>
            <a:r>
              <a:rPr sz="2800" lang="zh-CN">
                <a:solidFill>
                  <a:srgbClr val="000000"/>
                </a:solidFill>
              </a:rPr>
              <a:t>开源的</a:t>
            </a:r>
            <a:endParaRPr sz="2800" lang="en-US">
              <a:solidFill>
                <a:srgbClr val="000000"/>
              </a:solidFill>
            </a:endParaRPr>
          </a:p>
          <a:p>
            <a:pPr algn="ctr"/>
            <a:r>
              <a:rPr altLang="zh-CN" sz="2800" lang="zh-CN">
                <a:solidFill>
                  <a:srgbClr val="000000"/>
                </a:solidFill>
              </a:rPr>
              <a:t>希望</a:t>
            </a:r>
            <a:r>
              <a:rPr altLang="zh-CN" sz="2800" lang="zh-CN">
                <a:solidFill>
                  <a:srgbClr val="000000"/>
                </a:solidFill>
              </a:rPr>
              <a:t>感兴趣</a:t>
            </a:r>
            <a:r>
              <a:rPr altLang="zh-CN" sz="2800" lang="zh-CN">
                <a:solidFill>
                  <a:srgbClr val="000000"/>
                </a:solidFill>
              </a:rPr>
              <a:t>的</a:t>
            </a:r>
            <a:r>
              <a:rPr altLang="zh-CN" sz="2800" lang="zh-CN">
                <a:solidFill>
                  <a:srgbClr val="000000"/>
                </a:solidFill>
              </a:rPr>
              <a:t>同学</a:t>
            </a:r>
            <a:r>
              <a:rPr altLang="zh-CN" sz="2800" lang="zh-CN">
                <a:solidFill>
                  <a:srgbClr val="000000"/>
                </a:solidFill>
              </a:rPr>
              <a:t>参与</a:t>
            </a:r>
            <a:r>
              <a:rPr altLang="zh-CN" sz="2800" lang="zh-CN">
                <a:solidFill>
                  <a:srgbClr val="000000"/>
                </a:solidFill>
              </a:rPr>
              <a:t>项目</a:t>
            </a:r>
            <a:r>
              <a:rPr altLang="zh-CN" sz="2800" lang="zh-CN">
                <a:solidFill>
                  <a:srgbClr val="000000"/>
                </a:solidFill>
              </a:rPr>
              <a:t>的</a:t>
            </a:r>
            <a:r>
              <a:rPr altLang="zh-CN" sz="2800" lang="zh-CN">
                <a:solidFill>
                  <a:srgbClr val="000000"/>
                </a:solidFill>
              </a:rPr>
              <a:t>开发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 advTm="25248">
    <p:randomBar dir="vert"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9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1"/>
                                        <p:tgtEl>
                                          <p:spTgt spid="1048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2"/>
                                        <p:tgtEl>
                                          <p:spTgt spid="1048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3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14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6"/>
                                        <p:tgtEl>
                                          <p:spTgt spid="1048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56" grpId="0"/>
      <p:bldP spid="1048657" grpId="0" bldLvl="0" animBg="1"/>
      <p:bldP spid="1048658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dirty="0" lang="zh-CN"/>
              <a:t>工作量</a:t>
            </a:r>
            <a:endParaRPr altLang="en-US" dirty="0" lang="zh-CN"/>
          </a:p>
        </p:txBody>
      </p:sp>
      <p:pic>
        <p:nvPicPr>
          <p:cNvPr id="2097152" name="内容占位符 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094733" y="1690688"/>
            <a:ext cx="6259067" cy="4351338"/>
          </a:xfrm>
        </p:spPr>
      </p:pic>
      <p:sp>
        <p:nvSpPr>
          <p:cNvPr id="1048597" name="文本框 5"/>
          <p:cNvSpPr txBox="1"/>
          <p:nvPr/>
        </p:nvSpPr>
        <p:spPr>
          <a:xfrm>
            <a:off x="638175" y="1690688"/>
            <a:ext cx="4095750" cy="45110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sz="2000" lang="zh-CN"/>
              <a:t>内核代码量：</a:t>
            </a:r>
            <a:endParaRPr altLang="zh-CN" dirty="0" sz="2000" lang="en-US"/>
          </a:p>
          <a:p>
            <a:pPr>
              <a:lnSpc>
                <a:spcPct val="200000"/>
              </a:lnSpc>
            </a:pPr>
            <a:r>
              <a:rPr altLang="zh-CN" dirty="0" sz="2400" lang="en-US"/>
              <a:t>	</a:t>
            </a:r>
            <a:r>
              <a:rPr altLang="zh-CN" dirty="0" sz="2400" lang="en-US">
                <a:solidFill>
                  <a:srgbClr val="FF0000"/>
                </a:solidFill>
              </a:rPr>
              <a:t>26000</a:t>
            </a:r>
            <a:r>
              <a:rPr altLang="en-US" dirty="0" sz="2400" lang="zh-CN"/>
              <a:t>行左右</a:t>
            </a:r>
            <a:endParaRPr altLang="zh-CN" dirty="0" sz="2400" lang="en-US"/>
          </a:p>
          <a:p>
            <a:endParaRPr altLang="zh-CN" dirty="0" lang="en-US"/>
          </a:p>
          <a:p>
            <a:r>
              <a:rPr altLang="en-US" dirty="0" sz="2000" lang="zh-CN"/>
              <a:t>去除移植的驱动的代码量：</a:t>
            </a:r>
            <a:endParaRPr altLang="zh-CN" dirty="0" sz="2000" lang="en-US"/>
          </a:p>
          <a:p>
            <a:pPr>
              <a:lnSpc>
                <a:spcPct val="200000"/>
              </a:lnSpc>
            </a:pPr>
            <a:r>
              <a:rPr altLang="zh-CN" dirty="0" lang="en-US"/>
              <a:t>	</a:t>
            </a:r>
            <a:r>
              <a:rPr altLang="zh-CN" dirty="0" sz="2400" lang="en-US">
                <a:solidFill>
                  <a:srgbClr val="FF0000"/>
                </a:solidFill>
              </a:rPr>
              <a:t>24000</a:t>
            </a:r>
            <a:r>
              <a:rPr altLang="en-US" dirty="0" sz="2400" lang="zh-CN"/>
              <a:t>行左右</a:t>
            </a:r>
            <a:endParaRPr altLang="en-US" dirty="0" sz="2400" lang="zh-CN"/>
          </a:p>
          <a:p>
            <a:pPr>
              <a:lnSpc>
                <a:spcPct val="200000"/>
              </a:lnSpc>
            </a:pPr>
            <a:r>
              <a:rPr altLang="zh-CN" dirty="0" sz="2400" lang="en-US"/>
              <a:t>commit</a:t>
            </a:r>
            <a:r>
              <a:rPr altLang="en-US" dirty="0" sz="2400" lang="zh-CN">
                <a:ea typeface="宋体" panose="02010600030101010101" pitchFamily="2" charset="-122"/>
              </a:rPr>
              <a:t>数量：</a:t>
            </a:r>
            <a:endParaRPr altLang="en-US" dirty="0" sz="2400" lang="zh-CN">
              <a:ea typeface="宋体" panose="02010600030101010101" pitchFamily="2" charset="-122"/>
            </a:endParaRPr>
          </a:p>
          <a:p>
            <a:pPr>
              <a:lnSpc>
                <a:spcPct val="200000"/>
              </a:lnSpc>
            </a:pPr>
            <a:r>
              <a:rPr altLang="zh-CN" dirty="0" sz="2400" lang="en-US">
                <a:ea typeface="宋体" panose="02010600030101010101" pitchFamily="2" charset="-122"/>
              </a:rPr>
              <a:t>	       </a:t>
            </a:r>
            <a:r>
              <a:rPr altLang="zh-CN" dirty="0" sz="2400" lang="en-US">
                <a:solidFill>
                  <a:srgbClr val="FF0000"/>
                </a:solidFill>
                <a:ea typeface="宋体" panose="02010600030101010101" pitchFamily="2" charset="-122"/>
              </a:rPr>
              <a:t>139</a:t>
            </a:r>
            <a:endParaRPr altLang="zh-CN" dirty="0" sz="2400" lang="en-US"/>
          </a:p>
          <a:p>
            <a:endParaRPr altLang="en-US" dirty="0" lang="zh-CN"/>
          </a:p>
        </p:txBody>
      </p:sp>
      <p:sp>
        <p:nvSpPr>
          <p:cNvPr id="1048598" name="灯片编号占位符 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F89A4EC-9002-4416-97B0-5DDEE94244E0}" type="slidenum">
              <a:rPr altLang="en-US" sz="1600" lang="zh-CN" smtClean="0"/>
              <a:t>2</a:t>
            </a:fld>
            <a:endParaRPr altLang="en-US" sz="1600" lang="zh-CN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文本框 3"/>
          <p:cNvSpPr txBox="1"/>
          <p:nvPr/>
        </p:nvSpPr>
        <p:spPr>
          <a:xfrm>
            <a:off x="393192" y="365760"/>
            <a:ext cx="8567928" cy="624839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sz="3200" lang="zh-CN"/>
              <a:t>精简网络协议栈：</a:t>
            </a:r>
            <a:r>
              <a:rPr altLang="zh-CN" dirty="0" sz="3200" lang="en-US"/>
              <a:t>lose-net-stack</a:t>
            </a:r>
            <a:endParaRPr altLang="en-US" dirty="0" sz="3200" lang="zh-CN"/>
          </a:p>
        </p:txBody>
      </p:sp>
      <p:sp>
        <p:nvSpPr>
          <p:cNvPr id="1048605" name="文本框 4"/>
          <p:cNvSpPr txBox="1"/>
          <p:nvPr/>
        </p:nvSpPr>
        <p:spPr>
          <a:xfrm>
            <a:off x="667512" y="1353312"/>
            <a:ext cx="6812280" cy="56032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sz="2400" lang="zh-CN"/>
              <a:t>精简：代码量仅两千行左右</a:t>
            </a:r>
            <a:endParaRPr altLang="zh-CN" dirty="0" sz="2400" lang="en-US"/>
          </a:p>
          <a:p>
            <a:endParaRPr altLang="zh-CN" dirty="0" sz="2400" lang="en-US"/>
          </a:p>
          <a:p>
            <a:r>
              <a:rPr altLang="en-US" dirty="0" sz="2400" lang="zh-CN"/>
              <a:t>使用</a:t>
            </a:r>
            <a:r>
              <a:rPr altLang="zh-CN" dirty="0" sz="2400" lang="en-US"/>
              <a:t>Rust</a:t>
            </a:r>
            <a:r>
              <a:rPr altLang="en-US" dirty="0" sz="2400" lang="zh-CN"/>
              <a:t>编写</a:t>
            </a:r>
            <a:endParaRPr altLang="zh-CN" dirty="0" sz="2400" lang="en-US"/>
          </a:p>
          <a:p>
            <a:endParaRPr altLang="zh-CN" dirty="0" sz="2400" lang="en-US"/>
          </a:p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altLang="en-US" dirty="0" sz="2400" lang="zh-CN"/>
              <a:t>支持功能：</a:t>
            </a:r>
            <a:endParaRPr altLang="zh-CN" dirty="0" sz="2400" lang="en-US"/>
          </a:p>
          <a:p>
            <a:pPr algn="l" defTabSz="914400" eaLnBrk="1" fontAlgn="auto" hangingPunct="1" indent="0" latinLnBrk="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altLang="zh-CN" baseline="0" b="0" cap="none" dirty="0" sz="2400" i="0" kern="1200" kumimoji="0" lang="en-US" noProof="0" normalizeH="0" spc="0" strike="noStrike" u="none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latin typeface="-apple-system"/>
                <a:ea typeface="微软雅黑" panose="020B0503020204020204" charset="-122"/>
                <a:cs typeface="+mn-cs"/>
              </a:rPr>
              <a:t>Arp</a:t>
            </a:r>
            <a:endParaRPr altLang="zh-CN" baseline="0" b="0" cap="none" dirty="0" sz="2400" i="0" kern="1200" kumimoji="0" lang="en-US" noProof="0" normalizeH="0" spc="0" strike="noStrike" u="none">
              <a:ln>
                <a:noFill/>
              </a:ln>
              <a:solidFill>
                <a:srgbClr val="1F2328"/>
              </a:solidFill>
              <a:effectLst/>
              <a:uLnTx/>
              <a:uFillTx/>
              <a:latin typeface="-apple-system"/>
              <a:ea typeface="微软雅黑" panose="020B0503020204020204" charset="-122"/>
              <a:cs typeface="+mn-cs"/>
            </a:endParaRPr>
          </a:p>
          <a:p>
            <a:pPr algn="l" defTabSz="914400" eaLnBrk="1" fontAlgn="auto" hangingPunct="1" indent="0" latinLnBrk="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altLang="zh-CN" baseline="0" b="0" cap="none" dirty="0" sz="2400" i="0" kern="1200" kumimoji="0" lang="en-US" noProof="0" normalizeH="0" spc="0" strike="noStrike" u="none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latin typeface="-apple-system"/>
                <a:ea typeface="微软雅黑" panose="020B0503020204020204" charset="-122"/>
                <a:cs typeface="+mn-cs"/>
              </a:rPr>
              <a:t>Ip</a:t>
            </a:r>
            <a:r>
              <a:rPr altLang="zh-CN" dirty="0" sz="2400" lang="en-US">
                <a:solidFill>
                  <a:srgbClr val="1F2328"/>
                </a:solidFill>
                <a:latin typeface="-apple-system"/>
                <a:ea typeface="微软雅黑" panose="020B0503020204020204" charset="-122"/>
              </a:rPr>
              <a:t>v4</a:t>
            </a:r>
            <a:endParaRPr altLang="zh-CN" baseline="0" b="0" cap="none" dirty="0" sz="2400" i="0" kern="1200" kumimoji="0" lang="en-US" noProof="0" normalizeH="0" spc="0" strike="noStrike" u="none">
              <a:ln>
                <a:noFill/>
              </a:ln>
              <a:solidFill>
                <a:srgbClr val="1F2328"/>
              </a:solidFill>
              <a:effectLst/>
              <a:uLnTx/>
              <a:uFillTx/>
              <a:latin typeface="-apple-system"/>
              <a:ea typeface="微软雅黑" panose="020B0503020204020204" charset="-122"/>
              <a:cs typeface="+mn-cs"/>
            </a:endParaRPr>
          </a:p>
          <a:p>
            <a:pPr algn="l" defTabSz="914400" eaLnBrk="1" fontAlgn="auto" hangingPunct="1" indent="0" latinLnBrk="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altLang="zh-CN" baseline="0" b="0" cap="none" dirty="0" sz="2400" i="0" kern="1200" kumimoji="0" lang="en-US" noProof="0" normalizeH="0" spc="0" err="1" strike="noStrike" u="none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latin typeface="-apple-system"/>
                <a:ea typeface="微软雅黑" panose="020B0503020204020204" charset="-122"/>
                <a:cs typeface="+mn-cs"/>
              </a:rPr>
              <a:t>udp</a:t>
            </a:r>
            <a:r>
              <a:rPr altLang="zh-CN" baseline="0" b="0" cap="none" dirty="0" sz="2400" i="0" kern="1200" kumimoji="0" lang="en-US" noProof="0" normalizeH="0" spc="0" strike="noStrike" u="none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latin typeface="-apple-system"/>
                <a:ea typeface="微软雅黑" panose="020B0503020204020204" charset="-122"/>
                <a:cs typeface="+mn-cs"/>
              </a:rPr>
              <a:t> </a:t>
            </a:r>
            <a:endParaRPr altLang="zh-CN" dirty="0" sz="2400" lang="en-US">
              <a:solidFill>
                <a:srgbClr val="1F2328"/>
              </a:solidFill>
              <a:latin typeface="-apple-system"/>
              <a:ea typeface="微软雅黑" panose="020B0503020204020204" charset="-122"/>
            </a:endParaRPr>
          </a:p>
          <a:p>
            <a:pPr algn="l" defTabSz="914400" eaLnBrk="1" fontAlgn="auto" hangingPunct="1" indent="0" latinLnBrk="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altLang="zh-CN" baseline="0" b="0" cap="none" dirty="0" sz="2400" i="0" kern="1200" kumimoji="0" lang="en-US" noProof="0" normalizeH="0" spc="0" err="1" strike="noStrike" u="none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latin typeface="-apple-system"/>
                <a:ea typeface="微软雅黑" panose="020B0503020204020204" charset="-122"/>
                <a:cs typeface="+mn-cs"/>
              </a:rPr>
              <a:t>tcp</a:t>
            </a:r>
            <a:endParaRPr altLang="zh-CN" dirty="0" sz="2400" lang="en-US"/>
          </a:p>
          <a:p>
            <a:endParaRPr altLang="zh-CN" dirty="0" sz="2400" lang="en-US"/>
          </a:p>
          <a:p>
            <a:r>
              <a:rPr altLang="en-US" dirty="0" sz="2400" lang="zh-CN"/>
              <a:t>项目主页：</a:t>
            </a:r>
            <a:endParaRPr altLang="zh-CN" dirty="0" sz="2400" lang="en-US"/>
          </a:p>
          <a:p>
            <a:r>
              <a:rPr altLang="zh-CN" dirty="0" sz="2400" lang="en-US"/>
              <a:t>https://github.com/yfblock/lose-net-stack</a:t>
            </a:r>
            <a:endParaRPr altLang="en-US" dirty="0" sz="2400" lang="zh-CN"/>
          </a:p>
        </p:txBody>
      </p:sp>
      <p:pic>
        <p:nvPicPr>
          <p:cNvPr id="2097153" name="图片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410075" y="950535"/>
            <a:ext cx="7676406" cy="5012115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04860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/>
              <a:t>O</a:t>
            </a:r>
            <a:r>
              <a:rPr altLang="zh-CN" lang="en-US"/>
              <a:t>S</a:t>
            </a:r>
            <a:r>
              <a:rPr altLang="zh-CN" lang="en-US"/>
              <a:t> </a:t>
            </a:r>
            <a:r>
              <a:rPr altLang="zh-CN" lang="zh-CN"/>
              <a:t>介绍</a:t>
            </a:r>
            <a:endParaRPr lang="zh-CN"/>
          </a:p>
        </p:txBody>
      </p:sp>
      <p:sp>
        <p:nvSpPr>
          <p:cNvPr id="1048607" name="内容占位符 104860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altLang="zh-CN" lang="en-US"/>
              <a:t>B</a:t>
            </a:r>
            <a:r>
              <a:rPr altLang="zh-CN" lang="en-US"/>
              <a:t>y</a:t>
            </a:r>
            <a:r>
              <a:rPr altLang="zh-CN" lang="en-US"/>
              <a:t>t</a:t>
            </a:r>
            <a:r>
              <a:rPr altLang="zh-CN" lang="en-US"/>
              <a:t>e</a:t>
            </a:r>
            <a:r>
              <a:rPr altLang="zh-CN" lang="en-US"/>
              <a:t>O</a:t>
            </a:r>
            <a:r>
              <a:rPr altLang="zh-CN" lang="en-US"/>
              <a:t>S</a:t>
            </a:r>
            <a:r>
              <a:rPr altLang="zh-CN" lang="zh-CN"/>
              <a:t>使用</a:t>
            </a:r>
            <a:r>
              <a:rPr altLang="zh-CN" lang="en-US"/>
              <a:t> </a:t>
            </a:r>
            <a:r>
              <a:rPr altLang="zh-CN" lang="en-US"/>
              <a:t>R</a:t>
            </a:r>
            <a:r>
              <a:rPr altLang="zh-CN" lang="en-US"/>
              <a:t>ust</a:t>
            </a:r>
            <a:r>
              <a:rPr altLang="zh-CN" lang="en-US"/>
              <a:t> </a:t>
            </a:r>
            <a:r>
              <a:rPr altLang="zh-CN" lang="zh-CN"/>
              <a:t>进行</a:t>
            </a:r>
            <a:r>
              <a:rPr altLang="zh-CN" lang="zh-CN"/>
              <a:t>开发</a:t>
            </a:r>
            <a:r>
              <a:rPr altLang="zh-CN" lang="zh-CN"/>
              <a:t>，</a:t>
            </a:r>
            <a:r>
              <a:rPr altLang="zh-CN" lang="zh-CN"/>
              <a:t>在</a:t>
            </a:r>
            <a:r>
              <a:rPr altLang="zh-CN" lang="zh-CN"/>
              <a:t>比赛</a:t>
            </a:r>
            <a:r>
              <a:rPr altLang="zh-CN" lang="zh-CN"/>
              <a:t>期间</a:t>
            </a:r>
            <a:r>
              <a:rPr altLang="zh-CN" lang="zh-CN"/>
              <a:t>支持</a:t>
            </a:r>
            <a:r>
              <a:rPr altLang="zh-CN" lang="zh-CN"/>
              <a:t>了</a:t>
            </a:r>
            <a:r>
              <a:rPr altLang="zh-CN" lang="zh-CN"/>
              <a:t>初赛</a:t>
            </a:r>
            <a:r>
              <a:rPr altLang="zh-CN" lang="zh-CN"/>
              <a:t>和</a:t>
            </a:r>
            <a:r>
              <a:rPr altLang="zh-CN" lang="zh-CN"/>
              <a:t>决赛</a:t>
            </a:r>
            <a:r>
              <a:rPr altLang="zh-CN" lang="zh-CN"/>
              <a:t>的</a:t>
            </a:r>
            <a:r>
              <a:rPr altLang="zh-CN" lang="zh-CN"/>
              <a:t>所有</a:t>
            </a:r>
            <a:r>
              <a:rPr altLang="zh-CN" lang="zh-CN"/>
              <a:t>测例</a:t>
            </a:r>
            <a:r>
              <a:rPr altLang="zh-CN" lang="zh-CN"/>
              <a:t>，</a:t>
            </a:r>
            <a:r>
              <a:rPr altLang="zh-CN" lang="zh-CN"/>
              <a:t>目前</a:t>
            </a:r>
            <a:r>
              <a:rPr altLang="zh-CN" lang="zh-CN"/>
              <a:t>能够</a:t>
            </a:r>
            <a:r>
              <a:rPr altLang="zh-CN" lang="zh-CN"/>
              <a:t>运行</a:t>
            </a:r>
            <a:r>
              <a:rPr altLang="zh-CN" lang="zh-CN"/>
              <a:t>在</a:t>
            </a:r>
            <a:r>
              <a:rPr altLang="zh-CN" lang="en-US"/>
              <a:t>qemu</a:t>
            </a:r>
            <a:r>
              <a:rPr altLang="zh-CN" lang="zh-CN"/>
              <a:t>和</a:t>
            </a:r>
            <a:r>
              <a:rPr altLang="zh-CN" lang="zh-CN"/>
              <a:t>华山派</a:t>
            </a:r>
            <a:r>
              <a:rPr altLang="zh-CN" lang="zh-CN"/>
              <a:t>开发板</a:t>
            </a:r>
            <a:r>
              <a:rPr altLang="zh-CN" lang="zh-CN"/>
              <a:t>上</a:t>
            </a:r>
            <a:r>
              <a:rPr altLang="zh-CN" lang="zh-CN"/>
              <a:t>，</a:t>
            </a:r>
            <a:r>
              <a:rPr altLang="zh-CN" lang="zh-CN"/>
              <a:t>支持</a:t>
            </a:r>
            <a:r>
              <a:rPr altLang="zh-CN" lang="zh-CN"/>
              <a:t>一个</a:t>
            </a:r>
            <a:r>
              <a:rPr altLang="zh-CN" lang="zh-CN"/>
              <a:t>使用</a:t>
            </a:r>
            <a:r>
              <a:rPr altLang="zh-CN" lang="en-US"/>
              <a:t>R</a:t>
            </a:r>
            <a:r>
              <a:rPr altLang="zh-CN" lang="en-US"/>
              <a:t>ust</a:t>
            </a:r>
            <a:r>
              <a:rPr altLang="zh-CN" lang="zh-CN"/>
              <a:t>编写</a:t>
            </a:r>
            <a:r>
              <a:rPr altLang="zh-CN" lang="zh-CN"/>
              <a:t>的</a:t>
            </a:r>
            <a:r>
              <a:rPr altLang="zh-CN" lang="zh-CN"/>
              <a:t>网络</a:t>
            </a:r>
            <a:r>
              <a:rPr altLang="zh-CN" lang="zh-CN"/>
              <a:t>协议栈</a:t>
            </a:r>
            <a:r>
              <a:rPr altLang="zh-CN" lang="zh-CN"/>
              <a:t>，</a:t>
            </a:r>
            <a:r>
              <a:rPr altLang="zh-CN" lang="zh-CN"/>
              <a:t>可以</a:t>
            </a:r>
            <a:r>
              <a:rPr altLang="zh-CN" lang="zh-CN"/>
              <a:t>与</a:t>
            </a:r>
            <a:r>
              <a:rPr altLang="zh-CN" lang="zh-CN"/>
              <a:t>局域网</a:t>
            </a:r>
            <a:r>
              <a:rPr altLang="zh-CN" lang="zh-CN"/>
              <a:t>进行</a:t>
            </a:r>
            <a:r>
              <a:rPr altLang="zh-CN" lang="zh-CN"/>
              <a:t>通信</a:t>
            </a:r>
            <a:r>
              <a:rPr altLang="zh-CN" lang="zh-CN"/>
              <a:t>。</a:t>
            </a:r>
            <a:r>
              <a:rPr altLang="zh-CN" lang="zh-CN"/>
              <a:t>能够</a:t>
            </a:r>
            <a:r>
              <a:rPr altLang="zh-CN" lang="zh-CN"/>
              <a:t>运行</a:t>
            </a:r>
            <a:r>
              <a:rPr altLang="zh-CN" lang="en-US"/>
              <a:t>r</a:t>
            </a:r>
            <a:r>
              <a:rPr altLang="zh-CN" lang="en-US"/>
              <a:t>e</a:t>
            </a:r>
            <a:r>
              <a:rPr altLang="zh-CN" lang="en-US"/>
              <a:t>d</a:t>
            </a:r>
            <a:r>
              <a:rPr altLang="zh-CN" lang="en-US"/>
              <a:t>i</a:t>
            </a:r>
            <a:r>
              <a:rPr altLang="zh-CN" lang="en-US"/>
              <a:t>s</a:t>
            </a:r>
            <a:r>
              <a:rPr altLang="en-US" lang="zh-CN"/>
              <a:t>、</a:t>
            </a:r>
            <a:r>
              <a:rPr altLang="zh-CN" lang="en-US"/>
              <a:t>http</a:t>
            </a:r>
            <a:r>
              <a:rPr altLang="zh-CN" lang="en-US"/>
              <a:t>-</a:t>
            </a:r>
            <a:r>
              <a:rPr altLang="zh-CN" lang="en-US"/>
              <a:t>s</a:t>
            </a:r>
            <a:r>
              <a:rPr altLang="zh-CN" lang="en-US"/>
              <a:t>e</a:t>
            </a:r>
            <a:r>
              <a:rPr altLang="zh-CN" lang="en-US"/>
              <a:t>r</a:t>
            </a:r>
            <a:r>
              <a:rPr altLang="zh-CN" lang="en-US"/>
              <a:t>v</a:t>
            </a:r>
            <a:r>
              <a:rPr altLang="zh-CN" lang="en-US"/>
              <a:t>e</a:t>
            </a:r>
            <a:r>
              <a:rPr altLang="zh-CN" lang="en-US"/>
              <a:t>r</a:t>
            </a:r>
            <a:r>
              <a:rPr altLang="en-US" lang="zh-CN"/>
              <a:t>、</a:t>
            </a:r>
            <a:r>
              <a:rPr altLang="zh-CN" lang="en-US"/>
              <a:t>gcc</a:t>
            </a:r>
            <a:r>
              <a:rPr altLang="zh-CN" lang="zh-CN"/>
              <a:t>等</a:t>
            </a:r>
            <a:r>
              <a:rPr altLang="zh-CN" lang="zh-CN"/>
              <a:t>程序</a:t>
            </a:r>
            <a:r>
              <a:rPr altLang="zh-CN" lang="zh-CN"/>
              <a:t>。</a:t>
            </a:r>
            <a:endParaRPr lang="zh-CN"/>
          </a:p>
          <a:p>
            <a:r>
              <a:rPr altLang="zh-CN" lang="zh-CN"/>
              <a:t>目前</a:t>
            </a:r>
            <a:r>
              <a:rPr altLang="zh-CN" lang="zh-CN"/>
              <a:t>缺失</a:t>
            </a:r>
            <a:r>
              <a:rPr altLang="zh-CN" lang="zh-CN"/>
              <a:t>华山派</a:t>
            </a:r>
            <a:r>
              <a:rPr altLang="zh-CN" lang="zh-CN"/>
              <a:t>的</a:t>
            </a:r>
            <a:r>
              <a:rPr altLang="zh-CN" lang="zh-CN"/>
              <a:t>网卡</a:t>
            </a:r>
            <a:r>
              <a:rPr altLang="zh-CN" lang="zh-CN"/>
              <a:t>驱动</a:t>
            </a:r>
            <a:r>
              <a:rPr altLang="zh-CN" lang="zh-CN"/>
              <a:t>，</a:t>
            </a:r>
            <a:r>
              <a:rPr altLang="zh-CN" lang="zh-CN"/>
              <a:t>如果</a:t>
            </a:r>
            <a:r>
              <a:rPr altLang="zh-CN" lang="zh-CN"/>
              <a:t>完成</a:t>
            </a:r>
            <a:r>
              <a:rPr altLang="zh-CN" lang="zh-CN"/>
              <a:t>相关</a:t>
            </a:r>
            <a:r>
              <a:rPr altLang="zh-CN" lang="zh-CN"/>
              <a:t>的</a:t>
            </a:r>
            <a:r>
              <a:rPr altLang="zh-CN" lang="zh-CN"/>
              <a:t>驱动</a:t>
            </a:r>
            <a:r>
              <a:rPr altLang="zh-CN" lang="zh-CN"/>
              <a:t>，</a:t>
            </a:r>
            <a:r>
              <a:rPr altLang="zh-CN" lang="zh-CN"/>
              <a:t>就可以</a:t>
            </a:r>
            <a:r>
              <a:rPr altLang="zh-CN" lang="zh-CN"/>
              <a:t>作为</a:t>
            </a:r>
            <a:r>
              <a:rPr altLang="zh-CN" lang="zh-CN"/>
              <a:t>网页</a:t>
            </a:r>
            <a:r>
              <a:rPr altLang="zh-CN" lang="zh-CN"/>
              <a:t>服务器</a:t>
            </a:r>
            <a:r>
              <a:rPr altLang="zh-CN" lang="zh-CN"/>
              <a:t>或者</a:t>
            </a:r>
            <a:r>
              <a:rPr altLang="zh-CN" lang="en-US"/>
              <a:t>redis</a:t>
            </a:r>
            <a:r>
              <a:rPr altLang="zh-CN" lang="zh-CN"/>
              <a:t>服务器</a:t>
            </a:r>
            <a:r>
              <a:rPr altLang="zh-CN" lang="zh-CN"/>
              <a:t>，</a:t>
            </a:r>
            <a:r>
              <a:rPr altLang="zh-CN" lang="zh-CN"/>
              <a:t>把</a:t>
            </a:r>
            <a:r>
              <a:rPr altLang="zh-CN" lang="zh-CN"/>
              <a:t>主办方</a:t>
            </a:r>
            <a:r>
              <a:rPr altLang="zh-CN" lang="zh-CN"/>
              <a:t>发放的</a:t>
            </a:r>
            <a:r>
              <a:rPr altLang="zh-CN" lang="zh-CN"/>
              <a:t>华山派</a:t>
            </a:r>
            <a:r>
              <a:rPr altLang="zh-CN" lang="zh-CN"/>
              <a:t>利用起来</a:t>
            </a:r>
            <a:r>
              <a:rPr altLang="zh-CN" lang="zh-CN"/>
              <a:t>。</a:t>
            </a:r>
            <a:endParaRPr lang="zh-CN"/>
          </a:p>
          <a:p>
            <a:pPr indent="0" marL="0">
              <a:buNone/>
            </a:pPr>
            <a:endParaRPr lang="zh-CN"/>
          </a:p>
          <a:p>
            <a:pPr indent="0" marL="0">
              <a:buNone/>
            </a:pPr>
            <a:endParaRPr lang="zh-CN"/>
          </a:p>
        </p:txBody>
      </p:sp>
      <p:sp>
        <p:nvSpPr>
          <p:cNvPr id="1048608" name="灯片编号占位符 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F89A4EC-9002-4416-97B0-5DDEE94244E0}" type="slidenum">
              <a:rPr altLang="en-US" lang="zh-CN" smtClean="0"/>
              <a:t>4</a:t>
            </a:fld>
            <a:endParaRPr altLang="en-US" 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dirty="0" sz="4400" lang="zh-CN"/>
              <a:t>性能优化</a:t>
            </a:r>
            <a:r>
              <a:rPr altLang="zh-CN" dirty="0" sz="4400" lang="en-US"/>
              <a:t>-</a:t>
            </a:r>
            <a:r>
              <a:rPr altLang="en-US" dirty="0" sz="4400" lang="zh-CN"/>
              <a:t>优化措施</a:t>
            </a:r>
            <a:endParaRPr altLang="en-US" dirty="0" lang="zh-CN"/>
          </a:p>
        </p:txBody>
      </p:sp>
      <p:sp>
        <p:nvSpPr>
          <p:cNvPr id="1048610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altLang="en-US" dirty="0" lang="zh-CN"/>
              <a:t>文件树</a:t>
            </a:r>
            <a:endParaRPr altLang="zh-CN" dirty="0" lang="en-US"/>
          </a:p>
          <a:p>
            <a:pPr>
              <a:lnSpc>
                <a:spcPct val="150000"/>
              </a:lnSpc>
            </a:pPr>
            <a:r>
              <a:rPr altLang="en-US" dirty="0" lang="zh-CN"/>
              <a:t>写时复制</a:t>
            </a:r>
            <a:endParaRPr altLang="zh-CN" dirty="0" lang="en-US"/>
          </a:p>
          <a:p>
            <a:pPr>
              <a:lnSpc>
                <a:spcPct val="150000"/>
              </a:lnSpc>
            </a:pPr>
            <a:r>
              <a:rPr altLang="en-US" dirty="0" lang="zh-CN"/>
              <a:t>延迟分配</a:t>
            </a:r>
            <a:endParaRPr altLang="zh-CN" dirty="0" lang="en-US"/>
          </a:p>
          <a:p>
            <a:pPr>
              <a:lnSpc>
                <a:spcPct val="150000"/>
              </a:lnSpc>
            </a:pPr>
            <a:r>
              <a:rPr altLang="en-US" dirty="0" lang="zh-CN"/>
              <a:t>进程模板</a:t>
            </a:r>
            <a:endParaRPr altLang="zh-CN" dirty="0" lang="en-US"/>
          </a:p>
          <a:p>
            <a:pPr>
              <a:lnSpc>
                <a:spcPct val="150000"/>
              </a:lnSpc>
            </a:pPr>
            <a:endParaRPr altLang="en-US" dirty="0" lang="zh-CN"/>
          </a:p>
        </p:txBody>
      </p:sp>
      <p:sp>
        <p:nvSpPr>
          <p:cNvPr id="1048611" name="灯片编号占位符 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F89A4EC-9002-4416-97B0-5DDEE94244E0}" type="slidenum">
              <a:rPr altLang="en-US" lang="zh-CN" smtClean="0"/>
              <a:t>5</a:t>
            </a:fld>
            <a:endParaRPr altLang="en-US" 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dirty="0" lang="zh-CN"/>
              <a:t>文件树</a:t>
            </a:r>
            <a:endParaRPr altLang="en-US" dirty="0" lang="zh-CN"/>
          </a:p>
        </p:txBody>
      </p:sp>
      <p:sp>
        <p:nvSpPr>
          <p:cNvPr id="1048613" name="内容占位符 2"/>
          <p:cNvSpPr>
            <a:spLocks noGrp="1"/>
          </p:cNvSpPr>
          <p:nvPr>
            <p:ph idx="1"/>
          </p:nvPr>
        </p:nvSpPr>
        <p:spPr>
          <a:xfrm>
            <a:off x="838200" y="1447165"/>
            <a:ext cx="10515600" cy="4730115"/>
          </a:xfrm>
        </p:spPr>
        <p:txBody>
          <a:bodyPr/>
          <a:p>
            <a:pPr indent="0" marL="0">
              <a:buNone/>
            </a:pPr>
            <a:r>
              <a:rPr altLang="en-US" dirty="0" lang="zh-CN"/>
              <a:t>在程序运行时，程序往往会对存储设备进行大量的操作和检索，而从存储设备读取信息会比较慢，因此</a:t>
            </a:r>
            <a:r>
              <a:rPr altLang="zh-CN" dirty="0" lang="en-US"/>
              <a:t>B</a:t>
            </a:r>
            <a:r>
              <a:rPr altLang="zh-CN" dirty="0" lang="en-US"/>
              <a:t>yte</a:t>
            </a:r>
            <a:r>
              <a:rPr altLang="zh-CN" dirty="0" lang="en-US"/>
              <a:t>O</a:t>
            </a:r>
            <a:r>
              <a:rPr altLang="zh-CN" dirty="0" lang="en-US"/>
              <a:t>S</a:t>
            </a:r>
            <a:r>
              <a:rPr altLang="en-US" dirty="0" lang="zh-CN"/>
              <a:t>使用了一个文件树来进行文件的检索，在内核中开辟一块内存存储文件树，在每一次访问时先从文件树上检索，如果不存在再从内核存储设备上检索，并将信息存储至文件树，从而加快文件的检索和读取速度。</a:t>
            </a:r>
            <a:endParaRPr altLang="en-US" dirty="0" lang="zh-CN"/>
          </a:p>
        </p:txBody>
      </p:sp>
      <p:pic>
        <p:nvPicPr>
          <p:cNvPr id="2097154" name="图片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58063" y="3550450"/>
            <a:ext cx="4381500" cy="2761450"/>
          </a:xfrm>
          <a:prstGeom prst="rect"/>
        </p:spPr>
      </p:pic>
      <p:pic>
        <p:nvPicPr>
          <p:cNvPr id="2097155" name="图片 4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5972174" y="3550450"/>
            <a:ext cx="4381501" cy="2761450"/>
          </a:xfrm>
          <a:prstGeom prst="rect"/>
        </p:spPr>
      </p:pic>
      <p:sp>
        <p:nvSpPr>
          <p:cNvPr id="1048614" name="灯片编号占位符 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F89A4EC-9002-4416-97B0-5DDEE94244E0}" type="slidenum">
              <a:rPr altLang="en-US" lang="zh-CN" smtClean="0"/>
              <a:t>6</a:t>
            </a:fld>
            <a:endParaRPr altLang="en-US" 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dirty="0" lang="zh-CN"/>
              <a:t>写时复制</a:t>
            </a:r>
            <a:endParaRPr altLang="en-US" dirty="0" lang="zh-CN"/>
          </a:p>
        </p:txBody>
      </p:sp>
      <p:sp>
        <p:nvSpPr>
          <p:cNvPr id="1048616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4231" lnSpcReduction="20000"/>
          </a:bodyPr>
          <a:p>
            <a:pPr>
              <a:lnSpc>
                <a:spcPct val="150000"/>
              </a:lnSpc>
            </a:pPr>
            <a:r>
              <a:rPr altLang="en-US" dirty="0" lang="zh-CN"/>
              <a:t>在比赛的 </a:t>
            </a:r>
            <a:r>
              <a:rPr altLang="zh-CN" dirty="0" lang="en-US"/>
              <a:t>QEMU </a:t>
            </a:r>
            <a:r>
              <a:rPr altLang="en-US" dirty="0" lang="zh-CN"/>
              <a:t>和 华山派的平台上的内存比较小，在内核中同时存在多个进程时可能会略有不足</a:t>
            </a:r>
            <a:r>
              <a:rPr altLang="en-US" dirty="0" lang="zh-CN"/>
              <a:t>，</a:t>
            </a:r>
            <a:r>
              <a:rPr altLang="en-US" dirty="0" sz="2800" lang="zh-CN"/>
              <a:t>而多个进程中存在大量的相同内容</a:t>
            </a:r>
            <a:r>
              <a:rPr altLang="en-US" dirty="0" lang="zh-CN"/>
              <a:t>，因此</a:t>
            </a:r>
            <a:r>
              <a:rPr altLang="zh-CN" dirty="0" lang="en-US"/>
              <a:t>B</a:t>
            </a:r>
            <a:r>
              <a:rPr altLang="zh-CN" dirty="0" lang="en-US"/>
              <a:t>y</a:t>
            </a:r>
            <a:r>
              <a:rPr altLang="zh-CN" dirty="0" lang="en-US"/>
              <a:t>t</a:t>
            </a:r>
            <a:r>
              <a:rPr altLang="zh-CN" dirty="0" lang="en-US"/>
              <a:t>e</a:t>
            </a:r>
            <a:r>
              <a:rPr altLang="zh-CN" dirty="0" lang="en-US"/>
              <a:t>O</a:t>
            </a:r>
            <a:r>
              <a:rPr altLang="zh-CN" dirty="0" lang="en-US"/>
              <a:t>S</a:t>
            </a:r>
            <a:r>
              <a:rPr altLang="zh-CN" dirty="0" lang="zh-CN"/>
              <a:t>使用</a:t>
            </a:r>
            <a:r>
              <a:rPr altLang="zh-CN" dirty="0" lang="zh-CN"/>
              <a:t>写时</a:t>
            </a:r>
            <a:r>
              <a:rPr altLang="zh-CN" dirty="0" lang="zh-CN"/>
              <a:t>复制</a:t>
            </a:r>
            <a:r>
              <a:rPr altLang="en-US" dirty="0" lang="zh-CN"/>
              <a:t>来减少</a:t>
            </a:r>
            <a:r>
              <a:rPr altLang="zh-CN" dirty="0" lang="en-US"/>
              <a:t> ByteOS </a:t>
            </a:r>
            <a:r>
              <a:rPr altLang="en-US" dirty="0" lang="zh-CN"/>
              <a:t>的内存消耗</a:t>
            </a:r>
            <a:r>
              <a:rPr altLang="en-US" dirty="0" lang="zh-CN"/>
              <a:t>，</a:t>
            </a:r>
            <a:r>
              <a:rPr altLang="zh-CN" dirty="0" lang="en-US"/>
              <a:t>B</a:t>
            </a:r>
            <a:r>
              <a:rPr altLang="zh-CN" dirty="0" lang="en-US"/>
              <a:t>y</a:t>
            </a:r>
            <a:r>
              <a:rPr altLang="zh-CN" dirty="0" lang="en-US"/>
              <a:t>t</a:t>
            </a:r>
            <a:r>
              <a:rPr altLang="zh-CN" dirty="0" lang="en-US"/>
              <a:t>e</a:t>
            </a:r>
            <a:r>
              <a:rPr altLang="zh-CN" dirty="0" lang="en-US"/>
              <a:t>O</a:t>
            </a:r>
            <a:r>
              <a:rPr altLang="zh-CN" dirty="0" lang="en-US"/>
              <a:t>S</a:t>
            </a:r>
            <a:r>
              <a:rPr altLang="en-US" dirty="0" lang="zh-CN"/>
              <a:t>采用写时复制后，内存消耗大大减少，</a:t>
            </a:r>
            <a:r>
              <a:rPr altLang="en-US" dirty="0" lang="zh-CN">
                <a:ea typeface="宋体" panose="02010600030101010101" pitchFamily="2" charset="-122"/>
              </a:rPr>
              <a:t>同时</a:t>
            </a:r>
            <a:r>
              <a:rPr altLang="en-US" dirty="0" lang="zh-CN"/>
              <a:t>内存的申请和释放操作也</a:t>
            </a:r>
            <a:r>
              <a:rPr altLang="en-US" dirty="0" lang="zh-CN">
                <a:sym typeface="+mn-ea"/>
              </a:rPr>
              <a:t>大大减少了</a:t>
            </a:r>
            <a:r>
              <a:rPr altLang="en-US" dirty="0" lang="zh-CN"/>
              <a:t>。</a:t>
            </a:r>
            <a:endParaRPr altLang="en-US" dirty="0" lang="zh-CN"/>
          </a:p>
          <a:p>
            <a:pPr>
              <a:lnSpc>
                <a:spcPct val="150000"/>
              </a:lnSpc>
            </a:pPr>
            <a:r>
              <a:rPr altLang="en-US" dirty="0" sz="2020" lang="zh-CN">
                <a:hlinkClick r:id="rId1"/>
              </a:rPr>
              <a:t>https://github.com/yfblock/ByteOS/blob/3cd29c9ad0b95983db266022a97cf1f989b200df/kernel/src/tasks/user/mod.rs#L23-L80</a:t>
            </a:r>
            <a:endParaRPr altLang="en-US" dirty="0" sz="2020" lang="zh-CN"/>
          </a:p>
        </p:txBody>
      </p:sp>
      <p:sp>
        <p:nvSpPr>
          <p:cNvPr id="1048617" name="灯片编号占位符 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F89A4EC-9002-4416-97B0-5DDEE94244E0}" type="slidenum">
              <a:rPr altLang="en-US" lang="zh-CN" smtClean="0"/>
              <a:t>7</a:t>
            </a:fld>
            <a:endParaRPr altLang="en-US" 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dirty="0" lang="zh-CN"/>
              <a:t>延迟分配</a:t>
            </a:r>
            <a:endParaRPr altLang="en-US" dirty="0" lang="zh-CN"/>
          </a:p>
        </p:txBody>
      </p:sp>
      <p:sp>
        <p:nvSpPr>
          <p:cNvPr id="1048619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>
              <a:lnSpc>
                <a:spcPct val="150000"/>
              </a:lnSpc>
            </a:pPr>
            <a:r>
              <a:rPr altLang="zh-CN" dirty="0" lang="en-US"/>
              <a:t>B</a:t>
            </a:r>
            <a:r>
              <a:rPr altLang="zh-CN" dirty="0" lang="en-US"/>
              <a:t>yte</a:t>
            </a:r>
            <a:r>
              <a:rPr altLang="zh-CN" dirty="0" lang="en-US"/>
              <a:t>O</a:t>
            </a:r>
            <a:r>
              <a:rPr altLang="zh-CN" dirty="0" lang="en-US"/>
              <a:t>S</a:t>
            </a:r>
            <a:r>
              <a:rPr altLang="en-US" dirty="0" lang="zh-CN"/>
              <a:t>在进程中使用一个</a:t>
            </a:r>
            <a:r>
              <a:rPr altLang="zh-CN" dirty="0" lang="en-US" err="1"/>
              <a:t>MapArea</a:t>
            </a:r>
            <a:r>
              <a:rPr altLang="en-US" dirty="0" lang="zh-CN"/>
              <a:t>结构进行内存区间的存储，在申请内存时仅仅加上一个内存区间，而不是直接将物理内存进行分配。</a:t>
            </a:r>
            <a:r>
              <a:rPr altLang="en-US" dirty="0" lang="zh-CN"/>
              <a:t>这样</a:t>
            </a:r>
            <a:r>
              <a:rPr altLang="en-US" dirty="0" lang="zh-CN"/>
              <a:t>减少</a:t>
            </a:r>
            <a:r>
              <a:rPr altLang="en-US" dirty="0" lang="zh-CN"/>
              <a:t>了</a:t>
            </a:r>
            <a:r>
              <a:rPr altLang="zh-CN" dirty="0" lang="en-US"/>
              <a:t>mmap</a:t>
            </a:r>
            <a:r>
              <a:rPr altLang="zh-CN" dirty="0" lang="zh-CN"/>
              <a:t>带来</a:t>
            </a:r>
            <a:r>
              <a:rPr altLang="zh-CN" dirty="0" lang="zh-CN"/>
              <a:t>的</a:t>
            </a:r>
            <a:r>
              <a:rPr altLang="zh-CN" dirty="0" lang="zh-CN"/>
              <a:t>内存</a:t>
            </a:r>
            <a:r>
              <a:rPr altLang="zh-CN" dirty="0" lang="zh-CN"/>
              <a:t>频繁</a:t>
            </a:r>
            <a:r>
              <a:rPr altLang="zh-CN" dirty="0" lang="zh-CN"/>
              <a:t>申请</a:t>
            </a:r>
            <a:r>
              <a:rPr altLang="zh-CN" dirty="0" lang="zh-CN"/>
              <a:t>和释放</a:t>
            </a:r>
            <a:r>
              <a:rPr altLang="zh-CN" dirty="0" lang="zh-CN"/>
              <a:t>的</a:t>
            </a:r>
            <a:r>
              <a:rPr altLang="zh-CN" dirty="0" lang="zh-CN"/>
              <a:t>操作</a:t>
            </a:r>
            <a:r>
              <a:rPr altLang="zh-CN" dirty="0" lang="zh-CN"/>
              <a:t>，</a:t>
            </a:r>
            <a:r>
              <a:rPr altLang="zh-CN" dirty="0" lang="zh-CN"/>
              <a:t>提高</a:t>
            </a:r>
            <a:r>
              <a:rPr altLang="zh-CN" dirty="0" lang="zh-CN"/>
              <a:t>了</a:t>
            </a:r>
            <a:r>
              <a:rPr altLang="zh-CN" dirty="0" lang="zh-CN"/>
              <a:t>系统</a:t>
            </a:r>
            <a:r>
              <a:rPr altLang="zh-CN" dirty="0" lang="zh-CN"/>
              <a:t>的</a:t>
            </a:r>
            <a:r>
              <a:rPr altLang="zh-CN" dirty="0" lang="zh-CN"/>
              <a:t>性能</a:t>
            </a:r>
            <a:r>
              <a:rPr altLang="zh-CN" dirty="0" lang="zh-CN"/>
              <a:t>，</a:t>
            </a:r>
            <a:r>
              <a:rPr altLang="zh-CN" dirty="0" lang="zh-CN"/>
              <a:t>同样</a:t>
            </a:r>
            <a:r>
              <a:rPr altLang="zh-CN" dirty="0" lang="zh-CN"/>
              <a:t>因为</a:t>
            </a:r>
            <a:r>
              <a:rPr altLang="zh-CN" dirty="0" lang="zh-CN"/>
              <a:t>只有</a:t>
            </a:r>
            <a:r>
              <a:rPr altLang="zh-CN" dirty="0" lang="zh-CN"/>
              <a:t>在</a:t>
            </a:r>
            <a:r>
              <a:rPr altLang="zh-CN" dirty="0" lang="zh-CN"/>
              <a:t>内存</a:t>
            </a:r>
            <a:r>
              <a:rPr altLang="zh-CN" dirty="0" lang="zh-CN"/>
              <a:t>被</a:t>
            </a:r>
            <a:r>
              <a:rPr altLang="zh-CN" dirty="0" lang="zh-CN"/>
              <a:t>使用时</a:t>
            </a:r>
            <a:r>
              <a:rPr altLang="zh-CN" dirty="0" lang="zh-CN"/>
              <a:t>才会</a:t>
            </a:r>
            <a:r>
              <a:rPr altLang="zh-CN" dirty="0" lang="zh-CN"/>
              <a:t>分配</a:t>
            </a:r>
            <a:r>
              <a:rPr altLang="zh-CN" dirty="0" lang="zh-CN"/>
              <a:t>，</a:t>
            </a:r>
            <a:r>
              <a:rPr altLang="zh-CN" dirty="0" lang="zh-CN"/>
              <a:t>也</a:t>
            </a:r>
            <a:r>
              <a:rPr altLang="zh-CN" dirty="0" lang="zh-CN"/>
              <a:t>节省了</a:t>
            </a:r>
            <a:r>
              <a:rPr altLang="zh-CN" dirty="0" lang="zh-CN"/>
              <a:t>内存</a:t>
            </a:r>
            <a:r>
              <a:rPr altLang="zh-CN" dirty="0" lang="zh-CN"/>
              <a:t>。</a:t>
            </a:r>
            <a:endParaRPr altLang="zh-CN" dirty="0" lang="en-US"/>
          </a:p>
          <a:p>
            <a:pPr indent="0" marL="0">
              <a:lnSpc>
                <a:spcPct val="150000"/>
              </a:lnSpc>
              <a:buNone/>
            </a:pPr>
            <a:endParaRPr altLang="en-US" dirty="0" lang="zh-CN"/>
          </a:p>
        </p:txBody>
      </p:sp>
      <p:sp>
        <p:nvSpPr>
          <p:cNvPr id="1048620" name="灯片编号占位符 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F89A4EC-9002-4416-97B0-5DDEE94244E0}" type="slidenum">
              <a:rPr altLang="en-US" lang="zh-CN" smtClean="0"/>
              <a:t>8</a:t>
            </a:fld>
            <a:endParaRPr altLang="en-US" 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文本框 3"/>
          <p:cNvSpPr txBox="1"/>
          <p:nvPr/>
        </p:nvSpPr>
        <p:spPr>
          <a:xfrm>
            <a:off x="539496" y="384048"/>
            <a:ext cx="5724144" cy="624839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sz="3200" lang="zh-CN"/>
              <a:t>性能优化</a:t>
            </a:r>
            <a:endParaRPr altLang="en-US" dirty="0" sz="3200" lang="zh-CN"/>
          </a:p>
        </p:txBody>
      </p:sp>
      <p:sp>
        <p:nvSpPr>
          <p:cNvPr id="1048622" name="文本框 5"/>
          <p:cNvSpPr txBox="1"/>
          <p:nvPr/>
        </p:nvSpPr>
        <p:spPr>
          <a:xfrm>
            <a:off x="5149187" y="1079609"/>
            <a:ext cx="1569660" cy="3962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lang="zh-CN"/>
              <a:t>决赛一阶段时</a:t>
            </a:r>
            <a:endParaRPr altLang="en-US" dirty="0" lang="zh-CN"/>
          </a:p>
        </p:txBody>
      </p:sp>
      <p:pic>
        <p:nvPicPr>
          <p:cNvPr id="2097156" name="图片 7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270249" y="1559727"/>
            <a:ext cx="3327536" cy="2382570"/>
          </a:xfrm>
          <a:prstGeom prst="rect"/>
        </p:spPr>
      </p:pic>
      <p:pic>
        <p:nvPicPr>
          <p:cNvPr id="2097157" name="图片 9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8076413" y="1559727"/>
            <a:ext cx="3327536" cy="2383802"/>
          </a:xfrm>
          <a:prstGeom prst="rect"/>
        </p:spPr>
      </p:pic>
      <p:sp>
        <p:nvSpPr>
          <p:cNvPr id="1048623" name="文本框 10"/>
          <p:cNvSpPr txBox="1"/>
          <p:nvPr/>
        </p:nvSpPr>
        <p:spPr>
          <a:xfrm>
            <a:off x="8955351" y="1080226"/>
            <a:ext cx="1569660" cy="3962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lang="zh-CN"/>
              <a:t>决赛二阶段时</a:t>
            </a:r>
            <a:endParaRPr altLang="en-US" dirty="0" lang="zh-CN"/>
          </a:p>
        </p:txBody>
      </p:sp>
      <p:pic>
        <p:nvPicPr>
          <p:cNvPr id="2097158" name="图片 1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539496" y="1559727"/>
            <a:ext cx="3327536" cy="2382570"/>
          </a:xfrm>
          <a:prstGeom prst="rect"/>
        </p:spPr>
      </p:pic>
      <p:sp>
        <p:nvSpPr>
          <p:cNvPr id="1048624" name="文本框 13"/>
          <p:cNvSpPr txBox="1"/>
          <p:nvPr/>
        </p:nvSpPr>
        <p:spPr>
          <a:xfrm>
            <a:off x="1223363" y="1079609"/>
            <a:ext cx="1569660" cy="3962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dirty="0" lang="zh-CN"/>
              <a:t>一阶段过程中</a:t>
            </a:r>
            <a:endParaRPr altLang="en-US" dirty="0" lang="zh-CN"/>
          </a:p>
        </p:txBody>
      </p:sp>
      <p:cxnSp>
        <p:nvCxnSpPr>
          <p:cNvPr id="3145728" name="Elbow Connector 11"/>
          <p:cNvCxnSpPr>
            <a:cxnSpLocks/>
            <a:stCxn id="2097158" idx="2"/>
          </p:cNvCxnSpPr>
          <p:nvPr/>
        </p:nvCxnSpPr>
        <p:spPr>
          <a:xfrm rot="5400000" flipH="1" flipV="1">
            <a:off x="3905250" y="2221865"/>
            <a:ext cx="18415" cy="3421380"/>
          </a:xfrm>
          <a:prstGeom prst="bentConnector4">
            <a:avLst>
              <a:gd name="adj1" fmla="val -3529310"/>
              <a:gd name="adj2" fmla="val 99378"/>
            </a:avLst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45729" name="Elbow Connector 14"/>
          <p:cNvCxnSpPr>
            <a:cxnSpLocks/>
          </p:cNvCxnSpPr>
          <p:nvPr/>
        </p:nvCxnSpPr>
        <p:spPr>
          <a:xfrm rot="5400000" flipV="1">
            <a:off x="7836535" y="2044700"/>
            <a:ext cx="3175" cy="3806190"/>
          </a:xfrm>
          <a:prstGeom prst="bentConnector3">
            <a:avLst>
              <a:gd name="adj1" fmla="val 18850000"/>
            </a:avLst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8625" name="Text Box 18"/>
          <p:cNvSpPr txBox="1"/>
          <p:nvPr/>
        </p:nvSpPr>
        <p:spPr>
          <a:xfrm>
            <a:off x="3366135" y="4742180"/>
            <a:ext cx="1097280" cy="396240"/>
          </a:xfrm>
          <a:prstGeom prst="rect"/>
          <a:noFill/>
        </p:spPr>
        <p:txBody>
          <a:bodyPr rtlCol="0" wrap="none">
            <a:spAutoFit/>
          </a:bodyPr>
          <a:p>
            <a:r>
              <a:rPr altLang="en-US" lang="zh-CN">
                <a:ea typeface="宋体" panose="02010600030101010101" pitchFamily="2" charset="-122"/>
              </a:rPr>
              <a:t>缓存文件</a:t>
            </a:r>
            <a:endParaRPr altLang="en-US" lang="zh-CN">
              <a:ea typeface="宋体" panose="02010600030101010101" pitchFamily="2" charset="-122"/>
            </a:endParaRPr>
          </a:p>
        </p:txBody>
      </p:sp>
      <p:sp>
        <p:nvSpPr>
          <p:cNvPr id="1048626" name="Text Box 19"/>
          <p:cNvSpPr txBox="1"/>
          <p:nvPr/>
        </p:nvSpPr>
        <p:spPr>
          <a:xfrm>
            <a:off x="7062470" y="4742180"/>
            <a:ext cx="2151379" cy="396240"/>
          </a:xfrm>
          <a:prstGeom prst="rect"/>
          <a:noFill/>
        </p:spPr>
        <p:txBody>
          <a:bodyPr rtlCol="0" wrap="none">
            <a:spAutoFit/>
          </a:bodyPr>
          <a:p>
            <a:r>
              <a:rPr altLang="en-US" lang="zh-CN">
                <a:ea typeface="宋体" panose="02010600030101010101" pitchFamily="2" charset="-122"/>
              </a:rPr>
              <a:t>延迟分配</a:t>
            </a:r>
            <a:r>
              <a:rPr altLang="zh-CN" lang="en-US">
                <a:ea typeface="宋体" panose="02010600030101010101" pitchFamily="2" charset="-122"/>
              </a:rPr>
              <a:t>+</a:t>
            </a:r>
            <a:r>
              <a:rPr altLang="en-US" lang="zh-CN">
                <a:ea typeface="宋体" panose="02010600030101010101" pitchFamily="2" charset="-122"/>
              </a:rPr>
              <a:t>进程模板</a:t>
            </a:r>
            <a:endParaRPr altLang="en-US" lang="zh-CN">
              <a:ea typeface="宋体" panose="02010600030101010101" pitchFamily="2" charset="-122"/>
            </a:endParaRPr>
          </a:p>
        </p:txBody>
      </p:sp>
      <p:sp>
        <p:nvSpPr>
          <p:cNvPr id="1048627" name="灯片编号占位符 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F89A4EC-9002-4416-97B0-5DDEE94244E0}" type="slidenum">
              <a:rPr altLang="en-US" lang="zh-CN" smtClean="0"/>
              <a:t>9</a:t>
            </a:fld>
            <a:endParaRPr altLang="en-US" 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演示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徐 堃元</dc:creator>
  <cp:lastModifiedBy>AYao</cp:lastModifiedBy>
  <dcterms:created xsi:type="dcterms:W3CDTF">2023-09-22T12:58:34Z</dcterms:created>
  <dcterms:modified xsi:type="dcterms:W3CDTF">2023-09-23T05:00:57Z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bd04f16f2b3646a9a94b56a992fb3472_23</vt:lpwstr>
  </property>
  <property fmtid="{D5CDD505-2E9C-101B-9397-08002B2CF9AE}" pid="3" name="KSOProductBuildVer">
    <vt:lpwstr>2052-12.1.0.15374</vt:lpwstr>
  </property>
</Properties>
</file>