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8"/>
  </p:handoutMasterIdLst>
  <p:sldIdLst>
    <p:sldId id="256" r:id="rId3"/>
    <p:sldId id="257" r:id="rId4"/>
    <p:sldId id="258" r:id="rId6"/>
    <p:sldId id="259" r:id="rId7"/>
    <p:sldId id="277" r:id="rId8"/>
    <p:sldId id="278" r:id="rId9"/>
    <p:sldId id="262" r:id="rId10"/>
    <p:sldId id="270" r:id="rId11"/>
    <p:sldId id="271" r:id="rId12"/>
    <p:sldId id="272" r:id="rId13"/>
    <p:sldId id="273" r:id="rId14"/>
    <p:sldId id="274" r:id="rId15"/>
    <p:sldId id="275" r:id="rId16"/>
    <p:sldId id="297" r:id="rId17"/>
    <p:sldId id="265" r:id="rId18"/>
    <p:sldId id="266" r:id="rId19"/>
    <p:sldId id="263" r:id="rId20"/>
    <p:sldId id="264" r:id="rId21"/>
    <p:sldId id="268" r:id="rId22"/>
    <p:sldId id="269" r:id="rId23"/>
    <p:sldId id="276" r:id="rId24"/>
    <p:sldId id="267" r:id="rId25"/>
    <p:sldId id="279" r:id="rId26"/>
    <p:sldId id="296" r:id="rId2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normAutofit fontScale="90000"/>
          </a:bodyPr>
          <a:p>
            <a:r>
              <a:rPr lang="en-US"/>
              <a:t>2022</a:t>
            </a:r>
            <a:r>
              <a:rPr lang="zh-CN" altLang="en-US"/>
              <a:t>开源操作系统</a:t>
            </a:r>
            <a:br>
              <a:rPr lang="zh-CN" altLang="en-US"/>
            </a:br>
            <a:r>
              <a:rPr lang="zh-CN" altLang="en-US"/>
              <a:t>内核赛答辩</a:t>
            </a:r>
            <a:r>
              <a:rPr lang="en-US" altLang="zh-CN"/>
              <a:t>	</a:t>
            </a:r>
            <a:endParaRPr lang="en-US" altLang="zh-CN"/>
          </a:p>
        </p:txBody>
      </p:sp>
      <p:sp>
        <p:nvSpPr>
          <p:cNvPr id="3" name="Subtitle 2"/>
          <p:cNvSpPr>
            <a:spLocks noGrp="1"/>
          </p:cNvSpPr>
          <p:nvPr>
            <p:ph type="subTitle" idx="1"/>
          </p:nvPr>
        </p:nvSpPr>
        <p:spPr>
          <a:xfrm>
            <a:off x="4170680" y="3687445"/>
            <a:ext cx="3850640" cy="1655445"/>
          </a:xfrm>
        </p:spPr>
        <p:txBody>
          <a:bodyPr/>
          <a:p>
            <a:pPr algn="l"/>
            <a:r>
              <a:rPr lang="zh-CN" altLang="en-US">
                <a:sym typeface="+mn-ea"/>
              </a:rPr>
              <a:t>答辩队伍：河南科技大学</a:t>
            </a:r>
            <a:r>
              <a:rPr lang="en-US" altLang="zh-CN">
                <a:sym typeface="+mn-ea"/>
              </a:rPr>
              <a:t> </a:t>
            </a:r>
            <a:r>
              <a:rPr lang="zh-CN" altLang="en-US">
                <a:sym typeface="+mn-ea"/>
              </a:rPr>
              <a:t>啊队队队</a:t>
            </a:r>
            <a:endParaRPr lang="zh-CN" altLang="en-US"/>
          </a:p>
          <a:p>
            <a:pPr algn="l"/>
            <a:r>
              <a:rPr lang="zh-CN" altLang="en-US"/>
              <a:t>指导教师：张虎</a:t>
            </a:r>
            <a:r>
              <a:rPr lang="en-US" altLang="zh-CN"/>
              <a:t> </a:t>
            </a:r>
            <a:r>
              <a:rPr lang="zh-CN" altLang="en-US"/>
              <a:t>安明明</a:t>
            </a:r>
            <a:endParaRPr lang="zh-CN" altLang="en-US"/>
          </a:p>
          <a:p>
            <a:pPr algn="l"/>
            <a:r>
              <a:rPr lang="zh-CN" altLang="en-US"/>
              <a:t>参赛队员：杨金博</a:t>
            </a:r>
            <a:r>
              <a:rPr lang="en-US" altLang="zh-CN"/>
              <a:t> </a:t>
            </a:r>
            <a:r>
              <a:rPr lang="zh-CN" altLang="en-US"/>
              <a:t>王佳慧</a:t>
            </a:r>
            <a:r>
              <a:rPr lang="en-US" altLang="zh-CN"/>
              <a:t> </a:t>
            </a:r>
            <a:r>
              <a:rPr lang="zh-CN" altLang="en-US"/>
              <a:t>李莉</a:t>
            </a:r>
            <a:endParaRPr lang="zh-CN" altLang="en-US"/>
          </a:p>
          <a:p>
            <a:pPr algn="l"/>
            <a:r>
              <a:rPr lang="zh-CN" altLang="en-US"/>
              <a:t>主</a:t>
            </a:r>
            <a:r>
              <a:rPr lang="en-US" altLang="zh-CN"/>
              <a:t> </a:t>
            </a:r>
            <a:r>
              <a:rPr lang="zh-CN" altLang="en-US"/>
              <a:t>讲</a:t>
            </a:r>
            <a:r>
              <a:rPr lang="en-US" altLang="zh-CN"/>
              <a:t>  </a:t>
            </a:r>
            <a:r>
              <a:rPr lang="zh-CN" altLang="en-US"/>
              <a:t>人：杨金博</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早期内核设计</a:t>
            </a:r>
            <a:endParaRPr lang="zh-CN" altLang="en-US"/>
          </a:p>
        </p:txBody>
      </p:sp>
      <p:sp>
        <p:nvSpPr>
          <p:cNvPr id="3" name="Content Placeholder 2"/>
          <p:cNvSpPr>
            <a:spLocks noGrp="1"/>
          </p:cNvSpPr>
          <p:nvPr>
            <p:ph idx="1"/>
          </p:nvPr>
        </p:nvSpPr>
        <p:spPr/>
        <p:txBody>
          <a:bodyPr/>
          <a:p>
            <a:r>
              <a:rPr lang="zh-CN" altLang="en-US"/>
              <a:t>早期采用与大多数内核相同的处理方式，在内核进入用户态执行任务之后所有的操作由内核中断函数进行统一处理。</a:t>
            </a:r>
            <a:endParaRPr lang="zh-CN" altLang="en-US"/>
          </a:p>
          <a:p>
            <a:r>
              <a:rPr lang="zh-CN" altLang="en-US"/>
              <a:t>我们希望采用更加流畅的设计，在用户态发生中断后进入内核态并恢复进入用户态时内核的上下文以返回到内核进入用户态的位置，可以进行之后的处理函数，采取这样的方式，我们无需再考虑发生中断的是哪个函数，因为在发生中断的任务一定是进入用户态时的任务。方便进行任务获取和处理。</a:t>
            </a:r>
            <a:endParaRPr lang="zh-CN" altLang="en-US"/>
          </a:p>
          <a:p>
            <a:pPr marL="0" indent="0">
              <a:buNone/>
            </a:pP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当前内核设计</a:t>
            </a:r>
            <a:endParaRPr lang="zh-CN" altLang="en-US"/>
          </a:p>
        </p:txBody>
      </p:sp>
      <p:pic>
        <p:nvPicPr>
          <p:cNvPr id="4" name="Content Placeholder 3"/>
          <p:cNvPicPr>
            <a:picLocks noChangeAspect="1"/>
          </p:cNvPicPr>
          <p:nvPr>
            <p:ph idx="1"/>
          </p:nvPr>
        </p:nvPicPr>
        <p:blipFill>
          <a:blip r:embed="rId1"/>
          <a:stretch>
            <a:fillRect/>
          </a:stretch>
        </p:blipFill>
        <p:spPr>
          <a:xfrm>
            <a:off x="647700" y="2576830"/>
            <a:ext cx="10515600" cy="28486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当前内核设计</a:t>
            </a:r>
            <a:endParaRPr lang="zh-CN" altLang="en-US"/>
          </a:p>
        </p:txBody>
      </p:sp>
      <p:pic>
        <p:nvPicPr>
          <p:cNvPr id="6" name="Content Placeholder 5"/>
          <p:cNvPicPr>
            <a:picLocks noChangeAspect="1"/>
          </p:cNvPicPr>
          <p:nvPr>
            <p:ph idx="1"/>
          </p:nvPr>
        </p:nvPicPr>
        <p:blipFill>
          <a:blip r:embed="rId1"/>
          <a:stretch>
            <a:fillRect/>
          </a:stretch>
        </p:blipFill>
        <p:spPr>
          <a:xfrm>
            <a:off x="1271270" y="2843530"/>
            <a:ext cx="9267825" cy="23145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当前内核设计</a:t>
            </a:r>
            <a:endParaRPr lang="zh-CN" altLang="en-US"/>
          </a:p>
        </p:txBody>
      </p:sp>
      <p:sp>
        <p:nvSpPr>
          <p:cNvPr id="3" name="Content Placeholder 2"/>
          <p:cNvSpPr>
            <a:spLocks noGrp="1"/>
          </p:cNvSpPr>
          <p:nvPr>
            <p:ph idx="1"/>
          </p:nvPr>
        </p:nvSpPr>
        <p:spPr/>
        <p:txBody>
          <a:bodyPr/>
          <a:p>
            <a:r>
              <a:rPr lang="zh-CN" altLang="en-US"/>
              <a:t>采用目前这种流畅的调度方式，可以在回到内核态时继承之前已经获取过的借用而不必重新获取。</a:t>
            </a:r>
            <a:endParaRPr lang="zh-CN" altLang="en-US"/>
          </a:p>
          <a:p>
            <a:r>
              <a:rPr lang="zh-CN" altLang="en-US"/>
              <a:t>采用目前设计模式按照普通程序的设计逻辑和流程进行开发，大大提高了开发速度。</a:t>
            </a:r>
            <a:endParaRPr lang="zh-CN" altLang="en-US"/>
          </a:p>
          <a:p>
            <a:r>
              <a:rPr lang="zh-CN" altLang="en-US"/>
              <a:t>利用</a:t>
            </a:r>
            <a:r>
              <a:rPr lang="en-US" altLang="zh-CN"/>
              <a:t>rust</a:t>
            </a:r>
            <a:r>
              <a:rPr lang="zh-CN" altLang="en-US"/>
              <a:t>的特性，使用</a:t>
            </a:r>
            <a:r>
              <a:rPr lang="en-US" altLang="zh-CN"/>
              <a:t>self</a:t>
            </a:r>
            <a:r>
              <a:rPr lang="zh-CN" altLang="en-US"/>
              <a:t>即可获取到当前任务的相关资源。而不必去增加额外的逻辑。</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进程管理</a:t>
            </a:r>
            <a:endParaRPr lang="zh-CN" altLang="en-US"/>
          </a:p>
        </p:txBody>
      </p:sp>
      <p:sp>
        <p:nvSpPr>
          <p:cNvPr id="3" name="Content Placeholder 2"/>
          <p:cNvSpPr>
            <a:spLocks noGrp="1"/>
          </p:cNvSpPr>
          <p:nvPr>
            <p:ph idx="1"/>
          </p:nvPr>
        </p:nvSpPr>
        <p:spPr/>
        <p:txBody>
          <a:bodyPr/>
          <a:p>
            <a:r>
              <a:rPr lang="zh-CN" altLang="en-US"/>
              <a:t>基于我们现有的设计，我们创建了一个队列进行任务调度。每个任务拥有独立的任务号和相应的系统资源。</a:t>
            </a:r>
            <a:endParaRPr lang="zh-CN" altLang="en-US"/>
          </a:p>
          <a:p>
            <a:r>
              <a:rPr lang="zh-CN" altLang="en-US">
                <a:sym typeface="+mn-ea"/>
              </a:rPr>
              <a:t>我们创建了一个</a:t>
            </a:r>
            <a:r>
              <a:rPr lang="en-US" altLang="zh-CN">
                <a:sym typeface="+mn-ea"/>
              </a:rPr>
              <a:t>PID</a:t>
            </a:r>
            <a:r>
              <a:rPr lang="zh-CN" altLang="en-US">
                <a:sym typeface="+mn-ea"/>
              </a:rPr>
              <a:t>生成器，用于进程号</a:t>
            </a:r>
            <a:r>
              <a:rPr lang="en-US" altLang="zh-CN">
                <a:sym typeface="+mn-ea"/>
              </a:rPr>
              <a:t>pid</a:t>
            </a:r>
            <a:r>
              <a:rPr lang="zh-CN" altLang="en-US">
                <a:sym typeface="+mn-ea"/>
              </a:rPr>
              <a:t>的分配。</a:t>
            </a:r>
            <a:endParaRPr lang="zh-CN" altLang="en-US">
              <a:sym typeface="+mn-ea"/>
            </a:endParaRPr>
          </a:p>
          <a:p>
            <a:r>
              <a:rPr lang="zh-CN" altLang="en-US"/>
              <a:t>任务在被调用时只需执行</a:t>
            </a:r>
            <a:r>
              <a:rPr lang="en-US" altLang="zh-CN"/>
              <a:t>run</a:t>
            </a:r>
            <a:r>
              <a:rPr lang="zh-CN" altLang="en-US"/>
              <a:t>函数即可，根据系统调用和中断对队列进行修改以实现任务调度。</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文件系统</a:t>
            </a:r>
            <a:endParaRPr lang="zh-CN" altLang="en-US"/>
          </a:p>
        </p:txBody>
      </p:sp>
      <p:sp>
        <p:nvSpPr>
          <p:cNvPr id="3" name="Content Placeholder 2"/>
          <p:cNvSpPr>
            <a:spLocks noGrp="1"/>
          </p:cNvSpPr>
          <p:nvPr>
            <p:ph idx="1"/>
          </p:nvPr>
        </p:nvSpPr>
        <p:spPr/>
        <p:txBody>
          <a:bodyPr/>
          <a:p>
            <a:r>
              <a:rPr lang="zh-CN" altLang="en-US"/>
              <a:t>我们添加了文件树结构、在读取文件时并不对存储设备进行读取，而是对文件树进行读取。</a:t>
            </a:r>
            <a:endParaRPr lang="zh-CN" altLang="en-US"/>
          </a:p>
          <a:p>
            <a:r>
              <a:rPr lang="zh-CN" altLang="en-US"/>
              <a:t>采用文件树的方式可以大大提高文件的读写速度。</a:t>
            </a:r>
            <a:endParaRPr lang="zh-CN" altLang="en-US"/>
          </a:p>
          <a:p>
            <a:r>
              <a:rPr lang="zh-CN" altLang="en-US"/>
              <a:t>采取文件树可以简化文件创建、删除等操作。</a:t>
            </a:r>
            <a:endParaRPr lang="zh-CN" altLang="en-US"/>
          </a:p>
          <a:p>
            <a:r>
              <a:rPr lang="zh-CN" altLang="en-US"/>
              <a:t>采取文件树可以弥补</a:t>
            </a:r>
            <a:r>
              <a:rPr lang="en-US" altLang="zh-CN"/>
              <a:t>FAT32</a:t>
            </a:r>
            <a:r>
              <a:rPr lang="zh-CN" altLang="en-US"/>
              <a:t>没有</a:t>
            </a:r>
            <a:r>
              <a:rPr lang="en-US" altLang="zh-CN"/>
              <a:t>link</a:t>
            </a:r>
            <a:r>
              <a:rPr lang="zh-CN" altLang="en-US"/>
              <a:t>等功能的弱点。</a:t>
            </a:r>
            <a:endParaRPr lang="zh-CN" altLang="en-US"/>
          </a:p>
          <a:p>
            <a:r>
              <a:rPr lang="zh-CN" altLang="en-US"/>
              <a:t>采用文件树并且在操作系统启动时很方便的构建相应的文件结构。</a:t>
            </a:r>
            <a:endParaRPr lang="zh-CN" altLang="en-US"/>
          </a:p>
          <a:p>
            <a:r>
              <a:rPr lang="zh-CN" altLang="en-US"/>
              <a:t>采取文件树可以很方便实现文件缓冲等功能。</a:t>
            </a:r>
            <a:endParaRPr lang="zh-CN" altLang="en-US"/>
          </a:p>
          <a:p>
            <a:r>
              <a:rPr lang="zh-CN" altLang="en-US"/>
              <a:t>采取文件树可以将存在于内存的</a:t>
            </a:r>
            <a:r>
              <a:rPr lang="en-US" altLang="zh-CN"/>
              <a:t>Pipe</a:t>
            </a:r>
            <a:r>
              <a:rPr lang="zh-CN" altLang="en-US"/>
              <a:t>等虚拟文件存入文件树。</a:t>
            </a:r>
            <a:r>
              <a:rPr lang="zh-CN" altLang="en-US">
                <a:solidFill>
                  <a:srgbClr val="FF0000"/>
                </a:solidFill>
              </a:rPr>
              <a:t>（待完成）</a:t>
            </a:r>
            <a:endParaRPr lang="zh-CN" altLang="en-US">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文件系统</a:t>
            </a:r>
            <a:endParaRPr lang="zh-CN" altLang="en-US"/>
          </a:p>
        </p:txBody>
      </p:sp>
      <p:sp>
        <p:nvSpPr>
          <p:cNvPr id="5" name="Content Placeholder 4"/>
          <p:cNvSpPr/>
          <p:nvPr>
            <p:ph idx="1"/>
          </p:nvPr>
        </p:nvSpPr>
        <p:spPr/>
        <p:txBody>
          <a:bodyPr/>
          <a:p>
            <a:r>
              <a:rPr lang="zh-CN" altLang="en-US"/>
              <a:t>构建文件结构</a:t>
            </a:r>
            <a:endParaRPr lang="zh-CN" altLang="en-US"/>
          </a:p>
          <a:p>
            <a:endParaRPr lang="zh-CN" altLang="en-US"/>
          </a:p>
        </p:txBody>
      </p:sp>
      <p:pic>
        <p:nvPicPr>
          <p:cNvPr id="6" name="Content Placeholder 3"/>
          <p:cNvPicPr>
            <a:picLocks noChangeAspect="1"/>
          </p:cNvPicPr>
          <p:nvPr/>
        </p:nvPicPr>
        <p:blipFill>
          <a:blip r:embed="rId1"/>
          <a:stretch>
            <a:fillRect/>
          </a:stretch>
        </p:blipFill>
        <p:spPr>
          <a:xfrm>
            <a:off x="647700" y="2534920"/>
            <a:ext cx="10515600" cy="29324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文件系统</a:t>
            </a:r>
            <a:endParaRPr lang="zh-CN" altLang="en-US"/>
          </a:p>
        </p:txBody>
      </p:sp>
      <p:sp>
        <p:nvSpPr>
          <p:cNvPr id="3" name="Content Placeholder 2"/>
          <p:cNvSpPr>
            <a:spLocks noGrp="1"/>
          </p:cNvSpPr>
          <p:nvPr>
            <p:ph idx="1"/>
          </p:nvPr>
        </p:nvSpPr>
        <p:spPr/>
        <p:txBody>
          <a:bodyPr/>
          <a:p>
            <a:r>
              <a:rPr lang="zh-CN" altLang="en-US"/>
              <a:t>早期我们的文件系统是由自己进行编写，实现了一些基础的功能，并没有完善具体的功能，没有写入功能，无法进行持久化储存。</a:t>
            </a:r>
            <a:endParaRPr lang="zh-CN" altLang="en-US"/>
          </a:p>
          <a:p>
            <a:r>
              <a:rPr lang="zh-CN" altLang="en-US"/>
              <a:t>我们的文件以虚拟文件的方式储存在内存中，这种方式能给对文件进行快速的读写，但是这种方式并不能完全符合我们的要求。只能临时使用，因此我们对文件系统的修改和优化已经提上日程。</a:t>
            </a:r>
            <a:endParaRPr lang="zh-CN" altLang="en-US"/>
          </a:p>
          <a:p>
            <a:r>
              <a:rPr lang="zh-CN" altLang="en-US"/>
              <a:t>在初赛时，由于人手和时间问题，我们自己编写了文件系统驱动并进行简单的修补之后就投入了使用。</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文件系统</a:t>
            </a:r>
            <a:endParaRPr lang="zh-CN" altLang="en-US"/>
          </a:p>
        </p:txBody>
      </p:sp>
      <p:sp>
        <p:nvSpPr>
          <p:cNvPr id="3" name="Content Placeholder 2"/>
          <p:cNvSpPr>
            <a:spLocks noGrp="1"/>
          </p:cNvSpPr>
          <p:nvPr>
            <p:ph idx="1"/>
          </p:nvPr>
        </p:nvSpPr>
        <p:spPr/>
        <p:txBody>
          <a:bodyPr/>
          <a:p>
            <a:r>
              <a:rPr lang="zh-CN" altLang="en-US">
                <a:sym typeface="+mn-ea"/>
              </a:rPr>
              <a:t>在比赛的决赛阶段我们尝试移植了一个新的</a:t>
            </a:r>
            <a:r>
              <a:rPr lang="en-US" altLang="zh-CN">
                <a:sym typeface="+mn-ea"/>
              </a:rPr>
              <a:t>FAT32</a:t>
            </a:r>
            <a:r>
              <a:rPr lang="zh-CN" altLang="en-US">
                <a:sym typeface="+mn-ea"/>
              </a:rPr>
              <a:t>驱动，</a:t>
            </a:r>
            <a:r>
              <a:rPr lang="en-US" altLang="zh-CN">
                <a:sym typeface="+mn-ea"/>
              </a:rPr>
              <a:t>rust-fatfs</a:t>
            </a:r>
            <a:r>
              <a:rPr lang="zh-CN" altLang="en-US">
                <a:sym typeface="+mn-ea"/>
              </a:rPr>
              <a:t>（感谢开源项目的贡献者们），并对</a:t>
            </a:r>
            <a:r>
              <a:rPr lang="en-US" altLang="zh-CN">
                <a:sym typeface="+mn-ea"/>
              </a:rPr>
              <a:t>fat</a:t>
            </a:r>
            <a:r>
              <a:rPr lang="zh-CN" altLang="en-US">
                <a:sym typeface="+mn-ea"/>
              </a:rPr>
              <a:t>驱动进行了一定的修改。以适应我们的系统。</a:t>
            </a:r>
            <a:endParaRPr lang="zh-CN" altLang="en-US"/>
          </a:p>
          <a:p>
            <a:r>
              <a:rPr lang="zh-CN" altLang="en-US">
                <a:sym typeface="+mn-ea"/>
              </a:rPr>
              <a:t>经过我们的测试，对</a:t>
            </a:r>
            <a:r>
              <a:rPr lang="en-US" altLang="zh-CN">
                <a:sym typeface="+mn-ea"/>
              </a:rPr>
              <a:t>SD</a:t>
            </a:r>
            <a:r>
              <a:rPr lang="zh-CN" altLang="en-US">
                <a:sym typeface="+mn-ea"/>
              </a:rPr>
              <a:t>卡的读取会消耗大量的时间，因此</a:t>
            </a:r>
            <a:r>
              <a:rPr lang="zh-CN" altLang="en-US">
                <a:sym typeface="+mn-ea"/>
              </a:rPr>
              <a:t>我们期望驱动并不对储存设备进行频繁的读写。</a:t>
            </a:r>
            <a:r>
              <a:rPr lang="en-US" altLang="zh-CN"/>
              <a:t>fatfs</a:t>
            </a:r>
            <a:r>
              <a:rPr lang="zh-CN" altLang="en-US"/>
              <a:t>系统有些地方的设计并不是很符合我们的预期，</a:t>
            </a:r>
            <a:r>
              <a:rPr lang="en-US" altLang="zh-CN"/>
              <a:t>fatfs</a:t>
            </a:r>
            <a:r>
              <a:rPr lang="zh-CN" altLang="en-US"/>
              <a:t>的文件保存方式利用了</a:t>
            </a:r>
            <a:r>
              <a:rPr lang="en-US" altLang="zh-CN"/>
              <a:t>rust</a:t>
            </a:r>
            <a:r>
              <a:rPr lang="zh-CN" altLang="en-US"/>
              <a:t>的</a:t>
            </a:r>
            <a:r>
              <a:rPr lang="en-US" altLang="zh-CN"/>
              <a:t>Drop</a:t>
            </a:r>
            <a:r>
              <a:rPr lang="zh-CN" altLang="en-US"/>
              <a:t>机制，在被释放时进行保存，我们期望文件的读取和保存是完全受控的，且文件对象是完全可复制的，因此我们使用</a:t>
            </a:r>
            <a:r>
              <a:rPr lang="en-US" altLang="zh-CN"/>
              <a:t>Rc</a:t>
            </a:r>
            <a:r>
              <a:rPr lang="zh-CN" altLang="en-US"/>
              <a:t>对</a:t>
            </a:r>
            <a:r>
              <a:rPr lang="en-US" altLang="zh-CN"/>
              <a:t>fatfs</a:t>
            </a:r>
            <a:r>
              <a:rPr lang="zh-CN" altLang="en-US"/>
              <a:t>进行了修改，以便于从存储设备读取的文件可以很方便的挂载在文件树上。</a:t>
            </a:r>
            <a:endParaRPr lang="zh-CN" altLang="en-US"/>
          </a:p>
          <a:p>
            <a:r>
              <a:rPr lang="zh-CN" altLang="en-US"/>
              <a:t>为了提高文件的读写速度和后续实现文件缓冲功能，我们延续了前面虚拟文件的设计，并对此进行一定的修改。</a:t>
            </a:r>
            <a:endParaRPr lang="zh-CN" altLang="en-US"/>
          </a:p>
          <a:p>
            <a:r>
              <a:rPr lang="zh-CN" altLang="en-US"/>
              <a:t>在</a:t>
            </a:r>
            <a:r>
              <a:rPr lang="en-US" altLang="zh-CN"/>
              <a:t>RAM</a:t>
            </a:r>
            <a:r>
              <a:rPr lang="zh-CN" altLang="en-US"/>
              <a:t>充足的情况下，我们更倾向于将文件进行缓存以便于读写。</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内存管理</a:t>
            </a:r>
            <a:endParaRPr lang="zh-CN" altLang="en-US"/>
          </a:p>
        </p:txBody>
      </p:sp>
      <p:sp>
        <p:nvSpPr>
          <p:cNvPr id="3" name="Content Placeholder 2"/>
          <p:cNvSpPr>
            <a:spLocks noGrp="1"/>
          </p:cNvSpPr>
          <p:nvPr>
            <p:ph idx="1"/>
          </p:nvPr>
        </p:nvSpPr>
        <p:spPr/>
        <p:txBody>
          <a:bodyPr/>
          <a:p>
            <a:r>
              <a:rPr lang="zh-CN" altLang="en-US"/>
              <a:t>用户内核的</a:t>
            </a:r>
            <a:r>
              <a:rPr lang="en-US" altLang="zh-CN"/>
              <a:t>heap</a:t>
            </a:r>
            <a:r>
              <a:rPr lang="zh-CN" altLang="en-US"/>
              <a:t>采用buddy_system_allocator进行管理，分配大小为0x0008_0000</a:t>
            </a:r>
            <a:endParaRPr lang="zh-CN" altLang="en-US"/>
          </a:p>
          <a:p>
            <a:r>
              <a:rPr lang="zh-CN" altLang="en-US"/>
              <a:t>内核分配固定大小的堆并不利于后面的增加和减少，并且可能存在不够用或者冗余的现象，</a:t>
            </a:r>
            <a:endParaRPr lang="zh-CN" altLang="en-US"/>
          </a:p>
          <a:p>
            <a:r>
              <a:rPr lang="zh-CN" altLang="en-US"/>
              <a:t>目前在构想时候可以将</a:t>
            </a:r>
            <a:r>
              <a:rPr lang="en-US" altLang="zh-CN"/>
              <a:t>heap</a:t>
            </a:r>
            <a:r>
              <a:rPr lang="zh-CN" altLang="en-US"/>
              <a:t>和页表分配方案结合起来，将堆大小进行动态的分配和管理。从而解决不够用或者冗余的情况。</a:t>
            </a:r>
            <a:r>
              <a:rPr lang="zh-CN" altLang="en-US">
                <a:solidFill>
                  <a:srgbClr val="FF0000"/>
                </a:solidFill>
              </a:rPr>
              <a:t>（待完成）</a:t>
            </a:r>
            <a:endParaRPr lang="zh-CN" altLang="en-US">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系统定位</a:t>
            </a:r>
            <a:endParaRPr lang="zh-CN" altLang="en-US"/>
          </a:p>
        </p:txBody>
      </p:sp>
      <p:sp>
        <p:nvSpPr>
          <p:cNvPr id="3" name="Content Placeholder 2"/>
          <p:cNvSpPr>
            <a:spLocks noGrp="1"/>
          </p:cNvSpPr>
          <p:nvPr>
            <p:ph idx="1"/>
          </p:nvPr>
        </p:nvSpPr>
        <p:spPr/>
        <p:txBody>
          <a:bodyPr/>
          <a:p>
            <a:pPr marL="0" indent="0">
              <a:buNone/>
            </a:pPr>
            <a:r>
              <a:rPr lang="en-US" altLang="zh-CN"/>
              <a:t>k210</a:t>
            </a:r>
            <a:r>
              <a:rPr lang="zh-CN" altLang="en-US"/>
              <a:t>的硬件参数如下：</a:t>
            </a:r>
            <a:endParaRPr lang="zh-CN" altLang="en-US"/>
          </a:p>
          <a:p>
            <a:pPr marL="0" indent="0">
              <a:buNone/>
            </a:pPr>
            <a:endParaRPr lang="zh-CN" altLang="en-US"/>
          </a:p>
          <a:p>
            <a:r>
              <a:rPr lang="en-US" altLang="zh-CN"/>
              <a:t>CPU</a:t>
            </a:r>
            <a:r>
              <a:rPr lang="zh-CN" altLang="en-US"/>
              <a:t>主频</a:t>
            </a:r>
            <a:r>
              <a:rPr lang="en-US" altLang="zh-CN"/>
              <a:t>400MHz </a:t>
            </a:r>
            <a:endParaRPr lang="en-US" altLang="zh-CN"/>
          </a:p>
          <a:p>
            <a:r>
              <a:rPr lang="en-US" altLang="zh-CN"/>
              <a:t>SRAM: 8M Bytes</a:t>
            </a:r>
            <a:endParaRPr lang="en-US" altLang="zh-CN"/>
          </a:p>
          <a:p>
            <a:r>
              <a:rPr lang="en-US" altLang="zh-CN">
                <a:sym typeface="+mn-ea"/>
              </a:rPr>
              <a:t>Flash: </a:t>
            </a:r>
            <a:r>
              <a:rPr lang="en-US" altLang="zh-CN"/>
              <a:t>128Mbit</a:t>
            </a:r>
            <a:endParaRPr lang="en-US" altLang="zh-CN"/>
          </a:p>
          <a:p>
            <a:r>
              <a:rPr lang="en-US" altLang="zh-CN"/>
              <a:t>USB to UART</a:t>
            </a:r>
            <a:endParaRPr lang="en-US" altLang="zh-CN"/>
          </a:p>
          <a:p>
            <a:r>
              <a:rPr lang="en-US" altLang="zh-CN"/>
              <a:t>MicroSD卡槽</a:t>
            </a:r>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内存管理</a:t>
            </a:r>
            <a:endParaRPr lang="zh-CN" altLang="en-US"/>
          </a:p>
        </p:txBody>
      </p:sp>
      <p:sp>
        <p:nvSpPr>
          <p:cNvPr id="3" name="Content Placeholder 2"/>
          <p:cNvSpPr>
            <a:spLocks noGrp="1"/>
          </p:cNvSpPr>
          <p:nvPr>
            <p:ph idx="1"/>
          </p:nvPr>
        </p:nvSpPr>
        <p:spPr/>
        <p:txBody>
          <a:bodyPr/>
          <a:p>
            <a:r>
              <a:rPr lang="zh-CN" altLang="en-US"/>
              <a:t>早期内存采用双页表设计，设计上更加安全，内核与用户程序相对隔离，更加安全，但是同样面临频繁切换页表和刷新快表的问题。</a:t>
            </a:r>
            <a:endParaRPr lang="zh-CN" altLang="en-US"/>
          </a:p>
          <a:p>
            <a:r>
              <a:rPr lang="zh-CN" altLang="en-US"/>
              <a:t>因此在后期改为单页表设计，处理速度更快，同样不必频繁的切换页表。在开启</a:t>
            </a:r>
            <a:r>
              <a:rPr lang="en-US" altLang="zh-CN"/>
              <a:t>SUM</a:t>
            </a:r>
            <a:r>
              <a:rPr lang="zh-CN" altLang="en-US"/>
              <a:t>位后（在</a:t>
            </a:r>
            <a:r>
              <a:rPr lang="en-US" altLang="zh-CN"/>
              <a:t>k210 </a:t>
            </a:r>
            <a:r>
              <a:rPr lang="zh-CN" altLang="en-US"/>
              <a:t>即</a:t>
            </a:r>
            <a:r>
              <a:rPr lang="en-US" altLang="zh-CN"/>
              <a:t> riscv 1.9.1 </a:t>
            </a:r>
            <a:r>
              <a:rPr lang="zh-CN" altLang="en-US"/>
              <a:t>架构中为</a:t>
            </a:r>
            <a:r>
              <a:rPr lang="en-US" altLang="zh-CN"/>
              <a:t>PUM</a:t>
            </a:r>
            <a:r>
              <a:rPr lang="zh-CN" altLang="en-US"/>
              <a:t>），即可直接读取用户程序的内存，无需内存翻译的过程，提升系统性能。</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内存管理</a:t>
            </a:r>
            <a:endParaRPr lang="zh-CN" altLang="en-US"/>
          </a:p>
        </p:txBody>
      </p:sp>
      <p:sp>
        <p:nvSpPr>
          <p:cNvPr id="3" name="Content Placeholder 2"/>
          <p:cNvSpPr>
            <a:spLocks noGrp="1"/>
          </p:cNvSpPr>
          <p:nvPr>
            <p:ph idx="1"/>
          </p:nvPr>
        </p:nvSpPr>
        <p:spPr/>
        <p:txBody>
          <a:bodyPr/>
          <a:p>
            <a:r>
              <a:rPr lang="zh-CN" altLang="en-US"/>
              <a:t>我们实现了一个简单的页表管理功能，对页表进行</a:t>
            </a:r>
            <a:r>
              <a:rPr lang="en-US" altLang="zh-CN"/>
              <a:t>1-1</a:t>
            </a:r>
            <a:r>
              <a:rPr lang="zh-CN" altLang="en-US"/>
              <a:t>映射，利用向量对内存使用情况进行管理。在内存使用是写入</a:t>
            </a:r>
            <a:r>
              <a:rPr lang="en-US" altLang="zh-CN"/>
              <a:t>bool</a:t>
            </a:r>
            <a:r>
              <a:rPr lang="zh-CN" altLang="en-US"/>
              <a:t>型</a:t>
            </a:r>
            <a:r>
              <a:rPr lang="en-US" altLang="zh-CN"/>
              <a:t>true</a:t>
            </a:r>
            <a:r>
              <a:rPr lang="zh-CN" altLang="en-US"/>
              <a:t>，释放时相反。</a:t>
            </a:r>
            <a:endParaRPr lang="zh-CN" altLang="en-US"/>
          </a:p>
          <a:p>
            <a:r>
              <a:rPr lang="zh-CN" altLang="en-US"/>
              <a:t>我们利用</a:t>
            </a:r>
            <a:r>
              <a:rPr lang="en-US" altLang="zh-CN"/>
              <a:t>rust</a:t>
            </a:r>
            <a:r>
              <a:rPr lang="zh-CN" altLang="en-US"/>
              <a:t>的特性对内存页表进行管理，在申请内存时创建一个</a:t>
            </a:r>
            <a:r>
              <a:rPr lang="en-US" altLang="zh-CN"/>
              <a:t>MemMap</a:t>
            </a:r>
            <a:r>
              <a:rPr lang="zh-CN" altLang="en-US"/>
              <a:t>结构并保存在</a:t>
            </a:r>
            <a:r>
              <a:rPr lang="en-US" altLang="zh-CN"/>
              <a:t>Proccess</a:t>
            </a:r>
            <a:r>
              <a:rPr lang="zh-CN" altLang="en-US"/>
              <a:t>中。利用</a:t>
            </a:r>
            <a:r>
              <a:rPr lang="en-US" altLang="zh-CN"/>
              <a:t>rust</a:t>
            </a:r>
            <a:r>
              <a:rPr lang="zh-CN" altLang="en-US"/>
              <a:t>的</a:t>
            </a:r>
            <a:r>
              <a:rPr lang="en-US" altLang="zh-CN"/>
              <a:t>Drop</a:t>
            </a:r>
            <a:r>
              <a:rPr lang="zh-CN" altLang="en-US"/>
              <a:t>机制，在</a:t>
            </a:r>
            <a:r>
              <a:rPr lang="en-US" altLang="zh-CN"/>
              <a:t>MemMap</a:t>
            </a:r>
            <a:r>
              <a:rPr lang="zh-CN" altLang="en-US"/>
              <a:t>被释放时，相对应的内存同时被释放，而不必手动对内存进行释放，减少由于逻辑异常导致内存泄露的风险。</a:t>
            </a:r>
            <a:endParaRPr lang="zh-CN" altLang="en-US"/>
          </a:p>
          <a:p>
            <a:r>
              <a:rPr lang="zh-CN" altLang="en-US"/>
              <a:t>我们的栈结构和堆结构在不足时对页表进行逐渐申请，能够对零散的内存进行充分的利用。</a:t>
            </a:r>
            <a:endParaRPr lang="zh-CN" altLang="en-US"/>
          </a:p>
          <a:p>
            <a:r>
              <a:rPr lang="zh-CN" altLang="en-US"/>
              <a:t>后面可能会对内存读取以及内存管理进行改善。</a:t>
            </a:r>
            <a:r>
              <a:rPr lang="zh-CN" altLang="en-US">
                <a:solidFill>
                  <a:srgbClr val="FF0000"/>
                </a:solidFill>
                <a:effectLst>
                  <a:outerShdw blurRad="38100" dist="19050" dir="2700000" algn="tl" rotWithShape="0">
                    <a:schemeClr val="dk1">
                      <a:alpha val="40000"/>
                    </a:schemeClr>
                  </a:outerShdw>
                </a:effectLst>
              </a:rPr>
              <a:t>（待完成）</a:t>
            </a:r>
            <a:endParaRPr lang="zh-CN" altLang="en-US">
              <a:solidFill>
                <a:srgbClr val="FF0000"/>
              </a:solidFill>
              <a:effectLst>
                <a:outerShdw blurRad="38100" dist="19050" dir="2700000" algn="tl" rotWithShape="0">
                  <a:schemeClr val="dk1">
                    <a:alpha val="40000"/>
                  </a:schemeClr>
                </a:outerShdw>
              </a:effectLs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系统功能</a:t>
            </a:r>
            <a:endParaRPr lang="zh-CN" altLang="en-US"/>
          </a:p>
        </p:txBody>
      </p:sp>
      <p:sp>
        <p:nvSpPr>
          <p:cNvPr id="3" name="Content Placeholder 2"/>
          <p:cNvSpPr>
            <a:spLocks noGrp="1"/>
          </p:cNvSpPr>
          <p:nvPr>
            <p:ph idx="1"/>
          </p:nvPr>
        </p:nvSpPr>
        <p:spPr/>
        <p:txBody>
          <a:bodyPr/>
          <a:p>
            <a:r>
              <a:rPr lang="zh-CN" altLang="en-US"/>
              <a:t>我们的操作系统实现了</a:t>
            </a:r>
            <a:r>
              <a:rPr lang="en-US" altLang="zh-CN"/>
              <a:t>65</a:t>
            </a:r>
            <a:r>
              <a:rPr lang="zh-CN" altLang="en-US"/>
              <a:t>个系统调用，已经能够支持</a:t>
            </a:r>
            <a:r>
              <a:rPr lang="en-US" altLang="zh-CN"/>
              <a:t>libc</a:t>
            </a:r>
            <a:r>
              <a:rPr lang="zh-CN" altLang="en-US"/>
              <a:t>、</a:t>
            </a:r>
            <a:r>
              <a:rPr lang="en-US" altLang="zh-CN"/>
              <a:t>busybox</a:t>
            </a:r>
            <a:r>
              <a:rPr lang="zh-CN" altLang="en-US"/>
              <a:t>、</a:t>
            </a:r>
            <a:r>
              <a:rPr lang="en-US" altLang="zh-CN"/>
              <a:t>lua</a:t>
            </a:r>
            <a:r>
              <a:rPr lang="zh-CN" altLang="en-US"/>
              <a:t>等程序的运行。</a:t>
            </a:r>
            <a:endParaRPr lang="zh-CN" altLang="en-US"/>
          </a:p>
          <a:p>
            <a:r>
              <a:rPr lang="zh-CN" altLang="en-US"/>
              <a:t>已经实现</a:t>
            </a:r>
            <a:r>
              <a:rPr lang="en-US" altLang="zh-CN"/>
              <a:t>fat32</a:t>
            </a:r>
            <a:r>
              <a:rPr lang="zh-CN" altLang="en-US"/>
              <a:t>文件系统的读写。</a:t>
            </a:r>
            <a:endParaRPr lang="zh-CN" altLang="en-US"/>
          </a:p>
          <a:p>
            <a:r>
              <a:rPr lang="zh-CN" altLang="en-US"/>
              <a:t>实现了任务系统和任务调度。</a:t>
            </a:r>
            <a:endParaRPr lang="zh-CN" altLang="en-US"/>
          </a:p>
          <a:p>
            <a:r>
              <a:rPr lang="zh-CN" altLang="en-US"/>
              <a:t>实现了内存管理并能够动态进行内存分配。</a:t>
            </a:r>
            <a:endParaRPr lang="zh-CN" altLang="en-US"/>
          </a:p>
          <a:p>
            <a:r>
              <a:rPr lang="zh-CN" altLang="en-US"/>
              <a:t>实现了简单的进程信号软中断。</a:t>
            </a:r>
            <a:endParaRPr lang="zh-CN" altLang="en-US"/>
          </a:p>
          <a:p>
            <a:r>
              <a:rPr lang="en-US" altLang="zh-CN"/>
              <a:t>……</a:t>
            </a:r>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结语</a:t>
            </a:r>
            <a:endParaRPr lang="zh-CN" altLang="en-US"/>
          </a:p>
        </p:txBody>
      </p:sp>
      <p:sp>
        <p:nvSpPr>
          <p:cNvPr id="3" name="Content Placeholder 2"/>
          <p:cNvSpPr>
            <a:spLocks noGrp="1"/>
          </p:cNvSpPr>
          <p:nvPr>
            <p:ph idx="1"/>
          </p:nvPr>
        </p:nvSpPr>
        <p:spPr/>
        <p:txBody>
          <a:bodyPr/>
          <a:p>
            <a:r>
              <a:rPr lang="zh-CN" altLang="en-US"/>
              <a:t>我们在参加比赛的过程中，实现了一个简单的操作系统，在这个过程中我们付出了大量的时间，但同样也收获了很多的东西，更加熟悉操作系统的原理，了解了更多关于操作系统底层的信息。</a:t>
            </a:r>
            <a:endParaRPr lang="zh-CN" altLang="en-US"/>
          </a:p>
          <a:p>
            <a:r>
              <a:rPr lang="zh-CN" altLang="en-US"/>
              <a:t>我们的系统的设计在很多地方还是在初步阶段，并不是很完善。由于时间以及其他的原因，我们的程序也并没有被很好的优化，仍然存在很多的不足。我们对此深感遗憾，后期会继续进行相应的开发和改进。</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zh-CN" altLang="en-US"/>
              <a:t>感谢聆听</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系统定位</a:t>
            </a:r>
            <a:endParaRPr lang="zh-CN" altLang="en-US"/>
          </a:p>
        </p:txBody>
      </p:sp>
      <p:sp>
        <p:nvSpPr>
          <p:cNvPr id="3" name="Content Placeholder 2"/>
          <p:cNvSpPr>
            <a:spLocks noGrp="1"/>
          </p:cNvSpPr>
          <p:nvPr>
            <p:ph idx="1"/>
          </p:nvPr>
        </p:nvSpPr>
        <p:spPr/>
        <p:txBody>
          <a:bodyPr/>
          <a:p>
            <a:r>
              <a:rPr lang="zh-CN" altLang="en-US"/>
              <a:t>由于受限于</a:t>
            </a:r>
            <a:r>
              <a:rPr lang="en-US" altLang="zh-CN"/>
              <a:t>k210</a:t>
            </a:r>
            <a:r>
              <a:rPr lang="zh-CN" altLang="en-US"/>
              <a:t>的</a:t>
            </a:r>
            <a:r>
              <a:rPr lang="en-US" altLang="zh-CN"/>
              <a:t>SRAM</a:t>
            </a:r>
            <a:r>
              <a:rPr lang="zh-CN" altLang="en-US"/>
              <a:t>和</a:t>
            </a:r>
            <a:r>
              <a:rPr lang="en-US" altLang="zh-CN"/>
              <a:t>CPU</a:t>
            </a:r>
            <a:r>
              <a:rPr lang="zh-CN" altLang="en-US"/>
              <a:t>频率，我们的系统应该设计的精简而高效。</a:t>
            </a:r>
            <a:endParaRPr lang="zh-CN" altLang="en-US"/>
          </a:p>
          <a:p>
            <a:r>
              <a:rPr lang="zh-CN" altLang="en-US"/>
              <a:t>我们希望从零开始设计一个操作系统而不是基于已有的项目，以便于我们更加了解自己的项目和操作系统的运行原理。但是我们也不拒绝从已有的项目中获取一些我们需要的参数和驱动。</a:t>
            </a:r>
            <a:endParaRPr lang="zh-CN" altLang="en-US"/>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系统设计阶段</a:t>
            </a:r>
            <a:endParaRPr lang="en-US" altLang="zh-CN"/>
          </a:p>
        </p:txBody>
      </p:sp>
      <p:sp>
        <p:nvSpPr>
          <p:cNvPr id="3" name="Content Placeholder 2"/>
          <p:cNvSpPr>
            <a:spLocks noGrp="1"/>
          </p:cNvSpPr>
          <p:nvPr>
            <p:ph idx="1"/>
          </p:nvPr>
        </p:nvSpPr>
        <p:spPr/>
        <p:txBody>
          <a:bodyPr/>
          <a:p>
            <a:r>
              <a:rPr lang="zh-CN" altLang="en-US"/>
              <a:t>在刚开始进行操作系统设计时，我们需要的东西很多，包括</a:t>
            </a:r>
            <a:r>
              <a:rPr lang="en-US" altLang="zh-CN"/>
              <a:t>FAT32</a:t>
            </a:r>
            <a:r>
              <a:rPr lang="zh-CN" altLang="en-US"/>
              <a:t>驱动，</a:t>
            </a:r>
            <a:r>
              <a:rPr lang="en-US" altLang="zh-CN"/>
              <a:t>k210</a:t>
            </a:r>
            <a:r>
              <a:rPr lang="zh-CN" altLang="en-US"/>
              <a:t>相关的配置参数以及其他更多的东西。</a:t>
            </a:r>
            <a:endParaRPr lang="zh-CN" altLang="en-US"/>
          </a:p>
          <a:p>
            <a:r>
              <a:rPr lang="zh-CN" altLang="en-US"/>
              <a:t>我们从</a:t>
            </a:r>
            <a:r>
              <a:rPr lang="en-US" altLang="zh-CN"/>
              <a:t>rcore</a:t>
            </a:r>
            <a:r>
              <a:rPr lang="zh-CN" altLang="en-US"/>
              <a:t>中获取了</a:t>
            </a:r>
            <a:r>
              <a:rPr lang="en-US" altLang="zh-CN"/>
              <a:t>k210</a:t>
            </a:r>
            <a:r>
              <a:rPr lang="zh-CN" altLang="en-US"/>
              <a:t>相关参数和</a:t>
            </a:r>
            <a:r>
              <a:rPr lang="en-US" altLang="zh-CN"/>
              <a:t>sdcard</a:t>
            </a:r>
            <a:r>
              <a:rPr lang="zh-CN" altLang="en-US"/>
              <a:t>驱动，感谢</a:t>
            </a:r>
            <a:r>
              <a:rPr lang="en-US" altLang="zh-CN"/>
              <a:t>rcore</a:t>
            </a:r>
            <a:r>
              <a:rPr lang="zh-CN" altLang="en-US"/>
              <a:t>开发者们的贡献。</a:t>
            </a:r>
            <a:endParaRPr lang="zh-CN" altLang="en-US"/>
          </a:p>
          <a:p>
            <a:r>
              <a:rPr lang="zh-CN" altLang="en-US"/>
              <a:t>在</a:t>
            </a:r>
            <a:r>
              <a:rPr lang="en-US" altLang="zh-CN"/>
              <a:t>k210</a:t>
            </a:r>
            <a:r>
              <a:rPr lang="zh-CN" altLang="en-US"/>
              <a:t>和</a:t>
            </a:r>
            <a:r>
              <a:rPr lang="en-US" altLang="zh-CN"/>
              <a:t>qemu</a:t>
            </a:r>
            <a:r>
              <a:rPr lang="zh-CN" altLang="en-US"/>
              <a:t>平台，我们都采用华中科技大学洛佳同学的</a:t>
            </a:r>
            <a:r>
              <a:rPr lang="en-US" altLang="zh-CN"/>
              <a:t>rustsbi</a:t>
            </a:r>
            <a:r>
              <a:rPr lang="zh-CN" altLang="en-US"/>
              <a:t>进行系统的引导，</a:t>
            </a:r>
            <a:r>
              <a:rPr lang="en-US" altLang="zh-CN"/>
              <a:t>rustsbi</a:t>
            </a:r>
            <a:r>
              <a:rPr lang="zh-CN" altLang="en-US"/>
              <a:t>的轻量型非常符合我们的预期，而且</a:t>
            </a:r>
            <a:r>
              <a:rPr lang="en-US" altLang="zh-CN"/>
              <a:t>rustsbi</a:t>
            </a:r>
            <a:r>
              <a:rPr lang="zh-CN" altLang="en-US"/>
              <a:t>在反馈和沟通中都非常方便。在此，感谢洛佳同学的帮助。</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系统设计阶段</a:t>
            </a:r>
            <a:endParaRPr lang="zh-CN" altLang="en-US"/>
          </a:p>
        </p:txBody>
      </p:sp>
      <p:sp>
        <p:nvSpPr>
          <p:cNvPr id="3" name="Content Placeholder 2"/>
          <p:cNvSpPr>
            <a:spLocks noGrp="1"/>
          </p:cNvSpPr>
          <p:nvPr>
            <p:ph idx="1"/>
          </p:nvPr>
        </p:nvSpPr>
        <p:spPr/>
        <p:txBody>
          <a:bodyPr/>
          <a:p>
            <a:r>
              <a:rPr lang="zh-CN" altLang="en-US"/>
              <a:t>因为比赛中无人工输入，因此我们需要采取某种方式来让测试程序自动运行。</a:t>
            </a:r>
            <a:endParaRPr lang="zh-CN" altLang="en-US"/>
          </a:p>
          <a:p>
            <a:r>
              <a:rPr lang="zh-CN" altLang="en-US"/>
              <a:t>我们早期的设计是添加一个默认的进程来进行文件的读取并进行程序的运行，但是考虑到内存的消耗，编译时间和开发效率等原因，我们放弃了这种想法，转而使用内置任务队列的方式对任务进行读取和执行。采取这种方式我们减少了进程调度的时间，减少了内存的消耗，更加便于开发。</a:t>
            </a:r>
            <a:endParaRPr lang="zh-CN" altLang="en-US"/>
          </a:p>
          <a:p>
            <a:r>
              <a:rPr lang="zh-CN" altLang="en-US"/>
              <a:t>后面如果需要更加通用的系统，只要将默认的任务队列添加</a:t>
            </a:r>
            <a:r>
              <a:rPr lang="en-US" altLang="zh-CN"/>
              <a:t>Shell</a:t>
            </a:r>
            <a:r>
              <a:rPr lang="zh-CN" altLang="en-US"/>
              <a:t>程序即可。</a:t>
            </a:r>
            <a:endParaRPr lang="zh-CN" altLang="en-US"/>
          </a:p>
        </p:txBody>
      </p:sp>
      <p:sp>
        <p:nvSpPr>
          <p:cNvPr id="4" name="Text Box 3"/>
          <p:cNvSpPr txBox="1"/>
          <p:nvPr/>
        </p:nvSpPr>
        <p:spPr>
          <a:xfrm>
            <a:off x="1989455" y="1162050"/>
            <a:ext cx="309880" cy="368300"/>
          </a:xfrm>
          <a:prstGeom prst="rect">
            <a:avLst/>
          </a:prstGeom>
          <a:noFill/>
        </p:spPr>
        <p:txBody>
          <a:bodyPr wrap="none" rtlCol="0">
            <a:spAutoFit/>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系统设计阶段</a:t>
            </a:r>
            <a:endParaRPr lang="en-US"/>
          </a:p>
        </p:txBody>
      </p:sp>
      <p:sp>
        <p:nvSpPr>
          <p:cNvPr id="3" name="Content Placeholder 2"/>
          <p:cNvSpPr>
            <a:spLocks noGrp="1"/>
          </p:cNvSpPr>
          <p:nvPr>
            <p:ph idx="1"/>
          </p:nvPr>
        </p:nvSpPr>
        <p:spPr/>
        <p:txBody>
          <a:bodyPr/>
          <a:p>
            <a:r>
              <a:rPr lang="zh-CN"/>
              <a:t>我们采用我们自己设计的一个简单的进程信息结构来储存进程信息。进程块中保存着进程的所有信息，每一个进程都包含一个默认的</a:t>
            </a:r>
            <a:r>
              <a:rPr lang="en-US" altLang="zh-CN"/>
              <a:t>Task</a:t>
            </a:r>
            <a:r>
              <a:rPr lang="zh-CN" altLang="en-US"/>
              <a:t>，</a:t>
            </a:r>
            <a:r>
              <a:rPr lang="en-US" altLang="zh-CN"/>
              <a:t>Task</a:t>
            </a:r>
            <a:r>
              <a:rPr lang="zh-CN" altLang="en-US"/>
              <a:t>对应</a:t>
            </a:r>
            <a:r>
              <a:rPr lang="en-US" altLang="zh-CN"/>
              <a:t>Linux</a:t>
            </a:r>
            <a:r>
              <a:rPr lang="zh-CN" altLang="en-US"/>
              <a:t>中的线程。在需要创建线程时复制</a:t>
            </a:r>
            <a:r>
              <a:rPr lang="en-US" altLang="zh-CN"/>
              <a:t>Task</a:t>
            </a:r>
            <a:r>
              <a:rPr lang="zh-CN" altLang="en-US"/>
              <a:t>即可。</a:t>
            </a:r>
            <a:endParaRPr lang="zh-CN" altLang="en-US"/>
          </a:p>
          <a:p>
            <a:r>
              <a:rPr lang="zh-CN" altLang="en-US"/>
              <a:t>在进程信息结构中包含了进程的内存信息、页表信息、堆、栈、工作空间、信号相关信息、子进程、父进程等信息。</a:t>
            </a:r>
            <a:endParaRPr lang="zh-CN" altLang="en-US"/>
          </a:p>
          <a:p>
            <a:r>
              <a:rPr lang="zh-CN" altLang="en-US"/>
              <a:t>同样我们利用了</a:t>
            </a:r>
            <a:r>
              <a:rPr lang="en-US" altLang="zh-CN"/>
              <a:t>rust</a:t>
            </a:r>
            <a:r>
              <a:rPr lang="zh-CN" altLang="en-US"/>
              <a:t>的</a:t>
            </a:r>
            <a:r>
              <a:rPr lang="en-US" altLang="zh-CN"/>
              <a:t>Drop</a:t>
            </a:r>
            <a:r>
              <a:rPr lang="zh-CN" altLang="en-US"/>
              <a:t>机制，在任务结束时，与任务相关的系统资源和页表将被回收。</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系统优化</a:t>
            </a:r>
            <a:endParaRPr lang="zh-CN" altLang="en-US"/>
          </a:p>
        </p:txBody>
      </p:sp>
      <p:sp>
        <p:nvSpPr>
          <p:cNvPr id="3" name="Content Placeholder 2"/>
          <p:cNvSpPr>
            <a:spLocks noGrp="1"/>
          </p:cNvSpPr>
          <p:nvPr>
            <p:ph idx="1"/>
          </p:nvPr>
        </p:nvSpPr>
        <p:spPr/>
        <p:txBody>
          <a:bodyPr/>
          <a:p>
            <a:r>
              <a:rPr lang="zh-CN" altLang="en-US"/>
              <a:t>为了提高系统的性能并且提高开发的速度。我们采取了一个更加流畅的设计。</a:t>
            </a:r>
            <a:endParaRPr lang="zh-CN" altLang="en-US"/>
          </a:p>
          <a:p>
            <a:r>
              <a:rPr lang="zh-CN" altLang="en-US"/>
              <a:t>目前我们的操作系统仅使用单核，暂时不用考虑复杂的多核调度问题。</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早期内核设计</a:t>
            </a:r>
            <a:endParaRPr lang="zh-CN" altLang="en-US"/>
          </a:p>
        </p:txBody>
      </p:sp>
      <p:pic>
        <p:nvPicPr>
          <p:cNvPr id="4" name="Content Placeholder 3"/>
          <p:cNvPicPr>
            <a:picLocks noChangeAspect="1"/>
          </p:cNvPicPr>
          <p:nvPr>
            <p:ph idx="1"/>
          </p:nvPr>
        </p:nvPicPr>
        <p:blipFill>
          <a:blip r:embed="rId1"/>
          <a:stretch>
            <a:fillRect/>
          </a:stretch>
        </p:blipFill>
        <p:spPr>
          <a:xfrm>
            <a:off x="647700" y="2272030"/>
            <a:ext cx="10515600" cy="34575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早期内核设计</a:t>
            </a:r>
            <a:endParaRPr lang="zh-CN" altLang="en-US"/>
          </a:p>
        </p:txBody>
      </p:sp>
      <p:pic>
        <p:nvPicPr>
          <p:cNvPr id="4" name="Content Placeholder 3"/>
          <p:cNvPicPr>
            <a:picLocks noChangeAspect="1"/>
          </p:cNvPicPr>
          <p:nvPr>
            <p:ph idx="1"/>
          </p:nvPr>
        </p:nvPicPr>
        <p:blipFill>
          <a:blip r:embed="rId1"/>
          <a:stretch>
            <a:fillRect/>
          </a:stretch>
        </p:blipFill>
        <p:spPr>
          <a:xfrm>
            <a:off x="770890" y="2572385"/>
            <a:ext cx="10267950" cy="28575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3028</Words>
  <Application>WPS Presentation</Application>
  <PresentationFormat>宽屏</PresentationFormat>
  <Paragraphs>134</Paragraphs>
  <Slides>24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Arial</vt:lpstr>
      <vt:lpstr>SimSun</vt:lpstr>
      <vt:lpstr>Wingdings</vt:lpstr>
      <vt:lpstr>DejaVu Sans</vt:lpstr>
      <vt:lpstr>Arial Black</vt:lpstr>
      <vt:lpstr>SimSun</vt:lpstr>
      <vt:lpstr>思源黑体 CN</vt:lpstr>
      <vt:lpstr>Noto Sans Symbols2</vt:lpstr>
      <vt:lpstr>Microsoft YaHei</vt:lpstr>
      <vt:lpstr>Arial Unicode MS</vt:lpstr>
      <vt:lpstr>SimSun</vt:lpstr>
      <vt:lpstr>Office Theme</vt:lpstr>
      <vt:lpstr>2022开源操作系统 内核赛答辩	</vt:lpstr>
      <vt:lpstr>系统定位</vt:lpstr>
      <vt:lpstr>系统定位</vt:lpstr>
      <vt:lpstr>系统设计阶段</vt:lpstr>
      <vt:lpstr>系统设计阶段</vt:lpstr>
      <vt:lpstr>系统设计阶段</vt:lpstr>
      <vt:lpstr>系统优化</vt:lpstr>
      <vt:lpstr>早期内核设计</vt:lpstr>
      <vt:lpstr>早期内核设计</vt:lpstr>
      <vt:lpstr>早期内核设计</vt:lpstr>
      <vt:lpstr>当前内核设计</vt:lpstr>
      <vt:lpstr>当前内核设计</vt:lpstr>
      <vt:lpstr>当前内核设计</vt:lpstr>
      <vt:lpstr>PowerPoint 演示文稿</vt:lpstr>
      <vt:lpstr>文件系统</vt:lpstr>
      <vt:lpstr>文件系统</vt:lpstr>
      <vt:lpstr>文件系统</vt:lpstr>
      <vt:lpstr>文件系统</vt:lpstr>
      <vt:lpstr>内存管理</vt:lpstr>
      <vt:lpstr>内存管理</vt:lpstr>
      <vt:lpstr>内存管理</vt:lpstr>
      <vt:lpstr>系统功能</vt:lpstr>
      <vt:lpstr>结语</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yufeng</dc:creator>
  <cp:lastModifiedBy>yufeng</cp:lastModifiedBy>
  <cp:revision>171</cp:revision>
  <dcterms:created xsi:type="dcterms:W3CDTF">2022-08-20T12:58:22Z</dcterms:created>
  <dcterms:modified xsi:type="dcterms:W3CDTF">2022-08-20T12:58:22Z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1033-11.1.0.11664</vt:lpwstr>
  </property>
  <property fmtid="{D5CDD505-2E9C-101B-9397-08002B2CF9AE}" pid="3" name="ICV">
    <vt:lpwstr/>
  </property>
</Properties>
</file>