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350" r:id="rId5"/>
    <p:sldId id="352" r:id="rId6"/>
    <p:sldId id="361" r:id="rId7"/>
    <p:sldId id="366" r:id="rId8"/>
    <p:sldId id="367" r:id="rId9"/>
    <p:sldId id="368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2" r:id="rId22"/>
    <p:sldId id="3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7EDE0-3358-4648-9969-962E6215F7AC}" v="155" dt="2023-04-13T04:16:05.741"/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11" autoAdjust="0"/>
  </p:normalViewPr>
  <p:slideViewPr>
    <p:cSldViewPr snapToGrid="0">
      <p:cViewPr varScale="1">
        <p:scale>
          <a:sx n="117" d="100"/>
          <a:sy n="117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 dirty="0"/>
              <a:t>Click to edit 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 dirty="0"/>
              <a:t>Click to edit 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388325"/>
            <a:ext cx="5491571" cy="1514019"/>
          </a:xfrm>
        </p:spPr>
        <p:txBody>
          <a:bodyPr/>
          <a:lstStyle/>
          <a:p>
            <a:r>
              <a:rPr lang="en-US" dirty="0"/>
              <a:t>[BOJ] 16926</a:t>
            </a:r>
            <a:br>
              <a:rPr lang="en-US" dirty="0"/>
            </a:br>
            <a:r>
              <a:rPr lang="ko-KR" altLang="en-US" dirty="0"/>
              <a:t>배열 돌리기</a:t>
            </a:r>
            <a:br>
              <a:rPr lang="ko-KR" altLang="en-US" dirty="0"/>
            </a:br>
            <a:r>
              <a:rPr lang="ko-KR" altLang="en-US" dirty="0"/>
              <a:t>코드 리뷰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vert="horz" lIns="0" tIns="0" rIns="0" bIns="0" rtlCol="0" anchor="t">
            <a:noAutofit/>
          </a:bodyPr>
          <a:lstStyle/>
          <a:p>
            <a:pPr algn="r"/>
            <a:r>
              <a:rPr lang="ko-KR" altLang="en-US" dirty="0" err="1"/>
              <a:t>유현승</a:t>
            </a:r>
            <a:endParaRPr lang="ko-KR"/>
          </a:p>
          <a:p>
            <a:pPr algn="r"/>
            <a:r>
              <a:rPr lang="ko-KR" altLang="en-US" dirty="0"/>
              <a:t>UDADDY</a:t>
            </a:r>
          </a:p>
          <a:p>
            <a:pPr algn="r"/>
            <a:r>
              <a:rPr lang="ko-KR" altLang="en-US" dirty="0"/>
              <a:t>gustmd5715@gmail.com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46E08-C3E3-4DDB-8ABD-FF70BD4D6E16}"/>
              </a:ext>
            </a:extLst>
          </p:cNvPr>
          <p:cNvSpPr txBox="1"/>
          <p:nvPr/>
        </p:nvSpPr>
        <p:spPr>
          <a:xfrm>
            <a:off x="3958227" y="2977007"/>
            <a:ext cx="3090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[0][0] = Board[0][1]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[0][1] = Board[0][2]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[0][2] = Board[0][3]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[0][3] = Board[0][4]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8948-F02A-9410-1C21-B26E962B7F8E}"/>
              </a:ext>
            </a:extLst>
          </p:cNvPr>
          <p:cNvSpPr txBox="1"/>
          <p:nvPr/>
        </p:nvSpPr>
        <p:spPr>
          <a:xfrm>
            <a:off x="7981169" y="2728627"/>
            <a:ext cx="34273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N=4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M=5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for(int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=0;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&lt;M-1;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++)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    </a:t>
            </a:r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[0][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] = Board[0][i+1]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3C6B74A-9D7E-C6C7-1149-FDFF82C5F467}"/>
              </a:ext>
            </a:extLst>
          </p:cNvPr>
          <p:cNvSpPr/>
          <p:nvPr/>
        </p:nvSpPr>
        <p:spPr>
          <a:xfrm>
            <a:off x="7252570" y="3582444"/>
            <a:ext cx="438411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74C07-0B1C-E1A1-888F-8F79803F78FF}"/>
              </a:ext>
            </a:extLst>
          </p:cNvPr>
          <p:cNvSpPr txBox="1"/>
          <p:nvPr/>
        </p:nvSpPr>
        <p:spPr>
          <a:xfrm>
            <a:off x="868920" y="2239325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4.</a:t>
            </a:r>
            <a:r>
              <a:rPr kumimoji="1" lang="ko-KR" altLang="en-US" dirty="0">
                <a:solidFill>
                  <a:schemeClr val="bg1"/>
                </a:solidFill>
              </a:rPr>
              <a:t> 오른쪽 상단에서 왼쪽으로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9">
            <a:extLst>
              <a:ext uri="{FF2B5EF4-FFF2-40B4-BE49-F238E27FC236}">
                <a16:creationId xmlns:a16="http://schemas.microsoft.com/office/drawing/2014/main" id="{75DE2AC0-78EF-5130-8E42-0577AFF7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8036"/>
              </p:ext>
            </p:extLst>
          </p:nvPr>
        </p:nvGraphicFramePr>
        <p:xfrm>
          <a:off x="1118088" y="3115859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12" name="왼쪽 화살표[L] 11">
            <a:extLst>
              <a:ext uri="{FF2B5EF4-FFF2-40B4-BE49-F238E27FC236}">
                <a16:creationId xmlns:a16="http://schemas.microsoft.com/office/drawing/2014/main" id="{B77A6A45-24B5-1844-9A2D-4ADB8F35B14C}"/>
              </a:ext>
            </a:extLst>
          </p:cNvPr>
          <p:cNvSpPr/>
          <p:nvPr/>
        </p:nvSpPr>
        <p:spPr>
          <a:xfrm>
            <a:off x="1538926" y="2774719"/>
            <a:ext cx="1903956" cy="2419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383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B835440-7B89-A964-7B8C-A75CB4ECBCB0}"/>
              </a:ext>
            </a:extLst>
          </p:cNvPr>
          <p:cNvSpPr txBox="1">
            <a:spLocks/>
          </p:cNvSpPr>
          <p:nvPr/>
        </p:nvSpPr>
        <p:spPr>
          <a:xfrm>
            <a:off x="971549" y="2110488"/>
            <a:ext cx="9525261" cy="6108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2) 4 X 5 </a:t>
            </a:r>
            <a:r>
              <a:rPr lang="ko-KR" altLang="en-US" b="0" dirty="0">
                <a:solidFill>
                  <a:srgbClr val="7CA655"/>
                </a:solidFill>
                <a:ea typeface="+mj-lt"/>
                <a:cs typeface="+mj-lt"/>
              </a:rPr>
              <a:t>사각형</a:t>
            </a:r>
            <a:r>
              <a:rPr lang="en-US" altLang="ko-KR" b="0" dirty="0">
                <a:solidFill>
                  <a:srgbClr val="7CA655"/>
                </a:solidFill>
                <a:ea typeface="+mj-lt"/>
                <a:cs typeface="+mj-lt"/>
              </a:rPr>
              <a:t> </a:t>
            </a:r>
            <a:r>
              <a:rPr lang="ko-KR" altLang="en-US" b="0" dirty="0">
                <a:solidFill>
                  <a:srgbClr val="7CA655"/>
                </a:solidFill>
                <a:ea typeface="+mj-lt"/>
                <a:cs typeface="+mj-lt"/>
              </a:rPr>
              <a:t>안쪽만 돌린다</a:t>
            </a:r>
            <a:r>
              <a:rPr lang="en-US" altLang="ko-KR" b="0" dirty="0">
                <a:solidFill>
                  <a:srgbClr val="7CA655"/>
                </a:solidFill>
                <a:ea typeface="+mj-lt"/>
                <a:cs typeface="+mj-lt"/>
              </a:rPr>
              <a:t>.</a:t>
            </a:r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CB7BF-F4C3-28FB-5C12-E8606F9F01CE}"/>
              </a:ext>
            </a:extLst>
          </p:cNvPr>
          <p:cNvSpPr txBox="1"/>
          <p:nvPr/>
        </p:nvSpPr>
        <p:spPr>
          <a:xfrm>
            <a:off x="2362200" y="2884714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Board[4][5]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68144-C6C8-4F56-A477-AD3CA710F892}"/>
              </a:ext>
            </a:extLst>
          </p:cNvPr>
          <p:cNvSpPr txBox="1"/>
          <p:nvPr/>
        </p:nvSpPr>
        <p:spPr>
          <a:xfrm>
            <a:off x="6478985" y="2893761"/>
            <a:ext cx="17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[4][5]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2E561732-EB9A-7CD7-8571-8BDFC2F6D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59646"/>
              </p:ext>
            </p:extLst>
          </p:nvPr>
        </p:nvGraphicFramePr>
        <p:xfrm>
          <a:off x="1555142" y="3417409"/>
          <a:ext cx="2873955" cy="2570967"/>
        </p:xfrm>
        <a:graphic>
          <a:graphicData uri="http://schemas.openxmlformats.org/drawingml/2006/table">
            <a:tbl>
              <a:tblPr firstRow="1" bandRow="1"/>
              <a:tblGrid>
                <a:gridCol w="574791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52244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3ECBA19-9AD2-5348-0762-4B824C21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3927"/>
              </p:ext>
            </p:extLst>
          </p:nvPr>
        </p:nvGraphicFramePr>
        <p:xfrm>
          <a:off x="6192500" y="3417408"/>
          <a:ext cx="2873955" cy="2570967"/>
        </p:xfrm>
        <a:graphic>
          <a:graphicData uri="http://schemas.openxmlformats.org/drawingml/2006/table">
            <a:tbl>
              <a:tblPr firstRow="1" bandRow="1"/>
              <a:tblGrid>
                <a:gridCol w="574791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52244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EE6AB327-5C7F-B32D-70C3-60C19C53CDF1}"/>
              </a:ext>
            </a:extLst>
          </p:cNvPr>
          <p:cNvSpPr/>
          <p:nvPr/>
        </p:nvSpPr>
        <p:spPr>
          <a:xfrm>
            <a:off x="4935255" y="4334005"/>
            <a:ext cx="847595" cy="588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8B0F2-2A1B-0EB1-0FB0-F7D3402B505B}"/>
              </a:ext>
            </a:extLst>
          </p:cNvPr>
          <p:cNvSpPr txBox="1"/>
          <p:nvPr/>
        </p:nvSpPr>
        <p:spPr>
          <a:xfrm>
            <a:off x="9607463" y="3263093"/>
            <a:ext cx="23198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Approach 1)</a:t>
            </a:r>
            <a:r>
              <a:rPr kumimoji="1" lang="ko-KR" altLang="en-US" dirty="0">
                <a:solidFill>
                  <a:schemeClr val="bg1"/>
                </a:solidFill>
              </a:rPr>
              <a:t>과 같이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기준점 존재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테두리만 돌렸을 땐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기준점이 </a:t>
            </a:r>
            <a:r>
              <a:rPr kumimoji="1" lang="en-US" altLang="ko-KR" dirty="0">
                <a:solidFill>
                  <a:schemeClr val="bg1"/>
                </a:solidFill>
              </a:rPr>
              <a:t>(0,0)</a:t>
            </a:r>
            <a:r>
              <a:rPr kumimoji="1" lang="ko-KR" altLang="en-US" dirty="0">
                <a:solidFill>
                  <a:schemeClr val="bg1"/>
                </a:solidFill>
              </a:rPr>
              <a:t>이라면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안쪽은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기준점이 </a:t>
            </a:r>
            <a:r>
              <a:rPr kumimoji="1" lang="en-US" altLang="ko-KR" dirty="0">
                <a:solidFill>
                  <a:schemeClr val="bg1"/>
                </a:solidFill>
              </a:rPr>
              <a:t>(1,1)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5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F7123-3EB4-A200-EFF5-837E36D6F16A}"/>
              </a:ext>
            </a:extLst>
          </p:cNvPr>
          <p:cNvSpPr txBox="1"/>
          <p:nvPr/>
        </p:nvSpPr>
        <p:spPr>
          <a:xfrm>
            <a:off x="971550" y="2413337"/>
            <a:ext cx="3435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이 과정을 </a:t>
            </a:r>
            <a:r>
              <a:rPr kumimoji="1" lang="en-US" altLang="ko-KR" dirty="0">
                <a:solidFill>
                  <a:schemeClr val="bg1"/>
                </a:solidFill>
              </a:rPr>
              <a:t>4</a:t>
            </a:r>
            <a:r>
              <a:rPr kumimoji="1" lang="ko-KR" altLang="en-US" dirty="0">
                <a:solidFill>
                  <a:schemeClr val="bg1"/>
                </a:solidFill>
              </a:rPr>
              <a:t>가지로 나눌 수 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1.</a:t>
            </a:r>
            <a:r>
              <a:rPr kumimoji="1" lang="ko-KR" altLang="en-US" dirty="0">
                <a:solidFill>
                  <a:schemeClr val="bg1"/>
                </a:solidFill>
              </a:rPr>
              <a:t> 왼쪽 상단에서 아래로 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6F0887-9C1F-171F-5F71-27076F36C2F5}"/>
              </a:ext>
            </a:extLst>
          </p:cNvPr>
          <p:cNvSpPr txBox="1"/>
          <p:nvPr/>
        </p:nvSpPr>
        <p:spPr>
          <a:xfrm>
            <a:off x="3926898" y="294455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왼쪽 하단에서 오른쪽으로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8456F-B41F-DD24-573F-ECBE91166823}"/>
              </a:ext>
            </a:extLst>
          </p:cNvPr>
          <p:cNvSpPr txBox="1"/>
          <p:nvPr/>
        </p:nvSpPr>
        <p:spPr>
          <a:xfrm>
            <a:off x="7334127" y="83591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3.</a:t>
            </a:r>
            <a:r>
              <a:rPr kumimoji="1" lang="ko-KR" altLang="en-US" dirty="0">
                <a:solidFill>
                  <a:schemeClr val="bg1"/>
                </a:solidFill>
              </a:rPr>
              <a:t> 오른쪽 하단에서 위쪽으로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BF1B0C-F858-8855-3B51-F43554A2215F}"/>
              </a:ext>
            </a:extLst>
          </p:cNvPr>
          <p:cNvSpPr txBox="1"/>
          <p:nvPr/>
        </p:nvSpPr>
        <p:spPr>
          <a:xfrm>
            <a:off x="7334126" y="354411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4.</a:t>
            </a:r>
            <a:r>
              <a:rPr kumimoji="1" lang="ko-KR" altLang="en-US" dirty="0">
                <a:solidFill>
                  <a:schemeClr val="bg1"/>
                </a:solidFill>
              </a:rPr>
              <a:t> 오른쪽 상단에서 왼쪽으로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8" name="표 19">
            <a:extLst>
              <a:ext uri="{FF2B5EF4-FFF2-40B4-BE49-F238E27FC236}">
                <a16:creationId xmlns:a16="http://schemas.microsoft.com/office/drawing/2014/main" id="{E4577D41-07EA-F2B0-7514-7F22AB216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12245"/>
              </p:ext>
            </p:extLst>
          </p:nvPr>
        </p:nvGraphicFramePr>
        <p:xfrm>
          <a:off x="971550" y="3476605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graphicFrame>
        <p:nvGraphicFramePr>
          <p:cNvPr id="29" name="표 19">
            <a:extLst>
              <a:ext uri="{FF2B5EF4-FFF2-40B4-BE49-F238E27FC236}">
                <a16:creationId xmlns:a16="http://schemas.microsoft.com/office/drawing/2014/main" id="{F631F9AB-53CB-3DEE-0F3C-6027DBF4B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02279"/>
              </p:ext>
            </p:extLst>
          </p:nvPr>
        </p:nvGraphicFramePr>
        <p:xfrm>
          <a:off x="4213850" y="3429000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graphicFrame>
        <p:nvGraphicFramePr>
          <p:cNvPr id="30" name="표 19">
            <a:extLst>
              <a:ext uri="{FF2B5EF4-FFF2-40B4-BE49-F238E27FC236}">
                <a16:creationId xmlns:a16="http://schemas.microsoft.com/office/drawing/2014/main" id="{3535E3CF-80E1-89CE-DA92-FFCB897FD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86711"/>
              </p:ext>
            </p:extLst>
          </p:nvPr>
        </p:nvGraphicFramePr>
        <p:xfrm>
          <a:off x="7590510" y="1259404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graphicFrame>
        <p:nvGraphicFramePr>
          <p:cNvPr id="31" name="표 19">
            <a:extLst>
              <a:ext uri="{FF2B5EF4-FFF2-40B4-BE49-F238E27FC236}">
                <a16:creationId xmlns:a16="http://schemas.microsoft.com/office/drawing/2014/main" id="{93059838-D424-B864-C60C-C5BBCB22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04872"/>
              </p:ext>
            </p:extLst>
          </p:nvPr>
        </p:nvGraphicFramePr>
        <p:xfrm>
          <a:off x="7583294" y="4420653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32" name="아래쪽 화살표[D] 31">
            <a:extLst>
              <a:ext uri="{FF2B5EF4-FFF2-40B4-BE49-F238E27FC236}">
                <a16:creationId xmlns:a16="http://schemas.microsoft.com/office/drawing/2014/main" id="{40CE6218-48BE-26B8-FFE2-E8F13DD9B4F8}"/>
              </a:ext>
            </a:extLst>
          </p:cNvPr>
          <p:cNvSpPr/>
          <p:nvPr/>
        </p:nvSpPr>
        <p:spPr>
          <a:xfrm>
            <a:off x="599782" y="3646449"/>
            <a:ext cx="275573" cy="143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65339DF8-5A92-4374-B592-464980770667}"/>
              </a:ext>
            </a:extLst>
          </p:cNvPr>
          <p:cNvSpPr/>
          <p:nvPr/>
        </p:nvSpPr>
        <p:spPr>
          <a:xfrm>
            <a:off x="4572000" y="5411244"/>
            <a:ext cx="2004164" cy="23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2A980292-A706-9B01-7C36-C24ED928A27A}"/>
              </a:ext>
            </a:extLst>
          </p:cNvPr>
          <p:cNvSpPr/>
          <p:nvPr/>
        </p:nvSpPr>
        <p:spPr>
          <a:xfrm>
            <a:off x="10423433" y="1326008"/>
            <a:ext cx="298846" cy="15489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왼쪽 화살표[L] 34">
            <a:extLst>
              <a:ext uri="{FF2B5EF4-FFF2-40B4-BE49-F238E27FC236}">
                <a16:creationId xmlns:a16="http://schemas.microsoft.com/office/drawing/2014/main" id="{FBB686C9-D882-7D6D-3FA9-D4E6FA2D1126}"/>
              </a:ext>
            </a:extLst>
          </p:cNvPr>
          <p:cNvSpPr/>
          <p:nvPr/>
        </p:nvSpPr>
        <p:spPr>
          <a:xfrm>
            <a:off x="8004132" y="4079513"/>
            <a:ext cx="1903956" cy="2419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147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F7123-3EB4-A200-EFF5-837E36D6F16A}"/>
              </a:ext>
            </a:extLst>
          </p:cNvPr>
          <p:cNvSpPr txBox="1"/>
          <p:nvPr/>
        </p:nvSpPr>
        <p:spPr>
          <a:xfrm>
            <a:off x="971550" y="2413337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1.</a:t>
            </a:r>
            <a:r>
              <a:rPr kumimoji="1" lang="ko-KR" altLang="en-US" dirty="0">
                <a:solidFill>
                  <a:schemeClr val="bg1"/>
                </a:solidFill>
              </a:rPr>
              <a:t> 왼쪽 상단에서 아래로 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graphicFrame>
        <p:nvGraphicFramePr>
          <p:cNvPr id="28" name="표 19">
            <a:extLst>
              <a:ext uri="{FF2B5EF4-FFF2-40B4-BE49-F238E27FC236}">
                <a16:creationId xmlns:a16="http://schemas.microsoft.com/office/drawing/2014/main" id="{E4577D41-07EA-F2B0-7514-7F22AB216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95638"/>
              </p:ext>
            </p:extLst>
          </p:nvPr>
        </p:nvGraphicFramePr>
        <p:xfrm>
          <a:off x="996602" y="2875357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32" name="아래쪽 화살표[D] 31">
            <a:extLst>
              <a:ext uri="{FF2B5EF4-FFF2-40B4-BE49-F238E27FC236}">
                <a16:creationId xmlns:a16="http://schemas.microsoft.com/office/drawing/2014/main" id="{40CE6218-48BE-26B8-FFE2-E8F13DD9B4F8}"/>
              </a:ext>
            </a:extLst>
          </p:cNvPr>
          <p:cNvSpPr/>
          <p:nvPr/>
        </p:nvSpPr>
        <p:spPr>
          <a:xfrm>
            <a:off x="624834" y="3045201"/>
            <a:ext cx="275573" cy="143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46E08-C3E3-4DDB-8ABD-FF70BD4D6E16}"/>
              </a:ext>
            </a:extLst>
          </p:cNvPr>
          <p:cNvSpPr txBox="1"/>
          <p:nvPr/>
        </p:nvSpPr>
        <p:spPr>
          <a:xfrm>
            <a:off x="4016758" y="3514185"/>
            <a:ext cx="309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en-US" altLang="ko-Kore-KR" dirty="0">
                <a:solidFill>
                  <a:schemeClr val="bg1"/>
                </a:solidFill>
              </a:rPr>
              <a:t>][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] = Board[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][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8948-F02A-9410-1C21-B26E962B7F8E}"/>
              </a:ext>
            </a:extLst>
          </p:cNvPr>
          <p:cNvSpPr txBox="1"/>
          <p:nvPr/>
        </p:nvSpPr>
        <p:spPr>
          <a:xfrm>
            <a:off x="7954493" y="2413337"/>
            <a:ext cx="42064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기준점</a:t>
            </a:r>
            <a:r>
              <a:rPr kumimoji="1" lang="en-US" altLang="ko-KR" dirty="0">
                <a:solidFill>
                  <a:srgbClr val="FF0000"/>
                </a:solidFill>
              </a:rPr>
              <a:t> (point=1, point=1)</a:t>
            </a:r>
            <a:r>
              <a:rPr kumimoji="1" lang="ko-KR" altLang="en-US" dirty="0">
                <a:solidFill>
                  <a:schemeClr val="bg1"/>
                </a:solidFill>
              </a:rPr>
              <a:t>에서 </a:t>
            </a:r>
            <a:r>
              <a:rPr kumimoji="1" lang="ko-KR" altLang="en-US" dirty="0" err="1">
                <a:solidFill>
                  <a:schemeClr val="bg1"/>
                </a:solidFill>
              </a:rPr>
              <a:t>부터</a:t>
            </a:r>
            <a:r>
              <a:rPr kumimoji="1" lang="ko-KR" altLang="en-US" dirty="0">
                <a:solidFill>
                  <a:schemeClr val="bg1"/>
                </a:solidFill>
              </a:rPr>
              <a:t> 시작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끝은 배열의 끝인 </a:t>
            </a:r>
            <a:r>
              <a:rPr kumimoji="1" lang="en-US" altLang="ko-KR" dirty="0">
                <a:solidFill>
                  <a:schemeClr val="bg1"/>
                </a:solidFill>
              </a:rPr>
              <a:t>N-1, M-1</a:t>
            </a:r>
            <a:r>
              <a:rPr kumimoji="1" lang="ko-KR" altLang="en-US" dirty="0">
                <a:solidFill>
                  <a:schemeClr val="bg1"/>
                </a:solidFill>
              </a:rPr>
              <a:t>이 아니라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rgbClr val="FF0000"/>
                </a:solidFill>
              </a:rPr>
              <a:t>한 칸 줄어든 </a:t>
            </a:r>
            <a:r>
              <a:rPr kumimoji="1" lang="en-US" altLang="ko-KR" dirty="0">
                <a:solidFill>
                  <a:srgbClr val="FF0000"/>
                </a:solidFill>
              </a:rPr>
              <a:t>N-1-point, M-1-point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N=4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M=5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for(int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=point;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&lt;N-1-point;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++)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    </a:t>
            </a:r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[i+1][0] = Board[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][0]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3C6B74A-9D7E-C6C7-1149-FDFF82C5F467}"/>
              </a:ext>
            </a:extLst>
          </p:cNvPr>
          <p:cNvSpPr/>
          <p:nvPr/>
        </p:nvSpPr>
        <p:spPr>
          <a:xfrm>
            <a:off x="7252570" y="3582444"/>
            <a:ext cx="438411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BB75-F017-ED30-C5FF-948E9D728E5B}"/>
              </a:ext>
            </a:extLst>
          </p:cNvPr>
          <p:cNvSpPr txBox="1"/>
          <p:nvPr/>
        </p:nvSpPr>
        <p:spPr>
          <a:xfrm>
            <a:off x="6626268" y="5552658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* 로직은 동일 시작점과 끝점이 달라졌을 뿐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3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46E08-C3E3-4DDB-8ABD-FF70BD4D6E16}"/>
              </a:ext>
            </a:extLst>
          </p:cNvPr>
          <p:cNvSpPr txBox="1"/>
          <p:nvPr/>
        </p:nvSpPr>
        <p:spPr>
          <a:xfrm>
            <a:off x="3958227" y="3177423"/>
            <a:ext cx="3090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en-US" altLang="ko-Kore-KR" dirty="0">
                <a:solidFill>
                  <a:schemeClr val="bg1"/>
                </a:solidFill>
              </a:rPr>
              <a:t>][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en-US" altLang="ko-Kore-KR" dirty="0">
                <a:solidFill>
                  <a:schemeClr val="bg1"/>
                </a:solidFill>
              </a:rPr>
              <a:t>] = Board[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en-US" altLang="ko-Kore-KR" dirty="0">
                <a:solidFill>
                  <a:schemeClr val="bg1"/>
                </a:solidFill>
              </a:rPr>
              <a:t>][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en-US" altLang="ko-Kore-KR" dirty="0">
                <a:solidFill>
                  <a:schemeClr val="bg1"/>
                </a:solidFill>
              </a:rPr>
              <a:t>][</a:t>
            </a:r>
            <a:r>
              <a:rPr kumimoji="1" lang="en-US" altLang="ko-KR" dirty="0">
                <a:solidFill>
                  <a:schemeClr val="bg1"/>
                </a:solidFill>
              </a:rPr>
              <a:t>3</a:t>
            </a:r>
            <a:r>
              <a:rPr kumimoji="1" lang="en-US" altLang="ko-Kore-KR" dirty="0">
                <a:solidFill>
                  <a:schemeClr val="bg1"/>
                </a:solidFill>
              </a:rPr>
              <a:t>] = Board[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en-US" altLang="ko-Kore-KR" dirty="0">
                <a:solidFill>
                  <a:schemeClr val="bg1"/>
                </a:solidFill>
              </a:rPr>
              <a:t>][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en-US" altLang="ko-Kore-KR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8948-F02A-9410-1C21-B26E962B7F8E}"/>
              </a:ext>
            </a:extLst>
          </p:cNvPr>
          <p:cNvSpPr txBox="1"/>
          <p:nvPr/>
        </p:nvSpPr>
        <p:spPr>
          <a:xfrm>
            <a:off x="7371567" y="3012776"/>
            <a:ext cx="494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N=4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M=5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for(int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=point;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&lt;M-1-point;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++)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    </a:t>
            </a:r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[N-1-point][i+1] = Board[N-1-point][i]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3C6B74A-9D7E-C6C7-1149-FDFF82C5F467}"/>
              </a:ext>
            </a:extLst>
          </p:cNvPr>
          <p:cNvSpPr/>
          <p:nvPr/>
        </p:nvSpPr>
        <p:spPr>
          <a:xfrm>
            <a:off x="7041155" y="3588602"/>
            <a:ext cx="438411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275D8-34E9-CB80-9EDF-E5E22DDDA67E}"/>
              </a:ext>
            </a:extLst>
          </p:cNvPr>
          <p:cNvSpPr txBox="1"/>
          <p:nvPr/>
        </p:nvSpPr>
        <p:spPr>
          <a:xfrm>
            <a:off x="865711" y="244481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왼쪽 하단에서 오른쪽으로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9">
            <a:extLst>
              <a:ext uri="{FF2B5EF4-FFF2-40B4-BE49-F238E27FC236}">
                <a16:creationId xmlns:a16="http://schemas.microsoft.com/office/drawing/2014/main" id="{598FF209-2720-B341-824E-C10AAF522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15584"/>
              </p:ext>
            </p:extLst>
          </p:nvPr>
        </p:nvGraphicFramePr>
        <p:xfrm>
          <a:off x="1152663" y="2929269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D927C05F-C3E2-B713-059C-A08D12D30D2C}"/>
              </a:ext>
            </a:extLst>
          </p:cNvPr>
          <p:cNvSpPr/>
          <p:nvPr/>
        </p:nvSpPr>
        <p:spPr>
          <a:xfrm>
            <a:off x="1510813" y="4911513"/>
            <a:ext cx="2004164" cy="23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77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46E08-C3E3-4DDB-8ABD-FF70BD4D6E16}"/>
              </a:ext>
            </a:extLst>
          </p:cNvPr>
          <p:cNvSpPr txBox="1"/>
          <p:nvPr/>
        </p:nvSpPr>
        <p:spPr>
          <a:xfrm>
            <a:off x="3928187" y="3612498"/>
            <a:ext cx="309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[1][3] = Board[2][3]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8948-F02A-9410-1C21-B26E962B7F8E}"/>
              </a:ext>
            </a:extLst>
          </p:cNvPr>
          <p:cNvSpPr txBox="1"/>
          <p:nvPr/>
        </p:nvSpPr>
        <p:spPr>
          <a:xfrm>
            <a:off x="7267187" y="3943649"/>
            <a:ext cx="50175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N=4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M=5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for(int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=point;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&lt;N-1-point;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++)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    </a:t>
            </a:r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][M-1-point] = Board[i+1][M-1-point]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3C6B74A-9D7E-C6C7-1149-FDFF82C5F467}"/>
              </a:ext>
            </a:extLst>
          </p:cNvPr>
          <p:cNvSpPr/>
          <p:nvPr/>
        </p:nvSpPr>
        <p:spPr>
          <a:xfrm>
            <a:off x="6441142" y="4653554"/>
            <a:ext cx="438411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74AA3-76E7-C32D-4795-9E4B50609CCF}"/>
              </a:ext>
            </a:extLst>
          </p:cNvPr>
          <p:cNvSpPr txBox="1"/>
          <p:nvPr/>
        </p:nvSpPr>
        <p:spPr>
          <a:xfrm>
            <a:off x="665295" y="2359295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3.</a:t>
            </a:r>
            <a:r>
              <a:rPr kumimoji="1" lang="ko-KR" altLang="en-US" dirty="0">
                <a:solidFill>
                  <a:schemeClr val="bg1"/>
                </a:solidFill>
              </a:rPr>
              <a:t> 오른쪽 하단에서 위쪽으로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3A8D5947-6F86-50CE-F175-6E8B8495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66993"/>
              </p:ext>
            </p:extLst>
          </p:nvPr>
        </p:nvGraphicFramePr>
        <p:xfrm>
          <a:off x="921678" y="2782788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2BA4EC9E-A49C-8BAD-1AE2-7D3A0E373875}"/>
              </a:ext>
            </a:extLst>
          </p:cNvPr>
          <p:cNvSpPr/>
          <p:nvPr/>
        </p:nvSpPr>
        <p:spPr>
          <a:xfrm>
            <a:off x="3629341" y="2899496"/>
            <a:ext cx="298846" cy="15489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780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46E08-C3E3-4DDB-8ABD-FF70BD4D6E16}"/>
              </a:ext>
            </a:extLst>
          </p:cNvPr>
          <p:cNvSpPr txBox="1"/>
          <p:nvPr/>
        </p:nvSpPr>
        <p:spPr>
          <a:xfrm>
            <a:off x="3958227" y="3216542"/>
            <a:ext cx="3090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[1][1] = Board[1][2]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[1][2] = Board[1][3]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8948-F02A-9410-1C21-B26E962B7F8E}"/>
              </a:ext>
            </a:extLst>
          </p:cNvPr>
          <p:cNvSpPr txBox="1"/>
          <p:nvPr/>
        </p:nvSpPr>
        <p:spPr>
          <a:xfrm>
            <a:off x="7981169" y="2728627"/>
            <a:ext cx="33455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N=4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M=5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for(int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=point;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&lt;M-1-point;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++)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    </a:t>
            </a:r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[i][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] = Board[i][i+1]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3C6B74A-9D7E-C6C7-1149-FDFF82C5F467}"/>
              </a:ext>
            </a:extLst>
          </p:cNvPr>
          <p:cNvSpPr/>
          <p:nvPr/>
        </p:nvSpPr>
        <p:spPr>
          <a:xfrm>
            <a:off x="7252570" y="3582444"/>
            <a:ext cx="438411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74C07-0B1C-E1A1-888F-8F79803F78FF}"/>
              </a:ext>
            </a:extLst>
          </p:cNvPr>
          <p:cNvSpPr txBox="1"/>
          <p:nvPr/>
        </p:nvSpPr>
        <p:spPr>
          <a:xfrm>
            <a:off x="868920" y="2239325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4.</a:t>
            </a:r>
            <a:r>
              <a:rPr kumimoji="1" lang="ko-KR" altLang="en-US" dirty="0">
                <a:solidFill>
                  <a:schemeClr val="bg1"/>
                </a:solidFill>
              </a:rPr>
              <a:t> 오른쪽 상단에서 왼쪽으로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9">
            <a:extLst>
              <a:ext uri="{FF2B5EF4-FFF2-40B4-BE49-F238E27FC236}">
                <a16:creationId xmlns:a16="http://schemas.microsoft.com/office/drawing/2014/main" id="{75DE2AC0-78EF-5130-8E42-0577AFF7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90043"/>
              </p:ext>
            </p:extLst>
          </p:nvPr>
        </p:nvGraphicFramePr>
        <p:xfrm>
          <a:off x="1118088" y="3115859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12" name="왼쪽 화살표[L] 11">
            <a:extLst>
              <a:ext uri="{FF2B5EF4-FFF2-40B4-BE49-F238E27FC236}">
                <a16:creationId xmlns:a16="http://schemas.microsoft.com/office/drawing/2014/main" id="{B77A6A45-24B5-1844-9A2D-4ADB8F35B14C}"/>
              </a:ext>
            </a:extLst>
          </p:cNvPr>
          <p:cNvSpPr/>
          <p:nvPr/>
        </p:nvSpPr>
        <p:spPr>
          <a:xfrm>
            <a:off x="1538926" y="2774719"/>
            <a:ext cx="1903956" cy="2419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319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Rule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AC0CA-6BA0-CCF3-6E90-8ED8584B5C6D}"/>
              </a:ext>
            </a:extLst>
          </p:cNvPr>
          <p:cNvSpPr txBox="1"/>
          <p:nvPr/>
        </p:nvSpPr>
        <p:spPr>
          <a:xfrm>
            <a:off x="1233170" y="2438401"/>
            <a:ext cx="50597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왼쪽 위 가장자리 </a:t>
            </a:r>
            <a:r>
              <a:rPr kumimoji="1" lang="en-US" altLang="ko-KR" dirty="0">
                <a:solidFill>
                  <a:schemeClr val="bg1"/>
                </a:solidFill>
              </a:rPr>
              <a:t>(0,0)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=</a:t>
            </a:r>
            <a:r>
              <a:rPr kumimoji="1" lang="ko-KR" altLang="en-US" dirty="0">
                <a:solidFill>
                  <a:schemeClr val="bg1"/>
                </a:solidFill>
              </a:rPr>
              <a:t> 기준점부터 </a:t>
            </a:r>
            <a:r>
              <a:rPr kumimoji="1" lang="en-US" altLang="ko-KR" dirty="0">
                <a:solidFill>
                  <a:schemeClr val="bg1"/>
                </a:solidFill>
              </a:rPr>
              <a:t>~</a:t>
            </a:r>
            <a:r>
              <a:rPr kumimoji="1" lang="ko-KR" altLang="en-US" dirty="0">
                <a:solidFill>
                  <a:schemeClr val="bg1"/>
                </a:solidFill>
              </a:rPr>
              <a:t> 끝까지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다음 기준점 </a:t>
            </a:r>
            <a:r>
              <a:rPr kumimoji="1" lang="en-US" altLang="ko-KR" dirty="0">
                <a:solidFill>
                  <a:schemeClr val="bg1"/>
                </a:solidFill>
              </a:rPr>
              <a:t>=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(1,1)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부터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~</a:t>
            </a:r>
            <a:r>
              <a:rPr kumimoji="1" lang="ko-KR" altLang="en-US" dirty="0">
                <a:solidFill>
                  <a:schemeClr val="bg1"/>
                </a:solidFill>
              </a:rPr>
              <a:t> 끝에서 </a:t>
            </a:r>
            <a:r>
              <a:rPr kumimoji="1" lang="ko-KR" altLang="en-US" dirty="0" err="1">
                <a:solidFill>
                  <a:schemeClr val="bg1"/>
                </a:solidFill>
              </a:rPr>
              <a:t>한칸</a:t>
            </a:r>
            <a:r>
              <a:rPr kumimoji="1" lang="ko-KR" altLang="en-US" dirty="0">
                <a:solidFill>
                  <a:schemeClr val="bg1"/>
                </a:solidFill>
              </a:rPr>
              <a:t> 떨어지게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다음 기준점 </a:t>
            </a:r>
            <a:r>
              <a:rPr kumimoji="1" lang="en-US" altLang="ko-KR" dirty="0">
                <a:solidFill>
                  <a:schemeClr val="bg1"/>
                </a:solidFill>
              </a:rPr>
              <a:t>=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(2,2)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부터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~</a:t>
            </a:r>
            <a:r>
              <a:rPr kumimoji="1" lang="ko-KR" altLang="en-US" dirty="0">
                <a:solidFill>
                  <a:schemeClr val="bg1"/>
                </a:solidFill>
              </a:rPr>
              <a:t> 끝에서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ko-KR" altLang="en-US" dirty="0">
                <a:solidFill>
                  <a:schemeClr val="bg1"/>
                </a:solidFill>
              </a:rPr>
              <a:t>칸 떨어지게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min(N, M) / 2 </a:t>
            </a:r>
            <a:r>
              <a:rPr kumimoji="1" lang="ko-KR" altLang="en-US">
                <a:solidFill>
                  <a:schemeClr val="bg1"/>
                </a:solidFill>
              </a:rPr>
              <a:t>까지 반복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9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Logic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15492-881A-22B8-DF0F-5E361F639CED}"/>
              </a:ext>
            </a:extLst>
          </p:cNvPr>
          <p:cNvSpPr txBox="1"/>
          <p:nvPr/>
        </p:nvSpPr>
        <p:spPr>
          <a:xfrm>
            <a:off x="876412" y="2043983"/>
            <a:ext cx="54484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  <a:t>// Logic</a:t>
            </a:r>
          </a:p>
          <a:p>
            <a:r>
              <a:rPr lang="en" altLang="ko-Kore-KR" dirty="0">
                <a:solidFill>
                  <a:srgbClr val="808080"/>
                </a:solidFill>
                <a:latin typeface="JetBrains Mono"/>
              </a:rPr>
              <a:t>// Loop R times</a:t>
            </a:r>
            <a:b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lang="en" altLang="ko-Kore-KR" sz="1800" dirty="0"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N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M) {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[][]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newBoard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new int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[N][M]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min =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lang="en" altLang="ko-Kore-KR" sz="1800" i="1" dirty="0" err="1">
                <a:solidFill>
                  <a:srgbClr val="A9B7C6"/>
                </a:solidFill>
                <a:effectLst/>
                <a:latin typeface="JetBrains Mono"/>
              </a:rPr>
              <a:t>min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(N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M) /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&lt; min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++) {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  <a:t>// Top-Left-Down</a:t>
            </a:r>
            <a:b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&lt; N -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++) {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newBoard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" altLang="ko-Kore-KR" sz="1800" i="1" dirty="0">
                <a:solidFill>
                  <a:srgbClr val="9876AA"/>
                </a:solidFill>
                <a:effectLst/>
                <a:latin typeface="JetBrains Mono"/>
              </a:rPr>
              <a:t>board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  <a:t>// Bottom-Left-Right</a:t>
            </a:r>
            <a:b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&lt; M -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++) {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newBoard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[N -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" altLang="ko-Kore-KR" sz="1800" i="1" dirty="0">
                <a:solidFill>
                  <a:srgbClr val="9876AA"/>
                </a:solidFill>
                <a:effectLst/>
                <a:latin typeface="JetBrains Mono"/>
              </a:rPr>
              <a:t>board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[N -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4D45B-929C-4585-6486-FD6002AA2922}"/>
              </a:ext>
            </a:extLst>
          </p:cNvPr>
          <p:cNvSpPr txBox="1"/>
          <p:nvPr/>
        </p:nvSpPr>
        <p:spPr>
          <a:xfrm>
            <a:off x="6616232" y="1843477"/>
            <a:ext cx="55445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  <a:t>// Bottom-Right-Up</a:t>
            </a:r>
            <a:b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&lt; N -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++) {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newBoard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][M -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" altLang="ko-Kore-KR" sz="1800" i="1" dirty="0">
                <a:solidFill>
                  <a:srgbClr val="9876AA"/>
                </a:solidFill>
                <a:effectLst/>
                <a:latin typeface="JetBrains Mono"/>
              </a:rPr>
              <a:t>board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][M -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  <a:t>// Top-Right-Left</a:t>
            </a:r>
            <a:b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&lt; M -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++) {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newBoard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" altLang="ko-Kore-KR" sz="1800" i="1" dirty="0">
                <a:solidFill>
                  <a:srgbClr val="9876AA"/>
                </a:solidFill>
                <a:effectLst/>
                <a:latin typeface="JetBrains Mono"/>
              </a:rPr>
              <a:t>board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lang="en" altLang="ko-Kore-KR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" altLang="ko-Kore-KR" sz="1800" i="1" dirty="0">
                <a:solidFill>
                  <a:srgbClr val="9876AA"/>
                </a:solidFill>
                <a:effectLst/>
                <a:latin typeface="JetBrains Mono"/>
              </a:rPr>
              <a:t>board </a:t>
            </a: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" altLang="ko-Kore-KR" sz="1800" dirty="0" err="1">
                <a:solidFill>
                  <a:srgbClr val="A9B7C6"/>
                </a:solidFill>
                <a:effectLst/>
                <a:latin typeface="JetBrains Mono"/>
              </a:rPr>
              <a:t>newBoard</a:t>
            </a:r>
            <a: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" altLang="ko-Kore-KR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" altLang="ko-Kore-KR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6C9E5A-95C1-FE7D-6457-E3D3D3CEBA05}"/>
              </a:ext>
            </a:extLst>
          </p:cNvPr>
          <p:cNvSpPr/>
          <p:nvPr/>
        </p:nvSpPr>
        <p:spPr>
          <a:xfrm>
            <a:off x="6344090" y="1064121"/>
            <a:ext cx="45719" cy="521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773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Closing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AC0CA-6BA0-CCF3-6E90-8ED8584B5C6D}"/>
              </a:ext>
            </a:extLst>
          </p:cNvPr>
          <p:cNvSpPr txBox="1"/>
          <p:nvPr/>
        </p:nvSpPr>
        <p:spPr>
          <a:xfrm>
            <a:off x="1233170" y="2438401"/>
            <a:ext cx="4397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자료구조적인</a:t>
            </a:r>
            <a:r>
              <a:rPr kumimoji="1" lang="ko-KR" altLang="en-US" dirty="0">
                <a:solidFill>
                  <a:schemeClr val="bg1"/>
                </a:solidFill>
              </a:rPr>
              <a:t> 지식이 필요한 문제는 아님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규칙을 찾으면 끝남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74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01.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02.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03. Rule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Closing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altLang="ko-KR" dirty="0"/>
              <a:t>Code </a:t>
            </a:r>
            <a:r>
              <a:rPr lang="en-US"/>
              <a:t>Review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3B4069FE-8724-4CE0-9B3C-6D59B9B5FD9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Problem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1B6C0-0774-1E0B-E85B-568CA051E6B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521E4C4D-0B50-9470-A86A-486BAB2F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72" y="2289898"/>
            <a:ext cx="5812971" cy="3350446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BF13D49-9A96-1C96-1A2C-7695486E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629" y="2099082"/>
            <a:ext cx="2743200" cy="2725153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70237C21-FEB7-58D3-3516-63A547F1E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629" y="5292112"/>
            <a:ext cx="2743200" cy="954634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5F61A3F1-3B6D-4446-56F2-BA9B3CCA7719}"/>
              </a:ext>
            </a:extLst>
          </p:cNvPr>
          <p:cNvSpPr txBox="1">
            <a:spLocks/>
          </p:cNvSpPr>
          <p:nvPr/>
        </p:nvSpPr>
        <p:spPr>
          <a:xfrm>
            <a:off x="7468237" y="1020578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Condition</a:t>
            </a:r>
            <a:endParaRPr lang="ko-KR" altLang="en-US" sz="32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7BECE1-90FE-E3C1-0317-484EF6623FA6}"/>
              </a:ext>
            </a:extLst>
          </p:cNvPr>
          <p:cNvCxnSpPr/>
          <p:nvPr/>
        </p:nvCxnSpPr>
        <p:spPr>
          <a:xfrm>
            <a:off x="7032172" y="598714"/>
            <a:ext cx="10886" cy="56496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1B6C0-0774-1E0B-E85B-568CA051E6B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67B93-719E-460D-44E5-626486EDF645}"/>
              </a:ext>
            </a:extLst>
          </p:cNvPr>
          <p:cNvSpPr txBox="1"/>
          <p:nvPr/>
        </p:nvSpPr>
        <p:spPr>
          <a:xfrm>
            <a:off x="1233170" y="2461736"/>
            <a:ext cx="3708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1.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4 X 5</a:t>
            </a:r>
            <a:r>
              <a:rPr kumimoji="1" lang="ko-KR" altLang="en-US" dirty="0">
                <a:solidFill>
                  <a:schemeClr val="bg1"/>
                </a:solidFill>
              </a:rPr>
              <a:t> 사격형의 테두리만 돌린다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2.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4 X 5</a:t>
            </a:r>
            <a:r>
              <a:rPr kumimoji="1" lang="ko-KR" altLang="en-US" dirty="0">
                <a:solidFill>
                  <a:schemeClr val="bg1"/>
                </a:solidFill>
              </a:rPr>
              <a:t> 사각형의 안쪽만 돌린다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3.</a:t>
            </a:r>
            <a:r>
              <a:rPr kumimoji="1" lang="ko-KR" altLang="en-US" dirty="0">
                <a:solidFill>
                  <a:schemeClr val="bg1"/>
                </a:solidFill>
              </a:rPr>
              <a:t> 규칙을 찾는다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4.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(1)</a:t>
            </a:r>
            <a:r>
              <a:rPr kumimoji="1" lang="ko-KR" altLang="en-US" dirty="0">
                <a:solidFill>
                  <a:schemeClr val="bg1"/>
                </a:solidFill>
              </a:rPr>
              <a:t>와 </a:t>
            </a:r>
            <a:r>
              <a:rPr kumimoji="1" lang="en-US" altLang="ko-KR" dirty="0">
                <a:solidFill>
                  <a:schemeClr val="bg1"/>
                </a:solidFill>
              </a:rPr>
              <a:t>(2)</a:t>
            </a:r>
            <a:r>
              <a:rPr kumimoji="1" lang="ko-KR" altLang="en-US" dirty="0">
                <a:solidFill>
                  <a:schemeClr val="bg1"/>
                </a:solidFill>
              </a:rPr>
              <a:t>을 합치는 코드를 짠다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6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B835440-7B89-A964-7B8C-A75CB4ECBCB0}"/>
              </a:ext>
            </a:extLst>
          </p:cNvPr>
          <p:cNvSpPr txBox="1">
            <a:spLocks/>
          </p:cNvSpPr>
          <p:nvPr/>
        </p:nvSpPr>
        <p:spPr>
          <a:xfrm>
            <a:off x="971549" y="2110488"/>
            <a:ext cx="9525261" cy="6108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1) 4 X 5 </a:t>
            </a:r>
            <a:r>
              <a:rPr lang="ko-KR" altLang="en-US" b="0" dirty="0">
                <a:solidFill>
                  <a:srgbClr val="7CA655"/>
                </a:solidFill>
                <a:ea typeface="+mj-lt"/>
                <a:cs typeface="+mj-lt"/>
              </a:rPr>
              <a:t>사각형</a:t>
            </a:r>
            <a:r>
              <a:rPr lang="en-US" altLang="ko-KR" b="0" dirty="0">
                <a:solidFill>
                  <a:srgbClr val="7CA655"/>
                </a:solidFill>
                <a:ea typeface="+mj-lt"/>
                <a:cs typeface="+mj-lt"/>
              </a:rPr>
              <a:t> </a:t>
            </a:r>
            <a:r>
              <a:rPr lang="ko-KR" altLang="en-US" b="0" dirty="0">
                <a:solidFill>
                  <a:srgbClr val="7CA655"/>
                </a:solidFill>
                <a:ea typeface="+mj-lt"/>
                <a:cs typeface="+mj-lt"/>
              </a:rPr>
              <a:t>테두리만 돌린다</a:t>
            </a:r>
            <a:r>
              <a:rPr lang="en-US" altLang="ko-KR" b="0" dirty="0">
                <a:solidFill>
                  <a:srgbClr val="7CA655"/>
                </a:solidFill>
                <a:ea typeface="+mj-lt"/>
                <a:cs typeface="+mj-lt"/>
              </a:rPr>
              <a:t>.</a:t>
            </a:r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CB7BF-F4C3-28FB-5C12-E8606F9F01CE}"/>
              </a:ext>
            </a:extLst>
          </p:cNvPr>
          <p:cNvSpPr txBox="1"/>
          <p:nvPr/>
        </p:nvSpPr>
        <p:spPr>
          <a:xfrm>
            <a:off x="2362200" y="2884714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Board[4][5]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68144-C6C8-4F56-A477-AD3CA710F892}"/>
              </a:ext>
            </a:extLst>
          </p:cNvPr>
          <p:cNvSpPr txBox="1"/>
          <p:nvPr/>
        </p:nvSpPr>
        <p:spPr>
          <a:xfrm>
            <a:off x="6904869" y="2893761"/>
            <a:ext cx="17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[4][5]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2E561732-EB9A-7CD7-8571-8BDFC2F6D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28802"/>
              </p:ext>
            </p:extLst>
          </p:nvPr>
        </p:nvGraphicFramePr>
        <p:xfrm>
          <a:off x="1555142" y="3417409"/>
          <a:ext cx="2873955" cy="2570967"/>
        </p:xfrm>
        <a:graphic>
          <a:graphicData uri="http://schemas.openxmlformats.org/drawingml/2006/table">
            <a:tbl>
              <a:tblPr firstRow="1" bandRow="1"/>
              <a:tblGrid>
                <a:gridCol w="574791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522441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3ECBA19-9AD2-5348-0762-4B824C21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31861"/>
              </p:ext>
            </p:extLst>
          </p:nvPr>
        </p:nvGraphicFramePr>
        <p:xfrm>
          <a:off x="6618384" y="3417408"/>
          <a:ext cx="2873955" cy="2570967"/>
        </p:xfrm>
        <a:graphic>
          <a:graphicData uri="http://schemas.openxmlformats.org/drawingml/2006/table">
            <a:tbl>
              <a:tblPr firstRow="1" bandRow="1"/>
              <a:tblGrid>
                <a:gridCol w="574791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74791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522441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5D672D23-DDDF-0415-5E7E-3B9EFA5DEA89}"/>
              </a:ext>
            </a:extLst>
          </p:cNvPr>
          <p:cNvSpPr/>
          <p:nvPr/>
        </p:nvSpPr>
        <p:spPr>
          <a:xfrm>
            <a:off x="5248405" y="4296427"/>
            <a:ext cx="667981" cy="49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674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F7123-3EB4-A200-EFF5-837E36D6F16A}"/>
              </a:ext>
            </a:extLst>
          </p:cNvPr>
          <p:cNvSpPr txBox="1"/>
          <p:nvPr/>
        </p:nvSpPr>
        <p:spPr>
          <a:xfrm>
            <a:off x="971550" y="2413337"/>
            <a:ext cx="3435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이 과정을 </a:t>
            </a:r>
            <a:r>
              <a:rPr kumimoji="1" lang="en-US" altLang="ko-KR" dirty="0">
                <a:solidFill>
                  <a:schemeClr val="bg1"/>
                </a:solidFill>
              </a:rPr>
              <a:t>4</a:t>
            </a:r>
            <a:r>
              <a:rPr kumimoji="1" lang="ko-KR" altLang="en-US" dirty="0">
                <a:solidFill>
                  <a:schemeClr val="bg1"/>
                </a:solidFill>
              </a:rPr>
              <a:t>가지로 나눌 수 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1.</a:t>
            </a:r>
            <a:r>
              <a:rPr kumimoji="1" lang="ko-KR" altLang="en-US" dirty="0">
                <a:solidFill>
                  <a:schemeClr val="bg1"/>
                </a:solidFill>
              </a:rPr>
              <a:t> 왼쪽 상단에서 아래로 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6F0887-9C1F-171F-5F71-27076F36C2F5}"/>
              </a:ext>
            </a:extLst>
          </p:cNvPr>
          <p:cNvSpPr txBox="1"/>
          <p:nvPr/>
        </p:nvSpPr>
        <p:spPr>
          <a:xfrm>
            <a:off x="3926898" y="294455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왼쪽 하단에서 오른쪽으로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8456F-B41F-DD24-573F-ECBE91166823}"/>
              </a:ext>
            </a:extLst>
          </p:cNvPr>
          <p:cNvSpPr txBox="1"/>
          <p:nvPr/>
        </p:nvSpPr>
        <p:spPr>
          <a:xfrm>
            <a:off x="7334127" y="83591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3.</a:t>
            </a:r>
            <a:r>
              <a:rPr kumimoji="1" lang="ko-KR" altLang="en-US" dirty="0">
                <a:solidFill>
                  <a:schemeClr val="bg1"/>
                </a:solidFill>
              </a:rPr>
              <a:t> 오른쪽 하단에서 위쪽으로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BF1B0C-F858-8855-3B51-F43554A2215F}"/>
              </a:ext>
            </a:extLst>
          </p:cNvPr>
          <p:cNvSpPr txBox="1"/>
          <p:nvPr/>
        </p:nvSpPr>
        <p:spPr>
          <a:xfrm>
            <a:off x="7334126" y="354411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4.</a:t>
            </a:r>
            <a:r>
              <a:rPr kumimoji="1" lang="ko-KR" altLang="en-US" dirty="0">
                <a:solidFill>
                  <a:schemeClr val="bg1"/>
                </a:solidFill>
              </a:rPr>
              <a:t> 오른쪽 상단에서 왼쪽으로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8" name="표 19">
            <a:extLst>
              <a:ext uri="{FF2B5EF4-FFF2-40B4-BE49-F238E27FC236}">
                <a16:creationId xmlns:a16="http://schemas.microsoft.com/office/drawing/2014/main" id="{E4577D41-07EA-F2B0-7514-7F22AB216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52116"/>
              </p:ext>
            </p:extLst>
          </p:nvPr>
        </p:nvGraphicFramePr>
        <p:xfrm>
          <a:off x="971550" y="3476605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graphicFrame>
        <p:nvGraphicFramePr>
          <p:cNvPr id="29" name="표 19">
            <a:extLst>
              <a:ext uri="{FF2B5EF4-FFF2-40B4-BE49-F238E27FC236}">
                <a16:creationId xmlns:a16="http://schemas.microsoft.com/office/drawing/2014/main" id="{F631F9AB-53CB-3DEE-0F3C-6027DBF4B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14023"/>
              </p:ext>
            </p:extLst>
          </p:nvPr>
        </p:nvGraphicFramePr>
        <p:xfrm>
          <a:off x="4213850" y="3429000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graphicFrame>
        <p:nvGraphicFramePr>
          <p:cNvPr id="30" name="표 19">
            <a:extLst>
              <a:ext uri="{FF2B5EF4-FFF2-40B4-BE49-F238E27FC236}">
                <a16:creationId xmlns:a16="http://schemas.microsoft.com/office/drawing/2014/main" id="{3535E3CF-80E1-89CE-DA92-FFCB897FD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65199"/>
              </p:ext>
            </p:extLst>
          </p:nvPr>
        </p:nvGraphicFramePr>
        <p:xfrm>
          <a:off x="7590510" y="1259404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graphicFrame>
        <p:nvGraphicFramePr>
          <p:cNvPr id="31" name="표 19">
            <a:extLst>
              <a:ext uri="{FF2B5EF4-FFF2-40B4-BE49-F238E27FC236}">
                <a16:creationId xmlns:a16="http://schemas.microsoft.com/office/drawing/2014/main" id="{93059838-D424-B864-C60C-C5BBCB22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01216"/>
              </p:ext>
            </p:extLst>
          </p:nvPr>
        </p:nvGraphicFramePr>
        <p:xfrm>
          <a:off x="7583294" y="4420653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32" name="아래쪽 화살표[D] 31">
            <a:extLst>
              <a:ext uri="{FF2B5EF4-FFF2-40B4-BE49-F238E27FC236}">
                <a16:creationId xmlns:a16="http://schemas.microsoft.com/office/drawing/2014/main" id="{40CE6218-48BE-26B8-FFE2-E8F13DD9B4F8}"/>
              </a:ext>
            </a:extLst>
          </p:cNvPr>
          <p:cNvSpPr/>
          <p:nvPr/>
        </p:nvSpPr>
        <p:spPr>
          <a:xfrm>
            <a:off x="599782" y="3646449"/>
            <a:ext cx="275573" cy="143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65339DF8-5A92-4374-B592-464980770667}"/>
              </a:ext>
            </a:extLst>
          </p:cNvPr>
          <p:cNvSpPr/>
          <p:nvPr/>
        </p:nvSpPr>
        <p:spPr>
          <a:xfrm>
            <a:off x="4572000" y="5411244"/>
            <a:ext cx="2004164" cy="23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2A980292-A706-9B01-7C36-C24ED928A27A}"/>
              </a:ext>
            </a:extLst>
          </p:cNvPr>
          <p:cNvSpPr/>
          <p:nvPr/>
        </p:nvSpPr>
        <p:spPr>
          <a:xfrm>
            <a:off x="10423433" y="1326008"/>
            <a:ext cx="298846" cy="15489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왼쪽 화살표[L] 34">
            <a:extLst>
              <a:ext uri="{FF2B5EF4-FFF2-40B4-BE49-F238E27FC236}">
                <a16:creationId xmlns:a16="http://schemas.microsoft.com/office/drawing/2014/main" id="{FBB686C9-D882-7D6D-3FA9-D4E6FA2D1126}"/>
              </a:ext>
            </a:extLst>
          </p:cNvPr>
          <p:cNvSpPr/>
          <p:nvPr/>
        </p:nvSpPr>
        <p:spPr>
          <a:xfrm>
            <a:off x="8004132" y="4079513"/>
            <a:ext cx="1903956" cy="2419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34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F7123-3EB4-A200-EFF5-837E36D6F16A}"/>
              </a:ext>
            </a:extLst>
          </p:cNvPr>
          <p:cNvSpPr txBox="1"/>
          <p:nvPr/>
        </p:nvSpPr>
        <p:spPr>
          <a:xfrm>
            <a:off x="971550" y="2413337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1.</a:t>
            </a:r>
            <a:r>
              <a:rPr kumimoji="1" lang="ko-KR" altLang="en-US" dirty="0">
                <a:solidFill>
                  <a:schemeClr val="bg1"/>
                </a:solidFill>
              </a:rPr>
              <a:t> 왼쪽 상단에서 아래로 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graphicFrame>
        <p:nvGraphicFramePr>
          <p:cNvPr id="28" name="표 19">
            <a:extLst>
              <a:ext uri="{FF2B5EF4-FFF2-40B4-BE49-F238E27FC236}">
                <a16:creationId xmlns:a16="http://schemas.microsoft.com/office/drawing/2014/main" id="{E4577D41-07EA-F2B0-7514-7F22AB216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94130"/>
              </p:ext>
            </p:extLst>
          </p:nvPr>
        </p:nvGraphicFramePr>
        <p:xfrm>
          <a:off x="996602" y="2875357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32" name="아래쪽 화살표[D] 31">
            <a:extLst>
              <a:ext uri="{FF2B5EF4-FFF2-40B4-BE49-F238E27FC236}">
                <a16:creationId xmlns:a16="http://schemas.microsoft.com/office/drawing/2014/main" id="{40CE6218-48BE-26B8-FFE2-E8F13DD9B4F8}"/>
              </a:ext>
            </a:extLst>
          </p:cNvPr>
          <p:cNvSpPr/>
          <p:nvPr/>
        </p:nvSpPr>
        <p:spPr>
          <a:xfrm>
            <a:off x="624834" y="3045201"/>
            <a:ext cx="275573" cy="143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46E08-C3E3-4DDB-8ABD-FF70BD4D6E16}"/>
              </a:ext>
            </a:extLst>
          </p:cNvPr>
          <p:cNvSpPr txBox="1"/>
          <p:nvPr/>
        </p:nvSpPr>
        <p:spPr>
          <a:xfrm>
            <a:off x="3958227" y="2977007"/>
            <a:ext cx="3090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[1][0] = Board[0][0]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[2][0] = Board[1][0]</a:t>
            </a:r>
            <a:endParaRPr kumimoji="1" lang="ko-Kore-KR" altLang="en-US" dirty="0">
              <a:solidFill>
                <a:schemeClr val="bg1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[3][0] = Board[2][0]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8948-F02A-9410-1C21-B26E962B7F8E}"/>
              </a:ext>
            </a:extLst>
          </p:cNvPr>
          <p:cNvSpPr txBox="1"/>
          <p:nvPr/>
        </p:nvSpPr>
        <p:spPr>
          <a:xfrm>
            <a:off x="7981169" y="2665997"/>
            <a:ext cx="34273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N=4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M=5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for(int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=0;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&lt;N-1;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++)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    </a:t>
            </a:r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[i+1][0] = Board[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][0]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3C6B74A-9D7E-C6C7-1149-FDFF82C5F467}"/>
              </a:ext>
            </a:extLst>
          </p:cNvPr>
          <p:cNvSpPr/>
          <p:nvPr/>
        </p:nvSpPr>
        <p:spPr>
          <a:xfrm>
            <a:off x="7252570" y="3582444"/>
            <a:ext cx="438411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176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46E08-C3E3-4DDB-8ABD-FF70BD4D6E16}"/>
              </a:ext>
            </a:extLst>
          </p:cNvPr>
          <p:cNvSpPr txBox="1"/>
          <p:nvPr/>
        </p:nvSpPr>
        <p:spPr>
          <a:xfrm>
            <a:off x="3958227" y="2977007"/>
            <a:ext cx="3090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[3][1] = Board[3][0]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[3][2] = Board[3][1]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[3][3] = Board[3][2]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[3][4] = Board[3][3]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8948-F02A-9410-1C21-B26E962B7F8E}"/>
              </a:ext>
            </a:extLst>
          </p:cNvPr>
          <p:cNvSpPr txBox="1"/>
          <p:nvPr/>
        </p:nvSpPr>
        <p:spPr>
          <a:xfrm>
            <a:off x="7981169" y="2728627"/>
            <a:ext cx="3847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N=4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M=5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for(int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=0;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&lt;M-1;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++)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    </a:t>
            </a:r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[N-1][i+1] = Board[N-1][i]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3C6B74A-9D7E-C6C7-1149-FDFF82C5F467}"/>
              </a:ext>
            </a:extLst>
          </p:cNvPr>
          <p:cNvSpPr/>
          <p:nvPr/>
        </p:nvSpPr>
        <p:spPr>
          <a:xfrm>
            <a:off x="7252570" y="3582444"/>
            <a:ext cx="438411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275D8-34E9-CB80-9EDF-E5E22DDDA67E}"/>
              </a:ext>
            </a:extLst>
          </p:cNvPr>
          <p:cNvSpPr txBox="1"/>
          <p:nvPr/>
        </p:nvSpPr>
        <p:spPr>
          <a:xfrm>
            <a:off x="865711" y="244481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왼쪽 하단에서 오른쪽으로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9">
            <a:extLst>
              <a:ext uri="{FF2B5EF4-FFF2-40B4-BE49-F238E27FC236}">
                <a16:creationId xmlns:a16="http://schemas.microsoft.com/office/drawing/2014/main" id="{598FF209-2720-B341-824E-C10AAF522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51066"/>
              </p:ext>
            </p:extLst>
          </p:nvPr>
        </p:nvGraphicFramePr>
        <p:xfrm>
          <a:off x="1152663" y="2929269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D927C05F-C3E2-B713-059C-A08D12D30D2C}"/>
              </a:ext>
            </a:extLst>
          </p:cNvPr>
          <p:cNvSpPr/>
          <p:nvPr/>
        </p:nvSpPr>
        <p:spPr>
          <a:xfrm>
            <a:off x="1510813" y="4911513"/>
            <a:ext cx="2004164" cy="23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386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20577"/>
            <a:ext cx="4941477" cy="61086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solidFill>
                  <a:srgbClr val="7CA655"/>
                </a:solidFill>
                <a:ea typeface="+mj-lt"/>
                <a:cs typeface="+mj-lt"/>
              </a:rPr>
              <a:t>Approach (Cont’d)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13,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46E08-C3E3-4DDB-8ABD-FF70BD4D6E16}"/>
              </a:ext>
            </a:extLst>
          </p:cNvPr>
          <p:cNvSpPr txBox="1"/>
          <p:nvPr/>
        </p:nvSpPr>
        <p:spPr>
          <a:xfrm>
            <a:off x="3958227" y="2977007"/>
            <a:ext cx="3090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[0][4] = Board[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][</a:t>
            </a:r>
            <a:r>
              <a:rPr kumimoji="1" lang="en-US" altLang="ko-KR" dirty="0">
                <a:solidFill>
                  <a:schemeClr val="bg1"/>
                </a:solidFill>
              </a:rPr>
              <a:t>4</a:t>
            </a:r>
            <a:r>
              <a:rPr kumimoji="1" lang="en-US" altLang="ko-Kore-KR" dirty="0">
                <a:solidFill>
                  <a:schemeClr val="bg1"/>
                </a:solidFill>
              </a:rPr>
              <a:t>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][4] = Board[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en-US" altLang="ko-Kore-KR" dirty="0">
                <a:solidFill>
                  <a:schemeClr val="bg1"/>
                </a:solidFill>
              </a:rPr>
              <a:t>][3]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r>
              <a:rPr kumimoji="1" lang="en-US" altLang="ko-Kore-KR" dirty="0">
                <a:solidFill>
                  <a:schemeClr val="bg1"/>
                </a:solidFill>
              </a:rPr>
              <a:t>][4] = Board[</a:t>
            </a:r>
            <a:r>
              <a:rPr kumimoji="1" lang="en-US" altLang="ko-KR" dirty="0">
                <a:solidFill>
                  <a:schemeClr val="bg1"/>
                </a:solidFill>
              </a:rPr>
              <a:t>3</a:t>
            </a:r>
            <a:r>
              <a:rPr kumimoji="1" lang="en-US" altLang="ko-Kore-KR" dirty="0">
                <a:solidFill>
                  <a:schemeClr val="bg1"/>
                </a:solidFill>
              </a:rPr>
              <a:t>][3]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8948-F02A-9410-1C21-B26E962B7F8E}"/>
              </a:ext>
            </a:extLst>
          </p:cNvPr>
          <p:cNvSpPr txBox="1"/>
          <p:nvPr/>
        </p:nvSpPr>
        <p:spPr>
          <a:xfrm>
            <a:off x="7981169" y="2728627"/>
            <a:ext cx="3917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N=4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M=5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for(int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=0;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&lt;N-1; 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++)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    </a:t>
            </a:r>
            <a:r>
              <a:rPr kumimoji="1" lang="en-US" altLang="ko-Kore-KR" dirty="0" err="1">
                <a:solidFill>
                  <a:schemeClr val="bg1"/>
                </a:solidFill>
              </a:rPr>
              <a:t>NewBoard</a:t>
            </a:r>
            <a:r>
              <a:rPr kumimoji="1" lang="en-US" altLang="ko-Kore-KR" dirty="0">
                <a:solidFill>
                  <a:schemeClr val="bg1"/>
                </a:solidFill>
              </a:rPr>
              <a:t>[</a:t>
            </a:r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][M-1] = Board[i+1][M-1]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3C6B74A-9D7E-C6C7-1149-FDFF82C5F467}"/>
              </a:ext>
            </a:extLst>
          </p:cNvPr>
          <p:cNvSpPr/>
          <p:nvPr/>
        </p:nvSpPr>
        <p:spPr>
          <a:xfrm>
            <a:off x="7252570" y="3582444"/>
            <a:ext cx="438411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74AA3-76E7-C32D-4795-9E4B50609CCF}"/>
              </a:ext>
            </a:extLst>
          </p:cNvPr>
          <p:cNvSpPr txBox="1"/>
          <p:nvPr/>
        </p:nvSpPr>
        <p:spPr>
          <a:xfrm>
            <a:off x="665295" y="2359295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3.</a:t>
            </a:r>
            <a:r>
              <a:rPr kumimoji="1" lang="ko-KR" altLang="en-US" dirty="0">
                <a:solidFill>
                  <a:schemeClr val="bg1"/>
                </a:solidFill>
              </a:rPr>
              <a:t> 오른쪽 하단에서 위쪽으로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3A8D5947-6F86-50CE-F175-6E8B8495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32257"/>
              </p:ext>
            </p:extLst>
          </p:nvPr>
        </p:nvGraphicFramePr>
        <p:xfrm>
          <a:off x="921678" y="2782788"/>
          <a:ext cx="2590970" cy="1869812"/>
        </p:xfrm>
        <a:graphic>
          <a:graphicData uri="http://schemas.openxmlformats.org/drawingml/2006/table">
            <a:tbl>
              <a:tblPr firstRow="1" bandRow="1"/>
              <a:tblGrid>
                <a:gridCol w="518194">
                  <a:extLst>
                    <a:ext uri="{9D8B030D-6E8A-4147-A177-3AD203B41FA5}">
                      <a16:colId xmlns:a16="http://schemas.microsoft.com/office/drawing/2014/main" val="3495404870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402357566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2088146702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584119176"/>
                    </a:ext>
                  </a:extLst>
                </a:gridCol>
                <a:gridCol w="518194">
                  <a:extLst>
                    <a:ext uri="{9D8B030D-6E8A-4147-A177-3AD203B41FA5}">
                      <a16:colId xmlns:a16="http://schemas.microsoft.com/office/drawing/2014/main" val="3901491465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1496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222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94603"/>
                  </a:ext>
                </a:extLst>
              </a:tr>
              <a:tr h="496617"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68100"/>
                  </a:ext>
                </a:extLst>
              </a:tr>
            </a:tbl>
          </a:graphicData>
        </a:graphic>
      </p:graphicFrame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2BA4EC9E-A49C-8BAD-1AE2-7D3A0E373875}"/>
              </a:ext>
            </a:extLst>
          </p:cNvPr>
          <p:cNvSpPr/>
          <p:nvPr/>
        </p:nvSpPr>
        <p:spPr>
          <a:xfrm>
            <a:off x="3629341" y="2899496"/>
            <a:ext cx="298846" cy="15489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39447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50B954A5-DC84-41DE-87BB-B459A4E7EDA7}" vid="{75F44519-9FD6-49F7-AB9C-46D055682C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04F14-618B-48E0-A956-DD76B609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1332</Words>
  <Application>Microsoft Macintosh PowerPoint</Application>
  <PresentationFormat>와이드스크린</PresentationFormat>
  <Paragraphs>293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JetBrains Mono</vt:lpstr>
      <vt:lpstr>Arial</vt:lpstr>
      <vt:lpstr>Calibri</vt:lpstr>
      <vt:lpstr>Franklin Gothic Book</vt:lpstr>
      <vt:lpstr>Franklin Gothic Demi</vt:lpstr>
      <vt:lpstr>Wingdings</vt:lpstr>
      <vt:lpstr>Theme1</vt:lpstr>
      <vt:lpstr>[BOJ] 16926 배열 돌리기 코드 리뷰</vt:lpstr>
      <vt:lpstr>Agenda</vt:lpstr>
      <vt:lpstr>Problem</vt:lpstr>
      <vt:lpstr>Approach</vt:lpstr>
      <vt:lpstr>Approach (Cont’d)</vt:lpstr>
      <vt:lpstr>Approach (Cont’d)</vt:lpstr>
      <vt:lpstr>Approach (Cont’d)</vt:lpstr>
      <vt:lpstr>Approach (Cont’d)</vt:lpstr>
      <vt:lpstr>Approach (Cont’d)</vt:lpstr>
      <vt:lpstr>Approach (Cont’d)</vt:lpstr>
      <vt:lpstr>Approach</vt:lpstr>
      <vt:lpstr>Approach (Cont’d)</vt:lpstr>
      <vt:lpstr>Approach (Cont’d)</vt:lpstr>
      <vt:lpstr>Approach (Cont’d)</vt:lpstr>
      <vt:lpstr>Approach (Cont’d)</vt:lpstr>
      <vt:lpstr>Approach (Cont’d)</vt:lpstr>
      <vt:lpstr>Rule</vt:lpstr>
      <vt:lpstr>Logic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/>
  <cp:lastModifiedBy>유 현승</cp:lastModifiedBy>
  <cp:revision>65</cp:revision>
  <dcterms:created xsi:type="dcterms:W3CDTF">2023-04-13T04:07:08Z</dcterms:created>
  <dcterms:modified xsi:type="dcterms:W3CDTF">2023-04-13T12:41:29Z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