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68" r:id="rId5"/>
    <p:sldId id="315" r:id="rId6"/>
    <p:sldId id="334" r:id="rId7"/>
    <p:sldId id="332" r:id="rId8"/>
    <p:sldId id="317" r:id="rId9"/>
    <p:sldId id="318" r:id="rId10"/>
    <p:sldId id="319" r:id="rId11"/>
    <p:sldId id="321" r:id="rId12"/>
    <p:sldId id="324" r:id="rId13"/>
    <p:sldId id="322" r:id="rId14"/>
    <p:sldId id="323" r:id="rId15"/>
    <p:sldId id="325" r:id="rId16"/>
    <p:sldId id="327" r:id="rId17"/>
    <p:sldId id="328" r:id="rId18"/>
    <p:sldId id="330" r:id="rId19"/>
    <p:sldId id="320" r:id="rId20"/>
    <p:sldId id="329" r:id="rId21"/>
    <p:sldId id="326" r:id="rId22"/>
    <p:sldId id="331" r:id="rId23"/>
    <p:sldId id="33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45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96240" y="2060892"/>
            <a:ext cx="8145463" cy="815975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Zomato Order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38480" y="3054998"/>
            <a:ext cx="6269038" cy="382576"/>
          </a:xfrm>
        </p:spPr>
        <p:txBody>
          <a:bodyPr>
            <a:normAutofit/>
          </a:bodyPr>
          <a:lstStyle/>
          <a:p>
            <a:r>
              <a:rPr lang="en-US" sz="1600" spc="300" dirty="0">
                <a:solidFill>
                  <a:schemeClr val="bg1"/>
                </a:solidFill>
              </a:rPr>
              <a:t>By Debasish Bora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131889-27A7-4FA6-8C1F-9F4B3A4596CC}"/>
              </a:ext>
            </a:extLst>
          </p:cNvPr>
          <p:cNvCxnSpPr>
            <a:cxnSpLocks/>
          </p:cNvCxnSpPr>
          <p:nvPr/>
        </p:nvCxnSpPr>
        <p:spPr>
          <a:xfrm>
            <a:off x="538480" y="3037840"/>
            <a:ext cx="8003223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B895-559B-4472-9585-7BA463BC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/>
              <a:t>Top 10 mostly ordered food items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EE1C8-1435-4482-A605-986F7EB5C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Query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9E2F7-4741-4211-AA5F-BA374B1AA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Output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3989E5B-89B2-4AEC-984E-47483A6714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36320" y="2793682"/>
            <a:ext cx="4096322" cy="1609950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C20FB9F-3973-42E9-93DA-B5B119A56E7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15944" y="2793682"/>
            <a:ext cx="3743847" cy="2372056"/>
          </a:xfrm>
        </p:spPr>
      </p:pic>
    </p:spTree>
    <p:extLst>
      <p:ext uri="{BB962C8B-B14F-4D97-AF65-F5344CB8AC3E}">
        <p14:creationId xmlns:p14="http://schemas.microsoft.com/office/powerpoint/2010/main" val="3784115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B895-559B-4472-9585-7BA463BC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/>
              <a:t>Most preferred mode of payment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EE1C8-1435-4482-A605-986F7EB5C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Query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9E2F7-4741-4211-AA5F-BA374B1AA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Output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F68448D-FCCA-4D51-BE52-C8F080CE33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7280" y="2793682"/>
            <a:ext cx="3772426" cy="1657581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6A5E1E9-3B32-41A5-AA1B-8DEA6726D5F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15944" y="2793682"/>
            <a:ext cx="2257740" cy="1152686"/>
          </a:xfrm>
        </p:spPr>
      </p:pic>
    </p:spTree>
    <p:extLst>
      <p:ext uri="{BB962C8B-B14F-4D97-AF65-F5344CB8AC3E}">
        <p14:creationId xmlns:p14="http://schemas.microsoft.com/office/powerpoint/2010/main" val="669741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B895-559B-4472-9585-7BA463BC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Orders by Day of the week</a:t>
            </a:r>
            <a:endParaRPr lang="en-IN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EE1C8-1435-4482-A605-986F7EB5C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Query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9E2F7-4741-4211-AA5F-BA374B1AA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Output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6375F7B-6CD6-4A1C-ABD7-CC3A4DC941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36320" y="2793682"/>
            <a:ext cx="3010320" cy="1552792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152EAF8-541F-400F-9C53-269D741CFC0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54986" y="2793682"/>
            <a:ext cx="2229161" cy="1781424"/>
          </a:xfrm>
        </p:spPr>
      </p:pic>
    </p:spTree>
    <p:extLst>
      <p:ext uri="{BB962C8B-B14F-4D97-AF65-F5344CB8AC3E}">
        <p14:creationId xmlns:p14="http://schemas.microsoft.com/office/powerpoint/2010/main" val="3834368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B895-559B-4472-9585-7BA463BC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/>
              <a:t>Most preferred items on weekends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EE1C8-1435-4482-A605-986F7EB5C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Query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9E2F7-4741-4211-AA5F-BA374B1AA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Output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E65E3D0-E86E-4353-8544-5C2818033F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7694" y="2793682"/>
            <a:ext cx="4639322" cy="2029108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309FC17-3D8E-4C74-89B4-74CB29186D5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15944" y="2793682"/>
            <a:ext cx="2170043" cy="2911475"/>
          </a:xfrm>
        </p:spPr>
      </p:pic>
    </p:spTree>
    <p:extLst>
      <p:ext uri="{BB962C8B-B14F-4D97-AF65-F5344CB8AC3E}">
        <p14:creationId xmlns:p14="http://schemas.microsoft.com/office/powerpoint/2010/main" val="3576340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B895-559B-4472-9585-7BA463BC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/>
              <a:t>Average money spent per 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EE1C8-1435-4482-A605-986F7EB5C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Query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9E2F7-4741-4211-AA5F-BA374B1AA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Output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582CCCA-3190-475C-B349-A7EE1AFB38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7017" y="2793682"/>
            <a:ext cx="4640262" cy="1286198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29AFA0C-DABF-4820-B188-9F198934637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15681" y="2793682"/>
            <a:ext cx="2772162" cy="1648055"/>
          </a:xfrm>
        </p:spPr>
      </p:pic>
    </p:spTree>
    <p:extLst>
      <p:ext uri="{BB962C8B-B14F-4D97-AF65-F5344CB8AC3E}">
        <p14:creationId xmlns:p14="http://schemas.microsoft.com/office/powerpoint/2010/main" val="2929551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B895-559B-4472-9585-7BA463BC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No of orders hourly</a:t>
            </a:r>
            <a:endParaRPr lang="en-IN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EE1C8-1435-4482-A605-986F7EB5C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Query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9E2F7-4741-4211-AA5F-BA374B1AA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Output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5D5FFA0-F0C0-4E60-AC20-8580FF6121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7017" y="2793682"/>
            <a:ext cx="4640262" cy="1122528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D2B79C0-24BE-4137-A7B8-5725DFA7A99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15681" y="2793682"/>
            <a:ext cx="1601705" cy="2911475"/>
          </a:xfrm>
        </p:spPr>
      </p:pic>
    </p:spTree>
    <p:extLst>
      <p:ext uri="{BB962C8B-B14F-4D97-AF65-F5344CB8AC3E}">
        <p14:creationId xmlns:p14="http://schemas.microsoft.com/office/powerpoint/2010/main" val="2988615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B895-559B-4472-9585-7BA463BC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/>
              <a:t>Total veg and non-veg item ordered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EE1C8-1435-4482-A605-986F7EB5C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Query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9E2F7-4741-4211-AA5F-BA374B1AA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Output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C6ACA10-4E89-42CA-8B41-FCA85D78AD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50578" y="2789012"/>
            <a:ext cx="3943900" cy="1228896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1DA34E3-A89C-415A-98DE-C4056EEA26C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54986" y="2789012"/>
            <a:ext cx="3077004" cy="790685"/>
          </a:xfrm>
        </p:spPr>
      </p:pic>
    </p:spTree>
    <p:extLst>
      <p:ext uri="{BB962C8B-B14F-4D97-AF65-F5344CB8AC3E}">
        <p14:creationId xmlns:p14="http://schemas.microsoft.com/office/powerpoint/2010/main" val="3083224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B895-559B-4472-9585-7BA463BC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36132" cy="145075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Total </a:t>
            </a:r>
            <a:r>
              <a:rPr lang="en-US" sz="3600" b="1" dirty="0" err="1"/>
              <a:t>exapenditure</a:t>
            </a:r>
            <a:r>
              <a:rPr lang="en-US" sz="3600" b="1" dirty="0"/>
              <a:t> on veg and non-veg items</a:t>
            </a:r>
            <a:endParaRPr lang="en-IN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EE1C8-1435-4482-A605-986F7EB5C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Query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9E2F7-4741-4211-AA5F-BA374B1AA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Output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68ED4A8-8E57-499D-A017-C150D3B492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7280" y="2793682"/>
            <a:ext cx="4640262" cy="1179082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E25F65A-2414-434C-8FCD-F5F228D557C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54460" y="2793682"/>
            <a:ext cx="2067213" cy="752580"/>
          </a:xfrm>
        </p:spPr>
      </p:pic>
    </p:spTree>
    <p:extLst>
      <p:ext uri="{BB962C8B-B14F-4D97-AF65-F5344CB8AC3E}">
        <p14:creationId xmlns:p14="http://schemas.microsoft.com/office/powerpoint/2010/main" val="367029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B895-559B-4472-9585-7BA463BC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/>
              <a:t>Most Money spent on each restaurant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EE1C8-1435-4482-A605-986F7EB5C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Query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9E2F7-4741-4211-AA5F-BA374B1AA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Output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4BF4EBD-4B8E-42EE-9A62-3BD6156FE3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7280" y="2793682"/>
            <a:ext cx="4640262" cy="1618098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E06FB56-05EE-4295-97A9-9232F23DEC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15418" y="2793682"/>
            <a:ext cx="2676899" cy="2353003"/>
          </a:xfrm>
        </p:spPr>
      </p:pic>
    </p:spTree>
    <p:extLst>
      <p:ext uri="{BB962C8B-B14F-4D97-AF65-F5344CB8AC3E}">
        <p14:creationId xmlns:p14="http://schemas.microsoft.com/office/powerpoint/2010/main" val="3220846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B895-559B-4472-9585-7BA463BC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Top 10 days with highest spends</a:t>
            </a:r>
            <a:endParaRPr lang="en-IN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EE1C8-1435-4482-A605-986F7EB5C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Query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9E2F7-4741-4211-AA5F-BA374B1AA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Output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0918D16-9E87-4E5D-8505-583969AC74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7280" y="2793682"/>
            <a:ext cx="4640262" cy="1456300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26C2A97-CD12-4A59-AAAA-B2F99A333AB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15418" y="2793682"/>
            <a:ext cx="3581900" cy="2314898"/>
          </a:xfrm>
        </p:spPr>
      </p:pic>
    </p:spTree>
    <p:extLst>
      <p:ext uri="{BB962C8B-B14F-4D97-AF65-F5344CB8AC3E}">
        <p14:creationId xmlns:p14="http://schemas.microsoft.com/office/powerpoint/2010/main" val="51147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Introduction</a:t>
            </a: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DD93F90E-4336-4842-9916-AD7F6E236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47" y="2601934"/>
            <a:ext cx="10517505" cy="1991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Hello everyone,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I am Debasish Bora, an aspiring data analyst, and I am excited to share my recent project where I analyzed my personal Zomato order data. I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analyzed my order history using Excel and SQL to better understand my ordering patterns, spending habits, and food </a:t>
            </a:r>
            <a:r>
              <a:rPr lang="en-US" altLang="en-US" sz="1400" dirty="0"/>
              <a:t>preferences. The main objective of this analysis is to uncover insights into how frequently I order, the amount of money spend each month on online food ordering, and my favorite food items. By examining this data, I aim to make more informed decisions about my future orders and manage my expenditures better. Let's dive into the findings and explore the trends in my Zomato orders.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313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38480" y="2060892"/>
            <a:ext cx="8145463" cy="81597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38480" y="3054998"/>
            <a:ext cx="6269038" cy="382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spc="3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131889-27A7-4FA6-8C1F-9F4B3A4596CC}"/>
              </a:ext>
            </a:extLst>
          </p:cNvPr>
          <p:cNvCxnSpPr>
            <a:cxnSpLocks/>
          </p:cNvCxnSpPr>
          <p:nvPr/>
        </p:nvCxnSpPr>
        <p:spPr>
          <a:xfrm>
            <a:off x="538480" y="3037840"/>
            <a:ext cx="8003223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06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54760" y="-193040"/>
            <a:ext cx="9682479" cy="1834684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dirty="0"/>
              <a:t>Dataset 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B10A95-35F8-438A-93B9-A98AB786CC61}"/>
              </a:ext>
            </a:extLst>
          </p:cNvPr>
          <p:cNvSpPr txBox="1"/>
          <p:nvPr/>
        </p:nvSpPr>
        <p:spPr>
          <a:xfrm>
            <a:off x="660399" y="1442391"/>
            <a:ext cx="10078720" cy="4253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/>
              <a:t>The dataset used for this analysis comprises detailed records of my personal Zomato orders. Each record captures various aspects of an order, structured into the following fields: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ORDER ID</a:t>
            </a:r>
            <a:r>
              <a:rPr lang="en-US" sz="1400" dirty="0"/>
              <a:t>: A special number assigned to each order which makes it easier to clearly identify each transaction.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DATE</a:t>
            </a:r>
            <a:r>
              <a:rPr lang="en-US" sz="1400" dirty="0"/>
              <a:t>: The specific date when the order was placed.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Time</a:t>
            </a:r>
            <a:r>
              <a:rPr lang="en-US" sz="1400" dirty="0"/>
              <a:t>: The exact time the order was placed.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Item</a:t>
            </a:r>
            <a:r>
              <a:rPr lang="en-US" sz="1400" dirty="0"/>
              <a:t>: The names of the items ordered.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Quantity</a:t>
            </a:r>
            <a:r>
              <a:rPr lang="en-US" sz="1400" dirty="0"/>
              <a:t>: The number of each item ordered.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Amount</a:t>
            </a:r>
            <a:r>
              <a:rPr lang="en-US" sz="1400" dirty="0"/>
              <a:t>: The total cost of the order.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Restaurant</a:t>
            </a:r>
            <a:r>
              <a:rPr lang="en-US" sz="1400" dirty="0"/>
              <a:t>: The name of the restaurant from which the order was placed.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Mode</a:t>
            </a:r>
            <a:r>
              <a:rPr lang="en-US" sz="1400" dirty="0"/>
              <a:t>: The mode of payment used for the order, with options including UPI, Simpl Wallet, Cash, and Debit Card.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Day</a:t>
            </a:r>
            <a:r>
              <a:rPr lang="en-US" sz="1400" dirty="0"/>
              <a:t>: The day of the week the order was placed.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722079-9555-4F65-B4C5-6FFD03B5D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318" y="2023113"/>
            <a:ext cx="2387601" cy="309254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0132DC-DA8E-4B22-9AAF-2EB476FCA1C9}"/>
              </a:ext>
            </a:extLst>
          </p:cNvPr>
          <p:cNvCxnSpPr>
            <a:cxnSpLocks/>
          </p:cNvCxnSpPr>
          <p:nvPr/>
        </p:nvCxnSpPr>
        <p:spPr>
          <a:xfrm>
            <a:off x="2032000" y="1219200"/>
            <a:ext cx="85953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82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598703" y="188429"/>
            <a:ext cx="4994593" cy="1834684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br>
              <a:rPr lang="en-IN" b="1" dirty="0"/>
            </a:br>
            <a:endParaRPr lang="en-US" sz="4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B10A95-35F8-438A-93B9-A98AB786CC61}"/>
              </a:ext>
            </a:extLst>
          </p:cNvPr>
          <p:cNvSpPr txBox="1"/>
          <p:nvPr/>
        </p:nvSpPr>
        <p:spPr>
          <a:xfrm>
            <a:off x="629919" y="1002398"/>
            <a:ext cx="10078720" cy="522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/>
              <a:t>The analysis aims to achieve the following objectives: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sz="1400" dirty="0"/>
              <a:t>Determine the total number of orders placed over the given period.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sz="1400" dirty="0"/>
              <a:t>Calculate the total amount of money spent on online food delivery during the analysis period.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IN" sz="1400" dirty="0"/>
              <a:t>To determine spending trends per order, by computing average order value.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sz="1400" dirty="0"/>
              <a:t>Identify the top 10 restaurants from which orders were most frequently placed.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sz="1400" dirty="0"/>
              <a:t>Identify the top 10 food items that were ordered most frequently.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sz="1400" dirty="0"/>
              <a:t>Determine the most preferred mode of payment among UPI, Simpl Wallet, Cash, and Debit Card.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sz="1400" dirty="0"/>
              <a:t>Analyze the number of orders placed per day.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sz="1400" dirty="0"/>
              <a:t>Determine the most preferred food items on weekends.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sz="1400" dirty="0"/>
              <a:t>Calculate the average amount of money spent per day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sz="1400" dirty="0"/>
              <a:t>Analyze the number of orders placed hourly to identify peak ordering hours.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sz="1400" dirty="0"/>
              <a:t>Determine the number of vegetarian and non-vegetarian items ordered.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sz="1400" dirty="0"/>
              <a:t>Total expenditure on vegetarian and non-vegetarian items.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sz="1400" dirty="0"/>
              <a:t>Determine the restaurants where the highest expenditure was incurred.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sz="1400" dirty="0"/>
              <a:t>Identify the top 10 days with the highest total expenditure.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endParaRPr lang="en-IN" sz="1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0132DC-DA8E-4B22-9AAF-2EB476FCA1C9}"/>
              </a:ext>
            </a:extLst>
          </p:cNvPr>
          <p:cNvCxnSpPr>
            <a:cxnSpLocks/>
          </p:cNvCxnSpPr>
          <p:nvPr/>
        </p:nvCxnSpPr>
        <p:spPr>
          <a:xfrm>
            <a:off x="3505196" y="926772"/>
            <a:ext cx="5230336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9FCE222-11EE-456B-80C9-5F726C01E128}"/>
              </a:ext>
            </a:extLst>
          </p:cNvPr>
          <p:cNvSpPr/>
          <p:nvPr/>
        </p:nvSpPr>
        <p:spPr>
          <a:xfrm>
            <a:off x="3494966" y="303026"/>
            <a:ext cx="5202065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IN" sz="3200" b="1" dirty="0">
                <a:latin typeface="+mj-lt"/>
              </a:rPr>
              <a:t>Purpose of the Analysis</a:t>
            </a:r>
            <a:endParaRPr lang="en-I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3890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B895-559B-4472-9585-7BA463BC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dirty="0"/>
              <a:t> </a:t>
            </a:r>
            <a:r>
              <a:rPr lang="en-US" sz="3600" b="1" dirty="0"/>
              <a:t>Time period of the Dataset</a:t>
            </a:r>
            <a:endParaRPr lang="en-IN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EE1C8-1435-4482-A605-986F7EB5C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Query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649719D-D8A6-4D8B-B4C9-E29E33F7A4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7279" y="2793682"/>
            <a:ext cx="4353787" cy="88036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9E2F7-4741-4211-AA5F-BA374B1AA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Output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6E8330B-1C78-461F-965F-A524972FD26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40936" y="2793682"/>
            <a:ext cx="2286319" cy="581106"/>
          </a:xfrm>
        </p:spPr>
      </p:pic>
    </p:spTree>
    <p:extLst>
      <p:ext uri="{BB962C8B-B14F-4D97-AF65-F5344CB8AC3E}">
        <p14:creationId xmlns:p14="http://schemas.microsoft.com/office/powerpoint/2010/main" val="304397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B895-559B-4472-9585-7BA463BC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/>
              <a:t>Total number of orders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EE1C8-1435-4482-A605-986F7EB5C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Query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9E2F7-4741-4211-AA5F-BA374B1AA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Output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1524D1C-2FE1-4C57-8AB0-062EDF146B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36320" y="2793682"/>
            <a:ext cx="3159760" cy="872695"/>
          </a:xfr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15404FA-D28B-4F6E-BC36-4C96F20E80A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15944" y="2851748"/>
            <a:ext cx="1590897" cy="523948"/>
          </a:xfrm>
        </p:spPr>
      </p:pic>
    </p:spTree>
    <p:extLst>
      <p:ext uri="{BB962C8B-B14F-4D97-AF65-F5344CB8AC3E}">
        <p14:creationId xmlns:p14="http://schemas.microsoft.com/office/powerpoint/2010/main" val="1708319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B895-559B-4472-9585-7BA463BC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/>
              <a:t>Total amount spent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EE1C8-1435-4482-A605-986F7EB5C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Query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9E2F7-4741-4211-AA5F-BA374B1AA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Output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0BA0B87-6B67-4835-B2C1-F080E50CF0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7280" y="2793682"/>
            <a:ext cx="4030532" cy="991853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07DBFF7-E169-40A1-B93D-4C56375D9B1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15944" y="2794590"/>
            <a:ext cx="1819529" cy="638264"/>
          </a:xfrm>
        </p:spPr>
      </p:pic>
    </p:spTree>
    <p:extLst>
      <p:ext uri="{BB962C8B-B14F-4D97-AF65-F5344CB8AC3E}">
        <p14:creationId xmlns:p14="http://schemas.microsoft.com/office/powerpoint/2010/main" val="240163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B895-559B-4472-9585-7BA463BC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/>
              <a:t>Average order 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EE1C8-1435-4482-A605-986F7EB5C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Query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9E2F7-4741-4211-AA5F-BA374B1AA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Output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FD8ED83-8355-4E00-8C3A-476A929CD1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7280" y="2793682"/>
            <a:ext cx="4640262" cy="1009112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86BD40E-9D80-451F-A4A7-D8A5E1DD4C8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15418" y="2783816"/>
            <a:ext cx="2286319" cy="514422"/>
          </a:xfrm>
        </p:spPr>
      </p:pic>
    </p:spTree>
    <p:extLst>
      <p:ext uri="{BB962C8B-B14F-4D97-AF65-F5344CB8AC3E}">
        <p14:creationId xmlns:p14="http://schemas.microsoft.com/office/powerpoint/2010/main" val="1845458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B895-559B-4472-9585-7BA463BC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/>
              <a:t>10 mostly ordered restaurants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EE1C8-1435-4482-A605-986F7EB5C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Query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9E2F7-4741-4211-AA5F-BA374B1AA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Output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8BB485E9-F521-416C-A4AC-9F5C04C363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36320" y="2793682"/>
            <a:ext cx="4058216" cy="1486107"/>
          </a:xfr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62550B7A-BB38-4E7A-9908-399F2A31D7C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54986" y="2793682"/>
            <a:ext cx="2648320" cy="2381582"/>
          </a:xfrm>
        </p:spPr>
      </p:pic>
    </p:spTree>
    <p:extLst>
      <p:ext uri="{BB962C8B-B14F-4D97-AF65-F5344CB8AC3E}">
        <p14:creationId xmlns:p14="http://schemas.microsoft.com/office/powerpoint/2010/main" val="260085997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3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4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5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{F61DF115-46AD-45DC-AB47-91665CF462EE}tf33845126_win32</Template>
  <TotalTime>0</TotalTime>
  <Words>569</Words>
  <Application>Microsoft Office PowerPoint</Application>
  <PresentationFormat>Widescreen</PresentationFormat>
  <Paragraphs>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Bookman Old Style</vt:lpstr>
      <vt:lpstr>Calibri</vt:lpstr>
      <vt:lpstr>Franklin Gothic Book</vt:lpstr>
      <vt:lpstr>1_RetrospectVTI</vt:lpstr>
      <vt:lpstr>Zomato Order Data Analysis</vt:lpstr>
      <vt:lpstr>Introduction</vt:lpstr>
      <vt:lpstr>Dataset Outline</vt:lpstr>
      <vt:lpstr> </vt:lpstr>
      <vt:lpstr> Time period of the Dataset</vt:lpstr>
      <vt:lpstr>Total number of orders</vt:lpstr>
      <vt:lpstr>Total amount spent</vt:lpstr>
      <vt:lpstr>Average order value</vt:lpstr>
      <vt:lpstr>10 mostly ordered restaurants</vt:lpstr>
      <vt:lpstr>Top 10 mostly ordered food items</vt:lpstr>
      <vt:lpstr>Most preferred mode of payment</vt:lpstr>
      <vt:lpstr>Orders by Day of the week</vt:lpstr>
      <vt:lpstr>Most preferred items on weekends</vt:lpstr>
      <vt:lpstr>Average money spent per day</vt:lpstr>
      <vt:lpstr>No of orders hourly</vt:lpstr>
      <vt:lpstr>Total veg and non-veg item ordered</vt:lpstr>
      <vt:lpstr>Total exapenditure on veg and non-veg items</vt:lpstr>
      <vt:lpstr>Most Money spent on each restaurant</vt:lpstr>
      <vt:lpstr>Top 10 days with highest spends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2024-06-01T07:53:21Z</dcterms:created>
  <dcterms:modified xsi:type="dcterms:W3CDTF">2024-06-03T17:34:23Z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