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sldIdLst>
    <p:sldId id="256" r:id="rId2"/>
    <p:sldId id="257" r:id="rId3"/>
    <p:sldId id="259" r:id="rId4"/>
    <p:sldId id="261" r:id="rId5"/>
    <p:sldId id="264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304" r:id="rId36"/>
    <p:sldId id="306" r:id="rId37"/>
    <p:sldId id="308" r:id="rId38"/>
    <p:sldId id="309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SzPct val="90000"/>
      <a:buFont typeface="Wingdings" panose="05000000000000000000" pitchFamily="2" charset="2"/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SzPct val="90000"/>
      <a:buFont typeface="Wingdings" panose="05000000000000000000" pitchFamily="2" charset="2"/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SzPct val="90000"/>
      <a:buFont typeface="Wingdings" panose="05000000000000000000" pitchFamily="2" charset="2"/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SzPct val="90000"/>
      <a:buFont typeface="Wingdings" panose="05000000000000000000" pitchFamily="2" charset="2"/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SzPct val="90000"/>
      <a:buFont typeface="Wingdings" panose="05000000000000000000" pitchFamily="2" charset="2"/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CE1243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E896E"/>
    <a:srgbClr val="33CCFF"/>
    <a:srgbClr val="008000"/>
    <a:srgbClr val="0000FF"/>
    <a:srgbClr val="D82E1C"/>
    <a:srgbClr val="341CA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75" autoAdjust="0"/>
  </p:normalViewPr>
  <p:slideViewPr>
    <p:cSldViewPr>
      <p:cViewPr varScale="1">
        <p:scale>
          <a:sx n="67" d="100"/>
          <a:sy n="67" d="100"/>
        </p:scale>
        <p:origin x="1284" y="56"/>
      </p:cViewPr>
      <p:guideLst>
        <p:guide orient="horz" pos="2064"/>
        <p:guide pos="42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4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w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5" Type="http://schemas.openxmlformats.org/officeDocument/2006/relationships/image" Target="../media/image101.emf"/><Relationship Id="rId4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wmf"/><Relationship Id="rId4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0B7B1FC-EB4D-4AA5-9B50-D05B21AA4F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80DFA0-0AA7-43F5-9C69-6A5DF56999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BC87556-E267-4575-8E19-80A07CAAA8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AF8C755D-6606-4A0E-AFED-165F456944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DDCF1257-E71D-4EF1-9AA6-EA1EFBD234A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78BB9C64-B096-47D5-B3C2-1670942DB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1ECF6E-6F07-4900-AEDC-F02196DBCE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755C0968-C3E6-4F9A-8FB1-9B046630E1B1}"/>
              </a:ext>
            </a:extLst>
          </p:cNvPr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6147" name="Freeform 3">
              <a:extLst>
                <a:ext uri="{FF2B5EF4-FFF2-40B4-BE49-F238E27FC236}">
                  <a16:creationId xmlns:a16="http://schemas.microsoft.com/office/drawing/2014/main" id="{289EF3B7-1A45-4F48-A2BC-3AB9325F5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8" name="Freeform 4">
              <a:extLst>
                <a:ext uri="{FF2B5EF4-FFF2-40B4-BE49-F238E27FC236}">
                  <a16:creationId xmlns:a16="http://schemas.microsoft.com/office/drawing/2014/main" id="{9A1D9710-82B7-47C5-8A35-C407D3A27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9" name="Freeform 5">
              <a:extLst>
                <a:ext uri="{FF2B5EF4-FFF2-40B4-BE49-F238E27FC236}">
                  <a16:creationId xmlns:a16="http://schemas.microsoft.com/office/drawing/2014/main" id="{A42E582F-585A-4BF1-AA93-6F53DCCCC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D12C2936-CED6-427E-8C2D-E15557002D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Freeform 7">
              <a:extLst>
                <a:ext uri="{FF2B5EF4-FFF2-40B4-BE49-F238E27FC236}">
                  <a16:creationId xmlns:a16="http://schemas.microsoft.com/office/drawing/2014/main" id="{67F7B01F-E5C6-40B4-82CD-7022D6B124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Freeform 8">
              <a:extLst>
                <a:ext uri="{FF2B5EF4-FFF2-40B4-BE49-F238E27FC236}">
                  <a16:creationId xmlns:a16="http://schemas.microsoft.com/office/drawing/2014/main" id="{F8589999-B70A-4C86-9A7E-F45833999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Freeform 9">
              <a:extLst>
                <a:ext uri="{FF2B5EF4-FFF2-40B4-BE49-F238E27FC236}">
                  <a16:creationId xmlns:a16="http://schemas.microsoft.com/office/drawing/2014/main" id="{BC59A99F-EE9C-47FA-A4C4-D8BD8E859A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Freeform 10">
              <a:extLst>
                <a:ext uri="{FF2B5EF4-FFF2-40B4-BE49-F238E27FC236}">
                  <a16:creationId xmlns:a16="http://schemas.microsoft.com/office/drawing/2014/main" id="{F6B4003F-C116-4DB7-9CFA-91786A103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Freeform 11">
              <a:extLst>
                <a:ext uri="{FF2B5EF4-FFF2-40B4-BE49-F238E27FC236}">
                  <a16:creationId xmlns:a16="http://schemas.microsoft.com/office/drawing/2014/main" id="{22A789A1-658D-4858-BB63-B27762F3AE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Freeform 12">
              <a:extLst>
                <a:ext uri="{FF2B5EF4-FFF2-40B4-BE49-F238E27FC236}">
                  <a16:creationId xmlns:a16="http://schemas.microsoft.com/office/drawing/2014/main" id="{F7275BBA-92D6-4D37-A5DA-14B4AF6F4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Freeform 13">
              <a:extLst>
                <a:ext uri="{FF2B5EF4-FFF2-40B4-BE49-F238E27FC236}">
                  <a16:creationId xmlns:a16="http://schemas.microsoft.com/office/drawing/2014/main" id="{E9D035D2-C064-4BC4-BF7D-DE4AC618B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Freeform 14">
              <a:extLst>
                <a:ext uri="{FF2B5EF4-FFF2-40B4-BE49-F238E27FC236}">
                  <a16:creationId xmlns:a16="http://schemas.microsoft.com/office/drawing/2014/main" id="{4D376F90-F5B8-4088-AA0D-BAE94C708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Freeform 15">
              <a:extLst>
                <a:ext uri="{FF2B5EF4-FFF2-40B4-BE49-F238E27FC236}">
                  <a16:creationId xmlns:a16="http://schemas.microsoft.com/office/drawing/2014/main" id="{20E06319-2583-4E53-9891-44FDFB7CF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Freeform 16">
              <a:extLst>
                <a:ext uri="{FF2B5EF4-FFF2-40B4-BE49-F238E27FC236}">
                  <a16:creationId xmlns:a16="http://schemas.microsoft.com/office/drawing/2014/main" id="{B8DE37E5-31B0-49BF-AB9C-8EFD1779FD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Freeform 17">
              <a:extLst>
                <a:ext uri="{FF2B5EF4-FFF2-40B4-BE49-F238E27FC236}">
                  <a16:creationId xmlns:a16="http://schemas.microsoft.com/office/drawing/2014/main" id="{835238CB-6B8C-402F-B1B4-6DC20A36F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Freeform 18">
              <a:extLst>
                <a:ext uri="{FF2B5EF4-FFF2-40B4-BE49-F238E27FC236}">
                  <a16:creationId xmlns:a16="http://schemas.microsoft.com/office/drawing/2014/main" id="{014E753A-BF5A-426A-A521-8BF71DDF2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Freeform 19">
              <a:extLst>
                <a:ext uri="{FF2B5EF4-FFF2-40B4-BE49-F238E27FC236}">
                  <a16:creationId xmlns:a16="http://schemas.microsoft.com/office/drawing/2014/main" id="{A2FD3B5B-AA51-4C40-B0F2-CE35B98F95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Freeform 20">
              <a:extLst>
                <a:ext uri="{FF2B5EF4-FFF2-40B4-BE49-F238E27FC236}">
                  <a16:creationId xmlns:a16="http://schemas.microsoft.com/office/drawing/2014/main" id="{75012DFB-56A3-4767-A53A-2E836ABBFB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Freeform 21">
              <a:extLst>
                <a:ext uri="{FF2B5EF4-FFF2-40B4-BE49-F238E27FC236}">
                  <a16:creationId xmlns:a16="http://schemas.microsoft.com/office/drawing/2014/main" id="{5A9EC5FE-9CCB-41F2-8346-6F1253CD6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Freeform 22">
              <a:extLst>
                <a:ext uri="{FF2B5EF4-FFF2-40B4-BE49-F238E27FC236}">
                  <a16:creationId xmlns:a16="http://schemas.microsoft.com/office/drawing/2014/main" id="{87D5622F-9BD3-4C44-8017-E6E7C88D29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23">
              <a:extLst>
                <a:ext uri="{FF2B5EF4-FFF2-40B4-BE49-F238E27FC236}">
                  <a16:creationId xmlns:a16="http://schemas.microsoft.com/office/drawing/2014/main" id="{6E66CF79-8684-4FAE-9AB2-28C2C98F55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Freeform 24">
              <a:extLst>
                <a:ext uri="{FF2B5EF4-FFF2-40B4-BE49-F238E27FC236}">
                  <a16:creationId xmlns:a16="http://schemas.microsoft.com/office/drawing/2014/main" id="{807448B1-A518-4E45-A1DA-CF16B70186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69" name="Group 25">
            <a:extLst>
              <a:ext uri="{FF2B5EF4-FFF2-40B4-BE49-F238E27FC236}">
                <a16:creationId xmlns:a16="http://schemas.microsoft.com/office/drawing/2014/main" id="{3FCC1EB1-70DD-4E44-AA49-931D22CE8260}"/>
              </a:ext>
            </a:extLst>
          </p:cNvPr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6170" name="Freeform 26">
              <a:extLst>
                <a:ext uri="{FF2B5EF4-FFF2-40B4-BE49-F238E27FC236}">
                  <a16:creationId xmlns:a16="http://schemas.microsoft.com/office/drawing/2014/main" id="{54F5F0F6-2F44-4854-A7A1-3F9F854B6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Freeform 27">
              <a:extLst>
                <a:ext uri="{FF2B5EF4-FFF2-40B4-BE49-F238E27FC236}">
                  <a16:creationId xmlns:a16="http://schemas.microsoft.com/office/drawing/2014/main" id="{F87E4AD3-421D-4DC0-BB6D-5A0E09101E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Freeform 28">
              <a:extLst>
                <a:ext uri="{FF2B5EF4-FFF2-40B4-BE49-F238E27FC236}">
                  <a16:creationId xmlns:a16="http://schemas.microsoft.com/office/drawing/2014/main" id="{DF00D5D4-112B-40F9-B8E8-B76742D326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73" name="Rectangle 29">
            <a:extLst>
              <a:ext uri="{FF2B5EF4-FFF2-40B4-BE49-F238E27FC236}">
                <a16:creationId xmlns:a16="http://schemas.microsoft.com/office/drawing/2014/main" id="{CD2EA02E-8C82-4EB4-A06C-2825091340B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74" name="Rectangle 30">
            <a:extLst>
              <a:ext uri="{FF2B5EF4-FFF2-40B4-BE49-F238E27FC236}">
                <a16:creationId xmlns:a16="http://schemas.microsoft.com/office/drawing/2014/main" id="{44C8A2FB-5B1F-4D7C-BC98-A1422316C9D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175" name="Rectangle 31">
            <a:extLst>
              <a:ext uri="{FF2B5EF4-FFF2-40B4-BE49-F238E27FC236}">
                <a16:creationId xmlns:a16="http://schemas.microsoft.com/office/drawing/2014/main" id="{D219A888-05B1-4257-985E-7936A26AE0B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76" name="Rectangle 32">
            <a:extLst>
              <a:ext uri="{FF2B5EF4-FFF2-40B4-BE49-F238E27FC236}">
                <a16:creationId xmlns:a16="http://schemas.microsoft.com/office/drawing/2014/main" id="{51248EC8-DF3D-49FF-8028-CB3D5B3C9A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77" name="Rectangle 33">
            <a:extLst>
              <a:ext uri="{FF2B5EF4-FFF2-40B4-BE49-F238E27FC236}">
                <a16:creationId xmlns:a16="http://schemas.microsoft.com/office/drawing/2014/main" id="{88202810-A70F-425D-BA1D-8D876851D5D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D29086-27A1-44E3-B788-3C344F52A2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6DD30-C269-43C7-8082-C00E5D3C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EB9A9-15AF-4D9D-9057-FAEC078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0765E-C25A-4D76-8209-302AC6FD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A250A-F044-4FD0-B0A1-85EFFF82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15222-CB97-447F-96C4-544E3F15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598D8-CC77-4E51-8DFF-8982E81E1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3444A0-21F4-40B2-B79B-DB84BB785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7050" y="76200"/>
            <a:ext cx="219075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8946F-F2CB-4A54-9E15-EDE03D293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419850" cy="6172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F3282-E798-43AD-BBBE-8F135163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CEBAF-18C9-4D7C-99CC-8D57115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ACB0C-09B0-43F6-87B7-6C1ACF28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28022-AF7C-4B65-B417-B3BBF3A2B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3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5C03-B6FE-4CBA-BD1B-A4739621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CB1AF-7968-462F-A659-62F8AFD077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3053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125B7E-257B-4886-B386-4D6B8FB7C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B20B5-2ACA-45E0-B328-68D04BE4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533AF-06F2-4A85-A4F3-8F04F1C0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BF58-7358-4FF4-8390-061506A6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4EF264B-C500-481C-8F55-75673101F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60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6904D7-F247-4DE7-A2E1-3234794A4C7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76200"/>
            <a:ext cx="8763000" cy="6172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B36A89-0739-4F3C-9EED-2D5A126B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4DA6-D35E-497F-A2CC-DCA85060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ABE6C-C423-4AB4-BB44-C646102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145FF6E-E3CC-49D4-9117-B038BB1A10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18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7555-09B0-4A4A-BA5B-94E2BF0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6C5A9-B9AC-4DD0-AFB8-74852BCA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24CB5-AA72-472E-A587-5200321F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5DC5E-9816-47D0-88D6-33538AD9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62DE0-B891-4BF8-9639-BEE3A062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68844-06B5-4C4E-9C3B-E5038C7563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19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4B503-6282-4A50-B637-D3978AA7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DF981-7B55-48E1-A407-3DB5A108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809CF-B6AA-4CB7-BC7F-1BC5D7D2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5C976-EE39-4519-B151-9C71D684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B8E10-0759-42D6-BADD-20278E80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38588-078D-481A-AFCB-F5C4B8AD25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0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F38AA-A619-4203-802B-EFD7BD20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E965D-A398-446C-AE74-A2A095A9C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3053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6917-92D7-4FA1-99A8-FF9CB8C98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762000"/>
            <a:ext cx="43053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9E9123-903B-4E4C-BE5D-4823B330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6C25B-ACB6-4D02-B345-73C288E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366AE-A34A-48C3-A34B-D3762D71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0000B-F197-4FC5-804B-5EFFDC948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30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573DE-D925-47AB-A908-CB548955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53169-B33D-4A28-A942-3C89189E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38F77-90DB-4D63-81BC-948910ED3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563374-E8E6-4714-A40B-E79856BE8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D04CF-C5CF-4297-A3E6-C3D6F6F3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AC6B5C-6B8B-49AF-89DF-BD24A1BA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D08A7-AD97-4D67-B279-2060353A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C637D-017E-46B5-ABB5-362D2DAA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00CCA-A3F9-4362-BEE3-15855F8A61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52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475E-EBB7-496C-AB0C-D7247EA6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839537-969D-490D-AE11-C3D89217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8C765-38E7-4980-8616-D6AAAC3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89502-27C7-4C54-97C5-F3CBC90E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FE778-267D-43DF-A811-2B4F31CC47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88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044A78-6EE2-4FB0-8545-17596392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143A87-926A-43DA-9884-74FE67CB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D9A09-2F80-44B9-8E3C-AAB21C84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3E01E-A1F5-428B-8BFD-43FD4FBC4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3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1424-58C6-4620-9389-966210F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91986-2711-4F52-B468-9B6725E2C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C2C5D-452D-4082-8ED6-10B433D9C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5D39C-2FF4-4A06-8113-9C0B2FB8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EA21B-06AB-4442-B875-22FF9F6A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D2AEA-5A13-4B86-86AA-BC5F84C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CA78E-EB4C-43C5-AD0E-C021F59627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0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9237A-4E4D-4A1F-9E2A-A7D0BBAC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CDD230-4D2F-4729-A0A3-63706423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0E2A22-FDF8-4EE5-855A-3F48D0C7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04766-05EE-42A1-8BE3-92F73FC9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A0F144-7C0A-4F3A-9EED-7F58FF72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84E32-EEB0-44B5-BAB1-723F276E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575E0-DA99-4E4E-BF40-D2FB5863E8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60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63551541-7A7D-4D8A-B0C5-31BE38B4EE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6700" cy="533400"/>
            <a:chOff x="0" y="0"/>
            <a:chExt cx="5768" cy="477"/>
          </a:xfrm>
        </p:grpSpPr>
        <p:sp>
          <p:nvSpPr>
            <p:cNvPr id="5123" name="Freeform 3">
              <a:extLst>
                <a:ext uri="{FF2B5EF4-FFF2-40B4-BE49-F238E27FC236}">
                  <a16:creationId xmlns:a16="http://schemas.microsoft.com/office/drawing/2014/main" id="{70B17D1F-0B6A-456B-9F3E-5A1270E2C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Freeform 4">
              <a:extLst>
                <a:ext uri="{FF2B5EF4-FFF2-40B4-BE49-F238E27FC236}">
                  <a16:creationId xmlns:a16="http://schemas.microsoft.com/office/drawing/2014/main" id="{D41AE99C-F79B-4F71-9849-F896F743B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" name="Freeform 5">
              <a:extLst>
                <a:ext uri="{FF2B5EF4-FFF2-40B4-BE49-F238E27FC236}">
                  <a16:creationId xmlns:a16="http://schemas.microsoft.com/office/drawing/2014/main" id="{FF9D84CD-2690-4EA7-98B3-AB6DE475A5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Freeform 6">
              <a:extLst>
                <a:ext uri="{FF2B5EF4-FFF2-40B4-BE49-F238E27FC236}">
                  <a16:creationId xmlns:a16="http://schemas.microsoft.com/office/drawing/2014/main" id="{BB4007B6-10B4-46D0-A81A-52A1D35F28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Freeform 7">
              <a:extLst>
                <a:ext uri="{FF2B5EF4-FFF2-40B4-BE49-F238E27FC236}">
                  <a16:creationId xmlns:a16="http://schemas.microsoft.com/office/drawing/2014/main" id="{943CDDD4-CF2E-4053-8B8F-F1953C00B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7B4084EC-19B4-4B5A-9B91-0A4D5D4C49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EEB78622-827E-4E12-96A1-6677169F23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69C5F7A2-5EE8-422A-86AB-7E21CCAD0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F00C2374-D6AD-4A5F-89EC-202759DAD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Freeform 12">
              <a:extLst>
                <a:ext uri="{FF2B5EF4-FFF2-40B4-BE49-F238E27FC236}">
                  <a16:creationId xmlns:a16="http://schemas.microsoft.com/office/drawing/2014/main" id="{E72C2176-E431-4327-BADA-5F09AC25D5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Freeform 13">
              <a:extLst>
                <a:ext uri="{FF2B5EF4-FFF2-40B4-BE49-F238E27FC236}">
                  <a16:creationId xmlns:a16="http://schemas.microsoft.com/office/drawing/2014/main" id="{0A13631B-9BD6-4C3D-A42B-2A899ECA78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Freeform 14">
              <a:extLst>
                <a:ext uri="{FF2B5EF4-FFF2-40B4-BE49-F238E27FC236}">
                  <a16:creationId xmlns:a16="http://schemas.microsoft.com/office/drawing/2014/main" id="{FC39F5E3-1D4B-426F-9DA9-38FEFF231D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Freeform 15">
              <a:extLst>
                <a:ext uri="{FF2B5EF4-FFF2-40B4-BE49-F238E27FC236}">
                  <a16:creationId xmlns:a16="http://schemas.microsoft.com/office/drawing/2014/main" id="{E4D6CF27-5318-40AC-90CF-0F34442E8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Freeform 16">
              <a:extLst>
                <a:ext uri="{FF2B5EF4-FFF2-40B4-BE49-F238E27FC236}">
                  <a16:creationId xmlns:a16="http://schemas.microsoft.com/office/drawing/2014/main" id="{3865DD22-E305-4FF7-8690-5F821E834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Freeform 17">
              <a:extLst>
                <a:ext uri="{FF2B5EF4-FFF2-40B4-BE49-F238E27FC236}">
                  <a16:creationId xmlns:a16="http://schemas.microsoft.com/office/drawing/2014/main" id="{2680751D-0243-4D0B-8C0C-478E93303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Freeform 18">
              <a:extLst>
                <a:ext uri="{FF2B5EF4-FFF2-40B4-BE49-F238E27FC236}">
                  <a16:creationId xmlns:a16="http://schemas.microsoft.com/office/drawing/2014/main" id="{61D38811-B40C-4EAE-99A0-2D3EEE43C5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Freeform 19">
              <a:extLst>
                <a:ext uri="{FF2B5EF4-FFF2-40B4-BE49-F238E27FC236}">
                  <a16:creationId xmlns:a16="http://schemas.microsoft.com/office/drawing/2014/main" id="{9FE7A070-AB6F-4661-AC3A-A7627BFB31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Freeform 20">
              <a:extLst>
                <a:ext uri="{FF2B5EF4-FFF2-40B4-BE49-F238E27FC236}">
                  <a16:creationId xmlns:a16="http://schemas.microsoft.com/office/drawing/2014/main" id="{CC6FDE65-642D-42C2-817F-7CE07FF6E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F71D17F3-9620-4A8C-9B5E-0D8FCE925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Freeform 22">
              <a:extLst>
                <a:ext uri="{FF2B5EF4-FFF2-40B4-BE49-F238E27FC236}">
                  <a16:creationId xmlns:a16="http://schemas.microsoft.com/office/drawing/2014/main" id="{A0275812-6E67-44A4-8D8F-307B2E53D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Freeform 23">
              <a:extLst>
                <a:ext uri="{FF2B5EF4-FFF2-40B4-BE49-F238E27FC236}">
                  <a16:creationId xmlns:a16="http://schemas.microsoft.com/office/drawing/2014/main" id="{DC4B4C6C-9D7B-4140-BA4E-8BAB3A9D9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Freeform 24">
              <a:extLst>
                <a:ext uri="{FF2B5EF4-FFF2-40B4-BE49-F238E27FC236}">
                  <a16:creationId xmlns:a16="http://schemas.microsoft.com/office/drawing/2014/main" id="{976DC597-B099-47ED-A134-B7ED65F1B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5" name="Rectangle 25">
            <a:extLst>
              <a:ext uri="{FF2B5EF4-FFF2-40B4-BE49-F238E27FC236}">
                <a16:creationId xmlns:a16="http://schemas.microsoft.com/office/drawing/2014/main" id="{5E2675CA-DB92-4231-81A0-6AC31A9EB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zh-CN" altLang="en-US" sz="1400">
                <a:solidFill>
                  <a:srgbClr val="FFFF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西安电子科技大学电路与系统多媒体室制作</a:t>
            </a:r>
          </a:p>
        </p:txBody>
      </p:sp>
      <p:sp>
        <p:nvSpPr>
          <p:cNvPr id="5146" name="Rectangle 26">
            <a:extLst>
              <a:ext uri="{FF2B5EF4-FFF2-40B4-BE49-F238E27FC236}">
                <a16:creationId xmlns:a16="http://schemas.microsoft.com/office/drawing/2014/main" id="{AA88255A-E67A-4CCC-B1AA-D19FC11E7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47" name="Rectangle 27">
            <a:extLst>
              <a:ext uri="{FF2B5EF4-FFF2-40B4-BE49-F238E27FC236}">
                <a16:creationId xmlns:a16="http://schemas.microsoft.com/office/drawing/2014/main" id="{C283364B-BAF2-4E3E-A616-F0A4A2B27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763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48" name="Rectangle 28">
            <a:extLst>
              <a:ext uri="{FF2B5EF4-FFF2-40B4-BE49-F238E27FC236}">
                <a16:creationId xmlns:a16="http://schemas.microsoft.com/office/drawing/2014/main" id="{9A1DCC19-D4A4-4C96-9720-1363A72363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149" name="Rectangle 29">
            <a:extLst>
              <a:ext uri="{FF2B5EF4-FFF2-40B4-BE49-F238E27FC236}">
                <a16:creationId xmlns:a16="http://schemas.microsoft.com/office/drawing/2014/main" id="{600592B5-183B-4359-8F4E-710AB9820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5150" name="Rectangle 30">
            <a:extLst>
              <a:ext uri="{FF2B5EF4-FFF2-40B4-BE49-F238E27FC236}">
                <a16:creationId xmlns:a16="http://schemas.microsoft.com/office/drawing/2014/main" id="{B45F49DD-2915-4CF3-858C-BA3FFB4DF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buFontTx/>
              <a:buNone/>
              <a:defRPr kumimoji="0" sz="140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fld id="{9A2C53FE-5900-4052-B40A-C9A76A41D2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1" name="AutoShape 31">
            <a:extLst>
              <a:ext uri="{FF2B5EF4-FFF2-40B4-BE49-F238E27FC236}">
                <a16:creationId xmlns:a16="http://schemas.microsoft.com/office/drawing/2014/main" id="{AAF7AD12-B811-4A23-A834-5FE6DC4439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" y="6324600"/>
            <a:ext cx="9067800" cy="152400"/>
          </a:xfrm>
          <a:prstGeom prst="homePlate">
            <a:avLst>
              <a:gd name="adj" fmla="val 103574"/>
            </a:avLst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2" name="AutoShape 32">
            <a:extLst>
              <a:ext uri="{FF2B5EF4-FFF2-40B4-BE49-F238E27FC236}">
                <a16:creationId xmlns:a16="http://schemas.microsoft.com/office/drawing/2014/main" id="{89592C88-A9AF-4751-B673-A248599B199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" y="457200"/>
            <a:ext cx="9067800" cy="152400"/>
          </a:xfrm>
          <a:prstGeom prst="homePlate">
            <a:avLst>
              <a:gd name="adj" fmla="val 103574"/>
            </a:avLst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53" name="Group 33">
            <a:extLst>
              <a:ext uri="{FF2B5EF4-FFF2-40B4-BE49-F238E27FC236}">
                <a16:creationId xmlns:a16="http://schemas.microsoft.com/office/drawing/2014/main" id="{A929839B-9F43-4628-8EA4-7E2B87796888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457200"/>
            <a:ext cx="8980487" cy="152400"/>
            <a:chOff x="103" y="288"/>
            <a:chExt cx="5657" cy="96"/>
          </a:xfrm>
        </p:grpSpPr>
        <p:sp>
          <p:nvSpPr>
            <p:cNvPr id="5154" name="Oval 34">
              <a:extLst>
                <a:ext uri="{FF2B5EF4-FFF2-40B4-BE49-F238E27FC236}">
                  <a16:creationId xmlns:a16="http://schemas.microsoft.com/office/drawing/2014/main" id="{D2C663FE-BF6D-4F1D-A69F-6E6BB72E0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64" y="288"/>
              <a:ext cx="96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5" name="Rectangle 35">
              <a:extLst>
                <a:ext uri="{FF2B5EF4-FFF2-40B4-BE49-F238E27FC236}">
                  <a16:creationId xmlns:a16="http://schemas.microsoft.com/office/drawing/2014/main" id="{4BF84DE9-5538-43B0-8599-945A289B03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" y="288"/>
              <a:ext cx="55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56" name="Group 36">
            <a:extLst>
              <a:ext uri="{FF2B5EF4-FFF2-40B4-BE49-F238E27FC236}">
                <a16:creationId xmlns:a16="http://schemas.microsoft.com/office/drawing/2014/main" id="{192DC5B5-FC84-4782-9FBA-AD20E5C55735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6324600"/>
            <a:ext cx="8980487" cy="152400"/>
            <a:chOff x="103" y="288"/>
            <a:chExt cx="5657" cy="96"/>
          </a:xfrm>
        </p:grpSpPr>
        <p:sp>
          <p:nvSpPr>
            <p:cNvPr id="5157" name="Oval 37">
              <a:extLst>
                <a:ext uri="{FF2B5EF4-FFF2-40B4-BE49-F238E27FC236}">
                  <a16:creationId xmlns:a16="http://schemas.microsoft.com/office/drawing/2014/main" id="{8F7DC487-D45A-4AA3-AD9A-984DAEC9E4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664" y="288"/>
              <a:ext cx="96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8" name="Rectangle 38">
              <a:extLst>
                <a:ext uri="{FF2B5EF4-FFF2-40B4-BE49-F238E27FC236}">
                  <a16:creationId xmlns:a16="http://schemas.microsoft.com/office/drawing/2014/main" id="{92D22F91-083D-4155-BE32-DF525F3E0A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3" y="288"/>
              <a:ext cx="55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zh-CN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16.xml"/><Relationship Id="rId12" Type="http://schemas.openxmlformats.org/officeDocument/2006/relationships/slide" Target="slide28.xml"/><Relationship Id="rId17" Type="http://schemas.openxmlformats.org/officeDocument/2006/relationships/slide" Target="slide37.xml"/><Relationship Id="rId2" Type="http://schemas.openxmlformats.org/officeDocument/2006/relationships/slide" Target="slide2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slide" Target="slide27.xml"/><Relationship Id="rId5" Type="http://schemas.openxmlformats.org/officeDocument/2006/relationships/slide" Target="slide13.xml"/><Relationship Id="rId15" Type="http://schemas.openxmlformats.org/officeDocument/2006/relationships/slide" Target="slide32.xml"/><Relationship Id="rId10" Type="http://schemas.openxmlformats.org/officeDocument/2006/relationships/slide" Target="slide25.xml"/><Relationship Id="rId4" Type="http://schemas.openxmlformats.org/officeDocument/2006/relationships/slide" Target="slide8.xml"/><Relationship Id="rId9" Type="http://schemas.openxmlformats.org/officeDocument/2006/relationships/slide" Target="slide22.xml"/><Relationship Id="rId14" Type="http://schemas.openxmlformats.org/officeDocument/2006/relationships/slide" Target="slide3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e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6.e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3.w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4.e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0.w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0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hyperlink" Target="&#27861;&#25289;&#31532;&#31616;&#20171;.ppt#1. &#27861;&#25289;&#31532;(M.Faraday)  (1791-1867)" TargetMode="Externa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Rectangle 34">
            <a:extLst>
              <a:ext uri="{FF2B5EF4-FFF2-40B4-BE49-F238E27FC236}">
                <a16:creationId xmlns:a16="http://schemas.microsoft.com/office/drawing/2014/main" id="{CA62C777-C264-483D-B5CF-E4488F4A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3657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3.5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一阶电路的三要素法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三要素法公式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二、三要素公式说明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三、三要素的计算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四、举例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3.6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一阶电路的阶跃响应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阶跃函数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阶跃响应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3.7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二阶电路分析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RLC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串联电路的方程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RLC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串联电路的零输入响应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RLC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串联电路的阶跃响应</a:t>
            </a: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3.8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正弦激励下一阶电路的响应</a:t>
            </a:r>
          </a:p>
        </p:txBody>
      </p:sp>
      <p:sp>
        <p:nvSpPr>
          <p:cNvPr id="2081" name="Rectangle 33">
            <a:extLst>
              <a:ext uri="{FF2B5EF4-FFF2-40B4-BE49-F238E27FC236}">
                <a16:creationId xmlns:a16="http://schemas.microsoft.com/office/drawing/2014/main" id="{46C70385-3335-4DA9-85AB-FCD28018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76300"/>
            <a:ext cx="3505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2000"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3.1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动态元件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/>
              <a:t>   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一、电容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/>
              <a:t>   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二、电感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/>
              <a:t>   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三、电容电感的串联与并联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3.2 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动态电路方程及其解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一、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电路方程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二、微分方程的经典解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3.3 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电路的初始值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一、换路定律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二、初始值的求解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D82E1C"/>
                </a:solidFill>
                <a:latin typeface="宋体" panose="02010600030101010101" pitchFamily="2" charset="-122"/>
              </a:rPr>
              <a:t>3.4  </a:t>
            </a:r>
            <a:r>
              <a:rPr lang="zh-CN" altLang="en-US" sz="2000" b="1">
                <a:solidFill>
                  <a:srgbClr val="D82E1C"/>
                </a:solidFill>
                <a:latin typeface="宋体" panose="02010600030101010101" pitchFamily="2" charset="-122"/>
              </a:rPr>
              <a:t>电路的响应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一、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零输入响应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二、</a:t>
            </a: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零状态响应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341CAA"/>
                </a:solidFill>
                <a:ea typeface="黑体" panose="02010609060101010101" pitchFamily="49" charset="-122"/>
              </a:rPr>
              <a:t>    三、全响应</a:t>
            </a:r>
            <a:endParaRPr lang="zh-CN" altLang="en-US" sz="2000">
              <a:solidFill>
                <a:srgbClr val="341CAA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4" name="WordArt 6">
            <a:extLst>
              <a:ext uri="{FF2B5EF4-FFF2-40B4-BE49-F238E27FC236}">
                <a16:creationId xmlns:a16="http://schemas.microsoft.com/office/drawing/2014/main" id="{2910F133-70A4-42A4-A353-C983AA79444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09800" y="0"/>
            <a:ext cx="39624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0000">
                        <a:gamma/>
                        <a:shade val="46275"/>
                        <a:invGamma/>
                      </a:srgbClr>
                    </a:gs>
                    <a:gs pos="50000">
                      <a:srgbClr val="FF0000"/>
                    </a:gs>
                    <a:gs pos="100000">
                      <a:srgbClr val="FF00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/>
                  </a:outerShdw>
                </a:effectLst>
              </a:rPr>
              <a:t>第三章 动态电路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D168978-298E-435F-9E43-C87AAC32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4008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Tahoma" panose="020B0604030504040204" pitchFamily="34" charset="0"/>
                <a:ea typeface="方正舒体" panose="02010601030101010101" pitchFamily="2" charset="-122"/>
              </a:rPr>
              <a:t>点击目录      ，进入相关章节</a:t>
            </a:r>
          </a:p>
        </p:txBody>
      </p:sp>
      <p:sp>
        <p:nvSpPr>
          <p:cNvPr id="2058" name="AutoShape 10">
            <a:hlinkClick r:id="rId2" action="ppaction://hlinksldjump"/>
            <a:extLst>
              <a:ext uri="{FF2B5EF4-FFF2-40B4-BE49-F238E27FC236}">
                <a16:creationId xmlns:a16="http://schemas.microsoft.com/office/drawing/2014/main" id="{E18D6D70-80DB-497C-A6EB-85E64055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001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1">
            <a:hlinkClick r:id="rId3" action="ppaction://hlinksldjump"/>
            <a:extLst>
              <a:ext uri="{FF2B5EF4-FFF2-40B4-BE49-F238E27FC236}">
                <a16:creationId xmlns:a16="http://schemas.microsoft.com/office/drawing/2014/main" id="{2C485F8E-F79C-459F-A5D6-EE3C15E9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6049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AutoShape 12">
            <a:hlinkClick r:id="rId4" action="ppaction://hlinksldjump"/>
            <a:extLst>
              <a:ext uri="{FF2B5EF4-FFF2-40B4-BE49-F238E27FC236}">
                <a16:creationId xmlns:a16="http://schemas.microsoft.com/office/drawing/2014/main" id="{48E5E020-610E-44E8-B352-EFD4730E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97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AutoShape 13">
            <a:hlinkClick r:id="rId5" action="ppaction://hlinksldjump"/>
            <a:extLst>
              <a:ext uri="{FF2B5EF4-FFF2-40B4-BE49-F238E27FC236}">
                <a16:creationId xmlns:a16="http://schemas.microsoft.com/office/drawing/2014/main" id="{08F7DF53-7DD1-41DC-973A-CDFFF8AAF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55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AutoShape 14">
            <a:hlinkClick r:id="rId6" action="ppaction://hlinksldjump"/>
            <a:extLst>
              <a:ext uri="{FF2B5EF4-FFF2-40B4-BE49-F238E27FC236}">
                <a16:creationId xmlns:a16="http://schemas.microsoft.com/office/drawing/2014/main" id="{32676D91-426F-4941-8596-841B9DBA2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78150"/>
            <a:ext cx="304800" cy="147638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AutoShape 15">
            <a:hlinkClick r:id="rId7" action="ppaction://hlinksldjump"/>
            <a:extLst>
              <a:ext uri="{FF2B5EF4-FFF2-40B4-BE49-F238E27FC236}">
                <a16:creationId xmlns:a16="http://schemas.microsoft.com/office/drawing/2014/main" id="{91B31FCF-F764-4D09-991C-F45524315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861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4" name="AutoShape 16">
            <a:hlinkClick r:id="rId8" action="ppaction://hlinksldjump"/>
            <a:extLst>
              <a:ext uri="{FF2B5EF4-FFF2-40B4-BE49-F238E27FC236}">
                <a16:creationId xmlns:a16="http://schemas.microsoft.com/office/drawing/2014/main" id="{70B6DF64-C592-486C-9C9F-07B09E5D3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71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AutoShape 17">
            <a:hlinkClick r:id="rId9" action="ppaction://hlinksldjump"/>
            <a:extLst>
              <a:ext uri="{FF2B5EF4-FFF2-40B4-BE49-F238E27FC236}">
                <a16:creationId xmlns:a16="http://schemas.microsoft.com/office/drawing/2014/main" id="{382EDAD6-7566-4270-BD0F-9ED7EE89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529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6" name="AutoShape 18">
            <a:hlinkClick r:id="rId10" action="ppaction://hlinksldjump"/>
            <a:extLst>
              <a:ext uri="{FF2B5EF4-FFF2-40B4-BE49-F238E27FC236}">
                <a16:creationId xmlns:a16="http://schemas.microsoft.com/office/drawing/2014/main" id="{F8CEEA7E-29E8-4099-95FC-9FC19CB2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9577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7" name="AutoShape 19">
            <a:hlinkClick r:id="rId11" action="ppaction://hlinksldjump"/>
            <a:extLst>
              <a:ext uri="{FF2B5EF4-FFF2-40B4-BE49-F238E27FC236}">
                <a16:creationId xmlns:a16="http://schemas.microsoft.com/office/drawing/2014/main" id="{EC683593-4E73-4258-A81D-9C529DFC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8763"/>
            <a:ext cx="304800" cy="147637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AutoShape 20">
            <a:hlinkClick r:id="rId12" action="ppaction://hlinksldjump"/>
            <a:extLst>
              <a:ext uri="{FF2B5EF4-FFF2-40B4-BE49-F238E27FC236}">
                <a16:creationId xmlns:a16="http://schemas.microsoft.com/office/drawing/2014/main" id="{E7CCD5C9-0A66-4D9A-94A5-827C4D22B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AutoShape 21">
            <a:hlinkClick r:id="rId13" action="ppaction://hlinksldjump"/>
            <a:extLst>
              <a:ext uri="{FF2B5EF4-FFF2-40B4-BE49-F238E27FC236}">
                <a16:creationId xmlns:a16="http://schemas.microsoft.com/office/drawing/2014/main" id="{44A43F82-E165-4FD1-8DE3-0475CF82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7526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AutoShape 22">
            <a:hlinkClick r:id="rId14" action="ppaction://hlinksldjump"/>
            <a:extLst>
              <a:ext uri="{FF2B5EF4-FFF2-40B4-BE49-F238E27FC236}">
                <a16:creationId xmlns:a16="http://schemas.microsoft.com/office/drawing/2014/main" id="{9537B62F-7128-4E3A-8841-8F81214F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336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AutoShape 23">
            <a:hlinkClick r:id="rId15" action="ppaction://hlinksldjump"/>
            <a:extLst>
              <a:ext uri="{FF2B5EF4-FFF2-40B4-BE49-F238E27FC236}">
                <a16:creationId xmlns:a16="http://schemas.microsoft.com/office/drawing/2014/main" id="{785567B8-E809-4395-95AD-A77ADE5C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2" name="AutoShape 24">
            <a:hlinkClick r:id="rId16" action="ppaction://hlinksldjump"/>
            <a:extLst>
              <a:ext uri="{FF2B5EF4-FFF2-40B4-BE49-F238E27FC236}">
                <a16:creationId xmlns:a16="http://schemas.microsoft.com/office/drawing/2014/main" id="{A8A655DC-0ED0-4231-8A83-DFA8D9EC5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AutoShape 25">
            <a:hlinkClick r:id="rId17" action="ppaction://hlinksldjump"/>
            <a:extLst>
              <a:ext uri="{FF2B5EF4-FFF2-40B4-BE49-F238E27FC236}">
                <a16:creationId xmlns:a16="http://schemas.microsoft.com/office/drawing/2014/main" id="{10E268EF-3D40-4C90-B105-31AC8BE78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814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4" name="AutoShape 26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37FA3AC-C0F5-4FBE-894A-00F5F0B6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434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5" name="AutoShape 27">
            <a:extLst>
              <a:ext uri="{FF2B5EF4-FFF2-40B4-BE49-F238E27FC236}">
                <a16:creationId xmlns:a16="http://schemas.microsoft.com/office/drawing/2014/main" id="{93907090-64BE-4C3D-A4B8-C36DC48B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5532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" name="AutoShape 3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B34941-DE91-4AC1-8692-498A11F0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292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3" name="Text Box 3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02D1BB-E2D5-4DD3-8E01-912B3140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2084" name="Text Box 3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E9BBC3-0EE3-448B-8C21-D15092CDF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2085" name="Text Box 37">
            <a:extLst>
              <a:ext uri="{FF2B5EF4-FFF2-40B4-BE49-F238E27FC236}">
                <a16:creationId xmlns:a16="http://schemas.microsoft.com/office/drawing/2014/main" id="{FCC0C31F-2CCA-4D9F-B2E8-1F5811246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B234964F-5CE7-46F3-8037-AC2C55BE06CD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2089" name="Text Box 4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D443B28-77BD-49C3-888F-C8E8ADDF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248400"/>
            <a:ext cx="1143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退出本章</a:t>
            </a:r>
          </a:p>
        </p:txBody>
      </p:sp>
      <p:sp>
        <p:nvSpPr>
          <p:cNvPr id="2090" name="AutoShape 4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5BBCBD-F97F-4F4E-B8B4-173CE20A2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244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1" name="AutoShape 43">
            <a:hlinkClick r:id="" action="ppaction://noaction"/>
            <a:extLst>
              <a:ext uri="{FF2B5EF4-FFF2-40B4-BE49-F238E27FC236}">
                <a16:creationId xmlns:a16="http://schemas.microsoft.com/office/drawing/2014/main" id="{5A2D50FC-283D-4A97-A064-B56454FA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304800" cy="152400"/>
          </a:xfrm>
          <a:custGeom>
            <a:avLst/>
            <a:gdLst>
              <a:gd name="G0" fmla="+- 13886 0 0"/>
              <a:gd name="G1" fmla="+- 5400 0 0"/>
              <a:gd name="G2" fmla="+- 21600 0 5400"/>
              <a:gd name="G3" fmla="+- 10800 0 5400"/>
              <a:gd name="G4" fmla="+- 21600 0 13886"/>
              <a:gd name="G5" fmla="*/ G4 G3 10800"/>
              <a:gd name="G6" fmla="+- 21600 0 G5"/>
              <a:gd name="T0" fmla="*/ 13886 w 21600"/>
              <a:gd name="T1" fmla="*/ 0 h 21600"/>
              <a:gd name="T2" fmla="*/ 0 w 21600"/>
              <a:gd name="T3" fmla="*/ 10800 h 21600"/>
              <a:gd name="T4" fmla="*/ 1388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3886" y="0"/>
                </a:moveTo>
                <a:lnTo>
                  <a:pt x="138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3886" y="16200"/>
                </a:lnTo>
                <a:lnTo>
                  <a:pt x="1388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2" name="Rectangle 44">
            <a:extLst>
              <a:ext uri="{FF2B5EF4-FFF2-40B4-BE49-F238E27FC236}">
                <a16:creationId xmlns:a16="http://schemas.microsoft.com/office/drawing/2014/main" id="{FDB0BE56-1262-47D6-BE63-F47CF922EC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239000" y="0"/>
            <a:ext cx="1219200" cy="381000"/>
          </a:xfrm>
          <a:ln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目录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F452549-AA23-4107-AD90-0426EC3D7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2514600" cy="381000"/>
          </a:xfrm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</a:rPr>
              <a:t>3</a:t>
            </a:r>
            <a:r>
              <a:rPr kumimoji="0" lang="zh-CN" altLang="en-US" b="1">
                <a:solidFill>
                  <a:srgbClr val="FF0000"/>
                </a:solidFill>
              </a:rPr>
              <a:t>、电感串联：</a:t>
            </a:r>
          </a:p>
        </p:txBody>
      </p:sp>
      <p:sp>
        <p:nvSpPr>
          <p:cNvPr id="31748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927DE0-42AE-4E33-B778-C5E654DC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1749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822C00-B020-4439-98FF-356E83006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783C0054-9BC6-4373-ADC9-FFFF68A4B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BCEC3FD7-01F4-4E1D-8B26-54D180DF8526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10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1751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F04AFEA-4DFE-43F0-A56C-C8EA7E97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1752" name="WordArt 8">
            <a:extLst>
              <a:ext uri="{FF2B5EF4-FFF2-40B4-BE49-F238E27FC236}">
                <a16:creationId xmlns:a16="http://schemas.microsoft.com/office/drawing/2014/main" id="{1A198CBA-9D6F-40A3-B544-FAAAA56D420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76200"/>
            <a:ext cx="4038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三、 电容电感的串联和并联</a:t>
            </a:r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F3204D0D-705D-41B6-BD39-FB93ED94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13898671-010D-48ED-8719-DBDC1F536D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27492"/>
              </p:ext>
            </p:extLst>
          </p:nvPr>
        </p:nvGraphicFramePr>
        <p:xfrm>
          <a:off x="729456" y="1578768"/>
          <a:ext cx="51054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VISIO" r:id="rId3" imgW="3346920" imgH="1190520" progId="Visio.Drawing.5">
                  <p:embed/>
                </p:oleObj>
              </mc:Choice>
              <mc:Fallback>
                <p:oleObj name="VISIO" r:id="rId3" imgW="3346920" imgH="1190520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" y="1578768"/>
                        <a:ext cx="51054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>
            <a:extLst>
              <a:ext uri="{FF2B5EF4-FFF2-40B4-BE49-F238E27FC236}">
                <a16:creationId xmlns:a16="http://schemas.microsoft.com/office/drawing/2014/main" id="{179D21BB-39A7-477E-BAA0-8A956CB9E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688193"/>
              </p:ext>
            </p:extLst>
          </p:nvPr>
        </p:nvGraphicFramePr>
        <p:xfrm>
          <a:off x="6764338" y="1661716"/>
          <a:ext cx="1882775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VISIO" r:id="rId5" imgW="1069920" imgH="1103400" progId="Visio.Drawing.5">
                  <p:embed/>
                </p:oleObj>
              </mc:Choice>
              <mc:Fallback>
                <p:oleObj name="VISIO" r:id="rId5" imgW="1069920" imgH="1103400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661716"/>
                        <a:ext cx="1882775" cy="194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>
            <a:extLst>
              <a:ext uri="{FF2B5EF4-FFF2-40B4-BE49-F238E27FC236}">
                <a16:creationId xmlns:a16="http://schemas.microsoft.com/office/drawing/2014/main" id="{CEF371AD-1CE5-4F54-84FB-AEFB12F1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94" y="4437112"/>
            <a:ext cx="3122613" cy="466725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∴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+…+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1763" name="Rectangle 19">
            <a:extLst>
              <a:ext uri="{FF2B5EF4-FFF2-40B4-BE49-F238E27FC236}">
                <a16:creationId xmlns:a16="http://schemas.microsoft.com/office/drawing/2014/main" id="{AA878334-392C-4334-B5E3-8564CDD7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480774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分压公式</a:t>
            </a:r>
          </a:p>
        </p:txBody>
      </p:sp>
      <p:graphicFrame>
        <p:nvGraphicFramePr>
          <p:cNvPr id="31764" name="Object 20">
            <a:extLst>
              <a:ext uri="{FF2B5EF4-FFF2-40B4-BE49-F238E27FC236}">
                <a16:creationId xmlns:a16="http://schemas.microsoft.com/office/drawing/2014/main" id="{0601A310-6993-4114-BE1D-642B3BD1D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74661"/>
              </p:ext>
            </p:extLst>
          </p:nvPr>
        </p:nvGraphicFramePr>
        <p:xfrm>
          <a:off x="6966744" y="4564856"/>
          <a:ext cx="14303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7" imgW="609480" imgH="393480" progId="Equation.3">
                  <p:embed/>
                </p:oleObj>
              </mc:Choice>
              <mc:Fallback>
                <p:oleObj name="Equation" r:id="rId7" imgW="60948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744" y="4564856"/>
                        <a:ext cx="1430338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animBg="1" autoUpdateAnimBg="0"/>
      <p:bldP spid="317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B0386C-CBDD-4491-9D56-FDC46FA01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2362200" cy="381000"/>
          </a:xfrm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</a:rPr>
              <a:t>4</a:t>
            </a:r>
            <a:r>
              <a:rPr kumimoji="0" lang="zh-CN" altLang="en-US" b="1">
                <a:solidFill>
                  <a:srgbClr val="FF0000"/>
                </a:solidFill>
              </a:rPr>
              <a:t>、电感并联：</a:t>
            </a:r>
          </a:p>
        </p:txBody>
      </p:sp>
      <p:sp>
        <p:nvSpPr>
          <p:cNvPr id="3277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300EA3-5DBF-4C23-87F4-91B369966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277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92C257-1DB6-41AD-A4D5-8B931F76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27A0923C-7736-4D4E-AF74-E42771643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813B30D4-0029-4722-95A5-7A63E0C3DF6A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11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277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BA4692B-F0AC-4341-BB3F-5CA02578B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2776" name="WordArt 8">
            <a:extLst>
              <a:ext uri="{FF2B5EF4-FFF2-40B4-BE49-F238E27FC236}">
                <a16:creationId xmlns:a16="http://schemas.microsoft.com/office/drawing/2014/main" id="{1A198CA1-4655-40B4-8866-0FD17BA89B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76200"/>
            <a:ext cx="4038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三、 电容电感的串联和并联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A9AEF194-8063-4889-97E0-28155A70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4B4111B2-28E7-42AE-B4DB-08DF0935F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124473"/>
              </p:ext>
            </p:extLst>
          </p:nvPr>
        </p:nvGraphicFramePr>
        <p:xfrm>
          <a:off x="539552" y="1123855"/>
          <a:ext cx="4267200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VISIO" r:id="rId3" imgW="2344680" imgH="1370520" progId="Visio.Drawing.5">
                  <p:embed/>
                </p:oleObj>
              </mc:Choice>
              <mc:Fallback>
                <p:oleObj name="VISIO" r:id="rId3" imgW="2344680" imgH="1370520" progId="Visio.Drawing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23855"/>
                        <a:ext cx="4267200" cy="249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>
            <a:extLst>
              <a:ext uri="{FF2B5EF4-FFF2-40B4-BE49-F238E27FC236}">
                <a16:creationId xmlns:a16="http://schemas.microsoft.com/office/drawing/2014/main" id="{056D40EE-FD5E-4FD4-AA66-A93D0BBC6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956692"/>
              </p:ext>
            </p:extLst>
          </p:nvPr>
        </p:nvGraphicFramePr>
        <p:xfrm>
          <a:off x="6025356" y="1650389"/>
          <a:ext cx="1882775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VISIO" r:id="rId5" imgW="1069920" imgH="1103400" progId="Visio.Drawing.5">
                  <p:embed/>
                </p:oleObj>
              </mc:Choice>
              <mc:Fallback>
                <p:oleObj name="VISIO" r:id="rId5" imgW="1069920" imgH="1103400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356" y="1650389"/>
                        <a:ext cx="1882775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>
            <a:extLst>
              <a:ext uri="{FF2B5EF4-FFF2-40B4-BE49-F238E27FC236}">
                <a16:creationId xmlns:a16="http://schemas.microsoft.com/office/drawing/2014/main" id="{802C72C2-E8AF-4958-8F69-411FD7C2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09473"/>
              </p:ext>
            </p:extLst>
          </p:nvPr>
        </p:nvGraphicFramePr>
        <p:xfrm>
          <a:off x="1158875" y="3917950"/>
          <a:ext cx="28638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7" imgW="1511280" imgH="393480" progId="Equation.3">
                  <p:embed/>
                </p:oleObj>
              </mc:Choice>
              <mc:Fallback>
                <p:oleObj name="Equation" r:id="rId7" imgW="151128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917950"/>
                        <a:ext cx="2863850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19">
            <a:extLst>
              <a:ext uri="{FF2B5EF4-FFF2-40B4-BE49-F238E27FC236}">
                <a16:creationId xmlns:a16="http://schemas.microsoft.com/office/drawing/2014/main" id="{683EFF47-87F5-46F4-9693-53CD8220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656" y="407035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分流公式</a:t>
            </a:r>
          </a:p>
        </p:txBody>
      </p:sp>
      <p:graphicFrame>
        <p:nvGraphicFramePr>
          <p:cNvPr id="32788" name="Object 20">
            <a:extLst>
              <a:ext uri="{FF2B5EF4-FFF2-40B4-BE49-F238E27FC236}">
                <a16:creationId xmlns:a16="http://schemas.microsoft.com/office/drawing/2014/main" id="{995587A3-C2D6-4A0A-84DE-55A2AA207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93945"/>
              </p:ext>
            </p:extLst>
          </p:nvPr>
        </p:nvGraphicFramePr>
        <p:xfrm>
          <a:off x="6025356" y="3917950"/>
          <a:ext cx="12811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Equation" r:id="rId9" imgW="545760" imgH="406080" progId="Equation.3">
                  <p:embed/>
                </p:oleObj>
              </mc:Choice>
              <mc:Fallback>
                <p:oleObj name="Equation" r:id="rId9" imgW="54576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356" y="3917950"/>
                        <a:ext cx="1281113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21">
            <a:extLst>
              <a:ext uri="{FF2B5EF4-FFF2-40B4-BE49-F238E27FC236}">
                <a16:creationId xmlns:a16="http://schemas.microsoft.com/office/drawing/2014/main" id="{CC07E737-ABBB-4FED-9A38-6D0E0940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82E1C"/>
                </a:solidFill>
                <a:latin typeface="Times New Roman" panose="02020603050405020304" pitchFamily="18" charset="0"/>
              </a:rPr>
              <a:t>特例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：两个电感并联，</a:t>
            </a:r>
          </a:p>
        </p:txBody>
      </p:sp>
      <p:graphicFrame>
        <p:nvGraphicFramePr>
          <p:cNvPr id="32790" name="Object 22">
            <a:extLst>
              <a:ext uri="{FF2B5EF4-FFF2-40B4-BE49-F238E27FC236}">
                <a16:creationId xmlns:a16="http://schemas.microsoft.com/office/drawing/2014/main" id="{FBC4118F-1D10-486F-888D-4279F3C5E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938" y="5486400"/>
          <a:ext cx="13525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Equation" r:id="rId11" imgW="774360" imgH="380880" progId="Equation.3">
                  <p:embed/>
                </p:oleObj>
              </mc:Choice>
              <mc:Fallback>
                <p:oleObj name="Equation" r:id="rId11" imgW="774360" imgH="380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5486400"/>
                        <a:ext cx="1352550" cy="668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>
            <a:extLst>
              <a:ext uri="{FF2B5EF4-FFF2-40B4-BE49-F238E27FC236}">
                <a16:creationId xmlns:a16="http://schemas.microsoft.com/office/drawing/2014/main" id="{54C7BB5F-41F4-46A5-9F75-D1E5A5922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6888" y="5410200"/>
          <a:ext cx="30178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5" name="Equation" r:id="rId13" imgW="1600200" imgH="380880" progId="Equation.3">
                  <p:embed/>
                </p:oleObj>
              </mc:Choice>
              <mc:Fallback>
                <p:oleObj name="Equation" r:id="rId13" imgW="1600200" imgH="380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5410200"/>
                        <a:ext cx="3017837" cy="717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7" grpId="0" autoUpdateAnimBg="0"/>
      <p:bldP spid="3278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6BDE00E-4EDD-46E6-8B5C-52097606C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268413"/>
            <a:ext cx="4321175" cy="381000"/>
          </a:xfrm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</a:rPr>
              <a:t>5</a:t>
            </a:r>
            <a:r>
              <a:rPr kumimoji="0" lang="zh-CN" altLang="en-US" b="1">
                <a:solidFill>
                  <a:srgbClr val="FF0000"/>
                </a:solidFill>
              </a:rPr>
              <a:t>、电容电感串并联两点说明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F22AA1A-1DC8-408B-A324-41965A03A5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276475"/>
            <a:ext cx="8839200" cy="194627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）电感的串并联与电阻串并联形式相同，而电容的串并联与电导形式相同。</a:t>
            </a:r>
          </a:p>
          <a:p>
            <a:pPr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）电感与电容也可以利用△</a:t>
            </a:r>
            <a:r>
              <a:rPr lang="en-US" altLang="zh-CN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-Y</a:t>
            </a: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等效，但注意：对电容用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1/C</a:t>
            </a:r>
            <a:r>
              <a:rPr lang="zh-CN" altLang="en-US" sz="28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代入。</a:t>
            </a:r>
          </a:p>
        </p:txBody>
      </p:sp>
      <p:sp>
        <p:nvSpPr>
          <p:cNvPr id="3379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562F2C-A947-4B08-A2BC-E62CC66DD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379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2A0E89-656F-4CA9-B427-98A6BA8B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6D22AC27-6B56-4C3A-B6CE-94CCD351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71D0A3FF-F94A-4352-B680-1975026FA892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12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379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34B9B7-C352-4DB1-B412-A6A1722DA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3800" name="WordArt 8">
            <a:extLst>
              <a:ext uri="{FF2B5EF4-FFF2-40B4-BE49-F238E27FC236}">
                <a16:creationId xmlns:a16="http://schemas.microsoft.com/office/drawing/2014/main" id="{17E5C37E-2AB4-4123-898E-E1433F87832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76200"/>
            <a:ext cx="4038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三、 电容电感的串联和并联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3557E7BF-A262-4A55-9BDA-C9C67921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>
            <a:extLst>
              <a:ext uri="{FF2B5EF4-FFF2-40B4-BE49-F238E27FC236}">
                <a16:creationId xmlns:a16="http://schemas.microsoft.com/office/drawing/2014/main" id="{1D2C4AE2-8B81-4AC8-9BA7-03A54554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667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动态电路</a:t>
            </a:r>
          </a:p>
        </p:txBody>
      </p:sp>
      <p:sp>
        <p:nvSpPr>
          <p:cNvPr id="34821" name="WordArt 5">
            <a:extLst>
              <a:ext uri="{FF2B5EF4-FFF2-40B4-BE49-F238E27FC236}">
                <a16:creationId xmlns:a16="http://schemas.microsoft.com/office/drawing/2014/main" id="{CC8A8585-9B5B-4291-ACA2-826652F3DF5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290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3.2 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动态电路的方程及其解</a:t>
            </a:r>
          </a:p>
        </p:txBody>
      </p:sp>
      <p:sp>
        <p:nvSpPr>
          <p:cNvPr id="34822" name="Text 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46DCEC-63A9-4736-BD6A-C6DCA6730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4823" name="Text Box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E6D2E7-4D4A-42B3-B47F-561520951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9D5E62DE-8509-4697-BA28-064284CF9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381A4F2B-FBE5-440A-9426-1CC425FDB7AB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13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4825" name="Text Box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B1CDFF-ADC1-49A3-A8A9-8384ABA8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4826" name="WordArt 10">
            <a:extLst>
              <a:ext uri="{FF2B5EF4-FFF2-40B4-BE49-F238E27FC236}">
                <a16:creationId xmlns:a16="http://schemas.microsoft.com/office/drawing/2014/main" id="{32FDCEE7-1325-41A7-821C-0BC6875E7B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" y="685800"/>
            <a:ext cx="3352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一、动态电路方程列写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E76B445A-22A6-4EB1-9B7A-CB102A813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2133600"/>
            <a:ext cx="5270500" cy="381000"/>
          </a:xfrm>
        </p:spPr>
        <p:txBody>
          <a:bodyPr/>
          <a:lstStyle/>
          <a:p>
            <a:r>
              <a:rPr lang="en-US" altLang="zh-CN" sz="20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、依据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：元件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VAR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KCL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KVL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列写方程；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120B0412-F6FB-4D1A-B86F-DD5A93A3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2438400"/>
            <a:ext cx="23606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D82E1C"/>
                </a:solidFill>
              </a:rPr>
              <a:t>2</a:t>
            </a:r>
            <a:r>
              <a:rPr lang="zh-CN" altLang="en-US" sz="2000">
                <a:solidFill>
                  <a:srgbClr val="D82E1C"/>
                </a:solidFill>
              </a:rPr>
              <a:t>、一阶电路举例：</a:t>
            </a: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59DDC73D-D646-49C0-B7D3-E123606C4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   </a:t>
            </a:r>
            <a:r>
              <a:rPr lang="zh-CN" altLang="en-US" sz="2000">
                <a:solidFill>
                  <a:srgbClr val="0000FF"/>
                </a:solidFill>
              </a:rPr>
              <a:t>由于动态电路中的电感电容的</a:t>
            </a:r>
            <a:r>
              <a:rPr lang="en-US" altLang="zh-CN" sz="2000">
                <a:solidFill>
                  <a:srgbClr val="0000FF"/>
                </a:solidFill>
              </a:rPr>
              <a:t>VAR</a:t>
            </a:r>
            <a:r>
              <a:rPr lang="zh-CN" altLang="en-US" sz="2000">
                <a:solidFill>
                  <a:srgbClr val="0000FF"/>
                </a:solidFill>
              </a:rPr>
              <a:t>是微积分关系，可以预料，动态电路列出的方程一定是微积分方程。若描述电路的方程是一阶微分方程，相应的电路称为</a:t>
            </a:r>
            <a:r>
              <a:rPr lang="zh-CN" altLang="en-US" sz="2000">
                <a:solidFill>
                  <a:srgbClr val="D82E1C"/>
                </a:solidFill>
              </a:rPr>
              <a:t>一阶电路</a:t>
            </a:r>
            <a:r>
              <a:rPr lang="en-US" altLang="zh-CN" sz="2000">
                <a:solidFill>
                  <a:srgbClr val="D82E1C"/>
                </a:solidFill>
              </a:rPr>
              <a:t>(first order circuit)</a:t>
            </a:r>
            <a:r>
              <a:rPr lang="zh-CN" altLang="en-US" sz="200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4832" name="Object 16">
            <a:extLst>
              <a:ext uri="{FF2B5EF4-FFF2-40B4-BE49-F238E27FC236}">
                <a16:creationId xmlns:a16="http://schemas.microsoft.com/office/drawing/2014/main" id="{D3722A77-454F-48EB-81C8-4FD3125FA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905000"/>
          <a:ext cx="32004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VISIO" r:id="rId3" imgW="2068560" imgH="1317240" progId="Visio.Drawing.5">
                  <p:embed/>
                </p:oleObj>
              </mc:Choice>
              <mc:Fallback>
                <p:oleObj name="VISIO" r:id="rId3" imgW="2068560" imgH="1317240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32004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>
            <a:extLst>
              <a:ext uri="{FF2B5EF4-FFF2-40B4-BE49-F238E27FC236}">
                <a16:creationId xmlns:a16="http://schemas.microsoft.com/office/drawing/2014/main" id="{81DA9C82-E445-45BA-B0AC-4E008368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94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    </a:t>
            </a:r>
            <a:r>
              <a:rPr lang="zh-CN" altLang="en-US" sz="2000">
                <a:solidFill>
                  <a:srgbClr val="D82E1C"/>
                </a:solidFill>
              </a:rPr>
              <a:t>例</a:t>
            </a:r>
            <a:r>
              <a:rPr lang="en-US" altLang="zh-CN" sz="2000">
                <a:solidFill>
                  <a:srgbClr val="D82E1C"/>
                </a:solidFill>
              </a:rPr>
              <a:t>1</a:t>
            </a:r>
            <a:r>
              <a:rPr lang="zh-CN" altLang="en-US" sz="2000">
                <a:solidFill>
                  <a:srgbClr val="0000FF"/>
                </a:solidFill>
              </a:rPr>
              <a:t>：图</a:t>
            </a:r>
            <a:r>
              <a:rPr lang="en-US" altLang="zh-CN" sz="2000">
                <a:solidFill>
                  <a:srgbClr val="0000FF"/>
                </a:solidFill>
              </a:rPr>
              <a:t>RC</a:t>
            </a:r>
            <a:r>
              <a:rPr lang="zh-CN" altLang="en-US" sz="2000">
                <a:solidFill>
                  <a:srgbClr val="0000FF"/>
                </a:solidFill>
              </a:rPr>
              <a:t>电路，</a:t>
            </a:r>
            <a:r>
              <a:rPr lang="en-US" altLang="zh-CN" sz="2000">
                <a:solidFill>
                  <a:srgbClr val="0000FF"/>
                </a:solidFill>
              </a:rPr>
              <a:t>t=0</a:t>
            </a:r>
            <a:r>
              <a:rPr lang="zh-CN" altLang="en-US" sz="2000">
                <a:solidFill>
                  <a:srgbClr val="0000FF"/>
                </a:solidFill>
              </a:rPr>
              <a:t>时开关</a:t>
            </a:r>
            <a:r>
              <a:rPr lang="en-US" altLang="zh-CN" sz="2000">
                <a:solidFill>
                  <a:srgbClr val="0000FF"/>
                </a:solidFill>
              </a:rPr>
              <a:t>S</a:t>
            </a:r>
            <a:r>
              <a:rPr lang="zh-CN" altLang="en-US" sz="2000">
                <a:solidFill>
                  <a:srgbClr val="0000FF"/>
                </a:solidFill>
              </a:rPr>
              <a:t>闭合，讨论</a:t>
            </a:r>
            <a:r>
              <a:rPr lang="en-US" altLang="zh-CN" sz="2000">
                <a:solidFill>
                  <a:srgbClr val="0000FF"/>
                </a:solidFill>
              </a:rPr>
              <a:t>t&gt;0</a:t>
            </a:r>
            <a:r>
              <a:rPr lang="zh-CN" altLang="en-US" sz="2000">
                <a:solidFill>
                  <a:srgbClr val="0000FF"/>
                </a:solidFill>
              </a:rPr>
              <a:t>时的电容电压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29DA189E-BD2F-4662-9068-6354B6F4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t&gt;0</a:t>
            </a:r>
            <a:r>
              <a:rPr lang="zh-CN" altLang="en-US" sz="2000">
                <a:solidFill>
                  <a:srgbClr val="0000FF"/>
                </a:solidFill>
              </a:rPr>
              <a:t>时，根据</a:t>
            </a:r>
            <a:r>
              <a:rPr lang="en-US" altLang="zh-CN" sz="2000">
                <a:solidFill>
                  <a:srgbClr val="0000FF"/>
                </a:solidFill>
              </a:rPr>
              <a:t>KVL</a:t>
            </a:r>
            <a:r>
              <a:rPr lang="zh-CN" altLang="en-US" sz="2000">
                <a:solidFill>
                  <a:srgbClr val="0000FF"/>
                </a:solidFill>
              </a:rPr>
              <a:t>方程列出回路电压方程为</a:t>
            </a: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8702C2AF-21D1-4FB8-A2AA-5E1CA532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1797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34836" name="Rectangle 20">
            <a:extLst>
              <a:ext uri="{FF2B5EF4-FFF2-40B4-BE49-F238E27FC236}">
                <a16:creationId xmlns:a16="http://schemas.microsoft.com/office/drawing/2014/main" id="{A5A368B8-86EE-4A56-A058-DA8D52D6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67200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根据元件的</a:t>
            </a:r>
            <a:r>
              <a:rPr lang="en-US" altLang="zh-CN" sz="2000">
                <a:solidFill>
                  <a:srgbClr val="0000FF"/>
                </a:solidFill>
              </a:rPr>
              <a:t>VAR</a:t>
            </a:r>
            <a:r>
              <a:rPr lang="zh-CN" altLang="en-US" sz="200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34837" name="Object 21">
            <a:extLst>
              <a:ext uri="{FF2B5EF4-FFF2-40B4-BE49-F238E27FC236}">
                <a16:creationId xmlns:a16="http://schemas.microsoft.com/office/drawing/2014/main" id="{8C679FF8-40FC-41D5-B687-F107CB4BB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114800"/>
          <a:ext cx="40386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r:id="rId5" imgW="1981200" imgH="355600" progId="Equation.3">
                  <p:embed/>
                </p:oleObj>
              </mc:Choice>
              <mc:Fallback>
                <p:oleObj r:id="rId5" imgW="1981200" imgH="355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14800"/>
                        <a:ext cx="40386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Rectangle 23">
            <a:extLst>
              <a:ext uri="{FF2B5EF4-FFF2-40B4-BE49-F238E27FC236}">
                <a16:creationId xmlns:a16="http://schemas.microsoft.com/office/drawing/2014/main" id="{26135D48-ECA3-4A5F-930D-3D309C316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37125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代入上式，整理得</a:t>
            </a:r>
          </a:p>
        </p:txBody>
      </p:sp>
      <p:graphicFrame>
        <p:nvGraphicFramePr>
          <p:cNvPr id="34840" name="Object 24">
            <a:extLst>
              <a:ext uri="{FF2B5EF4-FFF2-40B4-BE49-F238E27FC236}">
                <a16:creationId xmlns:a16="http://schemas.microsoft.com/office/drawing/2014/main" id="{50FF5B31-EA63-4D58-BB9F-68E630E8A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4699000"/>
          <a:ext cx="25923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Equation" r:id="rId7" imgW="1282680" imgH="355320" progId="Equation.3">
                  <p:embed/>
                </p:oleObj>
              </mc:Choice>
              <mc:Fallback>
                <p:oleObj name="Equation" r:id="rId7" imgW="1282680" imgH="3553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4699000"/>
                        <a:ext cx="25923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2" name="Rectangle 26">
            <a:extLst>
              <a:ext uri="{FF2B5EF4-FFF2-40B4-BE49-F238E27FC236}">
                <a16:creationId xmlns:a16="http://schemas.microsoft.com/office/drawing/2014/main" id="{3727512D-5D4B-400D-81A9-28B0772B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69" y="5784850"/>
            <a:ext cx="8267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令</a:t>
            </a:r>
            <a:r>
              <a:rPr lang="en-US" altLang="zh-CN" sz="2000" dirty="0">
                <a:solidFill>
                  <a:srgbClr val="0000FF"/>
                </a:solidFill>
              </a:rPr>
              <a:t>τ=RC</a:t>
            </a:r>
            <a:r>
              <a:rPr lang="zh-CN" altLang="en-US" sz="2000" dirty="0">
                <a:solidFill>
                  <a:srgbClr val="0000FF"/>
                </a:solidFill>
              </a:rPr>
              <a:t>，其单位是秒。故</a:t>
            </a:r>
            <a:r>
              <a:rPr lang="en-US" altLang="zh-CN" sz="2000" dirty="0">
                <a:solidFill>
                  <a:srgbClr val="0000FF"/>
                </a:solidFill>
              </a:rPr>
              <a:t>τ</a:t>
            </a:r>
            <a:r>
              <a:rPr lang="zh-CN" altLang="en-US" sz="2000" dirty="0">
                <a:solidFill>
                  <a:srgbClr val="0000FF"/>
                </a:solidFill>
              </a:rPr>
              <a:t>称为</a:t>
            </a:r>
            <a:r>
              <a:rPr lang="zh-CN" altLang="en-US" sz="2000" dirty="0">
                <a:solidFill>
                  <a:srgbClr val="D82E1C"/>
                </a:solidFill>
              </a:rPr>
              <a:t>时间常数</a:t>
            </a:r>
            <a:r>
              <a:rPr lang="zh-CN" altLang="en-US" sz="2000" dirty="0">
                <a:solidFill>
                  <a:srgbClr val="0000FF"/>
                </a:solidFill>
              </a:rPr>
              <a:t>，简称</a:t>
            </a:r>
            <a:r>
              <a:rPr lang="zh-CN" altLang="en-US" sz="2000" dirty="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时常数</a:t>
            </a:r>
            <a:r>
              <a:rPr lang="zh-CN" altLang="en-US" sz="2000" dirty="0">
                <a:solidFill>
                  <a:srgbClr val="0000FF"/>
                </a:solidFill>
              </a:rPr>
              <a:t>。</a:t>
            </a:r>
          </a:p>
        </p:txBody>
      </p:sp>
      <p:graphicFrame>
        <p:nvGraphicFramePr>
          <p:cNvPr id="34843" name="Object 27">
            <a:extLst>
              <a:ext uri="{FF2B5EF4-FFF2-40B4-BE49-F238E27FC236}">
                <a16:creationId xmlns:a16="http://schemas.microsoft.com/office/drawing/2014/main" id="{C6025E15-F81E-49E4-8D21-FA78F2878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800600"/>
          <a:ext cx="23606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Equation" r:id="rId9" imgW="1168200" imgH="355320" progId="Equation.3">
                  <p:embed/>
                </p:oleObj>
              </mc:Choice>
              <mc:Fallback>
                <p:oleObj name="Equation" r:id="rId9" imgW="1168200" imgH="3553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00600"/>
                        <a:ext cx="2360613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utoUpdateAnimBg="0"/>
      <p:bldP spid="34829" grpId="0" autoUpdateAnimBg="0"/>
      <p:bldP spid="34831" grpId="0" autoUpdateAnimBg="0"/>
      <p:bldP spid="34833" grpId="0" autoUpdateAnimBg="0"/>
      <p:bldP spid="34834" grpId="0" autoUpdateAnimBg="0"/>
      <p:bldP spid="34835" grpId="0" autoUpdateAnimBg="0"/>
      <p:bldP spid="34836" grpId="0" autoUpdateAnimBg="0"/>
      <p:bldP spid="34839" grpId="0" autoUpdateAnimBg="0"/>
      <p:bldP spid="3484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49C6BC-1045-41BA-90CB-C5802FEC4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620000" cy="381000"/>
          </a:xfrm>
        </p:spPr>
        <p:txBody>
          <a:bodyPr/>
          <a:lstStyle/>
          <a:p>
            <a:r>
              <a:rPr lang="zh-CN" altLang="en-US" sz="20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0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：图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RL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电路，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t=0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时开关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闭合，讨论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t&gt;0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时的电感电流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35844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28C7D0-D9D5-4C67-9BB5-D386B2152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5845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D80B7D-8352-4643-9A42-BFDBEA400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834AC8E6-4D63-4ACB-AB08-8D7D0CA8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DB1FF89-736C-4F98-A87F-1393F09AD83B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14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5847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4939EE-11AE-4C9B-B79E-0A02928B6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5849" name="WordArt 9">
            <a:extLst>
              <a:ext uri="{FF2B5EF4-FFF2-40B4-BE49-F238E27FC236}">
                <a16:creationId xmlns:a16="http://schemas.microsoft.com/office/drawing/2014/main" id="{3A39B147-A030-42B1-88E7-CFED883FC8A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910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一、动态电路方程列写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479605ED-B27F-4962-860A-641285D5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6576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3.2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动态电路的方程及其解</a:t>
            </a:r>
          </a:p>
        </p:txBody>
      </p:sp>
      <p:graphicFrame>
        <p:nvGraphicFramePr>
          <p:cNvPr id="35853" name="Object 13">
            <a:extLst>
              <a:ext uri="{FF2B5EF4-FFF2-40B4-BE49-F238E27FC236}">
                <a16:creationId xmlns:a16="http://schemas.microsoft.com/office/drawing/2014/main" id="{253F1504-6253-47E7-971F-B38F9FA31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914400"/>
          <a:ext cx="38862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0" name="VISIO" r:id="rId3" imgW="2032560" imgH="1165680" progId="Visio.Drawing.5">
                  <p:embed/>
                </p:oleObj>
              </mc:Choice>
              <mc:Fallback>
                <p:oleObj name="VISIO" r:id="rId3" imgW="2032560" imgH="116568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14400"/>
                        <a:ext cx="388620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>
            <a:extLst>
              <a:ext uri="{FF2B5EF4-FFF2-40B4-BE49-F238E27FC236}">
                <a16:creationId xmlns:a16="http://schemas.microsoft.com/office/drawing/2014/main" id="{6D395A11-C289-4820-90F4-2174091A0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 t&gt;0</a:t>
            </a:r>
            <a:r>
              <a:rPr lang="zh-CN" altLang="en-US" sz="2000">
                <a:solidFill>
                  <a:srgbClr val="0000FF"/>
                </a:solidFill>
              </a:rPr>
              <a:t>时，根据</a:t>
            </a:r>
            <a:r>
              <a:rPr lang="en-US" altLang="zh-CN" sz="2000">
                <a:solidFill>
                  <a:srgbClr val="0000FF"/>
                </a:solidFill>
              </a:rPr>
              <a:t>KCL</a:t>
            </a:r>
            <a:r>
              <a:rPr lang="zh-CN" altLang="en-US" sz="2000">
                <a:solidFill>
                  <a:srgbClr val="0000FF"/>
                </a:solidFill>
              </a:rPr>
              <a:t>有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F9DE2326-C016-47AA-BA39-8AFAAA853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76400"/>
            <a:ext cx="1617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–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838B11A8-D820-49B5-BC99-9BFEE639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根据元件的</a:t>
            </a:r>
            <a:r>
              <a:rPr lang="en-US" altLang="zh-CN" sz="2000">
                <a:solidFill>
                  <a:srgbClr val="0000FF"/>
                </a:solidFill>
              </a:rPr>
              <a:t>VAR</a:t>
            </a:r>
            <a:r>
              <a:rPr lang="zh-CN" altLang="en-US" sz="200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69754790-2499-4EB7-8479-DC98F34F3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2590800"/>
          <a:ext cx="38560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1" name="Equation" r:id="rId5" imgW="1892160" imgH="355320" progId="Equation.3">
                  <p:embed/>
                </p:oleObj>
              </mc:Choice>
              <mc:Fallback>
                <p:oleObj name="Equation" r:id="rId5" imgW="1892160" imgH="355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590800"/>
                        <a:ext cx="385603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18">
            <a:extLst>
              <a:ext uri="{FF2B5EF4-FFF2-40B4-BE49-F238E27FC236}">
                <a16:creationId xmlns:a16="http://schemas.microsoft.com/office/drawing/2014/main" id="{C7490B21-8C27-4DFE-BF93-A910F028C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2460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代入上式，整理得</a:t>
            </a:r>
          </a:p>
        </p:txBody>
      </p:sp>
      <p:graphicFrame>
        <p:nvGraphicFramePr>
          <p:cNvPr id="35859" name="Object 19">
            <a:extLst>
              <a:ext uri="{FF2B5EF4-FFF2-40B4-BE49-F238E27FC236}">
                <a16:creationId xmlns:a16="http://schemas.microsoft.com/office/drawing/2014/main" id="{CDCA1107-8B29-44CD-8C9C-49CF6DDE7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76600"/>
          <a:ext cx="22367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2" name="Equation" r:id="rId7" imgW="990360" imgH="355320" progId="Equation.3">
                  <p:embed/>
                </p:oleObj>
              </mc:Choice>
              <mc:Fallback>
                <p:oleObj name="Equation" r:id="rId7" imgW="990360" imgH="355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22367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>
            <a:extLst>
              <a:ext uri="{FF2B5EF4-FFF2-40B4-BE49-F238E27FC236}">
                <a16:creationId xmlns:a16="http://schemas.microsoft.com/office/drawing/2014/main" id="{BC61D17A-0B36-4855-874E-C1C4F234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观察上两例列出的方程，除变量不同外，均为典型的一阶微分方程，因此均为一阶电路。一阶微分方程的一般形式可写为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119DF0F2-358D-4E70-924E-4F803B0A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715000"/>
            <a:ext cx="6019800" cy="4064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’(t) + a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 = b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，     式中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为响应，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为激励。</a:t>
            </a:r>
          </a:p>
        </p:txBody>
      </p:sp>
      <p:graphicFrame>
        <p:nvGraphicFramePr>
          <p:cNvPr id="35862" name="Object 22">
            <a:extLst>
              <a:ext uri="{FF2B5EF4-FFF2-40B4-BE49-F238E27FC236}">
                <a16:creationId xmlns:a16="http://schemas.microsoft.com/office/drawing/2014/main" id="{1375BDD9-B4DE-426F-9F85-2EE884F29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276600"/>
          <a:ext cx="21796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3" name="Equation" r:id="rId9" imgW="965160" imgH="355320" progId="Equation.3">
                  <p:embed/>
                </p:oleObj>
              </mc:Choice>
              <mc:Fallback>
                <p:oleObj name="Equation" r:id="rId9" imgW="965160" imgH="3553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76600"/>
                        <a:ext cx="2179638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Rectangle 24">
            <a:extLst>
              <a:ext uri="{FF2B5EF4-FFF2-40B4-BE49-F238E27FC236}">
                <a16:creationId xmlns:a16="http://schemas.microsoft.com/office/drawing/2014/main" id="{D15B58AE-3595-40A1-A785-D14C5CFF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67200"/>
            <a:ext cx="731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令</a:t>
            </a:r>
            <a:r>
              <a:rPr lang="en-US" altLang="zh-CN" sz="2000" dirty="0">
                <a:solidFill>
                  <a:srgbClr val="0000FF"/>
                </a:solidFill>
              </a:rPr>
              <a:t>τ=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L/R</a:t>
            </a:r>
            <a:r>
              <a:rPr lang="zh-CN" altLang="en-US" sz="2000" dirty="0">
                <a:solidFill>
                  <a:srgbClr val="0000FF"/>
                </a:solidFill>
              </a:rPr>
              <a:t>，其单位是秒。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54" grpId="0" autoUpdateAnimBg="0"/>
      <p:bldP spid="35855" grpId="0" autoUpdateAnimBg="0"/>
      <p:bldP spid="35856" grpId="0" autoUpdateAnimBg="0"/>
      <p:bldP spid="35858" grpId="0" autoUpdateAnimBg="0"/>
      <p:bldP spid="35860" grpId="0" autoUpdateAnimBg="0"/>
      <p:bldP spid="35861" grpId="0" animBg="1" autoUpdateAnimBg="0"/>
      <p:bldP spid="3586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CE4B34-39A0-4CA4-8722-1B8C122B8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4262438" cy="3810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、建立动态方程的一般步骤</a:t>
            </a:r>
          </a:p>
        </p:txBody>
      </p:sp>
      <p:sp>
        <p:nvSpPr>
          <p:cNvPr id="3789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134A93-B33C-4126-9461-09D0C8D25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789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0EF91D-E567-4700-9207-47ED55F7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3A04A923-47F5-4AEA-AC58-9FC962222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5229C6B7-10C7-4F1D-A16A-3BF624B26A81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15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789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712E673-C9AA-43FD-83A6-F793D4C6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7896" name="WordArt 8">
            <a:extLst>
              <a:ext uri="{FF2B5EF4-FFF2-40B4-BE49-F238E27FC236}">
                <a16:creationId xmlns:a16="http://schemas.microsoft.com/office/drawing/2014/main" id="{38218270-F35B-4D9E-9F78-04A15028051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148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一、动态电路方程列写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A340129E-AF20-4C87-9B79-84A99856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6576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3.2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动态电路的方程及其解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4C001AD4-494E-4216-B9E9-BF9246862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408738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3888" indent="-623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826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</a:t>
            </a:r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、根据电路建立</a:t>
            </a:r>
            <a:r>
              <a:rPr kumimoji="0"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KCL</a:t>
            </a:r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kumimoji="0"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KVL</a:t>
            </a:r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方程，写出个元件的伏安关系；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⑵、在以上方程中消去中间变量，得到所需变量的微分方程。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endParaRPr kumimoji="0" lang="zh-CN" altLang="en-US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对于较复杂的动态电路，常用拉普拉斯变换进行分析。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B66E0E5-9069-4B6F-B59A-D9067B21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3200"/>
            <a:ext cx="1828800" cy="3810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一、换路定律</a:t>
            </a:r>
          </a:p>
        </p:txBody>
      </p:sp>
      <p:sp>
        <p:nvSpPr>
          <p:cNvPr id="4301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6C5D83-B4F8-4879-8BC9-269AFE95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301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468EA2B-DC30-48FD-9DEC-F82F12AAF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73574210-2F5F-4EB1-AB53-97E72C02D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1F92795C-99EB-4EDF-95C1-79B47F49DA13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16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301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12A604-341A-4F6A-99BE-ABC2CF50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3017" name="WordArt 9">
            <a:extLst>
              <a:ext uri="{FF2B5EF4-FFF2-40B4-BE49-F238E27FC236}">
                <a16:creationId xmlns:a16="http://schemas.microsoft.com/office/drawing/2014/main" id="{5185D023-4545-474F-A142-57187F5F75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3.3 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电路的初始值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27FB3E3B-B99B-435B-BDE7-1A8B1754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000" dirty="0">
                <a:solidFill>
                  <a:srgbClr val="0000FF"/>
                </a:solidFill>
              </a:rPr>
              <a:t>     求解微分方程时，需要根据给定的初始条件确定解答中的待定常数</a:t>
            </a:r>
            <a:r>
              <a:rPr kumimoji="0" lang="en-US" altLang="zh-CN" sz="2000" dirty="0">
                <a:solidFill>
                  <a:srgbClr val="0000FF"/>
                </a:solidFill>
              </a:rPr>
              <a:t>K</a:t>
            </a:r>
            <a:r>
              <a:rPr kumimoji="0" lang="zh-CN" altLang="en-US" sz="2000" dirty="0">
                <a:solidFill>
                  <a:srgbClr val="0000FF"/>
                </a:solidFill>
              </a:rPr>
              <a:t>。由于电路的响应是指电压和电流，故相应的初始条件为电压或电流的</a:t>
            </a:r>
            <a:r>
              <a:rPr kumimoji="0" lang="zh-CN" altLang="en-US" sz="2000" dirty="0">
                <a:solidFill>
                  <a:srgbClr val="D82E1C"/>
                </a:solidFill>
              </a:rPr>
              <a:t>初始值</a:t>
            </a:r>
            <a:r>
              <a:rPr kumimoji="0" lang="zh-CN" altLang="en-US" sz="2000" dirty="0">
                <a:solidFill>
                  <a:srgbClr val="0000FF"/>
                </a:solidFill>
              </a:rPr>
              <a:t>，即在</a:t>
            </a:r>
            <a:r>
              <a:rPr kumimoji="0" lang="en-US" altLang="zh-CN" sz="2000" dirty="0">
                <a:solidFill>
                  <a:srgbClr val="0000FF"/>
                </a:solidFill>
              </a:rPr>
              <a:t>t = t</a:t>
            </a:r>
            <a:r>
              <a:rPr kumimoji="0" lang="en-US" altLang="zh-CN" sz="2000" baseline="-25000" dirty="0">
                <a:solidFill>
                  <a:srgbClr val="0000FF"/>
                </a:solidFill>
              </a:rPr>
              <a:t>0</a:t>
            </a:r>
            <a:r>
              <a:rPr kumimoji="0" lang="zh-CN" altLang="en-US" sz="2000" dirty="0">
                <a:solidFill>
                  <a:srgbClr val="0000FF"/>
                </a:solidFill>
              </a:rPr>
              <a:t>时刻的值</a:t>
            </a:r>
            <a:r>
              <a:rPr kumimoji="0"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0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</a:t>
            </a:r>
            <a:r>
              <a:rPr kumimoji="0"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0"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</a:t>
            </a:r>
            <a:r>
              <a:rPr kumimoji="0"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B2C87BCE-DA30-41DA-B6E8-E8BAF2EA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52600"/>
            <a:ext cx="8534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000">
                <a:solidFill>
                  <a:srgbClr val="0000FF"/>
                </a:solidFill>
              </a:rPr>
              <a:t>       </a:t>
            </a:r>
            <a:r>
              <a:rPr kumimoji="0" lang="zh-CN" altLang="en-US" sz="2000">
                <a:solidFill>
                  <a:srgbClr val="0000FF"/>
                </a:solidFill>
              </a:rPr>
              <a:t>其中电容电压</a:t>
            </a:r>
            <a:r>
              <a:rPr kumimoji="0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0" lang="zh-CN" altLang="en-US" sz="2000">
                <a:solidFill>
                  <a:srgbClr val="0000FF"/>
                </a:solidFill>
              </a:rPr>
              <a:t>和电感电流</a:t>
            </a:r>
            <a:r>
              <a:rPr kumimoji="0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kumimoji="0" lang="zh-CN" altLang="en-US" sz="2000">
                <a:solidFill>
                  <a:srgbClr val="0000FF"/>
                </a:solidFill>
              </a:rPr>
              <a:t>的初始值</a:t>
            </a:r>
            <a:r>
              <a:rPr kumimoji="0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kumimoji="0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kumimoji="0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、 </a:t>
            </a:r>
            <a:r>
              <a:rPr kumimoji="0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kumimoji="0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</a:t>
            </a:r>
            <a:r>
              <a:rPr kumimoji="0"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kumimoji="0" lang="zh-CN" altLang="en-US" sz="2000">
                <a:solidFill>
                  <a:srgbClr val="0000FF"/>
                </a:solidFill>
              </a:rPr>
              <a:t>由电路的初始储能决定，称为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独立初始值</a:t>
            </a:r>
            <a:r>
              <a:rPr kumimoji="0" lang="zh-CN" altLang="en-US" sz="2000">
                <a:solidFill>
                  <a:srgbClr val="0000FF"/>
                </a:solidFill>
              </a:rPr>
              <a:t>或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初始状态</a:t>
            </a:r>
            <a:r>
              <a:rPr kumimoji="0" lang="zh-CN" altLang="en-US" sz="2000">
                <a:solidFill>
                  <a:srgbClr val="0000FF"/>
                </a:solidFill>
              </a:rPr>
              <a:t>。其余电压电流的初始值称为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非独立初始值</a:t>
            </a:r>
            <a:r>
              <a:rPr kumimoji="0" lang="zh-CN" altLang="en-US" sz="2000">
                <a:solidFill>
                  <a:srgbClr val="0000FF"/>
                </a:solidFill>
              </a:rPr>
              <a:t>，它们将由电路激励和初始状态来确定</a:t>
            </a:r>
            <a:r>
              <a:rPr kumimoji="0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66F72434-8795-4BA3-95BA-86E6BFC4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08325"/>
            <a:ext cx="1619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、换路现象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F83609EE-28A1-4739-8A6E-C13E64413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3124200"/>
            <a:ext cx="2484437" cy="1201738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en-US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0" lang="en-US" altLang="zh-CN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开关的闭或开动作；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en-US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0"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元件参数突变；</a:t>
            </a:r>
            <a:endParaRPr kumimoji="0" lang="en-US" altLang="en-US" sz="1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kumimoji="0" lang="en-US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kumimoji="0" lang="zh-CN" altLang="en-US" sz="1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电源数值突变；</a:t>
            </a:r>
            <a:endParaRPr kumimoji="0" lang="en-US" altLang="en-US" sz="1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22" name="AutoShape 14">
            <a:extLst>
              <a:ext uri="{FF2B5EF4-FFF2-40B4-BE49-F238E27FC236}">
                <a16:creationId xmlns:a16="http://schemas.microsoft.com/office/drawing/2014/main" id="{E585D2A0-E513-4F2E-AFDA-2C2F33D11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33CCFF"/>
          </a:solidFill>
          <a:ln w="38100">
            <a:solidFill>
              <a:srgbClr val="D82E1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3024" name="Rectangle 16">
            <a:extLst>
              <a:ext uri="{FF2B5EF4-FFF2-40B4-BE49-F238E27FC236}">
                <a16:creationId xmlns:a16="http://schemas.microsoft.com/office/drawing/2014/main" id="{F076DED9-8219-4316-83E9-B6C09000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191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</a:rPr>
              <a:t>统称为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kumimoji="0" lang="zh-CN" altLang="en-US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换路</a:t>
            </a:r>
            <a:r>
              <a:rPr kumimoji="0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kumimoji="0" lang="zh-CN" altLang="en-US">
              <a:solidFill>
                <a:srgbClr val="0000FF"/>
              </a:solidFill>
            </a:endParaRPr>
          </a:p>
        </p:txBody>
      </p:sp>
      <p:sp>
        <p:nvSpPr>
          <p:cNvPr id="43025" name="Rectangle 17">
            <a:extLst>
              <a:ext uri="{FF2B5EF4-FFF2-40B4-BE49-F238E27FC236}">
                <a16:creationId xmlns:a16="http://schemas.microsoft.com/office/drawing/2014/main" id="{4EF3E2C0-ECFD-499B-94D1-549E83DA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7134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>
                <a:solidFill>
                  <a:srgbClr val="0000FF"/>
                </a:solidFill>
              </a:rPr>
              <a:t>电路的初始时刻一般认为是换路时刻。设换路时刻为</a:t>
            </a:r>
            <a:r>
              <a:rPr kumimoji="0" lang="en-US" altLang="zh-CN" sz="2000">
                <a:solidFill>
                  <a:srgbClr val="0000FF"/>
                </a:solidFill>
              </a:rPr>
              <a:t>t = t</a:t>
            </a:r>
            <a:r>
              <a:rPr kumimoji="0" lang="en-US" altLang="zh-CN" sz="2000" baseline="-25000">
                <a:solidFill>
                  <a:srgbClr val="0000FF"/>
                </a:solidFill>
              </a:rPr>
              <a:t>0</a:t>
            </a:r>
            <a:r>
              <a:rPr kumimoji="0" lang="zh-CN" altLang="en-US" sz="2000">
                <a:solidFill>
                  <a:srgbClr val="0000FF"/>
                </a:solidFill>
              </a:rPr>
              <a:t>，则</a:t>
            </a:r>
          </a:p>
        </p:txBody>
      </p:sp>
      <p:sp>
        <p:nvSpPr>
          <p:cNvPr id="43026" name="Rectangle 18">
            <a:extLst>
              <a:ext uri="{FF2B5EF4-FFF2-40B4-BE49-F238E27FC236}">
                <a16:creationId xmlns:a16="http://schemas.microsoft.com/office/drawing/2014/main" id="{47E12A12-4BE7-4C67-A938-DC801802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00600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>
                <a:solidFill>
                  <a:srgbClr val="0000FF"/>
                </a:solidFill>
              </a:rPr>
              <a:t>换路前瞬间为：</a:t>
            </a:r>
          </a:p>
        </p:txBody>
      </p:sp>
      <p:graphicFrame>
        <p:nvGraphicFramePr>
          <p:cNvPr id="43027" name="Object 19">
            <a:extLst>
              <a:ext uri="{FF2B5EF4-FFF2-40B4-BE49-F238E27FC236}">
                <a16:creationId xmlns:a16="http://schemas.microsoft.com/office/drawing/2014/main" id="{989AE0A0-BC54-4005-B04F-F7E79D682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7680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r:id="rId3" imgW="965200" imgH="393700" progId="Equation.3">
                  <p:embed/>
                </p:oleObj>
              </mc:Choice>
              <mc:Fallback>
                <p:oleObj r:id="rId3" imgW="9652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Rectangle 21">
            <a:extLst>
              <a:ext uri="{FF2B5EF4-FFF2-40B4-BE49-F238E27FC236}">
                <a16:creationId xmlns:a16="http://schemas.microsoft.com/office/drawing/2014/main" id="{DDD11728-77D1-4249-8EC4-0A93CEDFD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60925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>
                <a:solidFill>
                  <a:srgbClr val="0000FF"/>
                </a:solidFill>
              </a:rPr>
              <a:t>换路后瞬间为：</a:t>
            </a:r>
          </a:p>
        </p:txBody>
      </p:sp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id="{FDA573DC-1D6F-4314-9D21-F07E6FA9E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87680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5" imgW="965160" imgH="393480" progId="Equation.3">
                  <p:embed/>
                </p:oleObj>
              </mc:Choice>
              <mc:Fallback>
                <p:oleObj name="Equation" r:id="rId5" imgW="96516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76800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23">
            <a:extLst>
              <a:ext uri="{FF2B5EF4-FFF2-40B4-BE49-F238E27FC236}">
                <a16:creationId xmlns:a16="http://schemas.microsoft.com/office/drawing/2014/main" id="{4A30B546-F252-4B69-8736-38A4640ED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7010400" cy="4064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zh-CN" altLang="en-US" sz="2000">
                <a:solidFill>
                  <a:srgbClr val="0000FF"/>
                </a:solidFill>
              </a:rPr>
              <a:t>我们解微分方程所需要的初始值实际上是指在</a:t>
            </a:r>
            <a:r>
              <a:rPr kumimoji="0" lang="en-US" altLang="zh-CN" sz="2000">
                <a:solidFill>
                  <a:srgbClr val="0000FF"/>
                </a:solidFill>
              </a:rPr>
              <a:t>t</a:t>
            </a:r>
            <a:r>
              <a:rPr kumimoji="0" lang="en-US" altLang="zh-CN" sz="2000" baseline="-25000">
                <a:solidFill>
                  <a:srgbClr val="0000FF"/>
                </a:solidFill>
              </a:rPr>
              <a:t>0+</a:t>
            </a:r>
            <a:r>
              <a:rPr kumimoji="0" lang="zh-CN" altLang="en-US" sz="2000">
                <a:solidFill>
                  <a:srgbClr val="0000FF"/>
                </a:solidFill>
              </a:rPr>
              <a:t>时刻的值。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8" grpId="0" autoUpdateAnimBg="0"/>
      <p:bldP spid="43019" grpId="0" autoUpdateAnimBg="0"/>
      <p:bldP spid="43020" grpId="0" autoUpdateAnimBg="0"/>
      <p:bldP spid="43021" grpId="0" animBg="1" autoUpdateAnimBg="0"/>
      <p:bldP spid="43024" grpId="0" autoUpdateAnimBg="0"/>
      <p:bldP spid="43025" grpId="0" autoUpdateAnimBg="0"/>
      <p:bldP spid="43026" grpId="0" autoUpdateAnimBg="0"/>
      <p:bldP spid="43029" grpId="0" autoUpdateAnimBg="0"/>
      <p:bldP spid="4303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ACD62F4-B3D3-4A01-807E-C0B0409D2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505200" cy="381000"/>
          </a:xfrm>
        </p:spPr>
        <p:txBody>
          <a:bodyPr/>
          <a:lstStyle/>
          <a:p>
            <a:pPr algn="l"/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、换路定律</a:t>
            </a:r>
            <a:r>
              <a:rPr kumimoji="0" lang="en-US" altLang="zh-CN" sz="2000" b="1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(Switching Law)</a:t>
            </a:r>
          </a:p>
        </p:txBody>
      </p:sp>
      <p:sp>
        <p:nvSpPr>
          <p:cNvPr id="4403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90EDB6-FF4A-408A-9893-45F77310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403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A16A1E-CBDE-4870-A8D7-8C9E73993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95DAFF11-84D8-49BF-8162-4D47BA54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5E986BE2-F7E2-4ED8-A9D1-8A25FB5CDE32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17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403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8BAFA8-E692-4288-BC8C-A32C485DE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4040" name="WordArt 8">
            <a:extLst>
              <a:ext uri="{FF2B5EF4-FFF2-40B4-BE49-F238E27FC236}">
                <a16:creationId xmlns:a16="http://schemas.microsoft.com/office/drawing/2014/main" id="{C965AC88-A916-44DD-B477-A82D85AEF5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一、换路定律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9F4ACD76-75A3-430B-972D-962FA493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90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3.3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电路的初始值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933B81A0-80A1-4AA9-8459-CB956F5A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35063"/>
            <a:ext cx="7924800" cy="15875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若电容电流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和电感电压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时为有限值，则换路前后瞬间电容电压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和电感电流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是连续的（不发生跃变），即有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          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               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F1AD6FC1-1C72-458C-B2F0-35ACEF62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、说明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F2F0729F-A796-4D62-8A9C-45B774C8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1063"/>
            <a:ext cx="7924800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）强调指出：除电容电压和电感电流外，其余各处电压电流不受换路定律的约束，换路前后可能发生跃变。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）换路定律可以从能量的角度来理解：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0.5C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0.5L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，如果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发生跃变，则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也发生跃变，由于功率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d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/dt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，因此能量的跃变意味着功率为∞，这在实际电路中是不可能的。但在某些理想情况下，有可能。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）通常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。此时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0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4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42" grpId="0" build="p" animBg="1" autoUpdateAnimBg="0"/>
      <p:bldP spid="44043" grpId="0" autoUpdateAnimBg="0"/>
      <p:bldP spid="4404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554F97-FD60-42CA-A99F-46B06008E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4191000" cy="381000"/>
          </a:xfrm>
        </p:spPr>
        <p:txBody>
          <a:bodyPr/>
          <a:lstStyle/>
          <a:p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、独立初始值（初始状态）的求解</a:t>
            </a:r>
          </a:p>
        </p:txBody>
      </p:sp>
      <p:sp>
        <p:nvSpPr>
          <p:cNvPr id="4506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8E2096-43B0-4193-A495-613736A8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5061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2DC836E-B496-43EF-B0BD-2108285A4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B4047C07-D728-421A-8A92-CB7E3AFB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52104981-4CE2-470D-A10F-D843083386C4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18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5063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59770F3-1560-48B0-AB22-9639234C0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5064" name="WordArt 8">
            <a:extLst>
              <a:ext uri="{FF2B5EF4-FFF2-40B4-BE49-F238E27FC236}">
                <a16:creationId xmlns:a16="http://schemas.microsoft.com/office/drawing/2014/main" id="{04FF3F5D-F27A-42FE-9B09-3660D7E1B22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二、初始值的求解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EBE70277-3E90-4CE8-A309-36B22855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90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3.3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电路的初始值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C7641668-B6B9-4EE8-A320-F08B085A2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首先根据换路前电路的具体状况，求出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。然后利用换路定律即可求得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6D5DF508-423F-498D-869A-89F80B80F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41525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：电路如图所示，已知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t&lt;0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是闭合的，电路已处于稳定。在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打开，求初始值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45069" name="Rectangle 13">
            <a:extLst>
              <a:ext uri="{FF2B5EF4-FFF2-40B4-BE49-F238E27FC236}">
                <a16:creationId xmlns:a16="http://schemas.microsoft.com/office/drawing/2014/main" id="{B183DAC2-278E-4051-900E-21B1FDD6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41613"/>
            <a:ext cx="480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时，电路在直流电源作用下并已处于稳态，此时，电路各处电压、电流均为直流。因此电容可视为开路，电感视为短路。得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0-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时的等效电路如图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45070" name="Object 14">
            <a:extLst>
              <a:ext uri="{FF2B5EF4-FFF2-40B4-BE49-F238E27FC236}">
                <a16:creationId xmlns:a16="http://schemas.microsoft.com/office/drawing/2014/main" id="{41A0E780-ED87-4F48-A172-11EC57E26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357438"/>
          <a:ext cx="388620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VISIO" r:id="rId3" imgW="2861640" imgH="1463400" progId="Visio.Drawing.5">
                  <p:embed/>
                </p:oleObj>
              </mc:Choice>
              <mc:Fallback>
                <p:oleObj name="VISIO" r:id="rId3" imgW="2861640" imgH="146340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357438"/>
                        <a:ext cx="3886200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>
            <a:extLst>
              <a:ext uri="{FF2B5EF4-FFF2-40B4-BE49-F238E27FC236}">
                <a16:creationId xmlns:a16="http://schemas.microsoft.com/office/drawing/2014/main" id="{9BA09F1D-D36B-4BF0-9FE8-846AEE830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191000"/>
          <a:ext cx="3581400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VISIO" r:id="rId5" imgW="2530440" imgH="1444320" progId="Visio.Drawing.5">
                  <p:embed/>
                </p:oleObj>
              </mc:Choice>
              <mc:Fallback>
                <p:oleObj name="VISIO" r:id="rId5" imgW="2530440" imgH="1444320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91000"/>
                        <a:ext cx="3581400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Rectangle 16">
            <a:extLst>
              <a:ext uri="{FF2B5EF4-FFF2-40B4-BE49-F238E27FC236}">
                <a16:creationId xmlns:a16="http://schemas.microsoft.com/office/drawing/2014/main" id="{EC6EB6F6-7FE6-4D86-99C2-8E9FEE78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38600"/>
            <a:ext cx="3148013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电路容易求得：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8/(2+6) = 1 A</a:t>
            </a:r>
          </a:p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6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 = 6 V</a:t>
            </a:r>
          </a:p>
        </p:txBody>
      </p:sp>
      <p:sp>
        <p:nvSpPr>
          <p:cNvPr id="45073" name="Rectangle 17">
            <a:extLst>
              <a:ext uri="{FF2B5EF4-FFF2-40B4-BE49-F238E27FC236}">
                <a16:creationId xmlns:a16="http://schemas.microsoft.com/office/drawing/2014/main" id="{2F529A7D-7145-4792-B5CE-AD4A8DBC2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0"/>
            <a:ext cx="462438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由换路定律得：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6 V</a:t>
            </a:r>
          </a:p>
          <a:p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1 A</a:t>
            </a:r>
          </a:p>
        </p:txBody>
      </p:sp>
      <p:sp>
        <p:nvSpPr>
          <p:cNvPr id="45074" name="Rectangle 18">
            <a:extLst>
              <a:ext uri="{FF2B5EF4-FFF2-40B4-BE49-F238E27FC236}">
                <a16:creationId xmlns:a16="http://schemas.microsoft.com/office/drawing/2014/main" id="{D1167B68-D916-499F-A44E-10D91421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581025"/>
            <a:ext cx="805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基本思路先求出独立初始值，然后再由独立初始值求出非独立初始值。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6" grpId="0" autoUpdateAnimBg="0"/>
      <p:bldP spid="45067" grpId="0" autoUpdateAnimBg="0"/>
      <p:bldP spid="45069" grpId="0" autoUpdateAnimBg="0"/>
      <p:bldP spid="45072" grpId="0" build="p" autoUpdateAnimBg="0"/>
      <p:bldP spid="4507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1A515E-1765-42F6-A107-8E41399E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4343400" cy="381000"/>
          </a:xfrm>
        </p:spPr>
        <p:txBody>
          <a:bodyPr/>
          <a:lstStyle/>
          <a:p>
            <a:pPr algn="l"/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、非独立初始值的求解</a:t>
            </a:r>
          </a:p>
        </p:txBody>
      </p:sp>
      <p:sp>
        <p:nvSpPr>
          <p:cNvPr id="46084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CDA7DD-6A80-4B5B-B353-9A8A20C5B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6085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E74241-959F-46C1-A538-BF7596529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07364D9B-2733-4BA5-8A80-3A1765335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9F182F57-537B-4C6A-AB41-EF9820FFAA3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19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6087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C2506B5-32CC-441C-8CCA-4E8C3BD55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6088" name="WordArt 8">
            <a:extLst>
              <a:ext uri="{FF2B5EF4-FFF2-40B4-BE49-F238E27FC236}">
                <a16:creationId xmlns:a16="http://schemas.microsoft.com/office/drawing/2014/main" id="{59C5DACF-9FFB-4DF7-9C78-C6C98305C9E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二、初始值的求解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A80D3FF-4FA3-4960-9095-6FB60F2E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90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3.3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电路的初始值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CFD325EE-01F5-4022-A244-E264D246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4582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当初始状态求出后，根据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置换定理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0+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时刻，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将电容用电压等于</a:t>
            </a:r>
            <a:r>
              <a:rPr lang="en-US" altLang="zh-CN" i="1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的电压源替代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时用短路替代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电感用电流等于</a:t>
            </a:r>
            <a:r>
              <a:rPr lang="en-US" altLang="zh-CN" i="1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的电流源替代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时用开路替代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独立源均取</a:t>
            </a:r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t = 0+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时刻的值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。此时得到的电路是一个直流电源作用下的电阻电路，称为</a:t>
            </a:r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0+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等效电路</a:t>
            </a:r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,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如图</a:t>
            </a:r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。由该电路求得各电流、电压就是非独立初始值。</a:t>
            </a:r>
          </a:p>
        </p:txBody>
      </p:sp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5FFE1879-EB3E-4EFE-B36B-C8743F014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971800"/>
          <a:ext cx="30432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VISIO" r:id="rId3" imgW="2320560" imgH="2323440" progId="Visio.Drawing.5">
                  <p:embed/>
                </p:oleObj>
              </mc:Choice>
              <mc:Fallback>
                <p:oleObj name="VISIO" r:id="rId3" imgW="2320560" imgH="232344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30432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9A452F9D-070C-4BC8-B277-7FF057FD6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895600"/>
          <a:ext cx="3352800" cy="320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VISIO" r:id="rId5" imgW="2428560" imgH="2323440" progId="Visio.Drawing.5">
                  <p:embed/>
                </p:oleObj>
              </mc:Choice>
              <mc:Fallback>
                <p:oleObj name="VISIO" r:id="rId5" imgW="2428560" imgH="232344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95600"/>
                        <a:ext cx="3352800" cy="320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3">
            <a:extLst>
              <a:ext uri="{FF2B5EF4-FFF2-40B4-BE49-F238E27FC236}">
                <a16:creationId xmlns:a16="http://schemas.microsoft.com/office/drawing/2014/main" id="{3A481642-F5D8-4C8C-A480-50E7BEFFE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667000"/>
          <a:ext cx="7969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VISIO" r:id="rId7" imgW="577440" imgH="330480" progId="Visio.Drawing.5">
                  <p:embed/>
                </p:oleObj>
              </mc:Choice>
              <mc:Fallback>
                <p:oleObj name="VISIO" r:id="rId7" imgW="577440" imgH="33048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67000"/>
                        <a:ext cx="7969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4">
            <a:extLst>
              <a:ext uri="{FF2B5EF4-FFF2-40B4-BE49-F238E27FC236}">
                <a16:creationId xmlns:a16="http://schemas.microsoft.com/office/drawing/2014/main" id="{125A67C3-FB46-4B74-B7C6-D54A6355B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572000"/>
          <a:ext cx="795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VISIO" r:id="rId9" imgW="576360" imgH="540360" progId="Visio.Drawing.5">
                  <p:embed/>
                </p:oleObj>
              </mc:Choice>
              <mc:Fallback>
                <p:oleObj name="VISIO" r:id="rId9" imgW="576360" imgH="54036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0"/>
                        <a:ext cx="7953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E39D39-BBA7-4DE3-9D57-D88C50498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2667000" cy="381000"/>
          </a:xfrm>
          <a:ln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动态电路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320CA9D-69E2-499B-A6EB-4B324A194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685800"/>
            <a:ext cx="8763000" cy="175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      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许多实际电路，除了电源和电阻外，还常包含</a:t>
            </a:r>
            <a:r>
              <a:rPr lang="zh-CN" altLang="en-US" sz="24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电容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4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电感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元件。这类元件的</a:t>
            </a:r>
            <a:r>
              <a:rPr lang="en-US" altLang="zh-CN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VCR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是微分或积分关系，故称其为</a:t>
            </a:r>
            <a:r>
              <a:rPr lang="zh-CN" altLang="en-US" sz="24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动态元件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。含有动态元件的电路称为</a:t>
            </a:r>
            <a:r>
              <a:rPr lang="zh-CN" altLang="en-US" sz="2400">
                <a:solidFill>
                  <a:srgbClr val="D82E1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动态电路</a:t>
            </a:r>
            <a:r>
              <a:rPr lang="zh-CN" altLang="en-US" sz="2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，描述动态电路的方程是微分方程。</a:t>
            </a:r>
          </a:p>
        </p:txBody>
      </p:sp>
      <p:sp>
        <p:nvSpPr>
          <p:cNvPr id="11268" name="WordArt 4">
            <a:extLst>
              <a:ext uri="{FF2B5EF4-FFF2-40B4-BE49-F238E27FC236}">
                <a16:creationId xmlns:a16="http://schemas.microsoft.com/office/drawing/2014/main" id="{63F8B852-EA71-4316-9FB1-70E546D9AE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29000" y="0"/>
            <a:ext cx="35814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 </a:t>
            </a:r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3.1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动态元件</a:t>
            </a:r>
          </a:p>
        </p:txBody>
      </p:sp>
      <p:sp>
        <p:nvSpPr>
          <p:cNvPr id="11270" name="WordArt 6">
            <a:extLst>
              <a:ext uri="{FF2B5EF4-FFF2-40B4-BE49-F238E27FC236}">
                <a16:creationId xmlns:a16="http://schemas.microsoft.com/office/drawing/2014/main" id="{EACE9B80-C9C2-4BC2-AB0D-29DACF6CE2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4800" y="236220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 一、电容</a:t>
            </a:r>
          </a:p>
        </p:txBody>
      </p:sp>
      <p:sp>
        <p:nvSpPr>
          <p:cNvPr id="11274" name="Text Box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6F22D-FF19-4919-9B3C-24867AE73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11275" name="Text Box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1D35AE-1340-48B3-884F-B5FAA727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0EAF2D50-63E2-491A-940F-CC582F9FA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168BC479-0B87-4E6C-B4D9-EE26BC23FBC0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11277" name="Text Box 1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D15FE2-CC1C-46CD-A525-D39A3F85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F30335E-1A57-4F5F-A38F-7684FFC1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323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、电容的</a:t>
            </a: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VAR(</a:t>
            </a:r>
            <a:r>
              <a:rPr lang="zh-CN" altLang="en-US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或</a:t>
            </a: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VCR)</a:t>
            </a:r>
            <a:endParaRPr lang="en-US" altLang="zh-CN" sz="1800" b="1" dirty="0">
              <a:solidFill>
                <a:srgbClr val="339933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CCCB16D-97CE-48AF-9A61-B7ED9C0C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8610600" cy="990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0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50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41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131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5890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0462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03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606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当电容两端的电压变化时，聚集在电容上的电荷也相应发生变化，这表明连接电容的导线上就有电荷移动，即有电流流过；若电容上电压不变化，电荷也不变化，即电流为零。这与电阻不同。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2813560-9E13-4A88-BACC-0708CF96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0"/>
            <a:ext cx="5524500" cy="685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0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50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41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131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5890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0462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03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606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若电容上电压与电流参考方向关联，如图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，考虑到    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 =d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q</a:t>
            </a:r>
            <a:r>
              <a:rPr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/dt</a:t>
            </a:r>
            <a:r>
              <a:rPr lang="zh-CN" altLang="en-US" sz="2000" b="1">
                <a:solidFill>
                  <a:srgbClr val="0000FF"/>
                </a:solidFill>
                <a:ea typeface="华文新魏" panose="02010800040101010101" pitchFamily="2" charset="-122"/>
              </a:rPr>
              <a:t>，  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q </a:t>
            </a:r>
            <a:r>
              <a:rPr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= C 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u</a:t>
            </a:r>
            <a:r>
              <a:rPr lang="en-US" altLang="zh-CN" sz="2000" b="1">
                <a:solidFill>
                  <a:srgbClr val="0000FF"/>
                </a:solidFill>
                <a:ea typeface="华文新魏" panose="02010800040101010101" pitchFamily="2" charset="-12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，有</a:t>
            </a:r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CB780BC0-80FC-4F44-9571-E07ED4188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49983"/>
              </p:ext>
            </p:extLst>
          </p:nvPr>
        </p:nvGraphicFramePr>
        <p:xfrm>
          <a:off x="6858000" y="4114800"/>
          <a:ext cx="1223963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VISIO" r:id="rId3" imgW="1224360" imgH="1858680" progId="Visio.Drawing.5">
                  <p:embed/>
                </p:oleObj>
              </mc:Choice>
              <mc:Fallback>
                <p:oleObj name="VISIO" r:id="rId3" imgW="1224360" imgH="1858680" progId="Visio.Drawing.5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CB780BC0-80FC-4F44-9571-E07ED4188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1223963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9E9F2DD2-2948-4552-9A8E-0FA5382590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05586"/>
              </p:ext>
            </p:extLst>
          </p:nvPr>
        </p:nvGraphicFramePr>
        <p:xfrm>
          <a:off x="5334000" y="5029200"/>
          <a:ext cx="1371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r:id="rId5" imgW="634725" imgH="355446" progId="Equation.3">
                  <p:embed/>
                </p:oleObj>
              </mc:Choice>
              <mc:Fallback>
                <p:oleObj r:id="rId5" imgW="634725" imgH="355446" progId="Equation.3">
                  <p:embed/>
                  <p:pic>
                    <p:nvPicPr>
                      <p:cNvPr id="14352" name="Object 16">
                        <a:extLst>
                          <a:ext uri="{FF2B5EF4-FFF2-40B4-BE49-F238E27FC236}">
                            <a16:creationId xmlns:a16="http://schemas.microsoft.com/office/drawing/2014/main" id="{9E9F2DD2-2948-4552-9A8E-0FA538259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29200"/>
                        <a:ext cx="1371600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1">
            <a:extLst>
              <a:ext uri="{FF2B5EF4-FFF2-40B4-BE49-F238E27FC236}">
                <a16:creationId xmlns:a16="http://schemas.microsoft.com/office/drawing/2014/main" id="{EC871D50-0E5B-4A31-9825-F00FECF6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88" y="5486400"/>
            <a:ext cx="4951412" cy="654050"/>
          </a:xfrm>
          <a:prstGeom prst="cloudCallout">
            <a:avLst>
              <a:gd name="adj1" fmla="val 47597"/>
              <a:gd name="adj2" fmla="val -74315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称电容</a:t>
            </a:r>
            <a:r>
              <a:rPr lang="en-US" altLang="zh-CN"/>
              <a:t>VAR</a:t>
            </a:r>
            <a:r>
              <a:rPr lang="zh-CN" altLang="en-US"/>
              <a:t>的微分形式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nimBg="1" autoUpdateAnimBg="0"/>
      <p:bldP spid="17" grpId="0" animBg="1" autoUpdateAnimBg="0"/>
      <p:bldP spid="2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CD7BB1-6D27-4CAB-A5B3-6A341039D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3124200" cy="381000"/>
          </a:xfrm>
        </p:spPr>
        <p:txBody>
          <a:bodyPr/>
          <a:lstStyle/>
          <a:p>
            <a:pPr algn="l"/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、初始值计算举例</a:t>
            </a:r>
          </a:p>
        </p:txBody>
      </p:sp>
      <p:sp>
        <p:nvSpPr>
          <p:cNvPr id="47108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F1D01D-75D9-4D6E-9711-0728DDD1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7109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703CB9-7E9C-4238-896B-BECAA92BE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A010EF07-52B7-48E0-A221-5A4499E9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1C7D63A1-CE85-4F38-81D7-F08139F5B805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20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7111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4A39E5-3D82-4720-9A99-A08067BF4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7112" name="WordArt 8">
            <a:extLst>
              <a:ext uri="{FF2B5EF4-FFF2-40B4-BE49-F238E27FC236}">
                <a16:creationId xmlns:a16="http://schemas.microsoft.com/office/drawing/2014/main" id="{B3722A02-0103-40A7-8482-4D13B2711F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二、初始值的求解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BE94A128-FACF-418C-B3A6-EFFD5F55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90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3.3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电路的初始值</a:t>
            </a:r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21D871A9-C63D-49F0-BA23-BCC5419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98525"/>
            <a:ext cx="480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所示，已知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是处于位置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，电路已达稳态。在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切换至位置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，求初始值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pic>
        <p:nvPicPr>
          <p:cNvPr id="47115" name="Object 11">
            <a:extLst>
              <a:ext uri="{FF2B5EF4-FFF2-40B4-BE49-F238E27FC236}">
                <a16:creationId xmlns:a16="http://schemas.microsoft.com/office/drawing/2014/main" id="{BBF704F3-21A8-4AEB-BB0F-DEE2E2C4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09600"/>
            <a:ext cx="4038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6" name="Rectangle 12">
            <a:extLst>
              <a:ext uri="{FF2B5EF4-FFF2-40B4-BE49-F238E27FC236}">
                <a16:creationId xmlns:a16="http://schemas.microsoft.com/office/drawing/2014/main" id="{EA86D5BB-0E0F-4BD3-A54E-61364DD5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4648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计算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。由于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时电路已达直流稳态，电容开路，电感短路，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0-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时的等效电路如图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。可得</a:t>
            </a:r>
          </a:p>
        </p:txBody>
      </p:sp>
      <p:graphicFrame>
        <p:nvGraphicFramePr>
          <p:cNvPr id="47117" name="Object 13">
            <a:extLst>
              <a:ext uri="{FF2B5EF4-FFF2-40B4-BE49-F238E27FC236}">
                <a16:creationId xmlns:a16="http://schemas.microsoft.com/office/drawing/2014/main" id="{40DA068E-CE05-468B-8A74-107198341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514600"/>
          <a:ext cx="41148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VISIO" r:id="rId4" imgW="2680560" imgH="1264320" progId="Visio.Drawing.5">
                  <p:embed/>
                </p:oleObj>
              </mc:Choice>
              <mc:Fallback>
                <p:oleObj name="VISIO" r:id="rId4" imgW="2680560" imgH="126432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514600"/>
                        <a:ext cx="41148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Rectangle 14">
            <a:extLst>
              <a:ext uri="{FF2B5EF4-FFF2-40B4-BE49-F238E27FC236}">
                <a16:creationId xmlns:a16="http://schemas.microsoft.com/office/drawing/2014/main" id="{91A832EE-9111-437D-B299-D7DF8BB4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2917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2×10/(2+3) = 4A</a:t>
            </a:r>
          </a:p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3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12 V</a:t>
            </a:r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C16A604A-0219-416A-87E4-B6A60370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根据换路定律得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=12V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4A</a:t>
            </a:r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A11D8D55-2A68-478A-8019-E06433DCB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480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计算非独立初始值。开关切换至位置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，画出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0+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等效电路，如图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(c)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       </a:t>
            </a:r>
          </a:p>
        </p:txBody>
      </p:sp>
      <p:graphicFrame>
        <p:nvGraphicFramePr>
          <p:cNvPr id="47121" name="Object 17">
            <a:extLst>
              <a:ext uri="{FF2B5EF4-FFF2-40B4-BE49-F238E27FC236}">
                <a16:creationId xmlns:a16="http://schemas.microsoft.com/office/drawing/2014/main" id="{A654DD1B-AE80-4EB3-9BB7-906F3A831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300538"/>
          <a:ext cx="4267200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VISIO" r:id="rId6" imgW="2770560" imgH="1264320" progId="Visio.Drawing.5">
                  <p:embed/>
                </p:oleObj>
              </mc:Choice>
              <mc:Fallback>
                <p:oleObj name="VISIO" r:id="rId6" imgW="2770560" imgH="1264320" progId="Visio.Drawing.5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00538"/>
                        <a:ext cx="4267200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Rectangle 18">
            <a:extLst>
              <a:ext uri="{FF2B5EF4-FFF2-40B4-BE49-F238E27FC236}">
                <a16:creationId xmlns:a16="http://schemas.microsoft.com/office/drawing/2014/main" id="{4BAB5ABD-2E9B-4FAF-8CF2-5C5EF58B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12/4 = 3A </a:t>
            </a:r>
          </a:p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–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4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7A</a:t>
            </a:r>
          </a:p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12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3×4 = 0V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14" grpId="0" autoUpdateAnimBg="0"/>
      <p:bldP spid="47116" grpId="0" autoUpdateAnimBg="0"/>
      <p:bldP spid="47118" grpId="0" build="p" autoUpdateAnimBg="0"/>
      <p:bldP spid="47119" grpId="0" autoUpdateAnimBg="0"/>
      <p:bldP spid="47120" grpId="0" autoUpdateAnimBg="0"/>
      <p:bldP spid="471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5D6527-DF74-46CC-A73F-8BC8E048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200400" cy="381000"/>
          </a:xfrm>
        </p:spPr>
        <p:txBody>
          <a:bodyPr/>
          <a:lstStyle/>
          <a:p>
            <a:pPr algn="l"/>
            <a:r>
              <a:rPr kumimoji="0"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、初始值计算步骤总结：</a:t>
            </a:r>
          </a:p>
        </p:txBody>
      </p:sp>
      <p:sp>
        <p:nvSpPr>
          <p:cNvPr id="4813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4E46D4-62FE-4451-AD04-4A91B084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813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7EC08F-6B7A-4274-9E3B-D29A41999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AF2539CA-064B-419B-8B8F-267A8027C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40C7912-748F-4E0E-A442-4C2F6BC65243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21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813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64BBEB-8276-4F53-AE00-FEBDDF784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8136" name="WordArt 8">
            <a:extLst>
              <a:ext uri="{FF2B5EF4-FFF2-40B4-BE49-F238E27FC236}">
                <a16:creationId xmlns:a16="http://schemas.microsoft.com/office/drawing/2014/main" id="{2BF6A5EE-2A8C-4566-8F9F-FC4B3533D6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二、初始值的求解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AAB0CD93-47DC-40D8-A210-C8E81CC7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590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3.3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电路的初始值</a:t>
            </a:r>
          </a:p>
        </p:txBody>
      </p:sp>
      <p:sp>
        <p:nvSpPr>
          <p:cNvPr id="48138" name="Rectangle 10">
            <a:extLst>
              <a:ext uri="{FF2B5EF4-FFF2-40B4-BE49-F238E27FC236}">
                <a16:creationId xmlns:a16="http://schemas.microsoft.com/office/drawing/2014/main" id="{0B06213B-12D1-401E-8F70-B03B7C95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010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）由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0-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时的等效电路，求出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特别注意：直流稳态时，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相当于短路，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相当于开路</a:t>
            </a:r>
            <a:r>
              <a:rPr lang="zh-CN" altLang="en-US" sz="2000">
                <a:solidFill>
                  <a:srgbClr val="341CAA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）根据换路定律，确定初始状态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 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）画出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0+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等效电路，利用电阻电路分析方法，求出各非独立初始值。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CA7CB4D-EE93-4FEE-9537-D6CF01BBB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447800"/>
            <a:ext cx="34290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一、零输入响应</a:t>
            </a:r>
          </a:p>
        </p:txBody>
      </p:sp>
      <p:sp>
        <p:nvSpPr>
          <p:cNvPr id="4915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0BC99E-5151-4DD2-96B6-D5CEC6AF7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4915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E7AD64-7E17-4EF3-A60B-843C8351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C55E86AC-E702-4934-9523-CA5547D65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6D40409B-F544-4561-A19D-EE7D7C1A3E3D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22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4915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38247FB-0255-4355-84AF-DEDEAEF26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49162" name="WordArt 10">
            <a:extLst>
              <a:ext uri="{FF2B5EF4-FFF2-40B4-BE49-F238E27FC236}">
                <a16:creationId xmlns:a16="http://schemas.microsoft.com/office/drawing/2014/main" id="{CFAE3551-42B4-4D4F-92F0-48148A671F2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3.4 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一阶动态电路的响应</a:t>
            </a:r>
          </a:p>
        </p:txBody>
      </p:sp>
      <p:sp>
        <p:nvSpPr>
          <p:cNvPr id="49163" name="Rectangle 11">
            <a:extLst>
              <a:ext uri="{FF2B5EF4-FFF2-40B4-BE49-F238E27FC236}">
                <a16:creationId xmlns:a16="http://schemas.microsoft.com/office/drawing/2014/main" id="{C4CF4F0A-6FA8-4FC4-853E-3A187423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7924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动态电路能量来源于两部分：一是外加激励，另一是电路的初始储能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初始状态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 </a:t>
            </a:r>
          </a:p>
        </p:txBody>
      </p:sp>
      <p:sp>
        <p:nvSpPr>
          <p:cNvPr id="49165" name="Rectangle 13">
            <a:extLst>
              <a:ext uri="{FF2B5EF4-FFF2-40B4-BE49-F238E27FC236}">
                <a16:creationId xmlns:a16="http://schemas.microsoft.com/office/drawing/2014/main" id="{3B17C5A0-48CB-4740-9CD7-3A7D8291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4876800" cy="10160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定义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：外加激励均为零时，仅由初始状态所引起的响应，称为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零输入响应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，记为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41742E51-2891-4C0A-B775-301D6B51D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5846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所示，已知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是处于位置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，电路已达稳态。在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切换至位置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，求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时，电容电压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(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零输入响应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49167" name="Object 15">
            <a:extLst>
              <a:ext uri="{FF2B5EF4-FFF2-40B4-BE49-F238E27FC236}">
                <a16:creationId xmlns:a16="http://schemas.microsoft.com/office/drawing/2014/main" id="{D3ED7469-AEF6-4175-846B-810B50BC9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68413"/>
          <a:ext cx="38100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VISIO" r:id="rId3" imgW="2500560" imgH="1317240" progId="Visio.Drawing.5">
                  <p:embed/>
                </p:oleObj>
              </mc:Choice>
              <mc:Fallback>
                <p:oleObj name="VISIO" r:id="rId3" imgW="2500560" imgH="1317240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68413"/>
                        <a:ext cx="3810000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8" name="Rectangle 16">
            <a:extLst>
              <a:ext uri="{FF2B5EF4-FFF2-40B4-BE49-F238E27FC236}">
                <a16:creationId xmlns:a16="http://schemas.microsoft.com/office/drawing/2014/main" id="{B26AA9CF-47AE-4731-B990-A78E7F89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：首先计算初始状态，容易得到</a:t>
            </a:r>
          </a:p>
        </p:txBody>
      </p:sp>
      <p:sp>
        <p:nvSpPr>
          <p:cNvPr id="49169" name="Rectangle 17">
            <a:extLst>
              <a:ext uri="{FF2B5EF4-FFF2-40B4-BE49-F238E27FC236}">
                <a16:creationId xmlns:a16="http://schemas.microsoft.com/office/drawing/2014/main" id="{7E31F930-28C8-4555-9C7D-D3EC7AD0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76800"/>
            <a:ext cx="6130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时，开关切换至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(b)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。由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KVL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列方程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–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0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，其中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R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,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 d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/dt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，故有    </a:t>
            </a:r>
          </a:p>
        </p:txBody>
      </p:sp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64BFEE7B-2EB5-4FBD-A19A-92B6BA8A2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2667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8" r:id="rId5" imgW="1688367" imgH="380835" progId="Equation.3">
                  <p:embed/>
                </p:oleObj>
              </mc:Choice>
              <mc:Fallback>
                <p:oleObj r:id="rId5" imgW="1688367" imgH="38083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6670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BBFCCB10-9022-468D-8F31-A918B09AD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276600"/>
          <a:ext cx="228600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name="VISIO" r:id="rId7" imgW="1476360" imgH="1050480" progId="Visio.Drawing.5">
                  <p:embed/>
                </p:oleObj>
              </mc:Choice>
              <mc:Fallback>
                <p:oleObj name="VISIO" r:id="rId7" imgW="1476360" imgH="1050480" progId="Visio.Drawing.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228600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>
            <a:extLst>
              <a:ext uri="{FF2B5EF4-FFF2-40B4-BE49-F238E27FC236}">
                <a16:creationId xmlns:a16="http://schemas.microsoft.com/office/drawing/2014/main" id="{2B572426-85AF-4A6C-99B2-30BC89F3F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029200"/>
          <a:ext cx="190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0" r:id="rId9" imgW="964781" imgH="355446" progId="Equation.3">
                  <p:embed/>
                </p:oleObj>
              </mc:Choice>
              <mc:Fallback>
                <p:oleObj r:id="rId9" imgW="964781" imgH="3554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029200"/>
                        <a:ext cx="1905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Rectangle 26">
            <a:extLst>
              <a:ext uri="{FF2B5EF4-FFF2-40B4-BE49-F238E27FC236}">
                <a16:creationId xmlns:a16="http://schemas.microsoft.com/office/drawing/2014/main" id="{E7C26322-D69B-4FE2-9971-82709489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或写为</a:t>
            </a:r>
          </a:p>
        </p:txBody>
      </p:sp>
      <p:sp>
        <p:nvSpPr>
          <p:cNvPr id="49180" name="Rectangle 28">
            <a:extLst>
              <a:ext uri="{FF2B5EF4-FFF2-40B4-BE49-F238E27FC236}">
                <a16:creationId xmlns:a16="http://schemas.microsoft.com/office/drawing/2014/main" id="{A82088DA-16AD-4187-A39A-391D323D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9179" name="Object 27">
            <a:extLst>
              <a:ext uri="{FF2B5EF4-FFF2-40B4-BE49-F238E27FC236}">
                <a16:creationId xmlns:a16="http://schemas.microsoft.com/office/drawing/2014/main" id="{B9607925-A914-4A2A-BF81-4D948AB47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715000"/>
          <a:ext cx="1447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1" r:id="rId11" imgW="888614" imgH="355446" progId="Equation.3">
                  <p:embed/>
                </p:oleObj>
              </mc:Choice>
              <mc:Fallback>
                <p:oleObj r:id="rId11" imgW="888614" imgH="3554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1447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1" name="Rectangle 29">
            <a:extLst>
              <a:ext uri="{FF2B5EF4-FFF2-40B4-BE49-F238E27FC236}">
                <a16:creationId xmlns:a16="http://schemas.microsoft.com/office/drawing/2014/main" id="{3AF6EBFB-0A7A-4404-A7A9-246FACE9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83263"/>
            <a:ext cx="294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式中，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τ=RC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为时常数。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65" grpId="0" animBg="1" autoUpdateAnimBg="0"/>
      <p:bldP spid="49166" grpId="0" autoUpdateAnimBg="0"/>
      <p:bldP spid="49168" grpId="0" autoUpdateAnimBg="0"/>
      <p:bldP spid="49169" grpId="0" autoUpdateAnimBg="0"/>
      <p:bldP spid="49178" grpId="0" autoUpdateAnimBg="0"/>
      <p:bldP spid="4918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DA5293B-3C30-40D2-8134-00909DF7C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0181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0B99E8-9983-4CE4-9991-9944F1FE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374058B7-AA1E-4716-ADAF-CDEF2311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E9C612FF-157A-42BB-96F4-7A75DAA1CA7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23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0183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8201005-4DC3-4BC5-9F6F-D5439BD5F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0184" name="WordArt 8">
            <a:extLst>
              <a:ext uri="{FF2B5EF4-FFF2-40B4-BE49-F238E27FC236}">
                <a16:creationId xmlns:a16="http://schemas.microsoft.com/office/drawing/2014/main" id="{4E6BB6EC-EC43-47DB-B15C-4D4373D5DE5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386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一、零输入响应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D341884D-4871-4B39-AFF3-97684CF8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352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3.4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一阶动态电路的响应</a:t>
            </a:r>
          </a:p>
        </p:txBody>
      </p:sp>
      <p:sp>
        <p:nvSpPr>
          <p:cNvPr id="50189" name="Rectangle 13">
            <a:extLst>
              <a:ext uri="{FF2B5EF4-FFF2-40B4-BE49-F238E27FC236}">
                <a16:creationId xmlns:a16="http://schemas.microsoft.com/office/drawing/2014/main" id="{6B1B0ACC-6879-445B-B1FF-E2B91DE0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A59FF1BE-F6F2-411F-96E3-6018C772D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066800"/>
          <a:ext cx="16954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1" name="Equation" r:id="rId3" imgW="799920" imgH="330120" progId="Equation.3">
                  <p:embed/>
                </p:oleObj>
              </mc:Choice>
              <mc:Fallback>
                <p:oleObj name="Equation" r:id="rId3" imgW="79992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1695450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14">
            <a:extLst>
              <a:ext uri="{FF2B5EF4-FFF2-40B4-BE49-F238E27FC236}">
                <a16:creationId xmlns:a16="http://schemas.microsoft.com/office/drawing/2014/main" id="{67687290-E7B2-424E-8E73-EC0205C2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586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将初始值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代入，可得常数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，最后得</a:t>
            </a:r>
          </a:p>
        </p:txBody>
      </p:sp>
      <p:sp>
        <p:nvSpPr>
          <p:cNvPr id="50192" name="Rectangle 16">
            <a:extLst>
              <a:ext uri="{FF2B5EF4-FFF2-40B4-BE49-F238E27FC236}">
                <a16:creationId xmlns:a16="http://schemas.microsoft.com/office/drawing/2014/main" id="{AC26C69C-45CD-4AC3-AEEF-D78082CED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191" name="Object 15">
            <a:extLst>
              <a:ext uri="{FF2B5EF4-FFF2-40B4-BE49-F238E27FC236}">
                <a16:creationId xmlns:a16="http://schemas.microsoft.com/office/drawing/2014/main" id="{56DB57CD-9ED2-46FE-AE0D-848862330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057400"/>
          <a:ext cx="5562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2" name="Equation" r:id="rId5" imgW="2095200" imgH="431640" progId="Equation.3">
                  <p:embed/>
                </p:oleObj>
              </mc:Choice>
              <mc:Fallback>
                <p:oleObj name="Equation" r:id="rId5" imgW="20952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55626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Rectangle 17">
            <a:extLst>
              <a:ext uri="{FF2B5EF4-FFF2-40B4-BE49-F238E27FC236}">
                <a16:creationId xmlns:a16="http://schemas.microsoft.com/office/drawing/2014/main" id="{9F9E325E-0904-424E-83AD-7B189802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88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t≥0</a:t>
            </a:r>
          </a:p>
        </p:txBody>
      </p:sp>
      <p:sp>
        <p:nvSpPr>
          <p:cNvPr id="50195" name="Rectangle 19">
            <a:extLst>
              <a:ext uri="{FF2B5EF4-FFF2-40B4-BE49-F238E27FC236}">
                <a16:creationId xmlns:a16="http://schemas.microsoft.com/office/drawing/2014/main" id="{5EAE2B31-3D58-4FF3-94E7-0425DCDF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4AC3648E-62E7-427F-AEB9-0846E4473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63850"/>
          <a:ext cx="3352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r:id="rId7" imgW="1662978" imgH="406224" progId="Equation.3">
                  <p:embed/>
                </p:oleObj>
              </mc:Choice>
              <mc:Fallback>
                <p:oleObj r:id="rId7" imgW="1662978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63850"/>
                        <a:ext cx="33528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0">
            <a:extLst>
              <a:ext uri="{FF2B5EF4-FFF2-40B4-BE49-F238E27FC236}">
                <a16:creationId xmlns:a16="http://schemas.microsoft.com/office/drawing/2014/main" id="{5E9BD754-0AE9-4326-91EF-A4756074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波形如图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(c)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(d)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。可见当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t→∞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时，它们衰减到零，达到稳态。这一变化过程称为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暂态过程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过渡过程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50197" name="Object 21">
            <a:extLst>
              <a:ext uri="{FF2B5EF4-FFF2-40B4-BE49-F238E27FC236}">
                <a16:creationId xmlns:a16="http://schemas.microsoft.com/office/drawing/2014/main" id="{602E6FB3-438A-485E-B51C-2B150DDEB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19400"/>
          <a:ext cx="31242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VISIO" r:id="rId9" imgW="1990440" imgH="1317240" progId="Visio.Drawing.5">
                  <p:embed/>
                </p:oleObj>
              </mc:Choice>
              <mc:Fallback>
                <p:oleObj name="VISIO" r:id="rId9" imgW="1990440" imgH="1317240" progId="Visio.Drawing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3124200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E7C78CD3-7699-4E4E-A220-F5B2099FB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819400"/>
          <a:ext cx="28956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5" name="VISIO" r:id="rId11" imgW="1918440" imgH="1243440" progId="Visio.Drawing.5">
                  <p:embed/>
                </p:oleObj>
              </mc:Choice>
              <mc:Fallback>
                <p:oleObj name="VISIO" r:id="rId11" imgW="1918440" imgH="1243440" progId="Visio.Drawing.5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19400"/>
                        <a:ext cx="28956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Rectangle 23">
            <a:extLst>
              <a:ext uri="{FF2B5EF4-FFF2-40B4-BE49-F238E27FC236}">
                <a16:creationId xmlns:a16="http://schemas.microsoft.com/office/drawing/2014/main" id="{CCF9E1F1-E71F-4D67-A064-15EA141B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657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在换路前后，电容电压是连续的；而电流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)/R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，发生跃变。</a:t>
            </a:r>
          </a:p>
        </p:txBody>
      </p:sp>
      <p:sp>
        <p:nvSpPr>
          <p:cNvPr id="50200" name="Rectangle 24">
            <a:extLst>
              <a:ext uri="{FF2B5EF4-FFF2-40B4-BE49-F238E27FC236}">
                <a16:creationId xmlns:a16="http://schemas.microsoft.com/office/drawing/2014/main" id="{5AE9B842-0BE0-4332-86AE-F4619F76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800600"/>
            <a:ext cx="4876800" cy="13208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零输入响应与初始状态之间满足齐次性。实际上，对二阶以上电路，有多个初始状态，零输入响应与各初始状态间也满足可加性。这种性质称为零输入线性。</a:t>
            </a:r>
          </a:p>
        </p:txBody>
      </p:sp>
      <p:sp>
        <p:nvSpPr>
          <p:cNvPr id="50202" name="AutoShape 26">
            <a:extLst>
              <a:ext uri="{FF2B5EF4-FFF2-40B4-BE49-F238E27FC236}">
                <a16:creationId xmlns:a16="http://schemas.microsoft.com/office/drawing/2014/main" id="{484BF2AB-289A-447A-BC2F-2AE4352B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52600"/>
            <a:ext cx="381000" cy="1219200"/>
          </a:xfrm>
          <a:prstGeom prst="wedgeEllipseCallout">
            <a:avLst>
              <a:gd name="adj1" fmla="val -43750"/>
              <a:gd name="adj2" fmla="val 7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50204" name="AutoShape 28">
            <a:extLst>
              <a:ext uri="{FF2B5EF4-FFF2-40B4-BE49-F238E27FC236}">
                <a16:creationId xmlns:a16="http://schemas.microsoft.com/office/drawing/2014/main" id="{CDDDDC48-300B-4502-A93F-03988D6F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219200"/>
            <a:ext cx="2110680" cy="1077575"/>
          </a:xfrm>
          <a:prstGeom prst="cloudCallout">
            <a:avLst>
              <a:gd name="adj1" fmla="val -127583"/>
              <a:gd name="adj2" fmla="val 172630"/>
            </a:avLst>
          </a:prstGeom>
          <a:solidFill>
            <a:srgbClr val="CCECFF"/>
          </a:solidFill>
          <a:ln w="9525">
            <a:solidFill>
              <a:srgbClr val="D82E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物理过程：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放电</a:t>
            </a:r>
          </a:p>
        </p:txBody>
      </p:sp>
      <p:sp>
        <p:nvSpPr>
          <p:cNvPr id="50205" name="Rectangle 29">
            <a:extLst>
              <a:ext uri="{FF2B5EF4-FFF2-40B4-BE49-F238E27FC236}">
                <a16:creationId xmlns:a16="http://schemas.microsoft.com/office/drawing/2014/main" id="{00F2F85F-89D9-44D8-A3C4-E636D34FF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839200" cy="381000"/>
          </a:xfrm>
        </p:spPr>
        <p:txBody>
          <a:bodyPr/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上面齐次微分方程的特征方程为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s + (1/τ)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，特征根为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s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1/τ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，故解为：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 autoUpdateAnimBg="0"/>
      <p:bldP spid="50193" grpId="0" autoUpdateAnimBg="0"/>
      <p:bldP spid="50196" grpId="0" autoUpdateAnimBg="0"/>
      <p:bldP spid="50199" grpId="0" autoUpdateAnimBg="0"/>
      <p:bldP spid="50200" grpId="0" animBg="1" autoUpdateAnimBg="0"/>
      <p:bldP spid="5020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305594E-76A9-48F2-AB59-26CBCC9BB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077200" cy="990600"/>
          </a:xfrm>
        </p:spPr>
        <p:txBody>
          <a:bodyPr/>
          <a:lstStyle/>
          <a:p>
            <a:pPr algn="l"/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：电路如图所示，已知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 = 4Ω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L = 0.1H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= 24V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，开关在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打开，求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时的电流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，其中电压表的内阻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= 10k 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，量程为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100V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，问开关打开时，电压表有无危险？</a:t>
            </a:r>
          </a:p>
        </p:txBody>
      </p:sp>
      <p:sp>
        <p:nvSpPr>
          <p:cNvPr id="52228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00DFBD-2318-4B71-857B-AC5BFD15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2229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A810E4-ABB3-4B98-AA9A-9A8342C9C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3C7AAC4-3010-4EAE-B8AE-28BAEA2E6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95A55325-AEC0-458C-89CD-D7E9CEAEAD1E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24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2231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B53275-B3AF-4BAE-BCFF-6674A1A05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2232" name="WordArt 8">
            <a:extLst>
              <a:ext uri="{FF2B5EF4-FFF2-40B4-BE49-F238E27FC236}">
                <a16:creationId xmlns:a16="http://schemas.microsoft.com/office/drawing/2014/main" id="{CBC63731-62A2-442C-92B1-3282024993B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386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一、零输入响应</a:t>
            </a:r>
          </a:p>
        </p:txBody>
      </p:sp>
      <p:sp>
        <p:nvSpPr>
          <p:cNvPr id="52233" name="Rectangle 9">
            <a:extLst>
              <a:ext uri="{FF2B5EF4-FFF2-40B4-BE49-F238E27FC236}">
                <a16:creationId xmlns:a16="http://schemas.microsoft.com/office/drawing/2014/main" id="{2E58635D-A958-44C1-9DD3-8B1E1967A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352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3.4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一阶动态电路的响应</a:t>
            </a:r>
          </a:p>
        </p:txBody>
      </p:sp>
      <p:sp>
        <p:nvSpPr>
          <p:cNvPr id="52235" name="Rectangle 11">
            <a:extLst>
              <a:ext uri="{FF2B5EF4-FFF2-40B4-BE49-F238E27FC236}">
                <a16:creationId xmlns:a16="http://schemas.microsoft.com/office/drawing/2014/main" id="{7A579FB3-DB77-42F4-BA0F-896D8960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5275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因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0-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时，电感相当与短路，故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而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 = Us/R = 24/4 = 6 A</a:t>
            </a:r>
          </a:p>
        </p:txBody>
      </p:sp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202E4EAB-9649-4EC2-866D-8C548C1C8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371600"/>
          <a:ext cx="37338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VISIO" r:id="rId3" imgW="2511720" imgH="1264320" progId="Visio.Drawing.5">
                  <p:embed/>
                </p:oleObj>
              </mc:Choice>
              <mc:Fallback>
                <p:oleObj name="VISIO" r:id="rId3" imgW="2511720" imgH="126432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71600"/>
                        <a:ext cx="37338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EFCC22FF-9AEF-422E-810B-89F1D37FB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276600"/>
          <a:ext cx="251460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VISIO" r:id="rId5" imgW="1498680" imgH="1028520" progId="Visio.Drawing.5">
                  <p:embed/>
                </p:oleObj>
              </mc:Choice>
              <mc:Fallback>
                <p:oleObj name="VISIO" r:id="rId5" imgW="1498680" imgH="102852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514600" cy="172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Rectangle 14">
            <a:extLst>
              <a:ext uri="{FF2B5EF4-FFF2-40B4-BE49-F238E27FC236}">
                <a16:creationId xmlns:a16="http://schemas.microsoft.com/office/drawing/2014/main" id="{D5ECEB52-720D-4774-A25D-268BA1A3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06663"/>
            <a:ext cx="48133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换路后，等效电路如图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。由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KVL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方程有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–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0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将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L d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/dt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代入上式得</a:t>
            </a:r>
          </a:p>
        </p:txBody>
      </p:sp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A5EF01F8-A859-490D-96C3-53C88B857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657600"/>
          <a:ext cx="4114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" r:id="rId7" imgW="2145369" imgH="355446" progId="Equation.3">
                  <p:embed/>
                </p:oleObj>
              </mc:Choice>
              <mc:Fallback>
                <p:oleObj r:id="rId7" imgW="2145369" imgH="3554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41148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17">
            <a:extLst>
              <a:ext uri="{FF2B5EF4-FFF2-40B4-BE49-F238E27FC236}">
                <a16:creationId xmlns:a16="http://schemas.microsoft.com/office/drawing/2014/main" id="{7CB9CB4F-CE3E-484F-B05B-D2888660D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35463"/>
            <a:ext cx="3252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τ=L/R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=10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-5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，方程变为</a:t>
            </a:r>
          </a:p>
        </p:txBody>
      </p:sp>
      <p:graphicFrame>
        <p:nvGraphicFramePr>
          <p:cNvPr id="52242" name="Object 18">
            <a:extLst>
              <a:ext uri="{FF2B5EF4-FFF2-40B4-BE49-F238E27FC236}">
                <a16:creationId xmlns:a16="http://schemas.microsoft.com/office/drawing/2014/main" id="{769883F4-AEAB-4EF5-9A34-AB5F3E610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91000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" r:id="rId9" imgW="799753" imgH="355446" progId="Equation.3">
                  <p:embed/>
                </p:oleObj>
              </mc:Choice>
              <mc:Fallback>
                <p:oleObj r:id="rId9" imgW="799753" imgH="3554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15240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4" name="Rectangle 20">
            <a:extLst>
              <a:ext uri="{FF2B5EF4-FFF2-40B4-BE49-F238E27FC236}">
                <a16:creationId xmlns:a16="http://schemas.microsoft.com/office/drawing/2014/main" id="{8473FE96-D6B5-4F07-8E09-90A2549E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530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故</a:t>
            </a:r>
          </a:p>
        </p:txBody>
      </p:sp>
      <p:graphicFrame>
        <p:nvGraphicFramePr>
          <p:cNvPr id="52245" name="Object 21">
            <a:extLst>
              <a:ext uri="{FF2B5EF4-FFF2-40B4-BE49-F238E27FC236}">
                <a16:creationId xmlns:a16="http://schemas.microsoft.com/office/drawing/2014/main" id="{AAE88D93-782D-49FD-906D-E1B6982AC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4800600"/>
          <a:ext cx="28051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11" imgW="1498320" imgH="330120" progId="Equation.3">
                  <p:embed/>
                </p:oleObj>
              </mc:Choice>
              <mc:Fallback>
                <p:oleObj name="Equation" r:id="rId11" imgW="1498320" imgH="330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800600"/>
                        <a:ext cx="280511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Rectangle 24">
            <a:extLst>
              <a:ext uri="{FF2B5EF4-FFF2-40B4-BE49-F238E27FC236}">
                <a16:creationId xmlns:a16="http://schemas.microsoft.com/office/drawing/2014/main" id="{3480002A-BCCE-4212-AFBA-FB8129988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3886200" cy="10160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电压表换路后瞬间要承受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60kV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的高压，而其量程只有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100V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，因此电压表立即被打坏。</a:t>
            </a:r>
          </a:p>
        </p:txBody>
      </p:sp>
      <p:grpSp>
        <p:nvGrpSpPr>
          <p:cNvPr id="52251" name="Group 27">
            <a:extLst>
              <a:ext uri="{FF2B5EF4-FFF2-40B4-BE49-F238E27FC236}">
                <a16:creationId xmlns:a16="http://schemas.microsoft.com/office/drawing/2014/main" id="{DB4BABF6-555D-4264-8955-4170D1FC5B4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257800"/>
            <a:ext cx="3965575" cy="1066800"/>
            <a:chOff x="192" y="3312"/>
            <a:chExt cx="2498" cy="672"/>
          </a:xfrm>
        </p:grpSpPr>
        <p:sp>
          <p:nvSpPr>
            <p:cNvPr id="52247" name="Rectangle 23">
              <a:extLst>
                <a:ext uri="{FF2B5EF4-FFF2-40B4-BE49-F238E27FC236}">
                  <a16:creationId xmlns:a16="http://schemas.microsoft.com/office/drawing/2014/main" id="{4156A442-FCC0-4184-8142-6F8A39F8F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504"/>
              <a:ext cx="249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82E1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D82E1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u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(t) = </a:t>
              </a:r>
              <a:r>
                <a:rPr lang="en-US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R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V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i</a:t>
              </a:r>
              <a:r>
                <a:rPr lang="en-US" altLang="zh-CN" sz="2000" baseline="-25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L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(t) = </a:t>
              </a:r>
              <a:r>
                <a:rPr lang="en-US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10×10</a:t>
              </a:r>
              <a:r>
                <a:rPr lang="en-US" altLang="zh-CN" sz="2000" baseline="30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3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×          </a:t>
              </a:r>
            </a:p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= </a:t>
              </a:r>
              <a:r>
                <a:rPr lang="en-US" altLang="zh-CN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Wingdings" panose="05000000000000000000" pitchFamily="2" charset="2"/>
                </a:rPr>
                <a:t>-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60       kV</a:t>
              </a:r>
            </a:p>
          </p:txBody>
        </p:sp>
        <p:graphicFrame>
          <p:nvGraphicFramePr>
            <p:cNvPr id="52249" name="Object 25">
              <a:extLst>
                <a:ext uri="{FF2B5EF4-FFF2-40B4-BE49-F238E27FC236}">
                  <a16:creationId xmlns:a16="http://schemas.microsoft.com/office/drawing/2014/main" id="{64B791CA-4605-49DD-B3DC-D35754438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12"/>
            <a:ext cx="432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4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12"/>
                          <a:ext cx="432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82E1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82E1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50" name="Object 26">
              <a:extLst>
                <a:ext uri="{FF2B5EF4-FFF2-40B4-BE49-F238E27FC236}">
                  <a16:creationId xmlns:a16="http://schemas.microsoft.com/office/drawing/2014/main" id="{CF9C3A04-9D31-4BF7-A871-E8B92C9DD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648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5" name="Equation" r:id="rId15" imgW="228600" imgH="304560" progId="Equation.3">
                    <p:embed/>
                  </p:oleObj>
                </mc:Choice>
                <mc:Fallback>
                  <p:oleObj name="Equation" r:id="rId15" imgW="22860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48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D82E1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D82E1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build="p" autoUpdateAnimBg="0"/>
      <p:bldP spid="52238" grpId="0" build="p" autoUpdateAnimBg="0"/>
      <p:bldP spid="52241" grpId="0" autoUpdateAnimBg="0"/>
      <p:bldP spid="52244" grpId="0" autoUpdateAnimBg="0"/>
      <p:bldP spid="5224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43E6789-4F77-4C51-800F-3EFB0614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2133600" cy="3810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二、零状态响应</a:t>
            </a:r>
          </a:p>
        </p:txBody>
      </p:sp>
      <p:sp>
        <p:nvSpPr>
          <p:cNvPr id="5325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7A81FD-27F8-4DB8-8986-271D885A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325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D86218-0265-4314-8DF0-A676E97A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2484D3B0-892D-4C8E-9EF0-9A63D1966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B46ADCB-F2CC-44D0-B4CD-99C9E56DF8EA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25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325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CEE3FF-0670-413B-BD63-E598CB09B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EC4F3CB5-A34C-41B1-8D50-82FB516F1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352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3.4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一阶动态电路的响应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AD2C3F1A-9EDF-468F-AB9A-740F78BF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876800" cy="10160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定义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：当电路的初始储能为零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即初始状态为零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时，仅由外加激励所引起的响应，称为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零状态响应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，记为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7E1EC24A-448F-47DD-9ECB-907A10A2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70125"/>
            <a:ext cx="525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：电路如图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所示，已知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是闭合，电路已达稳态。在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断开，求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时，电容电压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D2A37BCE-5EB2-4A4B-85C4-8C3D547D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&lt;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时开关闭合，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，故所求响应为零状态响应。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时，根据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KCL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有     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由于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C d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/dt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，代入上式得</a:t>
            </a:r>
          </a:p>
        </p:txBody>
      </p:sp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C34DC47E-F80A-4304-ABD1-BB0B6FF3C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86200"/>
          <a:ext cx="1905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8" r:id="rId3" imgW="1079032" imgH="355446" progId="Equation.3">
                  <p:embed/>
                </p:oleObj>
              </mc:Choice>
              <mc:Fallback>
                <p:oleObj r:id="rId3" imgW="1079032" imgH="3554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19050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14">
            <a:extLst>
              <a:ext uri="{FF2B5EF4-FFF2-40B4-BE49-F238E27FC236}">
                <a16:creationId xmlns:a16="http://schemas.microsoft.com/office/drawing/2014/main" id="{C7B912C3-BFFC-40B9-87C8-2FFE56B7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或写为</a:t>
            </a:r>
          </a:p>
        </p:txBody>
      </p:sp>
      <p:graphicFrame>
        <p:nvGraphicFramePr>
          <p:cNvPr id="53263" name="Object 15">
            <a:extLst>
              <a:ext uri="{FF2B5EF4-FFF2-40B4-BE49-F238E27FC236}">
                <a16:creationId xmlns:a16="http://schemas.microsoft.com/office/drawing/2014/main" id="{6FC99549-6E3E-4AEA-92DD-14B3A752B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495800"/>
          <a:ext cx="1676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r:id="rId5" imgW="1079032" imgH="355446" progId="Equation.3">
                  <p:embed/>
                </p:oleObj>
              </mc:Choice>
              <mc:Fallback>
                <p:oleObj r:id="rId5" imgW="1079032" imgH="3554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16764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Rectangle 17">
            <a:extLst>
              <a:ext uri="{FF2B5EF4-FFF2-40B4-BE49-F238E27FC236}">
                <a16:creationId xmlns:a16="http://schemas.microsoft.com/office/drawing/2014/main" id="{7D83B201-E370-48BB-BD36-1562A480D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64063"/>
            <a:ext cx="3467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式中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τ=RC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，初始值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0</a:t>
            </a: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FA06FE76-16F6-4CBA-A1E2-15124065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105400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Ch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</a:t>
            </a:r>
          </a:p>
        </p:txBody>
      </p:sp>
      <p:sp>
        <p:nvSpPr>
          <p:cNvPr id="53267" name="Rectangle 19">
            <a:extLst>
              <a:ext uri="{FF2B5EF4-FFF2-40B4-BE49-F238E27FC236}">
                <a16:creationId xmlns:a16="http://schemas.microsoft.com/office/drawing/2014/main" id="{4E665E8A-5CFE-4332-A0AF-E8393793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70538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对应的齐次解为</a:t>
            </a:r>
          </a:p>
        </p:txBody>
      </p:sp>
      <p:graphicFrame>
        <p:nvGraphicFramePr>
          <p:cNvPr id="53268" name="Object 20">
            <a:extLst>
              <a:ext uri="{FF2B5EF4-FFF2-40B4-BE49-F238E27FC236}">
                <a16:creationId xmlns:a16="http://schemas.microsoft.com/office/drawing/2014/main" id="{1387AB72-50F2-4545-A27D-C1BFD5296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5410200"/>
          <a:ext cx="15986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7" imgW="812520" imgH="330120" progId="Equation.3">
                  <p:embed/>
                </p:oleObj>
              </mc:Choice>
              <mc:Fallback>
                <p:oleObj name="Equation" r:id="rId7" imgW="812520" imgH="330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5410200"/>
                        <a:ext cx="1598612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5">
            <a:extLst>
              <a:ext uri="{FF2B5EF4-FFF2-40B4-BE49-F238E27FC236}">
                <a16:creationId xmlns:a16="http://schemas.microsoft.com/office/drawing/2014/main" id="{7E2AF26F-BB94-44F4-9790-2BFE92EBB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635125"/>
          <a:ext cx="38862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VISIO" r:id="rId9" imgW="2068560" imgH="792360" progId="Visio.Drawing.5">
                  <p:embed/>
                </p:oleObj>
              </mc:Choice>
              <mc:Fallback>
                <p:oleObj name="VISIO" r:id="rId9" imgW="2068560" imgH="792360" progId="Visio.Drawing.5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635125"/>
                        <a:ext cx="38862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3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3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3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 autoUpdateAnimBg="0"/>
      <p:bldP spid="53258" grpId="0" autoUpdateAnimBg="0"/>
      <p:bldP spid="53259" grpId="0" build="p" autoUpdateAnimBg="0"/>
      <p:bldP spid="53262" grpId="0" autoUpdateAnimBg="0"/>
      <p:bldP spid="53265" grpId="0" autoUpdateAnimBg="0"/>
      <p:bldP spid="53266" grpId="0" autoUpdateAnimBg="0"/>
      <p:bldP spid="5326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5870BAA-A6E1-4352-8C6C-3CF92E994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6324600" cy="381000"/>
          </a:xfrm>
        </p:spPr>
        <p:txBody>
          <a:bodyPr/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其特解为常数，令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Cp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(t) = 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，将其代入微分方程得</a:t>
            </a:r>
          </a:p>
        </p:txBody>
      </p:sp>
      <p:sp>
        <p:nvSpPr>
          <p:cNvPr id="5427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91B53A-C923-420E-AC5A-8C4BF2D7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427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3A06D5-145B-4108-BCA5-DCAC7866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3DF53A97-A0D1-417A-8DBA-9D267A98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33B902EF-0C3A-45C0-B04A-AFB15DB541EC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26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427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2C7EFE1-9639-467B-A956-BAA7F9529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2288CE39-778A-4096-8D1B-ECC8F534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352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3.4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一阶动态电路的响应</a:t>
            </a:r>
          </a:p>
        </p:txBody>
      </p:sp>
      <p:sp>
        <p:nvSpPr>
          <p:cNvPr id="54281" name="WordArt 9">
            <a:extLst>
              <a:ext uri="{FF2B5EF4-FFF2-40B4-BE49-F238E27FC236}">
                <a16:creationId xmlns:a16="http://schemas.microsoft.com/office/drawing/2014/main" id="{87D968E3-DAC3-452B-B73A-B11209F91A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038600" y="0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二、零状态响应</a:t>
            </a:r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17E3A18D-0FC4-4ECD-A963-A5FC6C25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88253D5D-A048-47FD-A9B6-B4906A4D2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8413" y="685800"/>
          <a:ext cx="22621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r:id="rId3" imgW="1167893" imgH="355446" progId="Equation.3">
                  <p:embed/>
                </p:oleObj>
              </mc:Choice>
              <mc:Fallback>
                <p:oleObj r:id="rId3" imgW="1167893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685800"/>
                        <a:ext cx="2262187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5" name="Rectangle 13">
            <a:extLst>
              <a:ext uri="{FF2B5EF4-FFF2-40B4-BE49-F238E27FC236}">
                <a16:creationId xmlns:a16="http://schemas.microsoft.com/office/drawing/2014/main" id="{15218A46-F24E-4C99-9E38-BC5BC3C13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故得特解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RI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54286" name="Rectangle 14">
            <a:extLst>
              <a:ext uri="{FF2B5EF4-FFF2-40B4-BE49-F238E27FC236}">
                <a16:creationId xmlns:a16="http://schemas.microsoft.com/office/drawing/2014/main" id="{763A2D2B-EC41-4030-B66F-8D48157E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44663"/>
            <a:ext cx="132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完全解为  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C34B78B5-3553-4EB2-829F-953B2C16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CBA329A7-3CAD-40DC-9CC3-D7906FC26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2209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r:id="rId5" imgW="1079500" imgH="330200" progId="Equation.3">
                  <p:embed/>
                </p:oleObj>
              </mc:Choice>
              <mc:Fallback>
                <p:oleObj r:id="rId5" imgW="1079500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22098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7">
            <a:extLst>
              <a:ext uri="{FF2B5EF4-FFF2-40B4-BE49-F238E27FC236}">
                <a16:creationId xmlns:a16="http://schemas.microsoft.com/office/drawing/2014/main" id="{31715E6C-4AB8-43A1-87BF-48556577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7864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将初始状态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代入确定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，有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K + RI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，解得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RI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30DE2835-ADF7-4EDD-90F1-78BC7FCA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297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于是得电路的零状态响应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C34F4CD6-68AE-4CD1-9F72-3EE17D10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F328A713-21F2-42D3-B32D-E90416F3E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14600"/>
          <a:ext cx="2819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r:id="rId7" imgW="1524000" imgH="330200" progId="Equation.3">
                  <p:embed/>
                </p:oleObj>
              </mc:Choice>
              <mc:Fallback>
                <p:oleObj r:id="rId7" imgW="15240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28194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>
            <a:extLst>
              <a:ext uri="{FF2B5EF4-FFF2-40B4-BE49-F238E27FC236}">
                <a16:creationId xmlns:a16="http://schemas.microsoft.com/office/drawing/2014/main" id="{E6EC53F5-1ACA-40AC-B27E-CF3BD7715C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048000"/>
          <a:ext cx="35052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VISIO" r:id="rId9" imgW="1944360" imgH="1370520" progId="Visio.Drawing.5">
                  <p:embed/>
                </p:oleObj>
              </mc:Choice>
              <mc:Fallback>
                <p:oleObj name="VISIO" r:id="rId9" imgW="1944360" imgH="1370520" progId="Visio.Drawing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35052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Rectangle 22">
            <a:extLst>
              <a:ext uri="{FF2B5EF4-FFF2-40B4-BE49-F238E27FC236}">
                <a16:creationId xmlns:a16="http://schemas.microsoft.com/office/drawing/2014/main" id="{C8D8679E-2482-4669-98C7-59BE85F8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78163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电容电流</a:t>
            </a:r>
          </a:p>
        </p:txBody>
      </p:sp>
      <p:sp>
        <p:nvSpPr>
          <p:cNvPr id="54296" name="Rectangle 24">
            <a:extLst>
              <a:ext uri="{FF2B5EF4-FFF2-40B4-BE49-F238E27FC236}">
                <a16:creationId xmlns:a16="http://schemas.microsoft.com/office/drawing/2014/main" id="{BD1F604B-8B61-405F-9ABD-0EDF4C2B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295" name="Object 23">
            <a:extLst>
              <a:ext uri="{FF2B5EF4-FFF2-40B4-BE49-F238E27FC236}">
                <a16:creationId xmlns:a16="http://schemas.microsoft.com/office/drawing/2014/main" id="{710F113F-EFD3-44CD-A33E-D593DAF23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48000"/>
          <a:ext cx="2286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r:id="rId11" imgW="1155199" imgH="406224" progId="Equation.3">
                  <p:embed/>
                </p:oleObj>
              </mc:Choice>
              <mc:Fallback>
                <p:oleObj r:id="rId11" imgW="1155199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22860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Rectangle 25">
            <a:extLst>
              <a:ext uri="{FF2B5EF4-FFF2-40B4-BE49-F238E27FC236}">
                <a16:creationId xmlns:a16="http://schemas.microsoft.com/office/drawing/2014/main" id="{F972BE81-4D49-484A-A7DE-B4BBB684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86200"/>
            <a:ext cx="502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可见，当开关断开后，电容充电，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按指数规律上升，当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t→∞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时，达到稳定状态，其稳态值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= RIs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。而电容电流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按指数规律衰减，当达到稳态时，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= 0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4298" name="Rectangle 26">
            <a:extLst>
              <a:ext uri="{FF2B5EF4-FFF2-40B4-BE49-F238E27FC236}">
                <a16:creationId xmlns:a16="http://schemas.microsoft.com/office/drawing/2014/main" id="{2B5EC019-A8DB-4F15-9D03-F9F551A6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410200"/>
            <a:ext cx="8001000" cy="7112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零状态响应满足齐次性。若有多个激励，零状态响应与各激励之间也满足可加性。这种性质称为零状态线性。</a:t>
            </a:r>
          </a:p>
        </p:txBody>
      </p:sp>
      <p:sp>
        <p:nvSpPr>
          <p:cNvPr id="54300" name="AutoShape 28">
            <a:extLst>
              <a:ext uri="{FF2B5EF4-FFF2-40B4-BE49-F238E27FC236}">
                <a16:creationId xmlns:a16="http://schemas.microsoft.com/office/drawing/2014/main" id="{68357B80-02F2-4CAF-B85D-9309AABCC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38413"/>
            <a:ext cx="1890464" cy="1077575"/>
          </a:xfrm>
          <a:prstGeom prst="cloudCallout">
            <a:avLst>
              <a:gd name="adj1" fmla="val -32190"/>
              <a:gd name="adj2" fmla="val 86852"/>
            </a:avLst>
          </a:prstGeom>
          <a:solidFill>
            <a:srgbClr val="CCECFF"/>
          </a:solidFill>
          <a:ln w="9525">
            <a:solidFill>
              <a:srgbClr val="D82E1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物理过程</a:t>
            </a:r>
            <a:r>
              <a:rPr lang="zh-CN" altLang="en-US" sz="2000" dirty="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：充电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autoUpdateAnimBg="0"/>
      <p:bldP spid="54286" grpId="0" autoUpdateAnimBg="0"/>
      <p:bldP spid="54289" grpId="0" autoUpdateAnimBg="0"/>
      <p:bldP spid="54290" grpId="0" autoUpdateAnimBg="0"/>
      <p:bldP spid="54294" grpId="0" autoUpdateAnimBg="0"/>
      <p:bldP spid="54297" grpId="0" autoUpdateAnimBg="0"/>
      <p:bldP spid="54298" grpId="0" animBg="1" autoUpdateAnimBg="0"/>
      <p:bldP spid="5430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93C4501-E41A-4A90-A344-7B582323C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1752600" cy="381000"/>
          </a:xfrm>
        </p:spPr>
        <p:txBody>
          <a:bodyPr/>
          <a:lstStyle/>
          <a:p>
            <a:r>
              <a:rPr kumimoji="0"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三、全响应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C02F4EF4-CD44-4316-899B-2970F9FD6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3352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solidFill>
                  <a:schemeClr val="bg1"/>
                </a:solidFill>
                <a:latin typeface="Tahoma" panose="020B0604030504040204" pitchFamily="34" charset="0"/>
              </a:rPr>
              <a:t>3.4   </a:t>
            </a:r>
            <a:r>
              <a:rPr lang="zh-CN" altLang="en-US" sz="2000">
                <a:solidFill>
                  <a:schemeClr val="bg1"/>
                </a:solidFill>
                <a:latin typeface="Tahoma" panose="020B0604030504040204" pitchFamily="34" charset="0"/>
              </a:rPr>
              <a:t>一阶动态电路的响应</a:t>
            </a:r>
          </a:p>
        </p:txBody>
      </p:sp>
      <p:sp>
        <p:nvSpPr>
          <p:cNvPr id="55301" name="Text 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EDDE3D-361D-4443-9B4B-058552B2E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5302" name="Text Box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EC4D4A-01F3-4EE9-8E9F-24976EB47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8721D367-6373-4B8B-AAEF-1F4195B9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DEBDF693-9BF4-417E-B394-3306AACBC6B3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27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5304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2C2DEF-3C2A-4535-860A-014A4EE8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69AD631D-E02C-48C7-9DAF-CAAD731C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43000"/>
            <a:ext cx="7924800" cy="83185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定义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：电路在外加激励和初始状态共同作用下所产生的响应，称为</a:t>
            </a:r>
            <a:r>
              <a:rPr lang="zh-CN" altLang="en-US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全响应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E75E8DF7-33AD-4B56-AA64-2C391993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71700"/>
            <a:ext cx="8588375" cy="1343025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我们可以将初始状态（初始储能）看作电路的内部激励。</a:t>
            </a:r>
          </a:p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对于线性电路，根据叠加定理，全响应又可以分解为</a:t>
            </a:r>
          </a:p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全响应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零输入响应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零状态响应 ，即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y(t) = y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+ y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zs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</a:t>
            </a: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B9803AE9-5BE7-4633-9064-9AEFBB3BC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076700"/>
            <a:ext cx="7848600" cy="15621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因此，对于初始状态不为零，外加激励也不为零的电路。初始状态单独作用时（独立源置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）时产生的响应就是零输入响应分量；而外加激励单独作用时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即令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(0+) = 0]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时求得的响应就是零状态响应分量。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nimBg="1" autoUpdateAnimBg="0"/>
      <p:bldP spid="55306" grpId="0" build="p" animBg="1" autoUpdateAnimBg="0"/>
      <p:bldP spid="5530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WordArt 4">
            <a:extLst>
              <a:ext uri="{FF2B5EF4-FFF2-40B4-BE49-F238E27FC236}">
                <a16:creationId xmlns:a16="http://schemas.microsoft.com/office/drawing/2014/main" id="{C9B7CD40-ECFB-4AE2-8E30-4BB9C599AA1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3.5 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一阶电路的三要素公式</a:t>
            </a:r>
          </a:p>
        </p:txBody>
      </p:sp>
      <p:sp>
        <p:nvSpPr>
          <p:cNvPr id="56325" name="Text 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9C9AAC-47DA-4DCB-8041-DE5EB245E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6326" name="Text Box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62F19F-6666-457D-A23E-97F8B6E77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933DD981-334D-42D0-803F-6D899F2A3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C56887BB-61D8-479A-B544-391C97F136F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28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6328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7873923-FC0F-42FE-9ACD-670F7C6C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6329" name="Rectangle 9">
            <a:extLst>
              <a:ext uri="{FF2B5EF4-FFF2-40B4-BE49-F238E27FC236}">
                <a16:creationId xmlns:a16="http://schemas.microsoft.com/office/drawing/2014/main" id="{95FA31A5-E37E-4F99-9C63-C7D0417B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91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前面求解一阶电路时，都是先列出微分方程，再用经典法求解，比较麻烦。本节介绍一种直流电源激励下一阶电路响应的简便计算方法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—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三要素法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6330" name="Rectangle 10">
            <a:extLst>
              <a:ext uri="{FF2B5EF4-FFF2-40B4-BE49-F238E27FC236}">
                <a16:creationId xmlns:a16="http://schemas.microsoft.com/office/drawing/2014/main" id="{C776D5CE-68F6-4449-86EE-9FC4CA047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34290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一、三要素公式的推出</a:t>
            </a:r>
          </a:p>
        </p:txBody>
      </p:sp>
      <p:sp>
        <p:nvSpPr>
          <p:cNvPr id="56331" name="Rectangle 11">
            <a:extLst>
              <a:ext uri="{FF2B5EF4-FFF2-40B4-BE49-F238E27FC236}">
                <a16:creationId xmlns:a16="http://schemas.microsoft.com/office/drawing/2014/main" id="{F99263FA-E387-4D7B-B995-F0EF859E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76400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由于一阶电路只含一个动态元件，因此，换路后，可利用戴维南定理，将任何一阶电路简化为如图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(a)(b)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两种形式之一。</a:t>
            </a:r>
          </a:p>
        </p:txBody>
      </p:sp>
      <p:graphicFrame>
        <p:nvGraphicFramePr>
          <p:cNvPr id="56332" name="Object 12">
            <a:extLst>
              <a:ext uri="{FF2B5EF4-FFF2-40B4-BE49-F238E27FC236}">
                <a16:creationId xmlns:a16="http://schemas.microsoft.com/office/drawing/2014/main" id="{9F3C7E27-B4F1-4485-B191-794BFA887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5788" y="2590800"/>
          <a:ext cx="4748212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6" name="VISIO" r:id="rId3" imgW="3096360" imgH="1317240" progId="Visio.Drawing.5">
                  <p:embed/>
                </p:oleObj>
              </mc:Choice>
              <mc:Fallback>
                <p:oleObj name="VISIO" r:id="rId3" imgW="3096360" imgH="131724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2590800"/>
                        <a:ext cx="4748212" cy="202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Rectangle 13">
            <a:extLst>
              <a:ext uri="{FF2B5EF4-FFF2-40B4-BE49-F238E27FC236}">
                <a16:creationId xmlns:a16="http://schemas.microsoft.com/office/drawing/2014/main" id="{3E085FAE-5208-42E8-83A4-779A7BBD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362200"/>
            <a:ext cx="4273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根据基氏定律和元件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VAR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很容易分别列出以电容电压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和电感电流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为响应的方程，整理后有</a:t>
            </a:r>
          </a:p>
        </p:txBody>
      </p:sp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9903E416-5111-4096-8C1F-7DDA659B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352800"/>
          <a:ext cx="213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r:id="rId5" imgW="1282700" imgH="355600" progId="Equation.3">
                  <p:embed/>
                </p:oleObj>
              </mc:Choice>
              <mc:Fallback>
                <p:oleObj r:id="rId5" imgW="12827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2133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18A97A71-E1F2-4BFB-A6EA-8109ED914E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62400"/>
          <a:ext cx="1905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r:id="rId7" imgW="1015559" imgH="355446" progId="Equation.3">
                  <p:embed/>
                </p:oleObj>
              </mc:Choice>
              <mc:Fallback>
                <p:oleObj r:id="rId7" imgW="1015559" imgH="3554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1905000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>
            <a:extLst>
              <a:ext uri="{FF2B5EF4-FFF2-40B4-BE49-F238E27FC236}">
                <a16:creationId xmlns:a16="http://schemas.microsoft.com/office/drawing/2014/main" id="{46B88C45-D276-48D7-9FAC-B11E230E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8645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若用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表示响应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，用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表示外加激励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，则可将上述方程统一表示为</a:t>
            </a:r>
          </a:p>
        </p:txBody>
      </p:sp>
      <p:graphicFrame>
        <p:nvGraphicFramePr>
          <p:cNvPr id="56339" name="Object 19">
            <a:extLst>
              <a:ext uri="{FF2B5EF4-FFF2-40B4-BE49-F238E27FC236}">
                <a16:creationId xmlns:a16="http://schemas.microsoft.com/office/drawing/2014/main" id="{B4ECE5D4-030C-41C6-9C11-EDE1BE97D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29200"/>
          <a:ext cx="2819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r:id="rId9" imgW="1167893" imgH="355446" progId="Equation.3">
                  <p:embed/>
                </p:oleObj>
              </mc:Choice>
              <mc:Fallback>
                <p:oleObj r:id="rId9" imgW="1167893" imgH="3554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28194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Rectangle 21">
            <a:extLst>
              <a:ext uri="{FF2B5EF4-FFF2-40B4-BE49-F238E27FC236}">
                <a16:creationId xmlns:a16="http://schemas.microsoft.com/office/drawing/2014/main" id="{8E6F9FBD-B173-416B-ADA9-A114D96B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181600"/>
            <a:ext cx="5105400" cy="711200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式中，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为常数；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为时常数，对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电路，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τ= RC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；对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电路，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τ= L/R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utoUpdateAnimBg="0"/>
      <p:bldP spid="56331" grpId="0" autoUpdateAnimBg="0"/>
      <p:bldP spid="56333" grpId="0" autoUpdateAnimBg="0"/>
      <p:bldP spid="56338" grpId="0" autoUpdateAnimBg="0"/>
      <p:bldP spid="5634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496583-ADE3-4F3C-BE06-3C2C35883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7349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B0BEC9-78BA-440D-A9EA-E1D57BAF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64C9FEF-0A0D-4520-BFA3-2AE09D15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64F9A614-2E85-437E-8EB0-DAD91C4CE8A0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29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7351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19A495-C76D-466C-B501-790492A5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7352" name="WordArt 8">
            <a:extLst>
              <a:ext uri="{FF2B5EF4-FFF2-40B4-BE49-F238E27FC236}">
                <a16:creationId xmlns:a16="http://schemas.microsoft.com/office/drawing/2014/main" id="{0AC1530C-C494-4CD9-B8E2-9772E76C048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370A619B-91AB-4752-B5CA-881087586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609600"/>
          <a:ext cx="2362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r:id="rId3" imgW="1167893" imgH="355446" progId="Equation.3">
                  <p:embed/>
                </p:oleObj>
              </mc:Choice>
              <mc:Fallback>
                <p:oleObj r:id="rId3" imgW="1167893" imgH="3554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2362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>
            <a:extLst>
              <a:ext uri="{FF2B5EF4-FFF2-40B4-BE49-F238E27FC236}">
                <a16:creationId xmlns:a16="http://schemas.microsoft.com/office/drawing/2014/main" id="{B3D5DADA-2150-4A49-AC3F-EBD8F1CF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230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9D79E6FA-A71C-4001-91CF-BE7B90D64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9200"/>
            <a:ext cx="6829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由于微分方程的特征根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1/τ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，有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h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Ke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因此            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Ke</a:t>
            </a:r>
            <a:r>
              <a:rPr lang="en-US" altLang="zh-CN" sz="20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F15B31AA-A492-4DF7-A5E3-FC91001B4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534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设全响应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的初始值为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，将它代入上式得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28DD4FE4-CB54-4CB7-B27A-1DE2EFC8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38400"/>
            <a:ext cx="521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K +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BD722305-1A78-4EE9-9D2A-3FDF119F6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79725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得全响应</a:t>
            </a:r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8AC256F2-0FFE-4AF3-BCC6-B7646AB3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5562600" cy="904875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(∞)]e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=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e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(1- e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≥0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49F657A3-28A1-44BD-A448-BA86CD262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由上式可见，对于一阶电路，只要设法求得初始值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、时常数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和微分方程的特解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，就可直接写出电路的响应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170F98AA-D5BD-4B7F-AB7C-4EF11605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910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当激励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为直流时，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代入上式，有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[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A]e</a:t>
            </a:r>
            <a:r>
              <a:rPr lang="en-US" altLang="zh-CN" sz="2000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+ A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通常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τ&gt;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（称电路为正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电路），当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t→∞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时，电路稳态，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 = y(∞)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稳态值。</a:t>
            </a:r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A10D1511-EB6D-40AB-80C4-57F54330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24425"/>
            <a:ext cx="348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直流激励时一阶电路的响应为</a:t>
            </a:r>
          </a:p>
        </p:txBody>
      </p:sp>
      <p:sp>
        <p:nvSpPr>
          <p:cNvPr id="57364" name="AutoShape 20">
            <a:extLst>
              <a:ext uri="{FF2B5EF4-FFF2-40B4-BE49-F238E27FC236}">
                <a16:creationId xmlns:a16="http://schemas.microsoft.com/office/drawing/2014/main" id="{B70BDAA0-489D-4319-952B-1DA36A82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29200"/>
            <a:ext cx="3124200" cy="762000"/>
          </a:xfrm>
          <a:prstGeom prst="wedgeEllipseCallout">
            <a:avLst>
              <a:gd name="adj1" fmla="val -52542"/>
              <a:gd name="adj2" fmla="val 33750"/>
            </a:avLst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三要素公式</a:t>
            </a:r>
          </a:p>
        </p:txBody>
      </p:sp>
      <p:sp>
        <p:nvSpPr>
          <p:cNvPr id="57365" name="Rectangle 21">
            <a:extLst>
              <a:ext uri="{FF2B5EF4-FFF2-40B4-BE49-F238E27FC236}">
                <a16:creationId xmlns:a16="http://schemas.microsoft.com/office/drawing/2014/main" id="{497325BF-81B2-4A7F-AC36-FC20DA57A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62275"/>
            <a:ext cx="4419600" cy="466725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 = [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)]e</a:t>
            </a:r>
            <a:r>
              <a:rPr lang="en-US" altLang="zh-CN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t/</a:t>
            </a:r>
            <a:r>
              <a:rPr lang="en-US" altLang="zh-CN" sz="2000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5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5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7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utoUpdateAnimBg="0"/>
      <p:bldP spid="57355" grpId="0" autoUpdateAnimBg="0"/>
      <p:bldP spid="57356" grpId="0" autoUpdateAnimBg="0"/>
      <p:bldP spid="57357" grpId="0" autoUpdateAnimBg="0"/>
      <p:bldP spid="57358" grpId="0" autoUpdateAnimBg="0"/>
      <p:bldP spid="57359" grpId="0" build="p" animBg="1" autoUpdateAnimBg="0"/>
      <p:bldP spid="57360" grpId="0" autoUpdateAnimBg="0"/>
      <p:bldP spid="57361" grpId="0" build="p" autoUpdateAnimBg="0"/>
      <p:bldP spid="57363" grpId="0" autoUpdateAnimBg="0"/>
      <p:bldP spid="57364" grpId="0" animBg="1" autoUpdateAnimBg="0"/>
      <p:bldP spid="5736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8326B0-7946-4996-B12D-6DC2E9BFA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2286000" cy="381000"/>
          </a:xfrm>
          <a:ln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solidFill>
                  <a:schemeClr val="bg1"/>
                </a:solidFill>
              </a:rPr>
              <a:t>3.1  </a:t>
            </a:r>
            <a:r>
              <a:rPr lang="zh-CN" altLang="en-US">
                <a:solidFill>
                  <a:schemeClr val="bg1"/>
                </a:solidFill>
              </a:rPr>
              <a:t>动态元件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AC66A9D-93B7-411C-9F95-F8C83CAC5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820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对电容伏安关系的微分形式从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∞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进行积分，并设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∞)=0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，可得</a:t>
            </a:r>
          </a:p>
        </p:txBody>
      </p:sp>
      <p:sp>
        <p:nvSpPr>
          <p:cNvPr id="15365" name="WordArt 5">
            <a:extLst>
              <a:ext uri="{FF2B5EF4-FFF2-40B4-BE49-F238E27FC236}">
                <a16:creationId xmlns:a16="http://schemas.microsoft.com/office/drawing/2014/main" id="{45CCE5F7-5EA0-4E87-8CCC-C656BDD7C9F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57600" y="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 一、电容</a:t>
            </a:r>
          </a:p>
        </p:txBody>
      </p:sp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A2F936A8-159A-4F4A-B5CE-933F5CB32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200150"/>
          <a:ext cx="2590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r:id="rId3" imgW="1066337" imgH="355446" progId="Equation.3">
                  <p:embed/>
                </p:oleObj>
              </mc:Choice>
              <mc:Fallback>
                <p:oleObj r:id="rId3" imgW="1066337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00150"/>
                        <a:ext cx="2590800" cy="704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AutoShape 8">
            <a:extLst>
              <a:ext uri="{FF2B5EF4-FFF2-40B4-BE49-F238E27FC236}">
                <a16:creationId xmlns:a16="http://schemas.microsoft.com/office/drawing/2014/main" id="{352CAD43-03A9-497E-AB55-0C2824BC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74750"/>
            <a:ext cx="5029200" cy="702766"/>
          </a:xfrm>
          <a:prstGeom prst="cloudCallout">
            <a:avLst>
              <a:gd name="adj1" fmla="val 56606"/>
              <a:gd name="adj2" fmla="val -25486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称电容</a:t>
            </a:r>
            <a:r>
              <a:rPr lang="en-US" altLang="zh-CN" dirty="0"/>
              <a:t>VAR</a:t>
            </a:r>
            <a:r>
              <a:rPr lang="zh-CN" altLang="en-US" dirty="0"/>
              <a:t>的积分形式</a:t>
            </a:r>
          </a:p>
        </p:txBody>
      </p:sp>
      <p:sp>
        <p:nvSpPr>
          <p:cNvPr id="15380" name="Text Box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83118A-6E12-4829-A1A1-6F8EDD76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15381" name="Text Box 2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32C0A6-8657-4EBB-B4BC-B72FEB84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B806C9AA-A83A-4F9F-B072-2856DDB3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98FD416-57B4-49F1-AB8C-4D3EFEC3B73D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15391" name="Text Box 3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AE76FE2-67B0-446D-848F-67B5EAA40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4AFC360-44E5-412A-B472-E0DB7029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3784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、电容的功率与储能</a:t>
            </a:r>
            <a:endParaRPr lang="zh-CN" altLang="en-US" sz="1800" b="1" dirty="0">
              <a:solidFill>
                <a:srgbClr val="339933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133E0687-120A-4E64-A922-6D4B39935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47998"/>
              </p:ext>
            </p:extLst>
          </p:nvPr>
        </p:nvGraphicFramePr>
        <p:xfrm>
          <a:off x="2743200" y="3348162"/>
          <a:ext cx="2514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133E0687-120A-4E64-A922-6D4B39935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48162"/>
                        <a:ext cx="2514600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2">
            <a:extLst>
              <a:ext uri="{FF2B5EF4-FFF2-40B4-BE49-F238E27FC236}">
                <a16:creationId xmlns:a16="http://schemas.microsoft.com/office/drawing/2014/main" id="{0228CE6D-FD06-4FA4-8A7D-4C3F7FC7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78" y="4335016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D82E1C"/>
                </a:solidFill>
              </a:rPr>
              <a:t>可见：电容在某一时刻 </a:t>
            </a:r>
            <a:r>
              <a:rPr lang="en-US" altLang="zh-CN" sz="2000" i="1">
                <a:solidFill>
                  <a:srgbClr val="D82E1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D82E1C"/>
                </a:solidFill>
              </a:rPr>
              <a:t>的储能仅取决于此时刻的电压，而与电流无关，且储能 ≥</a:t>
            </a:r>
            <a:r>
              <a:rPr lang="en-US" altLang="zh-CN" sz="2000">
                <a:solidFill>
                  <a:srgbClr val="D82E1C"/>
                </a:solidFill>
              </a:rPr>
              <a:t>0</a:t>
            </a:r>
            <a:r>
              <a:rPr lang="zh-CN" altLang="en-US" sz="2000">
                <a:solidFill>
                  <a:srgbClr val="D82E1C"/>
                </a:solidFill>
              </a:rPr>
              <a:t>。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 autoUpdateAnimBg="0"/>
      <p:bldP spid="21" grpId="0" autoUpdateAnimBg="0"/>
      <p:bldP spid="2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E84F58-9EB1-42A4-BBF6-85E9F00B4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2743200" cy="3810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二、三要素公式说明</a:t>
            </a:r>
          </a:p>
        </p:txBody>
      </p:sp>
      <p:sp>
        <p:nvSpPr>
          <p:cNvPr id="5837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DE120B-2D67-4E22-BBD9-C2FA35B35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837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0CA8AF-E665-4888-8079-D78F65E7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1A27EA95-E0EA-4E3D-930E-E51A3EBD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B011D96A-58C2-46EB-B890-156229712B6A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30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837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5D9FB1-3F66-42C3-AEF0-06CE2C42F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8376" name="WordArt 8">
            <a:extLst>
              <a:ext uri="{FF2B5EF4-FFF2-40B4-BE49-F238E27FC236}">
                <a16:creationId xmlns:a16="http://schemas.microsoft.com/office/drawing/2014/main" id="{1EB198F4-FA29-4AF5-8428-C09EA3FE2A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17C0A7EC-0441-46AB-A8F1-BA9CD502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63663"/>
            <a:ext cx="83058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4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4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）适用范围：直流激励下一阶电路中任意处的电流和电压；</a:t>
            </a: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）三要素：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</a:rPr>
              <a:t>y 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ea typeface="华文新魏" panose="02010800040101010101" pitchFamily="2" charset="-122"/>
              </a:rPr>
              <a:t>+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表示该响应（电压或电流）的初始值，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(∞)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表示响应的稳定值，</a:t>
            </a:r>
            <a:r>
              <a:rPr lang="el-GR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τ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表示电路的时间常数。</a:t>
            </a: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）三要素法不仅可以求全响应，也可以求零输入响应和零状态响应分量。</a:t>
            </a:r>
            <a:endParaRPr lang="zh-CN" altLang="en-US">
              <a:solidFill>
                <a:srgbClr val="0000FF"/>
              </a:solidFill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 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τ&lt; 0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时，电路不稳定。但公式仍适用。只是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(∞)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的含义不是稳态值，而是称为平衡状态值。</a:t>
            </a: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）若初始时刻为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t = t</a:t>
            </a:r>
            <a:r>
              <a:rPr lang="en-US" altLang="zh-CN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0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，则三要素公式应改为</a:t>
            </a:r>
          </a:p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             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(t) = [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(t</a:t>
            </a:r>
            <a:r>
              <a:rPr lang="en-US" altLang="zh-CN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0+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) </a:t>
            </a:r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 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(∞)]e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 (t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sz="2000" baseline="30000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r>
              <a:rPr lang="en-US" altLang="zh-CN" baseline="30000">
                <a:solidFill>
                  <a:srgbClr val="0000FF"/>
                </a:solidFill>
                <a:ea typeface="黑体" panose="02010609060101010101" pitchFamily="49" charset="-122"/>
                <a:sym typeface="Wingdings" panose="05000000000000000000" pitchFamily="2" charset="2"/>
              </a:rPr>
              <a:t>)/</a:t>
            </a:r>
            <a:r>
              <a:rPr lang="en-US" altLang="zh-CN" baseline="30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τ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+ </a:t>
            </a:r>
            <a:r>
              <a:rPr lang="en-US" altLang="zh-CN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y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(∞)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t ≥ t</a:t>
            </a:r>
            <a:r>
              <a:rPr lang="en-US" altLang="zh-CN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0</a:t>
            </a:r>
            <a:endParaRPr lang="en-US" altLang="zh-CN">
              <a:solidFill>
                <a:srgbClr val="0000FF"/>
              </a:solidFill>
              <a:ea typeface="华文新魏" panose="0201080004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20000"/>
              </a:spcBef>
            </a:pPr>
            <a:endParaRPr lang="en-US" altLang="zh-CN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188742F-9578-447F-B6A3-41F50F1C5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33528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三、三要素的计算（归纳）</a:t>
            </a:r>
          </a:p>
        </p:txBody>
      </p:sp>
      <p:sp>
        <p:nvSpPr>
          <p:cNvPr id="5939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B781D-FF18-4719-B779-978ECB12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5939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C073B81-3068-49D5-AEF9-159B2178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6A410C39-A629-4579-9BB5-0C750FC30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8040C28C-FF90-4366-AF26-0235D08B4978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31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5939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2CC9B6-4C8F-45CD-848C-28E1FF5F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59400" name="WordArt 8">
            <a:extLst>
              <a:ext uri="{FF2B5EF4-FFF2-40B4-BE49-F238E27FC236}">
                <a16:creationId xmlns:a16="http://schemas.microsoft.com/office/drawing/2014/main" id="{90B0110D-7616-491D-8E6D-D5676B51E24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02DEF30A-22A9-4F55-B309-1CE3E1B4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2008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、初始值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C74B33AE-C136-487E-A06C-EB39EE0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65500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步骤 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）先计算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，然后由换路定律得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   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(0-)</a:t>
            </a:r>
          </a:p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）画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0+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等效电路，求其它电压、电流的初始值。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7B60ECF7-0244-4BB2-A329-761BBCF43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67000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、稳态值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∞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404" name="Rectangle 12">
            <a:extLst>
              <a:ext uri="{FF2B5EF4-FFF2-40B4-BE49-F238E27FC236}">
                <a16:creationId xmlns:a16="http://schemas.microsoft.com/office/drawing/2014/main" id="{B105E2DB-E123-4343-BFEF-93A6A11B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79263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换路后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t→∞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时，电路进入直流稳态，此时，电容开路，电感短路。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步骤：（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）换路后，电容开路，电感短路，画出稳态等效电阻电路。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  （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）求解该电路得稳态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或平衡）值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∞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59405" name="Rectangle 13">
            <a:extLst>
              <a:ext uri="{FF2B5EF4-FFF2-40B4-BE49-F238E27FC236}">
                <a16:creationId xmlns:a16="http://schemas.microsoft.com/office/drawing/2014/main" id="{B3FDAD2D-F9B7-40AF-9EA1-0E938845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8938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、时常数</a:t>
            </a:r>
            <a:r>
              <a:rPr lang="el-GR" altLang="zh-CN">
                <a:solidFill>
                  <a:srgbClr val="0000FF"/>
                </a:solidFill>
              </a:rPr>
              <a:t>τ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9406" name="Rectangle 14">
            <a:extLst>
              <a:ext uri="{FF2B5EF4-FFF2-40B4-BE49-F238E27FC236}">
                <a16:creationId xmlns:a16="http://schemas.microsoft.com/office/drawing/2014/main" id="{9A22559E-E7B1-4E2F-A4FF-E84A0056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76775"/>
            <a:ext cx="76962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对于一阶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电路，  </a:t>
            </a:r>
            <a:r>
              <a:rPr lang="el-GR" altLang="zh-CN">
                <a:solidFill>
                  <a:srgbClr val="0000FF"/>
                </a:solidFill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对于一阶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电路，  </a:t>
            </a:r>
            <a:r>
              <a:rPr lang="el-GR" altLang="zh-CN">
                <a:solidFill>
                  <a:srgbClr val="0000FF"/>
                </a:solidFill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L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；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这里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就是换路后从动态元件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看进去的戴维南等效内阻。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utoUpdateAnimBg="0"/>
      <p:bldP spid="59402" grpId="0" build="p" autoUpdateAnimBg="0"/>
      <p:bldP spid="59403" grpId="0" autoUpdateAnimBg="0"/>
      <p:bldP spid="59404" grpId="0" build="p" autoUpdateAnimBg="0"/>
      <p:bldP spid="59405" grpId="0" autoUpdateAnimBg="0"/>
      <p:bldP spid="5940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399F02D-5755-4E4D-AEAC-E57E51DB8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447800" cy="381000"/>
          </a:xfrm>
        </p:spPr>
        <p:txBody>
          <a:bodyPr/>
          <a:lstStyle/>
          <a:p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四、举例</a:t>
            </a:r>
          </a:p>
        </p:txBody>
      </p:sp>
      <p:sp>
        <p:nvSpPr>
          <p:cNvPr id="6042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A4B11B-D90E-4160-BC55-F98CC03A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0421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0EE9D0-1111-4DD3-8A77-82B72FC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80971EB3-123B-4FE4-9D4E-37B77637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5719C858-0107-45A9-9150-0036DAF6DAF3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32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0423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E0602C-2122-4B74-814F-DE7A0CFF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0424" name="WordArt 8">
            <a:extLst>
              <a:ext uri="{FF2B5EF4-FFF2-40B4-BE49-F238E27FC236}">
                <a16:creationId xmlns:a16="http://schemas.microsoft.com/office/drawing/2014/main" id="{8E1EA1C3-6AA5-4FC9-B3F9-2F726749F8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FCA02349-525E-4D84-8B94-A814167B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5410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  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如图 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所示电路，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3A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18V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3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Ω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6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Ω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=2H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&lt; 0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时电路已处于稳态，当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 0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时开关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闭合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，求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≥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0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时的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EA23F258-D719-4F4D-B1DB-7C9E6DE6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440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解  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）求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/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6A </a:t>
            </a: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8256045D-1DC3-4741-A584-DF1D4E842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503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）画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0+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等效电路，如图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。列节点方程</a:t>
            </a:r>
          </a:p>
        </p:txBody>
      </p:sp>
      <p:graphicFrame>
        <p:nvGraphicFramePr>
          <p:cNvPr id="60430" name="Object 14">
            <a:extLst>
              <a:ext uri="{FF2B5EF4-FFF2-40B4-BE49-F238E27FC236}">
                <a16:creationId xmlns:a16="http://schemas.microsoft.com/office/drawing/2014/main" id="{E38F92A0-F484-4601-B87D-87AD3CF1B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609600"/>
          <a:ext cx="35052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8" name="VISIO" r:id="rId3" imgW="2664360" imgH="1296360" progId="Visio.Drawing.5">
                  <p:embed/>
                </p:oleObj>
              </mc:Choice>
              <mc:Fallback>
                <p:oleObj name="VISIO" r:id="rId3" imgW="2664360" imgH="129636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9600"/>
                        <a:ext cx="35052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>
            <a:extLst>
              <a:ext uri="{FF2B5EF4-FFF2-40B4-BE49-F238E27FC236}">
                <a16:creationId xmlns:a16="http://schemas.microsoft.com/office/drawing/2014/main" id="{0C2BF4F4-6269-4F3F-8C05-75D73A12E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057400"/>
          <a:ext cx="38862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9" name="VISIO" r:id="rId5" imgW="2916360" imgH="1264320" progId="Visio.Drawing.5">
                  <p:embed/>
                </p:oleObj>
              </mc:Choice>
              <mc:Fallback>
                <p:oleObj name="VISIO" r:id="rId5" imgW="2916360" imgH="1264320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886200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>
            <a:extLst>
              <a:ext uri="{FF2B5EF4-FFF2-40B4-BE49-F238E27FC236}">
                <a16:creationId xmlns:a16="http://schemas.microsoft.com/office/drawing/2014/main" id="{BD391873-A4CA-4067-AFDF-3AE589309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903538"/>
          <a:ext cx="27670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7" imgW="1447560" imgH="393480" progId="Equation.3">
                  <p:embed/>
                </p:oleObj>
              </mc:Choice>
              <mc:Fallback>
                <p:oleObj name="Equation" r:id="rId7" imgW="144756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903538"/>
                        <a:ext cx="2767012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4" name="Rectangle 18">
            <a:extLst>
              <a:ext uri="{FF2B5EF4-FFF2-40B4-BE49-F238E27FC236}">
                <a16:creationId xmlns:a16="http://schemas.microsoft.com/office/drawing/2014/main" id="{22DB4397-B1CD-4887-BD0F-8E1A870A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得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6V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= 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 dirty="0" err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(0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/6=1A</a:t>
            </a:r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A3044B25-9D30-478D-86A1-5991CF54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38600"/>
            <a:ext cx="3662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）画∞等效电路，如图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(c)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60436" name="Object 20">
            <a:extLst>
              <a:ext uri="{FF2B5EF4-FFF2-40B4-BE49-F238E27FC236}">
                <a16:creationId xmlns:a16="http://schemas.microsoft.com/office/drawing/2014/main" id="{914DCE1D-88BF-42BD-8DC1-7DA9A6C0A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398838"/>
          <a:ext cx="41148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VISIO" r:id="rId9" imgW="2916360" imgH="1264320" progId="Visio.Drawing.5">
                  <p:embed/>
                </p:oleObj>
              </mc:Choice>
              <mc:Fallback>
                <p:oleObj name="VISIO" r:id="rId9" imgW="2916360" imgH="1264320" progId="Visio.Drawing.5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98838"/>
                        <a:ext cx="41148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Rectangle 21">
            <a:extLst>
              <a:ext uri="{FF2B5EF4-FFF2-40B4-BE49-F238E27FC236}">
                <a16:creationId xmlns:a16="http://schemas.microsoft.com/office/drawing/2014/main" id="{EB8BA654-549D-4085-B180-BEA3352C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449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显然有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    </a:t>
            </a:r>
          </a:p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(∞) = 18/3 + 3 = 9A</a:t>
            </a:r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8E5141B2-9C5A-41E0-86A4-56273CD8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181600"/>
            <a:ext cx="2614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4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）计算时常数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τ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。</a:t>
            </a:r>
          </a:p>
        </p:txBody>
      </p:sp>
      <p:graphicFrame>
        <p:nvGraphicFramePr>
          <p:cNvPr id="60439" name="Object 23">
            <a:extLst>
              <a:ext uri="{FF2B5EF4-FFF2-40B4-BE49-F238E27FC236}">
                <a16:creationId xmlns:a16="http://schemas.microsoft.com/office/drawing/2014/main" id="{772A9A3F-1AA8-4792-8975-AE3CEA143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875213"/>
          <a:ext cx="1905000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VISIO" r:id="rId11" imgW="1592280" imgH="1171800" progId="Visio.Drawing.5">
                  <p:embed/>
                </p:oleObj>
              </mc:Choice>
              <mc:Fallback>
                <p:oleObj name="VISIO" r:id="rId11" imgW="1592280" imgH="1171800" progId="Visio.Drawing.5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75213"/>
                        <a:ext cx="1905000" cy="140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Rectangle 24">
            <a:extLst>
              <a:ext uri="{FF2B5EF4-FFF2-40B4-BE49-F238E27FC236}">
                <a16:creationId xmlns:a16="http://schemas.microsoft.com/office/drawing/2014/main" id="{A769C2A6-72EF-4038-AED2-EC73D551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705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 = 3//6 = 2Ω</a:t>
            </a:r>
          </a:p>
        </p:txBody>
      </p:sp>
      <p:sp>
        <p:nvSpPr>
          <p:cNvPr id="60441" name="Rectangle 25">
            <a:extLst>
              <a:ext uri="{FF2B5EF4-FFF2-40B4-BE49-F238E27FC236}">
                <a16:creationId xmlns:a16="http://schemas.microsoft.com/office/drawing/2014/main" id="{384CAA8D-6585-4433-8172-1BB988948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867400"/>
            <a:ext cx="152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2/2 = 1s</a:t>
            </a:r>
          </a:p>
        </p:txBody>
      </p:sp>
      <p:sp>
        <p:nvSpPr>
          <p:cNvPr id="60442" name="Rectangle 26">
            <a:extLst>
              <a:ext uri="{FF2B5EF4-FFF2-40B4-BE49-F238E27FC236}">
                <a16:creationId xmlns:a16="http://schemas.microsoft.com/office/drawing/2014/main" id="{13DEFFE6-F287-4D80-9045-F256AF48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τ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= L/R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5" grpId="0" autoUpdateAnimBg="0"/>
      <p:bldP spid="60427" grpId="0" autoUpdateAnimBg="0"/>
      <p:bldP spid="60428" grpId="0" autoUpdateAnimBg="0"/>
      <p:bldP spid="60434" grpId="0" autoUpdateAnimBg="0"/>
      <p:bldP spid="60435" grpId="0" autoUpdateAnimBg="0"/>
      <p:bldP spid="60437" grpId="0" build="p" autoUpdateAnimBg="0"/>
      <p:bldP spid="60438" grpId="0" autoUpdateAnimBg="0"/>
      <p:bldP spid="60440" grpId="0" autoUpdateAnimBg="0"/>
      <p:bldP spid="60441" grpId="0" autoUpdateAnimBg="0"/>
      <p:bldP spid="6044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3ACD79-1278-4277-9DB7-931DE2EDE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1445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A5B42C-297D-475C-AEA4-0D4C275B6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665CBB24-FF3A-4AC6-B356-C852BEEA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F5922F5A-22CA-49C7-BB78-6FD57ACE3C7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33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1447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612F7DA-3820-4F64-84DF-2F94BEF6E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1448" name="WordArt 8">
            <a:extLst>
              <a:ext uri="{FF2B5EF4-FFF2-40B4-BE49-F238E27FC236}">
                <a16:creationId xmlns:a16="http://schemas.microsoft.com/office/drawing/2014/main" id="{E56EBF7E-7E51-4EB3-AD51-4027A6B9D4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B5355EEB-62D5-4A57-AD7F-510D93A1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312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sym typeface="Wingdings" panose="05000000000000000000" pitchFamily="2" charset="2"/>
              </a:rPr>
              <a:t>5</a:t>
            </a:r>
            <a:r>
              <a:rPr lang="zh-CN" altLang="en-US" sz="2000">
                <a:solidFill>
                  <a:srgbClr val="0000FF"/>
                </a:solidFill>
                <a:sym typeface="Wingdings" panose="05000000000000000000" pitchFamily="2" charset="2"/>
              </a:rPr>
              <a:t>）代入三要素公式得。</a:t>
            </a:r>
          </a:p>
        </p:txBody>
      </p:sp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A9D17EC2-488C-4164-8D9B-867614D72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3" y="1066800"/>
          <a:ext cx="76374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Equation" r:id="rId3" imgW="4038480" imgH="330120" progId="Equation.3">
                  <p:embed/>
                </p:oleObj>
              </mc:Choice>
              <mc:Fallback>
                <p:oleObj name="Equation" r:id="rId3" imgW="4038480" imgH="3301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066800"/>
                        <a:ext cx="763746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id="{C63A99FF-923A-40C3-9317-1522CA2D7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28800"/>
          <a:ext cx="5410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r:id="rId5" imgW="3200400" imgH="330200" progId="Equation.3">
                  <p:embed/>
                </p:oleObj>
              </mc:Choice>
              <mc:Fallback>
                <p:oleObj r:id="rId5" imgW="3200400" imgH="33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54102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>
            <a:extLst>
              <a:ext uri="{FF2B5EF4-FFF2-40B4-BE49-F238E27FC236}">
                <a16:creationId xmlns:a16="http://schemas.microsoft.com/office/drawing/2014/main" id="{58D6132F-A653-4B78-876C-D9660EC4D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14600"/>
          <a:ext cx="46148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r:id="rId7" imgW="2679700" imgH="330200" progId="Equation.3">
                  <p:embed/>
                </p:oleObj>
              </mc:Choice>
              <mc:Fallback>
                <p:oleObj r:id="rId7" imgW="2679700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46148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5DF41D-398D-4828-B49C-3725D2D3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5486400" cy="1295400"/>
          </a:xfrm>
        </p:spPr>
        <p:txBody>
          <a:bodyPr/>
          <a:lstStyle/>
          <a:p>
            <a:pPr algn="l"/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例</a:t>
            </a:r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如图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所示电路，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=6Ω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 =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=6Ω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=3Ω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，在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&lt;0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时开关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位于“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1”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，电路已处于稳态。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=0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时开关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由“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1”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闭合到“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2”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。求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≥0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时的电流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和电压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的零输入响应和零状态响应。 </a:t>
            </a:r>
          </a:p>
        </p:txBody>
      </p:sp>
      <p:sp>
        <p:nvSpPr>
          <p:cNvPr id="6349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848581-06A1-4224-B845-385BA7C00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349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5C882-4323-4705-ACDC-F74D01674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A7BAB5AE-EE80-4701-8302-F678D4D55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938532EE-86DD-4610-82E9-0758B2955F24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34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349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D57459-8ED9-4A6A-828E-766037FAC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3496" name="WordArt 8">
            <a:extLst>
              <a:ext uri="{FF2B5EF4-FFF2-40B4-BE49-F238E27FC236}">
                <a16:creationId xmlns:a16="http://schemas.microsoft.com/office/drawing/2014/main" id="{F6369C66-861E-4093-B8AA-DDD293676D3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graphicFrame>
        <p:nvGraphicFramePr>
          <p:cNvPr id="63497" name="Object 9">
            <a:extLst>
              <a:ext uri="{FF2B5EF4-FFF2-40B4-BE49-F238E27FC236}">
                <a16:creationId xmlns:a16="http://schemas.microsoft.com/office/drawing/2014/main" id="{3DA129AF-7136-465E-ABB2-146A12161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57200"/>
          <a:ext cx="3352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5" name="VISIO" r:id="rId3" imgW="2246040" imgH="1480320" progId="Visio.Drawing.5">
                  <p:embed/>
                </p:oleObj>
              </mc:Choice>
              <mc:Fallback>
                <p:oleObj name="VISIO" r:id="rId3" imgW="2246040" imgH="148032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57200"/>
                        <a:ext cx="3352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10">
            <a:extLst>
              <a:ext uri="{FF2B5EF4-FFF2-40B4-BE49-F238E27FC236}">
                <a16:creationId xmlns:a16="http://schemas.microsoft.com/office/drawing/2014/main" id="{D08D0B02-8B24-422A-8750-2F6DFCDE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57400"/>
            <a:ext cx="5630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</a:rPr>
              <a:t>(1)</a:t>
            </a:r>
            <a:r>
              <a:rPr lang="zh-CN" altLang="en-US" sz="2000">
                <a:solidFill>
                  <a:srgbClr val="0000FF"/>
                </a:solidFill>
              </a:rPr>
              <a:t>首先求出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接于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，电路直流稳态。</a:t>
            </a:r>
          </a:p>
        </p:txBody>
      </p:sp>
      <p:sp>
        <p:nvSpPr>
          <p:cNvPr id="63500" name="Rectangle 12">
            <a:extLst>
              <a:ext uri="{FF2B5EF4-FFF2-40B4-BE49-F238E27FC236}">
                <a16:creationId xmlns:a16="http://schemas.microsoft.com/office/drawing/2014/main" id="{478247EB-DD40-4175-98EA-49C284969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电感短路，利用分流公式得</a:t>
            </a:r>
            <a:r>
              <a:rPr lang="zh-CN" altLang="en-US" sz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：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(0</a:t>
            </a:r>
            <a:r>
              <a:rPr lang="en-US" altLang="zh-CN" sz="20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)=3A</a:t>
            </a:r>
          </a:p>
        </p:txBody>
      </p:sp>
      <p:sp>
        <p:nvSpPr>
          <p:cNvPr id="63501" name="Rectangle 13">
            <a:extLst>
              <a:ext uri="{FF2B5EF4-FFF2-40B4-BE49-F238E27FC236}">
                <a16:creationId xmlns:a16="http://schemas.microsoft.com/office/drawing/2014/main" id="{36DFCE85-EA2E-4EF8-A63D-33A476D7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27325"/>
            <a:ext cx="468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(2)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求解零状态响应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D7CA9C61-71C7-4E23-9B8C-097D2D3DA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571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零状态响应是初始状态为零，仅由独立源所引起的响应；故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Lzs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)=0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，电感相当于开路。画出其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0+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等效电路，如图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所示，所以 </a:t>
            </a:r>
          </a:p>
        </p:txBody>
      </p:sp>
      <p:graphicFrame>
        <p:nvGraphicFramePr>
          <p:cNvPr id="63503" name="Object 15">
            <a:extLst>
              <a:ext uri="{FF2B5EF4-FFF2-40B4-BE49-F238E27FC236}">
                <a16:creationId xmlns:a16="http://schemas.microsoft.com/office/drawing/2014/main" id="{CE79D381-9318-439B-A61B-55B0422F7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670175"/>
          <a:ext cx="32004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6" name="Visio" r:id="rId5" imgW="2153107" imgH="1290218" progId="Visio.Drawing.11">
                  <p:embed/>
                </p:oleObj>
              </mc:Choice>
              <mc:Fallback>
                <p:oleObj name="Visio" r:id="rId5" imgW="2153107" imgH="1290218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70175"/>
                        <a:ext cx="3200400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9" name="Group 31">
            <a:extLst>
              <a:ext uri="{FF2B5EF4-FFF2-40B4-BE49-F238E27FC236}">
                <a16:creationId xmlns:a16="http://schemas.microsoft.com/office/drawing/2014/main" id="{E40D9D06-E76A-4688-B8B2-B63C9D66523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149725"/>
            <a:ext cx="3378200" cy="527050"/>
            <a:chOff x="113" y="2614"/>
            <a:chExt cx="2128" cy="332"/>
          </a:xfrm>
        </p:grpSpPr>
        <p:sp>
          <p:nvSpPr>
            <p:cNvPr id="63505" name="Rectangle 17">
              <a:extLst>
                <a:ext uri="{FF2B5EF4-FFF2-40B4-BE49-F238E27FC236}">
                  <a16:creationId xmlns:a16="http://schemas.microsoft.com/office/drawing/2014/main" id="{A4B6E2B6-9576-48BB-92F3-7D73A4AD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636"/>
              <a:ext cx="6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82E1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D82E1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zs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</a:t>
              </a:r>
              <a:r>
                <a:rPr lang="en-US" altLang="zh-CN" sz="2000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=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3506" name="Object 18">
              <a:extLst>
                <a:ext uri="{FF2B5EF4-FFF2-40B4-BE49-F238E27FC236}">
                  <a16:creationId xmlns:a16="http://schemas.microsoft.com/office/drawing/2014/main" id="{969EC526-2C3D-4FA9-9920-4001F5A1D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614"/>
            <a:ext cx="153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7" name="Equation" r:id="rId7" imgW="1562040" imgH="380880" progId="Equation.3">
                    <p:embed/>
                  </p:oleObj>
                </mc:Choice>
                <mc:Fallback>
                  <p:oleObj name="Equation" r:id="rId7" imgW="1562040" imgH="380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14"/>
                          <a:ext cx="153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16" name="Group 28">
            <a:extLst>
              <a:ext uri="{FF2B5EF4-FFF2-40B4-BE49-F238E27FC236}">
                <a16:creationId xmlns:a16="http://schemas.microsoft.com/office/drawing/2014/main" id="{66E194C3-0244-45EF-B064-647D11CBE138}"/>
              </a:ext>
            </a:extLst>
          </p:cNvPr>
          <p:cNvGrpSpPr>
            <a:grpSpLocks/>
          </p:cNvGrpSpPr>
          <p:nvPr/>
        </p:nvGrpSpPr>
        <p:grpSpPr bwMode="auto">
          <a:xfrm>
            <a:off x="3641725" y="4114800"/>
            <a:ext cx="3378200" cy="555625"/>
            <a:chOff x="384" y="2923"/>
            <a:chExt cx="2128" cy="350"/>
          </a:xfrm>
        </p:grpSpPr>
        <p:graphicFrame>
          <p:nvGraphicFramePr>
            <p:cNvPr id="63508" name="Object 20">
              <a:extLst>
                <a:ext uri="{FF2B5EF4-FFF2-40B4-BE49-F238E27FC236}">
                  <a16:creationId xmlns:a16="http://schemas.microsoft.com/office/drawing/2014/main" id="{AF24D0EB-6B4B-47C0-B0A7-BCB26126A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2" y="2954"/>
            <a:ext cx="15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8" name="Equation" r:id="rId9" imgW="1828800" imgH="380880" progId="Equation.3">
                    <p:embed/>
                  </p:oleObj>
                </mc:Choice>
                <mc:Fallback>
                  <p:oleObj name="Equation" r:id="rId9" imgW="1828800" imgH="3808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2954"/>
                          <a:ext cx="1520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Rectangle 22">
              <a:extLst>
                <a:ext uri="{FF2B5EF4-FFF2-40B4-BE49-F238E27FC236}">
                  <a16:creationId xmlns:a16="http://schemas.microsoft.com/office/drawing/2014/main" id="{23D7A0FF-BCF3-4317-BCEC-ABCF3590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23"/>
              <a:ext cx="6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82E1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D82E1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2000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zs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(∞</a:t>
              </a: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)=</a:t>
              </a:r>
            </a:p>
          </p:txBody>
        </p:sp>
      </p:grpSp>
      <p:sp>
        <p:nvSpPr>
          <p:cNvPr id="63511" name="Rectangle 23">
            <a:extLst>
              <a:ext uri="{FF2B5EF4-FFF2-40B4-BE49-F238E27FC236}">
                <a16:creationId xmlns:a16="http://schemas.microsoft.com/office/drawing/2014/main" id="{A60C29EF-AE7A-47C6-B5B8-1BF7DAF7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339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(∞) =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(∞)/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=3/3 =1(A)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63514" name="Group 26">
            <a:extLst>
              <a:ext uri="{FF2B5EF4-FFF2-40B4-BE49-F238E27FC236}">
                <a16:creationId xmlns:a16="http://schemas.microsoft.com/office/drawing/2014/main" id="{127C8127-26CC-4F27-8705-C3D0975BEF17}"/>
              </a:ext>
            </a:extLst>
          </p:cNvPr>
          <p:cNvGrpSpPr>
            <a:grpSpLocks/>
          </p:cNvGrpSpPr>
          <p:nvPr/>
        </p:nvGrpSpPr>
        <p:grpSpPr bwMode="auto">
          <a:xfrm>
            <a:off x="3879850" y="4800600"/>
            <a:ext cx="3429000" cy="511175"/>
            <a:chOff x="384" y="3552"/>
            <a:chExt cx="2160" cy="322"/>
          </a:xfrm>
        </p:grpSpPr>
        <p:sp>
          <p:nvSpPr>
            <p:cNvPr id="63513" name="Rectangle 25">
              <a:extLst>
                <a:ext uri="{FF2B5EF4-FFF2-40B4-BE49-F238E27FC236}">
                  <a16:creationId xmlns:a16="http://schemas.microsoft.com/office/drawing/2014/main" id="{9398914A-2242-4311-B57A-9E2C43794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52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82E1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D82E1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0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                            (Ω</a:t>
              </a:r>
              <a:r>
                <a:rPr lang="en-US" altLang="zh-CN" sz="2000">
                  <a:solidFill>
                    <a:srgbClr val="0000FF"/>
                  </a:solidFill>
                  <a:ea typeface="宋体" panose="02010600030101010101" pitchFamily="2" charset="-122"/>
                </a:rPr>
                <a:t>)</a:t>
              </a:r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12" name="Object 24">
              <a:extLst>
                <a:ext uri="{FF2B5EF4-FFF2-40B4-BE49-F238E27FC236}">
                  <a16:creationId xmlns:a16="http://schemas.microsoft.com/office/drawing/2014/main" id="{4A3C6855-FF7D-4C20-A247-7537AB9B7F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552"/>
            <a:ext cx="11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9" r:id="rId11" imgW="1536033" imgH="444307" progId="Equation.3">
                    <p:embed/>
                  </p:oleObj>
                </mc:Choice>
                <mc:Fallback>
                  <p:oleObj r:id="rId11" imgW="1536033" imgH="44430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552"/>
                          <a:ext cx="1104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5" name="Rectangle 27">
            <a:extLst>
              <a:ext uri="{FF2B5EF4-FFF2-40B4-BE49-F238E27FC236}">
                <a16:creationId xmlns:a16="http://schemas.microsoft.com/office/drawing/2014/main" id="{D17D0E6F-5B21-4C21-84F0-D363D5EE9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τ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0.5s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8" name="Rectangle 30">
            <a:extLst>
              <a:ext uri="{FF2B5EF4-FFF2-40B4-BE49-F238E27FC236}">
                <a16:creationId xmlns:a16="http://schemas.microsoft.com/office/drawing/2014/main" id="{18040BB6-572A-4C05-B077-EBB7D37A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38800"/>
            <a:ext cx="5407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=1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0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3 + 3e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0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(V)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  <p:bldP spid="63500" grpId="0" autoUpdateAnimBg="0"/>
      <p:bldP spid="63501" grpId="0" autoUpdateAnimBg="0"/>
      <p:bldP spid="63502" grpId="0" autoUpdateAnimBg="0"/>
      <p:bldP spid="63511" grpId="0" autoUpdateAnimBg="0"/>
      <p:bldP spid="63515" grpId="0" autoUpdateAnimBg="0"/>
      <p:bldP spid="635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D545ED1-B4D0-4635-B59A-C672A1362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451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710F4F-964D-442A-A146-F387B3FED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451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E0CCCA-80AB-4622-9AC7-A840A3CD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F1540E47-1300-4E73-9BB4-23748CC5A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E45ABFFF-7472-48FF-A5E5-E6466F1C80C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35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451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582388-1282-44FE-A7D5-5CB1571B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4520" name="WordArt 8">
            <a:extLst>
              <a:ext uri="{FF2B5EF4-FFF2-40B4-BE49-F238E27FC236}">
                <a16:creationId xmlns:a16="http://schemas.microsoft.com/office/drawing/2014/main" id="{8792F1AD-FE2E-4510-8699-D2086B6FA99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3.5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一阶电路的三要素公式</a:t>
            </a:r>
          </a:p>
        </p:txBody>
      </p:sp>
      <p:graphicFrame>
        <p:nvGraphicFramePr>
          <p:cNvPr id="64521" name="Object 9">
            <a:extLst>
              <a:ext uri="{FF2B5EF4-FFF2-40B4-BE49-F238E27FC236}">
                <a16:creationId xmlns:a16="http://schemas.microsoft.com/office/drawing/2014/main" id="{00384D78-43A4-4573-A799-5F03BDD93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838200"/>
          <a:ext cx="2438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VISIO" r:id="rId3" imgW="1671120" imgH="1261440" progId="Visio.Drawing.5">
                  <p:embed/>
                </p:oleObj>
              </mc:Choice>
              <mc:Fallback>
                <p:oleObj name="VISIO" r:id="rId3" imgW="1671120" imgH="1261440" progId="Visio.Drawing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438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>
            <a:extLst>
              <a:ext uri="{FF2B5EF4-FFF2-40B4-BE49-F238E27FC236}">
                <a16:creationId xmlns:a16="http://schemas.microsoft.com/office/drawing/2014/main" id="{34DE8598-B3D7-408B-96BD-71B9B0DD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433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(3)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求解零输入响应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id="{4472F57C-614F-416D-9105-C9D5E8F3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5791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零输入响应是令外加激励均为零，仅由初始状态所引起的响应；故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Lzi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 =3A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，电压源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短路，画出其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0+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等效电路，如图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(c)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所示，</a:t>
            </a:r>
          </a:p>
        </p:txBody>
      </p:sp>
      <p:sp>
        <p:nvSpPr>
          <p:cNvPr id="64526" name="Rectangle 14">
            <a:extLst>
              <a:ext uri="{FF2B5EF4-FFF2-40B4-BE49-F238E27FC236}">
                <a16:creationId xmlns:a16="http://schemas.microsoft.com/office/drawing/2014/main" id="{9881B13B-1AD9-4F79-9F5B-60411F90F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503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//R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3×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3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9(V)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C29FC4B7-5C30-4894-AD10-2E6198CE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4767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(∞)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Lzs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(∞)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时常数同前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A54E9807-01D3-420F-877E-3C01FE912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3e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0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(A)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9e</a:t>
            </a:r>
            <a:r>
              <a:rPr lang="en-US" altLang="zh-CN" sz="2000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sz="2000" i="1" baseline="30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(V)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  <p:bldP spid="64524" grpId="0" autoUpdateAnimBg="0"/>
      <p:bldP spid="64526" grpId="0" autoUpdateAnimBg="0"/>
      <p:bldP spid="64528" grpId="0" autoUpdateAnimBg="0"/>
      <p:bldP spid="6452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CD94DB0-00D8-4781-8C72-552F56C4D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23622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一、单位阶跃函数</a:t>
            </a:r>
          </a:p>
        </p:txBody>
      </p:sp>
      <p:sp>
        <p:nvSpPr>
          <p:cNvPr id="66564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BC50E-4CD3-433C-9816-379C6C295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6565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9B650E-A4F9-4F89-B9D4-1FDDC8505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3574057C-D158-443F-8957-2E7B70E6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2952CD18-0CC0-47CD-B673-3A1B47B01EB7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36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6567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D2F2C0-1011-4D41-8E08-3E1CF106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6568" name="WordArt 8">
            <a:extLst>
              <a:ext uri="{FF2B5EF4-FFF2-40B4-BE49-F238E27FC236}">
                <a16:creationId xmlns:a16="http://schemas.microsoft.com/office/drawing/2014/main" id="{1B82F538-C434-43B1-A4FE-7A4253BD94B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3.6    </a:t>
            </a:r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阶跃函数和阶跃响应</a:t>
            </a: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1066DBE2-2AD3-4685-8902-2F965233B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448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单位阶跃函数用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ε(t)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表示，其定义为：</a:t>
            </a:r>
          </a:p>
        </p:txBody>
      </p:sp>
      <p:graphicFrame>
        <p:nvGraphicFramePr>
          <p:cNvPr id="66571" name="Object 11">
            <a:extLst>
              <a:ext uri="{FF2B5EF4-FFF2-40B4-BE49-F238E27FC236}">
                <a16:creationId xmlns:a16="http://schemas.microsoft.com/office/drawing/2014/main" id="{9F852185-71ED-4992-971A-D1CB82F5F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24000"/>
          <a:ext cx="1905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r:id="rId3" imgW="939392" imgH="393529" progId="Equation.3">
                  <p:embed/>
                </p:oleObj>
              </mc:Choice>
              <mc:Fallback>
                <p:oleObj r:id="rId3" imgW="939392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1905000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3">
            <a:extLst>
              <a:ext uri="{FF2B5EF4-FFF2-40B4-BE49-F238E27FC236}">
                <a16:creationId xmlns:a16="http://schemas.microsoft.com/office/drawing/2014/main" id="{8D247500-A0F5-49C6-8F47-0EC2A0392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1863"/>
            <a:ext cx="524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该函数在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处发生单位跃变，波形如图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D6F7D69B-C5B2-498B-A366-FC5722DE8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013" y="762000"/>
          <a:ext cx="264318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8" name="VISIO" r:id="rId5" imgW="1781640" imgH="1116360" progId="Visio.Drawing.5">
                  <p:embed/>
                </p:oleObj>
              </mc:Choice>
              <mc:Fallback>
                <p:oleObj name="VISIO" r:id="rId5" imgW="1781640" imgH="111636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762000"/>
                        <a:ext cx="2643187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Text Box 15">
            <a:extLst>
              <a:ext uri="{FF2B5EF4-FFF2-40B4-BE49-F238E27FC236}">
                <a16:creationId xmlns:a16="http://schemas.microsoft.com/office/drawing/2014/main" id="{6B6CF032-5E34-4484-BBFE-FBD214362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44763"/>
            <a:ext cx="4800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阶跃函数的应用之一是描述某些情况下的开关动作。如图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(b)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所示的开关动作，表示在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时把电路接入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1V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直流源时</a:t>
            </a:r>
            <a:r>
              <a:rPr lang="zh-CN" altLang="en-US" sz="2000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的值，即： </a:t>
            </a:r>
            <a:r>
              <a:rPr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u 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(t)= ε(t) V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电路简画为图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(c)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kumimoji="0"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BFF65353-A711-4374-9822-D8A504173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2441575"/>
          <a:ext cx="42481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VISIO" r:id="rId7" imgW="3162600" imgH="1243440" progId="Visio.Drawing.5">
                  <p:embed/>
                </p:oleObj>
              </mc:Choice>
              <mc:Fallback>
                <p:oleObj name="VISIO" r:id="rId7" imgW="3162600" imgH="1243440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441575"/>
                        <a:ext cx="42481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Rectangle 17">
            <a:extLst>
              <a:ext uri="{FF2B5EF4-FFF2-40B4-BE49-F238E27FC236}">
                <a16:creationId xmlns:a16="http://schemas.microsoft.com/office/drawing/2014/main" id="{5155A580-E175-48EE-ADDA-265D52B0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502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若单位直流电源接入的时刻为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，则可用</a:t>
            </a:r>
            <a:r>
              <a:rPr lang="zh-CN" altLang="en-US" sz="2000">
                <a:solidFill>
                  <a:srgbClr val="D82E1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延迟单位阶跃函数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表示，其波形如图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(d)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6578" name="Object 18">
            <a:extLst>
              <a:ext uri="{FF2B5EF4-FFF2-40B4-BE49-F238E27FC236}">
                <a16:creationId xmlns:a16="http://schemas.microsoft.com/office/drawing/2014/main" id="{2F100607-CF1C-473B-BC63-673089D68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191000"/>
          <a:ext cx="28194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0" name="VISIO" r:id="rId9" imgW="1781640" imgH="1190520" progId="Visio.Drawing.5">
                  <p:embed/>
                </p:oleObj>
              </mc:Choice>
              <mc:Fallback>
                <p:oleObj name="VISIO" r:id="rId9" imgW="1781640" imgH="1190520" progId="Visio.Drawing.5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91000"/>
                        <a:ext cx="2819400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20">
            <a:extLst>
              <a:ext uri="{FF2B5EF4-FFF2-40B4-BE49-F238E27FC236}">
                <a16:creationId xmlns:a16="http://schemas.microsoft.com/office/drawing/2014/main" id="{01723014-14E0-4F04-B6E2-D5642A7B2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029200"/>
          <a:ext cx="2971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1" r:id="rId11" imgW="1206500" imgH="419100" progId="Equation.3">
                  <p:embed/>
                </p:oleObj>
              </mc:Choice>
              <mc:Fallback>
                <p:oleObj r:id="rId11" imgW="12065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29718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9" grpId="0" autoUpdateAnimBg="0"/>
      <p:bldP spid="66573" grpId="0" autoUpdateAnimBg="0"/>
      <p:bldP spid="66575" grpId="0" autoUpdateAnimBg="0"/>
      <p:bldP spid="665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1F427FE-3659-406D-8D43-3C2ED8B02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24384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二、阶跃响应</a:t>
            </a:r>
          </a:p>
        </p:txBody>
      </p:sp>
      <p:sp>
        <p:nvSpPr>
          <p:cNvPr id="68612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70C785-A2FB-43A3-937A-9DF24360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8613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62DECDF-EF48-4279-BFCF-A7A218C2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01135399-364A-4040-8B4A-CDE3BD419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9922E22D-02D7-4F86-A884-A13DE1B89F57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37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8615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36454D-F520-4E1B-955A-25F50CB3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8616" name="WordArt 8">
            <a:extLst>
              <a:ext uri="{FF2B5EF4-FFF2-40B4-BE49-F238E27FC236}">
                <a16:creationId xmlns:a16="http://schemas.microsoft.com/office/drawing/2014/main" id="{9D0AD3BE-52D1-4D07-A884-7A8161C1E8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3.6 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阶跃函数和阶跃响应</a:t>
            </a:r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053619B7-160E-4E33-BCE3-908E4F691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35063"/>
            <a:ext cx="853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、定义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：当激励为单位阶跃函数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ε(t)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时，电路的零状态响应称为单位阶跃响应，简称阶跃响应，用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g(t)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表示。</a:t>
            </a:r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B5CDFB6A-C108-4419-AABF-588284D0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838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单位阶跃函数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ε(t)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作用于电路相当于单位直流源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(1V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1A)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t = 0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时接入电路，因此，一阶电路的阶跃响应仍可用三要素法求得。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4978CABB-5C8C-4730-9CDA-713574B3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74925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、线性时不变电路的性质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4259F20B-49A9-4377-AF43-14A4AE94F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971800"/>
            <a:ext cx="426720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零状态响应与外加激励之间满足齐次性和叠加性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称零状态线性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即，若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(t)→ y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zs1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(t)→ y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zs2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，则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 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 + b 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 → a y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zs1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 + by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zs2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</a:p>
          <a:p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满足时不变性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(t)→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zs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， </a:t>
            </a:r>
          </a:p>
          <a:p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)→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zs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(t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8621" name="Object 13">
            <a:extLst>
              <a:ext uri="{FF2B5EF4-FFF2-40B4-BE49-F238E27FC236}">
                <a16:creationId xmlns:a16="http://schemas.microsoft.com/office/drawing/2014/main" id="{63176016-3678-4E36-921C-D7451AAB7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514600"/>
          <a:ext cx="5334000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3" name="Visio" r:id="rId3" imgW="4097122" imgH="2839212" progId="Visio.Drawing.11">
                  <p:embed/>
                </p:oleObj>
              </mc:Choice>
              <mc:Fallback>
                <p:oleObj name="Visio" r:id="rId3" imgW="4097122" imgH="2839212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5334000" cy="368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utoUpdateAnimBg="0"/>
      <p:bldP spid="68618" grpId="0" autoUpdateAnimBg="0"/>
      <p:bldP spid="68619" grpId="0" autoUpdateAnimBg="0"/>
      <p:bldP spid="6862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B4F1E21-59FD-484B-824A-8886FCC4B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2514600" cy="381000"/>
          </a:xfrm>
        </p:spPr>
        <p:txBody>
          <a:bodyPr/>
          <a:lstStyle/>
          <a:p>
            <a:pPr algn="l"/>
            <a:r>
              <a:rPr kumimoji="0"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三、举例</a:t>
            </a:r>
          </a:p>
        </p:txBody>
      </p:sp>
      <p:sp>
        <p:nvSpPr>
          <p:cNvPr id="6963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8D6445-9218-4230-8847-316D2FEA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6963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5513AB-AE6B-4E64-B38E-E090021D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B8DD24AB-F5C2-4144-AA8B-8CE69B00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8EFD8458-939C-4711-A031-50069A2E7AE5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38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6963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523C44-9806-4F29-BDD9-87E4C4F7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FF2AA762-CB67-4433-875A-0AB13817B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0"/>
            <a:ext cx="411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3.6    </a:t>
            </a:r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阶跃函数和阶跃响应</a:t>
            </a:r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3AC37E77-8BB9-4CA7-A0CE-98D702CB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5410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例 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如图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(a)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所示电路，（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）以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为输出，求电路的阶跃响应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g(t)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；（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）若激励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的波形如图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(b)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，求电路的零状态响应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。 </a:t>
            </a:r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98C21178-3684-443A-9452-A6748A42E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5562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D82E1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解 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）用三要素法。根据阶跃响应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g(t)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的定义， 知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(0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+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) = 0 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；激励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=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ε(t) A,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可得</a:t>
            </a:r>
          </a:p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        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(∞) = 6×1 = 6V</a:t>
            </a:r>
          </a:p>
          <a:p>
            <a:pPr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000" i="1">
                <a:solidFill>
                  <a:srgbClr val="0000FF"/>
                </a:solidFill>
              </a:rPr>
              <a:t>τ</a:t>
            </a:r>
            <a:r>
              <a:rPr lang="en-US" altLang="zh-CN" sz="2000">
                <a:solidFill>
                  <a:srgbClr val="0000FF"/>
                </a:solidFill>
              </a:rPr>
              <a:t>=</a:t>
            </a:r>
            <a:r>
              <a:rPr lang="en-US" altLang="zh-CN" sz="2000" i="1">
                <a:solidFill>
                  <a:srgbClr val="0000FF"/>
                </a:solidFill>
              </a:rPr>
              <a:t>RC =</a:t>
            </a:r>
            <a:r>
              <a:rPr lang="en-US" altLang="zh-CN" sz="2000">
                <a:solidFill>
                  <a:srgbClr val="0000FF"/>
                </a:solidFill>
              </a:rPr>
              <a:t> (6+4)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×0.2 =2s</a:t>
            </a:r>
          </a:p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故    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g(t) = 6(1 – e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t/2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)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ε(t) </a:t>
            </a:r>
          </a:p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） 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 = 2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ε(t)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 2 ε(t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2) A 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，根据线性时不变性质，得零状态响应</a:t>
            </a:r>
          </a:p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   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u</a:t>
            </a:r>
            <a:r>
              <a:rPr lang="en-US" altLang="zh-CN" sz="2000" baseline="-25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(t) = 2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g(t)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 2 g(t </a:t>
            </a:r>
            <a:r>
              <a:rPr lang="en-US" altLang="zh-CN" sz="2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2) </a:t>
            </a:r>
          </a:p>
          <a:p>
            <a:pPr>
              <a:buSz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        =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12(1 – e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</a:t>
            </a:r>
            <a:r>
              <a:rPr lang="en-US" altLang="zh-CN" baseline="30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t/2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)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ε(t) – 12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[1 – e</a:t>
            </a:r>
            <a:r>
              <a:rPr lang="en-US" altLang="zh-CN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-(</a:t>
            </a:r>
            <a:r>
              <a:rPr lang="en-US" altLang="zh-CN" baseline="30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t-2)/2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  <a:sym typeface="Wingdings" panose="05000000000000000000" pitchFamily="2" charset="2"/>
              </a:rPr>
              <a:t>]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ε(t-2) V </a:t>
            </a:r>
          </a:p>
        </p:txBody>
      </p:sp>
      <p:graphicFrame>
        <p:nvGraphicFramePr>
          <p:cNvPr id="69643" name="Object 11">
            <a:extLst>
              <a:ext uri="{FF2B5EF4-FFF2-40B4-BE49-F238E27FC236}">
                <a16:creationId xmlns:a16="http://schemas.microsoft.com/office/drawing/2014/main" id="{EC488FBC-95D4-4F10-83A0-A1F8C08DE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1219200"/>
          <a:ext cx="32686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VISIO" r:id="rId3" imgW="2088360" imgH="2630520" progId="Visio.Drawing.5">
                  <p:embed/>
                </p:oleObj>
              </mc:Choice>
              <mc:Fallback>
                <p:oleObj name="VISIO" r:id="rId3" imgW="2088360" imgH="263052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19200"/>
                        <a:ext cx="32686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9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utoUpdateAnimBg="0"/>
      <p:bldP spid="6964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C8661F9-3A2E-4A22-81B4-8EF244893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2209800" cy="381000"/>
          </a:xfrm>
          <a:ln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3.1  </a:t>
            </a:r>
            <a:r>
              <a:rPr lang="zh-CN" altLang="en-US">
                <a:solidFill>
                  <a:schemeClr val="bg1"/>
                </a:solidFill>
              </a:rPr>
              <a:t>动态元件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44FA385-FB4D-401B-AE30-5A875A980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22860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>
                <a:solidFill>
                  <a:srgbClr val="D82E1C"/>
                </a:solidFill>
              </a:rPr>
              <a:t>3</a:t>
            </a:r>
            <a:r>
              <a:rPr lang="zh-CN" altLang="en-US" sz="2400" b="1" dirty="0">
                <a:solidFill>
                  <a:srgbClr val="D82E1C"/>
                </a:solidFill>
              </a:rPr>
              <a:t>、主要结论</a:t>
            </a:r>
          </a:p>
        </p:txBody>
      </p:sp>
      <p:sp>
        <p:nvSpPr>
          <p:cNvPr id="17412" name="WordArt 4">
            <a:extLst>
              <a:ext uri="{FF2B5EF4-FFF2-40B4-BE49-F238E27FC236}">
                <a16:creationId xmlns:a16="http://schemas.microsoft.com/office/drawing/2014/main" id="{48816CF5-0456-40C0-9E19-92ACCF4275E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57600" y="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 一、电容</a:t>
            </a:r>
          </a:p>
        </p:txBody>
      </p:sp>
      <p:sp>
        <p:nvSpPr>
          <p:cNvPr id="17413" name="Text 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AF7006-A303-4068-B3E4-3331F9B3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17414" name="Text Box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367370-6D20-438D-BFAB-D77CC224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31C0F496-F1AD-421D-8EF3-3F8B5D79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E98BC0DF-4E5A-4F10-9AA0-33C8552896B2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4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17416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B54B21-CB26-4231-A041-ED670F30B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E7D93648-A0BF-4494-A740-BA01A41E5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）电容的伏安关系是微积分关系，因此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电容元件是动态元件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。而电阻元件的伏安关系是代数关系，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电阻是一个即时（瞬时）元件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）由电容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VAR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的微分形式可知：①任意时刻，通过电容的电流与该时刻电压的变化率成正比。当电容电流 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为有限值时，其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d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u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/dt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也为有限值，则电压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u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必定是连续函数，此时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电容电压是不会跃变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的。②当电容电压为直流电压时，则电流 </a:t>
            </a:r>
            <a:r>
              <a:rPr lang="en-US" altLang="zh-CN" sz="2000" b="1" i="1">
                <a:solidFill>
                  <a:srgbClr val="0000FF"/>
                </a:solidFill>
                <a:ea typeface="华文新魏" panose="02010800040101010101" pitchFamily="2" charset="-122"/>
              </a:rPr>
              <a:t>i 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= 0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，此时电容相当于开路，故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电容有隔直流的作用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）由电容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VAR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的积分形式可知：在任意时刻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t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，电容电压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u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是此时刻以前的电流作用的结果，它“记载”了以前电流的“全部历史”。即电容电压具有“记忆”电流的作用，故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电容是一个记忆元件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，而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电阻是无记忆元件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4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）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电容是一个储能元件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，它从外部电路吸收的能量，以电场能量的形式储存于自身的电场中。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</a:t>
            </a:r>
            <a:r>
              <a:rPr lang="en-US" altLang="zh-CN" sz="2000">
                <a:solidFill>
                  <a:srgbClr val="D82E1C"/>
                </a:solidFill>
                <a:ea typeface="华文新魏" panose="02010800040101010101" pitchFamily="2" charset="-122"/>
              </a:rPr>
              <a:t>C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在某一时刻的储能只与该时刻</a:t>
            </a:r>
            <a:r>
              <a:rPr lang="en-US" altLang="zh-CN" sz="2000">
                <a:solidFill>
                  <a:srgbClr val="D82E1C"/>
                </a:solidFill>
                <a:ea typeface="华文新魏" panose="02010800040101010101" pitchFamily="2" charset="-122"/>
              </a:rPr>
              <a:t>t</a:t>
            </a:r>
            <a:r>
              <a:rPr lang="zh-CN" altLang="en-US" sz="2000">
                <a:solidFill>
                  <a:srgbClr val="D82E1C"/>
                </a:solidFill>
                <a:ea typeface="华文新魏" panose="02010800040101010101" pitchFamily="2" charset="-122"/>
              </a:rPr>
              <a:t>电容电压有关。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zh-CN" sz="2000">
              <a:solidFill>
                <a:srgbClr val="D82E1C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 advAuto="0"/>
      <p:bldP spid="1741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A82F3B-B05E-491A-AE95-40D01CE08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2355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81F05-F3B2-47B1-AA14-66ED6032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87BD8E8D-2472-472B-8E8E-1C886129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756E56A-0FAC-4659-981D-B8FD4F5793F6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5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2355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510602-45E7-4016-9EA3-1C94CFE3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23560" name="WordArt 8">
            <a:extLst>
              <a:ext uri="{FF2B5EF4-FFF2-40B4-BE49-F238E27FC236}">
                <a16:creationId xmlns:a16="http://schemas.microsoft.com/office/drawing/2014/main" id="{C1584FD6-404A-4560-993B-9D1104A179E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29000" y="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 二、电感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56BC3093-3130-4582-BC53-9DD923D4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09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692E863-2F63-4EF2-A726-69351334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55576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、电感的</a:t>
            </a: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VAR(</a:t>
            </a:r>
            <a:r>
              <a:rPr lang="zh-CN" altLang="en-US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或</a:t>
            </a:r>
            <a:r>
              <a:rPr lang="en-US" altLang="zh-CN" sz="2800" b="1" dirty="0">
                <a:solidFill>
                  <a:srgbClr val="D82E1C"/>
                </a:solidFill>
                <a:latin typeface="Tahoma" panose="020B0604030504040204" pitchFamily="34" charset="0"/>
              </a:rPr>
              <a:t>VCR)</a:t>
            </a:r>
            <a:endParaRPr lang="en-US" altLang="zh-CN" sz="1800" b="1" dirty="0">
              <a:solidFill>
                <a:srgbClr val="339933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5B4591DB-FD6E-47CE-A9B6-9DF47EDB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12776"/>
            <a:ext cx="8610600" cy="990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0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50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41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131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5890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0462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03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606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     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电感中，当电流变化时，磁链也发生变化，从而产生感应电压。在电流与电压参考方向关联时，若电压参考方向与磁通的方向符合右手法则，根据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法拉第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电磁感应定律，感应电压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</a:rPr>
              <a:t>u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与磁链的变化率成正比，即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07F1E839-B869-41B5-BBB1-B022F6205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78997"/>
              </p:ext>
            </p:extLst>
          </p:nvPr>
        </p:nvGraphicFramePr>
        <p:xfrm>
          <a:off x="7429500" y="2098576"/>
          <a:ext cx="129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r:id="rId4" imgW="723586" imgH="355446" progId="Equation.3">
                  <p:embed/>
                </p:oleObj>
              </mc:Choice>
              <mc:Fallback>
                <p:oleObj r:id="rId4" imgW="723586" imgH="355446" progId="Equation.3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id="{07F1E839-B869-41B5-BBB1-B022F6205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2098576"/>
                        <a:ext cx="12954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1">
            <a:extLst>
              <a:ext uri="{FF2B5EF4-FFF2-40B4-BE49-F238E27FC236}">
                <a16:creationId xmlns:a16="http://schemas.microsoft.com/office/drawing/2014/main" id="{8EEA77FB-61A7-40E5-B6E9-F5D282C0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84569"/>
              </p:ext>
            </p:extLst>
          </p:nvPr>
        </p:nvGraphicFramePr>
        <p:xfrm>
          <a:off x="6896100" y="2708176"/>
          <a:ext cx="228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VISIO" r:id="rId6" imgW="1324080" imgH="957240" progId="Visio.Drawing.5">
                  <p:embed/>
                </p:oleObj>
              </mc:Choice>
              <mc:Fallback>
                <p:oleObj name="VISIO" r:id="rId6" imgW="1324080" imgH="957240" progId="Visio.Drawing.5">
                  <p:embed/>
                  <p:pic>
                    <p:nvPicPr>
                      <p:cNvPr id="24597" name="Object 21">
                        <a:extLst>
                          <a:ext uri="{FF2B5EF4-FFF2-40B4-BE49-F238E27FC236}">
                            <a16:creationId xmlns:a16="http://schemas.microsoft.com/office/drawing/2014/main" id="{8EEA77FB-61A7-40E5-B6E9-F5D282C00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708176"/>
                        <a:ext cx="228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2">
            <a:extLst>
              <a:ext uri="{FF2B5EF4-FFF2-40B4-BE49-F238E27FC236}">
                <a16:creationId xmlns:a16="http://schemas.microsoft.com/office/drawing/2014/main" id="{528DF2FB-BCC3-4818-BD53-13A0AAB0C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403376"/>
            <a:ext cx="48006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0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50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9413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1318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5890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0462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5034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29606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对线性电感，由于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</a:rPr>
              <a:t>Ψ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(t) = </a:t>
            </a:r>
            <a:r>
              <a:rPr lang="en-US" altLang="zh-CN" sz="2000" i="1">
                <a:solidFill>
                  <a:srgbClr val="0000FF"/>
                </a:solidFill>
                <a:ea typeface="华文新魏" panose="02010800040101010101" pitchFamily="2" charset="-122"/>
              </a:rPr>
              <a:t>L i</a:t>
            </a:r>
            <a:r>
              <a:rPr lang="en-US" altLang="zh-CN" sz="2000">
                <a:solidFill>
                  <a:srgbClr val="0000FF"/>
                </a:solidFill>
                <a:ea typeface="华文新魏" panose="02010800040101010101" pitchFamily="2" charset="-122"/>
              </a:rPr>
              <a:t>(t)</a:t>
            </a:r>
            <a:r>
              <a:rPr lang="zh-CN" altLang="en-US" sz="2000">
                <a:solidFill>
                  <a:srgbClr val="0000FF"/>
                </a:solidFill>
                <a:ea typeface="华文新魏" panose="02010800040101010101" pitchFamily="2" charset="-122"/>
              </a:rPr>
              <a:t>，故</a:t>
            </a:r>
            <a:r>
              <a:rPr lang="zh-CN" altLang="en-US" sz="20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</a:p>
        </p:txBody>
      </p:sp>
      <p:graphicFrame>
        <p:nvGraphicFramePr>
          <p:cNvPr id="21" name="Object 23">
            <a:extLst>
              <a:ext uri="{FF2B5EF4-FFF2-40B4-BE49-F238E27FC236}">
                <a16:creationId xmlns:a16="http://schemas.microsoft.com/office/drawing/2014/main" id="{8AD427A0-1205-49A2-AF56-527A2B69B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166957"/>
              </p:ext>
            </p:extLst>
          </p:nvPr>
        </p:nvGraphicFramePr>
        <p:xfrm>
          <a:off x="4991100" y="2479576"/>
          <a:ext cx="13446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8" imgW="622080" imgH="355320" progId="Equation.3">
                  <p:embed/>
                </p:oleObj>
              </mc:Choice>
              <mc:Fallback>
                <p:oleObj name="Equation" r:id="rId8" imgW="622080" imgH="355320" progId="Equation.3">
                  <p:embed/>
                  <p:pic>
                    <p:nvPicPr>
                      <p:cNvPr id="24599" name="Object 23">
                        <a:extLst>
                          <a:ext uri="{FF2B5EF4-FFF2-40B4-BE49-F238E27FC236}">
                            <a16:creationId xmlns:a16="http://schemas.microsoft.com/office/drawing/2014/main" id="{8AD427A0-1205-49A2-AF56-527A2B69B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479576"/>
                        <a:ext cx="1344613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24">
            <a:extLst>
              <a:ext uri="{FF2B5EF4-FFF2-40B4-BE49-F238E27FC236}">
                <a16:creationId xmlns:a16="http://schemas.microsoft.com/office/drawing/2014/main" id="{DC14034E-3DFB-4ED3-B22A-651FC05D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470176"/>
            <a:ext cx="4951412" cy="654050"/>
          </a:xfrm>
          <a:prstGeom prst="cloudCallout">
            <a:avLst>
              <a:gd name="adj1" fmla="val 47597"/>
              <a:gd name="adj2" fmla="val -74315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称电感</a:t>
            </a:r>
            <a:r>
              <a:rPr lang="en-US" altLang="zh-CN"/>
              <a:t>VAR</a:t>
            </a:r>
            <a:r>
              <a:rPr lang="zh-CN" altLang="en-US"/>
              <a:t>的微分形式</a:t>
            </a: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4159D7FE-8B54-42C2-873B-B023D152AE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122127"/>
              </p:ext>
            </p:extLst>
          </p:nvPr>
        </p:nvGraphicFramePr>
        <p:xfrm>
          <a:off x="5876851" y="5380038"/>
          <a:ext cx="2559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0" imgW="1054080" imgH="342720" progId="Equation.3">
                  <p:embed/>
                </p:oleObj>
              </mc:Choice>
              <mc:Fallback>
                <p:oleObj name="Equation" r:id="rId10" imgW="1054080" imgH="342720" progId="Equation.3">
                  <p:embed/>
                  <p:pic>
                    <p:nvPicPr>
                      <p:cNvPr id="25611" name="Object 11">
                        <a:extLst>
                          <a:ext uri="{FF2B5EF4-FFF2-40B4-BE49-F238E27FC236}">
                            <a16:creationId xmlns:a16="http://schemas.microsoft.com/office/drawing/2014/main" id="{4159D7FE-8B54-42C2-873B-B023D152A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851" y="5380038"/>
                        <a:ext cx="2559050" cy="6794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12">
            <a:extLst>
              <a:ext uri="{FF2B5EF4-FFF2-40B4-BE49-F238E27FC236}">
                <a16:creationId xmlns:a16="http://schemas.microsoft.com/office/drawing/2014/main" id="{DF70DD90-ADB6-446B-9A6A-75BB9625E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76" y="5341938"/>
            <a:ext cx="5029200" cy="702766"/>
          </a:xfrm>
          <a:prstGeom prst="cloudCallout">
            <a:avLst>
              <a:gd name="adj1" fmla="val 56606"/>
              <a:gd name="adj2" fmla="val -25486"/>
            </a:avLst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round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称电感</a:t>
            </a:r>
            <a:r>
              <a:rPr lang="en-US" altLang="zh-CN"/>
              <a:t>VAR</a:t>
            </a:r>
            <a:r>
              <a:rPr lang="zh-CN" altLang="en-US"/>
              <a:t>的积分形式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57F2A2-63E2-49D9-A467-23D003AEC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4852988"/>
            <a:ext cx="7543800" cy="381000"/>
          </a:xfrm>
        </p:spPr>
        <p:txBody>
          <a:bodyPr/>
          <a:lstStyle/>
          <a:p>
            <a:r>
              <a:rPr lang="zh-CN" altLang="en-US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对电感伏安关系的微分形式从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∞</a:t>
            </a:r>
            <a:r>
              <a:rPr lang="zh-CN" altLang="en-US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到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进行积分，并设</a:t>
            </a:r>
            <a:r>
              <a:rPr lang="en-US" altLang="zh-CN" sz="1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∞)=0</a:t>
            </a:r>
            <a:r>
              <a:rPr lang="zh-CN" altLang="en-US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，可得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nimBg="1" autoUpdateAnimBg="0"/>
      <p:bldP spid="20" grpId="0" animBg="1" autoUpdateAnimBg="0"/>
      <p:bldP spid="22" grpId="0" animBg="1" autoUpdateAnimBg="0"/>
      <p:bldP spid="24" grpId="0" animBg="1" autoUpdateAnimBg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18A723C-EDE0-4A16-A322-3EB4F2E4B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810000" cy="4572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D82E1C"/>
                </a:solidFill>
              </a:rPr>
              <a:t>3</a:t>
            </a:r>
            <a:r>
              <a:rPr lang="zh-CN" altLang="en-US" sz="2800" b="1" dirty="0">
                <a:solidFill>
                  <a:srgbClr val="D82E1C"/>
                </a:solidFill>
              </a:rPr>
              <a:t>、电感的功率与储能</a:t>
            </a:r>
          </a:p>
        </p:txBody>
      </p:sp>
      <p:sp>
        <p:nvSpPr>
          <p:cNvPr id="26628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8F5E4-4784-43C1-9D81-06F6BCC5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26629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9F97C6-7713-4136-B8A5-832723DB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7EC222BF-C2BB-49DC-AE7A-84B0E0F6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D8B50490-6064-4F97-B229-C1DD4B9203EF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6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26631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71E9DAE-89B5-4DE9-B885-6A453562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F6B61B8-061D-4A00-B66C-89E70DAC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sp>
        <p:nvSpPr>
          <p:cNvPr id="26633" name="WordArt 9">
            <a:extLst>
              <a:ext uri="{FF2B5EF4-FFF2-40B4-BE49-F238E27FC236}">
                <a16:creationId xmlns:a16="http://schemas.microsoft.com/office/drawing/2014/main" id="{A06197E1-B21F-4E11-82DC-35190D7DF21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57600" y="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 二、电感</a:t>
            </a:r>
          </a:p>
        </p:txBody>
      </p:sp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5014BFA1-05D7-452F-A4B4-DE897975C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65129"/>
              </p:ext>
            </p:extLst>
          </p:nvPr>
        </p:nvGraphicFramePr>
        <p:xfrm>
          <a:off x="3417887" y="1166921"/>
          <a:ext cx="2155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3" imgW="914400" imgH="342720" progId="Equation.3">
                  <p:embed/>
                </p:oleObj>
              </mc:Choice>
              <mc:Fallback>
                <p:oleObj name="Equation" r:id="rId3" imgW="914400" imgH="342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7" y="1166921"/>
                        <a:ext cx="2155825" cy="663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16">
            <a:extLst>
              <a:ext uri="{FF2B5EF4-FFF2-40B4-BE49-F238E27FC236}">
                <a16:creationId xmlns:a16="http://schemas.microsoft.com/office/drawing/2014/main" id="{0DD56E13-6D8E-4015-A1DD-8116441A6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" y="1907171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D82E1C"/>
                </a:solidFill>
              </a:rPr>
              <a:t>可见：电感在某一时刻 </a:t>
            </a:r>
            <a:r>
              <a:rPr lang="en-US" altLang="zh-CN" sz="2000" i="1">
                <a:solidFill>
                  <a:srgbClr val="D82E1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>
                <a:solidFill>
                  <a:srgbClr val="D82E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>
                <a:solidFill>
                  <a:srgbClr val="D82E1C"/>
                </a:solidFill>
              </a:rPr>
              <a:t>的储能仅取决于此时刻的电流，而与电压无关，且储能 ≥</a:t>
            </a:r>
            <a:r>
              <a:rPr lang="en-US" altLang="zh-CN" sz="2000">
                <a:solidFill>
                  <a:srgbClr val="D82E1C"/>
                </a:solidFill>
              </a:rPr>
              <a:t>0</a:t>
            </a:r>
            <a:r>
              <a:rPr lang="zh-CN" altLang="en-US" sz="2000">
                <a:solidFill>
                  <a:srgbClr val="D82E1C"/>
                </a:solidFill>
              </a:rPr>
              <a:t>。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0148E84-D9C9-482C-922B-E923DD335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44538"/>
            <a:ext cx="2682875" cy="381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D82E1C"/>
                </a:solidFill>
              </a:rPr>
              <a:t>4</a:t>
            </a:r>
            <a:r>
              <a:rPr lang="zh-CN" altLang="en-US" sz="2800" b="1" dirty="0">
                <a:solidFill>
                  <a:srgbClr val="D82E1C"/>
                </a:solidFill>
              </a:rPr>
              <a:t>、主要结论</a:t>
            </a:r>
          </a:p>
        </p:txBody>
      </p:sp>
      <p:sp>
        <p:nvSpPr>
          <p:cNvPr id="28676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A6223D-CAB5-44D9-B36C-F8C44569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28677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DAA87E-94D7-49DB-BD13-CC1635E9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AF5D2146-F4BB-419F-84A8-8DEADC9F6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A2F6951A-C16D-4A45-9530-5EAB8E72D659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7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28679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EA9C8-F556-4AFA-9C21-872FBCB41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3A2ED83F-C422-4208-BD8F-BDD9B1373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sp>
        <p:nvSpPr>
          <p:cNvPr id="28681" name="WordArt 9">
            <a:extLst>
              <a:ext uri="{FF2B5EF4-FFF2-40B4-BE49-F238E27FC236}">
                <a16:creationId xmlns:a16="http://schemas.microsoft.com/office/drawing/2014/main" id="{9992D0C4-6FE8-40E6-B0ED-421D9022E65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657600" y="0"/>
            <a:ext cx="18288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 二、电感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B213465C-4A88-4A15-B55B-B990C3FF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）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电感元件是动态元件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）由电感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VAR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的微分形式可知：①任意时刻，通过电感的电压与该时刻电流的变化率成正比。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当电感电压 </a:t>
            </a:r>
            <a:r>
              <a:rPr lang="en-US" altLang="zh-CN" b="1" i="1">
                <a:solidFill>
                  <a:srgbClr val="D82E1C"/>
                </a:solidFill>
                <a:ea typeface="华文新魏" panose="02010800040101010101" pitchFamily="2" charset="-122"/>
              </a:rPr>
              <a:t>u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为有限值时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，其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d</a:t>
            </a:r>
            <a:r>
              <a:rPr lang="en-US" altLang="zh-CN" b="1" i="1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/dt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也为有限值，则电流</a:t>
            </a:r>
            <a:r>
              <a:rPr lang="en-US" altLang="zh-CN" b="1" i="1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必定是连续函数，此时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电感电流是不会跃变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的。②当电感电流为直流电流时，则电压 </a:t>
            </a:r>
            <a:r>
              <a:rPr lang="en-US" altLang="zh-CN" b="1" i="1">
                <a:solidFill>
                  <a:srgbClr val="0000FF"/>
                </a:solidFill>
                <a:ea typeface="华文新魏" panose="02010800040101010101" pitchFamily="2" charset="-122"/>
              </a:rPr>
              <a:t>u 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= 0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，即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电感对直流相当于短路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）由电感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VAR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的积分形式可知：在任意时刻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t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，电感电流</a:t>
            </a:r>
            <a:r>
              <a:rPr lang="en-US" altLang="zh-CN" b="1" i="1">
                <a:solidFill>
                  <a:srgbClr val="0000FF"/>
                </a:solidFill>
                <a:ea typeface="华文新魏" panose="02010800040101010101" pitchFamily="2" charset="-122"/>
              </a:rPr>
              <a:t>i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是此时刻以前的电压作用的结果，它“记载”了以前电压的“全部历史”。即电感电流具有“记忆”电压的作用，故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电感也是一个记忆元件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（</a:t>
            </a:r>
            <a:r>
              <a:rPr lang="en-US" altLang="zh-CN">
                <a:solidFill>
                  <a:srgbClr val="0000FF"/>
                </a:solidFill>
                <a:ea typeface="华文新魏" panose="02010800040101010101" pitchFamily="2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）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电感是一个储能元件</a:t>
            </a:r>
            <a:r>
              <a:rPr lang="zh-CN" altLang="en-US">
                <a:solidFill>
                  <a:srgbClr val="0000FF"/>
                </a:solidFill>
                <a:ea typeface="华文新魏" panose="02010800040101010101" pitchFamily="2" charset="-122"/>
              </a:rPr>
              <a:t>，它从外部电路吸收的能量，以磁场能量的形式储存于自身的磁场中。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</a:t>
            </a:r>
            <a:r>
              <a:rPr lang="en-US" altLang="zh-CN">
                <a:solidFill>
                  <a:srgbClr val="D82E1C"/>
                </a:solidFill>
                <a:ea typeface="华文新魏" panose="02010800040101010101" pitchFamily="2" charset="-122"/>
              </a:rPr>
              <a:t>L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在某一时刻的储能只与该时刻</a:t>
            </a:r>
            <a:r>
              <a:rPr lang="en-US" altLang="zh-CN">
                <a:solidFill>
                  <a:srgbClr val="D82E1C"/>
                </a:solidFill>
                <a:ea typeface="华文新魏" panose="02010800040101010101" pitchFamily="2" charset="-122"/>
              </a:rPr>
              <a:t>t</a:t>
            </a:r>
            <a:r>
              <a:rPr lang="zh-CN" altLang="en-US">
                <a:solidFill>
                  <a:srgbClr val="D82E1C"/>
                </a:solidFill>
                <a:ea typeface="华文新魏" panose="02010800040101010101" pitchFamily="2" charset="-122"/>
              </a:rPr>
              <a:t>电感电流有关。</a:t>
            </a:r>
          </a:p>
          <a:p>
            <a:pPr>
              <a:spcBef>
                <a:spcPct val="20000"/>
              </a:spcBef>
              <a:buFontTx/>
              <a:buNone/>
            </a:pPr>
            <a:endParaRPr lang="en-US" altLang="zh-CN" sz="2000">
              <a:solidFill>
                <a:srgbClr val="D82E1C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060EF97-31F7-4C54-A257-40AFB4D12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2209800" cy="381000"/>
          </a:xfrm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</a:rPr>
              <a:t>1</a:t>
            </a:r>
            <a:r>
              <a:rPr kumimoji="0" lang="zh-CN" altLang="en-US" b="1">
                <a:solidFill>
                  <a:srgbClr val="FF0000"/>
                </a:solidFill>
              </a:rPr>
              <a:t>、电容串联：</a:t>
            </a:r>
          </a:p>
        </p:txBody>
      </p:sp>
      <p:sp>
        <p:nvSpPr>
          <p:cNvPr id="2970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6E904E-CAF8-47C7-96F2-2E0B0E57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29701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AF22AE-12CD-407F-9D5A-1E76E6ABF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854C8DAA-F2D1-42ED-A565-51E9AAB7E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FAEA9448-4266-44CA-BE81-588A977A8667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8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29703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23CA91-2E3C-4176-811A-CBC15FD9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29704" name="WordArt 8">
            <a:extLst>
              <a:ext uri="{FF2B5EF4-FFF2-40B4-BE49-F238E27FC236}">
                <a16:creationId xmlns:a16="http://schemas.microsoft.com/office/drawing/2014/main" id="{48E298CC-036B-4937-93D8-EF22D00607F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76200"/>
            <a:ext cx="40386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50000">
                      <a:srgbClr val="FF6600"/>
                    </a:gs>
                    <a:gs pos="100000">
                      <a:srgbClr val="FF66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effectLst>
                  <a:prstShdw prst="shdw18" dist="17961" dir="13500000">
                    <a:srgbClr val="FF6600">
                      <a:gamma/>
                      <a:shade val="60000"/>
                      <a:invGamma/>
                    </a:srgbClr>
                  </a:prstShdw>
                </a:effectLst>
              </a:rPr>
              <a:t>三、 电容电感的串联和并联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089BEA99-921D-4B7E-91B8-3A327949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098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graphicFrame>
        <p:nvGraphicFramePr>
          <p:cNvPr id="29707" name="Object 11">
            <a:extLst>
              <a:ext uri="{FF2B5EF4-FFF2-40B4-BE49-F238E27FC236}">
                <a16:creationId xmlns:a16="http://schemas.microsoft.com/office/drawing/2014/main" id="{4B93F35A-3FC0-430E-A8A4-89A1336D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702413"/>
              </p:ext>
            </p:extLst>
          </p:nvPr>
        </p:nvGraphicFramePr>
        <p:xfrm>
          <a:off x="557913" y="1143672"/>
          <a:ext cx="51816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VISIO" r:id="rId3" imgW="2918520" imgH="1296360" progId="Visio.Drawing.5">
                  <p:embed/>
                </p:oleObj>
              </mc:Choice>
              <mc:Fallback>
                <p:oleObj name="VISIO" r:id="rId3" imgW="2918520" imgH="129636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13" y="1143672"/>
                        <a:ext cx="518160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A97A001A-BED8-414F-9D56-D7C8281AC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78703"/>
              </p:ext>
            </p:extLst>
          </p:nvPr>
        </p:nvGraphicFramePr>
        <p:xfrm>
          <a:off x="6690816" y="1304803"/>
          <a:ext cx="1541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VISIO" r:id="rId5" imgW="858600" imgH="1103400" progId="Visio.Drawing.5">
                  <p:embed/>
                </p:oleObj>
              </mc:Choice>
              <mc:Fallback>
                <p:oleObj name="VISIO" r:id="rId5" imgW="858600" imgH="110340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816" y="1304803"/>
                        <a:ext cx="1541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>
            <a:extLst>
              <a:ext uri="{FF2B5EF4-FFF2-40B4-BE49-F238E27FC236}">
                <a16:creationId xmlns:a16="http://schemas.microsoft.com/office/drawing/2014/main" id="{9922A123-07B6-413A-978D-BE6FD33BC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713341"/>
              </p:ext>
            </p:extLst>
          </p:nvPr>
        </p:nvGraphicFramePr>
        <p:xfrm>
          <a:off x="933450" y="3749675"/>
          <a:ext cx="29368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7" imgW="1549080" imgH="393480" progId="Equation.3">
                  <p:embed/>
                </p:oleObj>
              </mc:Choice>
              <mc:Fallback>
                <p:oleObj name="Equation" r:id="rId7" imgW="154908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749675"/>
                        <a:ext cx="2936875" cy="746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Rectangle 25">
            <a:extLst>
              <a:ext uri="{FF2B5EF4-FFF2-40B4-BE49-F238E27FC236}">
                <a16:creationId xmlns:a16="http://schemas.microsoft.com/office/drawing/2014/main" id="{7CDAF352-8242-4867-97D1-AE6DA55D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785" y="402216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分压公式</a:t>
            </a:r>
          </a:p>
        </p:txBody>
      </p:sp>
      <p:graphicFrame>
        <p:nvGraphicFramePr>
          <p:cNvPr id="29722" name="Object 26">
            <a:extLst>
              <a:ext uri="{FF2B5EF4-FFF2-40B4-BE49-F238E27FC236}">
                <a16:creationId xmlns:a16="http://schemas.microsoft.com/office/drawing/2014/main" id="{7CBA51D4-07AD-4A2C-8FC0-01A30F193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5205"/>
              </p:ext>
            </p:extLst>
          </p:nvPr>
        </p:nvGraphicFramePr>
        <p:xfrm>
          <a:off x="6117135" y="3771339"/>
          <a:ext cx="1460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9" imgW="622080" imgH="406080" progId="Equation.3">
                  <p:embed/>
                </p:oleObj>
              </mc:Choice>
              <mc:Fallback>
                <p:oleObj name="Equation" r:id="rId9" imgW="62208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135" y="3771339"/>
                        <a:ext cx="1460500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Rectangle 27">
            <a:extLst>
              <a:ext uri="{FF2B5EF4-FFF2-40B4-BE49-F238E27FC236}">
                <a16:creationId xmlns:a16="http://schemas.microsoft.com/office/drawing/2014/main" id="{C33201C3-67D1-4512-A240-1D3B2C42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D82E1C"/>
                </a:solidFill>
                <a:latin typeface="Times New Roman" panose="02020603050405020304" pitchFamily="18" charset="0"/>
              </a:rPr>
              <a:t>特例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：两个电容串联，</a:t>
            </a:r>
          </a:p>
        </p:txBody>
      </p:sp>
      <p:graphicFrame>
        <p:nvGraphicFramePr>
          <p:cNvPr id="29724" name="Object 28">
            <a:extLst>
              <a:ext uri="{FF2B5EF4-FFF2-40B4-BE49-F238E27FC236}">
                <a16:creationId xmlns:a16="http://schemas.microsoft.com/office/drawing/2014/main" id="{1CDB5DC2-37FB-44AF-9CFA-002E7AB592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486400"/>
          <a:ext cx="14192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r:id="rId11" imgW="812447" imgH="380835" progId="Equation.3">
                  <p:embed/>
                </p:oleObj>
              </mc:Choice>
              <mc:Fallback>
                <p:oleObj r:id="rId11" imgW="812447" imgH="38083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419225" cy="668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6" name="Object 30">
            <a:extLst>
              <a:ext uri="{FF2B5EF4-FFF2-40B4-BE49-F238E27FC236}">
                <a16:creationId xmlns:a16="http://schemas.microsoft.com/office/drawing/2014/main" id="{77173E62-DAAF-4687-8F0A-E7AB5B83B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410200"/>
          <a:ext cx="33528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r:id="rId13" imgW="1778000" imgH="381000" progId="Equation.3">
                  <p:embed/>
                </p:oleObj>
              </mc:Choice>
              <mc:Fallback>
                <p:oleObj r:id="rId13" imgW="1778000" imgH="381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3352800" cy="717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21" grpId="0" autoUpdateAnimBg="0"/>
      <p:bldP spid="297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088249-8490-4733-B430-2337FB37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6248400"/>
            <a:ext cx="1001712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下一页</a:t>
            </a:r>
          </a:p>
        </p:txBody>
      </p:sp>
      <p:sp>
        <p:nvSpPr>
          <p:cNvPr id="30725" name="Text Box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9ECA52-EB16-459D-A79D-8AE5D8106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248400"/>
            <a:ext cx="1001713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313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313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前一页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675115DD-DC6E-43D8-B6F1-C20D0814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48400"/>
            <a:ext cx="15240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667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667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3-</a:t>
            </a:r>
            <a:fld id="{2A4D4109-C086-41C2-939A-A600F814A22B}" type="slidenum"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pPr algn="ctr">
                <a:spcBef>
                  <a:spcPct val="50000"/>
                </a:spcBef>
                <a:buSzTx/>
                <a:buFontTx/>
                <a:buNone/>
              </a:pPr>
              <a:t>9</a:t>
            </a:fld>
            <a:r>
              <a:rPr lang="en-US" altLang="zh-CN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</a:p>
        </p:txBody>
      </p:sp>
      <p:sp>
        <p:nvSpPr>
          <p:cNvPr id="30727" name="Text Box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F0BF52-1987-43A1-A1E8-7A5A34E2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248400"/>
            <a:ext cx="1447800" cy="336550"/>
          </a:xfrm>
          <a:prstGeom prst="rect">
            <a:avLst/>
          </a:prstGeom>
          <a:gradFill rotWithShape="0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/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zh-CN" altLang="en-US" sz="1600">
                <a:solidFill>
                  <a:srgbClr val="00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DDFE"/>
                    </a:outerShdw>
                  </a:cont>
                  <a:cont type="tree" name="">
                    <a:effect ref="fillLine"/>
                    <a:outerShdw dist="38100" dir="2700000" algn="tl">
                      <a:srgbClr val="007A98"/>
                    </a:outerShdw>
                  </a:cont>
                  <a:effect ref="fillLine"/>
                </a:effectDag>
                <a:latin typeface="黑体" panose="02010609060101010101" pitchFamily="49" charset="-122"/>
                <a:ea typeface="黑体" panose="02010609060101010101" pitchFamily="49" charset="-122"/>
              </a:rPr>
              <a:t>返回本章目录</a:t>
            </a:r>
          </a:p>
        </p:txBody>
      </p:sp>
      <p:sp>
        <p:nvSpPr>
          <p:cNvPr id="30728" name="WordArt 8">
            <a:extLst>
              <a:ext uri="{FF2B5EF4-FFF2-40B4-BE49-F238E27FC236}">
                <a16:creationId xmlns:a16="http://schemas.microsoft.com/office/drawing/2014/main" id="{A5F1189A-4007-44D0-8361-46B53CE1A8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76200"/>
            <a:ext cx="40386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solidFill>
                  <a:schemeClr val="bg1"/>
                </a:solidFill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a:rPr>
              <a:t>三、 电容电感的串联和并联</a:t>
            </a:r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1D993D56-88E5-4EA7-9890-549476CF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0"/>
            <a:ext cx="2286000" cy="381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ahoma" panose="020B0604030504040204" pitchFamily="34" charset="0"/>
              </a:rPr>
              <a:t>3.1  </a:t>
            </a:r>
            <a:r>
              <a:rPr lang="zh-CN" altLang="en-US">
                <a:solidFill>
                  <a:schemeClr val="bg1"/>
                </a:solidFill>
                <a:latin typeface="Tahoma" panose="020B0604030504040204" pitchFamily="34" charset="0"/>
              </a:rPr>
              <a:t>动态元件</a:t>
            </a:r>
          </a:p>
        </p:txBody>
      </p: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C5B17BE4-32DC-44AE-A615-51C115841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2471738" cy="381000"/>
          </a:xfrm>
        </p:spPr>
        <p:txBody>
          <a:bodyPr/>
          <a:lstStyle/>
          <a:p>
            <a:r>
              <a:rPr kumimoji="0" lang="en-US" altLang="zh-CN" b="1">
                <a:solidFill>
                  <a:srgbClr val="FF0000"/>
                </a:solidFill>
              </a:rPr>
              <a:t>2</a:t>
            </a:r>
            <a:r>
              <a:rPr kumimoji="0" lang="zh-CN" altLang="en-US" b="1">
                <a:solidFill>
                  <a:srgbClr val="FF0000"/>
                </a:solidFill>
              </a:rPr>
              <a:t>、电容并联：</a:t>
            </a:r>
          </a:p>
        </p:txBody>
      </p:sp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589C584E-3A3E-4AE9-ACD0-737874032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57751"/>
              </p:ext>
            </p:extLst>
          </p:nvPr>
        </p:nvGraphicFramePr>
        <p:xfrm>
          <a:off x="571500" y="1235141"/>
          <a:ext cx="40386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VISIO" r:id="rId3" imgW="2344680" imgH="1370520" progId="Visio.Drawing.5">
                  <p:embed/>
                </p:oleObj>
              </mc:Choice>
              <mc:Fallback>
                <p:oleObj name="VISIO" r:id="rId3" imgW="2344680" imgH="1370520" progId="Visio.Drawing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35141"/>
                        <a:ext cx="403860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19292C6A-B8EB-4E59-A314-CBD7B84EB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35158"/>
              </p:ext>
            </p:extLst>
          </p:nvPr>
        </p:nvGraphicFramePr>
        <p:xfrm>
          <a:off x="5695156" y="1503040"/>
          <a:ext cx="15414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3" name="VISIO" r:id="rId5" imgW="858600" imgH="1103400" progId="Visio.Drawing.5">
                  <p:embed/>
                </p:oleObj>
              </mc:Choice>
              <mc:Fallback>
                <p:oleObj name="VISIO" r:id="rId5" imgW="858600" imgH="1103400" progId="Visio.Drawing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156" y="1503040"/>
                        <a:ext cx="15414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82E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D82E1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Rectangle 24">
            <a:extLst>
              <a:ext uri="{FF2B5EF4-FFF2-40B4-BE49-F238E27FC236}">
                <a16:creationId xmlns:a16="http://schemas.microsoft.com/office/drawing/2014/main" id="{5235E7C6-82DE-4555-A69D-6EF42016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8" y="4262437"/>
            <a:ext cx="3255963" cy="466725"/>
          </a:xfrm>
          <a:prstGeom prst="rect">
            <a:avLst/>
          </a:prstGeom>
          <a:noFill/>
          <a:ln w="9525">
            <a:solidFill>
              <a:srgbClr val="D82E1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∴ 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+…+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DD73560F-FA53-4656-994B-7B9ED77B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481" y="4635311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82E1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82E1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分流公式</a:t>
            </a:r>
          </a:p>
        </p:txBody>
      </p:sp>
      <p:graphicFrame>
        <p:nvGraphicFramePr>
          <p:cNvPr id="30746" name="Object 26">
            <a:extLst>
              <a:ext uri="{FF2B5EF4-FFF2-40B4-BE49-F238E27FC236}">
                <a16:creationId xmlns:a16="http://schemas.microsoft.com/office/drawing/2014/main" id="{B44F3648-2F63-43E7-BC6C-BF033A9A5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24854"/>
              </p:ext>
            </p:extLst>
          </p:nvPr>
        </p:nvGraphicFramePr>
        <p:xfrm>
          <a:off x="6580981" y="4401976"/>
          <a:ext cx="13112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4" name="Equation" r:id="rId7" imgW="558720" imgH="393480" progId="Equation.3">
                  <p:embed/>
                </p:oleObj>
              </mc:Choice>
              <mc:Fallback>
                <p:oleObj name="Equation" r:id="rId7" imgW="55872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981" y="4401976"/>
                        <a:ext cx="1311275" cy="9286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D82E1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4" grpId="0" animBg="1" autoUpdateAnimBg="0"/>
      <p:bldP spid="30745" grpId="0" autoUpdateAnimBg="0"/>
    </p:bldLst>
  </p:timing>
</p:sld>
</file>

<file path=ppt/theme/theme1.xml><?xml version="1.0" encoding="utf-8"?>
<a:theme xmlns:a="http://schemas.openxmlformats.org/drawingml/2006/main" name="电路教案模板">
  <a:themeElements>
    <a:clrScheme name="电路教案模板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电路教案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82E1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D82E1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 typeface="Wingdings" panose="05000000000000000000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CE1243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D82E1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D82E1C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90000"/>
          <a:buFont typeface="Wingdings" panose="05000000000000000000" pitchFamily="2" charset="2"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CE1243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电路教案模板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电路教案模板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Data\Microsoft\Templates\电路教案模板.pot</Template>
  <TotalTime>3593</TotalTime>
  <Words>6200</Words>
  <Application>Microsoft Office PowerPoint</Application>
  <PresentationFormat>全屏显示(4:3)</PresentationFormat>
  <Paragraphs>502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华文新魏</vt:lpstr>
      <vt:lpstr>宋体</vt:lpstr>
      <vt:lpstr>Arial</vt:lpstr>
      <vt:lpstr>Tahoma</vt:lpstr>
      <vt:lpstr>Times New Roman</vt:lpstr>
      <vt:lpstr>Wingdings</vt:lpstr>
      <vt:lpstr>电路教案模板</vt:lpstr>
      <vt:lpstr>VISIO</vt:lpstr>
      <vt:lpstr>Microsoft Equation 3.0</vt:lpstr>
      <vt:lpstr>Equation</vt:lpstr>
      <vt:lpstr>Visio</vt:lpstr>
      <vt:lpstr>目录</vt:lpstr>
      <vt:lpstr>第三章 动态电路</vt:lpstr>
      <vt:lpstr> 3.1  动态元件</vt:lpstr>
      <vt:lpstr>3.1  动态元件</vt:lpstr>
      <vt:lpstr>对电感伏安关系的微分形式从-∞到t进行积分，并设i(-∞)=0，可得</vt:lpstr>
      <vt:lpstr>3、电感的功率与储能</vt:lpstr>
      <vt:lpstr>4、主要结论</vt:lpstr>
      <vt:lpstr>1、电容串联：</vt:lpstr>
      <vt:lpstr>2、电容并联：</vt:lpstr>
      <vt:lpstr>3、电感串联：</vt:lpstr>
      <vt:lpstr>4、电感并联：</vt:lpstr>
      <vt:lpstr>5、电容电感串并联两点说明</vt:lpstr>
      <vt:lpstr>1、依据：元件VAR，KCL和KVL列写方程；</vt:lpstr>
      <vt:lpstr>例2：图RL电路，t=0时开关S闭合，讨论t&gt;0时的电感电流iL(t)。</vt:lpstr>
      <vt:lpstr>4、建立动态方程的一般步骤</vt:lpstr>
      <vt:lpstr>一、换路定律</vt:lpstr>
      <vt:lpstr>2、换路定律(Switching Law)</vt:lpstr>
      <vt:lpstr>1、独立初始值（初始状态）的求解</vt:lpstr>
      <vt:lpstr>2、非独立初始值的求解</vt:lpstr>
      <vt:lpstr>3、初始值计算举例</vt:lpstr>
      <vt:lpstr>4、初始值计算步骤总结：</vt:lpstr>
      <vt:lpstr>一、零输入响应</vt:lpstr>
      <vt:lpstr>上面齐次微分方程的特征方程为 s + (1/τ) = 0，特征根为 s = - 1/τ，故解为：</vt:lpstr>
      <vt:lpstr>例：电路如图所示，已知R = 4Ω，L = 0.1H，US = 24V，开关在t = 0打开，求t≥0时的电流iL，其中电压表的内阻RV = 10k Ω，量程为100V，问开关打开时，电压表有无危险？</vt:lpstr>
      <vt:lpstr>二、零状态响应</vt:lpstr>
      <vt:lpstr>其特解为常数，令uCp(t) = A，将其代入微分方程得</vt:lpstr>
      <vt:lpstr>三、全响应</vt:lpstr>
      <vt:lpstr>一、三要素公式的推出</vt:lpstr>
      <vt:lpstr>PowerPoint 演示文稿</vt:lpstr>
      <vt:lpstr>二、三要素公式说明</vt:lpstr>
      <vt:lpstr>三、三要素的计算（归纳）</vt:lpstr>
      <vt:lpstr>四、举例</vt:lpstr>
      <vt:lpstr>PowerPoint 演示文稿</vt:lpstr>
      <vt:lpstr>例3  如图 (a)所示电路，R1 =6Ω，R2 =R4=6Ω，R3=3Ω，在t &lt;0时开关S位于“1”，电路已处于稳态。t=0时开关S由“1”闭合到“2”。求t≥0时的电流iL(t)和电压u(t)的零输入响应和零状态响应。 </vt:lpstr>
      <vt:lpstr>PowerPoint 演示文稿</vt:lpstr>
      <vt:lpstr>一、单位阶跃函数</vt:lpstr>
      <vt:lpstr>二、阶跃响应</vt:lpstr>
      <vt:lpstr>三、举例</vt:lpstr>
    </vt:vector>
  </TitlesOfParts>
  <Company>xd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wsl</dc:creator>
  <cp:lastModifiedBy>bingxin song</cp:lastModifiedBy>
  <cp:revision>159</cp:revision>
  <dcterms:created xsi:type="dcterms:W3CDTF">2003-10-07T10:51:17Z</dcterms:created>
  <dcterms:modified xsi:type="dcterms:W3CDTF">2019-06-04T14:35:34Z</dcterms:modified>
</cp:coreProperties>
</file>