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2"/>
  </p:notesMasterIdLst>
  <p:sldIdLst>
    <p:sldId id="256" r:id="rId2"/>
    <p:sldId id="261" r:id="rId3"/>
    <p:sldId id="262" r:id="rId4"/>
    <p:sldId id="263" r:id="rId5"/>
    <p:sldId id="264" r:id="rId6"/>
    <p:sldId id="265" r:id="rId7"/>
    <p:sldId id="266" r:id="rId8"/>
    <p:sldId id="267" r:id="rId9"/>
    <p:sldId id="268" r:id="rId10"/>
    <p:sldId id="270" r:id="rId11"/>
    <p:sldId id="271" r:id="rId12"/>
    <p:sldId id="272" r:id="rId13"/>
    <p:sldId id="273" r:id="rId14"/>
    <p:sldId id="274" r:id="rId15"/>
    <p:sldId id="275" r:id="rId16"/>
    <p:sldId id="277" r:id="rId17"/>
    <p:sldId id="278" r:id="rId18"/>
    <p:sldId id="279" r:id="rId19"/>
    <p:sldId id="280" r:id="rId20"/>
    <p:sldId id="315" r:id="rId21"/>
    <p:sldId id="316" r:id="rId22"/>
    <p:sldId id="281" r:id="rId23"/>
    <p:sldId id="283" r:id="rId24"/>
    <p:sldId id="284" r:id="rId25"/>
    <p:sldId id="285" r:id="rId26"/>
    <p:sldId id="286" r:id="rId27"/>
    <p:sldId id="292" r:id="rId28"/>
    <p:sldId id="287" r:id="rId29"/>
    <p:sldId id="288" r:id="rId30"/>
    <p:sldId id="289" r:id="rId31"/>
    <p:sldId id="291"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Lst>
  <p:sldSz cx="9144000" cy="6858000" type="screen4x3"/>
  <p:notesSz cx="6858000" cy="9144000"/>
  <p:defaultTextStyle>
    <a:defPPr>
      <a:defRPr lang="zh-CN"/>
    </a:defPPr>
    <a:lvl1pPr algn="l" rtl="0" eaLnBrk="0" fontAlgn="base" hangingPunct="0">
      <a:spcBef>
        <a:spcPct val="0"/>
      </a:spcBef>
      <a:spcAft>
        <a:spcPct val="0"/>
      </a:spcAft>
      <a:defRPr sz="20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sz="20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sz="20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sz="20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sz="20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64">
          <p15:clr>
            <a:srgbClr val="A4A3A4"/>
          </p15:clr>
        </p15:guide>
        <p15:guide id="2" pos="3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B07B"/>
    <a:srgbClr val="FF0000"/>
    <a:srgbClr val="E22451"/>
    <a:srgbClr val="4E71D4"/>
    <a:srgbClr val="4AAD2B"/>
    <a:srgbClr val="0000FF"/>
    <a:srgbClr val="0066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719" autoAdjust="0"/>
  </p:normalViewPr>
  <p:slideViewPr>
    <p:cSldViewPr>
      <p:cViewPr varScale="1">
        <p:scale>
          <a:sx n="63" d="100"/>
          <a:sy n="63" d="100"/>
        </p:scale>
        <p:origin x="1380" y="56"/>
      </p:cViewPr>
      <p:guideLst>
        <p:guide orient="horz" pos="2064"/>
        <p:guide pos="302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emf"/><Relationship Id="rId1" Type="http://schemas.openxmlformats.org/officeDocument/2006/relationships/image" Target="../media/image32.wmf"/><Relationship Id="rId4" Type="http://schemas.openxmlformats.org/officeDocument/2006/relationships/image" Target="../media/image3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wmf"/><Relationship Id="rId1" Type="http://schemas.openxmlformats.org/officeDocument/2006/relationships/image" Target="../media/image42.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7.wmf"/><Relationship Id="rId4" Type="http://schemas.openxmlformats.org/officeDocument/2006/relationships/image" Target="../media/image5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3.wmf"/><Relationship Id="rId1" Type="http://schemas.openxmlformats.org/officeDocument/2006/relationships/image" Target="../media/image48.wmf"/><Relationship Id="rId4" Type="http://schemas.openxmlformats.org/officeDocument/2006/relationships/image" Target="../media/image52.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wmf"/><Relationship Id="rId1" Type="http://schemas.openxmlformats.org/officeDocument/2006/relationships/image" Target="../media/image5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e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emf"/><Relationship Id="rId1" Type="http://schemas.openxmlformats.org/officeDocument/2006/relationships/image" Target="../media/image71.e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emf"/><Relationship Id="rId1" Type="http://schemas.openxmlformats.org/officeDocument/2006/relationships/image" Target="../media/image77.emf"/><Relationship Id="rId5" Type="http://schemas.openxmlformats.org/officeDocument/2006/relationships/image" Target="../media/image81.wmf"/><Relationship Id="rId4" Type="http://schemas.openxmlformats.org/officeDocument/2006/relationships/image" Target="../media/image80.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85.wmf"/><Relationship Id="rId1" Type="http://schemas.openxmlformats.org/officeDocument/2006/relationships/image" Target="../media/image84.wmf"/><Relationship Id="rId6" Type="http://schemas.openxmlformats.org/officeDocument/2006/relationships/image" Target="../media/image89.emf"/><Relationship Id="rId5" Type="http://schemas.openxmlformats.org/officeDocument/2006/relationships/image" Target="../media/image88.emf"/><Relationship Id="rId4" Type="http://schemas.openxmlformats.org/officeDocument/2006/relationships/image" Target="../media/image87.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96.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99.emf"/><Relationship Id="rId2" Type="http://schemas.openxmlformats.org/officeDocument/2006/relationships/image" Target="../media/image98.emf"/><Relationship Id="rId1" Type="http://schemas.openxmlformats.org/officeDocument/2006/relationships/image" Target="../media/image97.emf"/><Relationship Id="rId6" Type="http://schemas.openxmlformats.org/officeDocument/2006/relationships/image" Target="../media/image102.wmf"/><Relationship Id="rId5" Type="http://schemas.openxmlformats.org/officeDocument/2006/relationships/image" Target="../media/image101.wmf"/><Relationship Id="rId4" Type="http://schemas.openxmlformats.org/officeDocument/2006/relationships/image" Target="../media/image100.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页眉占位符 5121">
            <a:extLst>
              <a:ext uri="{FF2B5EF4-FFF2-40B4-BE49-F238E27FC236}">
                <a16:creationId xmlns:a16="http://schemas.microsoft.com/office/drawing/2014/main" id="{101748C2-993F-4AD6-A3A9-4FCDD7F9A4CD}"/>
              </a:ext>
            </a:extLst>
          </p:cNvPr>
          <p:cNvSpPr>
            <a:spLocks noGrp="1"/>
          </p:cNvSpPr>
          <p:nvPr>
            <p:ph type="hdr" sz="quarter"/>
          </p:nvPr>
        </p:nvSpPr>
        <p:spPr>
          <a:xfrm>
            <a:off x="0" y="0"/>
            <a:ext cx="2971800" cy="457200"/>
          </a:xfrm>
          <a:prstGeom prst="rect">
            <a:avLst/>
          </a:prstGeom>
          <a:noFill/>
          <a:ln w="9525">
            <a:noFill/>
          </a:ln>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200" smtClean="0">
                <a:latin typeface="Times New Roman" panose="02020603050405020304" pitchFamily="18" charset="0"/>
                <a:ea typeface="华文彩云" panose="02010800040101010101" pitchFamily="2" charset="-122"/>
              </a:defRPr>
            </a:lvl1pPr>
          </a:lstStyle>
          <a:p>
            <a:pPr>
              <a:defRPr/>
            </a:pPr>
            <a:endParaRPr lang="zh-CN" altLang="en-US"/>
          </a:p>
        </p:txBody>
      </p:sp>
      <p:sp>
        <p:nvSpPr>
          <p:cNvPr id="5123" name="日期占位符 5122">
            <a:extLst>
              <a:ext uri="{FF2B5EF4-FFF2-40B4-BE49-F238E27FC236}">
                <a16:creationId xmlns:a16="http://schemas.microsoft.com/office/drawing/2014/main" id="{A78083FD-26A3-421E-A75F-1D5FA0028040}"/>
              </a:ext>
            </a:extLst>
          </p:cNvPr>
          <p:cNvSpPr>
            <a:spLocks noGrp="1"/>
          </p:cNvSpPr>
          <p:nvPr>
            <p:ph type="dt" idx="1"/>
          </p:nvPr>
        </p:nvSpPr>
        <p:spPr>
          <a:xfrm>
            <a:off x="3886200" y="0"/>
            <a:ext cx="2971800" cy="457200"/>
          </a:xfrm>
          <a:prstGeom prst="rect">
            <a:avLst/>
          </a:prstGeom>
          <a:noFill/>
          <a:ln w="9525">
            <a:noFill/>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smtClean="0">
                <a:latin typeface="Times New Roman" panose="02020603050405020304" pitchFamily="18" charset="0"/>
                <a:ea typeface="华文彩云" panose="02010800040101010101" pitchFamily="2" charset="-122"/>
              </a:defRPr>
            </a:lvl1pPr>
          </a:lstStyle>
          <a:p>
            <a:pPr>
              <a:defRPr/>
            </a:pPr>
            <a:endParaRPr lang="zh-CN" altLang="en-US"/>
          </a:p>
        </p:txBody>
      </p:sp>
      <p:sp>
        <p:nvSpPr>
          <p:cNvPr id="13316" name="幻灯片图像占位符 5123">
            <a:extLst>
              <a:ext uri="{FF2B5EF4-FFF2-40B4-BE49-F238E27FC236}">
                <a16:creationId xmlns:a16="http://schemas.microsoft.com/office/drawing/2014/main" id="{0DA8BA73-9919-4C0B-8ECE-19EC5A1F5306}"/>
              </a:ext>
            </a:extLst>
          </p:cNvPr>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文本占位符 5124">
            <a:extLst>
              <a:ext uri="{FF2B5EF4-FFF2-40B4-BE49-F238E27FC236}">
                <a16:creationId xmlns:a16="http://schemas.microsoft.com/office/drawing/2014/main" id="{56BCD56A-0B68-4319-BAF1-ED76E5689915}"/>
              </a:ext>
            </a:extLst>
          </p:cNvPr>
          <p:cNvSpPr>
            <a:spLocks noGrp="1" noChangeArrowheads="1"/>
          </p:cNvSpPr>
          <p:nvPr>
            <p:ph type="body" sz="quarter" idx="4294967295"/>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页脚占位符 5125">
            <a:extLst>
              <a:ext uri="{FF2B5EF4-FFF2-40B4-BE49-F238E27FC236}">
                <a16:creationId xmlns:a16="http://schemas.microsoft.com/office/drawing/2014/main" id="{49C5BCF7-A066-4F9C-80E4-A2F224057D5B}"/>
              </a:ext>
            </a:extLst>
          </p:cNvPr>
          <p:cNvSpPr>
            <a:spLocks noGrp="1"/>
          </p:cNvSpPr>
          <p:nvPr>
            <p:ph type="ftr" sz="quarter" idx="4"/>
          </p:nvPr>
        </p:nvSpPr>
        <p:spPr>
          <a:xfrm>
            <a:off x="0" y="8686800"/>
            <a:ext cx="2971800" cy="457200"/>
          </a:xfrm>
          <a:prstGeom prst="rect">
            <a:avLst/>
          </a:prstGeom>
          <a:noFill/>
          <a:ln w="9525">
            <a:noFill/>
          </a:ln>
        </p:spPr>
        <p:txBody>
          <a:bodyPr vert="horz" wrap="square" lIns="91440" tIns="45720" rIns="91440" bIns="45720" numCol="1" anchor="b" anchorCtr="0" compatLnSpc="1">
            <a:prstTxWarp prst="textNoShape">
              <a:avLst/>
            </a:prstTxWarp>
          </a:bodyPr>
          <a:lstStyle>
            <a:lvl1pPr algn="ctr" eaLnBrk="1" hangingPunct="1">
              <a:buFont typeface="Arial" panose="020B0604020202020204" pitchFamily="34" charset="0"/>
              <a:buNone/>
              <a:defRPr sz="1200" smtClean="0">
                <a:latin typeface="Times New Roman" panose="02020603050405020304" pitchFamily="18" charset="0"/>
                <a:ea typeface="华文彩云" panose="02010800040101010101" pitchFamily="2" charset="-122"/>
              </a:defRPr>
            </a:lvl1pPr>
          </a:lstStyle>
          <a:p>
            <a:pPr>
              <a:defRPr/>
            </a:pPr>
            <a:endParaRPr lang="zh-CN" altLang="en-US"/>
          </a:p>
        </p:txBody>
      </p:sp>
      <p:sp>
        <p:nvSpPr>
          <p:cNvPr id="5127" name="灯片编号占位符 5126">
            <a:extLst>
              <a:ext uri="{FF2B5EF4-FFF2-40B4-BE49-F238E27FC236}">
                <a16:creationId xmlns:a16="http://schemas.microsoft.com/office/drawing/2014/main" id="{C254B780-358F-40D0-A29B-1D00ECFA29A0}"/>
              </a:ext>
            </a:extLst>
          </p:cNvPr>
          <p:cNvSpPr>
            <a:spLocks noGrp="1"/>
          </p:cNvSpPr>
          <p:nvPr>
            <p:ph type="sldNum" sz="quarter" idx="5"/>
          </p:nvPr>
        </p:nvSpPr>
        <p:spPr>
          <a:xfrm>
            <a:off x="3886200" y="8686800"/>
            <a:ext cx="2971800" cy="457200"/>
          </a:xfrm>
          <a:prstGeom prst="rect">
            <a:avLst/>
          </a:prstGeom>
          <a:noFill/>
          <a:ln w="9525">
            <a:noFill/>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smtClean="0">
                <a:latin typeface="Times New Roman" panose="02020603050405020304" pitchFamily="18" charset="0"/>
                <a:ea typeface="华文彩云" panose="02010800040101010101" pitchFamily="2" charset="-122"/>
              </a:defRPr>
            </a:lvl1pPr>
          </a:lstStyle>
          <a:p>
            <a:pPr>
              <a:defRPr/>
            </a:pPr>
            <a:fld id="{0E378B2E-6A05-4D4D-A735-B1C642BDCF1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buFont typeface="Arial" panose="020B0604020202020204" pitchFamily="34" charset="0"/>
      <a:defRPr sz="1200" kern="1200">
        <a:solidFill>
          <a:schemeClr val="tx1"/>
        </a:solidFill>
        <a:latin typeface="Tahoma" panose="020B0604030504040204" pitchFamily="34" charset="0"/>
        <a:ea typeface="+mn-ea"/>
        <a:cs typeface="+mn-cs"/>
      </a:defRPr>
    </a:lvl1pPr>
    <a:lvl2pPr marL="457200" lvl="1" algn="l" rtl="0" eaLnBrk="0" fontAlgn="base" hangingPunct="0">
      <a:spcBef>
        <a:spcPct val="30000"/>
      </a:spcBef>
      <a:spcAft>
        <a:spcPct val="0"/>
      </a:spcAft>
      <a:buFont typeface="Arial" panose="020B0604020202020204" pitchFamily="34" charset="0"/>
      <a:defRPr sz="1200" kern="1200">
        <a:solidFill>
          <a:schemeClr val="tx1"/>
        </a:solidFill>
        <a:latin typeface="Tahoma" panose="020B0604030504040204" pitchFamily="34" charset="0"/>
        <a:ea typeface="+mn-ea"/>
        <a:cs typeface="+mn-cs"/>
      </a:defRPr>
    </a:lvl2pPr>
    <a:lvl3pPr marL="914400" lvl="2" algn="l" rtl="0" eaLnBrk="0" fontAlgn="base" hangingPunct="0">
      <a:spcBef>
        <a:spcPct val="30000"/>
      </a:spcBef>
      <a:spcAft>
        <a:spcPct val="0"/>
      </a:spcAft>
      <a:buFont typeface="Arial" panose="020B0604020202020204" pitchFamily="34" charset="0"/>
      <a:defRPr sz="1200" kern="1200">
        <a:solidFill>
          <a:schemeClr val="tx1"/>
        </a:solidFill>
        <a:latin typeface="Tahoma" panose="020B0604030504040204" pitchFamily="34" charset="0"/>
        <a:ea typeface="+mn-ea"/>
        <a:cs typeface="+mn-cs"/>
      </a:defRPr>
    </a:lvl3pPr>
    <a:lvl4pPr marL="1371600" lvl="3" algn="l" rtl="0" eaLnBrk="0" fontAlgn="base" hangingPunct="0">
      <a:spcBef>
        <a:spcPct val="30000"/>
      </a:spcBef>
      <a:spcAft>
        <a:spcPct val="0"/>
      </a:spcAft>
      <a:buFont typeface="Arial" panose="020B0604020202020204" pitchFamily="34" charset="0"/>
      <a:defRPr sz="1200" kern="1200">
        <a:solidFill>
          <a:schemeClr val="tx1"/>
        </a:solidFill>
        <a:latin typeface="Tahoma" panose="020B0604030504040204" pitchFamily="34" charset="0"/>
        <a:ea typeface="+mn-ea"/>
        <a:cs typeface="+mn-cs"/>
      </a:defRPr>
    </a:lvl4pPr>
    <a:lvl5pPr marL="1828800" lvl="4" algn="l" rtl="0" eaLnBrk="0" fontAlgn="base" hangingPunct="0">
      <a:spcBef>
        <a:spcPct val="30000"/>
      </a:spcBef>
      <a:spcAft>
        <a:spcPct val="0"/>
      </a:spcAft>
      <a:buFont typeface="Arial" panose="020B0604020202020204" pitchFamily="34" charset="0"/>
      <a:defRPr sz="1200" kern="1200">
        <a:solidFill>
          <a:schemeClr val="tx1"/>
        </a:solidFill>
        <a:latin typeface="Tahoma" panose="020B0604030504040204" pitchFamily="34" charset="0"/>
        <a:ea typeface="+mn-ea"/>
        <a:cs typeface="+mn-cs"/>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6145">
            <a:extLst>
              <a:ext uri="{FF2B5EF4-FFF2-40B4-BE49-F238E27FC236}">
                <a16:creationId xmlns:a16="http://schemas.microsoft.com/office/drawing/2014/main" id="{852B66E5-A304-483A-B139-45CC9E936E41}"/>
              </a:ext>
            </a:extLst>
          </p:cNvPr>
          <p:cNvSpPr>
            <a:spLocks noGrp="1" noRot="1" noChangeAspect="1" noChangeArrowheads="1" noTextEdit="1"/>
          </p:cNvSpPr>
          <p:nvPr>
            <p:ph type="sldImg" idx="4294967295"/>
          </p:nvPr>
        </p:nvSpPr>
        <p:spPr>
          <a:ln/>
        </p:spPr>
      </p:sp>
      <p:sp>
        <p:nvSpPr>
          <p:cNvPr id="15363" name="文本占位符 6146">
            <a:extLst>
              <a:ext uri="{FF2B5EF4-FFF2-40B4-BE49-F238E27FC236}">
                <a16:creationId xmlns:a16="http://schemas.microsoft.com/office/drawing/2014/main" id="{3D599025-D6F3-41A4-9094-1953E8F14E51}"/>
              </a:ext>
            </a:extLst>
          </p:cNvPr>
          <p:cNvSpPr>
            <a:spLocks noGrp="1" noChangeArrowheads="1"/>
          </p:cNvSpPr>
          <p:nvPr>
            <p:ph type="body" idx="4294967295"/>
          </p:nvPr>
        </p:nvSpPr>
        <p:spPr/>
        <p:txBody>
          <a:bodyPr/>
          <a:lstStyle/>
          <a:p>
            <a:pPr eaLnBrk="1" hangingPunct="1"/>
            <a:endParaRPr lang="zh-CN" altLang="zh-CN"/>
          </a:p>
        </p:txBody>
      </p:sp>
      <p:sp>
        <p:nvSpPr>
          <p:cNvPr id="15364" name="灯片编号占位符 1">
            <a:extLst>
              <a:ext uri="{FF2B5EF4-FFF2-40B4-BE49-F238E27FC236}">
                <a16:creationId xmlns:a16="http://schemas.microsoft.com/office/drawing/2014/main" id="{1356C778-3BF5-4E74-A7AA-DB3A0BA614B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fld id="{C879ADB3-D098-4B8F-B106-4B106C3F128F}" type="slidenum">
              <a:rPr lang="zh-CN" altLang="en-US" sz="1200">
                <a:latin typeface="Times New Roman" panose="02020603050405020304" pitchFamily="18" charset="0"/>
                <a:ea typeface="华文彩云" panose="02010800040101010101" pitchFamily="2" charset="-122"/>
              </a:rPr>
              <a:pPr/>
              <a:t>1</a:t>
            </a:fld>
            <a:endParaRPr lang="zh-CN" altLang="en-US" sz="1200">
              <a:latin typeface="Times New Roman" panose="02020603050405020304" pitchFamily="18" charset="0"/>
              <a:ea typeface="华文彩云" panose="0201080004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31745">
            <a:extLst>
              <a:ext uri="{FF2B5EF4-FFF2-40B4-BE49-F238E27FC236}">
                <a16:creationId xmlns:a16="http://schemas.microsoft.com/office/drawing/2014/main" id="{B9BD6695-455F-40AE-91F5-10892B9E2A21}"/>
              </a:ext>
            </a:extLst>
          </p:cNvPr>
          <p:cNvSpPr>
            <a:spLocks noGrp="1" noRot="1" noChangeAspect="1" noChangeArrowheads="1" noTextEdit="1"/>
          </p:cNvSpPr>
          <p:nvPr>
            <p:ph type="sldImg" idx="4294967295"/>
          </p:nvPr>
        </p:nvSpPr>
        <p:spPr>
          <a:ln/>
        </p:spPr>
      </p:sp>
      <p:sp>
        <p:nvSpPr>
          <p:cNvPr id="35843" name="文本占位符 31746">
            <a:extLst>
              <a:ext uri="{FF2B5EF4-FFF2-40B4-BE49-F238E27FC236}">
                <a16:creationId xmlns:a16="http://schemas.microsoft.com/office/drawing/2014/main" id="{D1FF7598-BC2C-41C8-AF5D-1CF39F0A78BE}"/>
              </a:ext>
            </a:extLst>
          </p:cNvPr>
          <p:cNvSpPr>
            <a:spLocks noGrp="1" noChangeArrowheads="1"/>
          </p:cNvSpPr>
          <p:nvPr>
            <p:ph type="body" idx="4294967295"/>
          </p:nvPr>
        </p:nvSpPr>
        <p:spPr/>
        <p:txBody>
          <a:bodyPr/>
          <a:lstStyle/>
          <a:p>
            <a:pPr eaLnBrk="1" hangingPunct="1"/>
            <a:r>
              <a:rPr lang="zh-CN" altLang="en-US"/>
              <a:t>可以再举例，当电流源与电阻串联时，串联电阻不要考虑！</a:t>
            </a:r>
          </a:p>
        </p:txBody>
      </p:sp>
      <p:sp>
        <p:nvSpPr>
          <p:cNvPr id="35844" name="灯片编号占位符 1">
            <a:extLst>
              <a:ext uri="{FF2B5EF4-FFF2-40B4-BE49-F238E27FC236}">
                <a16:creationId xmlns:a16="http://schemas.microsoft.com/office/drawing/2014/main" id="{19E2649A-584F-4B23-9FC0-BA4DCB43944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fld id="{E0660AE4-710D-4A90-A97C-125FD2F2A86F}" type="slidenum">
              <a:rPr lang="zh-CN" altLang="en-US" sz="1200">
                <a:latin typeface="Times New Roman" panose="02020603050405020304" pitchFamily="18" charset="0"/>
                <a:ea typeface="华文彩云" panose="02010800040101010101" pitchFamily="2" charset="-122"/>
              </a:rPr>
              <a:pPr/>
              <a:t>18</a:t>
            </a:fld>
            <a:endParaRPr lang="zh-CN" altLang="en-US" sz="1200">
              <a:latin typeface="Times New Roman" panose="02020603050405020304" pitchFamily="18" charset="0"/>
              <a:ea typeface="华文彩云" panose="0201080004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spTree>
      <p:nvGrpSpPr>
        <p:cNvPr id="1" name=""/>
        <p:cNvGrpSpPr/>
        <p:nvPr/>
      </p:nvGrpSpPr>
      <p:grpSpPr>
        <a:xfrm>
          <a:off x="0" y="0"/>
          <a:ext cx="0" cy="0"/>
          <a:chOff x="0" y="0"/>
          <a:chExt cx="0" cy="0"/>
        </a:xfrm>
      </p:grpSpPr>
      <p:grpSp>
        <p:nvGrpSpPr>
          <p:cNvPr id="4" name="组合 70657">
            <a:extLst>
              <a:ext uri="{FF2B5EF4-FFF2-40B4-BE49-F238E27FC236}">
                <a16:creationId xmlns:a16="http://schemas.microsoft.com/office/drawing/2014/main" id="{4A29C932-F810-44D4-B79F-B6E580702149}"/>
              </a:ext>
            </a:extLst>
          </p:cNvPr>
          <p:cNvGrpSpPr>
            <a:grpSpLocks/>
          </p:cNvGrpSpPr>
          <p:nvPr/>
        </p:nvGrpSpPr>
        <p:grpSpPr bwMode="auto">
          <a:xfrm>
            <a:off x="19050" y="1109663"/>
            <a:ext cx="9156700" cy="757237"/>
            <a:chOff x="0" y="0"/>
            <a:chExt cx="5768" cy="477"/>
          </a:xfrm>
        </p:grpSpPr>
        <p:sp>
          <p:nvSpPr>
            <p:cNvPr id="5" name="任意多边形 70658">
              <a:extLst>
                <a:ext uri="{FF2B5EF4-FFF2-40B4-BE49-F238E27FC236}">
                  <a16:creationId xmlns:a16="http://schemas.microsoft.com/office/drawing/2014/main" id="{F01619E5-3F10-45F2-B612-4C7ADF48BBFE}"/>
                </a:ext>
              </a:extLst>
            </p:cNvPr>
            <p:cNvSpPr>
              <a:spLocks noChangeArrowheads="1"/>
            </p:cNvSpPr>
            <p:nvPr userDrawn="1"/>
          </p:nvSpPr>
          <p:spPr bwMode="auto">
            <a:xfrm>
              <a:off x="5" y="0"/>
              <a:ext cx="5763" cy="477"/>
            </a:xfrm>
            <a:custGeom>
              <a:avLst/>
              <a:gdLst>
                <a:gd name="T0" fmla="*/ 0 w 5763"/>
                <a:gd name="T1" fmla="*/ 450 h 477"/>
                <a:gd name="T2" fmla="*/ 3 w 5763"/>
                <a:gd name="T3" fmla="*/ 0 h 477"/>
                <a:gd name="T4" fmla="*/ 5763 w 5763"/>
                <a:gd name="T5" fmla="*/ 0 h 477"/>
                <a:gd name="T6" fmla="*/ 5763 w 5763"/>
                <a:gd name="T7" fmla="*/ 465 h 477"/>
                <a:gd name="T8" fmla="*/ 4821 w 5763"/>
                <a:gd name="T9" fmla="*/ 477 h 477"/>
                <a:gd name="T10" fmla="*/ 4326 w 5763"/>
                <a:gd name="T11" fmla="*/ 447 h 477"/>
                <a:gd name="T12" fmla="*/ 3783 w 5763"/>
                <a:gd name="T13" fmla="*/ 465 h 477"/>
                <a:gd name="T14" fmla="*/ 3417 w 5763"/>
                <a:gd name="T15" fmla="*/ 456 h 477"/>
                <a:gd name="T16" fmla="*/ 2973 w 5763"/>
                <a:gd name="T17" fmla="*/ 459 h 477"/>
                <a:gd name="T18" fmla="*/ 2451 w 5763"/>
                <a:gd name="T19" fmla="*/ 453 h 477"/>
                <a:gd name="T20" fmla="*/ 2289 w 5763"/>
                <a:gd name="T21" fmla="*/ 441 h 477"/>
                <a:gd name="T22" fmla="*/ 2010 w 5763"/>
                <a:gd name="T23" fmla="*/ 453 h 477"/>
                <a:gd name="T24" fmla="*/ 1827 w 5763"/>
                <a:gd name="T25" fmla="*/ 450 h 477"/>
                <a:gd name="T26" fmla="*/ 1215 w 5763"/>
                <a:gd name="T27" fmla="*/ 465 h 477"/>
                <a:gd name="T28" fmla="*/ 660 w 5763"/>
                <a:gd name="T29" fmla="*/ 456 h 477"/>
                <a:gd name="T30" fmla="*/ 0 w 5763"/>
                <a:gd name="T31" fmla="*/ 450 h 4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任意多边形 70659">
              <a:extLst>
                <a:ext uri="{FF2B5EF4-FFF2-40B4-BE49-F238E27FC236}">
                  <a16:creationId xmlns:a16="http://schemas.microsoft.com/office/drawing/2014/main" id="{691E6789-09F5-4840-B586-98F4B46FD861}"/>
                </a:ext>
              </a:extLst>
            </p:cNvPr>
            <p:cNvSpPr>
              <a:spLocks noChangeArrowheads="1"/>
            </p:cNvSpPr>
            <p:nvPr userDrawn="1"/>
          </p:nvSpPr>
          <p:spPr bwMode="auto">
            <a:xfrm>
              <a:off x="0" y="98"/>
              <a:ext cx="256" cy="253"/>
            </a:xfrm>
            <a:custGeom>
              <a:avLst/>
              <a:gdLst>
                <a:gd name="T0" fmla="*/ 8 w 256"/>
                <a:gd name="T1" fmla="*/ 190 h 253"/>
                <a:gd name="T2" fmla="*/ 71 w 256"/>
                <a:gd name="T3" fmla="*/ 115 h 253"/>
                <a:gd name="T4" fmla="*/ 203 w 256"/>
                <a:gd name="T5" fmla="*/ 16 h 253"/>
                <a:gd name="T6" fmla="*/ 251 w 256"/>
                <a:gd name="T7" fmla="*/ 19 h 253"/>
                <a:gd name="T8" fmla="*/ 236 w 256"/>
                <a:gd name="T9" fmla="*/ 46 h 253"/>
                <a:gd name="T10" fmla="*/ 176 w 256"/>
                <a:gd name="T11" fmla="*/ 82 h 253"/>
                <a:gd name="T12" fmla="*/ 92 w 256"/>
                <a:gd name="T13" fmla="*/ 154 h 253"/>
                <a:gd name="T14" fmla="*/ 23 w 256"/>
                <a:gd name="T15" fmla="*/ 247 h 253"/>
                <a:gd name="T16" fmla="*/ 8 w 256"/>
                <a:gd name="T17" fmla="*/ 190 h 2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任意多边形 70660">
              <a:extLst>
                <a:ext uri="{FF2B5EF4-FFF2-40B4-BE49-F238E27FC236}">
                  <a16:creationId xmlns:a16="http://schemas.microsoft.com/office/drawing/2014/main" id="{9AEE7CD3-DD70-48FA-86CA-30869DE1C8FE}"/>
                </a:ext>
              </a:extLst>
            </p:cNvPr>
            <p:cNvSpPr>
              <a:spLocks noChangeArrowheads="1"/>
            </p:cNvSpPr>
            <p:nvPr userDrawn="1"/>
          </p:nvSpPr>
          <p:spPr bwMode="auto">
            <a:xfrm>
              <a:off x="56" y="0"/>
              <a:ext cx="708" cy="459"/>
            </a:xfrm>
            <a:custGeom>
              <a:avLst/>
              <a:gdLst>
                <a:gd name="T0" fmla="*/ 0 w 708"/>
                <a:gd name="T1" fmla="*/ 432 h 459"/>
                <a:gd name="T2" fmla="*/ 0 w 708"/>
                <a:gd name="T3" fmla="*/ 453 h 459"/>
                <a:gd name="T4" fmla="*/ 72 w 708"/>
                <a:gd name="T5" fmla="*/ 324 h 459"/>
                <a:gd name="T6" fmla="*/ 198 w 708"/>
                <a:gd name="T7" fmla="*/ 201 h 459"/>
                <a:gd name="T8" fmla="*/ 366 w 708"/>
                <a:gd name="T9" fmla="*/ 102 h 459"/>
                <a:gd name="T10" fmla="*/ 531 w 708"/>
                <a:gd name="T11" fmla="*/ 36 h 459"/>
                <a:gd name="T12" fmla="*/ 609 w 708"/>
                <a:gd name="T13" fmla="*/ 0 h 459"/>
                <a:gd name="T14" fmla="*/ 708 w 708"/>
                <a:gd name="T15" fmla="*/ 3 h 459"/>
                <a:gd name="T16" fmla="*/ 591 w 708"/>
                <a:gd name="T17" fmla="*/ 66 h 459"/>
                <a:gd name="T18" fmla="*/ 417 w 708"/>
                <a:gd name="T19" fmla="*/ 126 h 459"/>
                <a:gd name="T20" fmla="*/ 237 w 708"/>
                <a:gd name="T21" fmla="*/ 231 h 459"/>
                <a:gd name="T22" fmla="*/ 117 w 708"/>
                <a:gd name="T23" fmla="*/ 345 h 459"/>
                <a:gd name="T24" fmla="*/ 51 w 708"/>
                <a:gd name="T25" fmla="*/ 459 h 459"/>
                <a:gd name="T26" fmla="*/ 0 w 708"/>
                <a:gd name="T27" fmla="*/ 45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1" hangingPunct="1">
                <a:buFont typeface="Arial" panose="020B0604020202020204" pitchFamily="34" charset="0"/>
                <a:buNone/>
                <a:defRPr/>
              </a:pPr>
              <a:endParaRPr lang="zh-CN" altLang="en-US">
                <a:latin typeface="Times New Roman" panose="02020603050405020304" pitchFamily="18" charset="0"/>
              </a:endParaRPr>
            </a:p>
          </p:txBody>
        </p:sp>
        <p:sp>
          <p:nvSpPr>
            <p:cNvPr id="8" name="任意多边形 70661">
              <a:extLst>
                <a:ext uri="{FF2B5EF4-FFF2-40B4-BE49-F238E27FC236}">
                  <a16:creationId xmlns:a16="http://schemas.microsoft.com/office/drawing/2014/main" id="{D7F0F9AF-84A1-43B4-80E3-1F365B1DAB6B}"/>
                </a:ext>
              </a:extLst>
            </p:cNvPr>
            <p:cNvSpPr>
              <a:spLocks noChangeArrowheads="1"/>
            </p:cNvSpPr>
            <p:nvPr userDrawn="1"/>
          </p:nvSpPr>
          <p:spPr bwMode="auto">
            <a:xfrm>
              <a:off x="131" y="269"/>
              <a:ext cx="251" cy="194"/>
            </a:xfrm>
            <a:custGeom>
              <a:avLst/>
              <a:gdLst>
                <a:gd name="T0" fmla="*/ 21 w 251"/>
                <a:gd name="T1" fmla="*/ 163 h 194"/>
                <a:gd name="T2" fmla="*/ 9 w 251"/>
                <a:gd name="T3" fmla="*/ 184 h 194"/>
                <a:gd name="T4" fmla="*/ 75 w 251"/>
                <a:gd name="T5" fmla="*/ 103 h 194"/>
                <a:gd name="T6" fmla="*/ 165 w 251"/>
                <a:gd name="T7" fmla="*/ 28 h 194"/>
                <a:gd name="T8" fmla="*/ 207 w 251"/>
                <a:gd name="T9" fmla="*/ 7 h 194"/>
                <a:gd name="T10" fmla="*/ 246 w 251"/>
                <a:gd name="T11" fmla="*/ 4 h 194"/>
                <a:gd name="T12" fmla="*/ 237 w 251"/>
                <a:gd name="T13" fmla="*/ 34 h 194"/>
                <a:gd name="T14" fmla="*/ 183 w 251"/>
                <a:gd name="T15" fmla="*/ 61 h 194"/>
                <a:gd name="T16" fmla="*/ 108 w 251"/>
                <a:gd name="T17" fmla="*/ 124 h 194"/>
                <a:gd name="T18" fmla="*/ 54 w 251"/>
                <a:gd name="T19" fmla="*/ 190 h 194"/>
                <a:gd name="T20" fmla="*/ 6 w 251"/>
                <a:gd name="T21" fmla="*/ 184 h 1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任意多边形 70662">
              <a:extLst>
                <a:ext uri="{FF2B5EF4-FFF2-40B4-BE49-F238E27FC236}">
                  <a16:creationId xmlns:a16="http://schemas.microsoft.com/office/drawing/2014/main" id="{6B994647-4C3E-4E87-98B3-1A6050DF9175}"/>
                </a:ext>
              </a:extLst>
            </p:cNvPr>
            <p:cNvSpPr>
              <a:spLocks noChangeArrowheads="1"/>
            </p:cNvSpPr>
            <p:nvPr userDrawn="1"/>
          </p:nvSpPr>
          <p:spPr bwMode="auto">
            <a:xfrm>
              <a:off x="341" y="0"/>
              <a:ext cx="159" cy="72"/>
            </a:xfrm>
            <a:custGeom>
              <a:avLst/>
              <a:gdLst>
                <a:gd name="T0" fmla="*/ 99 w 159"/>
                <a:gd name="T1" fmla="*/ 0 h 72"/>
                <a:gd name="T2" fmla="*/ 15 w 159"/>
                <a:gd name="T3" fmla="*/ 36 h 72"/>
                <a:gd name="T4" fmla="*/ 6 w 159"/>
                <a:gd name="T5" fmla="*/ 60 h 72"/>
                <a:gd name="T6" fmla="*/ 36 w 159"/>
                <a:gd name="T7" fmla="*/ 69 h 72"/>
                <a:gd name="T8" fmla="*/ 87 w 159"/>
                <a:gd name="T9" fmla="*/ 42 h 72"/>
                <a:gd name="T10" fmla="*/ 159 w 159"/>
                <a:gd name="T11" fmla="*/ 0 h 72"/>
                <a:gd name="T12" fmla="*/ 99 w 159"/>
                <a:gd name="T13" fmla="*/ 0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任意多边形 70663">
              <a:extLst>
                <a:ext uri="{FF2B5EF4-FFF2-40B4-BE49-F238E27FC236}">
                  <a16:creationId xmlns:a16="http://schemas.microsoft.com/office/drawing/2014/main" id="{CE17ABBF-24B4-4F3E-AFD4-B42BDD2A3969}"/>
                </a:ext>
              </a:extLst>
            </p:cNvPr>
            <p:cNvSpPr>
              <a:spLocks noChangeArrowheads="1"/>
            </p:cNvSpPr>
            <p:nvPr userDrawn="1"/>
          </p:nvSpPr>
          <p:spPr bwMode="auto">
            <a:xfrm>
              <a:off x="488" y="0"/>
              <a:ext cx="455" cy="216"/>
            </a:xfrm>
            <a:custGeom>
              <a:avLst/>
              <a:gdLst>
                <a:gd name="T0" fmla="*/ 395 w 455"/>
                <a:gd name="T1" fmla="*/ 0 h 216"/>
                <a:gd name="T2" fmla="*/ 338 w 455"/>
                <a:gd name="T3" fmla="*/ 48 h 216"/>
                <a:gd name="T4" fmla="*/ 242 w 455"/>
                <a:gd name="T5" fmla="*/ 102 h 216"/>
                <a:gd name="T6" fmla="*/ 104 w 455"/>
                <a:gd name="T7" fmla="*/ 147 h 216"/>
                <a:gd name="T8" fmla="*/ 35 w 455"/>
                <a:gd name="T9" fmla="*/ 168 h 216"/>
                <a:gd name="T10" fmla="*/ 8 w 455"/>
                <a:gd name="T11" fmla="*/ 192 h 216"/>
                <a:gd name="T12" fmla="*/ 8 w 455"/>
                <a:gd name="T13" fmla="*/ 213 h 216"/>
                <a:gd name="T14" fmla="*/ 59 w 455"/>
                <a:gd name="T15" fmla="*/ 213 h 216"/>
                <a:gd name="T16" fmla="*/ 86 w 455"/>
                <a:gd name="T17" fmla="*/ 192 h 216"/>
                <a:gd name="T18" fmla="*/ 173 w 455"/>
                <a:gd name="T19" fmla="*/ 159 h 216"/>
                <a:gd name="T20" fmla="*/ 299 w 455"/>
                <a:gd name="T21" fmla="*/ 126 h 216"/>
                <a:gd name="T22" fmla="*/ 392 w 455"/>
                <a:gd name="T23" fmla="*/ 72 h 216"/>
                <a:gd name="T24" fmla="*/ 455 w 455"/>
                <a:gd name="T25" fmla="*/ 0 h 216"/>
                <a:gd name="T26" fmla="*/ 395 w 455"/>
                <a:gd name="T27" fmla="*/ 0 h 2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任意多边形 70664">
              <a:extLst>
                <a:ext uri="{FF2B5EF4-FFF2-40B4-BE49-F238E27FC236}">
                  <a16:creationId xmlns:a16="http://schemas.microsoft.com/office/drawing/2014/main" id="{062434B4-A42C-441C-A87E-D3C2CE8B639F}"/>
                </a:ext>
              </a:extLst>
            </p:cNvPr>
            <p:cNvSpPr>
              <a:spLocks noChangeArrowheads="1"/>
            </p:cNvSpPr>
            <p:nvPr userDrawn="1"/>
          </p:nvSpPr>
          <p:spPr bwMode="auto">
            <a:xfrm>
              <a:off x="1448" y="37"/>
              <a:ext cx="414" cy="108"/>
            </a:xfrm>
            <a:custGeom>
              <a:avLst/>
              <a:gdLst>
                <a:gd name="T0" fmla="*/ 0 w 414"/>
                <a:gd name="T1" fmla="*/ 11 h 108"/>
                <a:gd name="T2" fmla="*/ 24 w 414"/>
                <a:gd name="T3" fmla="*/ 11 h 108"/>
                <a:gd name="T4" fmla="*/ 156 w 414"/>
                <a:gd name="T5" fmla="*/ 2 h 108"/>
                <a:gd name="T6" fmla="*/ 288 w 414"/>
                <a:gd name="T7" fmla="*/ 23 h 108"/>
                <a:gd name="T8" fmla="*/ 384 w 414"/>
                <a:gd name="T9" fmla="*/ 53 h 108"/>
                <a:gd name="T10" fmla="*/ 411 w 414"/>
                <a:gd name="T11" fmla="*/ 74 h 108"/>
                <a:gd name="T12" fmla="*/ 405 w 414"/>
                <a:gd name="T13" fmla="*/ 104 h 108"/>
                <a:gd name="T14" fmla="*/ 363 w 414"/>
                <a:gd name="T15" fmla="*/ 101 h 108"/>
                <a:gd name="T16" fmla="*/ 294 w 414"/>
                <a:gd name="T17" fmla="*/ 77 h 108"/>
                <a:gd name="T18" fmla="*/ 174 w 414"/>
                <a:gd name="T19" fmla="*/ 50 h 108"/>
                <a:gd name="T20" fmla="*/ 72 w 414"/>
                <a:gd name="T21" fmla="*/ 62 h 108"/>
                <a:gd name="T22" fmla="*/ 36 w 414"/>
                <a:gd name="T23" fmla="*/ 59 h 108"/>
                <a:gd name="T24" fmla="*/ 0 w 414"/>
                <a:gd name="T25" fmla="*/ 11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任意多边形 70665">
              <a:extLst>
                <a:ext uri="{FF2B5EF4-FFF2-40B4-BE49-F238E27FC236}">
                  <a16:creationId xmlns:a16="http://schemas.microsoft.com/office/drawing/2014/main" id="{6E9224B1-C708-4AA3-8B59-0EAAE032CE37}"/>
                </a:ext>
              </a:extLst>
            </p:cNvPr>
            <p:cNvSpPr>
              <a:spLocks noChangeArrowheads="1"/>
            </p:cNvSpPr>
            <p:nvPr userDrawn="1"/>
          </p:nvSpPr>
          <p:spPr bwMode="auto">
            <a:xfrm>
              <a:off x="1790" y="0"/>
              <a:ext cx="520" cy="225"/>
            </a:xfrm>
            <a:custGeom>
              <a:avLst/>
              <a:gdLst>
                <a:gd name="T0" fmla="*/ 42 w 520"/>
                <a:gd name="T1" fmla="*/ 0 h 225"/>
                <a:gd name="T2" fmla="*/ 12 w 520"/>
                <a:gd name="T3" fmla="*/ 24 h 225"/>
                <a:gd name="T4" fmla="*/ 114 w 520"/>
                <a:gd name="T5" fmla="*/ 54 h 225"/>
                <a:gd name="T6" fmla="*/ 240 w 520"/>
                <a:gd name="T7" fmla="*/ 117 h 225"/>
                <a:gd name="T8" fmla="*/ 333 w 520"/>
                <a:gd name="T9" fmla="*/ 153 h 225"/>
                <a:gd name="T10" fmla="*/ 438 w 520"/>
                <a:gd name="T11" fmla="*/ 219 h 225"/>
                <a:gd name="T12" fmla="*/ 426 w 520"/>
                <a:gd name="T13" fmla="*/ 192 h 225"/>
                <a:gd name="T14" fmla="*/ 441 w 520"/>
                <a:gd name="T15" fmla="*/ 180 h 225"/>
                <a:gd name="T16" fmla="*/ 519 w 520"/>
                <a:gd name="T17" fmla="*/ 216 h 225"/>
                <a:gd name="T18" fmla="*/ 450 w 520"/>
                <a:gd name="T19" fmla="*/ 162 h 225"/>
                <a:gd name="T20" fmla="*/ 381 w 520"/>
                <a:gd name="T21" fmla="*/ 135 h 225"/>
                <a:gd name="T22" fmla="*/ 285 w 520"/>
                <a:gd name="T23" fmla="*/ 84 h 225"/>
                <a:gd name="T24" fmla="*/ 186 w 520"/>
                <a:gd name="T25" fmla="*/ 18 h 225"/>
                <a:gd name="T26" fmla="*/ 123 w 520"/>
                <a:gd name="T27" fmla="*/ 0 h 225"/>
                <a:gd name="T28" fmla="*/ 42 w 520"/>
                <a:gd name="T29" fmla="*/ 0 h 2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任意多边形 70666">
              <a:extLst>
                <a:ext uri="{FF2B5EF4-FFF2-40B4-BE49-F238E27FC236}">
                  <a16:creationId xmlns:a16="http://schemas.microsoft.com/office/drawing/2014/main" id="{8599ECA6-C948-4A7C-AFB5-B91D0D30436A}"/>
                </a:ext>
              </a:extLst>
            </p:cNvPr>
            <p:cNvSpPr>
              <a:spLocks noChangeArrowheads="1"/>
            </p:cNvSpPr>
            <p:nvPr userDrawn="1"/>
          </p:nvSpPr>
          <p:spPr bwMode="auto">
            <a:xfrm>
              <a:off x="1943" y="154"/>
              <a:ext cx="431" cy="233"/>
            </a:xfrm>
            <a:custGeom>
              <a:avLst/>
              <a:gdLst>
                <a:gd name="T0" fmla="*/ 6 w 431"/>
                <a:gd name="T1" fmla="*/ 38 h 233"/>
                <a:gd name="T2" fmla="*/ 9 w 431"/>
                <a:gd name="T3" fmla="*/ 20 h 233"/>
                <a:gd name="T4" fmla="*/ 42 w 431"/>
                <a:gd name="T5" fmla="*/ 2 h 233"/>
                <a:gd name="T6" fmla="*/ 90 w 431"/>
                <a:gd name="T7" fmla="*/ 35 h 233"/>
                <a:gd name="T8" fmla="*/ 189 w 431"/>
                <a:gd name="T9" fmla="*/ 89 h 233"/>
                <a:gd name="T10" fmla="*/ 288 w 431"/>
                <a:gd name="T11" fmla="*/ 140 h 233"/>
                <a:gd name="T12" fmla="*/ 375 w 431"/>
                <a:gd name="T13" fmla="*/ 176 h 233"/>
                <a:gd name="T14" fmla="*/ 396 w 431"/>
                <a:gd name="T15" fmla="*/ 176 h 233"/>
                <a:gd name="T16" fmla="*/ 429 w 431"/>
                <a:gd name="T17" fmla="*/ 212 h 233"/>
                <a:gd name="T18" fmla="*/ 408 w 431"/>
                <a:gd name="T19" fmla="*/ 233 h 233"/>
                <a:gd name="T20" fmla="*/ 333 w 431"/>
                <a:gd name="T21" fmla="*/ 212 h 233"/>
                <a:gd name="T22" fmla="*/ 186 w 431"/>
                <a:gd name="T23" fmla="*/ 143 h 233"/>
                <a:gd name="T24" fmla="*/ 48 w 431"/>
                <a:gd name="T25" fmla="*/ 68 h 233"/>
                <a:gd name="T26" fmla="*/ 6 w 431"/>
                <a:gd name="T27" fmla="*/ 38 h 2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任意多边形 70667">
              <a:extLst>
                <a:ext uri="{FF2B5EF4-FFF2-40B4-BE49-F238E27FC236}">
                  <a16:creationId xmlns:a16="http://schemas.microsoft.com/office/drawing/2014/main" id="{A8339049-07A4-41CE-B487-0AEBE998C605}"/>
                </a:ext>
              </a:extLst>
            </p:cNvPr>
            <p:cNvSpPr>
              <a:spLocks noChangeArrowheads="1"/>
            </p:cNvSpPr>
            <p:nvPr userDrawn="1"/>
          </p:nvSpPr>
          <p:spPr bwMode="auto">
            <a:xfrm>
              <a:off x="2262" y="87"/>
              <a:ext cx="396" cy="227"/>
            </a:xfrm>
            <a:custGeom>
              <a:avLst/>
              <a:gdLst>
                <a:gd name="T0" fmla="*/ 2 w 396"/>
                <a:gd name="T1" fmla="*/ 9 h 227"/>
                <a:gd name="T2" fmla="*/ 53 w 396"/>
                <a:gd name="T3" fmla="*/ 66 h 227"/>
                <a:gd name="T4" fmla="*/ 176 w 396"/>
                <a:gd name="T5" fmla="*/ 132 h 227"/>
                <a:gd name="T6" fmla="*/ 293 w 396"/>
                <a:gd name="T7" fmla="*/ 189 h 227"/>
                <a:gd name="T8" fmla="*/ 341 w 396"/>
                <a:gd name="T9" fmla="*/ 222 h 227"/>
                <a:gd name="T10" fmla="*/ 377 w 396"/>
                <a:gd name="T11" fmla="*/ 219 h 227"/>
                <a:gd name="T12" fmla="*/ 377 w 396"/>
                <a:gd name="T13" fmla="*/ 180 h 227"/>
                <a:gd name="T14" fmla="*/ 260 w 396"/>
                <a:gd name="T15" fmla="*/ 126 h 227"/>
                <a:gd name="T16" fmla="*/ 113 w 396"/>
                <a:gd name="T17" fmla="*/ 51 h 227"/>
                <a:gd name="T18" fmla="*/ 41 w 396"/>
                <a:gd name="T19" fmla="*/ 9 h 227"/>
                <a:gd name="T20" fmla="*/ 2 w 396"/>
                <a:gd name="T21" fmla="*/ 9 h 2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任意多边形 70668">
              <a:extLst>
                <a:ext uri="{FF2B5EF4-FFF2-40B4-BE49-F238E27FC236}">
                  <a16:creationId xmlns:a16="http://schemas.microsoft.com/office/drawing/2014/main" id="{3C0D04F5-97F8-4DCD-B328-477FDE5BCE18}"/>
                </a:ext>
              </a:extLst>
            </p:cNvPr>
            <p:cNvSpPr>
              <a:spLocks noChangeArrowheads="1"/>
            </p:cNvSpPr>
            <p:nvPr userDrawn="1"/>
          </p:nvSpPr>
          <p:spPr bwMode="auto">
            <a:xfrm>
              <a:off x="2264" y="240"/>
              <a:ext cx="516" cy="223"/>
            </a:xfrm>
            <a:custGeom>
              <a:avLst/>
              <a:gdLst>
                <a:gd name="T0" fmla="*/ 3 w 516"/>
                <a:gd name="T1" fmla="*/ 10 h 223"/>
                <a:gd name="T2" fmla="*/ 105 w 516"/>
                <a:gd name="T3" fmla="*/ 97 h 223"/>
                <a:gd name="T4" fmla="*/ 243 w 516"/>
                <a:gd name="T5" fmla="*/ 178 h 223"/>
                <a:gd name="T6" fmla="*/ 357 w 516"/>
                <a:gd name="T7" fmla="*/ 217 h 223"/>
                <a:gd name="T8" fmla="*/ 498 w 516"/>
                <a:gd name="T9" fmla="*/ 214 h 223"/>
                <a:gd name="T10" fmla="*/ 468 w 516"/>
                <a:gd name="T11" fmla="*/ 187 h 223"/>
                <a:gd name="T12" fmla="*/ 309 w 516"/>
                <a:gd name="T13" fmla="*/ 136 h 223"/>
                <a:gd name="T14" fmla="*/ 123 w 516"/>
                <a:gd name="T15" fmla="*/ 34 h 223"/>
                <a:gd name="T16" fmla="*/ 3 w 516"/>
                <a:gd name="T17" fmla="*/ 10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任意多边形 70669">
              <a:extLst>
                <a:ext uri="{FF2B5EF4-FFF2-40B4-BE49-F238E27FC236}">
                  <a16:creationId xmlns:a16="http://schemas.microsoft.com/office/drawing/2014/main" id="{7917580D-CB2F-4F96-8B25-B3B101564930}"/>
                </a:ext>
              </a:extLst>
            </p:cNvPr>
            <p:cNvSpPr>
              <a:spLocks noChangeArrowheads="1"/>
            </p:cNvSpPr>
            <p:nvPr userDrawn="1"/>
          </p:nvSpPr>
          <p:spPr bwMode="auto">
            <a:xfrm>
              <a:off x="2723" y="324"/>
              <a:ext cx="414" cy="100"/>
            </a:xfrm>
            <a:custGeom>
              <a:avLst/>
              <a:gdLst>
                <a:gd name="T0" fmla="*/ 69 w 414"/>
                <a:gd name="T1" fmla="*/ 60 h 100"/>
                <a:gd name="T2" fmla="*/ 12 w 414"/>
                <a:gd name="T3" fmla="*/ 42 h 100"/>
                <a:gd name="T4" fmla="*/ 3 w 414"/>
                <a:gd name="T5" fmla="*/ 15 h 100"/>
                <a:gd name="T6" fmla="*/ 30 w 414"/>
                <a:gd name="T7" fmla="*/ 0 h 100"/>
                <a:gd name="T8" fmla="*/ 117 w 414"/>
                <a:gd name="T9" fmla="*/ 18 h 100"/>
                <a:gd name="T10" fmla="*/ 243 w 414"/>
                <a:gd name="T11" fmla="*/ 48 h 100"/>
                <a:gd name="T12" fmla="*/ 387 w 414"/>
                <a:gd name="T13" fmla="*/ 48 h 100"/>
                <a:gd name="T14" fmla="*/ 408 w 414"/>
                <a:gd name="T15" fmla="*/ 54 h 100"/>
                <a:gd name="T16" fmla="*/ 381 w 414"/>
                <a:gd name="T17" fmla="*/ 87 h 100"/>
                <a:gd name="T18" fmla="*/ 318 w 414"/>
                <a:gd name="T19" fmla="*/ 99 h 100"/>
                <a:gd name="T20" fmla="*/ 195 w 414"/>
                <a:gd name="T21" fmla="*/ 93 h 100"/>
                <a:gd name="T22" fmla="*/ 69 w 414"/>
                <a:gd name="T23" fmla="*/ 60 h 1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任意多边形 70670">
              <a:extLst>
                <a:ext uri="{FF2B5EF4-FFF2-40B4-BE49-F238E27FC236}">
                  <a16:creationId xmlns:a16="http://schemas.microsoft.com/office/drawing/2014/main" id="{06C014FB-584D-4707-9922-3D6D8763209E}"/>
                </a:ext>
              </a:extLst>
            </p:cNvPr>
            <p:cNvSpPr>
              <a:spLocks noChangeArrowheads="1"/>
            </p:cNvSpPr>
            <p:nvPr userDrawn="1"/>
          </p:nvSpPr>
          <p:spPr bwMode="auto">
            <a:xfrm>
              <a:off x="3165" y="375"/>
              <a:ext cx="150" cy="72"/>
            </a:xfrm>
            <a:custGeom>
              <a:avLst/>
              <a:gdLst>
                <a:gd name="T0" fmla="*/ 3 w 150"/>
                <a:gd name="T1" fmla="*/ 67 h 72"/>
                <a:gd name="T2" fmla="*/ 84 w 150"/>
                <a:gd name="T3" fmla="*/ 19 h 72"/>
                <a:gd name="T4" fmla="*/ 123 w 150"/>
                <a:gd name="T5" fmla="*/ 1 h 72"/>
                <a:gd name="T6" fmla="*/ 150 w 150"/>
                <a:gd name="T7" fmla="*/ 22 h 72"/>
                <a:gd name="T8" fmla="*/ 123 w 150"/>
                <a:gd name="T9" fmla="*/ 55 h 72"/>
                <a:gd name="T10" fmla="*/ 90 w 150"/>
                <a:gd name="T11" fmla="*/ 70 h 72"/>
                <a:gd name="T12" fmla="*/ 0 w 150"/>
                <a:gd name="T13" fmla="*/ 67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任意多边形 70671">
              <a:extLst>
                <a:ext uri="{FF2B5EF4-FFF2-40B4-BE49-F238E27FC236}">
                  <a16:creationId xmlns:a16="http://schemas.microsoft.com/office/drawing/2014/main" id="{AD97CE8C-DACA-4034-8722-DE9AA4124DB0}"/>
                </a:ext>
              </a:extLst>
            </p:cNvPr>
            <p:cNvSpPr>
              <a:spLocks noChangeArrowheads="1"/>
            </p:cNvSpPr>
            <p:nvPr userDrawn="1"/>
          </p:nvSpPr>
          <p:spPr bwMode="auto">
            <a:xfrm>
              <a:off x="3463" y="267"/>
              <a:ext cx="148" cy="91"/>
            </a:xfrm>
            <a:custGeom>
              <a:avLst/>
              <a:gdLst>
                <a:gd name="T0" fmla="*/ 1 w 148"/>
                <a:gd name="T1" fmla="*/ 69 h 91"/>
                <a:gd name="T2" fmla="*/ 25 w 148"/>
                <a:gd name="T3" fmla="*/ 51 h 91"/>
                <a:gd name="T4" fmla="*/ 100 w 148"/>
                <a:gd name="T5" fmla="*/ 9 h 91"/>
                <a:gd name="T6" fmla="*/ 133 w 148"/>
                <a:gd name="T7" fmla="*/ 3 h 91"/>
                <a:gd name="T8" fmla="*/ 136 w 148"/>
                <a:gd name="T9" fmla="*/ 27 h 91"/>
                <a:gd name="T10" fmla="*/ 61 w 148"/>
                <a:gd name="T11" fmla="*/ 75 h 91"/>
                <a:gd name="T12" fmla="*/ 19 w 148"/>
                <a:gd name="T13" fmla="*/ 90 h 91"/>
                <a:gd name="T14" fmla="*/ 1 w 148"/>
                <a:gd name="T15" fmla="*/ 69 h 9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任意多边形 70672">
              <a:extLst>
                <a:ext uri="{FF2B5EF4-FFF2-40B4-BE49-F238E27FC236}">
                  <a16:creationId xmlns:a16="http://schemas.microsoft.com/office/drawing/2014/main" id="{4ABAC1BC-0DF4-4721-977F-914F55C57E14}"/>
                </a:ext>
              </a:extLst>
            </p:cNvPr>
            <p:cNvSpPr>
              <a:spLocks noChangeArrowheads="1"/>
            </p:cNvSpPr>
            <p:nvPr userDrawn="1"/>
          </p:nvSpPr>
          <p:spPr bwMode="auto">
            <a:xfrm>
              <a:off x="3580" y="58"/>
              <a:ext cx="938" cy="158"/>
            </a:xfrm>
            <a:custGeom>
              <a:avLst/>
              <a:gdLst>
                <a:gd name="T0" fmla="*/ 172 w 938"/>
                <a:gd name="T1" fmla="*/ 86 h 158"/>
                <a:gd name="T2" fmla="*/ 61 w 938"/>
                <a:gd name="T3" fmla="*/ 137 h 158"/>
                <a:gd name="T4" fmla="*/ 16 w 938"/>
                <a:gd name="T5" fmla="*/ 155 h 158"/>
                <a:gd name="T6" fmla="*/ 7 w 938"/>
                <a:gd name="T7" fmla="*/ 122 h 158"/>
                <a:gd name="T8" fmla="*/ 58 w 938"/>
                <a:gd name="T9" fmla="*/ 80 h 158"/>
                <a:gd name="T10" fmla="*/ 172 w 938"/>
                <a:gd name="T11" fmla="*/ 38 h 158"/>
                <a:gd name="T12" fmla="*/ 304 w 938"/>
                <a:gd name="T13" fmla="*/ 11 h 158"/>
                <a:gd name="T14" fmla="*/ 463 w 938"/>
                <a:gd name="T15" fmla="*/ 2 h 158"/>
                <a:gd name="T16" fmla="*/ 631 w 938"/>
                <a:gd name="T17" fmla="*/ 23 h 158"/>
                <a:gd name="T18" fmla="*/ 796 w 938"/>
                <a:gd name="T19" fmla="*/ 53 h 158"/>
                <a:gd name="T20" fmla="*/ 841 w 938"/>
                <a:gd name="T21" fmla="*/ 47 h 158"/>
                <a:gd name="T22" fmla="*/ 907 w 938"/>
                <a:gd name="T23" fmla="*/ 71 h 158"/>
                <a:gd name="T24" fmla="*/ 919 w 938"/>
                <a:gd name="T25" fmla="*/ 101 h 158"/>
                <a:gd name="T26" fmla="*/ 793 w 938"/>
                <a:gd name="T27" fmla="*/ 98 h 158"/>
                <a:gd name="T28" fmla="*/ 634 w 938"/>
                <a:gd name="T29" fmla="*/ 62 h 158"/>
                <a:gd name="T30" fmla="*/ 439 w 938"/>
                <a:gd name="T31" fmla="*/ 38 h 158"/>
                <a:gd name="T32" fmla="*/ 238 w 938"/>
                <a:gd name="T33" fmla="*/ 59 h 158"/>
                <a:gd name="T34" fmla="*/ 172 w 938"/>
                <a:gd name="T35" fmla="*/ 86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任意多边形 70673">
              <a:extLst>
                <a:ext uri="{FF2B5EF4-FFF2-40B4-BE49-F238E27FC236}">
                  <a16:creationId xmlns:a16="http://schemas.microsoft.com/office/drawing/2014/main" id="{91D6EE5F-A7CE-4E79-A4D2-68BD286CFA23}"/>
                </a:ext>
              </a:extLst>
            </p:cNvPr>
            <p:cNvSpPr>
              <a:spLocks noChangeArrowheads="1"/>
            </p:cNvSpPr>
            <p:nvPr userDrawn="1"/>
          </p:nvSpPr>
          <p:spPr bwMode="auto">
            <a:xfrm>
              <a:off x="3686" y="145"/>
              <a:ext cx="372" cy="98"/>
            </a:xfrm>
            <a:custGeom>
              <a:avLst/>
              <a:gdLst>
                <a:gd name="T0" fmla="*/ 18 w 372"/>
                <a:gd name="T1" fmla="*/ 47 h 98"/>
                <a:gd name="T2" fmla="*/ 141 w 372"/>
                <a:gd name="T3" fmla="*/ 17 h 98"/>
                <a:gd name="T4" fmla="*/ 246 w 372"/>
                <a:gd name="T5" fmla="*/ 2 h 98"/>
                <a:gd name="T6" fmla="*/ 351 w 372"/>
                <a:gd name="T7" fmla="*/ 5 h 98"/>
                <a:gd name="T8" fmla="*/ 372 w 372"/>
                <a:gd name="T9" fmla="*/ 23 h 98"/>
                <a:gd name="T10" fmla="*/ 354 w 372"/>
                <a:gd name="T11" fmla="*/ 44 h 98"/>
                <a:gd name="T12" fmla="*/ 264 w 372"/>
                <a:gd name="T13" fmla="*/ 50 h 98"/>
                <a:gd name="T14" fmla="*/ 168 w 372"/>
                <a:gd name="T15" fmla="*/ 53 h 98"/>
                <a:gd name="T16" fmla="*/ 72 w 372"/>
                <a:gd name="T17" fmla="*/ 77 h 98"/>
                <a:gd name="T18" fmla="*/ 15 w 372"/>
                <a:gd name="T19" fmla="*/ 95 h 98"/>
                <a:gd name="T20" fmla="*/ 0 w 372"/>
                <a:gd name="T21" fmla="*/ 56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任意多边形 70674">
              <a:extLst>
                <a:ext uri="{FF2B5EF4-FFF2-40B4-BE49-F238E27FC236}">
                  <a16:creationId xmlns:a16="http://schemas.microsoft.com/office/drawing/2014/main" id="{3134E5C4-C5BD-45E1-9D43-A21F83E598FA}"/>
                </a:ext>
              </a:extLst>
            </p:cNvPr>
            <p:cNvSpPr>
              <a:spLocks noChangeArrowheads="1"/>
            </p:cNvSpPr>
            <p:nvPr userDrawn="1"/>
          </p:nvSpPr>
          <p:spPr bwMode="auto">
            <a:xfrm>
              <a:off x="3618" y="308"/>
              <a:ext cx="318" cy="158"/>
            </a:xfrm>
            <a:custGeom>
              <a:avLst/>
              <a:gdLst>
                <a:gd name="T0" fmla="*/ 0 w 318"/>
                <a:gd name="T1" fmla="*/ 158 h 158"/>
                <a:gd name="T2" fmla="*/ 12 w 318"/>
                <a:gd name="T3" fmla="*/ 137 h 158"/>
                <a:gd name="T4" fmla="*/ 162 w 318"/>
                <a:gd name="T5" fmla="*/ 71 h 158"/>
                <a:gd name="T6" fmla="*/ 249 w 318"/>
                <a:gd name="T7" fmla="*/ 20 h 158"/>
                <a:gd name="T8" fmla="*/ 285 w 318"/>
                <a:gd name="T9" fmla="*/ 2 h 158"/>
                <a:gd name="T10" fmla="*/ 309 w 318"/>
                <a:gd name="T11" fmla="*/ 11 h 158"/>
                <a:gd name="T12" fmla="*/ 303 w 318"/>
                <a:gd name="T13" fmla="*/ 47 h 158"/>
                <a:gd name="T14" fmla="*/ 219 w 318"/>
                <a:gd name="T15" fmla="*/ 89 h 158"/>
                <a:gd name="T16" fmla="*/ 108 w 318"/>
                <a:gd name="T17" fmla="*/ 140 h 158"/>
                <a:gd name="T18" fmla="*/ 57 w 318"/>
                <a:gd name="T19" fmla="*/ 152 h 158"/>
                <a:gd name="T20" fmla="*/ 0 w 318"/>
                <a:gd name="T2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1" hangingPunct="1">
                <a:buFont typeface="Arial" panose="020B0604020202020204" pitchFamily="34" charset="0"/>
                <a:buNone/>
                <a:defRPr/>
              </a:pPr>
              <a:endParaRPr lang="zh-CN" altLang="en-US">
                <a:latin typeface="Times New Roman" panose="02020603050405020304" pitchFamily="18" charset="0"/>
              </a:endParaRPr>
            </a:p>
          </p:txBody>
        </p:sp>
        <p:sp>
          <p:nvSpPr>
            <p:cNvPr id="22" name="任意多边形 70675">
              <a:extLst>
                <a:ext uri="{FF2B5EF4-FFF2-40B4-BE49-F238E27FC236}">
                  <a16:creationId xmlns:a16="http://schemas.microsoft.com/office/drawing/2014/main" id="{5FA40FAD-58FF-42F0-9D9B-D2C1E35DAF52}"/>
                </a:ext>
              </a:extLst>
            </p:cNvPr>
            <p:cNvSpPr>
              <a:spLocks noChangeArrowheads="1"/>
            </p:cNvSpPr>
            <p:nvPr userDrawn="1"/>
          </p:nvSpPr>
          <p:spPr bwMode="auto">
            <a:xfrm>
              <a:off x="3413" y="291"/>
              <a:ext cx="380" cy="174"/>
            </a:xfrm>
            <a:custGeom>
              <a:avLst/>
              <a:gdLst>
                <a:gd name="T0" fmla="*/ 3 w 380"/>
                <a:gd name="T1" fmla="*/ 165 h 174"/>
                <a:gd name="T2" fmla="*/ 129 w 380"/>
                <a:gd name="T3" fmla="*/ 93 h 174"/>
                <a:gd name="T4" fmla="*/ 261 w 380"/>
                <a:gd name="T5" fmla="*/ 30 h 174"/>
                <a:gd name="T6" fmla="*/ 351 w 380"/>
                <a:gd name="T7" fmla="*/ 0 h 174"/>
                <a:gd name="T8" fmla="*/ 378 w 380"/>
                <a:gd name="T9" fmla="*/ 27 h 174"/>
                <a:gd name="T10" fmla="*/ 336 w 380"/>
                <a:gd name="T11" fmla="*/ 51 h 174"/>
                <a:gd name="T12" fmla="*/ 291 w 380"/>
                <a:gd name="T13" fmla="*/ 60 h 174"/>
                <a:gd name="T14" fmla="*/ 240 w 380"/>
                <a:gd name="T15" fmla="*/ 75 h 174"/>
                <a:gd name="T16" fmla="*/ 189 w 380"/>
                <a:gd name="T17" fmla="*/ 120 h 174"/>
                <a:gd name="T18" fmla="*/ 102 w 380"/>
                <a:gd name="T19" fmla="*/ 174 h 174"/>
                <a:gd name="T20" fmla="*/ 0 w 380"/>
                <a:gd name="T21" fmla="*/ 162 h 1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任意多边形 70676">
              <a:extLst>
                <a:ext uri="{FF2B5EF4-FFF2-40B4-BE49-F238E27FC236}">
                  <a16:creationId xmlns:a16="http://schemas.microsoft.com/office/drawing/2014/main" id="{7D2A1438-24EA-4F18-9C4F-56384F8BD5B7}"/>
                </a:ext>
              </a:extLst>
            </p:cNvPr>
            <p:cNvSpPr>
              <a:spLocks noChangeArrowheads="1"/>
            </p:cNvSpPr>
            <p:nvPr userDrawn="1"/>
          </p:nvSpPr>
          <p:spPr bwMode="auto">
            <a:xfrm>
              <a:off x="4178" y="187"/>
              <a:ext cx="523" cy="69"/>
            </a:xfrm>
            <a:custGeom>
              <a:avLst/>
              <a:gdLst>
                <a:gd name="T0" fmla="*/ 84 w 523"/>
                <a:gd name="T1" fmla="*/ 11 h 69"/>
                <a:gd name="T2" fmla="*/ 27 w 523"/>
                <a:gd name="T3" fmla="*/ 5 h 69"/>
                <a:gd name="T4" fmla="*/ 9 w 523"/>
                <a:gd name="T5" fmla="*/ 35 h 69"/>
                <a:gd name="T6" fmla="*/ 81 w 523"/>
                <a:gd name="T7" fmla="*/ 56 h 69"/>
                <a:gd name="T8" fmla="*/ 255 w 523"/>
                <a:gd name="T9" fmla="*/ 68 h 69"/>
                <a:gd name="T10" fmla="*/ 432 w 523"/>
                <a:gd name="T11" fmla="*/ 50 h 69"/>
                <a:gd name="T12" fmla="*/ 513 w 523"/>
                <a:gd name="T13" fmla="*/ 5 h 69"/>
                <a:gd name="T14" fmla="*/ 372 w 523"/>
                <a:gd name="T15" fmla="*/ 20 h 69"/>
                <a:gd name="T16" fmla="*/ 141 w 523"/>
                <a:gd name="T17" fmla="*/ 14 h 69"/>
                <a:gd name="T18" fmla="*/ 84 w 523"/>
                <a:gd name="T19" fmla="*/ 11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任意多边形 70677">
              <a:extLst>
                <a:ext uri="{FF2B5EF4-FFF2-40B4-BE49-F238E27FC236}">
                  <a16:creationId xmlns:a16="http://schemas.microsoft.com/office/drawing/2014/main" id="{5770F1BB-9C91-4710-AD0D-DA45C7171D26}"/>
                </a:ext>
              </a:extLst>
            </p:cNvPr>
            <p:cNvSpPr>
              <a:spLocks noChangeArrowheads="1"/>
            </p:cNvSpPr>
            <p:nvPr userDrawn="1"/>
          </p:nvSpPr>
          <p:spPr bwMode="auto">
            <a:xfrm>
              <a:off x="4689" y="186"/>
              <a:ext cx="537" cy="120"/>
            </a:xfrm>
            <a:custGeom>
              <a:avLst/>
              <a:gdLst>
                <a:gd name="T0" fmla="*/ 23 w 537"/>
                <a:gd name="T1" fmla="*/ 6 h 120"/>
                <a:gd name="T2" fmla="*/ 188 w 537"/>
                <a:gd name="T3" fmla="*/ 3 h 120"/>
                <a:gd name="T4" fmla="*/ 323 w 537"/>
                <a:gd name="T5" fmla="*/ 27 h 120"/>
                <a:gd name="T6" fmla="*/ 464 w 537"/>
                <a:gd name="T7" fmla="*/ 69 h 120"/>
                <a:gd name="T8" fmla="*/ 521 w 537"/>
                <a:gd name="T9" fmla="*/ 90 h 120"/>
                <a:gd name="T10" fmla="*/ 533 w 537"/>
                <a:gd name="T11" fmla="*/ 105 h 120"/>
                <a:gd name="T12" fmla="*/ 497 w 537"/>
                <a:gd name="T13" fmla="*/ 120 h 120"/>
                <a:gd name="T14" fmla="*/ 452 w 537"/>
                <a:gd name="T15" fmla="*/ 108 h 120"/>
                <a:gd name="T16" fmla="*/ 350 w 537"/>
                <a:gd name="T17" fmla="*/ 72 h 120"/>
                <a:gd name="T18" fmla="*/ 158 w 537"/>
                <a:gd name="T19" fmla="*/ 39 h 120"/>
                <a:gd name="T20" fmla="*/ 50 w 537"/>
                <a:gd name="T21" fmla="*/ 39 h 120"/>
                <a:gd name="T22" fmla="*/ 23 w 537"/>
                <a:gd name="T23"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1" hangingPunct="1">
                <a:buFont typeface="Arial" panose="020B0604020202020204" pitchFamily="34" charset="0"/>
                <a:buNone/>
                <a:defRPr/>
              </a:pPr>
              <a:endParaRPr lang="zh-CN" altLang="en-US">
                <a:latin typeface="Times New Roman" panose="02020603050405020304" pitchFamily="18" charset="0"/>
              </a:endParaRPr>
            </a:p>
          </p:txBody>
        </p:sp>
        <p:sp>
          <p:nvSpPr>
            <p:cNvPr id="25" name="任意多边形 70678">
              <a:extLst>
                <a:ext uri="{FF2B5EF4-FFF2-40B4-BE49-F238E27FC236}">
                  <a16:creationId xmlns:a16="http://schemas.microsoft.com/office/drawing/2014/main" id="{7463A8CB-E7D4-4292-9F0F-F50A51A4DAC2}"/>
                </a:ext>
              </a:extLst>
            </p:cNvPr>
            <p:cNvSpPr>
              <a:spLocks noChangeArrowheads="1"/>
            </p:cNvSpPr>
            <p:nvPr userDrawn="1"/>
          </p:nvSpPr>
          <p:spPr bwMode="auto">
            <a:xfrm>
              <a:off x="4968" y="312"/>
              <a:ext cx="800" cy="143"/>
            </a:xfrm>
            <a:custGeom>
              <a:avLst/>
              <a:gdLst>
                <a:gd name="T0" fmla="*/ 800 w 800"/>
                <a:gd name="T1" fmla="*/ 24 h 143"/>
                <a:gd name="T2" fmla="*/ 782 w 800"/>
                <a:gd name="T3" fmla="*/ 15 h 143"/>
                <a:gd name="T4" fmla="*/ 659 w 800"/>
                <a:gd name="T5" fmla="*/ 63 h 143"/>
                <a:gd name="T6" fmla="*/ 500 w 800"/>
                <a:gd name="T7" fmla="*/ 84 h 143"/>
                <a:gd name="T8" fmla="*/ 326 w 800"/>
                <a:gd name="T9" fmla="*/ 69 h 143"/>
                <a:gd name="T10" fmla="*/ 98 w 800"/>
                <a:gd name="T11" fmla="*/ 21 h 143"/>
                <a:gd name="T12" fmla="*/ 11 w 800"/>
                <a:gd name="T13" fmla="*/ 6 h 143"/>
                <a:gd name="T14" fmla="*/ 32 w 800"/>
                <a:gd name="T15" fmla="*/ 60 h 143"/>
                <a:gd name="T16" fmla="*/ 155 w 800"/>
                <a:gd name="T17" fmla="*/ 96 h 143"/>
                <a:gd name="T18" fmla="*/ 410 w 800"/>
                <a:gd name="T19" fmla="*/ 138 h 143"/>
                <a:gd name="T20" fmla="*/ 596 w 800"/>
                <a:gd name="T21" fmla="*/ 129 h 143"/>
                <a:gd name="T22" fmla="*/ 737 w 800"/>
                <a:gd name="T23" fmla="*/ 90 h 143"/>
                <a:gd name="T24" fmla="*/ 788 w 800"/>
                <a:gd name="T25" fmla="*/ 69 h 143"/>
                <a:gd name="T26" fmla="*/ 800 w 800"/>
                <a:gd name="T27" fmla="*/ 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1" hangingPunct="1">
                <a:buFont typeface="Arial" panose="020B0604020202020204" pitchFamily="34" charset="0"/>
                <a:buNone/>
                <a:defRPr/>
              </a:pPr>
              <a:endParaRPr lang="zh-CN" altLang="en-US">
                <a:latin typeface="Times New Roman" panose="02020603050405020304" pitchFamily="18" charset="0"/>
              </a:endParaRPr>
            </a:p>
          </p:txBody>
        </p:sp>
        <p:sp>
          <p:nvSpPr>
            <p:cNvPr id="26" name="任意多边形 70679">
              <a:extLst>
                <a:ext uri="{FF2B5EF4-FFF2-40B4-BE49-F238E27FC236}">
                  <a16:creationId xmlns:a16="http://schemas.microsoft.com/office/drawing/2014/main" id="{D70C91B2-AD36-454B-B7F6-E3935A09DF88}"/>
                </a:ext>
              </a:extLst>
            </p:cNvPr>
            <p:cNvSpPr>
              <a:spLocks noChangeArrowheads="1"/>
            </p:cNvSpPr>
            <p:nvPr userDrawn="1"/>
          </p:nvSpPr>
          <p:spPr bwMode="auto">
            <a:xfrm>
              <a:off x="5318" y="240"/>
              <a:ext cx="402" cy="115"/>
            </a:xfrm>
            <a:custGeom>
              <a:avLst/>
              <a:gdLst>
                <a:gd name="T0" fmla="*/ 402 w 402"/>
                <a:gd name="T1" fmla="*/ 0 h 115"/>
                <a:gd name="T2" fmla="*/ 384 w 402"/>
                <a:gd name="T3" fmla="*/ 12 h 115"/>
                <a:gd name="T4" fmla="*/ 276 w 402"/>
                <a:gd name="T5" fmla="*/ 51 h 115"/>
                <a:gd name="T6" fmla="*/ 165 w 402"/>
                <a:gd name="T7" fmla="*/ 66 h 115"/>
                <a:gd name="T8" fmla="*/ 51 w 402"/>
                <a:gd name="T9" fmla="*/ 57 h 115"/>
                <a:gd name="T10" fmla="*/ 15 w 402"/>
                <a:gd name="T11" fmla="*/ 54 h 115"/>
                <a:gd name="T12" fmla="*/ 3 w 402"/>
                <a:gd name="T13" fmla="*/ 69 h 115"/>
                <a:gd name="T14" fmla="*/ 9 w 402"/>
                <a:gd name="T15" fmla="*/ 93 h 115"/>
                <a:gd name="T16" fmla="*/ 54 w 402"/>
                <a:gd name="T17" fmla="*/ 102 h 115"/>
                <a:gd name="T18" fmla="*/ 198 w 402"/>
                <a:gd name="T19" fmla="*/ 111 h 115"/>
                <a:gd name="T20" fmla="*/ 336 w 402"/>
                <a:gd name="T21" fmla="*/ 75 h 115"/>
                <a:gd name="T22" fmla="*/ 375 w 402"/>
                <a:gd name="T23" fmla="*/ 54 h 115"/>
                <a:gd name="T24" fmla="*/ 402 w 402"/>
                <a:gd name="T25" fmla="*/ 0 h 1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7" name="组合 70680">
            <a:extLst>
              <a:ext uri="{FF2B5EF4-FFF2-40B4-BE49-F238E27FC236}">
                <a16:creationId xmlns:a16="http://schemas.microsoft.com/office/drawing/2014/main" id="{1A041495-40CE-4219-8A7B-7950F158C148}"/>
              </a:ext>
            </a:extLst>
          </p:cNvPr>
          <p:cNvGrpSpPr>
            <a:grpSpLocks/>
          </p:cNvGrpSpPr>
          <p:nvPr/>
        </p:nvGrpSpPr>
        <p:grpSpPr bwMode="auto">
          <a:xfrm>
            <a:off x="20638" y="6161088"/>
            <a:ext cx="9169400" cy="138112"/>
            <a:chOff x="0" y="4032"/>
            <a:chExt cx="5776" cy="87"/>
          </a:xfrm>
        </p:grpSpPr>
        <p:sp>
          <p:nvSpPr>
            <p:cNvPr id="28" name="任意多边形 70681">
              <a:extLst>
                <a:ext uri="{FF2B5EF4-FFF2-40B4-BE49-F238E27FC236}">
                  <a16:creationId xmlns:a16="http://schemas.microsoft.com/office/drawing/2014/main" id="{3DEF2D73-0CED-4267-A213-5F92725B7CCE}"/>
                </a:ext>
              </a:extLst>
            </p:cNvPr>
            <p:cNvSpPr>
              <a:spLocks noChangeArrowheads="1"/>
            </p:cNvSpPr>
            <p:nvPr userDrawn="1"/>
          </p:nvSpPr>
          <p:spPr bwMode="auto">
            <a:xfrm>
              <a:off x="4041" y="4047"/>
              <a:ext cx="1735" cy="72"/>
            </a:xfrm>
            <a:custGeom>
              <a:avLst/>
              <a:gdLst>
                <a:gd name="T0" fmla="*/ 165 w 1735"/>
                <a:gd name="T1" fmla="*/ 6 h 72"/>
                <a:gd name="T2" fmla="*/ 450 w 1735"/>
                <a:gd name="T3" fmla="*/ 3 h 72"/>
                <a:gd name="T4" fmla="*/ 714 w 1735"/>
                <a:gd name="T5" fmla="*/ 12 h 72"/>
                <a:gd name="T6" fmla="*/ 957 w 1735"/>
                <a:gd name="T7" fmla="*/ 24 h 72"/>
                <a:gd name="T8" fmla="*/ 1173 w 1735"/>
                <a:gd name="T9" fmla="*/ 24 h 72"/>
                <a:gd name="T10" fmla="*/ 1473 w 1735"/>
                <a:gd name="T11" fmla="*/ 15 h 72"/>
                <a:gd name="T12" fmla="*/ 1617 w 1735"/>
                <a:gd name="T13" fmla="*/ 0 h 72"/>
                <a:gd name="T14" fmla="*/ 1719 w 1735"/>
                <a:gd name="T15" fmla="*/ 15 h 72"/>
                <a:gd name="T16" fmla="*/ 1716 w 1735"/>
                <a:gd name="T17" fmla="*/ 66 h 72"/>
                <a:gd name="T18" fmla="*/ 1632 w 1735"/>
                <a:gd name="T19" fmla="*/ 51 h 72"/>
                <a:gd name="T20" fmla="*/ 1407 w 1735"/>
                <a:gd name="T21" fmla="*/ 51 h 72"/>
                <a:gd name="T22" fmla="*/ 1191 w 1735"/>
                <a:gd name="T23" fmla="*/ 48 h 72"/>
                <a:gd name="T24" fmla="*/ 870 w 1735"/>
                <a:gd name="T25" fmla="*/ 60 h 72"/>
                <a:gd name="T26" fmla="*/ 492 w 1735"/>
                <a:gd name="T27" fmla="*/ 48 h 72"/>
                <a:gd name="T28" fmla="*/ 291 w 1735"/>
                <a:gd name="T29" fmla="*/ 27 h 72"/>
                <a:gd name="T30" fmla="*/ 21 w 1735"/>
                <a:gd name="T31" fmla="*/ 36 h 72"/>
                <a:gd name="T32" fmla="*/ 165 w 1735"/>
                <a:gd name="T33" fmla="*/ 6 h 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任意多边形 70682">
              <a:extLst>
                <a:ext uri="{FF2B5EF4-FFF2-40B4-BE49-F238E27FC236}">
                  <a16:creationId xmlns:a16="http://schemas.microsoft.com/office/drawing/2014/main" id="{949B85A1-C006-4031-BF34-84C179204FCF}"/>
                </a:ext>
              </a:extLst>
            </p:cNvPr>
            <p:cNvSpPr>
              <a:spLocks noChangeArrowheads="1"/>
            </p:cNvSpPr>
            <p:nvPr userDrawn="1"/>
          </p:nvSpPr>
          <p:spPr bwMode="auto">
            <a:xfrm>
              <a:off x="1727" y="4038"/>
              <a:ext cx="2655" cy="60"/>
            </a:xfrm>
            <a:custGeom>
              <a:avLst/>
              <a:gdLst>
                <a:gd name="T0" fmla="*/ 2641 w 2655"/>
                <a:gd name="T1" fmla="*/ 6 h 60"/>
                <a:gd name="T2" fmla="*/ 2620 w 2655"/>
                <a:gd name="T3" fmla="*/ 30 h 60"/>
                <a:gd name="T4" fmla="*/ 2368 w 2655"/>
                <a:gd name="T5" fmla="*/ 45 h 60"/>
                <a:gd name="T6" fmla="*/ 2023 w 2655"/>
                <a:gd name="T7" fmla="*/ 60 h 60"/>
                <a:gd name="T8" fmla="*/ 1786 w 2655"/>
                <a:gd name="T9" fmla="*/ 48 h 60"/>
                <a:gd name="T10" fmla="*/ 1525 w 2655"/>
                <a:gd name="T11" fmla="*/ 36 h 60"/>
                <a:gd name="T12" fmla="*/ 1195 w 2655"/>
                <a:gd name="T13" fmla="*/ 45 h 60"/>
                <a:gd name="T14" fmla="*/ 817 w 2655"/>
                <a:gd name="T15" fmla="*/ 39 h 60"/>
                <a:gd name="T16" fmla="*/ 499 w 2655"/>
                <a:gd name="T17" fmla="*/ 27 h 60"/>
                <a:gd name="T18" fmla="*/ 136 w 2655"/>
                <a:gd name="T19" fmla="*/ 39 h 60"/>
                <a:gd name="T20" fmla="*/ 10 w 2655"/>
                <a:gd name="T21" fmla="*/ 33 h 60"/>
                <a:gd name="T22" fmla="*/ 76 w 2655"/>
                <a:gd name="T23" fmla="*/ 24 h 60"/>
                <a:gd name="T24" fmla="*/ 310 w 2655"/>
                <a:gd name="T25" fmla="*/ 18 h 60"/>
                <a:gd name="T26" fmla="*/ 544 w 2655"/>
                <a:gd name="T27" fmla="*/ 0 h 60"/>
                <a:gd name="T28" fmla="*/ 853 w 2655"/>
                <a:gd name="T29" fmla="*/ 21 h 60"/>
                <a:gd name="T30" fmla="*/ 1114 w 2655"/>
                <a:gd name="T31" fmla="*/ 21 h 60"/>
                <a:gd name="T32" fmla="*/ 1399 w 2655"/>
                <a:gd name="T33" fmla="*/ 3 h 60"/>
                <a:gd name="T34" fmla="*/ 1588 w 2655"/>
                <a:gd name="T35" fmla="*/ 9 h 60"/>
                <a:gd name="T36" fmla="*/ 1807 w 2655"/>
                <a:gd name="T37" fmla="*/ 21 h 60"/>
                <a:gd name="T38" fmla="*/ 2035 w 2655"/>
                <a:gd name="T39" fmla="*/ 12 h 60"/>
                <a:gd name="T40" fmla="*/ 2290 w 2655"/>
                <a:gd name="T41" fmla="*/ 18 h 60"/>
                <a:gd name="T42" fmla="*/ 2596 w 2655"/>
                <a:gd name="T43" fmla="*/ 3 h 60"/>
                <a:gd name="T44" fmla="*/ 2641 w 2655"/>
                <a:gd name="T45" fmla="*/ 6 h 6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任意多边形 70683">
              <a:extLst>
                <a:ext uri="{FF2B5EF4-FFF2-40B4-BE49-F238E27FC236}">
                  <a16:creationId xmlns:a16="http://schemas.microsoft.com/office/drawing/2014/main" id="{85CDBAE9-7BBC-499E-959B-8AAEF3F68D2E}"/>
                </a:ext>
              </a:extLst>
            </p:cNvPr>
            <p:cNvSpPr>
              <a:spLocks noChangeArrowheads="1"/>
            </p:cNvSpPr>
            <p:nvPr userDrawn="1"/>
          </p:nvSpPr>
          <p:spPr bwMode="auto">
            <a:xfrm>
              <a:off x="0" y="4032"/>
              <a:ext cx="2041" cy="62"/>
            </a:xfrm>
            <a:custGeom>
              <a:avLst/>
              <a:gdLst>
                <a:gd name="T0" fmla="*/ 1893 w 2041"/>
                <a:gd name="T1" fmla="*/ 39 h 62"/>
                <a:gd name="T2" fmla="*/ 1578 w 2041"/>
                <a:gd name="T3" fmla="*/ 45 h 62"/>
                <a:gd name="T4" fmla="*/ 1011 w 2041"/>
                <a:gd name="T5" fmla="*/ 60 h 62"/>
                <a:gd name="T6" fmla="*/ 438 w 2041"/>
                <a:gd name="T7" fmla="*/ 57 h 62"/>
                <a:gd name="T8" fmla="*/ 0 w 2041"/>
                <a:gd name="T9" fmla="*/ 36 h 62"/>
                <a:gd name="T10" fmla="*/ 0 w 2041"/>
                <a:gd name="T11" fmla="*/ 3 h 62"/>
                <a:gd name="T12" fmla="*/ 210 w 2041"/>
                <a:gd name="T13" fmla="*/ 18 h 62"/>
                <a:gd name="T14" fmla="*/ 474 w 2041"/>
                <a:gd name="T15" fmla="*/ 21 h 62"/>
                <a:gd name="T16" fmla="*/ 678 w 2041"/>
                <a:gd name="T17" fmla="*/ 9 h 62"/>
                <a:gd name="T18" fmla="*/ 897 w 2041"/>
                <a:gd name="T19" fmla="*/ 9 h 62"/>
                <a:gd name="T20" fmla="*/ 1167 w 2041"/>
                <a:gd name="T21" fmla="*/ 30 h 62"/>
                <a:gd name="T22" fmla="*/ 1500 w 2041"/>
                <a:gd name="T23" fmla="*/ 24 h 62"/>
                <a:gd name="T24" fmla="*/ 1758 w 2041"/>
                <a:gd name="T25" fmla="*/ 3 h 62"/>
                <a:gd name="T26" fmla="*/ 1938 w 2041"/>
                <a:gd name="T27" fmla="*/ 18 h 62"/>
                <a:gd name="T28" fmla="*/ 2034 w 2041"/>
                <a:gd name="T29" fmla="*/ 33 h 62"/>
                <a:gd name="T30" fmla="*/ 1893 w 2041"/>
                <a:gd name="T31" fmla="*/ 39 h 6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0685" name="标题 70684"/>
          <p:cNvSpPr>
            <a:spLocks noGrp="1"/>
          </p:cNvSpPr>
          <p:nvPr>
            <p:ph type="ctrTitle" sz="quarter"/>
          </p:nvPr>
        </p:nvSpPr>
        <p:spPr>
          <a:xfrm>
            <a:off x="685800" y="1868488"/>
            <a:ext cx="7772400" cy="1600200"/>
          </a:xfrm>
          <a:prstGeom prst="rect">
            <a:avLst/>
          </a:prstGeom>
          <a:noFill/>
          <a:ln w="9525">
            <a:noFill/>
          </a:ln>
        </p:spPr>
        <p:txBody>
          <a:bodyPr anchorCtr="1"/>
          <a:lstStyle>
            <a:lvl1pPr lvl="0">
              <a:defRPr kern="1200"/>
            </a:lvl1pPr>
          </a:lstStyle>
          <a:p>
            <a:pPr lvl="0"/>
            <a:r>
              <a:rPr lang="zh-CN" altLang="en-US" noProof="1"/>
              <a:t>单击此处编辑母版标题样式</a:t>
            </a:r>
          </a:p>
        </p:txBody>
      </p:sp>
      <p:sp>
        <p:nvSpPr>
          <p:cNvPr id="70686" name="副标题 70685"/>
          <p:cNvSpPr>
            <a:spLocks noGrp="1"/>
          </p:cNvSpPr>
          <p:nvPr>
            <p:ph type="subTitle" sz="quarter" idx="1"/>
          </p:nvPr>
        </p:nvSpPr>
        <p:spPr>
          <a:xfrm>
            <a:off x="1273175" y="3729038"/>
            <a:ext cx="6400800" cy="1371600"/>
          </a:xfrm>
          <a:prstGeom prst="rect">
            <a:avLst/>
          </a:prstGeom>
          <a:noFill/>
          <a:ln w="9525">
            <a:noFill/>
          </a:ln>
        </p:spPr>
        <p:txBody>
          <a:bodyPr anchorCtr="1"/>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a:r>
              <a:rPr lang="zh-CN" altLang="en-US" noProof="1"/>
              <a:t>单击此处编辑母版副标题样式</a:t>
            </a:r>
          </a:p>
        </p:txBody>
      </p:sp>
      <p:sp>
        <p:nvSpPr>
          <p:cNvPr id="31" name="日期占位符 70686">
            <a:extLst>
              <a:ext uri="{FF2B5EF4-FFF2-40B4-BE49-F238E27FC236}">
                <a16:creationId xmlns:a16="http://schemas.microsoft.com/office/drawing/2014/main" id="{9CB6A864-7C9B-45C5-AAB1-8710ADF2151B}"/>
              </a:ext>
            </a:extLst>
          </p:cNvPr>
          <p:cNvSpPr>
            <a:spLocks noGrp="1"/>
          </p:cNvSpPr>
          <p:nvPr>
            <p:ph type="dt" sz="quarter" idx="10"/>
          </p:nvPr>
        </p:nvSpPr>
        <p:spPr>
          <a:xfrm>
            <a:off x="685800" y="6348413"/>
            <a:ext cx="1905000" cy="457200"/>
          </a:xfrm>
        </p:spPr>
        <p:txBody>
          <a:bodyPr/>
          <a:lstStyle>
            <a:lvl1pPr>
              <a:defRPr/>
            </a:lvl1pPr>
          </a:lstStyle>
          <a:p>
            <a:pPr>
              <a:defRPr/>
            </a:pPr>
            <a:endParaRPr lang="zh-CN" altLang="en-US"/>
          </a:p>
        </p:txBody>
      </p:sp>
      <p:sp>
        <p:nvSpPr>
          <p:cNvPr id="32" name="页脚占位符 70687">
            <a:extLst>
              <a:ext uri="{FF2B5EF4-FFF2-40B4-BE49-F238E27FC236}">
                <a16:creationId xmlns:a16="http://schemas.microsoft.com/office/drawing/2014/main" id="{E6A4A6BF-E645-4470-9AB9-A7472A53C086}"/>
              </a:ext>
            </a:extLst>
          </p:cNvPr>
          <p:cNvSpPr>
            <a:spLocks noGrp="1"/>
          </p:cNvSpPr>
          <p:nvPr>
            <p:ph type="ftr" sz="quarter" idx="11"/>
          </p:nvPr>
        </p:nvSpPr>
        <p:spPr>
          <a:xfrm>
            <a:off x="3124200" y="6348413"/>
            <a:ext cx="2895600" cy="457200"/>
          </a:xfrm>
        </p:spPr>
        <p:txBody>
          <a:bodyPr/>
          <a:lstStyle>
            <a:lvl1pPr>
              <a:defRPr/>
            </a:lvl1pPr>
          </a:lstStyle>
          <a:p>
            <a:pPr>
              <a:defRPr/>
            </a:pPr>
            <a:endParaRPr lang="zh-CN"/>
          </a:p>
        </p:txBody>
      </p:sp>
      <p:sp>
        <p:nvSpPr>
          <p:cNvPr id="33" name="灯片编号占位符 70688">
            <a:extLst>
              <a:ext uri="{FF2B5EF4-FFF2-40B4-BE49-F238E27FC236}">
                <a16:creationId xmlns:a16="http://schemas.microsoft.com/office/drawing/2014/main" id="{6AB2EB28-2A7B-4811-BA01-5EB4E404838D}"/>
              </a:ext>
            </a:extLst>
          </p:cNvPr>
          <p:cNvSpPr>
            <a:spLocks noGrp="1"/>
          </p:cNvSpPr>
          <p:nvPr>
            <p:ph type="sldNum" sz="quarter" idx="12"/>
          </p:nvPr>
        </p:nvSpPr>
        <p:spPr>
          <a:xfrm>
            <a:off x="6553200" y="6348413"/>
            <a:ext cx="1905000" cy="457200"/>
          </a:xfrm>
        </p:spPr>
        <p:txBody>
          <a:bodyPr/>
          <a:lstStyle>
            <a:lvl1pPr>
              <a:defRPr dirty="0"/>
            </a:lvl1pPr>
          </a:lstStyle>
          <a:p>
            <a:pPr>
              <a:defRPr/>
            </a:pPr>
            <a:fld id="{6F3B7762-DB90-4DB2-8BC4-6388D4F48425}" type="slidenum">
              <a:rPr lang="en-US" altLang="zh-CN"/>
              <a:pPr>
                <a:defRPr/>
              </a:pPr>
              <a:t>‹#›</a:t>
            </a:fld>
            <a:endParaRPr lang="zh-CN"/>
          </a:p>
        </p:txBody>
      </p:sp>
    </p:spTree>
    <p:extLst>
      <p:ext uri="{BB962C8B-B14F-4D97-AF65-F5344CB8AC3E}">
        <p14:creationId xmlns:p14="http://schemas.microsoft.com/office/powerpoint/2010/main" val="322958023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69659">
            <a:extLst>
              <a:ext uri="{FF2B5EF4-FFF2-40B4-BE49-F238E27FC236}">
                <a16:creationId xmlns:a16="http://schemas.microsoft.com/office/drawing/2014/main" id="{3D11ECFC-15AE-4E6A-A2C7-DDB53E4D2033}"/>
              </a:ext>
            </a:extLst>
          </p:cNvPr>
          <p:cNvSpPr>
            <a:spLocks noGrp="1"/>
          </p:cNvSpPr>
          <p:nvPr>
            <p:ph type="dt" sz="half" idx="10"/>
          </p:nvPr>
        </p:nvSpPr>
        <p:spPr/>
        <p:txBody>
          <a:bodyPr/>
          <a:lstStyle>
            <a:lvl1pPr>
              <a:defRPr/>
            </a:lvl1pPr>
          </a:lstStyle>
          <a:p>
            <a:pPr>
              <a:defRPr/>
            </a:pPr>
            <a:endParaRPr lang="zh-CN" altLang="en-US"/>
          </a:p>
        </p:txBody>
      </p:sp>
      <p:sp>
        <p:nvSpPr>
          <p:cNvPr id="5" name="页脚占位符 69660">
            <a:extLst>
              <a:ext uri="{FF2B5EF4-FFF2-40B4-BE49-F238E27FC236}">
                <a16:creationId xmlns:a16="http://schemas.microsoft.com/office/drawing/2014/main" id="{E00C27EB-F092-4A33-9D44-1D84585254EF}"/>
              </a:ext>
            </a:extLst>
          </p:cNvPr>
          <p:cNvSpPr>
            <a:spLocks noGrp="1"/>
          </p:cNvSpPr>
          <p:nvPr>
            <p:ph type="ftr" sz="quarter" idx="11"/>
          </p:nvPr>
        </p:nvSpPr>
        <p:spPr/>
        <p:txBody>
          <a:bodyPr/>
          <a:lstStyle>
            <a:lvl1pPr>
              <a:defRPr/>
            </a:lvl1pPr>
          </a:lstStyle>
          <a:p>
            <a:pPr>
              <a:defRPr/>
            </a:pPr>
            <a:endParaRPr lang="zh-CN"/>
          </a:p>
        </p:txBody>
      </p:sp>
      <p:sp>
        <p:nvSpPr>
          <p:cNvPr id="6" name="灯片编号占位符 69661">
            <a:extLst>
              <a:ext uri="{FF2B5EF4-FFF2-40B4-BE49-F238E27FC236}">
                <a16:creationId xmlns:a16="http://schemas.microsoft.com/office/drawing/2014/main" id="{591D7298-178D-406C-A27D-C142ABE6EE79}"/>
              </a:ext>
            </a:extLst>
          </p:cNvPr>
          <p:cNvSpPr>
            <a:spLocks noGrp="1"/>
          </p:cNvSpPr>
          <p:nvPr>
            <p:ph type="sldNum" sz="quarter" idx="12"/>
          </p:nvPr>
        </p:nvSpPr>
        <p:spPr/>
        <p:txBody>
          <a:bodyPr/>
          <a:lstStyle>
            <a:lvl1pPr>
              <a:defRPr dirty="0"/>
            </a:lvl1pPr>
          </a:lstStyle>
          <a:p>
            <a:pPr>
              <a:defRPr/>
            </a:pPr>
            <a:fld id="{F33E7F23-628A-49BA-911D-C309FDC3FFE0}" type="slidenum">
              <a:rPr lang="en-US" altLang="zh-CN"/>
              <a:pPr>
                <a:defRPr/>
              </a:pPr>
              <a:t>‹#›</a:t>
            </a:fld>
            <a:endParaRPr lang="zh-CN"/>
          </a:p>
        </p:txBody>
      </p:sp>
    </p:spTree>
    <p:extLst>
      <p:ext uri="{BB962C8B-B14F-4D97-AF65-F5344CB8AC3E}">
        <p14:creationId xmlns:p14="http://schemas.microsoft.com/office/powerpoint/2010/main" val="676538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7050" y="76200"/>
            <a:ext cx="2190750" cy="6172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04800" y="76200"/>
            <a:ext cx="6445250" cy="6172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69659">
            <a:extLst>
              <a:ext uri="{FF2B5EF4-FFF2-40B4-BE49-F238E27FC236}">
                <a16:creationId xmlns:a16="http://schemas.microsoft.com/office/drawing/2014/main" id="{FE41CF45-6EF2-4D1D-8832-AB83DB788B78}"/>
              </a:ext>
            </a:extLst>
          </p:cNvPr>
          <p:cNvSpPr>
            <a:spLocks noGrp="1"/>
          </p:cNvSpPr>
          <p:nvPr>
            <p:ph type="dt" sz="half" idx="10"/>
          </p:nvPr>
        </p:nvSpPr>
        <p:spPr/>
        <p:txBody>
          <a:bodyPr/>
          <a:lstStyle>
            <a:lvl1pPr>
              <a:defRPr/>
            </a:lvl1pPr>
          </a:lstStyle>
          <a:p>
            <a:pPr>
              <a:defRPr/>
            </a:pPr>
            <a:endParaRPr lang="zh-CN" altLang="en-US"/>
          </a:p>
        </p:txBody>
      </p:sp>
      <p:sp>
        <p:nvSpPr>
          <p:cNvPr id="5" name="页脚占位符 69660">
            <a:extLst>
              <a:ext uri="{FF2B5EF4-FFF2-40B4-BE49-F238E27FC236}">
                <a16:creationId xmlns:a16="http://schemas.microsoft.com/office/drawing/2014/main" id="{197D6DED-216B-4818-B2E9-1088E83C8945}"/>
              </a:ext>
            </a:extLst>
          </p:cNvPr>
          <p:cNvSpPr>
            <a:spLocks noGrp="1"/>
          </p:cNvSpPr>
          <p:nvPr>
            <p:ph type="ftr" sz="quarter" idx="11"/>
          </p:nvPr>
        </p:nvSpPr>
        <p:spPr/>
        <p:txBody>
          <a:bodyPr/>
          <a:lstStyle>
            <a:lvl1pPr>
              <a:defRPr/>
            </a:lvl1pPr>
          </a:lstStyle>
          <a:p>
            <a:pPr>
              <a:defRPr/>
            </a:pPr>
            <a:endParaRPr lang="zh-CN"/>
          </a:p>
        </p:txBody>
      </p:sp>
      <p:sp>
        <p:nvSpPr>
          <p:cNvPr id="6" name="灯片编号占位符 69661">
            <a:extLst>
              <a:ext uri="{FF2B5EF4-FFF2-40B4-BE49-F238E27FC236}">
                <a16:creationId xmlns:a16="http://schemas.microsoft.com/office/drawing/2014/main" id="{8DBECC9E-23CE-42D3-AA3E-3AB63B588B1C}"/>
              </a:ext>
            </a:extLst>
          </p:cNvPr>
          <p:cNvSpPr>
            <a:spLocks noGrp="1"/>
          </p:cNvSpPr>
          <p:nvPr>
            <p:ph type="sldNum" sz="quarter" idx="12"/>
          </p:nvPr>
        </p:nvSpPr>
        <p:spPr/>
        <p:txBody>
          <a:bodyPr/>
          <a:lstStyle>
            <a:lvl1pPr>
              <a:defRPr dirty="0"/>
            </a:lvl1pPr>
          </a:lstStyle>
          <a:p>
            <a:pPr>
              <a:defRPr/>
            </a:pPr>
            <a:fld id="{49D7D1F5-93AD-4044-A520-9F8BB96A38A5}" type="slidenum">
              <a:rPr lang="en-US" altLang="zh-CN"/>
              <a:pPr>
                <a:defRPr/>
              </a:pPr>
              <a:t>‹#›</a:t>
            </a:fld>
            <a:endParaRPr lang="zh-CN"/>
          </a:p>
        </p:txBody>
      </p:sp>
    </p:spTree>
    <p:extLst>
      <p:ext uri="{BB962C8B-B14F-4D97-AF65-F5344CB8AC3E}">
        <p14:creationId xmlns:p14="http://schemas.microsoft.com/office/powerpoint/2010/main" val="3514425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69659">
            <a:extLst>
              <a:ext uri="{FF2B5EF4-FFF2-40B4-BE49-F238E27FC236}">
                <a16:creationId xmlns:a16="http://schemas.microsoft.com/office/drawing/2014/main" id="{C52C992D-278E-4593-A0B5-C14CD23B2BAA}"/>
              </a:ext>
            </a:extLst>
          </p:cNvPr>
          <p:cNvSpPr>
            <a:spLocks noGrp="1"/>
          </p:cNvSpPr>
          <p:nvPr>
            <p:ph type="dt" sz="half" idx="10"/>
          </p:nvPr>
        </p:nvSpPr>
        <p:spPr/>
        <p:txBody>
          <a:bodyPr/>
          <a:lstStyle>
            <a:lvl1pPr>
              <a:defRPr/>
            </a:lvl1pPr>
          </a:lstStyle>
          <a:p>
            <a:pPr>
              <a:defRPr/>
            </a:pPr>
            <a:endParaRPr lang="zh-CN" altLang="en-US"/>
          </a:p>
        </p:txBody>
      </p:sp>
      <p:sp>
        <p:nvSpPr>
          <p:cNvPr id="5" name="页脚占位符 69660">
            <a:extLst>
              <a:ext uri="{FF2B5EF4-FFF2-40B4-BE49-F238E27FC236}">
                <a16:creationId xmlns:a16="http://schemas.microsoft.com/office/drawing/2014/main" id="{0CAC5685-A854-4035-9195-CDF72B1D4F50}"/>
              </a:ext>
            </a:extLst>
          </p:cNvPr>
          <p:cNvSpPr>
            <a:spLocks noGrp="1"/>
          </p:cNvSpPr>
          <p:nvPr>
            <p:ph type="ftr" sz="quarter" idx="11"/>
          </p:nvPr>
        </p:nvSpPr>
        <p:spPr/>
        <p:txBody>
          <a:bodyPr/>
          <a:lstStyle>
            <a:lvl1pPr>
              <a:defRPr/>
            </a:lvl1pPr>
          </a:lstStyle>
          <a:p>
            <a:pPr>
              <a:defRPr/>
            </a:pPr>
            <a:endParaRPr lang="zh-CN"/>
          </a:p>
        </p:txBody>
      </p:sp>
      <p:sp>
        <p:nvSpPr>
          <p:cNvPr id="6" name="灯片编号占位符 69661">
            <a:extLst>
              <a:ext uri="{FF2B5EF4-FFF2-40B4-BE49-F238E27FC236}">
                <a16:creationId xmlns:a16="http://schemas.microsoft.com/office/drawing/2014/main" id="{44FEFAA8-7393-401B-B532-8BC4F0D96EC3}"/>
              </a:ext>
            </a:extLst>
          </p:cNvPr>
          <p:cNvSpPr>
            <a:spLocks noGrp="1"/>
          </p:cNvSpPr>
          <p:nvPr>
            <p:ph type="sldNum" sz="quarter" idx="12"/>
          </p:nvPr>
        </p:nvSpPr>
        <p:spPr/>
        <p:txBody>
          <a:bodyPr/>
          <a:lstStyle>
            <a:lvl1pPr>
              <a:defRPr dirty="0"/>
            </a:lvl1pPr>
          </a:lstStyle>
          <a:p>
            <a:pPr>
              <a:defRPr/>
            </a:pPr>
            <a:fld id="{B8554AEE-5340-44FB-ACCB-40F6016EFABE}" type="slidenum">
              <a:rPr lang="en-US" altLang="zh-CN"/>
              <a:pPr>
                <a:defRPr/>
              </a:pPr>
              <a:t>‹#›</a:t>
            </a:fld>
            <a:endParaRPr lang="zh-CN"/>
          </a:p>
        </p:txBody>
      </p:sp>
    </p:spTree>
    <p:extLst>
      <p:ext uri="{BB962C8B-B14F-4D97-AF65-F5344CB8AC3E}">
        <p14:creationId xmlns:p14="http://schemas.microsoft.com/office/powerpoint/2010/main" val="311995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69659">
            <a:extLst>
              <a:ext uri="{FF2B5EF4-FFF2-40B4-BE49-F238E27FC236}">
                <a16:creationId xmlns:a16="http://schemas.microsoft.com/office/drawing/2014/main" id="{117C9D6E-967F-4645-92B7-7D11EB2D5C5E}"/>
              </a:ext>
            </a:extLst>
          </p:cNvPr>
          <p:cNvSpPr>
            <a:spLocks noGrp="1"/>
          </p:cNvSpPr>
          <p:nvPr>
            <p:ph type="dt" sz="half" idx="10"/>
          </p:nvPr>
        </p:nvSpPr>
        <p:spPr/>
        <p:txBody>
          <a:bodyPr/>
          <a:lstStyle>
            <a:lvl1pPr>
              <a:defRPr/>
            </a:lvl1pPr>
          </a:lstStyle>
          <a:p>
            <a:pPr>
              <a:defRPr/>
            </a:pPr>
            <a:endParaRPr lang="zh-CN" altLang="en-US"/>
          </a:p>
        </p:txBody>
      </p:sp>
      <p:sp>
        <p:nvSpPr>
          <p:cNvPr id="5" name="页脚占位符 69660">
            <a:extLst>
              <a:ext uri="{FF2B5EF4-FFF2-40B4-BE49-F238E27FC236}">
                <a16:creationId xmlns:a16="http://schemas.microsoft.com/office/drawing/2014/main" id="{33BE1B26-7E4F-4BBE-8A39-05FDD8C654B2}"/>
              </a:ext>
            </a:extLst>
          </p:cNvPr>
          <p:cNvSpPr>
            <a:spLocks noGrp="1"/>
          </p:cNvSpPr>
          <p:nvPr>
            <p:ph type="ftr" sz="quarter" idx="11"/>
          </p:nvPr>
        </p:nvSpPr>
        <p:spPr/>
        <p:txBody>
          <a:bodyPr/>
          <a:lstStyle>
            <a:lvl1pPr>
              <a:defRPr/>
            </a:lvl1pPr>
          </a:lstStyle>
          <a:p>
            <a:pPr>
              <a:defRPr/>
            </a:pPr>
            <a:endParaRPr lang="zh-CN"/>
          </a:p>
        </p:txBody>
      </p:sp>
      <p:sp>
        <p:nvSpPr>
          <p:cNvPr id="6" name="灯片编号占位符 69661">
            <a:extLst>
              <a:ext uri="{FF2B5EF4-FFF2-40B4-BE49-F238E27FC236}">
                <a16:creationId xmlns:a16="http://schemas.microsoft.com/office/drawing/2014/main" id="{E54292D9-BEC3-400D-982A-544C6BBACAA4}"/>
              </a:ext>
            </a:extLst>
          </p:cNvPr>
          <p:cNvSpPr>
            <a:spLocks noGrp="1"/>
          </p:cNvSpPr>
          <p:nvPr>
            <p:ph type="sldNum" sz="quarter" idx="12"/>
          </p:nvPr>
        </p:nvSpPr>
        <p:spPr/>
        <p:txBody>
          <a:bodyPr/>
          <a:lstStyle>
            <a:lvl1pPr>
              <a:defRPr dirty="0"/>
            </a:lvl1pPr>
          </a:lstStyle>
          <a:p>
            <a:pPr>
              <a:defRPr/>
            </a:pPr>
            <a:fld id="{F2333E26-D5C8-4AD1-9BA4-8B61D3DC9C23}" type="slidenum">
              <a:rPr lang="en-US" altLang="zh-CN"/>
              <a:pPr>
                <a:defRPr/>
              </a:pPr>
              <a:t>‹#›</a:t>
            </a:fld>
            <a:endParaRPr lang="zh-CN"/>
          </a:p>
        </p:txBody>
      </p:sp>
    </p:spTree>
    <p:extLst>
      <p:ext uri="{BB962C8B-B14F-4D97-AF65-F5344CB8AC3E}">
        <p14:creationId xmlns:p14="http://schemas.microsoft.com/office/powerpoint/2010/main" val="3917590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04800" y="762000"/>
            <a:ext cx="4293870" cy="54864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73930" y="762000"/>
            <a:ext cx="4293870" cy="54864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69659">
            <a:extLst>
              <a:ext uri="{FF2B5EF4-FFF2-40B4-BE49-F238E27FC236}">
                <a16:creationId xmlns:a16="http://schemas.microsoft.com/office/drawing/2014/main" id="{40CBC1FE-122D-4144-BC3A-98302D5038C8}"/>
              </a:ext>
            </a:extLst>
          </p:cNvPr>
          <p:cNvSpPr>
            <a:spLocks noGrp="1"/>
          </p:cNvSpPr>
          <p:nvPr>
            <p:ph type="dt" sz="half" idx="10"/>
          </p:nvPr>
        </p:nvSpPr>
        <p:spPr/>
        <p:txBody>
          <a:bodyPr/>
          <a:lstStyle>
            <a:lvl1pPr>
              <a:defRPr/>
            </a:lvl1pPr>
          </a:lstStyle>
          <a:p>
            <a:pPr>
              <a:defRPr/>
            </a:pPr>
            <a:endParaRPr lang="zh-CN" altLang="en-US"/>
          </a:p>
        </p:txBody>
      </p:sp>
      <p:sp>
        <p:nvSpPr>
          <p:cNvPr id="6" name="页脚占位符 69660">
            <a:extLst>
              <a:ext uri="{FF2B5EF4-FFF2-40B4-BE49-F238E27FC236}">
                <a16:creationId xmlns:a16="http://schemas.microsoft.com/office/drawing/2014/main" id="{6303A356-02A9-4A1B-B396-A288B998F66E}"/>
              </a:ext>
            </a:extLst>
          </p:cNvPr>
          <p:cNvSpPr>
            <a:spLocks noGrp="1"/>
          </p:cNvSpPr>
          <p:nvPr>
            <p:ph type="ftr" sz="quarter" idx="11"/>
          </p:nvPr>
        </p:nvSpPr>
        <p:spPr/>
        <p:txBody>
          <a:bodyPr/>
          <a:lstStyle>
            <a:lvl1pPr>
              <a:defRPr/>
            </a:lvl1pPr>
          </a:lstStyle>
          <a:p>
            <a:pPr>
              <a:defRPr/>
            </a:pPr>
            <a:endParaRPr lang="zh-CN"/>
          </a:p>
        </p:txBody>
      </p:sp>
      <p:sp>
        <p:nvSpPr>
          <p:cNvPr id="7" name="灯片编号占位符 69661">
            <a:extLst>
              <a:ext uri="{FF2B5EF4-FFF2-40B4-BE49-F238E27FC236}">
                <a16:creationId xmlns:a16="http://schemas.microsoft.com/office/drawing/2014/main" id="{237746CE-8186-4A09-92E5-D6321CCA2E6E}"/>
              </a:ext>
            </a:extLst>
          </p:cNvPr>
          <p:cNvSpPr>
            <a:spLocks noGrp="1"/>
          </p:cNvSpPr>
          <p:nvPr>
            <p:ph type="sldNum" sz="quarter" idx="12"/>
          </p:nvPr>
        </p:nvSpPr>
        <p:spPr/>
        <p:txBody>
          <a:bodyPr/>
          <a:lstStyle>
            <a:lvl1pPr>
              <a:defRPr dirty="0"/>
            </a:lvl1pPr>
          </a:lstStyle>
          <a:p>
            <a:pPr>
              <a:defRPr/>
            </a:pPr>
            <a:fld id="{AAE0C1F9-1CA4-41BF-84A7-9397FCFEE101}" type="slidenum">
              <a:rPr lang="en-US" altLang="zh-CN"/>
              <a:pPr>
                <a:defRPr/>
              </a:pPr>
              <a:t>‹#›</a:t>
            </a:fld>
            <a:endParaRPr lang="zh-CN"/>
          </a:p>
        </p:txBody>
      </p:sp>
    </p:spTree>
    <p:extLst>
      <p:ext uri="{BB962C8B-B14F-4D97-AF65-F5344CB8AC3E}">
        <p14:creationId xmlns:p14="http://schemas.microsoft.com/office/powerpoint/2010/main" val="2954616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9659">
            <a:extLst>
              <a:ext uri="{FF2B5EF4-FFF2-40B4-BE49-F238E27FC236}">
                <a16:creationId xmlns:a16="http://schemas.microsoft.com/office/drawing/2014/main" id="{861A4B23-728A-420D-9DE0-C15B359DB03A}"/>
              </a:ext>
            </a:extLst>
          </p:cNvPr>
          <p:cNvSpPr>
            <a:spLocks noGrp="1"/>
          </p:cNvSpPr>
          <p:nvPr>
            <p:ph type="dt" sz="half" idx="10"/>
          </p:nvPr>
        </p:nvSpPr>
        <p:spPr/>
        <p:txBody>
          <a:bodyPr/>
          <a:lstStyle>
            <a:lvl1pPr>
              <a:defRPr/>
            </a:lvl1pPr>
          </a:lstStyle>
          <a:p>
            <a:pPr>
              <a:defRPr/>
            </a:pPr>
            <a:endParaRPr lang="zh-CN" altLang="en-US"/>
          </a:p>
        </p:txBody>
      </p:sp>
      <p:sp>
        <p:nvSpPr>
          <p:cNvPr id="8" name="页脚占位符 69660">
            <a:extLst>
              <a:ext uri="{FF2B5EF4-FFF2-40B4-BE49-F238E27FC236}">
                <a16:creationId xmlns:a16="http://schemas.microsoft.com/office/drawing/2014/main" id="{F0F335C0-8540-4BEF-A65D-E57105E8F29D}"/>
              </a:ext>
            </a:extLst>
          </p:cNvPr>
          <p:cNvSpPr>
            <a:spLocks noGrp="1"/>
          </p:cNvSpPr>
          <p:nvPr>
            <p:ph type="ftr" sz="quarter" idx="11"/>
          </p:nvPr>
        </p:nvSpPr>
        <p:spPr/>
        <p:txBody>
          <a:bodyPr/>
          <a:lstStyle>
            <a:lvl1pPr>
              <a:defRPr/>
            </a:lvl1pPr>
          </a:lstStyle>
          <a:p>
            <a:pPr>
              <a:defRPr/>
            </a:pPr>
            <a:endParaRPr lang="zh-CN"/>
          </a:p>
        </p:txBody>
      </p:sp>
      <p:sp>
        <p:nvSpPr>
          <p:cNvPr id="9" name="灯片编号占位符 69661">
            <a:extLst>
              <a:ext uri="{FF2B5EF4-FFF2-40B4-BE49-F238E27FC236}">
                <a16:creationId xmlns:a16="http://schemas.microsoft.com/office/drawing/2014/main" id="{463485E4-4BE7-429E-9C89-FE3EE66A5172}"/>
              </a:ext>
            </a:extLst>
          </p:cNvPr>
          <p:cNvSpPr>
            <a:spLocks noGrp="1"/>
          </p:cNvSpPr>
          <p:nvPr>
            <p:ph type="sldNum" sz="quarter" idx="12"/>
          </p:nvPr>
        </p:nvSpPr>
        <p:spPr/>
        <p:txBody>
          <a:bodyPr/>
          <a:lstStyle>
            <a:lvl1pPr>
              <a:defRPr dirty="0"/>
            </a:lvl1pPr>
          </a:lstStyle>
          <a:p>
            <a:pPr>
              <a:defRPr/>
            </a:pPr>
            <a:fld id="{966711E8-8A66-4F73-A84B-E3B9D1F2A976}" type="slidenum">
              <a:rPr lang="en-US" altLang="zh-CN"/>
              <a:pPr>
                <a:defRPr/>
              </a:pPr>
              <a:t>‹#›</a:t>
            </a:fld>
            <a:endParaRPr lang="zh-CN"/>
          </a:p>
        </p:txBody>
      </p:sp>
    </p:spTree>
    <p:extLst>
      <p:ext uri="{BB962C8B-B14F-4D97-AF65-F5344CB8AC3E}">
        <p14:creationId xmlns:p14="http://schemas.microsoft.com/office/powerpoint/2010/main" val="3555445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69659">
            <a:extLst>
              <a:ext uri="{FF2B5EF4-FFF2-40B4-BE49-F238E27FC236}">
                <a16:creationId xmlns:a16="http://schemas.microsoft.com/office/drawing/2014/main" id="{5C3E40AF-139E-43C9-8BDD-07F555FDC012}"/>
              </a:ext>
            </a:extLst>
          </p:cNvPr>
          <p:cNvSpPr>
            <a:spLocks noGrp="1"/>
          </p:cNvSpPr>
          <p:nvPr>
            <p:ph type="dt" sz="half" idx="10"/>
          </p:nvPr>
        </p:nvSpPr>
        <p:spPr/>
        <p:txBody>
          <a:bodyPr/>
          <a:lstStyle>
            <a:lvl1pPr>
              <a:defRPr/>
            </a:lvl1pPr>
          </a:lstStyle>
          <a:p>
            <a:pPr>
              <a:defRPr/>
            </a:pPr>
            <a:endParaRPr lang="zh-CN" altLang="en-US"/>
          </a:p>
        </p:txBody>
      </p:sp>
      <p:sp>
        <p:nvSpPr>
          <p:cNvPr id="4" name="页脚占位符 69660">
            <a:extLst>
              <a:ext uri="{FF2B5EF4-FFF2-40B4-BE49-F238E27FC236}">
                <a16:creationId xmlns:a16="http://schemas.microsoft.com/office/drawing/2014/main" id="{09AEF50D-5A9E-45F2-954F-31EF321EDA10}"/>
              </a:ext>
            </a:extLst>
          </p:cNvPr>
          <p:cNvSpPr>
            <a:spLocks noGrp="1"/>
          </p:cNvSpPr>
          <p:nvPr>
            <p:ph type="ftr" sz="quarter" idx="11"/>
          </p:nvPr>
        </p:nvSpPr>
        <p:spPr/>
        <p:txBody>
          <a:bodyPr/>
          <a:lstStyle>
            <a:lvl1pPr>
              <a:defRPr/>
            </a:lvl1pPr>
          </a:lstStyle>
          <a:p>
            <a:pPr>
              <a:defRPr/>
            </a:pPr>
            <a:endParaRPr lang="zh-CN"/>
          </a:p>
        </p:txBody>
      </p:sp>
      <p:sp>
        <p:nvSpPr>
          <p:cNvPr id="5" name="灯片编号占位符 69661">
            <a:extLst>
              <a:ext uri="{FF2B5EF4-FFF2-40B4-BE49-F238E27FC236}">
                <a16:creationId xmlns:a16="http://schemas.microsoft.com/office/drawing/2014/main" id="{C9D4341F-E877-4D0E-A889-456075B15014}"/>
              </a:ext>
            </a:extLst>
          </p:cNvPr>
          <p:cNvSpPr>
            <a:spLocks noGrp="1"/>
          </p:cNvSpPr>
          <p:nvPr>
            <p:ph type="sldNum" sz="quarter" idx="12"/>
          </p:nvPr>
        </p:nvSpPr>
        <p:spPr/>
        <p:txBody>
          <a:bodyPr/>
          <a:lstStyle>
            <a:lvl1pPr>
              <a:defRPr dirty="0"/>
            </a:lvl1pPr>
          </a:lstStyle>
          <a:p>
            <a:pPr>
              <a:defRPr/>
            </a:pPr>
            <a:fld id="{305B834B-6F67-47FB-90D7-4DB5B0C2FE50}" type="slidenum">
              <a:rPr lang="en-US" altLang="zh-CN"/>
              <a:pPr>
                <a:defRPr/>
              </a:pPr>
              <a:t>‹#›</a:t>
            </a:fld>
            <a:endParaRPr lang="zh-CN"/>
          </a:p>
        </p:txBody>
      </p:sp>
    </p:spTree>
    <p:extLst>
      <p:ext uri="{BB962C8B-B14F-4D97-AF65-F5344CB8AC3E}">
        <p14:creationId xmlns:p14="http://schemas.microsoft.com/office/powerpoint/2010/main" val="3272983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9659">
            <a:extLst>
              <a:ext uri="{FF2B5EF4-FFF2-40B4-BE49-F238E27FC236}">
                <a16:creationId xmlns:a16="http://schemas.microsoft.com/office/drawing/2014/main" id="{D718FD36-D8C7-47EA-9FBD-25A2379EBBC3}"/>
              </a:ext>
            </a:extLst>
          </p:cNvPr>
          <p:cNvSpPr>
            <a:spLocks noGrp="1"/>
          </p:cNvSpPr>
          <p:nvPr>
            <p:ph type="dt" sz="half" idx="10"/>
          </p:nvPr>
        </p:nvSpPr>
        <p:spPr/>
        <p:txBody>
          <a:bodyPr/>
          <a:lstStyle>
            <a:lvl1pPr>
              <a:defRPr/>
            </a:lvl1pPr>
          </a:lstStyle>
          <a:p>
            <a:pPr>
              <a:defRPr/>
            </a:pPr>
            <a:endParaRPr lang="zh-CN" altLang="en-US"/>
          </a:p>
        </p:txBody>
      </p:sp>
      <p:sp>
        <p:nvSpPr>
          <p:cNvPr id="3" name="页脚占位符 69660">
            <a:extLst>
              <a:ext uri="{FF2B5EF4-FFF2-40B4-BE49-F238E27FC236}">
                <a16:creationId xmlns:a16="http://schemas.microsoft.com/office/drawing/2014/main" id="{9411B9DB-22EA-436B-A092-44B088CEA23B}"/>
              </a:ext>
            </a:extLst>
          </p:cNvPr>
          <p:cNvSpPr>
            <a:spLocks noGrp="1"/>
          </p:cNvSpPr>
          <p:nvPr>
            <p:ph type="ftr" sz="quarter" idx="11"/>
          </p:nvPr>
        </p:nvSpPr>
        <p:spPr/>
        <p:txBody>
          <a:bodyPr/>
          <a:lstStyle>
            <a:lvl1pPr>
              <a:defRPr/>
            </a:lvl1pPr>
          </a:lstStyle>
          <a:p>
            <a:pPr>
              <a:defRPr/>
            </a:pPr>
            <a:endParaRPr lang="zh-CN"/>
          </a:p>
        </p:txBody>
      </p:sp>
      <p:sp>
        <p:nvSpPr>
          <p:cNvPr id="4" name="灯片编号占位符 69661">
            <a:extLst>
              <a:ext uri="{FF2B5EF4-FFF2-40B4-BE49-F238E27FC236}">
                <a16:creationId xmlns:a16="http://schemas.microsoft.com/office/drawing/2014/main" id="{932F9398-C508-4D96-B05C-A063AE016D67}"/>
              </a:ext>
            </a:extLst>
          </p:cNvPr>
          <p:cNvSpPr>
            <a:spLocks noGrp="1"/>
          </p:cNvSpPr>
          <p:nvPr>
            <p:ph type="sldNum" sz="quarter" idx="12"/>
          </p:nvPr>
        </p:nvSpPr>
        <p:spPr/>
        <p:txBody>
          <a:bodyPr/>
          <a:lstStyle>
            <a:lvl1pPr>
              <a:defRPr dirty="0"/>
            </a:lvl1pPr>
          </a:lstStyle>
          <a:p>
            <a:pPr>
              <a:defRPr/>
            </a:pPr>
            <a:fld id="{CC7385A1-B707-4A51-B120-A0403568AABD}" type="slidenum">
              <a:rPr lang="en-US" altLang="zh-CN"/>
              <a:pPr>
                <a:defRPr/>
              </a:pPr>
              <a:t>‹#›</a:t>
            </a:fld>
            <a:endParaRPr lang="zh-CN"/>
          </a:p>
        </p:txBody>
      </p:sp>
    </p:spTree>
    <p:extLst>
      <p:ext uri="{BB962C8B-B14F-4D97-AF65-F5344CB8AC3E}">
        <p14:creationId xmlns:p14="http://schemas.microsoft.com/office/powerpoint/2010/main" val="2772918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69659">
            <a:extLst>
              <a:ext uri="{FF2B5EF4-FFF2-40B4-BE49-F238E27FC236}">
                <a16:creationId xmlns:a16="http://schemas.microsoft.com/office/drawing/2014/main" id="{4F6BD49E-136D-426D-A065-B13F22814816}"/>
              </a:ext>
            </a:extLst>
          </p:cNvPr>
          <p:cNvSpPr>
            <a:spLocks noGrp="1"/>
          </p:cNvSpPr>
          <p:nvPr>
            <p:ph type="dt" sz="half" idx="10"/>
          </p:nvPr>
        </p:nvSpPr>
        <p:spPr/>
        <p:txBody>
          <a:bodyPr/>
          <a:lstStyle>
            <a:lvl1pPr>
              <a:defRPr/>
            </a:lvl1pPr>
          </a:lstStyle>
          <a:p>
            <a:pPr>
              <a:defRPr/>
            </a:pPr>
            <a:endParaRPr lang="zh-CN" altLang="en-US"/>
          </a:p>
        </p:txBody>
      </p:sp>
      <p:sp>
        <p:nvSpPr>
          <p:cNvPr id="6" name="页脚占位符 69660">
            <a:extLst>
              <a:ext uri="{FF2B5EF4-FFF2-40B4-BE49-F238E27FC236}">
                <a16:creationId xmlns:a16="http://schemas.microsoft.com/office/drawing/2014/main" id="{D2EB3E81-C9DF-4B46-A546-D645CAE37933}"/>
              </a:ext>
            </a:extLst>
          </p:cNvPr>
          <p:cNvSpPr>
            <a:spLocks noGrp="1"/>
          </p:cNvSpPr>
          <p:nvPr>
            <p:ph type="ftr" sz="quarter" idx="11"/>
          </p:nvPr>
        </p:nvSpPr>
        <p:spPr/>
        <p:txBody>
          <a:bodyPr/>
          <a:lstStyle>
            <a:lvl1pPr>
              <a:defRPr/>
            </a:lvl1pPr>
          </a:lstStyle>
          <a:p>
            <a:pPr>
              <a:defRPr/>
            </a:pPr>
            <a:endParaRPr lang="zh-CN"/>
          </a:p>
        </p:txBody>
      </p:sp>
      <p:sp>
        <p:nvSpPr>
          <p:cNvPr id="7" name="灯片编号占位符 69661">
            <a:extLst>
              <a:ext uri="{FF2B5EF4-FFF2-40B4-BE49-F238E27FC236}">
                <a16:creationId xmlns:a16="http://schemas.microsoft.com/office/drawing/2014/main" id="{C2CF5C33-9F6C-4234-84C0-7B465638F41D}"/>
              </a:ext>
            </a:extLst>
          </p:cNvPr>
          <p:cNvSpPr>
            <a:spLocks noGrp="1"/>
          </p:cNvSpPr>
          <p:nvPr>
            <p:ph type="sldNum" sz="quarter" idx="12"/>
          </p:nvPr>
        </p:nvSpPr>
        <p:spPr/>
        <p:txBody>
          <a:bodyPr/>
          <a:lstStyle>
            <a:lvl1pPr>
              <a:defRPr dirty="0"/>
            </a:lvl1pPr>
          </a:lstStyle>
          <a:p>
            <a:pPr>
              <a:defRPr/>
            </a:pPr>
            <a:fld id="{79551897-F1AE-4D93-B1A0-8E9BF989B23D}" type="slidenum">
              <a:rPr lang="en-US" altLang="zh-CN"/>
              <a:pPr>
                <a:defRPr/>
              </a:pPr>
              <a:t>‹#›</a:t>
            </a:fld>
            <a:endParaRPr lang="zh-CN"/>
          </a:p>
        </p:txBody>
      </p:sp>
    </p:spTree>
    <p:extLst>
      <p:ext uri="{BB962C8B-B14F-4D97-AF65-F5344CB8AC3E}">
        <p14:creationId xmlns:p14="http://schemas.microsoft.com/office/powerpoint/2010/main" val="1604188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69659">
            <a:extLst>
              <a:ext uri="{FF2B5EF4-FFF2-40B4-BE49-F238E27FC236}">
                <a16:creationId xmlns:a16="http://schemas.microsoft.com/office/drawing/2014/main" id="{F7AC201C-F72B-4D53-BDFF-82FAA3B51CFC}"/>
              </a:ext>
            </a:extLst>
          </p:cNvPr>
          <p:cNvSpPr>
            <a:spLocks noGrp="1"/>
          </p:cNvSpPr>
          <p:nvPr>
            <p:ph type="dt" sz="half" idx="10"/>
          </p:nvPr>
        </p:nvSpPr>
        <p:spPr/>
        <p:txBody>
          <a:bodyPr/>
          <a:lstStyle>
            <a:lvl1pPr>
              <a:defRPr/>
            </a:lvl1pPr>
          </a:lstStyle>
          <a:p>
            <a:pPr>
              <a:defRPr/>
            </a:pPr>
            <a:endParaRPr lang="zh-CN" altLang="en-US"/>
          </a:p>
        </p:txBody>
      </p:sp>
      <p:sp>
        <p:nvSpPr>
          <p:cNvPr id="6" name="页脚占位符 69660">
            <a:extLst>
              <a:ext uri="{FF2B5EF4-FFF2-40B4-BE49-F238E27FC236}">
                <a16:creationId xmlns:a16="http://schemas.microsoft.com/office/drawing/2014/main" id="{F98945FC-C7EA-4D33-8982-3B2F4E821B8A}"/>
              </a:ext>
            </a:extLst>
          </p:cNvPr>
          <p:cNvSpPr>
            <a:spLocks noGrp="1"/>
          </p:cNvSpPr>
          <p:nvPr>
            <p:ph type="ftr" sz="quarter" idx="11"/>
          </p:nvPr>
        </p:nvSpPr>
        <p:spPr/>
        <p:txBody>
          <a:bodyPr/>
          <a:lstStyle>
            <a:lvl1pPr>
              <a:defRPr/>
            </a:lvl1pPr>
          </a:lstStyle>
          <a:p>
            <a:pPr>
              <a:defRPr/>
            </a:pPr>
            <a:endParaRPr lang="zh-CN"/>
          </a:p>
        </p:txBody>
      </p:sp>
      <p:sp>
        <p:nvSpPr>
          <p:cNvPr id="7" name="灯片编号占位符 69661">
            <a:extLst>
              <a:ext uri="{FF2B5EF4-FFF2-40B4-BE49-F238E27FC236}">
                <a16:creationId xmlns:a16="http://schemas.microsoft.com/office/drawing/2014/main" id="{4D39E550-4BA6-47AC-9A5C-C97096827C6A}"/>
              </a:ext>
            </a:extLst>
          </p:cNvPr>
          <p:cNvSpPr>
            <a:spLocks noGrp="1"/>
          </p:cNvSpPr>
          <p:nvPr>
            <p:ph type="sldNum" sz="quarter" idx="12"/>
          </p:nvPr>
        </p:nvSpPr>
        <p:spPr/>
        <p:txBody>
          <a:bodyPr/>
          <a:lstStyle>
            <a:lvl1pPr>
              <a:defRPr dirty="0"/>
            </a:lvl1pPr>
          </a:lstStyle>
          <a:p>
            <a:pPr>
              <a:defRPr/>
            </a:pPr>
            <a:fld id="{05FFB977-7F13-403C-8685-FD9471670675}" type="slidenum">
              <a:rPr lang="en-US" altLang="zh-CN"/>
              <a:pPr>
                <a:defRPr/>
              </a:pPr>
              <a:t>‹#›</a:t>
            </a:fld>
            <a:endParaRPr lang="zh-CN"/>
          </a:p>
        </p:txBody>
      </p:sp>
    </p:spTree>
    <p:extLst>
      <p:ext uri="{BB962C8B-B14F-4D97-AF65-F5344CB8AC3E}">
        <p14:creationId xmlns:p14="http://schemas.microsoft.com/office/powerpoint/2010/main" val="991154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grpSp>
        <p:nvGrpSpPr>
          <p:cNvPr id="1026" name="组合 69633">
            <a:extLst>
              <a:ext uri="{FF2B5EF4-FFF2-40B4-BE49-F238E27FC236}">
                <a16:creationId xmlns:a16="http://schemas.microsoft.com/office/drawing/2014/main" id="{6C7034DD-63D8-4F03-9F68-26E9CC9733AC}"/>
              </a:ext>
            </a:extLst>
          </p:cNvPr>
          <p:cNvGrpSpPr>
            <a:grpSpLocks/>
          </p:cNvGrpSpPr>
          <p:nvPr/>
        </p:nvGrpSpPr>
        <p:grpSpPr bwMode="auto">
          <a:xfrm>
            <a:off x="0" y="0"/>
            <a:ext cx="9156700" cy="533400"/>
            <a:chOff x="0" y="0"/>
            <a:chExt cx="5768" cy="477"/>
          </a:xfrm>
        </p:grpSpPr>
        <p:sp>
          <p:nvSpPr>
            <p:cNvPr id="1041" name="任意多边形 69634">
              <a:extLst>
                <a:ext uri="{FF2B5EF4-FFF2-40B4-BE49-F238E27FC236}">
                  <a16:creationId xmlns:a16="http://schemas.microsoft.com/office/drawing/2014/main" id="{87EC8889-79E6-4353-B740-EAEC95A63CD2}"/>
                </a:ext>
              </a:extLst>
            </p:cNvPr>
            <p:cNvSpPr>
              <a:spLocks noChangeArrowheads="1"/>
            </p:cNvSpPr>
            <p:nvPr userDrawn="1"/>
          </p:nvSpPr>
          <p:spPr bwMode="auto">
            <a:xfrm>
              <a:off x="5" y="0"/>
              <a:ext cx="5763" cy="477"/>
            </a:xfrm>
            <a:custGeom>
              <a:avLst/>
              <a:gdLst>
                <a:gd name="T0" fmla="*/ 0 w 5763"/>
                <a:gd name="T1" fmla="*/ 450 h 477"/>
                <a:gd name="T2" fmla="*/ 3 w 5763"/>
                <a:gd name="T3" fmla="*/ 0 h 477"/>
                <a:gd name="T4" fmla="*/ 5763 w 5763"/>
                <a:gd name="T5" fmla="*/ 0 h 477"/>
                <a:gd name="T6" fmla="*/ 5763 w 5763"/>
                <a:gd name="T7" fmla="*/ 465 h 477"/>
                <a:gd name="T8" fmla="*/ 4821 w 5763"/>
                <a:gd name="T9" fmla="*/ 477 h 477"/>
                <a:gd name="T10" fmla="*/ 4326 w 5763"/>
                <a:gd name="T11" fmla="*/ 447 h 477"/>
                <a:gd name="T12" fmla="*/ 3783 w 5763"/>
                <a:gd name="T13" fmla="*/ 465 h 477"/>
                <a:gd name="T14" fmla="*/ 3417 w 5763"/>
                <a:gd name="T15" fmla="*/ 456 h 477"/>
                <a:gd name="T16" fmla="*/ 2973 w 5763"/>
                <a:gd name="T17" fmla="*/ 459 h 477"/>
                <a:gd name="T18" fmla="*/ 2451 w 5763"/>
                <a:gd name="T19" fmla="*/ 453 h 477"/>
                <a:gd name="T20" fmla="*/ 2289 w 5763"/>
                <a:gd name="T21" fmla="*/ 441 h 477"/>
                <a:gd name="T22" fmla="*/ 2010 w 5763"/>
                <a:gd name="T23" fmla="*/ 453 h 477"/>
                <a:gd name="T24" fmla="*/ 1827 w 5763"/>
                <a:gd name="T25" fmla="*/ 450 h 477"/>
                <a:gd name="T26" fmla="*/ 1215 w 5763"/>
                <a:gd name="T27" fmla="*/ 465 h 477"/>
                <a:gd name="T28" fmla="*/ 660 w 5763"/>
                <a:gd name="T29" fmla="*/ 456 h 477"/>
                <a:gd name="T30" fmla="*/ 0 w 5763"/>
                <a:gd name="T31" fmla="*/ 450 h 4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任意多边形 69635">
              <a:extLst>
                <a:ext uri="{FF2B5EF4-FFF2-40B4-BE49-F238E27FC236}">
                  <a16:creationId xmlns:a16="http://schemas.microsoft.com/office/drawing/2014/main" id="{483574B6-8C76-4B3F-8447-B072C9880E75}"/>
                </a:ext>
              </a:extLst>
            </p:cNvPr>
            <p:cNvSpPr>
              <a:spLocks noChangeArrowheads="1"/>
            </p:cNvSpPr>
            <p:nvPr userDrawn="1"/>
          </p:nvSpPr>
          <p:spPr bwMode="auto">
            <a:xfrm>
              <a:off x="0" y="98"/>
              <a:ext cx="256" cy="253"/>
            </a:xfrm>
            <a:custGeom>
              <a:avLst/>
              <a:gdLst>
                <a:gd name="T0" fmla="*/ 8 w 256"/>
                <a:gd name="T1" fmla="*/ 190 h 253"/>
                <a:gd name="T2" fmla="*/ 71 w 256"/>
                <a:gd name="T3" fmla="*/ 115 h 253"/>
                <a:gd name="T4" fmla="*/ 203 w 256"/>
                <a:gd name="T5" fmla="*/ 16 h 253"/>
                <a:gd name="T6" fmla="*/ 251 w 256"/>
                <a:gd name="T7" fmla="*/ 19 h 253"/>
                <a:gd name="T8" fmla="*/ 236 w 256"/>
                <a:gd name="T9" fmla="*/ 46 h 253"/>
                <a:gd name="T10" fmla="*/ 176 w 256"/>
                <a:gd name="T11" fmla="*/ 82 h 253"/>
                <a:gd name="T12" fmla="*/ 92 w 256"/>
                <a:gd name="T13" fmla="*/ 154 h 253"/>
                <a:gd name="T14" fmla="*/ 23 w 256"/>
                <a:gd name="T15" fmla="*/ 247 h 253"/>
                <a:gd name="T16" fmla="*/ 8 w 256"/>
                <a:gd name="T17" fmla="*/ 190 h 2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任意多边形 69636">
              <a:extLst>
                <a:ext uri="{FF2B5EF4-FFF2-40B4-BE49-F238E27FC236}">
                  <a16:creationId xmlns:a16="http://schemas.microsoft.com/office/drawing/2014/main" id="{12497EE7-F0B4-471E-A2F4-5191C22B0BEA}"/>
                </a:ext>
              </a:extLst>
            </p:cNvPr>
            <p:cNvSpPr>
              <a:spLocks noChangeArrowheads="1"/>
            </p:cNvSpPr>
            <p:nvPr userDrawn="1"/>
          </p:nvSpPr>
          <p:spPr bwMode="auto">
            <a:xfrm>
              <a:off x="56" y="0"/>
              <a:ext cx="708" cy="459"/>
            </a:xfrm>
            <a:custGeom>
              <a:avLst/>
              <a:gdLst>
                <a:gd name="T0" fmla="*/ 0 w 708"/>
                <a:gd name="T1" fmla="*/ 432 h 459"/>
                <a:gd name="T2" fmla="*/ 0 w 708"/>
                <a:gd name="T3" fmla="*/ 453 h 459"/>
                <a:gd name="T4" fmla="*/ 72 w 708"/>
                <a:gd name="T5" fmla="*/ 324 h 459"/>
                <a:gd name="T6" fmla="*/ 198 w 708"/>
                <a:gd name="T7" fmla="*/ 201 h 459"/>
                <a:gd name="T8" fmla="*/ 366 w 708"/>
                <a:gd name="T9" fmla="*/ 102 h 459"/>
                <a:gd name="T10" fmla="*/ 531 w 708"/>
                <a:gd name="T11" fmla="*/ 36 h 459"/>
                <a:gd name="T12" fmla="*/ 609 w 708"/>
                <a:gd name="T13" fmla="*/ 0 h 459"/>
                <a:gd name="T14" fmla="*/ 708 w 708"/>
                <a:gd name="T15" fmla="*/ 3 h 459"/>
                <a:gd name="T16" fmla="*/ 591 w 708"/>
                <a:gd name="T17" fmla="*/ 66 h 459"/>
                <a:gd name="T18" fmla="*/ 417 w 708"/>
                <a:gd name="T19" fmla="*/ 126 h 459"/>
                <a:gd name="T20" fmla="*/ 237 w 708"/>
                <a:gd name="T21" fmla="*/ 231 h 459"/>
                <a:gd name="T22" fmla="*/ 117 w 708"/>
                <a:gd name="T23" fmla="*/ 345 h 459"/>
                <a:gd name="T24" fmla="*/ 51 w 708"/>
                <a:gd name="T25" fmla="*/ 459 h 459"/>
                <a:gd name="T26" fmla="*/ 0 w 708"/>
                <a:gd name="T27" fmla="*/ 45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1" hangingPunct="1">
                <a:buFont typeface="Arial" panose="020B0604020202020204" pitchFamily="34" charset="0"/>
                <a:buNone/>
                <a:defRPr/>
              </a:pPr>
              <a:endParaRPr lang="zh-CN" altLang="en-US">
                <a:latin typeface="Times New Roman" panose="02020603050405020304" pitchFamily="18" charset="0"/>
              </a:endParaRPr>
            </a:p>
          </p:txBody>
        </p:sp>
        <p:sp>
          <p:nvSpPr>
            <p:cNvPr id="1044" name="任意多边形 69637">
              <a:extLst>
                <a:ext uri="{FF2B5EF4-FFF2-40B4-BE49-F238E27FC236}">
                  <a16:creationId xmlns:a16="http://schemas.microsoft.com/office/drawing/2014/main" id="{1764B665-98A7-4817-9ADF-B8849C61CA86}"/>
                </a:ext>
              </a:extLst>
            </p:cNvPr>
            <p:cNvSpPr>
              <a:spLocks noChangeArrowheads="1"/>
            </p:cNvSpPr>
            <p:nvPr userDrawn="1"/>
          </p:nvSpPr>
          <p:spPr bwMode="auto">
            <a:xfrm>
              <a:off x="131" y="269"/>
              <a:ext cx="251" cy="194"/>
            </a:xfrm>
            <a:custGeom>
              <a:avLst/>
              <a:gdLst>
                <a:gd name="T0" fmla="*/ 21 w 251"/>
                <a:gd name="T1" fmla="*/ 163 h 194"/>
                <a:gd name="T2" fmla="*/ 9 w 251"/>
                <a:gd name="T3" fmla="*/ 184 h 194"/>
                <a:gd name="T4" fmla="*/ 75 w 251"/>
                <a:gd name="T5" fmla="*/ 103 h 194"/>
                <a:gd name="T6" fmla="*/ 165 w 251"/>
                <a:gd name="T7" fmla="*/ 28 h 194"/>
                <a:gd name="T8" fmla="*/ 207 w 251"/>
                <a:gd name="T9" fmla="*/ 7 h 194"/>
                <a:gd name="T10" fmla="*/ 246 w 251"/>
                <a:gd name="T11" fmla="*/ 4 h 194"/>
                <a:gd name="T12" fmla="*/ 237 w 251"/>
                <a:gd name="T13" fmla="*/ 34 h 194"/>
                <a:gd name="T14" fmla="*/ 183 w 251"/>
                <a:gd name="T15" fmla="*/ 61 h 194"/>
                <a:gd name="T16" fmla="*/ 108 w 251"/>
                <a:gd name="T17" fmla="*/ 124 h 194"/>
                <a:gd name="T18" fmla="*/ 54 w 251"/>
                <a:gd name="T19" fmla="*/ 190 h 194"/>
                <a:gd name="T20" fmla="*/ 6 w 251"/>
                <a:gd name="T21" fmla="*/ 184 h 1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 name="任意多边形 69638">
              <a:extLst>
                <a:ext uri="{FF2B5EF4-FFF2-40B4-BE49-F238E27FC236}">
                  <a16:creationId xmlns:a16="http://schemas.microsoft.com/office/drawing/2014/main" id="{30C76D52-A5F6-42F4-87E6-44938F5901E2}"/>
                </a:ext>
              </a:extLst>
            </p:cNvPr>
            <p:cNvSpPr>
              <a:spLocks noChangeArrowheads="1"/>
            </p:cNvSpPr>
            <p:nvPr userDrawn="1"/>
          </p:nvSpPr>
          <p:spPr bwMode="auto">
            <a:xfrm>
              <a:off x="341" y="0"/>
              <a:ext cx="159" cy="72"/>
            </a:xfrm>
            <a:custGeom>
              <a:avLst/>
              <a:gdLst>
                <a:gd name="T0" fmla="*/ 99 w 159"/>
                <a:gd name="T1" fmla="*/ 0 h 72"/>
                <a:gd name="T2" fmla="*/ 15 w 159"/>
                <a:gd name="T3" fmla="*/ 36 h 72"/>
                <a:gd name="T4" fmla="*/ 6 w 159"/>
                <a:gd name="T5" fmla="*/ 60 h 72"/>
                <a:gd name="T6" fmla="*/ 36 w 159"/>
                <a:gd name="T7" fmla="*/ 69 h 72"/>
                <a:gd name="T8" fmla="*/ 87 w 159"/>
                <a:gd name="T9" fmla="*/ 42 h 72"/>
                <a:gd name="T10" fmla="*/ 159 w 159"/>
                <a:gd name="T11" fmla="*/ 0 h 72"/>
                <a:gd name="T12" fmla="*/ 99 w 159"/>
                <a:gd name="T13" fmla="*/ 0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 name="任意多边形 69639">
              <a:extLst>
                <a:ext uri="{FF2B5EF4-FFF2-40B4-BE49-F238E27FC236}">
                  <a16:creationId xmlns:a16="http://schemas.microsoft.com/office/drawing/2014/main" id="{FDD028B0-2AEE-46A0-97EE-6AF9ACED6A57}"/>
                </a:ext>
              </a:extLst>
            </p:cNvPr>
            <p:cNvSpPr>
              <a:spLocks noChangeArrowheads="1"/>
            </p:cNvSpPr>
            <p:nvPr userDrawn="1"/>
          </p:nvSpPr>
          <p:spPr bwMode="auto">
            <a:xfrm>
              <a:off x="488" y="0"/>
              <a:ext cx="455" cy="216"/>
            </a:xfrm>
            <a:custGeom>
              <a:avLst/>
              <a:gdLst>
                <a:gd name="T0" fmla="*/ 395 w 455"/>
                <a:gd name="T1" fmla="*/ 0 h 216"/>
                <a:gd name="T2" fmla="*/ 338 w 455"/>
                <a:gd name="T3" fmla="*/ 48 h 216"/>
                <a:gd name="T4" fmla="*/ 242 w 455"/>
                <a:gd name="T5" fmla="*/ 102 h 216"/>
                <a:gd name="T6" fmla="*/ 104 w 455"/>
                <a:gd name="T7" fmla="*/ 147 h 216"/>
                <a:gd name="T8" fmla="*/ 35 w 455"/>
                <a:gd name="T9" fmla="*/ 168 h 216"/>
                <a:gd name="T10" fmla="*/ 8 w 455"/>
                <a:gd name="T11" fmla="*/ 192 h 216"/>
                <a:gd name="T12" fmla="*/ 8 w 455"/>
                <a:gd name="T13" fmla="*/ 213 h 216"/>
                <a:gd name="T14" fmla="*/ 59 w 455"/>
                <a:gd name="T15" fmla="*/ 213 h 216"/>
                <a:gd name="T16" fmla="*/ 86 w 455"/>
                <a:gd name="T17" fmla="*/ 192 h 216"/>
                <a:gd name="T18" fmla="*/ 173 w 455"/>
                <a:gd name="T19" fmla="*/ 159 h 216"/>
                <a:gd name="T20" fmla="*/ 299 w 455"/>
                <a:gd name="T21" fmla="*/ 126 h 216"/>
                <a:gd name="T22" fmla="*/ 392 w 455"/>
                <a:gd name="T23" fmla="*/ 72 h 216"/>
                <a:gd name="T24" fmla="*/ 455 w 455"/>
                <a:gd name="T25" fmla="*/ 0 h 216"/>
                <a:gd name="T26" fmla="*/ 395 w 455"/>
                <a:gd name="T27" fmla="*/ 0 h 2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 name="任意多边形 69640">
              <a:extLst>
                <a:ext uri="{FF2B5EF4-FFF2-40B4-BE49-F238E27FC236}">
                  <a16:creationId xmlns:a16="http://schemas.microsoft.com/office/drawing/2014/main" id="{D4AECF17-E190-43FC-94CD-7B44385A6377}"/>
                </a:ext>
              </a:extLst>
            </p:cNvPr>
            <p:cNvSpPr>
              <a:spLocks noChangeArrowheads="1"/>
            </p:cNvSpPr>
            <p:nvPr userDrawn="1"/>
          </p:nvSpPr>
          <p:spPr bwMode="auto">
            <a:xfrm>
              <a:off x="1448" y="37"/>
              <a:ext cx="414" cy="108"/>
            </a:xfrm>
            <a:custGeom>
              <a:avLst/>
              <a:gdLst>
                <a:gd name="T0" fmla="*/ 0 w 414"/>
                <a:gd name="T1" fmla="*/ 11 h 108"/>
                <a:gd name="T2" fmla="*/ 24 w 414"/>
                <a:gd name="T3" fmla="*/ 11 h 108"/>
                <a:gd name="T4" fmla="*/ 156 w 414"/>
                <a:gd name="T5" fmla="*/ 2 h 108"/>
                <a:gd name="T6" fmla="*/ 288 w 414"/>
                <a:gd name="T7" fmla="*/ 23 h 108"/>
                <a:gd name="T8" fmla="*/ 384 w 414"/>
                <a:gd name="T9" fmla="*/ 53 h 108"/>
                <a:gd name="T10" fmla="*/ 411 w 414"/>
                <a:gd name="T11" fmla="*/ 74 h 108"/>
                <a:gd name="T12" fmla="*/ 405 w 414"/>
                <a:gd name="T13" fmla="*/ 104 h 108"/>
                <a:gd name="T14" fmla="*/ 363 w 414"/>
                <a:gd name="T15" fmla="*/ 101 h 108"/>
                <a:gd name="T16" fmla="*/ 294 w 414"/>
                <a:gd name="T17" fmla="*/ 77 h 108"/>
                <a:gd name="T18" fmla="*/ 174 w 414"/>
                <a:gd name="T19" fmla="*/ 50 h 108"/>
                <a:gd name="T20" fmla="*/ 72 w 414"/>
                <a:gd name="T21" fmla="*/ 62 h 108"/>
                <a:gd name="T22" fmla="*/ 36 w 414"/>
                <a:gd name="T23" fmla="*/ 59 h 108"/>
                <a:gd name="T24" fmla="*/ 0 w 414"/>
                <a:gd name="T25" fmla="*/ 11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 name="任意多边形 69641">
              <a:extLst>
                <a:ext uri="{FF2B5EF4-FFF2-40B4-BE49-F238E27FC236}">
                  <a16:creationId xmlns:a16="http://schemas.microsoft.com/office/drawing/2014/main" id="{D20F1703-6244-4486-9C45-3C609E2E68F8}"/>
                </a:ext>
              </a:extLst>
            </p:cNvPr>
            <p:cNvSpPr>
              <a:spLocks noChangeArrowheads="1"/>
            </p:cNvSpPr>
            <p:nvPr userDrawn="1"/>
          </p:nvSpPr>
          <p:spPr bwMode="auto">
            <a:xfrm>
              <a:off x="1790" y="0"/>
              <a:ext cx="520" cy="225"/>
            </a:xfrm>
            <a:custGeom>
              <a:avLst/>
              <a:gdLst>
                <a:gd name="T0" fmla="*/ 42 w 520"/>
                <a:gd name="T1" fmla="*/ 0 h 225"/>
                <a:gd name="T2" fmla="*/ 12 w 520"/>
                <a:gd name="T3" fmla="*/ 24 h 225"/>
                <a:gd name="T4" fmla="*/ 114 w 520"/>
                <a:gd name="T5" fmla="*/ 54 h 225"/>
                <a:gd name="T6" fmla="*/ 240 w 520"/>
                <a:gd name="T7" fmla="*/ 117 h 225"/>
                <a:gd name="T8" fmla="*/ 333 w 520"/>
                <a:gd name="T9" fmla="*/ 153 h 225"/>
                <a:gd name="T10" fmla="*/ 438 w 520"/>
                <a:gd name="T11" fmla="*/ 219 h 225"/>
                <a:gd name="T12" fmla="*/ 426 w 520"/>
                <a:gd name="T13" fmla="*/ 192 h 225"/>
                <a:gd name="T14" fmla="*/ 441 w 520"/>
                <a:gd name="T15" fmla="*/ 180 h 225"/>
                <a:gd name="T16" fmla="*/ 519 w 520"/>
                <a:gd name="T17" fmla="*/ 216 h 225"/>
                <a:gd name="T18" fmla="*/ 450 w 520"/>
                <a:gd name="T19" fmla="*/ 162 h 225"/>
                <a:gd name="T20" fmla="*/ 381 w 520"/>
                <a:gd name="T21" fmla="*/ 135 h 225"/>
                <a:gd name="T22" fmla="*/ 285 w 520"/>
                <a:gd name="T23" fmla="*/ 84 h 225"/>
                <a:gd name="T24" fmla="*/ 186 w 520"/>
                <a:gd name="T25" fmla="*/ 18 h 225"/>
                <a:gd name="T26" fmla="*/ 123 w 520"/>
                <a:gd name="T27" fmla="*/ 0 h 225"/>
                <a:gd name="T28" fmla="*/ 42 w 520"/>
                <a:gd name="T29" fmla="*/ 0 h 2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 name="任意多边形 69642">
              <a:extLst>
                <a:ext uri="{FF2B5EF4-FFF2-40B4-BE49-F238E27FC236}">
                  <a16:creationId xmlns:a16="http://schemas.microsoft.com/office/drawing/2014/main" id="{97C3058F-955F-4043-ABE7-41F6E287FBC7}"/>
                </a:ext>
              </a:extLst>
            </p:cNvPr>
            <p:cNvSpPr>
              <a:spLocks noChangeArrowheads="1"/>
            </p:cNvSpPr>
            <p:nvPr userDrawn="1"/>
          </p:nvSpPr>
          <p:spPr bwMode="auto">
            <a:xfrm>
              <a:off x="1943" y="154"/>
              <a:ext cx="431" cy="233"/>
            </a:xfrm>
            <a:custGeom>
              <a:avLst/>
              <a:gdLst>
                <a:gd name="T0" fmla="*/ 6 w 431"/>
                <a:gd name="T1" fmla="*/ 38 h 233"/>
                <a:gd name="T2" fmla="*/ 9 w 431"/>
                <a:gd name="T3" fmla="*/ 20 h 233"/>
                <a:gd name="T4" fmla="*/ 42 w 431"/>
                <a:gd name="T5" fmla="*/ 2 h 233"/>
                <a:gd name="T6" fmla="*/ 90 w 431"/>
                <a:gd name="T7" fmla="*/ 35 h 233"/>
                <a:gd name="T8" fmla="*/ 189 w 431"/>
                <a:gd name="T9" fmla="*/ 89 h 233"/>
                <a:gd name="T10" fmla="*/ 288 w 431"/>
                <a:gd name="T11" fmla="*/ 140 h 233"/>
                <a:gd name="T12" fmla="*/ 375 w 431"/>
                <a:gd name="T13" fmla="*/ 176 h 233"/>
                <a:gd name="T14" fmla="*/ 396 w 431"/>
                <a:gd name="T15" fmla="*/ 176 h 233"/>
                <a:gd name="T16" fmla="*/ 429 w 431"/>
                <a:gd name="T17" fmla="*/ 212 h 233"/>
                <a:gd name="T18" fmla="*/ 408 w 431"/>
                <a:gd name="T19" fmla="*/ 233 h 233"/>
                <a:gd name="T20" fmla="*/ 333 w 431"/>
                <a:gd name="T21" fmla="*/ 212 h 233"/>
                <a:gd name="T22" fmla="*/ 186 w 431"/>
                <a:gd name="T23" fmla="*/ 143 h 233"/>
                <a:gd name="T24" fmla="*/ 48 w 431"/>
                <a:gd name="T25" fmla="*/ 68 h 233"/>
                <a:gd name="T26" fmla="*/ 6 w 431"/>
                <a:gd name="T27" fmla="*/ 38 h 2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 name="任意多边形 69643">
              <a:extLst>
                <a:ext uri="{FF2B5EF4-FFF2-40B4-BE49-F238E27FC236}">
                  <a16:creationId xmlns:a16="http://schemas.microsoft.com/office/drawing/2014/main" id="{F116A61A-6D88-45B3-BF7B-82870C0A7790}"/>
                </a:ext>
              </a:extLst>
            </p:cNvPr>
            <p:cNvSpPr>
              <a:spLocks noChangeArrowheads="1"/>
            </p:cNvSpPr>
            <p:nvPr userDrawn="1"/>
          </p:nvSpPr>
          <p:spPr bwMode="auto">
            <a:xfrm>
              <a:off x="2262" y="87"/>
              <a:ext cx="396" cy="227"/>
            </a:xfrm>
            <a:custGeom>
              <a:avLst/>
              <a:gdLst>
                <a:gd name="T0" fmla="*/ 2 w 396"/>
                <a:gd name="T1" fmla="*/ 9 h 227"/>
                <a:gd name="T2" fmla="*/ 53 w 396"/>
                <a:gd name="T3" fmla="*/ 66 h 227"/>
                <a:gd name="T4" fmla="*/ 176 w 396"/>
                <a:gd name="T5" fmla="*/ 132 h 227"/>
                <a:gd name="T6" fmla="*/ 293 w 396"/>
                <a:gd name="T7" fmla="*/ 189 h 227"/>
                <a:gd name="T8" fmla="*/ 341 w 396"/>
                <a:gd name="T9" fmla="*/ 222 h 227"/>
                <a:gd name="T10" fmla="*/ 377 w 396"/>
                <a:gd name="T11" fmla="*/ 219 h 227"/>
                <a:gd name="T12" fmla="*/ 377 w 396"/>
                <a:gd name="T13" fmla="*/ 180 h 227"/>
                <a:gd name="T14" fmla="*/ 260 w 396"/>
                <a:gd name="T15" fmla="*/ 126 h 227"/>
                <a:gd name="T16" fmla="*/ 113 w 396"/>
                <a:gd name="T17" fmla="*/ 51 h 227"/>
                <a:gd name="T18" fmla="*/ 41 w 396"/>
                <a:gd name="T19" fmla="*/ 9 h 227"/>
                <a:gd name="T20" fmla="*/ 2 w 396"/>
                <a:gd name="T21" fmla="*/ 9 h 2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 name="任意多边形 69644">
              <a:extLst>
                <a:ext uri="{FF2B5EF4-FFF2-40B4-BE49-F238E27FC236}">
                  <a16:creationId xmlns:a16="http://schemas.microsoft.com/office/drawing/2014/main" id="{CB255FB3-59BB-4F97-B77C-60450276F8B1}"/>
                </a:ext>
              </a:extLst>
            </p:cNvPr>
            <p:cNvSpPr>
              <a:spLocks noChangeArrowheads="1"/>
            </p:cNvSpPr>
            <p:nvPr userDrawn="1"/>
          </p:nvSpPr>
          <p:spPr bwMode="auto">
            <a:xfrm>
              <a:off x="2264" y="240"/>
              <a:ext cx="516" cy="223"/>
            </a:xfrm>
            <a:custGeom>
              <a:avLst/>
              <a:gdLst>
                <a:gd name="T0" fmla="*/ 3 w 516"/>
                <a:gd name="T1" fmla="*/ 10 h 223"/>
                <a:gd name="T2" fmla="*/ 105 w 516"/>
                <a:gd name="T3" fmla="*/ 97 h 223"/>
                <a:gd name="T4" fmla="*/ 243 w 516"/>
                <a:gd name="T5" fmla="*/ 178 h 223"/>
                <a:gd name="T6" fmla="*/ 357 w 516"/>
                <a:gd name="T7" fmla="*/ 217 h 223"/>
                <a:gd name="T8" fmla="*/ 498 w 516"/>
                <a:gd name="T9" fmla="*/ 214 h 223"/>
                <a:gd name="T10" fmla="*/ 468 w 516"/>
                <a:gd name="T11" fmla="*/ 187 h 223"/>
                <a:gd name="T12" fmla="*/ 309 w 516"/>
                <a:gd name="T13" fmla="*/ 136 h 223"/>
                <a:gd name="T14" fmla="*/ 123 w 516"/>
                <a:gd name="T15" fmla="*/ 34 h 223"/>
                <a:gd name="T16" fmla="*/ 3 w 516"/>
                <a:gd name="T17" fmla="*/ 10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 name="任意多边形 69645">
              <a:extLst>
                <a:ext uri="{FF2B5EF4-FFF2-40B4-BE49-F238E27FC236}">
                  <a16:creationId xmlns:a16="http://schemas.microsoft.com/office/drawing/2014/main" id="{61EC8D1E-E4B6-425C-B085-45DD2667A236}"/>
                </a:ext>
              </a:extLst>
            </p:cNvPr>
            <p:cNvSpPr>
              <a:spLocks noChangeArrowheads="1"/>
            </p:cNvSpPr>
            <p:nvPr userDrawn="1"/>
          </p:nvSpPr>
          <p:spPr bwMode="auto">
            <a:xfrm>
              <a:off x="2723" y="324"/>
              <a:ext cx="414" cy="100"/>
            </a:xfrm>
            <a:custGeom>
              <a:avLst/>
              <a:gdLst>
                <a:gd name="T0" fmla="*/ 69 w 414"/>
                <a:gd name="T1" fmla="*/ 60 h 100"/>
                <a:gd name="T2" fmla="*/ 12 w 414"/>
                <a:gd name="T3" fmla="*/ 42 h 100"/>
                <a:gd name="T4" fmla="*/ 3 w 414"/>
                <a:gd name="T5" fmla="*/ 15 h 100"/>
                <a:gd name="T6" fmla="*/ 30 w 414"/>
                <a:gd name="T7" fmla="*/ 0 h 100"/>
                <a:gd name="T8" fmla="*/ 117 w 414"/>
                <a:gd name="T9" fmla="*/ 18 h 100"/>
                <a:gd name="T10" fmla="*/ 243 w 414"/>
                <a:gd name="T11" fmla="*/ 48 h 100"/>
                <a:gd name="T12" fmla="*/ 387 w 414"/>
                <a:gd name="T13" fmla="*/ 48 h 100"/>
                <a:gd name="T14" fmla="*/ 408 w 414"/>
                <a:gd name="T15" fmla="*/ 54 h 100"/>
                <a:gd name="T16" fmla="*/ 381 w 414"/>
                <a:gd name="T17" fmla="*/ 87 h 100"/>
                <a:gd name="T18" fmla="*/ 318 w 414"/>
                <a:gd name="T19" fmla="*/ 99 h 100"/>
                <a:gd name="T20" fmla="*/ 195 w 414"/>
                <a:gd name="T21" fmla="*/ 93 h 100"/>
                <a:gd name="T22" fmla="*/ 69 w 414"/>
                <a:gd name="T23" fmla="*/ 60 h 1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 name="任意多边形 69646">
              <a:extLst>
                <a:ext uri="{FF2B5EF4-FFF2-40B4-BE49-F238E27FC236}">
                  <a16:creationId xmlns:a16="http://schemas.microsoft.com/office/drawing/2014/main" id="{A706EA71-944C-4149-856D-BB3FB72008C5}"/>
                </a:ext>
              </a:extLst>
            </p:cNvPr>
            <p:cNvSpPr>
              <a:spLocks noChangeArrowheads="1"/>
            </p:cNvSpPr>
            <p:nvPr userDrawn="1"/>
          </p:nvSpPr>
          <p:spPr bwMode="auto">
            <a:xfrm>
              <a:off x="3165" y="375"/>
              <a:ext cx="150" cy="72"/>
            </a:xfrm>
            <a:custGeom>
              <a:avLst/>
              <a:gdLst>
                <a:gd name="T0" fmla="*/ 3 w 150"/>
                <a:gd name="T1" fmla="*/ 67 h 72"/>
                <a:gd name="T2" fmla="*/ 84 w 150"/>
                <a:gd name="T3" fmla="*/ 19 h 72"/>
                <a:gd name="T4" fmla="*/ 123 w 150"/>
                <a:gd name="T5" fmla="*/ 1 h 72"/>
                <a:gd name="T6" fmla="*/ 150 w 150"/>
                <a:gd name="T7" fmla="*/ 22 h 72"/>
                <a:gd name="T8" fmla="*/ 123 w 150"/>
                <a:gd name="T9" fmla="*/ 55 h 72"/>
                <a:gd name="T10" fmla="*/ 90 w 150"/>
                <a:gd name="T11" fmla="*/ 70 h 72"/>
                <a:gd name="T12" fmla="*/ 0 w 150"/>
                <a:gd name="T13" fmla="*/ 67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 name="任意多边形 69647">
              <a:extLst>
                <a:ext uri="{FF2B5EF4-FFF2-40B4-BE49-F238E27FC236}">
                  <a16:creationId xmlns:a16="http://schemas.microsoft.com/office/drawing/2014/main" id="{89D96028-B7EF-4DF3-B1D9-4B41EBE1E613}"/>
                </a:ext>
              </a:extLst>
            </p:cNvPr>
            <p:cNvSpPr>
              <a:spLocks noChangeArrowheads="1"/>
            </p:cNvSpPr>
            <p:nvPr userDrawn="1"/>
          </p:nvSpPr>
          <p:spPr bwMode="auto">
            <a:xfrm>
              <a:off x="3463" y="267"/>
              <a:ext cx="148" cy="91"/>
            </a:xfrm>
            <a:custGeom>
              <a:avLst/>
              <a:gdLst>
                <a:gd name="T0" fmla="*/ 1 w 148"/>
                <a:gd name="T1" fmla="*/ 69 h 91"/>
                <a:gd name="T2" fmla="*/ 25 w 148"/>
                <a:gd name="T3" fmla="*/ 51 h 91"/>
                <a:gd name="T4" fmla="*/ 100 w 148"/>
                <a:gd name="T5" fmla="*/ 9 h 91"/>
                <a:gd name="T6" fmla="*/ 133 w 148"/>
                <a:gd name="T7" fmla="*/ 3 h 91"/>
                <a:gd name="T8" fmla="*/ 136 w 148"/>
                <a:gd name="T9" fmla="*/ 27 h 91"/>
                <a:gd name="T10" fmla="*/ 61 w 148"/>
                <a:gd name="T11" fmla="*/ 75 h 91"/>
                <a:gd name="T12" fmla="*/ 19 w 148"/>
                <a:gd name="T13" fmla="*/ 90 h 91"/>
                <a:gd name="T14" fmla="*/ 1 w 148"/>
                <a:gd name="T15" fmla="*/ 69 h 9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 name="任意多边形 69648">
              <a:extLst>
                <a:ext uri="{FF2B5EF4-FFF2-40B4-BE49-F238E27FC236}">
                  <a16:creationId xmlns:a16="http://schemas.microsoft.com/office/drawing/2014/main" id="{5529F054-F901-4878-B2A1-2B5A8A324B5D}"/>
                </a:ext>
              </a:extLst>
            </p:cNvPr>
            <p:cNvSpPr>
              <a:spLocks noChangeArrowheads="1"/>
            </p:cNvSpPr>
            <p:nvPr userDrawn="1"/>
          </p:nvSpPr>
          <p:spPr bwMode="auto">
            <a:xfrm>
              <a:off x="3580" y="58"/>
              <a:ext cx="938" cy="158"/>
            </a:xfrm>
            <a:custGeom>
              <a:avLst/>
              <a:gdLst>
                <a:gd name="T0" fmla="*/ 172 w 938"/>
                <a:gd name="T1" fmla="*/ 86 h 158"/>
                <a:gd name="T2" fmla="*/ 61 w 938"/>
                <a:gd name="T3" fmla="*/ 137 h 158"/>
                <a:gd name="T4" fmla="*/ 16 w 938"/>
                <a:gd name="T5" fmla="*/ 155 h 158"/>
                <a:gd name="T6" fmla="*/ 7 w 938"/>
                <a:gd name="T7" fmla="*/ 122 h 158"/>
                <a:gd name="T8" fmla="*/ 58 w 938"/>
                <a:gd name="T9" fmla="*/ 80 h 158"/>
                <a:gd name="T10" fmla="*/ 172 w 938"/>
                <a:gd name="T11" fmla="*/ 38 h 158"/>
                <a:gd name="T12" fmla="*/ 304 w 938"/>
                <a:gd name="T13" fmla="*/ 11 h 158"/>
                <a:gd name="T14" fmla="*/ 463 w 938"/>
                <a:gd name="T15" fmla="*/ 2 h 158"/>
                <a:gd name="T16" fmla="*/ 631 w 938"/>
                <a:gd name="T17" fmla="*/ 23 h 158"/>
                <a:gd name="T18" fmla="*/ 796 w 938"/>
                <a:gd name="T19" fmla="*/ 53 h 158"/>
                <a:gd name="T20" fmla="*/ 841 w 938"/>
                <a:gd name="T21" fmla="*/ 47 h 158"/>
                <a:gd name="T22" fmla="*/ 907 w 938"/>
                <a:gd name="T23" fmla="*/ 71 h 158"/>
                <a:gd name="T24" fmla="*/ 919 w 938"/>
                <a:gd name="T25" fmla="*/ 101 h 158"/>
                <a:gd name="T26" fmla="*/ 793 w 938"/>
                <a:gd name="T27" fmla="*/ 98 h 158"/>
                <a:gd name="T28" fmla="*/ 634 w 938"/>
                <a:gd name="T29" fmla="*/ 62 h 158"/>
                <a:gd name="T30" fmla="*/ 439 w 938"/>
                <a:gd name="T31" fmla="*/ 38 h 158"/>
                <a:gd name="T32" fmla="*/ 238 w 938"/>
                <a:gd name="T33" fmla="*/ 59 h 158"/>
                <a:gd name="T34" fmla="*/ 172 w 938"/>
                <a:gd name="T35" fmla="*/ 86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 name="任意多边形 69649">
              <a:extLst>
                <a:ext uri="{FF2B5EF4-FFF2-40B4-BE49-F238E27FC236}">
                  <a16:creationId xmlns:a16="http://schemas.microsoft.com/office/drawing/2014/main" id="{242B2214-D085-49F1-AB56-A9BD6D93725A}"/>
                </a:ext>
              </a:extLst>
            </p:cNvPr>
            <p:cNvSpPr>
              <a:spLocks noChangeArrowheads="1"/>
            </p:cNvSpPr>
            <p:nvPr userDrawn="1"/>
          </p:nvSpPr>
          <p:spPr bwMode="auto">
            <a:xfrm>
              <a:off x="3686" y="145"/>
              <a:ext cx="372" cy="98"/>
            </a:xfrm>
            <a:custGeom>
              <a:avLst/>
              <a:gdLst>
                <a:gd name="T0" fmla="*/ 18 w 372"/>
                <a:gd name="T1" fmla="*/ 47 h 98"/>
                <a:gd name="T2" fmla="*/ 141 w 372"/>
                <a:gd name="T3" fmla="*/ 17 h 98"/>
                <a:gd name="T4" fmla="*/ 246 w 372"/>
                <a:gd name="T5" fmla="*/ 2 h 98"/>
                <a:gd name="T6" fmla="*/ 351 w 372"/>
                <a:gd name="T7" fmla="*/ 5 h 98"/>
                <a:gd name="T8" fmla="*/ 372 w 372"/>
                <a:gd name="T9" fmla="*/ 23 h 98"/>
                <a:gd name="T10" fmla="*/ 354 w 372"/>
                <a:gd name="T11" fmla="*/ 44 h 98"/>
                <a:gd name="T12" fmla="*/ 264 w 372"/>
                <a:gd name="T13" fmla="*/ 50 h 98"/>
                <a:gd name="T14" fmla="*/ 168 w 372"/>
                <a:gd name="T15" fmla="*/ 53 h 98"/>
                <a:gd name="T16" fmla="*/ 72 w 372"/>
                <a:gd name="T17" fmla="*/ 77 h 98"/>
                <a:gd name="T18" fmla="*/ 15 w 372"/>
                <a:gd name="T19" fmla="*/ 95 h 98"/>
                <a:gd name="T20" fmla="*/ 0 w 372"/>
                <a:gd name="T21" fmla="*/ 56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任意多边形 69650">
              <a:extLst>
                <a:ext uri="{FF2B5EF4-FFF2-40B4-BE49-F238E27FC236}">
                  <a16:creationId xmlns:a16="http://schemas.microsoft.com/office/drawing/2014/main" id="{249B7A4D-F346-4B6B-A138-B659B6934A89}"/>
                </a:ext>
              </a:extLst>
            </p:cNvPr>
            <p:cNvSpPr>
              <a:spLocks noChangeArrowheads="1"/>
            </p:cNvSpPr>
            <p:nvPr userDrawn="1"/>
          </p:nvSpPr>
          <p:spPr bwMode="auto">
            <a:xfrm>
              <a:off x="3618" y="308"/>
              <a:ext cx="318" cy="158"/>
            </a:xfrm>
            <a:custGeom>
              <a:avLst/>
              <a:gdLst>
                <a:gd name="T0" fmla="*/ 0 w 318"/>
                <a:gd name="T1" fmla="*/ 158 h 158"/>
                <a:gd name="T2" fmla="*/ 12 w 318"/>
                <a:gd name="T3" fmla="*/ 137 h 158"/>
                <a:gd name="T4" fmla="*/ 162 w 318"/>
                <a:gd name="T5" fmla="*/ 71 h 158"/>
                <a:gd name="T6" fmla="*/ 249 w 318"/>
                <a:gd name="T7" fmla="*/ 20 h 158"/>
                <a:gd name="T8" fmla="*/ 285 w 318"/>
                <a:gd name="T9" fmla="*/ 2 h 158"/>
                <a:gd name="T10" fmla="*/ 309 w 318"/>
                <a:gd name="T11" fmla="*/ 11 h 158"/>
                <a:gd name="T12" fmla="*/ 303 w 318"/>
                <a:gd name="T13" fmla="*/ 47 h 158"/>
                <a:gd name="T14" fmla="*/ 219 w 318"/>
                <a:gd name="T15" fmla="*/ 89 h 158"/>
                <a:gd name="T16" fmla="*/ 108 w 318"/>
                <a:gd name="T17" fmla="*/ 140 h 158"/>
                <a:gd name="T18" fmla="*/ 57 w 318"/>
                <a:gd name="T19" fmla="*/ 152 h 158"/>
                <a:gd name="T20" fmla="*/ 0 w 318"/>
                <a:gd name="T2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1" hangingPunct="1">
                <a:buFont typeface="Arial" panose="020B0604020202020204" pitchFamily="34" charset="0"/>
                <a:buNone/>
                <a:defRPr/>
              </a:pPr>
              <a:endParaRPr lang="zh-CN" altLang="en-US">
                <a:latin typeface="Times New Roman" panose="02020603050405020304" pitchFamily="18" charset="0"/>
              </a:endParaRPr>
            </a:p>
          </p:txBody>
        </p:sp>
        <p:sp>
          <p:nvSpPr>
            <p:cNvPr id="1058" name="任意多边形 69651">
              <a:extLst>
                <a:ext uri="{FF2B5EF4-FFF2-40B4-BE49-F238E27FC236}">
                  <a16:creationId xmlns:a16="http://schemas.microsoft.com/office/drawing/2014/main" id="{B66153D3-CCEA-4618-A38C-98DBA9A75AE4}"/>
                </a:ext>
              </a:extLst>
            </p:cNvPr>
            <p:cNvSpPr>
              <a:spLocks noChangeArrowheads="1"/>
            </p:cNvSpPr>
            <p:nvPr userDrawn="1"/>
          </p:nvSpPr>
          <p:spPr bwMode="auto">
            <a:xfrm>
              <a:off x="3413" y="291"/>
              <a:ext cx="380" cy="174"/>
            </a:xfrm>
            <a:custGeom>
              <a:avLst/>
              <a:gdLst>
                <a:gd name="T0" fmla="*/ 3 w 380"/>
                <a:gd name="T1" fmla="*/ 165 h 174"/>
                <a:gd name="T2" fmla="*/ 129 w 380"/>
                <a:gd name="T3" fmla="*/ 93 h 174"/>
                <a:gd name="T4" fmla="*/ 261 w 380"/>
                <a:gd name="T5" fmla="*/ 30 h 174"/>
                <a:gd name="T6" fmla="*/ 351 w 380"/>
                <a:gd name="T7" fmla="*/ 0 h 174"/>
                <a:gd name="T8" fmla="*/ 378 w 380"/>
                <a:gd name="T9" fmla="*/ 27 h 174"/>
                <a:gd name="T10" fmla="*/ 336 w 380"/>
                <a:gd name="T11" fmla="*/ 51 h 174"/>
                <a:gd name="T12" fmla="*/ 291 w 380"/>
                <a:gd name="T13" fmla="*/ 60 h 174"/>
                <a:gd name="T14" fmla="*/ 240 w 380"/>
                <a:gd name="T15" fmla="*/ 75 h 174"/>
                <a:gd name="T16" fmla="*/ 189 w 380"/>
                <a:gd name="T17" fmla="*/ 120 h 174"/>
                <a:gd name="T18" fmla="*/ 102 w 380"/>
                <a:gd name="T19" fmla="*/ 174 h 174"/>
                <a:gd name="T20" fmla="*/ 0 w 380"/>
                <a:gd name="T21" fmla="*/ 162 h 1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 name="任意多边形 69652">
              <a:extLst>
                <a:ext uri="{FF2B5EF4-FFF2-40B4-BE49-F238E27FC236}">
                  <a16:creationId xmlns:a16="http://schemas.microsoft.com/office/drawing/2014/main" id="{B864C12A-CDB7-414C-A811-C58DF079DF63}"/>
                </a:ext>
              </a:extLst>
            </p:cNvPr>
            <p:cNvSpPr>
              <a:spLocks noChangeArrowheads="1"/>
            </p:cNvSpPr>
            <p:nvPr userDrawn="1"/>
          </p:nvSpPr>
          <p:spPr bwMode="auto">
            <a:xfrm>
              <a:off x="4178" y="187"/>
              <a:ext cx="523" cy="69"/>
            </a:xfrm>
            <a:custGeom>
              <a:avLst/>
              <a:gdLst>
                <a:gd name="T0" fmla="*/ 84 w 523"/>
                <a:gd name="T1" fmla="*/ 11 h 69"/>
                <a:gd name="T2" fmla="*/ 27 w 523"/>
                <a:gd name="T3" fmla="*/ 5 h 69"/>
                <a:gd name="T4" fmla="*/ 9 w 523"/>
                <a:gd name="T5" fmla="*/ 35 h 69"/>
                <a:gd name="T6" fmla="*/ 81 w 523"/>
                <a:gd name="T7" fmla="*/ 56 h 69"/>
                <a:gd name="T8" fmla="*/ 255 w 523"/>
                <a:gd name="T9" fmla="*/ 68 h 69"/>
                <a:gd name="T10" fmla="*/ 432 w 523"/>
                <a:gd name="T11" fmla="*/ 50 h 69"/>
                <a:gd name="T12" fmla="*/ 513 w 523"/>
                <a:gd name="T13" fmla="*/ 5 h 69"/>
                <a:gd name="T14" fmla="*/ 372 w 523"/>
                <a:gd name="T15" fmla="*/ 20 h 69"/>
                <a:gd name="T16" fmla="*/ 141 w 523"/>
                <a:gd name="T17" fmla="*/ 14 h 69"/>
                <a:gd name="T18" fmla="*/ 84 w 523"/>
                <a:gd name="T19" fmla="*/ 11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 name="任意多边形 69653">
              <a:extLst>
                <a:ext uri="{FF2B5EF4-FFF2-40B4-BE49-F238E27FC236}">
                  <a16:creationId xmlns:a16="http://schemas.microsoft.com/office/drawing/2014/main" id="{29D42A83-B07E-46DF-9BE3-C77159464337}"/>
                </a:ext>
              </a:extLst>
            </p:cNvPr>
            <p:cNvSpPr>
              <a:spLocks noChangeArrowheads="1"/>
            </p:cNvSpPr>
            <p:nvPr userDrawn="1"/>
          </p:nvSpPr>
          <p:spPr bwMode="auto">
            <a:xfrm>
              <a:off x="4689" y="186"/>
              <a:ext cx="537" cy="121"/>
            </a:xfrm>
            <a:custGeom>
              <a:avLst/>
              <a:gdLst>
                <a:gd name="T0" fmla="*/ 23 w 537"/>
                <a:gd name="T1" fmla="*/ 6 h 120"/>
                <a:gd name="T2" fmla="*/ 188 w 537"/>
                <a:gd name="T3" fmla="*/ 3 h 120"/>
                <a:gd name="T4" fmla="*/ 323 w 537"/>
                <a:gd name="T5" fmla="*/ 27 h 120"/>
                <a:gd name="T6" fmla="*/ 464 w 537"/>
                <a:gd name="T7" fmla="*/ 69 h 120"/>
                <a:gd name="T8" fmla="*/ 521 w 537"/>
                <a:gd name="T9" fmla="*/ 90 h 120"/>
                <a:gd name="T10" fmla="*/ 533 w 537"/>
                <a:gd name="T11" fmla="*/ 105 h 120"/>
                <a:gd name="T12" fmla="*/ 497 w 537"/>
                <a:gd name="T13" fmla="*/ 120 h 120"/>
                <a:gd name="T14" fmla="*/ 452 w 537"/>
                <a:gd name="T15" fmla="*/ 108 h 120"/>
                <a:gd name="T16" fmla="*/ 350 w 537"/>
                <a:gd name="T17" fmla="*/ 72 h 120"/>
                <a:gd name="T18" fmla="*/ 158 w 537"/>
                <a:gd name="T19" fmla="*/ 39 h 120"/>
                <a:gd name="T20" fmla="*/ 50 w 537"/>
                <a:gd name="T21" fmla="*/ 39 h 120"/>
                <a:gd name="T22" fmla="*/ 23 w 537"/>
                <a:gd name="T23"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1" hangingPunct="1">
                <a:buFont typeface="Arial" panose="020B0604020202020204" pitchFamily="34" charset="0"/>
                <a:buNone/>
                <a:defRPr/>
              </a:pPr>
              <a:endParaRPr lang="zh-CN" altLang="en-US">
                <a:latin typeface="Times New Roman" panose="02020603050405020304" pitchFamily="18" charset="0"/>
              </a:endParaRPr>
            </a:p>
          </p:txBody>
        </p:sp>
        <p:sp>
          <p:nvSpPr>
            <p:cNvPr id="4" name="任意多边形 69654">
              <a:extLst>
                <a:ext uri="{FF2B5EF4-FFF2-40B4-BE49-F238E27FC236}">
                  <a16:creationId xmlns:a16="http://schemas.microsoft.com/office/drawing/2014/main" id="{D192A82D-7833-4501-BB7F-4F4D00B1BFB8}"/>
                </a:ext>
              </a:extLst>
            </p:cNvPr>
            <p:cNvSpPr>
              <a:spLocks noChangeArrowheads="1"/>
            </p:cNvSpPr>
            <p:nvPr userDrawn="1"/>
          </p:nvSpPr>
          <p:spPr bwMode="auto">
            <a:xfrm>
              <a:off x="4968" y="312"/>
              <a:ext cx="800" cy="143"/>
            </a:xfrm>
            <a:custGeom>
              <a:avLst/>
              <a:gdLst>
                <a:gd name="T0" fmla="*/ 800 w 800"/>
                <a:gd name="T1" fmla="*/ 24 h 143"/>
                <a:gd name="T2" fmla="*/ 782 w 800"/>
                <a:gd name="T3" fmla="*/ 15 h 143"/>
                <a:gd name="T4" fmla="*/ 659 w 800"/>
                <a:gd name="T5" fmla="*/ 63 h 143"/>
                <a:gd name="T6" fmla="*/ 500 w 800"/>
                <a:gd name="T7" fmla="*/ 84 h 143"/>
                <a:gd name="T8" fmla="*/ 326 w 800"/>
                <a:gd name="T9" fmla="*/ 69 h 143"/>
                <a:gd name="T10" fmla="*/ 98 w 800"/>
                <a:gd name="T11" fmla="*/ 21 h 143"/>
                <a:gd name="T12" fmla="*/ 11 w 800"/>
                <a:gd name="T13" fmla="*/ 6 h 143"/>
                <a:gd name="T14" fmla="*/ 32 w 800"/>
                <a:gd name="T15" fmla="*/ 60 h 143"/>
                <a:gd name="T16" fmla="*/ 155 w 800"/>
                <a:gd name="T17" fmla="*/ 96 h 143"/>
                <a:gd name="T18" fmla="*/ 410 w 800"/>
                <a:gd name="T19" fmla="*/ 138 h 143"/>
                <a:gd name="T20" fmla="*/ 596 w 800"/>
                <a:gd name="T21" fmla="*/ 129 h 143"/>
                <a:gd name="T22" fmla="*/ 737 w 800"/>
                <a:gd name="T23" fmla="*/ 90 h 143"/>
                <a:gd name="T24" fmla="*/ 788 w 800"/>
                <a:gd name="T25" fmla="*/ 69 h 143"/>
                <a:gd name="T26" fmla="*/ 800 w 800"/>
                <a:gd name="T27" fmla="*/ 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eaLnBrk="1" hangingPunct="1">
                <a:buFont typeface="Arial" panose="020B0604020202020204" pitchFamily="34" charset="0"/>
                <a:buNone/>
                <a:defRPr/>
              </a:pPr>
              <a:endParaRPr lang="zh-CN" altLang="en-US">
                <a:latin typeface="Times New Roman" panose="02020603050405020304" pitchFamily="18" charset="0"/>
              </a:endParaRPr>
            </a:p>
          </p:txBody>
        </p:sp>
        <p:sp>
          <p:nvSpPr>
            <p:cNvPr id="1062" name="任意多边形 69655">
              <a:extLst>
                <a:ext uri="{FF2B5EF4-FFF2-40B4-BE49-F238E27FC236}">
                  <a16:creationId xmlns:a16="http://schemas.microsoft.com/office/drawing/2014/main" id="{FCFA1E61-9303-4F2A-9EC2-30BBE37CAA2B}"/>
                </a:ext>
              </a:extLst>
            </p:cNvPr>
            <p:cNvSpPr>
              <a:spLocks noChangeArrowheads="1"/>
            </p:cNvSpPr>
            <p:nvPr userDrawn="1"/>
          </p:nvSpPr>
          <p:spPr bwMode="auto">
            <a:xfrm>
              <a:off x="5318" y="240"/>
              <a:ext cx="402" cy="115"/>
            </a:xfrm>
            <a:custGeom>
              <a:avLst/>
              <a:gdLst>
                <a:gd name="T0" fmla="*/ 402 w 402"/>
                <a:gd name="T1" fmla="*/ 0 h 115"/>
                <a:gd name="T2" fmla="*/ 384 w 402"/>
                <a:gd name="T3" fmla="*/ 12 h 115"/>
                <a:gd name="T4" fmla="*/ 276 w 402"/>
                <a:gd name="T5" fmla="*/ 51 h 115"/>
                <a:gd name="T6" fmla="*/ 165 w 402"/>
                <a:gd name="T7" fmla="*/ 66 h 115"/>
                <a:gd name="T8" fmla="*/ 51 w 402"/>
                <a:gd name="T9" fmla="*/ 57 h 115"/>
                <a:gd name="T10" fmla="*/ 15 w 402"/>
                <a:gd name="T11" fmla="*/ 54 h 115"/>
                <a:gd name="T12" fmla="*/ 3 w 402"/>
                <a:gd name="T13" fmla="*/ 69 h 115"/>
                <a:gd name="T14" fmla="*/ 9 w 402"/>
                <a:gd name="T15" fmla="*/ 93 h 115"/>
                <a:gd name="T16" fmla="*/ 54 w 402"/>
                <a:gd name="T17" fmla="*/ 102 h 115"/>
                <a:gd name="T18" fmla="*/ 198 w 402"/>
                <a:gd name="T19" fmla="*/ 111 h 115"/>
                <a:gd name="T20" fmla="*/ 336 w 402"/>
                <a:gd name="T21" fmla="*/ 75 h 115"/>
                <a:gd name="T22" fmla="*/ 375 w 402"/>
                <a:gd name="T23" fmla="*/ 54 h 115"/>
                <a:gd name="T24" fmla="*/ 402 w 402"/>
                <a:gd name="T25" fmla="*/ 0 h 1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27" name="矩形 69656">
            <a:extLst>
              <a:ext uri="{FF2B5EF4-FFF2-40B4-BE49-F238E27FC236}">
                <a16:creationId xmlns:a16="http://schemas.microsoft.com/office/drawing/2014/main" id="{D5B3479F-4B1B-48C1-9705-7177F493C24D}"/>
              </a:ext>
            </a:extLst>
          </p:cNvPr>
          <p:cNvSpPr>
            <a:spLocks noChangeArrowheads="1"/>
          </p:cNvSpPr>
          <p:nvPr/>
        </p:nvSpPr>
        <p:spPr bwMode="auto">
          <a:xfrm>
            <a:off x="0" y="0"/>
            <a:ext cx="228600" cy="6858000"/>
          </a:xfrm>
          <a:prstGeom prst="rect">
            <a:avLst/>
          </a:prstGeom>
          <a:gradFill rotWithShape="0">
            <a:gsLst>
              <a:gs pos="0">
                <a:srgbClr val="005E76"/>
              </a:gs>
              <a:gs pos="50000">
                <a:srgbClr val="00CCFF"/>
              </a:gs>
              <a:gs pos="100000">
                <a:srgbClr val="005E7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400">
                <a:solidFill>
                  <a:srgbClr val="FFFF00"/>
                </a:solidFill>
                <a:latin typeface="Times New Roman" panose="02020603050405020304" pitchFamily="18" charset="0"/>
                <a:ea typeface="华文行楷" panose="02010800040101010101" pitchFamily="2" charset="-122"/>
              </a:rPr>
              <a:t>西安电子科技大学电路与系统多媒体室制作</a:t>
            </a:r>
          </a:p>
        </p:txBody>
      </p:sp>
      <p:sp>
        <p:nvSpPr>
          <p:cNvPr id="1028" name="标题 69657">
            <a:extLst>
              <a:ext uri="{FF2B5EF4-FFF2-40B4-BE49-F238E27FC236}">
                <a16:creationId xmlns:a16="http://schemas.microsoft.com/office/drawing/2014/main" id="{A0601B55-2AF3-435A-B79F-809DFBBC27DE}"/>
              </a:ext>
            </a:extLst>
          </p:cNvPr>
          <p:cNvSpPr>
            <a:spLocks noGrp="1" noChangeArrowheads="1"/>
          </p:cNvSpPr>
          <p:nvPr>
            <p:ph type="title" idx="4294967295"/>
          </p:nvPr>
        </p:nvSpPr>
        <p:spPr bwMode="auto">
          <a:xfrm>
            <a:off x="685800" y="762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文本占位符 69658">
            <a:extLst>
              <a:ext uri="{FF2B5EF4-FFF2-40B4-BE49-F238E27FC236}">
                <a16:creationId xmlns:a16="http://schemas.microsoft.com/office/drawing/2014/main" id="{E74D1ACF-4DC9-4064-B199-0FC57C0E9476}"/>
              </a:ext>
            </a:extLst>
          </p:cNvPr>
          <p:cNvSpPr>
            <a:spLocks noGrp="1" noChangeArrowheads="1"/>
          </p:cNvSpPr>
          <p:nvPr>
            <p:ph type="body" idx="4294967295"/>
          </p:nvPr>
        </p:nvSpPr>
        <p:spPr bwMode="auto">
          <a:xfrm>
            <a:off x="304800" y="762000"/>
            <a:ext cx="8763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9660" name="日期占位符 69659">
            <a:extLst>
              <a:ext uri="{FF2B5EF4-FFF2-40B4-BE49-F238E27FC236}">
                <a16:creationId xmlns:a16="http://schemas.microsoft.com/office/drawing/2014/main" id="{D2BB2C57-FFD3-4887-9F18-94DB515DD1B6}"/>
              </a:ext>
            </a:extLst>
          </p:cNvPr>
          <p:cNvSpPr>
            <a:spLocks noGrp="1"/>
          </p:cNvSpPr>
          <p:nvPr>
            <p:ph type="dt" sz="half" idx="2"/>
          </p:nvPr>
        </p:nvSpPr>
        <p:spPr>
          <a:xfrm>
            <a:off x="665163" y="6367463"/>
            <a:ext cx="1905000" cy="457200"/>
          </a:xfrm>
          <a:prstGeom prst="rect">
            <a:avLst/>
          </a:prstGeom>
          <a:noFill/>
          <a:ln w="9525">
            <a:noFill/>
          </a:ln>
        </p:spPr>
        <p:txBody>
          <a:bodyPr anchor="b"/>
          <a:lstStyle>
            <a:lvl1pPr eaLnBrk="1" hangingPunct="1">
              <a:buFont typeface="Arial" panose="020B0604020202020204" pitchFamily="34" charset="0"/>
              <a:buNone/>
              <a:defRPr sz="1400" noProof="1"/>
            </a:lvl1pPr>
          </a:lstStyle>
          <a:p>
            <a:pPr>
              <a:defRPr/>
            </a:pPr>
            <a:endParaRPr lang="zh-CN" altLang="en-US"/>
          </a:p>
        </p:txBody>
      </p:sp>
      <p:sp>
        <p:nvSpPr>
          <p:cNvPr id="69661" name="页脚占位符 69660">
            <a:extLst>
              <a:ext uri="{FF2B5EF4-FFF2-40B4-BE49-F238E27FC236}">
                <a16:creationId xmlns:a16="http://schemas.microsoft.com/office/drawing/2014/main" id="{80954D0D-CFED-48D0-A192-6EDEC09163C6}"/>
              </a:ext>
            </a:extLst>
          </p:cNvPr>
          <p:cNvSpPr>
            <a:spLocks noGrp="1"/>
          </p:cNvSpPr>
          <p:nvPr>
            <p:ph type="ftr" sz="quarter" idx="3"/>
          </p:nvPr>
        </p:nvSpPr>
        <p:spPr>
          <a:xfrm>
            <a:off x="3103563" y="6367463"/>
            <a:ext cx="2895600" cy="457200"/>
          </a:xfrm>
          <a:prstGeom prst="rect">
            <a:avLst/>
          </a:prstGeom>
          <a:noFill/>
          <a:ln w="9525">
            <a:noFill/>
          </a:ln>
        </p:spPr>
        <p:txBody>
          <a:bodyPr anchor="b"/>
          <a:lstStyle>
            <a:lvl1pPr algn="ctr" eaLnBrk="1" hangingPunct="1">
              <a:buFont typeface="Arial" panose="020B0604020202020204" pitchFamily="34" charset="0"/>
              <a:buNone/>
              <a:defRPr sz="1400" noProof="1"/>
            </a:lvl1pPr>
          </a:lstStyle>
          <a:p>
            <a:pPr>
              <a:defRPr/>
            </a:pPr>
            <a:endParaRPr lang="zh-CN"/>
          </a:p>
        </p:txBody>
      </p:sp>
      <p:sp>
        <p:nvSpPr>
          <p:cNvPr id="69662" name="灯片编号占位符 69661">
            <a:extLst>
              <a:ext uri="{FF2B5EF4-FFF2-40B4-BE49-F238E27FC236}">
                <a16:creationId xmlns:a16="http://schemas.microsoft.com/office/drawing/2014/main" id="{4B52468C-4A2B-4B9E-9FF0-667F05BFDE0D}"/>
              </a:ext>
            </a:extLst>
          </p:cNvPr>
          <p:cNvSpPr>
            <a:spLocks noGrp="1"/>
          </p:cNvSpPr>
          <p:nvPr>
            <p:ph type="sldNum" sz="quarter" idx="4"/>
          </p:nvPr>
        </p:nvSpPr>
        <p:spPr>
          <a:xfrm>
            <a:off x="6532563" y="6367463"/>
            <a:ext cx="1905000" cy="457200"/>
          </a:xfrm>
          <a:prstGeom prst="rect">
            <a:avLst/>
          </a:prstGeom>
          <a:noFill/>
          <a:ln w="9525">
            <a:noFill/>
          </a:ln>
        </p:spPr>
        <p:txBody>
          <a:bodyPr anchor="b"/>
          <a:lstStyle>
            <a:lvl1pPr algn="r" eaLnBrk="1" hangingPunct="1">
              <a:buFont typeface="Arial" panose="020B0604020202020204" pitchFamily="34" charset="0"/>
              <a:buNone/>
              <a:defRPr sz="1400" noProof="1" dirty="0">
                <a:latin typeface="Times New Roman" pitchFamily="18" charset="0"/>
                <a:cs typeface="+mn-ea"/>
              </a:defRPr>
            </a:lvl1pPr>
          </a:lstStyle>
          <a:p>
            <a:pPr>
              <a:defRPr/>
            </a:pPr>
            <a:fld id="{ED4DC422-6850-4EC9-A45A-9D9AEA6288E7}" type="slidenum">
              <a:rPr lang="en-US" altLang="zh-CN"/>
              <a:pPr>
                <a:defRPr/>
              </a:pPr>
              <a:t>‹#›</a:t>
            </a:fld>
            <a:endParaRPr lang="zh-CN">
              <a:latin typeface="Tahoma" panose="020B0604030504040204" pitchFamily="34" charset="0"/>
              <a:cs typeface="+mn-cs"/>
            </a:endParaRPr>
          </a:p>
        </p:txBody>
      </p:sp>
      <p:sp>
        <p:nvSpPr>
          <p:cNvPr id="1033" name="五边形 69662">
            <a:extLst>
              <a:ext uri="{FF2B5EF4-FFF2-40B4-BE49-F238E27FC236}">
                <a16:creationId xmlns:a16="http://schemas.microsoft.com/office/drawing/2014/main" id="{29D184C6-5B1F-49E7-8732-2357002593E0}"/>
              </a:ext>
            </a:extLst>
          </p:cNvPr>
          <p:cNvSpPr>
            <a:spLocks noChangeArrowheads="1"/>
          </p:cNvSpPr>
          <p:nvPr/>
        </p:nvSpPr>
        <p:spPr bwMode="auto">
          <a:xfrm flipH="1">
            <a:off x="76200" y="6324600"/>
            <a:ext cx="9067800" cy="152400"/>
          </a:xfrm>
          <a:prstGeom prst="homePlate">
            <a:avLst>
              <a:gd name="adj" fmla="val 103299"/>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zh-CN" sz="2400">
              <a:latin typeface="Times New Roman" panose="02020603050405020304" pitchFamily="18" charset="0"/>
            </a:endParaRPr>
          </a:p>
        </p:txBody>
      </p:sp>
      <p:sp>
        <p:nvSpPr>
          <p:cNvPr id="1034" name="五边形 69663">
            <a:extLst>
              <a:ext uri="{FF2B5EF4-FFF2-40B4-BE49-F238E27FC236}">
                <a16:creationId xmlns:a16="http://schemas.microsoft.com/office/drawing/2014/main" id="{E0F9052E-47AE-4D25-9F84-516E5E202E74}"/>
              </a:ext>
            </a:extLst>
          </p:cNvPr>
          <p:cNvSpPr>
            <a:spLocks noChangeArrowheads="1"/>
          </p:cNvSpPr>
          <p:nvPr/>
        </p:nvSpPr>
        <p:spPr bwMode="auto">
          <a:xfrm flipH="1">
            <a:off x="76200" y="457200"/>
            <a:ext cx="9067800" cy="152400"/>
          </a:xfrm>
          <a:prstGeom prst="homePlate">
            <a:avLst>
              <a:gd name="adj" fmla="val 103299"/>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zh-CN" sz="2400">
              <a:latin typeface="Times New Roman" panose="02020603050405020304" pitchFamily="18" charset="0"/>
            </a:endParaRPr>
          </a:p>
        </p:txBody>
      </p:sp>
      <p:grpSp>
        <p:nvGrpSpPr>
          <p:cNvPr id="69665" name="组合 69664">
            <a:extLst>
              <a:ext uri="{FF2B5EF4-FFF2-40B4-BE49-F238E27FC236}">
                <a16:creationId xmlns:a16="http://schemas.microsoft.com/office/drawing/2014/main" id="{322F94BC-EF49-456B-87A5-4C1CD14B70F3}"/>
              </a:ext>
            </a:extLst>
          </p:cNvPr>
          <p:cNvGrpSpPr>
            <a:grpSpLocks/>
          </p:cNvGrpSpPr>
          <p:nvPr/>
        </p:nvGrpSpPr>
        <p:grpSpPr bwMode="auto">
          <a:xfrm>
            <a:off x="163513" y="457200"/>
            <a:ext cx="8980487" cy="152400"/>
            <a:chOff x="103" y="288"/>
            <a:chExt cx="5657" cy="96"/>
          </a:xfrm>
        </p:grpSpPr>
        <p:sp>
          <p:nvSpPr>
            <p:cNvPr id="1039" name="椭圆 69665">
              <a:extLst>
                <a:ext uri="{FF2B5EF4-FFF2-40B4-BE49-F238E27FC236}">
                  <a16:creationId xmlns:a16="http://schemas.microsoft.com/office/drawing/2014/main" id="{0E1819F3-D2BE-4A78-A6F7-0ACCE5508A02}"/>
                </a:ext>
              </a:extLst>
            </p:cNvPr>
            <p:cNvSpPr>
              <a:spLocks noChangeArrowheads="1"/>
            </p:cNvSpPr>
            <p:nvPr userDrawn="1"/>
          </p:nvSpPr>
          <p:spPr bwMode="auto">
            <a:xfrm>
              <a:off x="5664" y="288"/>
              <a:ext cx="96" cy="96"/>
            </a:xfrm>
            <a:prstGeom prst="ellipse">
              <a:avLst/>
            </a:prstGeom>
            <a:gradFill rotWithShape="0">
              <a:gsLst>
                <a:gs pos="0">
                  <a:schemeClr val="bg1"/>
                </a:gs>
                <a:gs pos="100000">
                  <a:srgbClr val="00CCFF"/>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zh-CN" sz="2400">
                <a:latin typeface="Times New Roman" panose="02020603050405020304" pitchFamily="18" charset="0"/>
              </a:endParaRPr>
            </a:p>
          </p:txBody>
        </p:sp>
        <p:sp>
          <p:nvSpPr>
            <p:cNvPr id="1040" name="矩形 69666">
              <a:extLst>
                <a:ext uri="{FF2B5EF4-FFF2-40B4-BE49-F238E27FC236}">
                  <a16:creationId xmlns:a16="http://schemas.microsoft.com/office/drawing/2014/main" id="{F6514E63-E445-4F3C-93DA-43671BB05043}"/>
                </a:ext>
              </a:extLst>
            </p:cNvPr>
            <p:cNvSpPr>
              <a:spLocks noChangeArrowheads="1"/>
            </p:cNvSpPr>
            <p:nvPr userDrawn="1"/>
          </p:nvSpPr>
          <p:spPr bwMode="auto">
            <a:xfrm>
              <a:off x="103" y="288"/>
              <a:ext cx="551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zh-CN" sz="2400">
                <a:latin typeface="Times New Roman" panose="02020603050405020304" pitchFamily="18" charset="0"/>
              </a:endParaRPr>
            </a:p>
          </p:txBody>
        </p:sp>
      </p:grpSp>
      <p:grpSp>
        <p:nvGrpSpPr>
          <p:cNvPr id="69668" name="组合 69667">
            <a:extLst>
              <a:ext uri="{FF2B5EF4-FFF2-40B4-BE49-F238E27FC236}">
                <a16:creationId xmlns:a16="http://schemas.microsoft.com/office/drawing/2014/main" id="{E923232C-5D94-42F8-99F0-DA30D460D5C2}"/>
              </a:ext>
            </a:extLst>
          </p:cNvPr>
          <p:cNvGrpSpPr>
            <a:grpSpLocks/>
          </p:cNvGrpSpPr>
          <p:nvPr/>
        </p:nvGrpSpPr>
        <p:grpSpPr bwMode="auto">
          <a:xfrm>
            <a:off x="163513" y="6324600"/>
            <a:ext cx="8980487" cy="152400"/>
            <a:chOff x="103" y="288"/>
            <a:chExt cx="5657" cy="96"/>
          </a:xfrm>
        </p:grpSpPr>
        <p:sp>
          <p:nvSpPr>
            <p:cNvPr id="1037" name="椭圆 69668">
              <a:extLst>
                <a:ext uri="{FF2B5EF4-FFF2-40B4-BE49-F238E27FC236}">
                  <a16:creationId xmlns:a16="http://schemas.microsoft.com/office/drawing/2014/main" id="{7084FAEA-6C1E-4FE6-B547-BE1339744421}"/>
                </a:ext>
              </a:extLst>
            </p:cNvPr>
            <p:cNvSpPr>
              <a:spLocks noChangeArrowheads="1"/>
            </p:cNvSpPr>
            <p:nvPr userDrawn="1"/>
          </p:nvSpPr>
          <p:spPr bwMode="auto">
            <a:xfrm>
              <a:off x="5664" y="288"/>
              <a:ext cx="96" cy="96"/>
            </a:xfrm>
            <a:prstGeom prst="ellipse">
              <a:avLst/>
            </a:prstGeom>
            <a:gradFill rotWithShape="0">
              <a:gsLst>
                <a:gs pos="0">
                  <a:schemeClr val="bg1"/>
                </a:gs>
                <a:gs pos="100000">
                  <a:srgbClr val="00CCFF"/>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zh-CN" sz="2400">
                <a:latin typeface="Times New Roman" panose="02020603050405020304" pitchFamily="18" charset="0"/>
              </a:endParaRPr>
            </a:p>
          </p:txBody>
        </p:sp>
        <p:sp>
          <p:nvSpPr>
            <p:cNvPr id="1038" name="矩形 69669">
              <a:extLst>
                <a:ext uri="{FF2B5EF4-FFF2-40B4-BE49-F238E27FC236}">
                  <a16:creationId xmlns:a16="http://schemas.microsoft.com/office/drawing/2014/main" id="{E339A0B1-730F-48FC-AE73-1F9CC5B7667A}"/>
                </a:ext>
              </a:extLst>
            </p:cNvPr>
            <p:cNvSpPr>
              <a:spLocks noChangeArrowheads="1"/>
            </p:cNvSpPr>
            <p:nvPr userDrawn="1"/>
          </p:nvSpPr>
          <p:spPr bwMode="auto">
            <a:xfrm>
              <a:off x="103" y="288"/>
              <a:ext cx="551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zh-CN" sz="2400">
                <a:latin typeface="Times New Roman" panose="02020603050405020304" pitchFamily="18" charset="0"/>
              </a:endParaRPr>
            </a:p>
          </p:txBody>
        </p:sp>
      </p:gr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69665"/>
                                        </p:tgtEl>
                                        <p:attrNameLst>
                                          <p:attrName>style.visibility</p:attrName>
                                        </p:attrNameLst>
                                      </p:cBhvr>
                                      <p:to>
                                        <p:strVal val="visible"/>
                                      </p:to>
                                    </p:set>
                                    <p:anim calcmode="lin" valueType="num">
                                      <p:cBhvr additive="base">
                                        <p:cTn id="7" dur="500" fill="hold"/>
                                        <p:tgtEl>
                                          <p:spTgt spid="69665"/>
                                        </p:tgtEl>
                                        <p:attrNameLst>
                                          <p:attrName>ppt_x</p:attrName>
                                        </p:attrNameLst>
                                      </p:cBhvr>
                                      <p:tavLst>
                                        <p:tav tm="0">
                                          <p:val>
                                            <p:strVal val="0-#ppt_w/2"/>
                                          </p:val>
                                        </p:tav>
                                        <p:tav tm="100000">
                                          <p:val>
                                            <p:strVal val="#ppt_x"/>
                                          </p:val>
                                        </p:tav>
                                      </p:tavLst>
                                    </p:anim>
                                    <p:anim calcmode="lin" valueType="num">
                                      <p:cBhvr additive="base">
                                        <p:cTn id="8" dur="500" fill="hold"/>
                                        <p:tgtEl>
                                          <p:spTgt spid="6966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69668"/>
                                        </p:tgtEl>
                                        <p:attrNameLst>
                                          <p:attrName>style.visibility</p:attrName>
                                        </p:attrNameLst>
                                      </p:cBhvr>
                                      <p:to>
                                        <p:strVal val="visible"/>
                                      </p:to>
                                    </p:set>
                                    <p:anim calcmode="lin" valueType="num">
                                      <p:cBhvr additive="base">
                                        <p:cTn id="12" dur="500" fill="hold"/>
                                        <p:tgtEl>
                                          <p:spTgt spid="69668"/>
                                        </p:tgtEl>
                                        <p:attrNameLst>
                                          <p:attrName>ppt_x</p:attrName>
                                        </p:attrNameLst>
                                      </p:cBhvr>
                                      <p:tavLst>
                                        <p:tav tm="0">
                                          <p:val>
                                            <p:strVal val="0-#ppt_w/2"/>
                                          </p:val>
                                        </p:tav>
                                        <p:tav tm="100000">
                                          <p:val>
                                            <p:strVal val="#ppt_x"/>
                                          </p:val>
                                        </p:tav>
                                      </p:tavLst>
                                    </p:anim>
                                    <p:anim calcmode="lin" valueType="num">
                                      <p:cBhvr additive="base">
                                        <p:cTn id="13" dur="500" fill="hold"/>
                                        <p:tgtEl>
                                          <p:spTgt spid="696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rtl="0" eaLnBrk="0" fontAlgn="base" hangingPunct="0">
        <a:spcBef>
          <a:spcPct val="0"/>
        </a:spcBef>
        <a:spcAft>
          <a:spcPct val="0"/>
        </a:spcAft>
        <a:buFont typeface="Arial" panose="020B0604020202020204" pitchFamily="34" charset="0"/>
        <a:defRPr sz="2400" kern="1200">
          <a:solidFill>
            <a:schemeClr val="tx2"/>
          </a:solidFill>
          <a:latin typeface="+mj-lt"/>
          <a:ea typeface="+mj-ea"/>
          <a:cs typeface="+mj-cs"/>
        </a:defRPr>
      </a:lvl1pPr>
      <a:lvl2pPr algn="ctr" rtl="0" eaLnBrk="0" fontAlgn="base" hangingPunct="0">
        <a:spcBef>
          <a:spcPct val="0"/>
        </a:spcBef>
        <a:spcAft>
          <a:spcPct val="0"/>
        </a:spcAft>
        <a:buFont typeface="Arial" panose="020B0604020202020204" pitchFamily="34" charset="0"/>
        <a:defRPr sz="2400">
          <a:solidFill>
            <a:schemeClr val="tx2"/>
          </a:solidFill>
          <a:latin typeface="Tahoma" panose="020B0604030504040204" pitchFamily="34" charset="0"/>
          <a:ea typeface="宋体" panose="02010600030101010101" pitchFamily="2" charset="-122"/>
        </a:defRPr>
      </a:lvl2pPr>
      <a:lvl3pPr algn="ctr" rtl="0" eaLnBrk="0" fontAlgn="base" hangingPunct="0">
        <a:spcBef>
          <a:spcPct val="0"/>
        </a:spcBef>
        <a:spcAft>
          <a:spcPct val="0"/>
        </a:spcAft>
        <a:buFont typeface="Arial" panose="020B0604020202020204" pitchFamily="34" charset="0"/>
        <a:defRPr sz="2400">
          <a:solidFill>
            <a:schemeClr val="tx2"/>
          </a:solidFill>
          <a:latin typeface="Tahoma" panose="020B0604030504040204" pitchFamily="34" charset="0"/>
          <a:ea typeface="宋体" panose="02010600030101010101" pitchFamily="2" charset="-122"/>
        </a:defRPr>
      </a:lvl3pPr>
      <a:lvl4pPr algn="ctr" rtl="0" eaLnBrk="0" fontAlgn="base" hangingPunct="0">
        <a:spcBef>
          <a:spcPct val="0"/>
        </a:spcBef>
        <a:spcAft>
          <a:spcPct val="0"/>
        </a:spcAft>
        <a:buFont typeface="Arial" panose="020B0604020202020204" pitchFamily="34" charset="0"/>
        <a:defRPr sz="2400">
          <a:solidFill>
            <a:schemeClr val="tx2"/>
          </a:solidFill>
          <a:latin typeface="Tahoma" panose="020B0604030504040204" pitchFamily="34" charset="0"/>
          <a:ea typeface="宋体" panose="02010600030101010101" pitchFamily="2" charset="-122"/>
        </a:defRPr>
      </a:lvl4pPr>
      <a:lvl5pPr algn="ctr" rtl="0" eaLnBrk="0" fontAlgn="base" hangingPunct="0">
        <a:spcBef>
          <a:spcPct val="0"/>
        </a:spcBef>
        <a:spcAft>
          <a:spcPct val="0"/>
        </a:spcAft>
        <a:buFont typeface="Arial" panose="020B0604020202020204" pitchFamily="34" charset="0"/>
        <a:defRPr sz="2400">
          <a:solidFill>
            <a:schemeClr val="tx2"/>
          </a:solidFill>
          <a:latin typeface="Tahoma" panose="020B0604030504040204" pitchFamily="34" charset="0"/>
          <a:ea typeface="宋体" panose="02010600030101010101" pitchFamily="2" charset="-122"/>
        </a:defRPr>
      </a:lvl5pPr>
      <a:lvl6pPr marL="457200" algn="ctr" rtl="0" fontAlgn="base">
        <a:spcBef>
          <a:spcPct val="0"/>
        </a:spcBef>
        <a:spcAft>
          <a:spcPct val="0"/>
        </a:spcAft>
        <a:buFont typeface="Arial" panose="020B0604020202020204" pitchFamily="34" charset="0"/>
        <a:defRPr sz="2400">
          <a:solidFill>
            <a:schemeClr val="tx2"/>
          </a:solidFill>
          <a:latin typeface="Tahoma" panose="020B0604030504040204" pitchFamily="34" charset="0"/>
          <a:ea typeface="宋体" panose="02010600030101010101" pitchFamily="2" charset="-122"/>
        </a:defRPr>
      </a:lvl6pPr>
      <a:lvl7pPr marL="914400" algn="ctr" rtl="0" fontAlgn="base">
        <a:spcBef>
          <a:spcPct val="0"/>
        </a:spcBef>
        <a:spcAft>
          <a:spcPct val="0"/>
        </a:spcAft>
        <a:buFont typeface="Arial" panose="020B0604020202020204" pitchFamily="34" charset="0"/>
        <a:defRPr sz="2400">
          <a:solidFill>
            <a:schemeClr val="tx2"/>
          </a:solidFill>
          <a:latin typeface="Tahoma" panose="020B0604030504040204" pitchFamily="34" charset="0"/>
          <a:ea typeface="宋体" panose="02010600030101010101" pitchFamily="2" charset="-122"/>
        </a:defRPr>
      </a:lvl7pPr>
      <a:lvl8pPr marL="1371600" algn="ctr" rtl="0" fontAlgn="base">
        <a:spcBef>
          <a:spcPct val="0"/>
        </a:spcBef>
        <a:spcAft>
          <a:spcPct val="0"/>
        </a:spcAft>
        <a:buFont typeface="Arial" panose="020B0604020202020204" pitchFamily="34" charset="0"/>
        <a:defRPr sz="2400">
          <a:solidFill>
            <a:schemeClr val="tx2"/>
          </a:solidFill>
          <a:latin typeface="Tahoma" panose="020B0604030504040204" pitchFamily="34" charset="0"/>
          <a:ea typeface="宋体" panose="02010600030101010101" pitchFamily="2" charset="-122"/>
        </a:defRPr>
      </a:lvl8pPr>
      <a:lvl9pPr marL="1828800" algn="ctr" rtl="0" fontAlgn="base">
        <a:spcBef>
          <a:spcPct val="0"/>
        </a:spcBef>
        <a:spcAft>
          <a:spcPct val="0"/>
        </a:spcAft>
        <a:buFont typeface="Arial" panose="020B0604020202020204" pitchFamily="34" charset="0"/>
        <a:defRPr sz="2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90000"/>
        <a:buFont typeface="Arial" panose="020B0604020202020204" pitchFamily="34" charset="0"/>
        <a:buBlip>
          <a:blip r:embed="rId14"/>
        </a:buBlip>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80000"/>
        <a:buFont typeface="Arial" panose="020B0604020202020204" pitchFamily="34" charset="0"/>
        <a:buBlip>
          <a:blip r:embed="rId15"/>
        </a:buBlip>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70000"/>
        <a:buFont typeface="Arial" panose="020B0604020202020204" pitchFamily="34" charset="0"/>
        <a:buBlip>
          <a:blip r:embed="rId16"/>
        </a:buBlip>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SzPct val="70000"/>
        <a:buFont typeface="Arial" panose="020B0604020202020204" pitchFamily="34" charset="0"/>
        <a:buBlip>
          <a:blip r:embed="rId17"/>
        </a:buBlip>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SzPct val="70000"/>
        <a:buFont typeface="Arial" panose="020B0604020202020204" pitchFamily="34" charset="0"/>
        <a:buBlip>
          <a:blip r:embed="rId18"/>
        </a:buBlip>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SzPct val="70000"/>
        <a:buBlip>
          <a:blip r:embed="rId18"/>
        </a:buBlip>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SzPct val="70000"/>
        <a:buBlip>
          <a:blip r:embed="rId18"/>
        </a:buBlip>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SzPct val="70000"/>
        <a:buBlip>
          <a:blip r:embed="rId18"/>
        </a:buBlip>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SzPct val="70000"/>
        <a:buBlip>
          <a:blip r:embed="rId18"/>
        </a:buBlip>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20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20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20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20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20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20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20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20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slide" Target="slide29.xml"/><Relationship Id="rId18" Type="http://schemas.openxmlformats.org/officeDocument/2006/relationships/slide" Target="slide42.xml"/><Relationship Id="rId3" Type="http://schemas.openxmlformats.org/officeDocument/2006/relationships/slide" Target="slide2.xml"/><Relationship Id="rId21" Type="http://schemas.openxmlformats.org/officeDocument/2006/relationships/slide" Target="slide49.xml"/><Relationship Id="rId7" Type="http://schemas.openxmlformats.org/officeDocument/2006/relationships/slide" Target="slide11.xml"/><Relationship Id="rId12" Type="http://schemas.openxmlformats.org/officeDocument/2006/relationships/slide" Target="slide26.xml"/><Relationship Id="rId17" Type="http://schemas.openxmlformats.org/officeDocument/2006/relationships/slide" Target="slide39.xml"/><Relationship Id="rId2" Type="http://schemas.openxmlformats.org/officeDocument/2006/relationships/notesSlide" Target="../notesSlides/notesSlide1.xml"/><Relationship Id="rId16" Type="http://schemas.openxmlformats.org/officeDocument/2006/relationships/slide" Target="slide34.xml"/><Relationship Id="rId20" Type="http://schemas.openxmlformats.org/officeDocument/2006/relationships/slide" Target="slide46.xml"/><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slide" Target="slide23.xml"/><Relationship Id="rId5" Type="http://schemas.openxmlformats.org/officeDocument/2006/relationships/slide" Target="slide5.xml"/><Relationship Id="rId15" Type="http://schemas.openxmlformats.org/officeDocument/2006/relationships/slide" Target="slide33.xml"/><Relationship Id="rId10" Type="http://schemas.openxmlformats.org/officeDocument/2006/relationships/slide" Target="slide19.xml"/><Relationship Id="rId19" Type="http://schemas.openxmlformats.org/officeDocument/2006/relationships/hyperlink" Target="&#30005;&#36335;&#25945;&#26696;&#31532;1&#31456;.ppt" TargetMode="External"/><Relationship Id="rId4" Type="http://schemas.openxmlformats.org/officeDocument/2006/relationships/slide" Target="slide4.xml"/><Relationship Id="rId9" Type="http://schemas.openxmlformats.org/officeDocument/2006/relationships/slide" Target="slide17.xml"/><Relationship Id="rId14" Type="http://schemas.openxmlformats.org/officeDocument/2006/relationships/slide" Target="slide31.xml"/><Relationship Id="rId22" Type="http://schemas.openxmlformats.org/officeDocument/2006/relationships/slide" Target="slide4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7.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9.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0.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2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3.wmf"/><Relationship Id="rId5" Type="http://schemas.openxmlformats.org/officeDocument/2006/relationships/oleObject" Target="../embeddings/oleObject20.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2.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7.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24.bin"/><Relationship Id="rId5" Type="http://schemas.openxmlformats.org/officeDocument/2006/relationships/image" Target="../media/image26.wmf"/><Relationship Id="rId4" Type="http://schemas.openxmlformats.org/officeDocument/2006/relationships/oleObject" Target="../embeddings/oleObject23.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29.wmf"/><Relationship Id="rId5" Type="http://schemas.openxmlformats.org/officeDocument/2006/relationships/oleObject" Target="../embeddings/oleObject26.bin"/><Relationship Id="rId4" Type="http://schemas.openxmlformats.org/officeDocument/2006/relationships/image" Target="../media/image28.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30.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31.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33.emf"/><Relationship Id="rId5" Type="http://schemas.openxmlformats.org/officeDocument/2006/relationships/oleObject" Target="../embeddings/oleObject30.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32.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36.wmf"/></Relationships>
</file>

<file path=ppt/slides/_rels/slide26.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38.wmf"/><Relationship Id="rId5" Type="http://schemas.openxmlformats.org/officeDocument/2006/relationships/oleObject" Target="../embeddings/oleObject35.bin"/><Relationship Id="rId4" Type="http://schemas.openxmlformats.org/officeDocument/2006/relationships/image" Target="../media/image37.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41.wmf"/><Relationship Id="rId5" Type="http://schemas.openxmlformats.org/officeDocument/2006/relationships/oleObject" Target="../embeddings/oleObject38.bin"/><Relationship Id="rId4" Type="http://schemas.openxmlformats.org/officeDocument/2006/relationships/image" Target="../media/image40.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43.wmf"/><Relationship Id="rId5" Type="http://schemas.openxmlformats.org/officeDocument/2006/relationships/oleObject" Target="../embeddings/oleObject40.bin"/><Relationship Id="rId4" Type="http://schemas.openxmlformats.org/officeDocument/2006/relationships/image" Target="../media/image42.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46.wmf"/><Relationship Id="rId5" Type="http://schemas.openxmlformats.org/officeDocument/2006/relationships/oleObject" Target="../embeddings/oleObject43.bin"/><Relationship Id="rId4" Type="http://schemas.openxmlformats.org/officeDocument/2006/relationships/image" Target="../media/image45.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hyperlink" Target="&#25140;&#32500;&#21335;&#31616;&#20171;.ppt" TargetMode="External"/><Relationship Id="rId7" Type="http://schemas.openxmlformats.org/officeDocument/2006/relationships/image" Target="../media/image48.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45.bin"/><Relationship Id="rId11" Type="http://schemas.openxmlformats.org/officeDocument/2006/relationships/image" Target="../media/image50.wmf"/><Relationship Id="rId5" Type="http://schemas.openxmlformats.org/officeDocument/2006/relationships/image" Target="../media/image47.wmf"/><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49.wmf"/></Relationships>
</file>

<file path=ppt/slides/_rels/slide32.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50.wmf"/><Relationship Id="rId5" Type="http://schemas.openxmlformats.org/officeDocument/2006/relationships/oleObject" Target="../embeddings/oleObject49.bin"/><Relationship Id="rId10" Type="http://schemas.openxmlformats.org/officeDocument/2006/relationships/image" Target="../media/image52.wmf"/><Relationship Id="rId4" Type="http://schemas.openxmlformats.org/officeDocument/2006/relationships/image" Target="../media/image47.wmf"/><Relationship Id="rId9" Type="http://schemas.openxmlformats.org/officeDocument/2006/relationships/oleObject" Target="../embeddings/oleObject51.bin"/></Relationships>
</file>

<file path=ppt/slides/_rels/slide33.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53.wmf"/><Relationship Id="rId5" Type="http://schemas.openxmlformats.org/officeDocument/2006/relationships/oleObject" Target="../embeddings/oleObject53.bin"/><Relationship Id="rId10" Type="http://schemas.openxmlformats.org/officeDocument/2006/relationships/image" Target="../media/image52.wmf"/><Relationship Id="rId4" Type="http://schemas.openxmlformats.org/officeDocument/2006/relationships/image" Target="../media/image48.wmf"/><Relationship Id="rId9" Type="http://schemas.openxmlformats.org/officeDocument/2006/relationships/oleObject" Target="../embeddings/oleObject55.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55.wmf"/><Relationship Id="rId5" Type="http://schemas.openxmlformats.org/officeDocument/2006/relationships/oleObject" Target="../embeddings/oleObject57.bin"/><Relationship Id="rId4" Type="http://schemas.openxmlformats.org/officeDocument/2006/relationships/image" Target="../media/image54.wmf"/></Relationships>
</file>

<file path=ppt/slides/_rels/slide35.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57.wmf"/><Relationship Id="rId5" Type="http://schemas.openxmlformats.org/officeDocument/2006/relationships/oleObject" Target="../embeddings/oleObject59.bin"/><Relationship Id="rId4" Type="http://schemas.openxmlformats.org/officeDocument/2006/relationships/image" Target="../media/image56.wmf"/></Relationships>
</file>

<file path=ppt/slides/_rels/slide36.x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60.wmf"/><Relationship Id="rId5" Type="http://schemas.openxmlformats.org/officeDocument/2006/relationships/oleObject" Target="../embeddings/oleObject62.bin"/><Relationship Id="rId4" Type="http://schemas.openxmlformats.org/officeDocument/2006/relationships/image" Target="../media/image59.wmf"/></Relationships>
</file>

<file path=ppt/slides/_rels/slide37.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69.bin"/><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image" Target="../media/image66.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63.wmf"/><Relationship Id="rId11" Type="http://schemas.openxmlformats.org/officeDocument/2006/relationships/oleObject" Target="../embeddings/oleObject68.bin"/><Relationship Id="rId5" Type="http://schemas.openxmlformats.org/officeDocument/2006/relationships/oleObject" Target="../embeddings/oleObject65.bin"/><Relationship Id="rId10" Type="http://schemas.openxmlformats.org/officeDocument/2006/relationships/image" Target="../media/image65.wmf"/><Relationship Id="rId4" Type="http://schemas.openxmlformats.org/officeDocument/2006/relationships/image" Target="../media/image62.emf"/><Relationship Id="rId9" Type="http://schemas.openxmlformats.org/officeDocument/2006/relationships/oleObject" Target="../embeddings/oleObject67.bin"/><Relationship Id="rId14" Type="http://schemas.openxmlformats.org/officeDocument/2006/relationships/image" Target="../media/image67.wmf"/></Relationships>
</file>

<file path=ppt/slides/_rels/slide38.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69.wmf"/><Relationship Id="rId5" Type="http://schemas.openxmlformats.org/officeDocument/2006/relationships/oleObject" Target="../embeddings/oleObject71.bin"/><Relationship Id="rId4" Type="http://schemas.openxmlformats.org/officeDocument/2006/relationships/image" Target="../media/image68.wmf"/></Relationships>
</file>

<file path=ppt/slides/_rels/slide39.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78.bin"/><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75.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72.emf"/><Relationship Id="rId11" Type="http://schemas.openxmlformats.org/officeDocument/2006/relationships/oleObject" Target="../embeddings/oleObject77.bin"/><Relationship Id="rId5" Type="http://schemas.openxmlformats.org/officeDocument/2006/relationships/oleObject" Target="../embeddings/oleObject74.bin"/><Relationship Id="rId10" Type="http://schemas.openxmlformats.org/officeDocument/2006/relationships/image" Target="../media/image74.wmf"/><Relationship Id="rId4" Type="http://schemas.openxmlformats.org/officeDocument/2006/relationships/image" Target="../media/image71.emf"/><Relationship Id="rId9" Type="http://schemas.openxmlformats.org/officeDocument/2006/relationships/oleObject" Target="../embeddings/oleObject76.bin"/><Relationship Id="rId14" Type="http://schemas.openxmlformats.org/officeDocument/2006/relationships/image" Target="../media/image76.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40.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79.bin"/><Relationship Id="rId7" Type="http://schemas.openxmlformats.org/officeDocument/2006/relationships/oleObject" Target="../embeddings/oleObject81.bin"/><Relationship Id="rId12" Type="http://schemas.openxmlformats.org/officeDocument/2006/relationships/image" Target="../media/image81.w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78.emf"/><Relationship Id="rId11" Type="http://schemas.openxmlformats.org/officeDocument/2006/relationships/oleObject" Target="../embeddings/oleObject83.bin"/><Relationship Id="rId5" Type="http://schemas.openxmlformats.org/officeDocument/2006/relationships/oleObject" Target="../embeddings/oleObject80.bin"/><Relationship Id="rId10" Type="http://schemas.openxmlformats.org/officeDocument/2006/relationships/image" Target="../media/image80.wmf"/><Relationship Id="rId4" Type="http://schemas.openxmlformats.org/officeDocument/2006/relationships/image" Target="../media/image77.emf"/><Relationship Id="rId9" Type="http://schemas.openxmlformats.org/officeDocument/2006/relationships/oleObject" Target="../embeddings/oleObject82.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83.wmf"/><Relationship Id="rId5" Type="http://schemas.openxmlformats.org/officeDocument/2006/relationships/oleObject" Target="../embeddings/oleObject85.bin"/><Relationship Id="rId4" Type="http://schemas.openxmlformats.org/officeDocument/2006/relationships/image" Target="../media/image82.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image" Target="../media/image86.emf"/><Relationship Id="rId13" Type="http://schemas.openxmlformats.org/officeDocument/2006/relationships/oleObject" Target="../embeddings/oleObject91.bin"/><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88.e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85.wmf"/><Relationship Id="rId11" Type="http://schemas.openxmlformats.org/officeDocument/2006/relationships/oleObject" Target="../embeddings/oleObject90.bin"/><Relationship Id="rId5" Type="http://schemas.openxmlformats.org/officeDocument/2006/relationships/oleObject" Target="../embeddings/oleObject87.bin"/><Relationship Id="rId10" Type="http://schemas.openxmlformats.org/officeDocument/2006/relationships/image" Target="../media/image87.emf"/><Relationship Id="rId4" Type="http://schemas.openxmlformats.org/officeDocument/2006/relationships/image" Target="../media/image84.wmf"/><Relationship Id="rId9" Type="http://schemas.openxmlformats.org/officeDocument/2006/relationships/oleObject" Target="../embeddings/oleObject89.bin"/><Relationship Id="rId14" Type="http://schemas.openxmlformats.org/officeDocument/2006/relationships/image" Target="../media/image89.emf"/></Relationships>
</file>

<file path=ppt/slides/_rels/slide44.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91.wmf"/><Relationship Id="rId5" Type="http://schemas.openxmlformats.org/officeDocument/2006/relationships/oleObject" Target="../embeddings/oleObject93.bin"/><Relationship Id="rId4" Type="http://schemas.openxmlformats.org/officeDocument/2006/relationships/image" Target="../media/image90.emf"/></Relationships>
</file>

<file path=ppt/slides/_rels/slide45.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95.bin"/><Relationship Id="rId7" Type="http://schemas.openxmlformats.org/officeDocument/2006/relationships/oleObject" Target="../embeddings/oleObject97.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94.wmf"/><Relationship Id="rId5" Type="http://schemas.openxmlformats.org/officeDocument/2006/relationships/oleObject" Target="../embeddings/oleObject96.bin"/><Relationship Id="rId4" Type="http://schemas.openxmlformats.org/officeDocument/2006/relationships/image" Target="../media/image93.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7.xml"/><Relationship Id="rId1" Type="http://schemas.openxmlformats.org/officeDocument/2006/relationships/vmlDrawing" Target="../drawings/vmlDrawing37.vml"/><Relationship Id="rId4" Type="http://schemas.openxmlformats.org/officeDocument/2006/relationships/image" Target="../media/image96.emf"/></Relationships>
</file>

<file path=ppt/slides/_rels/slide47.xml.rels><?xml version="1.0" encoding="UTF-8" standalone="yes"?>
<Relationships xmlns="http://schemas.openxmlformats.org/package/2006/relationships"><Relationship Id="rId8" Type="http://schemas.openxmlformats.org/officeDocument/2006/relationships/image" Target="../media/image99.emf"/><Relationship Id="rId13" Type="http://schemas.openxmlformats.org/officeDocument/2006/relationships/oleObject" Target="../embeddings/oleObject104.bin"/><Relationship Id="rId3" Type="http://schemas.openxmlformats.org/officeDocument/2006/relationships/oleObject" Target="../embeddings/oleObject99.bin"/><Relationship Id="rId7" Type="http://schemas.openxmlformats.org/officeDocument/2006/relationships/oleObject" Target="../embeddings/oleObject101.bin"/><Relationship Id="rId12" Type="http://schemas.openxmlformats.org/officeDocument/2006/relationships/image" Target="../media/image101.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98.emf"/><Relationship Id="rId11" Type="http://schemas.openxmlformats.org/officeDocument/2006/relationships/oleObject" Target="../embeddings/oleObject103.bin"/><Relationship Id="rId5" Type="http://schemas.openxmlformats.org/officeDocument/2006/relationships/oleObject" Target="../embeddings/oleObject100.bin"/><Relationship Id="rId10" Type="http://schemas.openxmlformats.org/officeDocument/2006/relationships/image" Target="../media/image100.emf"/><Relationship Id="rId4" Type="http://schemas.openxmlformats.org/officeDocument/2006/relationships/image" Target="../media/image97.emf"/><Relationship Id="rId9" Type="http://schemas.openxmlformats.org/officeDocument/2006/relationships/oleObject" Target="../embeddings/oleObject102.bin"/><Relationship Id="rId14" Type="http://schemas.openxmlformats.org/officeDocument/2006/relationships/image" Target="../media/image102.wmf"/></Relationships>
</file>

<file path=ppt/slides/_rels/slide48.x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oleObject" Target="../embeddings/oleObject105.bin"/><Relationship Id="rId7" Type="http://schemas.openxmlformats.org/officeDocument/2006/relationships/oleObject" Target="../embeddings/oleObject107.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04.wmf"/><Relationship Id="rId5" Type="http://schemas.openxmlformats.org/officeDocument/2006/relationships/oleObject" Target="../embeddings/oleObject106.bin"/><Relationship Id="rId4" Type="http://schemas.openxmlformats.org/officeDocument/2006/relationships/image" Target="../media/image103.wmf"/></Relationships>
</file>

<file path=ppt/slides/_rels/slide49.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oleObject" Target="../embeddings/oleObject108.bin"/><Relationship Id="rId7" Type="http://schemas.openxmlformats.org/officeDocument/2006/relationships/oleObject" Target="../embeddings/oleObject110.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107.wmf"/><Relationship Id="rId5" Type="http://schemas.openxmlformats.org/officeDocument/2006/relationships/oleObject" Target="../embeddings/oleObject109.bin"/><Relationship Id="rId4" Type="http://schemas.openxmlformats.org/officeDocument/2006/relationships/image" Target="../media/image10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4.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oleObject" Target="../embeddings/oleObject9.bin"/><Relationship Id="rId2" Type="http://schemas.openxmlformats.org/officeDocument/2006/relationships/slideLayout" Target="../slideLayouts/slideLayout7.xml"/><Relationship Id="rId16" Type="http://schemas.openxmlformats.org/officeDocument/2006/relationships/image" Target="../media/image15.wmf"/><Relationship Id="rId1" Type="http://schemas.openxmlformats.org/officeDocument/2006/relationships/vmlDrawing" Target="../drawings/vmlDrawing4.vml"/><Relationship Id="rId6" Type="http://schemas.openxmlformats.org/officeDocument/2006/relationships/image" Target="../media/image11.wmf"/><Relationship Id="rId11" Type="http://schemas.openxmlformats.org/officeDocument/2006/relationships/image" Target="../media/image13.wmf"/><Relationship Id="rId5" Type="http://schemas.openxmlformats.org/officeDocument/2006/relationships/oleObject" Target="../embeddings/oleObject5.bin"/><Relationship Id="rId15" Type="http://schemas.openxmlformats.org/officeDocument/2006/relationships/oleObject" Target="../embeddings/oleObject11.bin"/><Relationship Id="rId10" Type="http://schemas.openxmlformats.org/officeDocument/2006/relationships/oleObject" Target="../embeddings/oleObject8.bin"/><Relationship Id="rId4" Type="http://schemas.openxmlformats.org/officeDocument/2006/relationships/image" Target="../media/image10.wmf"/><Relationship Id="rId9" Type="http://schemas.openxmlformats.org/officeDocument/2006/relationships/image" Target="../media/image12.wmf"/><Relationship Id="rId14" Type="http://schemas.openxmlformats.org/officeDocument/2006/relationships/oleObject" Target="../embeddings/oleObject10.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2056">
            <a:extLst>
              <a:ext uri="{FF2B5EF4-FFF2-40B4-BE49-F238E27FC236}">
                <a16:creationId xmlns:a16="http://schemas.microsoft.com/office/drawing/2014/main" id="{F63A14DF-D6BC-4B1E-BF94-18BF189EF800}"/>
              </a:ext>
            </a:extLst>
          </p:cNvPr>
          <p:cNvSpPr>
            <a:spLocks noChangeArrowheads="1" noChangeShapeType="1" noTextEdit="1"/>
          </p:cNvSpPr>
          <p:nvPr/>
        </p:nvSpPr>
        <p:spPr bwMode="auto">
          <a:xfrm>
            <a:off x="2362200" y="0"/>
            <a:ext cx="40386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gradFill rotWithShape="1">
                  <a:gsLst>
                    <a:gs pos="0">
                      <a:srgbClr val="760000"/>
                    </a:gs>
                    <a:gs pos="50000">
                      <a:srgbClr val="FF0000"/>
                    </a:gs>
                    <a:gs pos="100000">
                      <a:srgbClr val="760000"/>
                    </a:gs>
                  </a:gsLst>
                  <a:lin ang="5400000" scaled="1"/>
                </a:gradFill>
                <a:effectLst>
                  <a:outerShdw dist="35921" dir="2700000" algn="ctr" rotWithShape="0">
                    <a:srgbClr val="C0C0C0"/>
                  </a:outerShdw>
                </a:effectLst>
                <a:latin typeface="华文新魏" panose="02010800040101010101" pitchFamily="2" charset="-122"/>
                <a:ea typeface="华文新魏" panose="02010800040101010101" pitchFamily="2" charset="-122"/>
              </a:rPr>
              <a:t>第二章 电阻电路分析</a:t>
            </a:r>
          </a:p>
        </p:txBody>
      </p:sp>
      <p:sp>
        <p:nvSpPr>
          <p:cNvPr id="14339" name="矩形 2061">
            <a:extLst>
              <a:ext uri="{FF2B5EF4-FFF2-40B4-BE49-F238E27FC236}">
                <a16:creationId xmlns:a16="http://schemas.microsoft.com/office/drawing/2014/main" id="{E4CEE5F4-A15A-4E5F-AF57-E4AA49F83B3B}"/>
              </a:ext>
            </a:extLst>
          </p:cNvPr>
          <p:cNvSpPr>
            <a:spLocks noChangeArrowheads="1"/>
          </p:cNvSpPr>
          <p:nvPr/>
        </p:nvSpPr>
        <p:spPr bwMode="auto">
          <a:xfrm>
            <a:off x="381000" y="6461125"/>
            <a:ext cx="3351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b="1">
                <a:solidFill>
                  <a:srgbClr val="FF3300"/>
                </a:solidFill>
                <a:ea typeface="方正舒体" panose="02010601030101010101" pitchFamily="2" charset="-122"/>
              </a:rPr>
              <a:t>点击目录     ，进入相关章节</a:t>
            </a:r>
          </a:p>
        </p:txBody>
      </p:sp>
      <p:sp>
        <p:nvSpPr>
          <p:cNvPr id="14340" name="矩形 2054">
            <a:extLst>
              <a:ext uri="{FF2B5EF4-FFF2-40B4-BE49-F238E27FC236}">
                <a16:creationId xmlns:a16="http://schemas.microsoft.com/office/drawing/2014/main" id="{A8472177-C529-4DCE-97FB-7B20FB20A5F8}"/>
              </a:ext>
            </a:extLst>
          </p:cNvPr>
          <p:cNvSpPr>
            <a:spLocks noChangeArrowheads="1"/>
          </p:cNvSpPr>
          <p:nvPr/>
        </p:nvSpPr>
        <p:spPr bwMode="auto">
          <a:xfrm>
            <a:off x="685800" y="1295400"/>
            <a:ext cx="3657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20000"/>
              </a:spcBef>
              <a:buSzPct val="90000"/>
            </a:pPr>
            <a:r>
              <a:rPr lang="en-US" altLang="zh-CN" b="1">
                <a:solidFill>
                  <a:srgbClr val="D82E1C"/>
                </a:solidFill>
              </a:rPr>
              <a:t>2.1</a:t>
            </a:r>
            <a:r>
              <a:rPr lang="en-US" altLang="zh-CN" sz="1800" b="1">
                <a:solidFill>
                  <a:srgbClr val="D82E1C"/>
                </a:solidFill>
              </a:rPr>
              <a:t>  </a:t>
            </a:r>
            <a:r>
              <a:rPr lang="zh-CN" altLang="en-US" b="1">
                <a:solidFill>
                  <a:srgbClr val="D82E1C"/>
                </a:solidFill>
                <a:latin typeface="黑体" panose="02010609060101010101" pitchFamily="49" charset="-122"/>
                <a:ea typeface="黑体" panose="02010609060101010101" pitchFamily="49" charset="-122"/>
              </a:rPr>
              <a:t>图与电路方程</a:t>
            </a:r>
          </a:p>
          <a:p>
            <a:pPr eaLnBrk="1" hangingPunct="1">
              <a:lnSpc>
                <a:spcPct val="90000"/>
              </a:lnSpc>
              <a:spcBef>
                <a:spcPct val="20000"/>
              </a:spcBef>
              <a:buSzPct val="90000"/>
            </a:pPr>
            <a:r>
              <a:rPr lang="zh-CN" altLang="en-US" sz="1800"/>
              <a:t>   </a:t>
            </a:r>
            <a:r>
              <a:rPr lang="zh-CN" altLang="en-US" sz="1800">
                <a:solidFill>
                  <a:srgbClr val="341CAA"/>
                </a:solidFill>
                <a:latin typeface="黑体" panose="02010609060101010101" pitchFamily="49" charset="-122"/>
                <a:ea typeface="黑体" panose="02010609060101010101" pitchFamily="49" charset="-122"/>
              </a:rPr>
              <a:t>一、图的基本概念</a:t>
            </a:r>
          </a:p>
          <a:p>
            <a:pPr eaLnBrk="1" hangingPunct="1">
              <a:lnSpc>
                <a:spcPct val="90000"/>
              </a:lnSpc>
              <a:spcBef>
                <a:spcPct val="20000"/>
              </a:spcBef>
              <a:buSzPct val="90000"/>
            </a:pPr>
            <a:r>
              <a:rPr lang="zh-CN" altLang="en-US" sz="1800">
                <a:solidFill>
                  <a:srgbClr val="341CAA"/>
                </a:solidFill>
                <a:latin typeface="黑体" panose="02010609060101010101" pitchFamily="49" charset="-122"/>
                <a:ea typeface="黑体" panose="02010609060101010101" pitchFamily="49" charset="-122"/>
              </a:rPr>
              <a:t>  二、</a:t>
            </a:r>
            <a:r>
              <a:rPr lang="en-US" altLang="zh-CN" sz="1800">
                <a:solidFill>
                  <a:srgbClr val="341CAA"/>
                </a:solidFill>
                <a:latin typeface="黑体" panose="02010609060101010101" pitchFamily="49" charset="-122"/>
                <a:ea typeface="黑体" panose="02010609060101010101" pitchFamily="49" charset="-122"/>
              </a:rPr>
              <a:t>KCL</a:t>
            </a:r>
            <a:r>
              <a:rPr lang="zh-CN" altLang="en-US" sz="1800">
                <a:solidFill>
                  <a:srgbClr val="341CAA"/>
                </a:solidFill>
                <a:latin typeface="黑体" panose="02010609060101010101" pitchFamily="49" charset="-122"/>
                <a:ea typeface="黑体" panose="02010609060101010101" pitchFamily="49" charset="-122"/>
              </a:rPr>
              <a:t>和</a:t>
            </a:r>
            <a:r>
              <a:rPr lang="en-US" altLang="zh-CN" sz="1800">
                <a:solidFill>
                  <a:srgbClr val="341CAA"/>
                </a:solidFill>
                <a:latin typeface="黑体" panose="02010609060101010101" pitchFamily="49" charset="-122"/>
                <a:ea typeface="黑体" panose="02010609060101010101" pitchFamily="49" charset="-122"/>
              </a:rPr>
              <a:t>KVL</a:t>
            </a:r>
            <a:r>
              <a:rPr lang="zh-CN" altLang="en-US" sz="1800">
                <a:solidFill>
                  <a:srgbClr val="341CAA"/>
                </a:solidFill>
                <a:latin typeface="黑体" panose="02010609060101010101" pitchFamily="49" charset="-122"/>
                <a:ea typeface="黑体" panose="02010609060101010101" pitchFamily="49" charset="-122"/>
              </a:rPr>
              <a:t>的独立方程</a:t>
            </a:r>
          </a:p>
          <a:p>
            <a:pPr eaLnBrk="1" hangingPunct="1">
              <a:lnSpc>
                <a:spcPct val="90000"/>
              </a:lnSpc>
              <a:spcBef>
                <a:spcPct val="20000"/>
              </a:spcBef>
              <a:buSzPct val="90000"/>
            </a:pPr>
            <a:r>
              <a:rPr lang="en-US" altLang="zh-CN" b="1">
                <a:solidFill>
                  <a:srgbClr val="D82E1C"/>
                </a:solidFill>
              </a:rPr>
              <a:t>2.2  2b</a:t>
            </a:r>
            <a:r>
              <a:rPr lang="zh-CN" altLang="en-US" b="1">
                <a:solidFill>
                  <a:srgbClr val="D82E1C"/>
                </a:solidFill>
              </a:rPr>
              <a:t>法和支路法</a:t>
            </a:r>
          </a:p>
          <a:p>
            <a:pPr eaLnBrk="1" hangingPunct="1">
              <a:lnSpc>
                <a:spcPct val="90000"/>
              </a:lnSpc>
              <a:spcBef>
                <a:spcPct val="20000"/>
              </a:spcBef>
              <a:buSzPct val="90000"/>
            </a:pPr>
            <a:r>
              <a:rPr lang="zh-CN" altLang="en-US" sz="1800"/>
              <a:t>   </a:t>
            </a:r>
            <a:r>
              <a:rPr lang="zh-CN" altLang="en-US" sz="1800">
                <a:solidFill>
                  <a:srgbClr val="341CAA"/>
                </a:solidFill>
                <a:latin typeface="黑体" panose="02010609060101010101" pitchFamily="49" charset="-122"/>
                <a:ea typeface="黑体" panose="02010609060101010101" pitchFamily="49" charset="-122"/>
              </a:rPr>
              <a:t>一、</a:t>
            </a:r>
            <a:r>
              <a:rPr lang="en-US" altLang="zh-CN" sz="1800">
                <a:solidFill>
                  <a:srgbClr val="341CAA"/>
                </a:solidFill>
                <a:latin typeface="黑体" panose="02010609060101010101" pitchFamily="49" charset="-122"/>
                <a:ea typeface="黑体" panose="02010609060101010101" pitchFamily="49" charset="-122"/>
              </a:rPr>
              <a:t>2b</a:t>
            </a:r>
            <a:r>
              <a:rPr lang="zh-CN" altLang="en-US" sz="1800">
                <a:solidFill>
                  <a:srgbClr val="341CAA"/>
                </a:solidFill>
                <a:latin typeface="黑体" panose="02010609060101010101" pitchFamily="49" charset="-122"/>
                <a:ea typeface="黑体" panose="02010609060101010101" pitchFamily="49" charset="-122"/>
              </a:rPr>
              <a:t>法</a:t>
            </a:r>
          </a:p>
          <a:p>
            <a:pPr eaLnBrk="1" hangingPunct="1">
              <a:lnSpc>
                <a:spcPct val="90000"/>
              </a:lnSpc>
              <a:spcBef>
                <a:spcPct val="20000"/>
              </a:spcBef>
              <a:buSzPct val="90000"/>
            </a:pPr>
            <a:r>
              <a:rPr lang="zh-CN" altLang="en-US" sz="1800">
                <a:solidFill>
                  <a:srgbClr val="341CAA"/>
                </a:solidFill>
                <a:latin typeface="黑体" panose="02010609060101010101" pitchFamily="49" charset="-122"/>
                <a:ea typeface="黑体" panose="02010609060101010101" pitchFamily="49" charset="-122"/>
              </a:rPr>
              <a:t>  二、支路法</a:t>
            </a:r>
          </a:p>
          <a:p>
            <a:pPr eaLnBrk="1" hangingPunct="1">
              <a:lnSpc>
                <a:spcPct val="90000"/>
              </a:lnSpc>
              <a:spcBef>
                <a:spcPct val="20000"/>
              </a:spcBef>
              <a:buSzPct val="90000"/>
            </a:pPr>
            <a:r>
              <a:rPr lang="en-US" altLang="zh-CN" b="1">
                <a:solidFill>
                  <a:srgbClr val="D82E1C"/>
                </a:solidFill>
              </a:rPr>
              <a:t>2.3  </a:t>
            </a:r>
            <a:r>
              <a:rPr lang="zh-CN" altLang="en-US" b="1">
                <a:solidFill>
                  <a:srgbClr val="D82E1C"/>
                </a:solidFill>
              </a:rPr>
              <a:t>回路法和网孔法</a:t>
            </a:r>
          </a:p>
          <a:p>
            <a:pPr eaLnBrk="1" hangingPunct="1">
              <a:lnSpc>
                <a:spcPct val="90000"/>
              </a:lnSpc>
              <a:spcBef>
                <a:spcPct val="20000"/>
              </a:spcBef>
              <a:buSzPct val="90000"/>
            </a:pPr>
            <a:r>
              <a:rPr lang="zh-CN" altLang="en-US" sz="1800"/>
              <a:t>   </a:t>
            </a:r>
            <a:r>
              <a:rPr lang="zh-CN" altLang="en-US" sz="1800">
                <a:solidFill>
                  <a:srgbClr val="341CAA"/>
                </a:solidFill>
                <a:latin typeface="黑体" panose="02010609060101010101" pitchFamily="49" charset="-122"/>
                <a:ea typeface="黑体" panose="02010609060101010101" pitchFamily="49" charset="-122"/>
              </a:rPr>
              <a:t>一、回路法</a:t>
            </a:r>
          </a:p>
          <a:p>
            <a:pPr eaLnBrk="1" hangingPunct="1">
              <a:lnSpc>
                <a:spcPct val="90000"/>
              </a:lnSpc>
              <a:spcBef>
                <a:spcPct val="20000"/>
              </a:spcBef>
              <a:buSzPct val="90000"/>
            </a:pPr>
            <a:r>
              <a:rPr lang="zh-CN" altLang="en-US" sz="1800">
                <a:solidFill>
                  <a:srgbClr val="341CAA"/>
                </a:solidFill>
                <a:latin typeface="黑体" panose="02010609060101010101" pitchFamily="49" charset="-122"/>
                <a:ea typeface="黑体" panose="02010609060101010101" pitchFamily="49" charset="-122"/>
              </a:rPr>
              <a:t>  二、特殊情况处理</a:t>
            </a:r>
          </a:p>
          <a:p>
            <a:pPr eaLnBrk="1" hangingPunct="1">
              <a:lnSpc>
                <a:spcPct val="90000"/>
              </a:lnSpc>
              <a:spcBef>
                <a:spcPct val="20000"/>
              </a:spcBef>
              <a:buSzPct val="90000"/>
            </a:pPr>
            <a:r>
              <a:rPr lang="en-US" altLang="zh-CN" b="1">
                <a:solidFill>
                  <a:srgbClr val="D82E1C"/>
                </a:solidFill>
              </a:rPr>
              <a:t>2.4  </a:t>
            </a:r>
            <a:r>
              <a:rPr lang="zh-CN" altLang="en-US" b="1">
                <a:solidFill>
                  <a:srgbClr val="D82E1C"/>
                </a:solidFill>
              </a:rPr>
              <a:t>节点法</a:t>
            </a:r>
          </a:p>
          <a:p>
            <a:pPr eaLnBrk="1" hangingPunct="1">
              <a:lnSpc>
                <a:spcPct val="90000"/>
              </a:lnSpc>
              <a:spcBef>
                <a:spcPct val="20000"/>
              </a:spcBef>
              <a:buSzPct val="90000"/>
            </a:pPr>
            <a:r>
              <a:rPr lang="zh-CN" altLang="en-US" sz="1800"/>
              <a:t>   </a:t>
            </a:r>
            <a:r>
              <a:rPr lang="zh-CN" altLang="en-US" sz="1800">
                <a:solidFill>
                  <a:srgbClr val="341CAA"/>
                </a:solidFill>
                <a:latin typeface="黑体" panose="02010609060101010101" pitchFamily="49" charset="-122"/>
                <a:ea typeface="黑体" panose="02010609060101010101" pitchFamily="49" charset="-122"/>
              </a:rPr>
              <a:t>一、节点法</a:t>
            </a:r>
          </a:p>
          <a:p>
            <a:r>
              <a:rPr lang="zh-CN" altLang="en-US" sz="1800">
                <a:solidFill>
                  <a:srgbClr val="341CAA"/>
                </a:solidFill>
                <a:latin typeface="黑体" panose="02010609060101010101" pitchFamily="49" charset="-122"/>
                <a:ea typeface="黑体" panose="02010609060101010101" pitchFamily="49" charset="-122"/>
              </a:rPr>
              <a:t>  二、特殊情况处理</a:t>
            </a:r>
          </a:p>
          <a:p>
            <a:pPr eaLnBrk="1" hangingPunct="1">
              <a:lnSpc>
                <a:spcPct val="90000"/>
              </a:lnSpc>
              <a:spcBef>
                <a:spcPct val="20000"/>
              </a:spcBef>
              <a:buSzPct val="90000"/>
            </a:pPr>
            <a:r>
              <a:rPr lang="en-US" altLang="zh-CN" b="1">
                <a:solidFill>
                  <a:srgbClr val="D82E1C"/>
                </a:solidFill>
              </a:rPr>
              <a:t>2.5  </a:t>
            </a:r>
            <a:r>
              <a:rPr lang="zh-CN" altLang="en-US" b="1">
                <a:solidFill>
                  <a:srgbClr val="D82E1C"/>
                </a:solidFill>
              </a:rPr>
              <a:t>齐次定理和叠加定理</a:t>
            </a:r>
          </a:p>
          <a:p>
            <a:pPr eaLnBrk="1" hangingPunct="1">
              <a:lnSpc>
                <a:spcPct val="90000"/>
              </a:lnSpc>
              <a:spcBef>
                <a:spcPct val="20000"/>
              </a:spcBef>
              <a:buSzPct val="90000"/>
            </a:pPr>
            <a:r>
              <a:rPr lang="zh-CN" altLang="en-US" sz="1800"/>
              <a:t>     </a:t>
            </a:r>
            <a:r>
              <a:rPr lang="zh-CN" altLang="en-US" sz="1800">
                <a:solidFill>
                  <a:srgbClr val="341CAA"/>
                </a:solidFill>
                <a:latin typeface="黑体" panose="02010609060101010101" pitchFamily="49" charset="-122"/>
                <a:ea typeface="黑体" panose="02010609060101010101" pitchFamily="49" charset="-122"/>
              </a:rPr>
              <a:t>一、齐次定理</a:t>
            </a:r>
          </a:p>
          <a:p>
            <a:pPr eaLnBrk="1" hangingPunct="1">
              <a:lnSpc>
                <a:spcPct val="90000"/>
              </a:lnSpc>
              <a:spcBef>
                <a:spcPct val="20000"/>
              </a:spcBef>
              <a:buSzPct val="90000"/>
            </a:pPr>
            <a:r>
              <a:rPr lang="zh-CN" altLang="en-US" sz="1800">
                <a:solidFill>
                  <a:srgbClr val="341CAA"/>
                </a:solidFill>
                <a:latin typeface="黑体" panose="02010609060101010101" pitchFamily="49" charset="-122"/>
                <a:ea typeface="黑体" panose="02010609060101010101" pitchFamily="49" charset="-122"/>
              </a:rPr>
              <a:t>   二、叠加定理</a:t>
            </a:r>
            <a:endParaRPr lang="zh-CN" altLang="en-US" sz="1800"/>
          </a:p>
          <a:p>
            <a:pPr eaLnBrk="1" hangingPunct="1">
              <a:lnSpc>
                <a:spcPct val="90000"/>
              </a:lnSpc>
              <a:spcBef>
                <a:spcPct val="20000"/>
              </a:spcBef>
              <a:buSzPct val="90000"/>
            </a:pPr>
            <a:endParaRPr lang="zh-CN" altLang="en-US" sz="1800"/>
          </a:p>
        </p:txBody>
      </p:sp>
      <p:sp>
        <p:nvSpPr>
          <p:cNvPr id="14341" name="矩形 2055">
            <a:extLst>
              <a:ext uri="{FF2B5EF4-FFF2-40B4-BE49-F238E27FC236}">
                <a16:creationId xmlns:a16="http://schemas.microsoft.com/office/drawing/2014/main" id="{C059042F-0C09-49A6-A155-3A5CB0E1017B}"/>
              </a:ext>
            </a:extLst>
          </p:cNvPr>
          <p:cNvSpPr>
            <a:spLocks noChangeArrowheads="1"/>
          </p:cNvSpPr>
          <p:nvPr/>
        </p:nvSpPr>
        <p:spPr bwMode="auto">
          <a:xfrm>
            <a:off x="4724400" y="1371600"/>
            <a:ext cx="3810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20000"/>
              </a:spcBef>
              <a:buSzPct val="90000"/>
            </a:pPr>
            <a:r>
              <a:rPr lang="en-US" altLang="zh-CN" b="1">
                <a:solidFill>
                  <a:srgbClr val="D82E1C"/>
                </a:solidFill>
              </a:rPr>
              <a:t>2.6  </a:t>
            </a:r>
            <a:r>
              <a:rPr lang="zh-CN" altLang="en-US" b="1">
                <a:solidFill>
                  <a:srgbClr val="D82E1C"/>
                </a:solidFill>
              </a:rPr>
              <a:t>替代定理</a:t>
            </a:r>
          </a:p>
          <a:p>
            <a:pPr eaLnBrk="1" hangingPunct="1">
              <a:lnSpc>
                <a:spcPct val="90000"/>
              </a:lnSpc>
              <a:spcBef>
                <a:spcPct val="20000"/>
              </a:spcBef>
              <a:buSzPct val="90000"/>
            </a:pPr>
            <a:r>
              <a:rPr lang="zh-CN" altLang="en-US" sz="1800"/>
              <a:t>     </a:t>
            </a:r>
            <a:r>
              <a:rPr lang="zh-CN" altLang="en-US" sz="1800">
                <a:solidFill>
                  <a:srgbClr val="341CAA"/>
                </a:solidFill>
                <a:latin typeface="黑体" panose="02010609060101010101" pitchFamily="49" charset="-122"/>
                <a:ea typeface="黑体" panose="02010609060101010101" pitchFamily="49" charset="-122"/>
              </a:rPr>
              <a:t>一、替代定理</a:t>
            </a:r>
          </a:p>
          <a:p>
            <a:pPr eaLnBrk="1" hangingPunct="1">
              <a:lnSpc>
                <a:spcPct val="90000"/>
              </a:lnSpc>
              <a:spcBef>
                <a:spcPct val="20000"/>
              </a:spcBef>
              <a:buSzPct val="90000"/>
            </a:pPr>
            <a:r>
              <a:rPr lang="zh-CN" altLang="en-US" sz="1800">
                <a:solidFill>
                  <a:srgbClr val="341CAA"/>
                </a:solidFill>
                <a:latin typeface="黑体" panose="02010609060101010101" pitchFamily="49" charset="-122"/>
                <a:ea typeface="黑体" panose="02010609060101010101" pitchFamily="49" charset="-122"/>
              </a:rPr>
              <a:t>   二、替代定理应用举例</a:t>
            </a:r>
          </a:p>
          <a:p>
            <a:pPr eaLnBrk="1" hangingPunct="1">
              <a:lnSpc>
                <a:spcPct val="90000"/>
              </a:lnSpc>
              <a:spcBef>
                <a:spcPct val="20000"/>
              </a:spcBef>
              <a:buSzPct val="90000"/>
            </a:pPr>
            <a:r>
              <a:rPr lang="zh-CN" altLang="en-US" sz="1800"/>
              <a:t> </a:t>
            </a:r>
            <a:r>
              <a:rPr lang="en-US" altLang="zh-CN" b="1">
                <a:solidFill>
                  <a:srgbClr val="D82E1C"/>
                </a:solidFill>
              </a:rPr>
              <a:t>2.7  </a:t>
            </a:r>
            <a:r>
              <a:rPr lang="zh-CN" altLang="en-US" b="1">
                <a:solidFill>
                  <a:srgbClr val="D82E1C"/>
                </a:solidFill>
              </a:rPr>
              <a:t>等效电源定理</a:t>
            </a:r>
          </a:p>
          <a:p>
            <a:pPr eaLnBrk="1" hangingPunct="1">
              <a:lnSpc>
                <a:spcPct val="90000"/>
              </a:lnSpc>
              <a:spcBef>
                <a:spcPct val="20000"/>
              </a:spcBef>
              <a:buSzPct val="90000"/>
            </a:pPr>
            <a:r>
              <a:rPr lang="zh-CN" altLang="en-US" sz="1800"/>
              <a:t>     </a:t>
            </a:r>
            <a:r>
              <a:rPr lang="zh-CN" altLang="en-US" sz="1800">
                <a:solidFill>
                  <a:srgbClr val="341CAA"/>
                </a:solidFill>
                <a:latin typeface="黑体" panose="02010609060101010101" pitchFamily="49" charset="-122"/>
                <a:ea typeface="黑体" panose="02010609060101010101" pitchFamily="49" charset="-122"/>
              </a:rPr>
              <a:t>一、等效电源定理</a:t>
            </a:r>
          </a:p>
          <a:p>
            <a:pPr eaLnBrk="1" hangingPunct="1">
              <a:lnSpc>
                <a:spcPct val="90000"/>
              </a:lnSpc>
              <a:spcBef>
                <a:spcPct val="20000"/>
              </a:spcBef>
              <a:buSzPct val="90000"/>
            </a:pPr>
            <a:r>
              <a:rPr lang="zh-CN" altLang="en-US" sz="1800">
                <a:solidFill>
                  <a:srgbClr val="341CAA"/>
                </a:solidFill>
                <a:latin typeface="黑体" panose="02010609060101010101" pitchFamily="49" charset="-122"/>
                <a:ea typeface="黑体" panose="02010609060101010101" pitchFamily="49" charset="-122"/>
              </a:rPr>
              <a:t>   二、开路电压短路电流的计算</a:t>
            </a:r>
          </a:p>
          <a:p>
            <a:pPr eaLnBrk="1" hangingPunct="1">
              <a:lnSpc>
                <a:spcPct val="90000"/>
              </a:lnSpc>
              <a:spcBef>
                <a:spcPct val="20000"/>
              </a:spcBef>
              <a:buSzPct val="90000"/>
            </a:pPr>
            <a:r>
              <a:rPr lang="zh-CN" altLang="en-US" sz="1800">
                <a:solidFill>
                  <a:srgbClr val="341CAA"/>
                </a:solidFill>
                <a:latin typeface="黑体" panose="02010609060101010101" pitchFamily="49" charset="-122"/>
                <a:ea typeface="黑体" panose="02010609060101010101" pitchFamily="49" charset="-122"/>
              </a:rPr>
              <a:t>   三、等效内阻的计算</a:t>
            </a:r>
          </a:p>
          <a:p>
            <a:pPr eaLnBrk="1" hangingPunct="1">
              <a:lnSpc>
                <a:spcPct val="90000"/>
              </a:lnSpc>
              <a:spcBef>
                <a:spcPct val="20000"/>
              </a:spcBef>
              <a:buSzPct val="90000"/>
            </a:pPr>
            <a:r>
              <a:rPr lang="zh-CN" altLang="en-US" sz="1800">
                <a:solidFill>
                  <a:srgbClr val="341CAA"/>
                </a:solidFill>
                <a:latin typeface="黑体" panose="02010609060101010101" pitchFamily="49" charset="-122"/>
                <a:ea typeface="黑体" panose="02010609060101010101" pitchFamily="49" charset="-122"/>
              </a:rPr>
              <a:t>   四、定理的应用举例</a:t>
            </a:r>
          </a:p>
          <a:p>
            <a:pPr eaLnBrk="1" hangingPunct="1">
              <a:lnSpc>
                <a:spcPct val="90000"/>
              </a:lnSpc>
              <a:spcBef>
                <a:spcPct val="20000"/>
              </a:spcBef>
              <a:buSzPct val="90000"/>
            </a:pPr>
            <a:r>
              <a:rPr lang="zh-CN" altLang="en-US" sz="1800">
                <a:solidFill>
                  <a:srgbClr val="341CAA"/>
                </a:solidFill>
                <a:latin typeface="黑体" panose="02010609060101010101" pitchFamily="49" charset="-122"/>
                <a:ea typeface="黑体" panose="02010609060101010101" pitchFamily="49" charset="-122"/>
              </a:rPr>
              <a:t>   五、定理应用小结</a:t>
            </a:r>
          </a:p>
          <a:p>
            <a:pPr eaLnBrk="1" hangingPunct="1">
              <a:lnSpc>
                <a:spcPct val="90000"/>
              </a:lnSpc>
              <a:spcBef>
                <a:spcPct val="20000"/>
              </a:spcBef>
              <a:buSzPct val="90000"/>
            </a:pPr>
            <a:r>
              <a:rPr lang="zh-CN" altLang="en-US" sz="1800">
                <a:solidFill>
                  <a:srgbClr val="341CAA"/>
                </a:solidFill>
                <a:latin typeface="黑体" panose="02010609060101010101" pitchFamily="49" charset="-122"/>
                <a:ea typeface="黑体" panose="02010609060101010101" pitchFamily="49" charset="-122"/>
              </a:rPr>
              <a:t>   六、最大功率传输条件</a:t>
            </a:r>
          </a:p>
          <a:p>
            <a:pPr eaLnBrk="1" hangingPunct="1">
              <a:lnSpc>
                <a:spcPct val="90000"/>
              </a:lnSpc>
              <a:spcBef>
                <a:spcPct val="20000"/>
              </a:spcBef>
              <a:buSzPct val="90000"/>
            </a:pPr>
            <a:r>
              <a:rPr lang="zh-CN" altLang="en-US" sz="1800">
                <a:solidFill>
                  <a:srgbClr val="341CAA"/>
                </a:solidFill>
                <a:latin typeface="黑体" panose="02010609060101010101" pitchFamily="49" charset="-122"/>
                <a:ea typeface="黑体" panose="02010609060101010101" pitchFamily="49" charset="-122"/>
              </a:rPr>
              <a:t> </a:t>
            </a:r>
            <a:r>
              <a:rPr lang="en-US" altLang="zh-CN" b="1">
                <a:solidFill>
                  <a:srgbClr val="D82E1C"/>
                </a:solidFill>
              </a:rPr>
              <a:t>2.8  </a:t>
            </a:r>
            <a:r>
              <a:rPr lang="zh-CN" altLang="en-US" b="1">
                <a:solidFill>
                  <a:srgbClr val="D82E1C"/>
                </a:solidFill>
              </a:rPr>
              <a:t>特勒根定理和互易定理</a:t>
            </a:r>
          </a:p>
          <a:p>
            <a:pPr eaLnBrk="1" hangingPunct="1">
              <a:lnSpc>
                <a:spcPct val="90000"/>
              </a:lnSpc>
              <a:spcBef>
                <a:spcPct val="20000"/>
              </a:spcBef>
              <a:buSzPct val="90000"/>
            </a:pPr>
            <a:r>
              <a:rPr lang="zh-CN" altLang="en-US" sz="1800"/>
              <a:t>     </a:t>
            </a:r>
            <a:r>
              <a:rPr lang="zh-CN" altLang="en-US" sz="1800">
                <a:solidFill>
                  <a:srgbClr val="341CAA"/>
                </a:solidFill>
                <a:latin typeface="黑体" panose="02010609060101010101" pitchFamily="49" charset="-122"/>
                <a:ea typeface="黑体" panose="02010609060101010101" pitchFamily="49" charset="-122"/>
              </a:rPr>
              <a:t>一、特勒根定理</a:t>
            </a:r>
          </a:p>
          <a:p>
            <a:pPr eaLnBrk="1" hangingPunct="1">
              <a:lnSpc>
                <a:spcPct val="90000"/>
              </a:lnSpc>
              <a:spcBef>
                <a:spcPct val="20000"/>
              </a:spcBef>
              <a:buSzPct val="90000"/>
            </a:pPr>
            <a:r>
              <a:rPr lang="zh-CN" altLang="en-US" sz="1800">
                <a:solidFill>
                  <a:srgbClr val="341CAA"/>
                </a:solidFill>
                <a:latin typeface="黑体" panose="02010609060101010101" pitchFamily="49" charset="-122"/>
                <a:ea typeface="黑体" panose="02010609060101010101" pitchFamily="49" charset="-122"/>
              </a:rPr>
              <a:t>   二、互易定理</a:t>
            </a:r>
          </a:p>
          <a:p>
            <a:pPr eaLnBrk="1" hangingPunct="1">
              <a:lnSpc>
                <a:spcPct val="90000"/>
              </a:lnSpc>
              <a:spcBef>
                <a:spcPct val="20000"/>
              </a:spcBef>
              <a:buSzPct val="90000"/>
            </a:pPr>
            <a:r>
              <a:rPr lang="zh-CN" altLang="en-US" sz="1800">
                <a:solidFill>
                  <a:srgbClr val="341CAA"/>
                </a:solidFill>
                <a:latin typeface="黑体" panose="02010609060101010101" pitchFamily="49" charset="-122"/>
                <a:ea typeface="黑体" panose="02010609060101010101" pitchFamily="49" charset="-122"/>
              </a:rPr>
              <a:t> </a:t>
            </a:r>
            <a:r>
              <a:rPr lang="en-US" altLang="zh-CN" b="1">
                <a:solidFill>
                  <a:srgbClr val="D82E1C"/>
                </a:solidFill>
              </a:rPr>
              <a:t>2.9  </a:t>
            </a:r>
            <a:r>
              <a:rPr lang="zh-CN" altLang="en-US" b="1">
                <a:solidFill>
                  <a:srgbClr val="D82E1C"/>
                </a:solidFill>
              </a:rPr>
              <a:t>电路的对偶性</a:t>
            </a:r>
          </a:p>
          <a:p>
            <a:pPr eaLnBrk="1" hangingPunct="1">
              <a:lnSpc>
                <a:spcPct val="90000"/>
              </a:lnSpc>
              <a:spcBef>
                <a:spcPct val="20000"/>
              </a:spcBef>
              <a:buSzPct val="90000"/>
            </a:pPr>
            <a:r>
              <a:rPr lang="zh-CN" altLang="en-US" sz="1800"/>
              <a:t>     </a:t>
            </a:r>
          </a:p>
        </p:txBody>
      </p:sp>
      <p:sp>
        <p:nvSpPr>
          <p:cNvPr id="14342" name="任意多边形 2057">
            <a:hlinkClick r:id="rId3" action="ppaction://hlinksldjump"/>
            <a:extLst>
              <a:ext uri="{FF2B5EF4-FFF2-40B4-BE49-F238E27FC236}">
                <a16:creationId xmlns:a16="http://schemas.microsoft.com/office/drawing/2014/main" id="{74DA12AE-9030-498C-BB17-0CB3D72C9D61}"/>
              </a:ext>
            </a:extLst>
          </p:cNvPr>
          <p:cNvSpPr>
            <a:spLocks noChangeArrowheads="1"/>
          </p:cNvSpPr>
          <p:nvPr/>
        </p:nvSpPr>
        <p:spPr bwMode="auto">
          <a:xfrm>
            <a:off x="2895600" y="1681163"/>
            <a:ext cx="304800" cy="147637"/>
          </a:xfrm>
          <a:custGeom>
            <a:avLst/>
            <a:gdLst>
              <a:gd name="T0" fmla="*/ 195947 w 21600"/>
              <a:gd name="T1" fmla="*/ 0 h 21600"/>
              <a:gd name="T2" fmla="*/ 195947 w 21600"/>
              <a:gd name="T3" fmla="*/ 36909 h 21600"/>
              <a:gd name="T4" fmla="*/ 47625 w 21600"/>
              <a:gd name="T5" fmla="*/ 36909 h 21600"/>
              <a:gd name="T6" fmla="*/ 47625 w 21600"/>
              <a:gd name="T7" fmla="*/ 110728 h 21600"/>
              <a:gd name="T8" fmla="*/ 195947 w 21600"/>
              <a:gd name="T9" fmla="*/ 110728 h 21600"/>
              <a:gd name="T10" fmla="*/ 195947 w 21600"/>
              <a:gd name="T11" fmla="*/ 147637 h 21600"/>
              <a:gd name="T12" fmla="*/ 304800 w 21600"/>
              <a:gd name="T13" fmla="*/ 73819 h 21600"/>
              <a:gd name="T14" fmla="*/ 19050 w 21600"/>
              <a:gd name="T15" fmla="*/ 36909 h 21600"/>
              <a:gd name="T16" fmla="*/ 19050 w 21600"/>
              <a:gd name="T17" fmla="*/ 110728 h 21600"/>
              <a:gd name="T18" fmla="*/ 38100 w 21600"/>
              <a:gd name="T19" fmla="*/ 110728 h 21600"/>
              <a:gd name="T20" fmla="*/ 38100 w 21600"/>
              <a:gd name="T21" fmla="*/ 36909 h 21600"/>
              <a:gd name="T22" fmla="*/ 0 w 21600"/>
              <a:gd name="T23" fmla="*/ 36909 h 21600"/>
              <a:gd name="T24" fmla="*/ 0 w 21600"/>
              <a:gd name="T25" fmla="*/ 110728 h 21600"/>
              <a:gd name="T26" fmla="*/ 9525 w 21600"/>
              <a:gd name="T27" fmla="*/ 110728 h 21600"/>
              <a:gd name="T28" fmla="*/ 9525 w 21600"/>
              <a:gd name="T29" fmla="*/ 36909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3886" y="0"/>
                </a:moveTo>
                <a:lnTo>
                  <a:pt x="13886" y="5400"/>
                </a:lnTo>
                <a:lnTo>
                  <a:pt x="3375" y="5400"/>
                </a:lnTo>
                <a:lnTo>
                  <a:pt x="3375" y="16200"/>
                </a:lnTo>
                <a:lnTo>
                  <a:pt x="13886" y="16200"/>
                </a:lnTo>
                <a:lnTo>
                  <a:pt x="13886" y="21600"/>
                </a:lnTo>
                <a:lnTo>
                  <a:pt x="21600" y="10800"/>
                </a:lnTo>
                <a:lnTo>
                  <a:pt x="13886"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a:solidFill>
              <a:srgbClr val="00FF00"/>
            </a:solidFill>
            <a:miter lim="800000"/>
            <a:headEnd/>
            <a:tailEnd/>
          </a:ln>
          <a:effectLst>
            <a:outerShdw dist="71842" dir="2700000" algn="ctr" rotWithShape="0">
              <a:schemeClr val="bg2"/>
            </a:outerShdw>
          </a:effectLst>
        </p:spPr>
        <p:txBody>
          <a:bodyPr/>
          <a:lstStyle/>
          <a:p>
            <a:endParaRPr lang="zh-CN" altLang="en-US"/>
          </a:p>
        </p:txBody>
      </p:sp>
      <p:sp>
        <p:nvSpPr>
          <p:cNvPr id="14343" name="任意多边形 2058">
            <a:hlinkClick r:id="rId3" action="ppaction://hlinksldjump"/>
            <a:extLst>
              <a:ext uri="{FF2B5EF4-FFF2-40B4-BE49-F238E27FC236}">
                <a16:creationId xmlns:a16="http://schemas.microsoft.com/office/drawing/2014/main" id="{1DABCC3D-A947-4200-A8DF-B2DF28D2D3D7}"/>
              </a:ext>
            </a:extLst>
          </p:cNvPr>
          <p:cNvSpPr>
            <a:spLocks noChangeArrowheads="1"/>
          </p:cNvSpPr>
          <p:nvPr/>
        </p:nvSpPr>
        <p:spPr bwMode="auto">
          <a:xfrm>
            <a:off x="3581400" y="1981200"/>
            <a:ext cx="304800" cy="147638"/>
          </a:xfrm>
          <a:custGeom>
            <a:avLst/>
            <a:gdLst>
              <a:gd name="T0" fmla="*/ 195947 w 21600"/>
              <a:gd name="T1" fmla="*/ 0 h 21600"/>
              <a:gd name="T2" fmla="*/ 195947 w 21600"/>
              <a:gd name="T3" fmla="*/ 36910 h 21600"/>
              <a:gd name="T4" fmla="*/ 47625 w 21600"/>
              <a:gd name="T5" fmla="*/ 36910 h 21600"/>
              <a:gd name="T6" fmla="*/ 47625 w 21600"/>
              <a:gd name="T7" fmla="*/ 110729 h 21600"/>
              <a:gd name="T8" fmla="*/ 195947 w 21600"/>
              <a:gd name="T9" fmla="*/ 110729 h 21600"/>
              <a:gd name="T10" fmla="*/ 195947 w 21600"/>
              <a:gd name="T11" fmla="*/ 147638 h 21600"/>
              <a:gd name="T12" fmla="*/ 304800 w 21600"/>
              <a:gd name="T13" fmla="*/ 73819 h 21600"/>
              <a:gd name="T14" fmla="*/ 19050 w 21600"/>
              <a:gd name="T15" fmla="*/ 36910 h 21600"/>
              <a:gd name="T16" fmla="*/ 19050 w 21600"/>
              <a:gd name="T17" fmla="*/ 110729 h 21600"/>
              <a:gd name="T18" fmla="*/ 38100 w 21600"/>
              <a:gd name="T19" fmla="*/ 110729 h 21600"/>
              <a:gd name="T20" fmla="*/ 38100 w 21600"/>
              <a:gd name="T21" fmla="*/ 36910 h 21600"/>
              <a:gd name="T22" fmla="*/ 0 w 21600"/>
              <a:gd name="T23" fmla="*/ 36910 h 21600"/>
              <a:gd name="T24" fmla="*/ 0 w 21600"/>
              <a:gd name="T25" fmla="*/ 110729 h 21600"/>
              <a:gd name="T26" fmla="*/ 9525 w 21600"/>
              <a:gd name="T27" fmla="*/ 110729 h 21600"/>
              <a:gd name="T28" fmla="*/ 9525 w 21600"/>
              <a:gd name="T29" fmla="*/ 3691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3886" y="0"/>
                </a:moveTo>
                <a:lnTo>
                  <a:pt x="13886" y="5400"/>
                </a:lnTo>
                <a:lnTo>
                  <a:pt x="3375" y="5400"/>
                </a:lnTo>
                <a:lnTo>
                  <a:pt x="3375" y="16200"/>
                </a:lnTo>
                <a:lnTo>
                  <a:pt x="13886" y="16200"/>
                </a:lnTo>
                <a:lnTo>
                  <a:pt x="13886" y="21600"/>
                </a:lnTo>
                <a:lnTo>
                  <a:pt x="21600" y="10800"/>
                </a:lnTo>
                <a:lnTo>
                  <a:pt x="13886"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a:solidFill>
              <a:srgbClr val="00FF00"/>
            </a:solidFill>
            <a:miter lim="800000"/>
            <a:headEnd/>
            <a:tailEnd/>
          </a:ln>
          <a:effectLst>
            <a:outerShdw dist="71842" dir="2700000" algn="ctr" rotWithShape="0">
              <a:schemeClr val="bg2"/>
            </a:outerShdw>
          </a:effectLst>
        </p:spPr>
        <p:txBody>
          <a:bodyPr/>
          <a:lstStyle/>
          <a:p>
            <a:endParaRPr lang="zh-CN" altLang="en-US"/>
          </a:p>
        </p:txBody>
      </p:sp>
      <p:sp>
        <p:nvSpPr>
          <p:cNvPr id="14344" name="任意多边形 2059">
            <a:hlinkClick r:id="rId4" action="ppaction://hlinksldjump"/>
            <a:extLst>
              <a:ext uri="{FF2B5EF4-FFF2-40B4-BE49-F238E27FC236}">
                <a16:creationId xmlns:a16="http://schemas.microsoft.com/office/drawing/2014/main" id="{CD29802B-34D9-457C-976F-DE04AA1CCF86}"/>
              </a:ext>
            </a:extLst>
          </p:cNvPr>
          <p:cNvSpPr>
            <a:spLocks noChangeArrowheads="1"/>
          </p:cNvSpPr>
          <p:nvPr/>
        </p:nvSpPr>
        <p:spPr bwMode="auto">
          <a:xfrm>
            <a:off x="2057400" y="2671763"/>
            <a:ext cx="304800" cy="147637"/>
          </a:xfrm>
          <a:custGeom>
            <a:avLst/>
            <a:gdLst>
              <a:gd name="T0" fmla="*/ 195947 w 21600"/>
              <a:gd name="T1" fmla="*/ 0 h 21600"/>
              <a:gd name="T2" fmla="*/ 195947 w 21600"/>
              <a:gd name="T3" fmla="*/ 36909 h 21600"/>
              <a:gd name="T4" fmla="*/ 47625 w 21600"/>
              <a:gd name="T5" fmla="*/ 36909 h 21600"/>
              <a:gd name="T6" fmla="*/ 47625 w 21600"/>
              <a:gd name="T7" fmla="*/ 110728 h 21600"/>
              <a:gd name="T8" fmla="*/ 195947 w 21600"/>
              <a:gd name="T9" fmla="*/ 110728 h 21600"/>
              <a:gd name="T10" fmla="*/ 195947 w 21600"/>
              <a:gd name="T11" fmla="*/ 147637 h 21600"/>
              <a:gd name="T12" fmla="*/ 304800 w 21600"/>
              <a:gd name="T13" fmla="*/ 73819 h 21600"/>
              <a:gd name="T14" fmla="*/ 19050 w 21600"/>
              <a:gd name="T15" fmla="*/ 36909 h 21600"/>
              <a:gd name="T16" fmla="*/ 19050 w 21600"/>
              <a:gd name="T17" fmla="*/ 110728 h 21600"/>
              <a:gd name="T18" fmla="*/ 38100 w 21600"/>
              <a:gd name="T19" fmla="*/ 110728 h 21600"/>
              <a:gd name="T20" fmla="*/ 38100 w 21600"/>
              <a:gd name="T21" fmla="*/ 36909 h 21600"/>
              <a:gd name="T22" fmla="*/ 0 w 21600"/>
              <a:gd name="T23" fmla="*/ 36909 h 21600"/>
              <a:gd name="T24" fmla="*/ 0 w 21600"/>
              <a:gd name="T25" fmla="*/ 110728 h 21600"/>
              <a:gd name="T26" fmla="*/ 9525 w 21600"/>
              <a:gd name="T27" fmla="*/ 110728 h 21600"/>
              <a:gd name="T28" fmla="*/ 9525 w 21600"/>
              <a:gd name="T29" fmla="*/ 36909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3886" y="0"/>
                </a:moveTo>
                <a:lnTo>
                  <a:pt x="13886" y="5400"/>
                </a:lnTo>
                <a:lnTo>
                  <a:pt x="3375" y="5400"/>
                </a:lnTo>
                <a:lnTo>
                  <a:pt x="3375" y="16200"/>
                </a:lnTo>
                <a:lnTo>
                  <a:pt x="13886" y="16200"/>
                </a:lnTo>
                <a:lnTo>
                  <a:pt x="13886" y="21600"/>
                </a:lnTo>
                <a:lnTo>
                  <a:pt x="21600" y="10800"/>
                </a:lnTo>
                <a:lnTo>
                  <a:pt x="13886"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a:solidFill>
              <a:srgbClr val="00FF00"/>
            </a:solidFill>
            <a:miter lim="800000"/>
            <a:headEnd/>
            <a:tailEnd/>
          </a:ln>
          <a:effectLst>
            <a:outerShdw dist="71842" dir="2700000" algn="ctr" rotWithShape="0">
              <a:schemeClr val="bg2"/>
            </a:outerShdw>
          </a:effectLst>
        </p:spPr>
        <p:txBody>
          <a:bodyPr/>
          <a:lstStyle/>
          <a:p>
            <a:endParaRPr lang="zh-CN" altLang="en-US"/>
          </a:p>
        </p:txBody>
      </p:sp>
      <p:sp>
        <p:nvSpPr>
          <p:cNvPr id="14345" name="任意多边形 2060">
            <a:hlinkClick r:id="rId5" action="ppaction://hlinksldjump"/>
            <a:extLst>
              <a:ext uri="{FF2B5EF4-FFF2-40B4-BE49-F238E27FC236}">
                <a16:creationId xmlns:a16="http://schemas.microsoft.com/office/drawing/2014/main" id="{6D56FFE3-EB94-44F6-99AD-B2EADB2EE170}"/>
              </a:ext>
            </a:extLst>
          </p:cNvPr>
          <p:cNvSpPr>
            <a:spLocks noChangeArrowheads="1"/>
          </p:cNvSpPr>
          <p:nvPr/>
        </p:nvSpPr>
        <p:spPr bwMode="auto">
          <a:xfrm>
            <a:off x="2286000" y="2976563"/>
            <a:ext cx="304800" cy="147637"/>
          </a:xfrm>
          <a:custGeom>
            <a:avLst/>
            <a:gdLst>
              <a:gd name="T0" fmla="*/ 195947 w 21600"/>
              <a:gd name="T1" fmla="*/ 0 h 21600"/>
              <a:gd name="T2" fmla="*/ 195947 w 21600"/>
              <a:gd name="T3" fmla="*/ 36909 h 21600"/>
              <a:gd name="T4" fmla="*/ 47625 w 21600"/>
              <a:gd name="T5" fmla="*/ 36909 h 21600"/>
              <a:gd name="T6" fmla="*/ 47625 w 21600"/>
              <a:gd name="T7" fmla="*/ 110728 h 21600"/>
              <a:gd name="T8" fmla="*/ 195947 w 21600"/>
              <a:gd name="T9" fmla="*/ 110728 h 21600"/>
              <a:gd name="T10" fmla="*/ 195947 w 21600"/>
              <a:gd name="T11" fmla="*/ 147637 h 21600"/>
              <a:gd name="T12" fmla="*/ 304800 w 21600"/>
              <a:gd name="T13" fmla="*/ 73819 h 21600"/>
              <a:gd name="T14" fmla="*/ 19050 w 21600"/>
              <a:gd name="T15" fmla="*/ 36909 h 21600"/>
              <a:gd name="T16" fmla="*/ 19050 w 21600"/>
              <a:gd name="T17" fmla="*/ 110728 h 21600"/>
              <a:gd name="T18" fmla="*/ 38100 w 21600"/>
              <a:gd name="T19" fmla="*/ 110728 h 21600"/>
              <a:gd name="T20" fmla="*/ 38100 w 21600"/>
              <a:gd name="T21" fmla="*/ 36909 h 21600"/>
              <a:gd name="T22" fmla="*/ 0 w 21600"/>
              <a:gd name="T23" fmla="*/ 36909 h 21600"/>
              <a:gd name="T24" fmla="*/ 0 w 21600"/>
              <a:gd name="T25" fmla="*/ 110728 h 21600"/>
              <a:gd name="T26" fmla="*/ 9525 w 21600"/>
              <a:gd name="T27" fmla="*/ 110728 h 21600"/>
              <a:gd name="T28" fmla="*/ 9525 w 21600"/>
              <a:gd name="T29" fmla="*/ 36909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3886" y="0"/>
                </a:moveTo>
                <a:lnTo>
                  <a:pt x="13886" y="5400"/>
                </a:lnTo>
                <a:lnTo>
                  <a:pt x="3375" y="5400"/>
                </a:lnTo>
                <a:lnTo>
                  <a:pt x="3375" y="16200"/>
                </a:lnTo>
                <a:lnTo>
                  <a:pt x="13886" y="16200"/>
                </a:lnTo>
                <a:lnTo>
                  <a:pt x="13886" y="21600"/>
                </a:lnTo>
                <a:lnTo>
                  <a:pt x="21600" y="10800"/>
                </a:lnTo>
                <a:lnTo>
                  <a:pt x="13886"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a:solidFill>
              <a:srgbClr val="00FF00"/>
            </a:solidFill>
            <a:miter lim="800000"/>
            <a:headEnd/>
            <a:tailEnd/>
          </a:ln>
          <a:effectLst>
            <a:outerShdw dist="71842" dir="2700000" algn="ctr" rotWithShape="0">
              <a:schemeClr val="bg2"/>
            </a:outerShdw>
          </a:effectLst>
        </p:spPr>
        <p:txBody>
          <a:bodyPr/>
          <a:lstStyle/>
          <a:p>
            <a:endParaRPr lang="zh-CN" altLang="en-US"/>
          </a:p>
        </p:txBody>
      </p:sp>
      <p:sp>
        <p:nvSpPr>
          <p:cNvPr id="14346" name="任意多边形 2064">
            <a:hlinkClick r:id="rId6" action="ppaction://hlinksldjump"/>
            <a:extLst>
              <a:ext uri="{FF2B5EF4-FFF2-40B4-BE49-F238E27FC236}">
                <a16:creationId xmlns:a16="http://schemas.microsoft.com/office/drawing/2014/main" id="{3F2B7DAC-0894-42FA-9E8B-AA17E60A6E00}"/>
              </a:ext>
            </a:extLst>
          </p:cNvPr>
          <p:cNvSpPr>
            <a:spLocks noChangeArrowheads="1"/>
          </p:cNvSpPr>
          <p:nvPr/>
        </p:nvSpPr>
        <p:spPr bwMode="auto">
          <a:xfrm>
            <a:off x="2286000" y="3586163"/>
            <a:ext cx="304800" cy="147637"/>
          </a:xfrm>
          <a:custGeom>
            <a:avLst/>
            <a:gdLst>
              <a:gd name="T0" fmla="*/ 195947 w 21600"/>
              <a:gd name="T1" fmla="*/ 0 h 21600"/>
              <a:gd name="T2" fmla="*/ 195947 w 21600"/>
              <a:gd name="T3" fmla="*/ 36909 h 21600"/>
              <a:gd name="T4" fmla="*/ 47625 w 21600"/>
              <a:gd name="T5" fmla="*/ 36909 h 21600"/>
              <a:gd name="T6" fmla="*/ 47625 w 21600"/>
              <a:gd name="T7" fmla="*/ 110728 h 21600"/>
              <a:gd name="T8" fmla="*/ 195947 w 21600"/>
              <a:gd name="T9" fmla="*/ 110728 h 21600"/>
              <a:gd name="T10" fmla="*/ 195947 w 21600"/>
              <a:gd name="T11" fmla="*/ 147637 h 21600"/>
              <a:gd name="T12" fmla="*/ 304800 w 21600"/>
              <a:gd name="T13" fmla="*/ 73819 h 21600"/>
              <a:gd name="T14" fmla="*/ 19050 w 21600"/>
              <a:gd name="T15" fmla="*/ 36909 h 21600"/>
              <a:gd name="T16" fmla="*/ 19050 w 21600"/>
              <a:gd name="T17" fmla="*/ 110728 h 21600"/>
              <a:gd name="T18" fmla="*/ 38100 w 21600"/>
              <a:gd name="T19" fmla="*/ 110728 h 21600"/>
              <a:gd name="T20" fmla="*/ 38100 w 21600"/>
              <a:gd name="T21" fmla="*/ 36909 h 21600"/>
              <a:gd name="T22" fmla="*/ 0 w 21600"/>
              <a:gd name="T23" fmla="*/ 36909 h 21600"/>
              <a:gd name="T24" fmla="*/ 0 w 21600"/>
              <a:gd name="T25" fmla="*/ 110728 h 21600"/>
              <a:gd name="T26" fmla="*/ 9525 w 21600"/>
              <a:gd name="T27" fmla="*/ 110728 h 21600"/>
              <a:gd name="T28" fmla="*/ 9525 w 21600"/>
              <a:gd name="T29" fmla="*/ 36909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3886" y="0"/>
                </a:moveTo>
                <a:lnTo>
                  <a:pt x="13886" y="5400"/>
                </a:lnTo>
                <a:lnTo>
                  <a:pt x="3375" y="5400"/>
                </a:lnTo>
                <a:lnTo>
                  <a:pt x="3375" y="16200"/>
                </a:lnTo>
                <a:lnTo>
                  <a:pt x="13886" y="16200"/>
                </a:lnTo>
                <a:lnTo>
                  <a:pt x="13886" y="21600"/>
                </a:lnTo>
                <a:lnTo>
                  <a:pt x="21600" y="10800"/>
                </a:lnTo>
                <a:lnTo>
                  <a:pt x="13886"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a:solidFill>
              <a:srgbClr val="00FF00"/>
            </a:solidFill>
            <a:miter lim="800000"/>
            <a:headEnd/>
            <a:tailEnd/>
          </a:ln>
          <a:effectLst>
            <a:outerShdw dist="71842" dir="2700000" algn="ctr" rotWithShape="0">
              <a:schemeClr val="bg2"/>
            </a:outerShdw>
          </a:effectLst>
        </p:spPr>
        <p:txBody>
          <a:bodyPr/>
          <a:lstStyle/>
          <a:p>
            <a:endParaRPr lang="zh-CN" altLang="en-US"/>
          </a:p>
        </p:txBody>
      </p:sp>
      <p:sp>
        <p:nvSpPr>
          <p:cNvPr id="14347" name="任意多边形 2065">
            <a:hlinkClick r:id="rId7" action="ppaction://hlinksldjump"/>
            <a:extLst>
              <a:ext uri="{FF2B5EF4-FFF2-40B4-BE49-F238E27FC236}">
                <a16:creationId xmlns:a16="http://schemas.microsoft.com/office/drawing/2014/main" id="{7B619EA4-1764-40A3-813C-99325B8659D5}"/>
              </a:ext>
            </a:extLst>
          </p:cNvPr>
          <p:cNvSpPr>
            <a:spLocks noChangeArrowheads="1"/>
          </p:cNvSpPr>
          <p:nvPr/>
        </p:nvSpPr>
        <p:spPr bwMode="auto">
          <a:xfrm>
            <a:off x="2895600" y="3890963"/>
            <a:ext cx="304800" cy="147637"/>
          </a:xfrm>
          <a:custGeom>
            <a:avLst/>
            <a:gdLst>
              <a:gd name="T0" fmla="*/ 195947 w 21600"/>
              <a:gd name="T1" fmla="*/ 0 h 21600"/>
              <a:gd name="T2" fmla="*/ 195947 w 21600"/>
              <a:gd name="T3" fmla="*/ 36909 h 21600"/>
              <a:gd name="T4" fmla="*/ 47625 w 21600"/>
              <a:gd name="T5" fmla="*/ 36909 h 21600"/>
              <a:gd name="T6" fmla="*/ 47625 w 21600"/>
              <a:gd name="T7" fmla="*/ 110728 h 21600"/>
              <a:gd name="T8" fmla="*/ 195947 w 21600"/>
              <a:gd name="T9" fmla="*/ 110728 h 21600"/>
              <a:gd name="T10" fmla="*/ 195947 w 21600"/>
              <a:gd name="T11" fmla="*/ 147637 h 21600"/>
              <a:gd name="T12" fmla="*/ 304800 w 21600"/>
              <a:gd name="T13" fmla="*/ 73819 h 21600"/>
              <a:gd name="T14" fmla="*/ 19050 w 21600"/>
              <a:gd name="T15" fmla="*/ 36909 h 21600"/>
              <a:gd name="T16" fmla="*/ 19050 w 21600"/>
              <a:gd name="T17" fmla="*/ 110728 h 21600"/>
              <a:gd name="T18" fmla="*/ 38100 w 21600"/>
              <a:gd name="T19" fmla="*/ 110728 h 21600"/>
              <a:gd name="T20" fmla="*/ 38100 w 21600"/>
              <a:gd name="T21" fmla="*/ 36909 h 21600"/>
              <a:gd name="T22" fmla="*/ 0 w 21600"/>
              <a:gd name="T23" fmla="*/ 36909 h 21600"/>
              <a:gd name="T24" fmla="*/ 0 w 21600"/>
              <a:gd name="T25" fmla="*/ 110728 h 21600"/>
              <a:gd name="T26" fmla="*/ 9525 w 21600"/>
              <a:gd name="T27" fmla="*/ 110728 h 21600"/>
              <a:gd name="T28" fmla="*/ 9525 w 21600"/>
              <a:gd name="T29" fmla="*/ 36909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3886" y="0"/>
                </a:moveTo>
                <a:lnTo>
                  <a:pt x="13886" y="5400"/>
                </a:lnTo>
                <a:lnTo>
                  <a:pt x="3375" y="5400"/>
                </a:lnTo>
                <a:lnTo>
                  <a:pt x="3375" y="16200"/>
                </a:lnTo>
                <a:lnTo>
                  <a:pt x="13886" y="16200"/>
                </a:lnTo>
                <a:lnTo>
                  <a:pt x="13886" y="21600"/>
                </a:lnTo>
                <a:lnTo>
                  <a:pt x="21600" y="10800"/>
                </a:lnTo>
                <a:lnTo>
                  <a:pt x="13886"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a:solidFill>
              <a:srgbClr val="00FF00"/>
            </a:solidFill>
            <a:miter lim="800000"/>
            <a:headEnd/>
            <a:tailEnd/>
          </a:ln>
          <a:effectLst>
            <a:outerShdw dist="71842" dir="2700000" algn="ctr" rotWithShape="0">
              <a:schemeClr val="bg2"/>
            </a:outerShdw>
          </a:effectLst>
        </p:spPr>
        <p:txBody>
          <a:bodyPr/>
          <a:lstStyle/>
          <a:p>
            <a:endParaRPr lang="zh-CN" altLang="en-US"/>
          </a:p>
        </p:txBody>
      </p:sp>
      <p:sp>
        <p:nvSpPr>
          <p:cNvPr id="14348" name="任意多边形 2066">
            <a:hlinkClick r:id="rId8" action="ppaction://hlinksldjump"/>
            <a:extLst>
              <a:ext uri="{FF2B5EF4-FFF2-40B4-BE49-F238E27FC236}">
                <a16:creationId xmlns:a16="http://schemas.microsoft.com/office/drawing/2014/main" id="{2C22D47E-EB58-4CD9-9058-0DFD077F51B4}"/>
              </a:ext>
            </a:extLst>
          </p:cNvPr>
          <p:cNvSpPr>
            <a:spLocks noChangeArrowheads="1"/>
          </p:cNvSpPr>
          <p:nvPr/>
        </p:nvSpPr>
        <p:spPr bwMode="auto">
          <a:xfrm>
            <a:off x="2209800" y="4500563"/>
            <a:ext cx="304800" cy="147637"/>
          </a:xfrm>
          <a:custGeom>
            <a:avLst/>
            <a:gdLst>
              <a:gd name="T0" fmla="*/ 195947 w 21600"/>
              <a:gd name="T1" fmla="*/ 0 h 21600"/>
              <a:gd name="T2" fmla="*/ 195947 w 21600"/>
              <a:gd name="T3" fmla="*/ 36909 h 21600"/>
              <a:gd name="T4" fmla="*/ 47625 w 21600"/>
              <a:gd name="T5" fmla="*/ 36909 h 21600"/>
              <a:gd name="T6" fmla="*/ 47625 w 21600"/>
              <a:gd name="T7" fmla="*/ 110728 h 21600"/>
              <a:gd name="T8" fmla="*/ 195947 w 21600"/>
              <a:gd name="T9" fmla="*/ 110728 h 21600"/>
              <a:gd name="T10" fmla="*/ 195947 w 21600"/>
              <a:gd name="T11" fmla="*/ 147637 h 21600"/>
              <a:gd name="T12" fmla="*/ 304800 w 21600"/>
              <a:gd name="T13" fmla="*/ 73819 h 21600"/>
              <a:gd name="T14" fmla="*/ 19050 w 21600"/>
              <a:gd name="T15" fmla="*/ 36909 h 21600"/>
              <a:gd name="T16" fmla="*/ 19050 w 21600"/>
              <a:gd name="T17" fmla="*/ 110728 h 21600"/>
              <a:gd name="T18" fmla="*/ 38100 w 21600"/>
              <a:gd name="T19" fmla="*/ 110728 h 21600"/>
              <a:gd name="T20" fmla="*/ 38100 w 21600"/>
              <a:gd name="T21" fmla="*/ 36909 h 21600"/>
              <a:gd name="T22" fmla="*/ 0 w 21600"/>
              <a:gd name="T23" fmla="*/ 36909 h 21600"/>
              <a:gd name="T24" fmla="*/ 0 w 21600"/>
              <a:gd name="T25" fmla="*/ 110728 h 21600"/>
              <a:gd name="T26" fmla="*/ 9525 w 21600"/>
              <a:gd name="T27" fmla="*/ 110728 h 21600"/>
              <a:gd name="T28" fmla="*/ 9525 w 21600"/>
              <a:gd name="T29" fmla="*/ 36909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3886" y="0"/>
                </a:moveTo>
                <a:lnTo>
                  <a:pt x="13886" y="5400"/>
                </a:lnTo>
                <a:lnTo>
                  <a:pt x="3375" y="5400"/>
                </a:lnTo>
                <a:lnTo>
                  <a:pt x="3375" y="16200"/>
                </a:lnTo>
                <a:lnTo>
                  <a:pt x="13886" y="16200"/>
                </a:lnTo>
                <a:lnTo>
                  <a:pt x="13886" y="21600"/>
                </a:lnTo>
                <a:lnTo>
                  <a:pt x="21600" y="10800"/>
                </a:lnTo>
                <a:lnTo>
                  <a:pt x="13886"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a:solidFill>
              <a:srgbClr val="00FF00"/>
            </a:solidFill>
            <a:miter lim="800000"/>
            <a:headEnd/>
            <a:tailEnd/>
          </a:ln>
          <a:effectLst>
            <a:outerShdw dist="71842" dir="2700000" algn="ctr" rotWithShape="0">
              <a:schemeClr val="bg2"/>
            </a:outerShdw>
          </a:effectLst>
        </p:spPr>
        <p:txBody>
          <a:bodyPr/>
          <a:lstStyle/>
          <a:p>
            <a:endParaRPr lang="zh-CN" altLang="en-US"/>
          </a:p>
        </p:txBody>
      </p:sp>
      <p:sp>
        <p:nvSpPr>
          <p:cNvPr id="14349" name="任意多边形 2067">
            <a:hlinkClick r:id="rId9" action="ppaction://hlinksldjump"/>
            <a:extLst>
              <a:ext uri="{FF2B5EF4-FFF2-40B4-BE49-F238E27FC236}">
                <a16:creationId xmlns:a16="http://schemas.microsoft.com/office/drawing/2014/main" id="{6E794B21-FDCF-4325-A8D7-F5AA0533886A}"/>
              </a:ext>
            </a:extLst>
          </p:cNvPr>
          <p:cNvSpPr>
            <a:spLocks noChangeArrowheads="1"/>
          </p:cNvSpPr>
          <p:nvPr/>
        </p:nvSpPr>
        <p:spPr bwMode="auto">
          <a:xfrm>
            <a:off x="2895600" y="4805363"/>
            <a:ext cx="304800" cy="147637"/>
          </a:xfrm>
          <a:custGeom>
            <a:avLst/>
            <a:gdLst>
              <a:gd name="T0" fmla="*/ 195947 w 21600"/>
              <a:gd name="T1" fmla="*/ 0 h 21600"/>
              <a:gd name="T2" fmla="*/ 195947 w 21600"/>
              <a:gd name="T3" fmla="*/ 36909 h 21600"/>
              <a:gd name="T4" fmla="*/ 47625 w 21600"/>
              <a:gd name="T5" fmla="*/ 36909 h 21600"/>
              <a:gd name="T6" fmla="*/ 47625 w 21600"/>
              <a:gd name="T7" fmla="*/ 110728 h 21600"/>
              <a:gd name="T8" fmla="*/ 195947 w 21600"/>
              <a:gd name="T9" fmla="*/ 110728 h 21600"/>
              <a:gd name="T10" fmla="*/ 195947 w 21600"/>
              <a:gd name="T11" fmla="*/ 147637 h 21600"/>
              <a:gd name="T12" fmla="*/ 304800 w 21600"/>
              <a:gd name="T13" fmla="*/ 73819 h 21600"/>
              <a:gd name="T14" fmla="*/ 19050 w 21600"/>
              <a:gd name="T15" fmla="*/ 36909 h 21600"/>
              <a:gd name="T16" fmla="*/ 19050 w 21600"/>
              <a:gd name="T17" fmla="*/ 110728 h 21600"/>
              <a:gd name="T18" fmla="*/ 38100 w 21600"/>
              <a:gd name="T19" fmla="*/ 110728 h 21600"/>
              <a:gd name="T20" fmla="*/ 38100 w 21600"/>
              <a:gd name="T21" fmla="*/ 36909 h 21600"/>
              <a:gd name="T22" fmla="*/ 0 w 21600"/>
              <a:gd name="T23" fmla="*/ 36909 h 21600"/>
              <a:gd name="T24" fmla="*/ 0 w 21600"/>
              <a:gd name="T25" fmla="*/ 110728 h 21600"/>
              <a:gd name="T26" fmla="*/ 9525 w 21600"/>
              <a:gd name="T27" fmla="*/ 110728 h 21600"/>
              <a:gd name="T28" fmla="*/ 9525 w 21600"/>
              <a:gd name="T29" fmla="*/ 36909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3886" y="0"/>
                </a:moveTo>
                <a:lnTo>
                  <a:pt x="13886" y="5400"/>
                </a:lnTo>
                <a:lnTo>
                  <a:pt x="3375" y="5400"/>
                </a:lnTo>
                <a:lnTo>
                  <a:pt x="3375" y="16200"/>
                </a:lnTo>
                <a:lnTo>
                  <a:pt x="13886" y="16200"/>
                </a:lnTo>
                <a:lnTo>
                  <a:pt x="13886" y="21600"/>
                </a:lnTo>
                <a:lnTo>
                  <a:pt x="21600" y="10800"/>
                </a:lnTo>
                <a:lnTo>
                  <a:pt x="13886"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a:solidFill>
              <a:srgbClr val="00FF00"/>
            </a:solidFill>
            <a:miter lim="800000"/>
            <a:headEnd/>
            <a:tailEnd/>
          </a:ln>
          <a:effectLst>
            <a:outerShdw dist="71842" dir="2700000" algn="ctr" rotWithShape="0">
              <a:schemeClr val="bg2"/>
            </a:outerShdw>
          </a:effectLst>
        </p:spPr>
        <p:txBody>
          <a:bodyPr/>
          <a:lstStyle/>
          <a:p>
            <a:endParaRPr lang="zh-CN" altLang="en-US"/>
          </a:p>
        </p:txBody>
      </p:sp>
      <p:sp>
        <p:nvSpPr>
          <p:cNvPr id="14350" name="任意多边形 2068">
            <a:hlinkClick r:id="rId10" action="ppaction://hlinksldjump"/>
            <a:extLst>
              <a:ext uri="{FF2B5EF4-FFF2-40B4-BE49-F238E27FC236}">
                <a16:creationId xmlns:a16="http://schemas.microsoft.com/office/drawing/2014/main" id="{D135CC63-5700-4B2C-94F8-19775E93E61E}"/>
              </a:ext>
            </a:extLst>
          </p:cNvPr>
          <p:cNvSpPr>
            <a:spLocks noChangeArrowheads="1"/>
          </p:cNvSpPr>
          <p:nvPr/>
        </p:nvSpPr>
        <p:spPr bwMode="auto">
          <a:xfrm>
            <a:off x="2590800" y="5491163"/>
            <a:ext cx="304800" cy="147637"/>
          </a:xfrm>
          <a:custGeom>
            <a:avLst/>
            <a:gdLst>
              <a:gd name="T0" fmla="*/ 195947 w 21600"/>
              <a:gd name="T1" fmla="*/ 0 h 21600"/>
              <a:gd name="T2" fmla="*/ 195947 w 21600"/>
              <a:gd name="T3" fmla="*/ 36909 h 21600"/>
              <a:gd name="T4" fmla="*/ 47625 w 21600"/>
              <a:gd name="T5" fmla="*/ 36909 h 21600"/>
              <a:gd name="T6" fmla="*/ 47625 w 21600"/>
              <a:gd name="T7" fmla="*/ 110728 h 21600"/>
              <a:gd name="T8" fmla="*/ 195947 w 21600"/>
              <a:gd name="T9" fmla="*/ 110728 h 21600"/>
              <a:gd name="T10" fmla="*/ 195947 w 21600"/>
              <a:gd name="T11" fmla="*/ 147637 h 21600"/>
              <a:gd name="T12" fmla="*/ 304800 w 21600"/>
              <a:gd name="T13" fmla="*/ 73819 h 21600"/>
              <a:gd name="T14" fmla="*/ 19050 w 21600"/>
              <a:gd name="T15" fmla="*/ 36909 h 21600"/>
              <a:gd name="T16" fmla="*/ 19050 w 21600"/>
              <a:gd name="T17" fmla="*/ 110728 h 21600"/>
              <a:gd name="T18" fmla="*/ 38100 w 21600"/>
              <a:gd name="T19" fmla="*/ 110728 h 21600"/>
              <a:gd name="T20" fmla="*/ 38100 w 21600"/>
              <a:gd name="T21" fmla="*/ 36909 h 21600"/>
              <a:gd name="T22" fmla="*/ 0 w 21600"/>
              <a:gd name="T23" fmla="*/ 36909 h 21600"/>
              <a:gd name="T24" fmla="*/ 0 w 21600"/>
              <a:gd name="T25" fmla="*/ 110728 h 21600"/>
              <a:gd name="T26" fmla="*/ 9525 w 21600"/>
              <a:gd name="T27" fmla="*/ 110728 h 21600"/>
              <a:gd name="T28" fmla="*/ 9525 w 21600"/>
              <a:gd name="T29" fmla="*/ 36909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3886" y="0"/>
                </a:moveTo>
                <a:lnTo>
                  <a:pt x="13886" y="5400"/>
                </a:lnTo>
                <a:lnTo>
                  <a:pt x="3375" y="5400"/>
                </a:lnTo>
                <a:lnTo>
                  <a:pt x="3375" y="16200"/>
                </a:lnTo>
                <a:lnTo>
                  <a:pt x="13886" y="16200"/>
                </a:lnTo>
                <a:lnTo>
                  <a:pt x="13886" y="21600"/>
                </a:lnTo>
                <a:lnTo>
                  <a:pt x="21600" y="10800"/>
                </a:lnTo>
                <a:lnTo>
                  <a:pt x="13886"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a:solidFill>
              <a:srgbClr val="00FF00"/>
            </a:solidFill>
            <a:miter lim="800000"/>
            <a:headEnd/>
            <a:tailEnd/>
          </a:ln>
          <a:effectLst>
            <a:outerShdw dist="71842" dir="2700000" algn="ctr" rotWithShape="0">
              <a:schemeClr val="bg2"/>
            </a:outerShdw>
          </a:effectLst>
        </p:spPr>
        <p:txBody>
          <a:bodyPr/>
          <a:lstStyle/>
          <a:p>
            <a:endParaRPr lang="zh-CN" altLang="en-US"/>
          </a:p>
        </p:txBody>
      </p:sp>
      <p:sp>
        <p:nvSpPr>
          <p:cNvPr id="14351" name="任意多边形 2069">
            <a:hlinkClick r:id="rId11" action="ppaction://hlinksldjump"/>
            <a:extLst>
              <a:ext uri="{FF2B5EF4-FFF2-40B4-BE49-F238E27FC236}">
                <a16:creationId xmlns:a16="http://schemas.microsoft.com/office/drawing/2014/main" id="{85FE15F4-263C-485B-B41D-7504C13124A2}"/>
              </a:ext>
            </a:extLst>
          </p:cNvPr>
          <p:cNvSpPr>
            <a:spLocks noChangeArrowheads="1"/>
          </p:cNvSpPr>
          <p:nvPr/>
        </p:nvSpPr>
        <p:spPr bwMode="auto">
          <a:xfrm>
            <a:off x="2590800" y="5719763"/>
            <a:ext cx="304800" cy="147637"/>
          </a:xfrm>
          <a:custGeom>
            <a:avLst/>
            <a:gdLst>
              <a:gd name="T0" fmla="*/ 195947 w 21600"/>
              <a:gd name="T1" fmla="*/ 0 h 21600"/>
              <a:gd name="T2" fmla="*/ 195947 w 21600"/>
              <a:gd name="T3" fmla="*/ 36909 h 21600"/>
              <a:gd name="T4" fmla="*/ 47625 w 21600"/>
              <a:gd name="T5" fmla="*/ 36909 h 21600"/>
              <a:gd name="T6" fmla="*/ 47625 w 21600"/>
              <a:gd name="T7" fmla="*/ 110728 h 21600"/>
              <a:gd name="T8" fmla="*/ 195947 w 21600"/>
              <a:gd name="T9" fmla="*/ 110728 h 21600"/>
              <a:gd name="T10" fmla="*/ 195947 w 21600"/>
              <a:gd name="T11" fmla="*/ 147637 h 21600"/>
              <a:gd name="T12" fmla="*/ 304800 w 21600"/>
              <a:gd name="T13" fmla="*/ 73819 h 21600"/>
              <a:gd name="T14" fmla="*/ 19050 w 21600"/>
              <a:gd name="T15" fmla="*/ 36909 h 21600"/>
              <a:gd name="T16" fmla="*/ 19050 w 21600"/>
              <a:gd name="T17" fmla="*/ 110728 h 21600"/>
              <a:gd name="T18" fmla="*/ 38100 w 21600"/>
              <a:gd name="T19" fmla="*/ 110728 h 21600"/>
              <a:gd name="T20" fmla="*/ 38100 w 21600"/>
              <a:gd name="T21" fmla="*/ 36909 h 21600"/>
              <a:gd name="T22" fmla="*/ 0 w 21600"/>
              <a:gd name="T23" fmla="*/ 36909 h 21600"/>
              <a:gd name="T24" fmla="*/ 0 w 21600"/>
              <a:gd name="T25" fmla="*/ 110728 h 21600"/>
              <a:gd name="T26" fmla="*/ 9525 w 21600"/>
              <a:gd name="T27" fmla="*/ 110728 h 21600"/>
              <a:gd name="T28" fmla="*/ 9525 w 21600"/>
              <a:gd name="T29" fmla="*/ 36909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3886" y="0"/>
                </a:moveTo>
                <a:lnTo>
                  <a:pt x="13886" y="5400"/>
                </a:lnTo>
                <a:lnTo>
                  <a:pt x="3375" y="5400"/>
                </a:lnTo>
                <a:lnTo>
                  <a:pt x="3375" y="16200"/>
                </a:lnTo>
                <a:lnTo>
                  <a:pt x="13886" y="16200"/>
                </a:lnTo>
                <a:lnTo>
                  <a:pt x="13886" y="21600"/>
                </a:lnTo>
                <a:lnTo>
                  <a:pt x="21600" y="10800"/>
                </a:lnTo>
                <a:lnTo>
                  <a:pt x="13886"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a:solidFill>
              <a:srgbClr val="00FF00"/>
            </a:solidFill>
            <a:miter lim="800000"/>
            <a:headEnd/>
            <a:tailEnd/>
          </a:ln>
          <a:effectLst>
            <a:outerShdw dist="71842" dir="2700000" algn="ctr" rotWithShape="0">
              <a:schemeClr val="bg2"/>
            </a:outerShdw>
          </a:effectLst>
        </p:spPr>
        <p:txBody>
          <a:bodyPr/>
          <a:lstStyle/>
          <a:p>
            <a:endParaRPr lang="zh-CN" altLang="en-US"/>
          </a:p>
        </p:txBody>
      </p:sp>
      <p:sp>
        <p:nvSpPr>
          <p:cNvPr id="14352" name="任意多边形 2071">
            <a:hlinkClick r:id="rId12" action="ppaction://hlinksldjump"/>
            <a:extLst>
              <a:ext uri="{FF2B5EF4-FFF2-40B4-BE49-F238E27FC236}">
                <a16:creationId xmlns:a16="http://schemas.microsoft.com/office/drawing/2014/main" id="{2840833B-47A1-43D0-A0A5-0BEA76B85392}"/>
              </a:ext>
            </a:extLst>
          </p:cNvPr>
          <p:cNvSpPr>
            <a:spLocks noChangeArrowheads="1"/>
          </p:cNvSpPr>
          <p:nvPr/>
        </p:nvSpPr>
        <p:spPr bwMode="auto">
          <a:xfrm>
            <a:off x="6629400" y="1752600"/>
            <a:ext cx="304800" cy="152400"/>
          </a:xfrm>
          <a:custGeom>
            <a:avLst/>
            <a:gdLst>
              <a:gd name="T0" fmla="*/ 195947 w 21600"/>
              <a:gd name="T1" fmla="*/ 0 h 21600"/>
              <a:gd name="T2" fmla="*/ 195947 w 21600"/>
              <a:gd name="T3" fmla="*/ 38100 h 21600"/>
              <a:gd name="T4" fmla="*/ 47625 w 21600"/>
              <a:gd name="T5" fmla="*/ 38100 h 21600"/>
              <a:gd name="T6" fmla="*/ 47625 w 21600"/>
              <a:gd name="T7" fmla="*/ 114300 h 21600"/>
              <a:gd name="T8" fmla="*/ 195947 w 21600"/>
              <a:gd name="T9" fmla="*/ 114300 h 21600"/>
              <a:gd name="T10" fmla="*/ 195947 w 21600"/>
              <a:gd name="T11" fmla="*/ 152400 h 21600"/>
              <a:gd name="T12" fmla="*/ 304800 w 21600"/>
              <a:gd name="T13" fmla="*/ 76200 h 21600"/>
              <a:gd name="T14" fmla="*/ 19050 w 21600"/>
              <a:gd name="T15" fmla="*/ 38100 h 21600"/>
              <a:gd name="T16" fmla="*/ 19050 w 21600"/>
              <a:gd name="T17" fmla="*/ 114300 h 21600"/>
              <a:gd name="T18" fmla="*/ 38100 w 21600"/>
              <a:gd name="T19" fmla="*/ 114300 h 21600"/>
              <a:gd name="T20" fmla="*/ 38100 w 21600"/>
              <a:gd name="T21" fmla="*/ 38100 h 21600"/>
              <a:gd name="T22" fmla="*/ 0 w 21600"/>
              <a:gd name="T23" fmla="*/ 38100 h 21600"/>
              <a:gd name="T24" fmla="*/ 0 w 21600"/>
              <a:gd name="T25" fmla="*/ 114300 h 21600"/>
              <a:gd name="T26" fmla="*/ 9525 w 21600"/>
              <a:gd name="T27" fmla="*/ 114300 h 21600"/>
              <a:gd name="T28" fmla="*/ 9525 w 21600"/>
              <a:gd name="T29" fmla="*/ 3810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3886" y="0"/>
                </a:moveTo>
                <a:lnTo>
                  <a:pt x="13886" y="5400"/>
                </a:lnTo>
                <a:lnTo>
                  <a:pt x="3375" y="5400"/>
                </a:lnTo>
                <a:lnTo>
                  <a:pt x="3375" y="16200"/>
                </a:lnTo>
                <a:lnTo>
                  <a:pt x="13886" y="16200"/>
                </a:lnTo>
                <a:lnTo>
                  <a:pt x="13886" y="21600"/>
                </a:lnTo>
                <a:lnTo>
                  <a:pt x="21600" y="10800"/>
                </a:lnTo>
                <a:lnTo>
                  <a:pt x="13886"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a:solidFill>
              <a:srgbClr val="00FF00"/>
            </a:solidFill>
            <a:miter lim="800000"/>
            <a:headEnd/>
            <a:tailEnd/>
          </a:ln>
          <a:effectLst>
            <a:outerShdw dist="71842" dir="2700000" algn="ctr" rotWithShape="0">
              <a:schemeClr val="bg2"/>
            </a:outerShdw>
          </a:effectLst>
        </p:spPr>
        <p:txBody>
          <a:bodyPr/>
          <a:lstStyle/>
          <a:p>
            <a:endParaRPr lang="zh-CN" altLang="en-US"/>
          </a:p>
        </p:txBody>
      </p:sp>
      <p:sp>
        <p:nvSpPr>
          <p:cNvPr id="14353" name="任意多边形 2072">
            <a:hlinkClick r:id="rId13" action="ppaction://hlinksldjump"/>
            <a:extLst>
              <a:ext uri="{FF2B5EF4-FFF2-40B4-BE49-F238E27FC236}">
                <a16:creationId xmlns:a16="http://schemas.microsoft.com/office/drawing/2014/main" id="{089A72C0-FCC1-494D-8739-41D91DBC5352}"/>
              </a:ext>
            </a:extLst>
          </p:cNvPr>
          <p:cNvSpPr>
            <a:spLocks noChangeArrowheads="1"/>
          </p:cNvSpPr>
          <p:nvPr/>
        </p:nvSpPr>
        <p:spPr bwMode="auto">
          <a:xfrm>
            <a:off x="7467600" y="2057400"/>
            <a:ext cx="304800" cy="152400"/>
          </a:xfrm>
          <a:custGeom>
            <a:avLst/>
            <a:gdLst>
              <a:gd name="T0" fmla="*/ 195947 w 21600"/>
              <a:gd name="T1" fmla="*/ 0 h 21600"/>
              <a:gd name="T2" fmla="*/ 195947 w 21600"/>
              <a:gd name="T3" fmla="*/ 38100 h 21600"/>
              <a:gd name="T4" fmla="*/ 47625 w 21600"/>
              <a:gd name="T5" fmla="*/ 38100 h 21600"/>
              <a:gd name="T6" fmla="*/ 47625 w 21600"/>
              <a:gd name="T7" fmla="*/ 114300 h 21600"/>
              <a:gd name="T8" fmla="*/ 195947 w 21600"/>
              <a:gd name="T9" fmla="*/ 114300 h 21600"/>
              <a:gd name="T10" fmla="*/ 195947 w 21600"/>
              <a:gd name="T11" fmla="*/ 152400 h 21600"/>
              <a:gd name="T12" fmla="*/ 304800 w 21600"/>
              <a:gd name="T13" fmla="*/ 76200 h 21600"/>
              <a:gd name="T14" fmla="*/ 19050 w 21600"/>
              <a:gd name="T15" fmla="*/ 38100 h 21600"/>
              <a:gd name="T16" fmla="*/ 19050 w 21600"/>
              <a:gd name="T17" fmla="*/ 114300 h 21600"/>
              <a:gd name="T18" fmla="*/ 38100 w 21600"/>
              <a:gd name="T19" fmla="*/ 114300 h 21600"/>
              <a:gd name="T20" fmla="*/ 38100 w 21600"/>
              <a:gd name="T21" fmla="*/ 38100 h 21600"/>
              <a:gd name="T22" fmla="*/ 0 w 21600"/>
              <a:gd name="T23" fmla="*/ 38100 h 21600"/>
              <a:gd name="T24" fmla="*/ 0 w 21600"/>
              <a:gd name="T25" fmla="*/ 114300 h 21600"/>
              <a:gd name="T26" fmla="*/ 9525 w 21600"/>
              <a:gd name="T27" fmla="*/ 114300 h 21600"/>
              <a:gd name="T28" fmla="*/ 9525 w 21600"/>
              <a:gd name="T29" fmla="*/ 3810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3886" y="0"/>
                </a:moveTo>
                <a:lnTo>
                  <a:pt x="13886" y="5400"/>
                </a:lnTo>
                <a:lnTo>
                  <a:pt x="3375" y="5400"/>
                </a:lnTo>
                <a:lnTo>
                  <a:pt x="3375" y="16200"/>
                </a:lnTo>
                <a:lnTo>
                  <a:pt x="13886" y="16200"/>
                </a:lnTo>
                <a:lnTo>
                  <a:pt x="13886" y="21600"/>
                </a:lnTo>
                <a:lnTo>
                  <a:pt x="21600" y="10800"/>
                </a:lnTo>
                <a:lnTo>
                  <a:pt x="13886"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a:solidFill>
              <a:srgbClr val="00FF00"/>
            </a:solidFill>
            <a:miter lim="800000"/>
            <a:headEnd/>
            <a:tailEnd/>
          </a:ln>
          <a:effectLst>
            <a:outerShdw dist="71842" dir="2700000" algn="ctr" rotWithShape="0">
              <a:schemeClr val="bg2"/>
            </a:outerShdw>
          </a:effectLst>
        </p:spPr>
        <p:txBody>
          <a:bodyPr/>
          <a:lstStyle/>
          <a:p>
            <a:endParaRPr lang="zh-CN" altLang="en-US"/>
          </a:p>
        </p:txBody>
      </p:sp>
      <p:sp>
        <p:nvSpPr>
          <p:cNvPr id="14354" name="任意多边形 2073">
            <a:hlinkClick r:id="rId14" action="ppaction://hlinksldjump"/>
            <a:extLst>
              <a:ext uri="{FF2B5EF4-FFF2-40B4-BE49-F238E27FC236}">
                <a16:creationId xmlns:a16="http://schemas.microsoft.com/office/drawing/2014/main" id="{8DFC297F-A96E-470F-8984-EC720B6C8DF0}"/>
              </a:ext>
            </a:extLst>
          </p:cNvPr>
          <p:cNvSpPr>
            <a:spLocks noChangeArrowheads="1"/>
          </p:cNvSpPr>
          <p:nvPr/>
        </p:nvSpPr>
        <p:spPr bwMode="auto">
          <a:xfrm>
            <a:off x="7086600" y="2743200"/>
            <a:ext cx="304800" cy="152400"/>
          </a:xfrm>
          <a:custGeom>
            <a:avLst/>
            <a:gdLst>
              <a:gd name="T0" fmla="*/ 195947 w 21600"/>
              <a:gd name="T1" fmla="*/ 0 h 21600"/>
              <a:gd name="T2" fmla="*/ 195947 w 21600"/>
              <a:gd name="T3" fmla="*/ 38100 h 21600"/>
              <a:gd name="T4" fmla="*/ 47625 w 21600"/>
              <a:gd name="T5" fmla="*/ 38100 h 21600"/>
              <a:gd name="T6" fmla="*/ 47625 w 21600"/>
              <a:gd name="T7" fmla="*/ 114300 h 21600"/>
              <a:gd name="T8" fmla="*/ 195947 w 21600"/>
              <a:gd name="T9" fmla="*/ 114300 h 21600"/>
              <a:gd name="T10" fmla="*/ 195947 w 21600"/>
              <a:gd name="T11" fmla="*/ 152400 h 21600"/>
              <a:gd name="T12" fmla="*/ 304800 w 21600"/>
              <a:gd name="T13" fmla="*/ 76200 h 21600"/>
              <a:gd name="T14" fmla="*/ 19050 w 21600"/>
              <a:gd name="T15" fmla="*/ 38100 h 21600"/>
              <a:gd name="T16" fmla="*/ 19050 w 21600"/>
              <a:gd name="T17" fmla="*/ 114300 h 21600"/>
              <a:gd name="T18" fmla="*/ 38100 w 21600"/>
              <a:gd name="T19" fmla="*/ 114300 h 21600"/>
              <a:gd name="T20" fmla="*/ 38100 w 21600"/>
              <a:gd name="T21" fmla="*/ 38100 h 21600"/>
              <a:gd name="T22" fmla="*/ 0 w 21600"/>
              <a:gd name="T23" fmla="*/ 38100 h 21600"/>
              <a:gd name="T24" fmla="*/ 0 w 21600"/>
              <a:gd name="T25" fmla="*/ 114300 h 21600"/>
              <a:gd name="T26" fmla="*/ 9525 w 21600"/>
              <a:gd name="T27" fmla="*/ 114300 h 21600"/>
              <a:gd name="T28" fmla="*/ 9525 w 21600"/>
              <a:gd name="T29" fmla="*/ 3810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3886" y="0"/>
                </a:moveTo>
                <a:lnTo>
                  <a:pt x="13886" y="5400"/>
                </a:lnTo>
                <a:lnTo>
                  <a:pt x="3375" y="5400"/>
                </a:lnTo>
                <a:lnTo>
                  <a:pt x="3375" y="16200"/>
                </a:lnTo>
                <a:lnTo>
                  <a:pt x="13886" y="16200"/>
                </a:lnTo>
                <a:lnTo>
                  <a:pt x="13886" y="21600"/>
                </a:lnTo>
                <a:lnTo>
                  <a:pt x="21600" y="10800"/>
                </a:lnTo>
                <a:lnTo>
                  <a:pt x="13886"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a:solidFill>
              <a:srgbClr val="00FF00"/>
            </a:solidFill>
            <a:miter lim="800000"/>
            <a:headEnd/>
            <a:tailEnd/>
          </a:ln>
          <a:effectLst>
            <a:outerShdw dist="71842" dir="2700000" algn="ctr" rotWithShape="0">
              <a:schemeClr val="bg2"/>
            </a:outerShdw>
          </a:effectLst>
        </p:spPr>
        <p:txBody>
          <a:bodyPr/>
          <a:lstStyle/>
          <a:p>
            <a:endParaRPr lang="zh-CN" altLang="en-US"/>
          </a:p>
        </p:txBody>
      </p:sp>
      <p:sp>
        <p:nvSpPr>
          <p:cNvPr id="14355" name="任意多边形 2074">
            <a:hlinkClick r:id="rId15" action="ppaction://hlinksldjump"/>
            <a:extLst>
              <a:ext uri="{FF2B5EF4-FFF2-40B4-BE49-F238E27FC236}">
                <a16:creationId xmlns:a16="http://schemas.microsoft.com/office/drawing/2014/main" id="{3CB99447-8651-4BD5-9D49-CAF668B2A233}"/>
              </a:ext>
            </a:extLst>
          </p:cNvPr>
          <p:cNvSpPr>
            <a:spLocks noChangeArrowheads="1"/>
          </p:cNvSpPr>
          <p:nvPr/>
        </p:nvSpPr>
        <p:spPr bwMode="auto">
          <a:xfrm>
            <a:off x="8153400" y="3048000"/>
            <a:ext cx="304800" cy="152400"/>
          </a:xfrm>
          <a:custGeom>
            <a:avLst/>
            <a:gdLst>
              <a:gd name="T0" fmla="*/ 195947 w 21600"/>
              <a:gd name="T1" fmla="*/ 0 h 21600"/>
              <a:gd name="T2" fmla="*/ 195947 w 21600"/>
              <a:gd name="T3" fmla="*/ 38100 h 21600"/>
              <a:gd name="T4" fmla="*/ 47625 w 21600"/>
              <a:gd name="T5" fmla="*/ 38100 h 21600"/>
              <a:gd name="T6" fmla="*/ 47625 w 21600"/>
              <a:gd name="T7" fmla="*/ 114300 h 21600"/>
              <a:gd name="T8" fmla="*/ 195947 w 21600"/>
              <a:gd name="T9" fmla="*/ 114300 h 21600"/>
              <a:gd name="T10" fmla="*/ 195947 w 21600"/>
              <a:gd name="T11" fmla="*/ 152400 h 21600"/>
              <a:gd name="T12" fmla="*/ 304800 w 21600"/>
              <a:gd name="T13" fmla="*/ 76200 h 21600"/>
              <a:gd name="T14" fmla="*/ 19050 w 21600"/>
              <a:gd name="T15" fmla="*/ 38100 h 21600"/>
              <a:gd name="T16" fmla="*/ 19050 w 21600"/>
              <a:gd name="T17" fmla="*/ 114300 h 21600"/>
              <a:gd name="T18" fmla="*/ 38100 w 21600"/>
              <a:gd name="T19" fmla="*/ 114300 h 21600"/>
              <a:gd name="T20" fmla="*/ 38100 w 21600"/>
              <a:gd name="T21" fmla="*/ 38100 h 21600"/>
              <a:gd name="T22" fmla="*/ 0 w 21600"/>
              <a:gd name="T23" fmla="*/ 38100 h 21600"/>
              <a:gd name="T24" fmla="*/ 0 w 21600"/>
              <a:gd name="T25" fmla="*/ 114300 h 21600"/>
              <a:gd name="T26" fmla="*/ 9525 w 21600"/>
              <a:gd name="T27" fmla="*/ 114300 h 21600"/>
              <a:gd name="T28" fmla="*/ 9525 w 21600"/>
              <a:gd name="T29" fmla="*/ 3810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3886" y="0"/>
                </a:moveTo>
                <a:lnTo>
                  <a:pt x="13886" y="5400"/>
                </a:lnTo>
                <a:lnTo>
                  <a:pt x="3375" y="5400"/>
                </a:lnTo>
                <a:lnTo>
                  <a:pt x="3375" y="16200"/>
                </a:lnTo>
                <a:lnTo>
                  <a:pt x="13886" y="16200"/>
                </a:lnTo>
                <a:lnTo>
                  <a:pt x="13886" y="21600"/>
                </a:lnTo>
                <a:lnTo>
                  <a:pt x="21600" y="10800"/>
                </a:lnTo>
                <a:lnTo>
                  <a:pt x="13886"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a:solidFill>
              <a:srgbClr val="00FF00"/>
            </a:solidFill>
            <a:miter lim="800000"/>
            <a:headEnd/>
            <a:tailEnd/>
          </a:ln>
          <a:effectLst>
            <a:outerShdw dist="71842" dir="2700000" algn="ctr" rotWithShape="0">
              <a:schemeClr val="bg2"/>
            </a:outerShdw>
          </a:effectLst>
        </p:spPr>
        <p:txBody>
          <a:bodyPr/>
          <a:lstStyle/>
          <a:p>
            <a:endParaRPr lang="zh-CN" altLang="en-US"/>
          </a:p>
        </p:txBody>
      </p:sp>
      <p:sp>
        <p:nvSpPr>
          <p:cNvPr id="14356" name="任意多边形 2075">
            <a:hlinkClick r:id="rId16" action="ppaction://hlinksldjump"/>
            <a:extLst>
              <a:ext uri="{FF2B5EF4-FFF2-40B4-BE49-F238E27FC236}">
                <a16:creationId xmlns:a16="http://schemas.microsoft.com/office/drawing/2014/main" id="{311E1997-0447-421C-BE50-95114AA0C090}"/>
              </a:ext>
            </a:extLst>
          </p:cNvPr>
          <p:cNvSpPr>
            <a:spLocks noChangeArrowheads="1"/>
          </p:cNvSpPr>
          <p:nvPr/>
        </p:nvSpPr>
        <p:spPr bwMode="auto">
          <a:xfrm>
            <a:off x="7315200" y="3352800"/>
            <a:ext cx="304800" cy="152400"/>
          </a:xfrm>
          <a:custGeom>
            <a:avLst/>
            <a:gdLst>
              <a:gd name="T0" fmla="*/ 195947 w 21600"/>
              <a:gd name="T1" fmla="*/ 0 h 21600"/>
              <a:gd name="T2" fmla="*/ 195947 w 21600"/>
              <a:gd name="T3" fmla="*/ 38100 h 21600"/>
              <a:gd name="T4" fmla="*/ 47625 w 21600"/>
              <a:gd name="T5" fmla="*/ 38100 h 21600"/>
              <a:gd name="T6" fmla="*/ 47625 w 21600"/>
              <a:gd name="T7" fmla="*/ 114300 h 21600"/>
              <a:gd name="T8" fmla="*/ 195947 w 21600"/>
              <a:gd name="T9" fmla="*/ 114300 h 21600"/>
              <a:gd name="T10" fmla="*/ 195947 w 21600"/>
              <a:gd name="T11" fmla="*/ 152400 h 21600"/>
              <a:gd name="T12" fmla="*/ 304800 w 21600"/>
              <a:gd name="T13" fmla="*/ 76200 h 21600"/>
              <a:gd name="T14" fmla="*/ 19050 w 21600"/>
              <a:gd name="T15" fmla="*/ 38100 h 21600"/>
              <a:gd name="T16" fmla="*/ 19050 w 21600"/>
              <a:gd name="T17" fmla="*/ 114300 h 21600"/>
              <a:gd name="T18" fmla="*/ 38100 w 21600"/>
              <a:gd name="T19" fmla="*/ 114300 h 21600"/>
              <a:gd name="T20" fmla="*/ 38100 w 21600"/>
              <a:gd name="T21" fmla="*/ 38100 h 21600"/>
              <a:gd name="T22" fmla="*/ 0 w 21600"/>
              <a:gd name="T23" fmla="*/ 38100 h 21600"/>
              <a:gd name="T24" fmla="*/ 0 w 21600"/>
              <a:gd name="T25" fmla="*/ 114300 h 21600"/>
              <a:gd name="T26" fmla="*/ 9525 w 21600"/>
              <a:gd name="T27" fmla="*/ 114300 h 21600"/>
              <a:gd name="T28" fmla="*/ 9525 w 21600"/>
              <a:gd name="T29" fmla="*/ 3810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3886" y="0"/>
                </a:moveTo>
                <a:lnTo>
                  <a:pt x="13886" y="5400"/>
                </a:lnTo>
                <a:lnTo>
                  <a:pt x="3375" y="5400"/>
                </a:lnTo>
                <a:lnTo>
                  <a:pt x="3375" y="16200"/>
                </a:lnTo>
                <a:lnTo>
                  <a:pt x="13886" y="16200"/>
                </a:lnTo>
                <a:lnTo>
                  <a:pt x="13886" y="21600"/>
                </a:lnTo>
                <a:lnTo>
                  <a:pt x="21600" y="10800"/>
                </a:lnTo>
                <a:lnTo>
                  <a:pt x="13886"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a:solidFill>
              <a:srgbClr val="00FF00"/>
            </a:solidFill>
            <a:miter lim="800000"/>
            <a:headEnd/>
            <a:tailEnd/>
          </a:ln>
          <a:effectLst>
            <a:outerShdw dist="71842" dir="2700000" algn="ctr" rotWithShape="0">
              <a:schemeClr val="bg2"/>
            </a:outerShdw>
          </a:effectLst>
        </p:spPr>
        <p:txBody>
          <a:bodyPr/>
          <a:lstStyle/>
          <a:p>
            <a:endParaRPr lang="zh-CN" altLang="en-US"/>
          </a:p>
        </p:txBody>
      </p:sp>
      <p:sp>
        <p:nvSpPr>
          <p:cNvPr id="14357" name="任意多边形 2076">
            <a:hlinkClick r:id="rId17" action="ppaction://hlinksldjump"/>
            <a:extLst>
              <a:ext uri="{FF2B5EF4-FFF2-40B4-BE49-F238E27FC236}">
                <a16:creationId xmlns:a16="http://schemas.microsoft.com/office/drawing/2014/main" id="{0C219301-D3DA-453A-A59F-E7625BA47571}"/>
              </a:ext>
            </a:extLst>
          </p:cNvPr>
          <p:cNvSpPr>
            <a:spLocks noChangeArrowheads="1"/>
          </p:cNvSpPr>
          <p:nvPr/>
        </p:nvSpPr>
        <p:spPr bwMode="auto">
          <a:xfrm>
            <a:off x="7315200" y="3657600"/>
            <a:ext cx="304800" cy="152400"/>
          </a:xfrm>
          <a:custGeom>
            <a:avLst/>
            <a:gdLst>
              <a:gd name="T0" fmla="*/ 195947 w 21600"/>
              <a:gd name="T1" fmla="*/ 0 h 21600"/>
              <a:gd name="T2" fmla="*/ 195947 w 21600"/>
              <a:gd name="T3" fmla="*/ 38100 h 21600"/>
              <a:gd name="T4" fmla="*/ 47625 w 21600"/>
              <a:gd name="T5" fmla="*/ 38100 h 21600"/>
              <a:gd name="T6" fmla="*/ 47625 w 21600"/>
              <a:gd name="T7" fmla="*/ 114300 h 21600"/>
              <a:gd name="T8" fmla="*/ 195947 w 21600"/>
              <a:gd name="T9" fmla="*/ 114300 h 21600"/>
              <a:gd name="T10" fmla="*/ 195947 w 21600"/>
              <a:gd name="T11" fmla="*/ 152400 h 21600"/>
              <a:gd name="T12" fmla="*/ 304800 w 21600"/>
              <a:gd name="T13" fmla="*/ 76200 h 21600"/>
              <a:gd name="T14" fmla="*/ 19050 w 21600"/>
              <a:gd name="T15" fmla="*/ 38100 h 21600"/>
              <a:gd name="T16" fmla="*/ 19050 w 21600"/>
              <a:gd name="T17" fmla="*/ 114300 h 21600"/>
              <a:gd name="T18" fmla="*/ 38100 w 21600"/>
              <a:gd name="T19" fmla="*/ 114300 h 21600"/>
              <a:gd name="T20" fmla="*/ 38100 w 21600"/>
              <a:gd name="T21" fmla="*/ 38100 h 21600"/>
              <a:gd name="T22" fmla="*/ 0 w 21600"/>
              <a:gd name="T23" fmla="*/ 38100 h 21600"/>
              <a:gd name="T24" fmla="*/ 0 w 21600"/>
              <a:gd name="T25" fmla="*/ 114300 h 21600"/>
              <a:gd name="T26" fmla="*/ 9525 w 21600"/>
              <a:gd name="T27" fmla="*/ 114300 h 21600"/>
              <a:gd name="T28" fmla="*/ 9525 w 21600"/>
              <a:gd name="T29" fmla="*/ 3810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3886" y="0"/>
                </a:moveTo>
                <a:lnTo>
                  <a:pt x="13886" y="5400"/>
                </a:lnTo>
                <a:lnTo>
                  <a:pt x="3375" y="5400"/>
                </a:lnTo>
                <a:lnTo>
                  <a:pt x="3375" y="16200"/>
                </a:lnTo>
                <a:lnTo>
                  <a:pt x="13886" y="16200"/>
                </a:lnTo>
                <a:lnTo>
                  <a:pt x="13886" y="21600"/>
                </a:lnTo>
                <a:lnTo>
                  <a:pt x="21600" y="10800"/>
                </a:lnTo>
                <a:lnTo>
                  <a:pt x="13886"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a:solidFill>
              <a:srgbClr val="00FF00"/>
            </a:solidFill>
            <a:miter lim="800000"/>
            <a:headEnd/>
            <a:tailEnd/>
          </a:ln>
          <a:effectLst>
            <a:outerShdw dist="71842" dir="2700000" algn="ctr" rotWithShape="0">
              <a:schemeClr val="bg2"/>
            </a:outerShdw>
          </a:effectLst>
        </p:spPr>
        <p:txBody>
          <a:bodyPr/>
          <a:lstStyle/>
          <a:p>
            <a:endParaRPr lang="zh-CN" altLang="en-US"/>
          </a:p>
        </p:txBody>
      </p:sp>
      <p:sp>
        <p:nvSpPr>
          <p:cNvPr id="14358" name="任意多边形 2078">
            <a:hlinkClick r:id="rId18" action="ppaction://hlinksldjump"/>
            <a:extLst>
              <a:ext uri="{FF2B5EF4-FFF2-40B4-BE49-F238E27FC236}">
                <a16:creationId xmlns:a16="http://schemas.microsoft.com/office/drawing/2014/main" id="{9FDACFF6-0053-4D3C-844F-238E2A30E522}"/>
              </a:ext>
            </a:extLst>
          </p:cNvPr>
          <p:cNvSpPr>
            <a:spLocks noChangeArrowheads="1"/>
          </p:cNvSpPr>
          <p:nvPr/>
        </p:nvSpPr>
        <p:spPr bwMode="auto">
          <a:xfrm>
            <a:off x="7086600" y="3962400"/>
            <a:ext cx="304800" cy="152400"/>
          </a:xfrm>
          <a:custGeom>
            <a:avLst/>
            <a:gdLst>
              <a:gd name="T0" fmla="*/ 195947 w 21600"/>
              <a:gd name="T1" fmla="*/ 0 h 21600"/>
              <a:gd name="T2" fmla="*/ 195947 w 21600"/>
              <a:gd name="T3" fmla="*/ 38100 h 21600"/>
              <a:gd name="T4" fmla="*/ 47625 w 21600"/>
              <a:gd name="T5" fmla="*/ 38100 h 21600"/>
              <a:gd name="T6" fmla="*/ 47625 w 21600"/>
              <a:gd name="T7" fmla="*/ 114300 h 21600"/>
              <a:gd name="T8" fmla="*/ 195947 w 21600"/>
              <a:gd name="T9" fmla="*/ 114300 h 21600"/>
              <a:gd name="T10" fmla="*/ 195947 w 21600"/>
              <a:gd name="T11" fmla="*/ 152400 h 21600"/>
              <a:gd name="T12" fmla="*/ 304800 w 21600"/>
              <a:gd name="T13" fmla="*/ 76200 h 21600"/>
              <a:gd name="T14" fmla="*/ 19050 w 21600"/>
              <a:gd name="T15" fmla="*/ 38100 h 21600"/>
              <a:gd name="T16" fmla="*/ 19050 w 21600"/>
              <a:gd name="T17" fmla="*/ 114300 h 21600"/>
              <a:gd name="T18" fmla="*/ 38100 w 21600"/>
              <a:gd name="T19" fmla="*/ 114300 h 21600"/>
              <a:gd name="T20" fmla="*/ 38100 w 21600"/>
              <a:gd name="T21" fmla="*/ 38100 h 21600"/>
              <a:gd name="T22" fmla="*/ 0 w 21600"/>
              <a:gd name="T23" fmla="*/ 38100 h 21600"/>
              <a:gd name="T24" fmla="*/ 0 w 21600"/>
              <a:gd name="T25" fmla="*/ 114300 h 21600"/>
              <a:gd name="T26" fmla="*/ 9525 w 21600"/>
              <a:gd name="T27" fmla="*/ 114300 h 21600"/>
              <a:gd name="T28" fmla="*/ 9525 w 21600"/>
              <a:gd name="T29" fmla="*/ 3810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3886" y="0"/>
                </a:moveTo>
                <a:lnTo>
                  <a:pt x="13886" y="5400"/>
                </a:lnTo>
                <a:lnTo>
                  <a:pt x="3375" y="5400"/>
                </a:lnTo>
                <a:lnTo>
                  <a:pt x="3375" y="16200"/>
                </a:lnTo>
                <a:lnTo>
                  <a:pt x="13886" y="16200"/>
                </a:lnTo>
                <a:lnTo>
                  <a:pt x="13886" y="21600"/>
                </a:lnTo>
                <a:lnTo>
                  <a:pt x="21600" y="10800"/>
                </a:lnTo>
                <a:lnTo>
                  <a:pt x="13886"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a:solidFill>
              <a:srgbClr val="00FF00"/>
            </a:solidFill>
            <a:miter lim="800000"/>
            <a:headEnd/>
            <a:tailEnd/>
          </a:ln>
          <a:effectLst>
            <a:outerShdw dist="71842" dir="2700000" algn="ctr" rotWithShape="0">
              <a:schemeClr val="bg2"/>
            </a:outerShdw>
          </a:effectLst>
        </p:spPr>
        <p:txBody>
          <a:bodyPr/>
          <a:lstStyle/>
          <a:p>
            <a:endParaRPr lang="zh-CN" altLang="en-US"/>
          </a:p>
        </p:txBody>
      </p:sp>
      <p:sp>
        <p:nvSpPr>
          <p:cNvPr id="14359" name="任意多边形 2081">
            <a:hlinkClick r:id="rId19" action="ppaction://hlinkpres?slideindex=1&amp;slidetitle="/>
            <a:extLst>
              <a:ext uri="{FF2B5EF4-FFF2-40B4-BE49-F238E27FC236}">
                <a16:creationId xmlns:a16="http://schemas.microsoft.com/office/drawing/2014/main" id="{9433A8DF-BC79-4444-BFF0-FD7AB4B8B9B8}"/>
              </a:ext>
            </a:extLst>
          </p:cNvPr>
          <p:cNvSpPr>
            <a:spLocks noChangeArrowheads="1"/>
          </p:cNvSpPr>
          <p:nvPr/>
        </p:nvSpPr>
        <p:spPr bwMode="auto">
          <a:xfrm>
            <a:off x="1524000" y="6553200"/>
            <a:ext cx="304800" cy="152400"/>
          </a:xfrm>
          <a:custGeom>
            <a:avLst/>
            <a:gdLst>
              <a:gd name="T0" fmla="*/ 195947 w 21600"/>
              <a:gd name="T1" fmla="*/ 0 h 21600"/>
              <a:gd name="T2" fmla="*/ 195947 w 21600"/>
              <a:gd name="T3" fmla="*/ 38100 h 21600"/>
              <a:gd name="T4" fmla="*/ 47625 w 21600"/>
              <a:gd name="T5" fmla="*/ 38100 h 21600"/>
              <a:gd name="T6" fmla="*/ 47625 w 21600"/>
              <a:gd name="T7" fmla="*/ 114300 h 21600"/>
              <a:gd name="T8" fmla="*/ 195947 w 21600"/>
              <a:gd name="T9" fmla="*/ 114300 h 21600"/>
              <a:gd name="T10" fmla="*/ 195947 w 21600"/>
              <a:gd name="T11" fmla="*/ 152400 h 21600"/>
              <a:gd name="T12" fmla="*/ 304800 w 21600"/>
              <a:gd name="T13" fmla="*/ 76200 h 21600"/>
              <a:gd name="T14" fmla="*/ 19050 w 21600"/>
              <a:gd name="T15" fmla="*/ 38100 h 21600"/>
              <a:gd name="T16" fmla="*/ 19050 w 21600"/>
              <a:gd name="T17" fmla="*/ 114300 h 21600"/>
              <a:gd name="T18" fmla="*/ 38100 w 21600"/>
              <a:gd name="T19" fmla="*/ 114300 h 21600"/>
              <a:gd name="T20" fmla="*/ 38100 w 21600"/>
              <a:gd name="T21" fmla="*/ 38100 h 21600"/>
              <a:gd name="T22" fmla="*/ 0 w 21600"/>
              <a:gd name="T23" fmla="*/ 38100 h 21600"/>
              <a:gd name="T24" fmla="*/ 0 w 21600"/>
              <a:gd name="T25" fmla="*/ 114300 h 21600"/>
              <a:gd name="T26" fmla="*/ 9525 w 21600"/>
              <a:gd name="T27" fmla="*/ 114300 h 21600"/>
              <a:gd name="T28" fmla="*/ 9525 w 21600"/>
              <a:gd name="T29" fmla="*/ 3810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3886" y="0"/>
                </a:moveTo>
                <a:lnTo>
                  <a:pt x="13886" y="5400"/>
                </a:lnTo>
                <a:lnTo>
                  <a:pt x="3375" y="5400"/>
                </a:lnTo>
                <a:lnTo>
                  <a:pt x="3375" y="16200"/>
                </a:lnTo>
                <a:lnTo>
                  <a:pt x="13886" y="16200"/>
                </a:lnTo>
                <a:lnTo>
                  <a:pt x="13886" y="21600"/>
                </a:lnTo>
                <a:lnTo>
                  <a:pt x="21600" y="10800"/>
                </a:lnTo>
                <a:lnTo>
                  <a:pt x="13886"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a:solidFill>
              <a:srgbClr val="00FF00"/>
            </a:solidFill>
            <a:miter lim="800000"/>
            <a:headEnd/>
            <a:tailEnd/>
          </a:ln>
          <a:effectLst>
            <a:outerShdw dist="71842" dir="2700000" algn="ctr" rotWithShape="0">
              <a:schemeClr val="bg2"/>
            </a:outerShdw>
          </a:effectLst>
        </p:spPr>
        <p:txBody>
          <a:bodyPr/>
          <a:lstStyle/>
          <a:p>
            <a:endParaRPr lang="zh-CN" altLang="en-US"/>
          </a:p>
        </p:txBody>
      </p:sp>
      <p:sp>
        <p:nvSpPr>
          <p:cNvPr id="14360" name="任意多边形 2084">
            <a:hlinkClick r:id="rId20" action="ppaction://hlinksldjump"/>
            <a:extLst>
              <a:ext uri="{FF2B5EF4-FFF2-40B4-BE49-F238E27FC236}">
                <a16:creationId xmlns:a16="http://schemas.microsoft.com/office/drawing/2014/main" id="{E25FE334-5D10-407D-9702-3E4C7C926857}"/>
              </a:ext>
            </a:extLst>
          </p:cNvPr>
          <p:cNvSpPr>
            <a:spLocks noChangeArrowheads="1"/>
          </p:cNvSpPr>
          <p:nvPr/>
        </p:nvSpPr>
        <p:spPr bwMode="auto">
          <a:xfrm>
            <a:off x="6858000" y="4876800"/>
            <a:ext cx="304800" cy="152400"/>
          </a:xfrm>
          <a:custGeom>
            <a:avLst/>
            <a:gdLst>
              <a:gd name="T0" fmla="*/ 195947 w 21600"/>
              <a:gd name="T1" fmla="*/ 0 h 21600"/>
              <a:gd name="T2" fmla="*/ 195947 w 21600"/>
              <a:gd name="T3" fmla="*/ 38100 h 21600"/>
              <a:gd name="T4" fmla="*/ 47625 w 21600"/>
              <a:gd name="T5" fmla="*/ 38100 h 21600"/>
              <a:gd name="T6" fmla="*/ 47625 w 21600"/>
              <a:gd name="T7" fmla="*/ 114300 h 21600"/>
              <a:gd name="T8" fmla="*/ 195947 w 21600"/>
              <a:gd name="T9" fmla="*/ 114300 h 21600"/>
              <a:gd name="T10" fmla="*/ 195947 w 21600"/>
              <a:gd name="T11" fmla="*/ 152400 h 21600"/>
              <a:gd name="T12" fmla="*/ 304800 w 21600"/>
              <a:gd name="T13" fmla="*/ 76200 h 21600"/>
              <a:gd name="T14" fmla="*/ 19050 w 21600"/>
              <a:gd name="T15" fmla="*/ 38100 h 21600"/>
              <a:gd name="T16" fmla="*/ 19050 w 21600"/>
              <a:gd name="T17" fmla="*/ 114300 h 21600"/>
              <a:gd name="T18" fmla="*/ 38100 w 21600"/>
              <a:gd name="T19" fmla="*/ 114300 h 21600"/>
              <a:gd name="T20" fmla="*/ 38100 w 21600"/>
              <a:gd name="T21" fmla="*/ 38100 h 21600"/>
              <a:gd name="T22" fmla="*/ 0 w 21600"/>
              <a:gd name="T23" fmla="*/ 38100 h 21600"/>
              <a:gd name="T24" fmla="*/ 0 w 21600"/>
              <a:gd name="T25" fmla="*/ 114300 h 21600"/>
              <a:gd name="T26" fmla="*/ 9525 w 21600"/>
              <a:gd name="T27" fmla="*/ 114300 h 21600"/>
              <a:gd name="T28" fmla="*/ 9525 w 21600"/>
              <a:gd name="T29" fmla="*/ 3810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3886" y="0"/>
                </a:moveTo>
                <a:lnTo>
                  <a:pt x="13886" y="5400"/>
                </a:lnTo>
                <a:lnTo>
                  <a:pt x="3375" y="5400"/>
                </a:lnTo>
                <a:lnTo>
                  <a:pt x="3375" y="16200"/>
                </a:lnTo>
                <a:lnTo>
                  <a:pt x="13886" y="16200"/>
                </a:lnTo>
                <a:lnTo>
                  <a:pt x="13886" y="21600"/>
                </a:lnTo>
                <a:lnTo>
                  <a:pt x="21600" y="10800"/>
                </a:lnTo>
                <a:lnTo>
                  <a:pt x="13886"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a:solidFill>
              <a:srgbClr val="00FF00"/>
            </a:solidFill>
            <a:miter lim="800000"/>
            <a:headEnd/>
            <a:tailEnd/>
          </a:ln>
          <a:effectLst>
            <a:outerShdw dist="71842" dir="2700000" algn="ctr" rotWithShape="0">
              <a:schemeClr val="bg2"/>
            </a:outerShdw>
          </a:effectLst>
        </p:spPr>
        <p:txBody>
          <a:bodyPr/>
          <a:lstStyle/>
          <a:p>
            <a:endParaRPr lang="zh-CN" altLang="en-US"/>
          </a:p>
        </p:txBody>
      </p:sp>
      <p:sp>
        <p:nvSpPr>
          <p:cNvPr id="14361" name="任意多边形 2085">
            <a:hlinkClick r:id="rId21" action="ppaction://hlinksldjump"/>
            <a:extLst>
              <a:ext uri="{FF2B5EF4-FFF2-40B4-BE49-F238E27FC236}">
                <a16:creationId xmlns:a16="http://schemas.microsoft.com/office/drawing/2014/main" id="{E89F5FB8-9185-415A-B5FB-99945042A650}"/>
              </a:ext>
            </a:extLst>
          </p:cNvPr>
          <p:cNvSpPr>
            <a:spLocks noChangeArrowheads="1"/>
          </p:cNvSpPr>
          <p:nvPr/>
        </p:nvSpPr>
        <p:spPr bwMode="auto">
          <a:xfrm>
            <a:off x="6629400" y="5181600"/>
            <a:ext cx="304800" cy="152400"/>
          </a:xfrm>
          <a:custGeom>
            <a:avLst/>
            <a:gdLst>
              <a:gd name="T0" fmla="*/ 195947 w 21600"/>
              <a:gd name="T1" fmla="*/ 0 h 21600"/>
              <a:gd name="T2" fmla="*/ 195947 w 21600"/>
              <a:gd name="T3" fmla="*/ 38100 h 21600"/>
              <a:gd name="T4" fmla="*/ 47625 w 21600"/>
              <a:gd name="T5" fmla="*/ 38100 h 21600"/>
              <a:gd name="T6" fmla="*/ 47625 w 21600"/>
              <a:gd name="T7" fmla="*/ 114300 h 21600"/>
              <a:gd name="T8" fmla="*/ 195947 w 21600"/>
              <a:gd name="T9" fmla="*/ 114300 h 21600"/>
              <a:gd name="T10" fmla="*/ 195947 w 21600"/>
              <a:gd name="T11" fmla="*/ 152400 h 21600"/>
              <a:gd name="T12" fmla="*/ 304800 w 21600"/>
              <a:gd name="T13" fmla="*/ 76200 h 21600"/>
              <a:gd name="T14" fmla="*/ 19050 w 21600"/>
              <a:gd name="T15" fmla="*/ 38100 h 21600"/>
              <a:gd name="T16" fmla="*/ 19050 w 21600"/>
              <a:gd name="T17" fmla="*/ 114300 h 21600"/>
              <a:gd name="T18" fmla="*/ 38100 w 21600"/>
              <a:gd name="T19" fmla="*/ 114300 h 21600"/>
              <a:gd name="T20" fmla="*/ 38100 w 21600"/>
              <a:gd name="T21" fmla="*/ 38100 h 21600"/>
              <a:gd name="T22" fmla="*/ 0 w 21600"/>
              <a:gd name="T23" fmla="*/ 38100 h 21600"/>
              <a:gd name="T24" fmla="*/ 0 w 21600"/>
              <a:gd name="T25" fmla="*/ 114300 h 21600"/>
              <a:gd name="T26" fmla="*/ 9525 w 21600"/>
              <a:gd name="T27" fmla="*/ 114300 h 21600"/>
              <a:gd name="T28" fmla="*/ 9525 w 21600"/>
              <a:gd name="T29" fmla="*/ 3810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3886" y="0"/>
                </a:moveTo>
                <a:lnTo>
                  <a:pt x="13886" y="5400"/>
                </a:lnTo>
                <a:lnTo>
                  <a:pt x="3375" y="5400"/>
                </a:lnTo>
                <a:lnTo>
                  <a:pt x="3375" y="16200"/>
                </a:lnTo>
                <a:lnTo>
                  <a:pt x="13886" y="16200"/>
                </a:lnTo>
                <a:lnTo>
                  <a:pt x="13886" y="21600"/>
                </a:lnTo>
                <a:lnTo>
                  <a:pt x="21600" y="10800"/>
                </a:lnTo>
                <a:lnTo>
                  <a:pt x="13886"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a:solidFill>
              <a:srgbClr val="00FF00"/>
            </a:solidFill>
            <a:miter lim="800000"/>
            <a:headEnd/>
            <a:tailEnd/>
          </a:ln>
          <a:effectLst>
            <a:outerShdw dist="71842" dir="2700000" algn="ctr" rotWithShape="0">
              <a:schemeClr val="bg2"/>
            </a:outerShdw>
          </a:effectLst>
        </p:spPr>
        <p:txBody>
          <a:bodyPr/>
          <a:lstStyle/>
          <a:p>
            <a:endParaRPr lang="zh-CN" altLang="en-US"/>
          </a:p>
        </p:txBody>
      </p:sp>
      <p:sp>
        <p:nvSpPr>
          <p:cNvPr id="14362" name="任意多边形 2086">
            <a:hlinkClick r:id="" action="ppaction://noaction"/>
            <a:extLst>
              <a:ext uri="{FF2B5EF4-FFF2-40B4-BE49-F238E27FC236}">
                <a16:creationId xmlns:a16="http://schemas.microsoft.com/office/drawing/2014/main" id="{18717017-29C7-4846-9817-FAC9AB90BC93}"/>
              </a:ext>
            </a:extLst>
          </p:cNvPr>
          <p:cNvSpPr>
            <a:spLocks noChangeArrowheads="1"/>
          </p:cNvSpPr>
          <p:nvPr/>
        </p:nvSpPr>
        <p:spPr bwMode="auto">
          <a:xfrm>
            <a:off x="7086600" y="5486400"/>
            <a:ext cx="304800" cy="152400"/>
          </a:xfrm>
          <a:custGeom>
            <a:avLst/>
            <a:gdLst>
              <a:gd name="T0" fmla="*/ 195947 w 21600"/>
              <a:gd name="T1" fmla="*/ 0 h 21600"/>
              <a:gd name="T2" fmla="*/ 195947 w 21600"/>
              <a:gd name="T3" fmla="*/ 38100 h 21600"/>
              <a:gd name="T4" fmla="*/ 47625 w 21600"/>
              <a:gd name="T5" fmla="*/ 38100 h 21600"/>
              <a:gd name="T6" fmla="*/ 47625 w 21600"/>
              <a:gd name="T7" fmla="*/ 114300 h 21600"/>
              <a:gd name="T8" fmla="*/ 195947 w 21600"/>
              <a:gd name="T9" fmla="*/ 114300 h 21600"/>
              <a:gd name="T10" fmla="*/ 195947 w 21600"/>
              <a:gd name="T11" fmla="*/ 152400 h 21600"/>
              <a:gd name="T12" fmla="*/ 304800 w 21600"/>
              <a:gd name="T13" fmla="*/ 76200 h 21600"/>
              <a:gd name="T14" fmla="*/ 19050 w 21600"/>
              <a:gd name="T15" fmla="*/ 38100 h 21600"/>
              <a:gd name="T16" fmla="*/ 19050 w 21600"/>
              <a:gd name="T17" fmla="*/ 114300 h 21600"/>
              <a:gd name="T18" fmla="*/ 38100 w 21600"/>
              <a:gd name="T19" fmla="*/ 114300 h 21600"/>
              <a:gd name="T20" fmla="*/ 38100 w 21600"/>
              <a:gd name="T21" fmla="*/ 38100 h 21600"/>
              <a:gd name="T22" fmla="*/ 0 w 21600"/>
              <a:gd name="T23" fmla="*/ 38100 h 21600"/>
              <a:gd name="T24" fmla="*/ 0 w 21600"/>
              <a:gd name="T25" fmla="*/ 114300 h 21600"/>
              <a:gd name="T26" fmla="*/ 9525 w 21600"/>
              <a:gd name="T27" fmla="*/ 114300 h 21600"/>
              <a:gd name="T28" fmla="*/ 9525 w 21600"/>
              <a:gd name="T29" fmla="*/ 3810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3886" y="0"/>
                </a:moveTo>
                <a:lnTo>
                  <a:pt x="13886" y="5400"/>
                </a:lnTo>
                <a:lnTo>
                  <a:pt x="3375" y="5400"/>
                </a:lnTo>
                <a:lnTo>
                  <a:pt x="3375" y="16200"/>
                </a:lnTo>
                <a:lnTo>
                  <a:pt x="13886" y="16200"/>
                </a:lnTo>
                <a:lnTo>
                  <a:pt x="13886" y="21600"/>
                </a:lnTo>
                <a:lnTo>
                  <a:pt x="21600" y="10800"/>
                </a:lnTo>
                <a:lnTo>
                  <a:pt x="13886"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a:solidFill>
              <a:srgbClr val="00FF00"/>
            </a:solidFill>
            <a:miter lim="800000"/>
            <a:headEnd/>
            <a:tailEnd/>
          </a:ln>
          <a:effectLst>
            <a:outerShdw dist="71842" dir="2700000" algn="ctr" rotWithShape="0">
              <a:schemeClr val="bg2"/>
            </a:outerShdw>
          </a:effectLst>
        </p:spPr>
        <p:txBody>
          <a:bodyPr/>
          <a:lstStyle/>
          <a:p>
            <a:endParaRPr lang="zh-CN" altLang="en-US"/>
          </a:p>
        </p:txBody>
      </p:sp>
      <p:sp>
        <p:nvSpPr>
          <p:cNvPr id="14363" name="任意多边形 2087">
            <a:hlinkClick r:id="rId22" action="ppaction://hlinksldjump"/>
            <a:extLst>
              <a:ext uri="{FF2B5EF4-FFF2-40B4-BE49-F238E27FC236}">
                <a16:creationId xmlns:a16="http://schemas.microsoft.com/office/drawing/2014/main" id="{AF933CF4-8EC4-4412-9D09-D745B88F527C}"/>
              </a:ext>
            </a:extLst>
          </p:cNvPr>
          <p:cNvSpPr>
            <a:spLocks noChangeArrowheads="1"/>
          </p:cNvSpPr>
          <p:nvPr/>
        </p:nvSpPr>
        <p:spPr bwMode="auto">
          <a:xfrm>
            <a:off x="7467600" y="4267200"/>
            <a:ext cx="304800" cy="152400"/>
          </a:xfrm>
          <a:custGeom>
            <a:avLst/>
            <a:gdLst>
              <a:gd name="T0" fmla="*/ 195947 w 21600"/>
              <a:gd name="T1" fmla="*/ 0 h 21600"/>
              <a:gd name="T2" fmla="*/ 195947 w 21600"/>
              <a:gd name="T3" fmla="*/ 38100 h 21600"/>
              <a:gd name="T4" fmla="*/ 47625 w 21600"/>
              <a:gd name="T5" fmla="*/ 38100 h 21600"/>
              <a:gd name="T6" fmla="*/ 47625 w 21600"/>
              <a:gd name="T7" fmla="*/ 114300 h 21600"/>
              <a:gd name="T8" fmla="*/ 195947 w 21600"/>
              <a:gd name="T9" fmla="*/ 114300 h 21600"/>
              <a:gd name="T10" fmla="*/ 195947 w 21600"/>
              <a:gd name="T11" fmla="*/ 152400 h 21600"/>
              <a:gd name="T12" fmla="*/ 304800 w 21600"/>
              <a:gd name="T13" fmla="*/ 76200 h 21600"/>
              <a:gd name="T14" fmla="*/ 19050 w 21600"/>
              <a:gd name="T15" fmla="*/ 38100 h 21600"/>
              <a:gd name="T16" fmla="*/ 19050 w 21600"/>
              <a:gd name="T17" fmla="*/ 114300 h 21600"/>
              <a:gd name="T18" fmla="*/ 38100 w 21600"/>
              <a:gd name="T19" fmla="*/ 114300 h 21600"/>
              <a:gd name="T20" fmla="*/ 38100 w 21600"/>
              <a:gd name="T21" fmla="*/ 38100 h 21600"/>
              <a:gd name="T22" fmla="*/ 0 w 21600"/>
              <a:gd name="T23" fmla="*/ 38100 h 21600"/>
              <a:gd name="T24" fmla="*/ 0 w 21600"/>
              <a:gd name="T25" fmla="*/ 114300 h 21600"/>
              <a:gd name="T26" fmla="*/ 9525 w 21600"/>
              <a:gd name="T27" fmla="*/ 114300 h 21600"/>
              <a:gd name="T28" fmla="*/ 9525 w 21600"/>
              <a:gd name="T29" fmla="*/ 38100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3886" y="0"/>
                </a:moveTo>
                <a:lnTo>
                  <a:pt x="13886" y="5400"/>
                </a:lnTo>
                <a:lnTo>
                  <a:pt x="3375" y="5400"/>
                </a:lnTo>
                <a:lnTo>
                  <a:pt x="3375" y="16200"/>
                </a:lnTo>
                <a:lnTo>
                  <a:pt x="13886" y="16200"/>
                </a:lnTo>
                <a:lnTo>
                  <a:pt x="13886" y="21600"/>
                </a:lnTo>
                <a:lnTo>
                  <a:pt x="21600" y="10800"/>
                </a:lnTo>
                <a:lnTo>
                  <a:pt x="13886"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a:solidFill>
              <a:srgbClr val="00FF00"/>
            </a:solidFill>
            <a:miter lim="800000"/>
            <a:headEnd/>
            <a:tailEnd/>
          </a:ln>
          <a:effectLst>
            <a:outerShdw dist="71842" dir="2700000" algn="ctr" rotWithShape="0">
              <a:schemeClr val="bg2"/>
            </a:outerShdw>
          </a:effectLst>
        </p:spPr>
        <p:txBody>
          <a:bodyPr/>
          <a:lstStyle/>
          <a:p>
            <a:endParaRPr lang="zh-CN" altLang="en-US"/>
          </a:p>
        </p:txBody>
      </p:sp>
      <p:sp>
        <p:nvSpPr>
          <p:cNvPr id="4123" name="文本框 2096">
            <a:hlinkClick r:id="" action="ppaction://hlinkshowjump?jump=nextslide"/>
            <a:extLst>
              <a:ext uri="{FF2B5EF4-FFF2-40B4-BE49-F238E27FC236}">
                <a16:creationId xmlns:a16="http://schemas.microsoft.com/office/drawing/2014/main" id="{DA5EB03B-F56A-4BA8-B389-9E90B26DB32A}"/>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4124" name="文本框 2097">
            <a:hlinkClick r:id="" action="ppaction://hlinkshowjump?jump=previousslide"/>
            <a:extLst>
              <a:ext uri="{FF2B5EF4-FFF2-40B4-BE49-F238E27FC236}">
                <a16:creationId xmlns:a16="http://schemas.microsoft.com/office/drawing/2014/main" id="{C018124B-B8C0-4D21-9798-83A3944BA9C2}"/>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4125" name="文本框 2098">
            <a:extLst>
              <a:ext uri="{FF2B5EF4-FFF2-40B4-BE49-F238E27FC236}">
                <a16:creationId xmlns:a16="http://schemas.microsoft.com/office/drawing/2014/main" id="{FF9BCDB8-CF72-498D-B138-763817AF70F5}"/>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86B01CDA-495B-456D-8372-1320A0F324D6}"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1</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4126" name="文本框 2100">
            <a:hlinkClick r:id="" action="ppaction://hlinkshowjump?jump=endshow"/>
            <a:extLst>
              <a:ext uri="{FF2B5EF4-FFF2-40B4-BE49-F238E27FC236}">
                <a16:creationId xmlns:a16="http://schemas.microsoft.com/office/drawing/2014/main" id="{95300EBB-4AEF-466B-90D6-B64A48D2D23E}"/>
              </a:ext>
            </a:extLst>
          </p:cNvPr>
          <p:cNvSpPr txBox="1">
            <a:spLocks noChangeArrowheads="1"/>
          </p:cNvSpPr>
          <p:nvPr/>
        </p:nvSpPr>
        <p:spPr bwMode="auto">
          <a:xfrm>
            <a:off x="7696200" y="6248400"/>
            <a:ext cx="11430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退出本章</a:t>
            </a:r>
          </a:p>
        </p:txBody>
      </p:sp>
      <p:sp>
        <p:nvSpPr>
          <p:cNvPr id="14368" name="标题 2101">
            <a:extLst>
              <a:ext uri="{FF2B5EF4-FFF2-40B4-BE49-F238E27FC236}">
                <a16:creationId xmlns:a16="http://schemas.microsoft.com/office/drawing/2014/main" id="{9FD31FDD-E245-429A-97F8-4B2C50AD666D}"/>
              </a:ext>
            </a:extLst>
          </p:cNvPr>
          <p:cNvSpPr>
            <a:spLocks noGrp="1" noChangeArrowheads="1"/>
          </p:cNvSpPr>
          <p:nvPr>
            <p:ph type="title" idx="4294967295"/>
          </p:nvPr>
        </p:nvSpPr>
        <p:spPr>
          <a:xfrm>
            <a:off x="1435893" y="749618"/>
            <a:ext cx="6577013" cy="381000"/>
          </a:xfrm>
          <a:ln>
            <a:solidFill>
              <a:srgbClr val="FF0000"/>
            </a:solidFill>
            <a:miter lim="800000"/>
            <a:headEnd/>
            <a:tailEnd/>
          </a:ln>
        </p:spPr>
        <p:txBody>
          <a:bodyPr/>
          <a:lstStyle/>
          <a:p>
            <a:pPr eaLnBrk="1" hangingPunct="1"/>
            <a:r>
              <a:rPr lang="zh-CN" altLang="en-US" sz="2000" dirty="0">
                <a:solidFill>
                  <a:srgbClr val="1E14E8"/>
                </a:solidFill>
                <a:latin typeface="Times New Roman" panose="02020603050405020304" pitchFamily="18" charset="0"/>
                <a:ea typeface="黑体" panose="02010609060101010101" pitchFamily="49" charset="-122"/>
              </a:rPr>
              <a:t>将仅包含电阻、独立源和受控源的电路称为电阻电路。</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20481">
            <a:extLst>
              <a:ext uri="{FF2B5EF4-FFF2-40B4-BE49-F238E27FC236}">
                <a16:creationId xmlns:a16="http://schemas.microsoft.com/office/drawing/2014/main" id="{20945098-7F1F-42F4-8523-30961B34EDB2}"/>
              </a:ext>
            </a:extLst>
          </p:cNvPr>
          <p:cNvSpPr>
            <a:spLocks noChangeArrowheads="1" noChangeShapeType="1" noTextEdit="1"/>
          </p:cNvSpPr>
          <p:nvPr/>
        </p:nvSpPr>
        <p:spPr bwMode="auto">
          <a:xfrm>
            <a:off x="3810000" y="76200"/>
            <a:ext cx="2362200" cy="304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 一、回路法</a:t>
            </a:r>
          </a:p>
        </p:txBody>
      </p:sp>
      <p:sp>
        <p:nvSpPr>
          <p:cNvPr id="25603" name="矩形 20482">
            <a:extLst>
              <a:ext uri="{FF2B5EF4-FFF2-40B4-BE49-F238E27FC236}">
                <a16:creationId xmlns:a16="http://schemas.microsoft.com/office/drawing/2014/main" id="{3142313C-94C8-4E9A-8367-A9971150389C}"/>
              </a:ext>
            </a:extLst>
          </p:cNvPr>
          <p:cNvSpPr>
            <a:spLocks noChangeArrowheads="1"/>
          </p:cNvSpPr>
          <p:nvPr/>
        </p:nvSpPr>
        <p:spPr bwMode="auto">
          <a:xfrm>
            <a:off x="238125" y="-23813"/>
            <a:ext cx="2733675" cy="406401"/>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 2.3  </a:t>
            </a:r>
            <a:r>
              <a:rPr lang="zh-CN" altLang="en-US">
                <a:solidFill>
                  <a:schemeClr val="bg1"/>
                </a:solidFill>
                <a:latin typeface="黑体" panose="02010609060101010101" pitchFamily="49" charset="-122"/>
                <a:ea typeface="黑体" panose="02010609060101010101" pitchFamily="49" charset="-122"/>
              </a:rPr>
              <a:t>回路法与网孔法</a:t>
            </a:r>
          </a:p>
        </p:txBody>
      </p:sp>
      <p:sp>
        <p:nvSpPr>
          <p:cNvPr id="20489" name="矩形 20488">
            <a:extLst>
              <a:ext uri="{FF2B5EF4-FFF2-40B4-BE49-F238E27FC236}">
                <a16:creationId xmlns:a16="http://schemas.microsoft.com/office/drawing/2014/main" id="{14C866D2-679A-46C8-A5B2-8C46073C6352}"/>
              </a:ext>
            </a:extLst>
          </p:cNvPr>
          <p:cNvSpPr>
            <a:spLocks noChangeArrowheads="1"/>
          </p:cNvSpPr>
          <p:nvPr/>
        </p:nvSpPr>
        <p:spPr bwMode="auto">
          <a:xfrm>
            <a:off x="1219200" y="2209800"/>
            <a:ext cx="71628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71513" indent="-671513">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spcBef>
                <a:spcPct val="50000"/>
              </a:spcBef>
            </a:pPr>
            <a:r>
              <a:rPr lang="zh-CN" altLang="en-US" sz="2400">
                <a:solidFill>
                  <a:srgbClr val="1E14E8"/>
                </a:solidFill>
                <a:latin typeface="华文新魏" panose="02010800040101010101" pitchFamily="2" charset="-122"/>
                <a:ea typeface="华文新魏" panose="02010800040101010101" pitchFamily="2" charset="-122"/>
              </a:rPr>
              <a:t>（</a:t>
            </a:r>
            <a:r>
              <a:rPr lang="en-US" altLang="zh-CN" sz="2400">
                <a:solidFill>
                  <a:srgbClr val="1E14E8"/>
                </a:solidFill>
                <a:latin typeface="华文新魏" panose="02010800040101010101" pitchFamily="2" charset="-122"/>
                <a:ea typeface="华文新魏" panose="02010800040101010101" pitchFamily="2" charset="-122"/>
              </a:rPr>
              <a:t>2</a:t>
            </a:r>
            <a:r>
              <a:rPr lang="zh-CN" altLang="en-US" sz="2400">
                <a:solidFill>
                  <a:srgbClr val="1E14E8"/>
                </a:solidFill>
                <a:latin typeface="华文新魏" panose="02010800040101010101" pitchFamily="2" charset="-122"/>
                <a:ea typeface="华文新魏" panose="02010800040101010101" pitchFamily="2" charset="-122"/>
              </a:rPr>
              <a:t>）以回路电流的方向为回路的巡行方向，按照前面的规律列出各回路电流方程。 </a:t>
            </a:r>
            <a:r>
              <a:rPr lang="zh-CN" altLang="en-US" sz="2400">
                <a:solidFill>
                  <a:srgbClr val="0000FF"/>
                </a:solidFill>
                <a:latin typeface="华文新魏" panose="02010800040101010101" pitchFamily="2" charset="-122"/>
                <a:ea typeface="华文新魏" panose="02010800040101010101" pitchFamily="2" charset="-122"/>
              </a:rPr>
              <a:t>自电阻</a:t>
            </a:r>
            <a:r>
              <a:rPr lang="zh-CN" altLang="en-US" sz="2400">
                <a:solidFill>
                  <a:srgbClr val="FF0000"/>
                </a:solidFill>
                <a:latin typeface="华文新魏" panose="02010800040101010101" pitchFamily="2" charset="-122"/>
                <a:ea typeface="华文新魏" panose="02010800040101010101" pitchFamily="2" charset="-122"/>
              </a:rPr>
              <a:t>始终取正值，</a:t>
            </a:r>
            <a:r>
              <a:rPr lang="zh-CN" altLang="en-US" sz="2400">
                <a:solidFill>
                  <a:srgbClr val="0000FF"/>
                </a:solidFill>
                <a:latin typeface="华文新魏" panose="02010800040101010101" pitchFamily="2" charset="-122"/>
                <a:ea typeface="华文新魏" panose="02010800040101010101" pitchFamily="2" charset="-122"/>
              </a:rPr>
              <a:t>互电阻前的符号</a:t>
            </a:r>
            <a:r>
              <a:rPr lang="zh-CN" altLang="en-US" sz="2400">
                <a:solidFill>
                  <a:srgbClr val="FF0000"/>
                </a:solidFill>
                <a:latin typeface="华文新魏" panose="02010800040101010101" pitchFamily="2" charset="-122"/>
                <a:ea typeface="华文新魏" panose="02010800040101010101" pitchFamily="2" charset="-122"/>
              </a:rPr>
              <a:t>由通过互电阻上的两个回路电流的流向而定，</a:t>
            </a:r>
            <a:r>
              <a:rPr lang="zh-CN" altLang="en-US" sz="2400">
                <a:solidFill>
                  <a:srgbClr val="0000FF"/>
                </a:solidFill>
                <a:latin typeface="华文新魏" panose="02010800040101010101" pitchFamily="2" charset="-122"/>
                <a:ea typeface="华文新魏" panose="02010800040101010101" pitchFamily="2" charset="-122"/>
              </a:rPr>
              <a:t>两个回路电流的流向相同，</a:t>
            </a:r>
            <a:r>
              <a:rPr lang="zh-CN" altLang="en-US" sz="2400">
                <a:solidFill>
                  <a:srgbClr val="FF0000"/>
                </a:solidFill>
                <a:latin typeface="华文新魏" panose="02010800040101010101" pitchFamily="2" charset="-122"/>
                <a:ea typeface="华文新魏" panose="02010800040101010101" pitchFamily="2" charset="-122"/>
              </a:rPr>
              <a:t>取正；否则取负。</a:t>
            </a:r>
            <a:r>
              <a:rPr lang="zh-CN" altLang="en-US" sz="2400">
                <a:solidFill>
                  <a:srgbClr val="0000FF"/>
                </a:solidFill>
                <a:latin typeface="华文新魏" panose="02010800040101010101" pitchFamily="2" charset="-122"/>
                <a:ea typeface="华文新魏" panose="02010800040101010101" pitchFamily="2" charset="-122"/>
              </a:rPr>
              <a:t>等效电压源是</a:t>
            </a:r>
            <a:r>
              <a:rPr lang="zh-CN" altLang="en-US" sz="2400">
                <a:solidFill>
                  <a:srgbClr val="FF0000"/>
                </a:solidFill>
                <a:latin typeface="华文新魏" panose="02010800040101010101" pitchFamily="2" charset="-122"/>
                <a:ea typeface="华文新魏" panose="02010800040101010101" pitchFamily="2" charset="-122"/>
              </a:rPr>
              <a:t>电压源电压升的代数和，注意电压源前的符号。</a:t>
            </a:r>
          </a:p>
          <a:p>
            <a:pPr>
              <a:spcBef>
                <a:spcPct val="50000"/>
              </a:spcBef>
            </a:pPr>
            <a:r>
              <a:rPr lang="zh-CN" altLang="en-US" sz="2400">
                <a:solidFill>
                  <a:srgbClr val="1E14E8"/>
                </a:solidFill>
                <a:latin typeface="华文新魏" panose="02010800040101010101" pitchFamily="2" charset="-122"/>
                <a:ea typeface="华文新魏" panose="02010800040101010101" pitchFamily="2" charset="-122"/>
              </a:rPr>
              <a:t>（</a:t>
            </a:r>
            <a:r>
              <a:rPr lang="en-US" altLang="zh-CN" sz="2400">
                <a:solidFill>
                  <a:srgbClr val="1E14E8"/>
                </a:solidFill>
                <a:latin typeface="华文新魏" panose="02010800040101010101" pitchFamily="2" charset="-122"/>
                <a:ea typeface="华文新魏" panose="02010800040101010101" pitchFamily="2" charset="-122"/>
              </a:rPr>
              <a:t>3</a:t>
            </a:r>
            <a:r>
              <a:rPr lang="zh-CN" altLang="en-US" sz="2400">
                <a:solidFill>
                  <a:srgbClr val="1E14E8"/>
                </a:solidFill>
                <a:latin typeface="华文新魏" panose="02010800040101010101" pitchFamily="2" charset="-122"/>
                <a:ea typeface="华文新魏" panose="02010800040101010101" pitchFamily="2" charset="-122"/>
              </a:rPr>
              <a:t>）联立求解，解出各回路电流。</a:t>
            </a:r>
          </a:p>
          <a:p>
            <a:pPr>
              <a:spcBef>
                <a:spcPct val="50000"/>
              </a:spcBef>
            </a:pPr>
            <a:r>
              <a:rPr lang="zh-CN" altLang="en-US" sz="2400">
                <a:solidFill>
                  <a:srgbClr val="1E14E8"/>
                </a:solidFill>
                <a:latin typeface="华文新魏" panose="02010800040101010101" pitchFamily="2" charset="-122"/>
                <a:ea typeface="华文新魏" panose="02010800040101010101" pitchFamily="2" charset="-122"/>
              </a:rPr>
              <a:t>（</a:t>
            </a:r>
            <a:r>
              <a:rPr lang="en-US" altLang="zh-CN" sz="2400">
                <a:solidFill>
                  <a:srgbClr val="1E14E8"/>
                </a:solidFill>
                <a:latin typeface="华文新魏" panose="02010800040101010101" pitchFamily="2" charset="-122"/>
                <a:ea typeface="华文新魏" panose="02010800040101010101" pitchFamily="2" charset="-122"/>
              </a:rPr>
              <a:t>4</a:t>
            </a:r>
            <a:r>
              <a:rPr lang="zh-CN" altLang="en-US" sz="2400">
                <a:solidFill>
                  <a:srgbClr val="1E14E8"/>
                </a:solidFill>
                <a:latin typeface="华文新魏" panose="02010800040101010101" pitchFamily="2" charset="-122"/>
                <a:ea typeface="华文新魏" panose="02010800040101010101" pitchFamily="2" charset="-122"/>
              </a:rPr>
              <a:t>）根据回路电流再求其它待求量。</a:t>
            </a:r>
          </a:p>
        </p:txBody>
      </p:sp>
      <p:sp>
        <p:nvSpPr>
          <p:cNvPr id="20490" name="矩形 20489">
            <a:extLst>
              <a:ext uri="{FF2B5EF4-FFF2-40B4-BE49-F238E27FC236}">
                <a16:creationId xmlns:a16="http://schemas.microsoft.com/office/drawing/2014/main" id="{312697CB-17E9-4CDD-AABA-F8E89007A161}"/>
              </a:ext>
            </a:extLst>
          </p:cNvPr>
          <p:cNvSpPr>
            <a:spLocks noChangeArrowheads="1"/>
          </p:cNvSpPr>
          <p:nvPr/>
        </p:nvSpPr>
        <p:spPr bwMode="auto">
          <a:xfrm>
            <a:off x="1219200" y="1524000"/>
            <a:ext cx="7162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65175" indent="-765175">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rgbClr val="1E14E8"/>
                </a:solidFill>
                <a:latin typeface="华文新魏" panose="02010800040101010101" pitchFamily="2" charset="-122"/>
                <a:ea typeface="华文新魏" panose="02010800040101010101" pitchFamily="2" charset="-122"/>
              </a:rPr>
              <a:t>（</a:t>
            </a:r>
            <a:r>
              <a:rPr lang="en-US" altLang="zh-CN" sz="2400">
                <a:solidFill>
                  <a:srgbClr val="1E14E8"/>
                </a:solidFill>
                <a:latin typeface="华文新魏" panose="02010800040101010101" pitchFamily="2" charset="-122"/>
                <a:ea typeface="华文新魏" panose="02010800040101010101" pitchFamily="2" charset="-122"/>
              </a:rPr>
              <a:t>1</a:t>
            </a:r>
            <a:r>
              <a:rPr lang="zh-CN" altLang="en-US" sz="2400">
                <a:solidFill>
                  <a:srgbClr val="1E14E8"/>
                </a:solidFill>
                <a:latin typeface="华文新魏" panose="02010800040101010101" pitchFamily="2" charset="-122"/>
                <a:ea typeface="华文新魏" panose="02010800040101010101" pitchFamily="2" charset="-122"/>
              </a:rPr>
              <a:t>）选定一组</a:t>
            </a:r>
            <a:r>
              <a:rPr lang="en-US" altLang="zh-CN" sz="2400">
                <a:solidFill>
                  <a:srgbClr val="1E14E8"/>
                </a:solidFill>
                <a:latin typeface="华文新魏" panose="02010800040101010101" pitchFamily="2" charset="-122"/>
                <a:ea typeface="华文新魏" panose="02010800040101010101" pitchFamily="2" charset="-122"/>
              </a:rPr>
              <a:t>(b</a:t>
            </a:r>
            <a:r>
              <a:rPr lang="en-US" altLang="zh-CN" sz="2400">
                <a:solidFill>
                  <a:srgbClr val="1E14E8"/>
                </a:solidFill>
                <a:latin typeface="黑体" panose="02010609060101010101" pitchFamily="49" charset="-122"/>
                <a:ea typeface="黑体" panose="02010609060101010101" pitchFamily="49" charset="-122"/>
              </a:rPr>
              <a:t>-</a:t>
            </a:r>
            <a:r>
              <a:rPr lang="en-US" altLang="zh-CN" sz="2400">
                <a:solidFill>
                  <a:srgbClr val="1E14E8"/>
                </a:solidFill>
                <a:latin typeface="华文新魏" panose="02010800040101010101" pitchFamily="2" charset="-122"/>
                <a:ea typeface="华文新魏" panose="02010800040101010101" pitchFamily="2" charset="-122"/>
              </a:rPr>
              <a:t>n+1)</a:t>
            </a:r>
            <a:r>
              <a:rPr lang="zh-CN" altLang="en-US" sz="2400">
                <a:solidFill>
                  <a:srgbClr val="1E14E8"/>
                </a:solidFill>
                <a:latin typeface="华文新魏" panose="02010800040101010101" pitchFamily="2" charset="-122"/>
                <a:ea typeface="华文新魏" panose="02010800040101010101" pitchFamily="2" charset="-122"/>
              </a:rPr>
              <a:t>个独立回路，并标出各回路电流的参考方向。</a:t>
            </a:r>
          </a:p>
        </p:txBody>
      </p:sp>
      <p:sp>
        <p:nvSpPr>
          <p:cNvPr id="19461" name="文本框 20496">
            <a:hlinkClick r:id="" action="ppaction://hlinkshowjump?jump=nextslide"/>
            <a:extLst>
              <a:ext uri="{FF2B5EF4-FFF2-40B4-BE49-F238E27FC236}">
                <a16:creationId xmlns:a16="http://schemas.microsoft.com/office/drawing/2014/main" id="{4D6C115D-DBB4-4F7B-8D7B-2ED2B07E6B57}"/>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19462" name="文本框 20497">
            <a:hlinkClick r:id="" action="ppaction://hlinkshowjump?jump=previousslide"/>
            <a:extLst>
              <a:ext uri="{FF2B5EF4-FFF2-40B4-BE49-F238E27FC236}">
                <a16:creationId xmlns:a16="http://schemas.microsoft.com/office/drawing/2014/main" id="{B039B9FA-0F84-45B6-9920-8E2A3958C350}"/>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19463" name="文本框 20498">
            <a:extLst>
              <a:ext uri="{FF2B5EF4-FFF2-40B4-BE49-F238E27FC236}">
                <a16:creationId xmlns:a16="http://schemas.microsoft.com/office/drawing/2014/main" id="{F49D10DD-C4E6-42CE-B00A-79927F8F41D3}"/>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8AD375D3-BA21-4A40-BB1F-F948CA9F36E9}"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10</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19464" name="文本框 20499">
            <a:hlinkClick r:id="" action="ppaction://hlinkshowjump?jump=firstslide"/>
            <a:extLst>
              <a:ext uri="{FF2B5EF4-FFF2-40B4-BE49-F238E27FC236}">
                <a16:creationId xmlns:a16="http://schemas.microsoft.com/office/drawing/2014/main" id="{74C3EED4-31C7-4B93-B504-24CBCA6AAB01}"/>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25610" name="标题 20500">
            <a:extLst>
              <a:ext uri="{FF2B5EF4-FFF2-40B4-BE49-F238E27FC236}">
                <a16:creationId xmlns:a16="http://schemas.microsoft.com/office/drawing/2014/main" id="{AF56D085-255B-4704-B044-CB4427170284}"/>
              </a:ext>
            </a:extLst>
          </p:cNvPr>
          <p:cNvSpPr>
            <a:spLocks noGrp="1" noChangeArrowheads="1"/>
          </p:cNvSpPr>
          <p:nvPr>
            <p:ph type="title" idx="4294967295"/>
          </p:nvPr>
        </p:nvSpPr>
        <p:spPr>
          <a:xfrm>
            <a:off x="609600" y="838200"/>
            <a:ext cx="4191000" cy="381000"/>
          </a:xfrm>
        </p:spPr>
        <p:txBody>
          <a:bodyPr/>
          <a:lstStyle/>
          <a:p>
            <a:pPr algn="l" eaLnBrk="1" hangingPunct="1"/>
            <a:r>
              <a:rPr lang="en-US" altLang="zh-CN" b="1">
                <a:solidFill>
                  <a:srgbClr val="D82E1C"/>
                </a:solidFill>
                <a:latin typeface="黑体" panose="02010609060101010101" pitchFamily="49" charset="-122"/>
                <a:ea typeface="黑体" panose="02010609060101010101" pitchFamily="49" charset="-122"/>
              </a:rPr>
              <a:t>4</a:t>
            </a:r>
            <a:r>
              <a:rPr lang="zh-CN" altLang="en-US" b="1">
                <a:solidFill>
                  <a:srgbClr val="D82E1C"/>
                </a:solidFill>
                <a:latin typeface="黑体" panose="02010609060101010101" pitchFamily="49" charset="-122"/>
                <a:ea typeface="黑体" panose="02010609060101010101" pitchFamily="49" charset="-122"/>
              </a:rPr>
              <a:t>、回路法步骤归纳如下：</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490"/>
                                        </p:tgtEl>
                                        <p:attrNameLst>
                                          <p:attrName>style.visibility</p:attrName>
                                        </p:attrNameLst>
                                      </p:cBhvr>
                                      <p:to>
                                        <p:strVal val="visible"/>
                                      </p:to>
                                    </p:set>
                                    <p:animEffect transition="in" filter="wipe(up)">
                                      <p:cBhvr>
                                        <p:cTn id="7" dur="500"/>
                                        <p:tgtEl>
                                          <p:spTgt spid="20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489">
                                            <p:txEl>
                                              <p:pRg st="0" end="0"/>
                                            </p:txEl>
                                          </p:spTgt>
                                        </p:tgtEl>
                                        <p:attrNameLst>
                                          <p:attrName>style.visibility</p:attrName>
                                        </p:attrNameLst>
                                      </p:cBhvr>
                                      <p:to>
                                        <p:strVal val="visible"/>
                                      </p:to>
                                    </p:set>
                                    <p:animEffect transition="in" filter="wipe(up)">
                                      <p:cBhvr>
                                        <p:cTn id="12" dur="500"/>
                                        <p:tgtEl>
                                          <p:spTgt spid="2048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489">
                                            <p:txEl>
                                              <p:pRg st="1" end="1"/>
                                            </p:txEl>
                                          </p:spTgt>
                                        </p:tgtEl>
                                        <p:attrNameLst>
                                          <p:attrName>style.visibility</p:attrName>
                                        </p:attrNameLst>
                                      </p:cBhvr>
                                      <p:to>
                                        <p:strVal val="visible"/>
                                      </p:to>
                                    </p:set>
                                    <p:animEffect transition="in" filter="wipe(up)">
                                      <p:cBhvr>
                                        <p:cTn id="17" dur="500"/>
                                        <p:tgtEl>
                                          <p:spTgt spid="2048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489">
                                            <p:txEl>
                                              <p:pRg st="2" end="2"/>
                                            </p:txEl>
                                          </p:spTgt>
                                        </p:tgtEl>
                                        <p:attrNameLst>
                                          <p:attrName>style.visibility</p:attrName>
                                        </p:attrNameLst>
                                      </p:cBhvr>
                                      <p:to>
                                        <p:strVal val="visible"/>
                                      </p:to>
                                    </p:set>
                                    <p:animEffect transition="in" filter="wipe(up)">
                                      <p:cBhvr>
                                        <p:cTn id="22" dur="500"/>
                                        <p:tgtEl>
                                          <p:spTgt spid="2048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9" grpId="0" build="p"/>
      <p:bldP spid="2049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21505">
            <a:extLst>
              <a:ext uri="{FF2B5EF4-FFF2-40B4-BE49-F238E27FC236}">
                <a16:creationId xmlns:a16="http://schemas.microsoft.com/office/drawing/2014/main" id="{464F863A-4150-4E59-B612-3D4117EF845C}"/>
              </a:ext>
            </a:extLst>
          </p:cNvPr>
          <p:cNvSpPr>
            <a:spLocks noChangeArrowheads="1" noChangeShapeType="1" noTextEdit="1"/>
          </p:cNvSpPr>
          <p:nvPr/>
        </p:nvSpPr>
        <p:spPr bwMode="auto">
          <a:xfrm>
            <a:off x="3581400" y="0"/>
            <a:ext cx="43434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gradFill rotWithShape="1">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 二、回路法中特殊情况的处理</a:t>
            </a:r>
          </a:p>
        </p:txBody>
      </p:sp>
      <p:sp>
        <p:nvSpPr>
          <p:cNvPr id="26627" name="矩形 21506">
            <a:extLst>
              <a:ext uri="{FF2B5EF4-FFF2-40B4-BE49-F238E27FC236}">
                <a16:creationId xmlns:a16="http://schemas.microsoft.com/office/drawing/2014/main" id="{0D9A945C-0A19-48B4-994F-C01D7C9C0CA5}"/>
              </a:ext>
            </a:extLst>
          </p:cNvPr>
          <p:cNvSpPr>
            <a:spLocks noChangeArrowheads="1"/>
          </p:cNvSpPr>
          <p:nvPr/>
        </p:nvSpPr>
        <p:spPr bwMode="auto">
          <a:xfrm>
            <a:off x="263525" y="0"/>
            <a:ext cx="2860675"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 2.3   </a:t>
            </a:r>
            <a:r>
              <a:rPr lang="zh-CN" altLang="en-US">
                <a:solidFill>
                  <a:schemeClr val="bg1"/>
                </a:solidFill>
                <a:latin typeface="黑体" panose="02010609060101010101" pitchFamily="49" charset="-122"/>
                <a:ea typeface="黑体" panose="02010609060101010101" pitchFamily="49" charset="-122"/>
              </a:rPr>
              <a:t>回路法与网孔法</a:t>
            </a:r>
          </a:p>
        </p:txBody>
      </p:sp>
      <p:sp>
        <p:nvSpPr>
          <p:cNvPr id="21514" name="文本框 21513">
            <a:extLst>
              <a:ext uri="{FF2B5EF4-FFF2-40B4-BE49-F238E27FC236}">
                <a16:creationId xmlns:a16="http://schemas.microsoft.com/office/drawing/2014/main" id="{84494C39-D1D1-4284-B4F7-E0BCF1C2931B}"/>
              </a:ext>
            </a:extLst>
          </p:cNvPr>
          <p:cNvSpPr txBox="1">
            <a:spLocks noChangeArrowheads="1"/>
          </p:cNvSpPr>
          <p:nvPr/>
        </p:nvSpPr>
        <p:spPr bwMode="auto">
          <a:xfrm>
            <a:off x="304800" y="1066800"/>
            <a:ext cx="5092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rgbClr val="E92B0B"/>
                </a:solidFill>
                <a:latin typeface="Times New Roman" panose="02020603050405020304" pitchFamily="18" charset="0"/>
                <a:ea typeface="华文新魏" panose="02010800040101010101" pitchFamily="2" charset="-122"/>
              </a:rPr>
              <a:t>例</a:t>
            </a:r>
            <a:r>
              <a:rPr lang="en-US" altLang="zh-CN" sz="2400">
                <a:solidFill>
                  <a:srgbClr val="E92B0B"/>
                </a:solidFill>
                <a:latin typeface="Times New Roman" panose="02020603050405020304" pitchFamily="18" charset="0"/>
                <a:ea typeface="华文新魏" panose="02010800040101010101" pitchFamily="2" charset="-122"/>
              </a:rPr>
              <a:t>1</a:t>
            </a:r>
            <a:r>
              <a:rPr lang="en-US" altLang="zh-CN" sz="2400">
                <a:latin typeface="Times New Roman" panose="02020603050405020304" pitchFamily="18" charset="0"/>
                <a:ea typeface="华文新魏" panose="02010800040101010101" pitchFamily="2" charset="-122"/>
              </a:rPr>
              <a:t> </a:t>
            </a:r>
            <a:r>
              <a:rPr lang="zh-CN" altLang="en-US" sz="2400">
                <a:solidFill>
                  <a:srgbClr val="1E14E8"/>
                </a:solidFill>
                <a:latin typeface="Times New Roman" panose="02020603050405020304" pitchFamily="18" charset="0"/>
                <a:ea typeface="华文新魏" panose="02010800040101010101" pitchFamily="2" charset="-122"/>
              </a:rPr>
              <a:t>如图电路，用回路法求电压</a:t>
            </a:r>
            <a:r>
              <a:rPr lang="en-US" altLang="zh-CN" sz="2400">
                <a:solidFill>
                  <a:srgbClr val="1E14E8"/>
                </a:solidFill>
                <a:latin typeface="Times New Roman" panose="02020603050405020304" pitchFamily="18" charset="0"/>
                <a:ea typeface="华文新魏" panose="02010800040101010101" pitchFamily="2" charset="-122"/>
              </a:rPr>
              <a:t>U</a:t>
            </a:r>
            <a:r>
              <a:rPr lang="en-US" altLang="zh-CN" sz="2400" baseline="-25000">
                <a:solidFill>
                  <a:srgbClr val="1E14E8"/>
                </a:solidFill>
                <a:latin typeface="Times New Roman" panose="02020603050405020304" pitchFamily="18" charset="0"/>
                <a:ea typeface="华文新魏" panose="02010800040101010101" pitchFamily="2" charset="-122"/>
              </a:rPr>
              <a:t>ab</a:t>
            </a:r>
            <a:r>
              <a:rPr lang="zh-CN" altLang="en-US" sz="2400">
                <a:solidFill>
                  <a:srgbClr val="1E14E8"/>
                </a:solidFill>
                <a:latin typeface="Times New Roman" panose="02020603050405020304" pitchFamily="18" charset="0"/>
                <a:ea typeface="华文新魏" panose="02010800040101010101" pitchFamily="2" charset="-122"/>
              </a:rPr>
              <a:t>。</a:t>
            </a:r>
          </a:p>
        </p:txBody>
      </p:sp>
      <p:graphicFrame>
        <p:nvGraphicFramePr>
          <p:cNvPr id="21516" name="对象 21515">
            <a:extLst>
              <a:ext uri="{FF2B5EF4-FFF2-40B4-BE49-F238E27FC236}">
                <a16:creationId xmlns:a16="http://schemas.microsoft.com/office/drawing/2014/main" id="{A4BE6486-494E-47C6-9F51-F496AEC54C4B}"/>
              </a:ext>
            </a:extLst>
          </p:cNvPr>
          <p:cNvGraphicFramePr>
            <a:graphicFrameLocks/>
          </p:cNvGraphicFramePr>
          <p:nvPr/>
        </p:nvGraphicFramePr>
        <p:xfrm>
          <a:off x="5111750" y="1211263"/>
          <a:ext cx="4032250" cy="2217737"/>
        </p:xfrm>
        <a:graphic>
          <a:graphicData uri="http://schemas.openxmlformats.org/presentationml/2006/ole">
            <mc:AlternateContent xmlns:mc="http://schemas.openxmlformats.org/markup-compatibility/2006">
              <mc:Choice xmlns:v="urn:schemas-microsoft-com:vml" Requires="v">
                <p:oleObj spid="_x0000_s26653" r:id="rId3" imgW="4032504" imgH="2217420" progId="Visio.Drawing.5">
                  <p:embed/>
                </p:oleObj>
              </mc:Choice>
              <mc:Fallback>
                <p:oleObj r:id="rId3" imgW="4032504" imgH="2217420" progId="Visio.Drawing.5">
                  <p:embed/>
                  <p:pic>
                    <p:nvPicPr>
                      <p:cNvPr id="0" name="对象 2151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1750" y="1211263"/>
                        <a:ext cx="4032250" cy="221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517" name="文本框 21516">
            <a:extLst>
              <a:ext uri="{FF2B5EF4-FFF2-40B4-BE49-F238E27FC236}">
                <a16:creationId xmlns:a16="http://schemas.microsoft.com/office/drawing/2014/main" id="{A039382A-BB19-4664-9C26-BBD7E283A1F8}"/>
              </a:ext>
            </a:extLst>
          </p:cNvPr>
          <p:cNvSpPr txBox="1">
            <a:spLocks noChangeArrowheads="1"/>
          </p:cNvSpPr>
          <p:nvPr/>
        </p:nvSpPr>
        <p:spPr bwMode="auto">
          <a:xfrm>
            <a:off x="304800" y="1600200"/>
            <a:ext cx="4987925"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E92B0B"/>
                </a:solidFill>
                <a:latin typeface="黑体" panose="02010609060101010101" pitchFamily="49" charset="-122"/>
                <a:ea typeface="黑体" panose="02010609060101010101" pitchFamily="49" charset="-122"/>
              </a:rPr>
              <a:t>解法一 ：</a:t>
            </a:r>
            <a:r>
              <a:rPr lang="zh-CN" altLang="en-US">
                <a:latin typeface="Times New Roman" panose="02020603050405020304" pitchFamily="18" charset="0"/>
                <a:ea typeface="华文新魏" panose="02010800040101010101" pitchFamily="2" charset="-122"/>
              </a:rPr>
              <a:t> </a:t>
            </a:r>
            <a:r>
              <a:rPr lang="zh-CN" altLang="en-US">
                <a:solidFill>
                  <a:srgbClr val="1E14E8"/>
                </a:solidFill>
                <a:latin typeface="黑体" panose="02010609060101010101" pitchFamily="49" charset="-122"/>
                <a:ea typeface="黑体" panose="02010609060101010101" pitchFamily="49" charset="-122"/>
              </a:rPr>
              <a:t>选网孔为独立回路，如图所示。</a:t>
            </a:r>
          </a:p>
          <a:p>
            <a:pPr eaLnBrk="1" hangingPunct="1"/>
            <a:r>
              <a:rPr lang="zh-CN" altLang="en-US">
                <a:solidFill>
                  <a:srgbClr val="1E14E8"/>
                </a:solidFill>
                <a:latin typeface="黑体" panose="02010609060101010101" pitchFamily="49" charset="-122"/>
                <a:ea typeface="黑体" panose="02010609060101010101" pitchFamily="49" charset="-122"/>
              </a:rPr>
              <a:t>本电路有</a:t>
            </a:r>
            <a:r>
              <a:rPr lang="en-US" altLang="zh-CN">
                <a:solidFill>
                  <a:srgbClr val="1E14E8"/>
                </a:solidFill>
                <a:latin typeface="黑体" panose="02010609060101010101" pitchFamily="49" charset="-122"/>
                <a:ea typeface="黑体" panose="02010609060101010101" pitchFamily="49" charset="-122"/>
              </a:rPr>
              <a:t>3</a:t>
            </a:r>
            <a:r>
              <a:rPr lang="zh-CN" altLang="en-US">
                <a:solidFill>
                  <a:srgbClr val="1E14E8"/>
                </a:solidFill>
                <a:latin typeface="黑体" panose="02010609060101010101" pitchFamily="49" charset="-122"/>
                <a:ea typeface="黑体" panose="02010609060101010101" pitchFamily="49" charset="-122"/>
              </a:rPr>
              <a:t>个网孔，理应列</a:t>
            </a:r>
            <a:r>
              <a:rPr lang="en-US" altLang="zh-CN">
                <a:solidFill>
                  <a:srgbClr val="1E14E8"/>
                </a:solidFill>
                <a:latin typeface="黑体" panose="02010609060101010101" pitchFamily="49" charset="-122"/>
                <a:ea typeface="黑体" panose="02010609060101010101" pitchFamily="49" charset="-122"/>
              </a:rPr>
              <a:t>3</a:t>
            </a:r>
            <a:r>
              <a:rPr lang="zh-CN" altLang="en-US">
                <a:solidFill>
                  <a:srgbClr val="1E14E8"/>
                </a:solidFill>
                <a:latin typeface="黑体" panose="02010609060101010101" pitchFamily="49" charset="-122"/>
                <a:ea typeface="黑体" panose="02010609060101010101" pitchFamily="49" charset="-122"/>
              </a:rPr>
              <a:t>个网孔方程，但由于流过电流源</a:t>
            </a:r>
            <a:r>
              <a:rPr lang="en-US" altLang="zh-CN">
                <a:solidFill>
                  <a:srgbClr val="1E14E8"/>
                </a:solidFill>
                <a:latin typeface="黑体" panose="02010609060101010101" pitchFamily="49" charset="-122"/>
                <a:ea typeface="黑体" panose="02010609060101010101" pitchFamily="49" charset="-122"/>
              </a:rPr>
              <a:t>I</a:t>
            </a:r>
            <a:r>
              <a:rPr lang="en-US" altLang="zh-CN" baseline="-25000">
                <a:solidFill>
                  <a:srgbClr val="1E14E8"/>
                </a:solidFill>
                <a:latin typeface="黑体" panose="02010609060101010101" pitchFamily="49" charset="-122"/>
                <a:ea typeface="黑体" panose="02010609060101010101" pitchFamily="49" charset="-122"/>
              </a:rPr>
              <a:t>S1</a:t>
            </a:r>
            <a:r>
              <a:rPr lang="zh-CN" altLang="en-US">
                <a:solidFill>
                  <a:srgbClr val="1E14E8"/>
                </a:solidFill>
                <a:latin typeface="黑体" panose="02010609060101010101" pitchFamily="49" charset="-122"/>
                <a:ea typeface="黑体" panose="02010609060101010101" pitchFamily="49" charset="-122"/>
              </a:rPr>
              <a:t>上的网孔电流只有一个</a:t>
            </a:r>
            <a:r>
              <a:rPr lang="en-US" altLang="zh-CN" i="1">
                <a:solidFill>
                  <a:srgbClr val="1E14E8"/>
                </a:solidFill>
                <a:latin typeface="黑体" panose="02010609060101010101" pitchFamily="49" charset="-122"/>
                <a:ea typeface="黑体" panose="02010609060101010101" pitchFamily="49" charset="-122"/>
              </a:rPr>
              <a:t>i</a:t>
            </a:r>
            <a:r>
              <a:rPr lang="en-US" altLang="zh-CN" baseline="-25000">
                <a:solidFill>
                  <a:srgbClr val="1E14E8"/>
                </a:solidFill>
                <a:latin typeface="黑体" panose="02010609060101010101" pitchFamily="49" charset="-122"/>
                <a:ea typeface="黑体" panose="02010609060101010101" pitchFamily="49" charset="-122"/>
              </a:rPr>
              <a:t>1</a:t>
            </a:r>
            <a:r>
              <a:rPr lang="zh-CN" altLang="en-US">
                <a:solidFill>
                  <a:srgbClr val="1E14E8"/>
                </a:solidFill>
                <a:latin typeface="黑体" panose="02010609060101010101" pitchFamily="49" charset="-122"/>
                <a:ea typeface="黑体" panose="02010609060101010101" pitchFamily="49" charset="-122"/>
              </a:rPr>
              <a:t>，故</a:t>
            </a:r>
            <a:r>
              <a:rPr lang="en-US" altLang="zh-CN" i="1">
                <a:solidFill>
                  <a:srgbClr val="E92B0B"/>
                </a:solidFill>
                <a:latin typeface="Times New Roman" panose="02020603050405020304" pitchFamily="18" charset="0"/>
                <a:ea typeface="华文新魏" panose="02010800040101010101" pitchFamily="2" charset="-122"/>
              </a:rPr>
              <a:t>i</a:t>
            </a:r>
            <a:r>
              <a:rPr lang="en-US" altLang="zh-CN" baseline="-25000">
                <a:solidFill>
                  <a:srgbClr val="E92B0B"/>
                </a:solidFill>
                <a:latin typeface="Times New Roman" panose="02020603050405020304" pitchFamily="18" charset="0"/>
                <a:ea typeface="华文新魏" panose="02010800040101010101" pitchFamily="2" charset="-122"/>
              </a:rPr>
              <a:t>1</a:t>
            </a:r>
            <a:r>
              <a:rPr lang="en-US" altLang="zh-CN">
                <a:solidFill>
                  <a:srgbClr val="E92B0B"/>
                </a:solidFill>
                <a:latin typeface="Times New Roman" panose="02020603050405020304" pitchFamily="18" charset="0"/>
                <a:ea typeface="华文新魏" panose="02010800040101010101" pitchFamily="2" charset="-122"/>
              </a:rPr>
              <a:t>= I</a:t>
            </a:r>
            <a:r>
              <a:rPr lang="en-US" altLang="zh-CN" baseline="-25000">
                <a:solidFill>
                  <a:srgbClr val="E92B0B"/>
                </a:solidFill>
                <a:latin typeface="Times New Roman" panose="02020603050405020304" pitchFamily="18" charset="0"/>
                <a:ea typeface="华文新魏" panose="02010800040101010101" pitchFamily="2" charset="-122"/>
              </a:rPr>
              <a:t>S1</a:t>
            </a:r>
            <a:r>
              <a:rPr lang="en-US" altLang="zh-CN">
                <a:solidFill>
                  <a:srgbClr val="E92B0B"/>
                </a:solidFill>
                <a:latin typeface="Times New Roman" panose="02020603050405020304" pitchFamily="18" charset="0"/>
                <a:ea typeface="华文新魏" panose="02010800040101010101" pitchFamily="2" charset="-122"/>
              </a:rPr>
              <a:t> =2A</a:t>
            </a:r>
            <a:r>
              <a:rPr lang="zh-CN" altLang="en-US">
                <a:solidFill>
                  <a:srgbClr val="1E14E8"/>
                </a:solidFill>
                <a:latin typeface="Times New Roman" panose="02020603050405020304" pitchFamily="18" charset="0"/>
                <a:ea typeface="黑体" panose="02010609060101010101" pitchFamily="49" charset="-122"/>
              </a:rPr>
              <a:t>，这样可以少列一个网孔方程。</a:t>
            </a:r>
          </a:p>
          <a:p>
            <a:pPr eaLnBrk="1" hangingPunct="1"/>
            <a:r>
              <a:rPr lang="zh-CN" altLang="en-US">
                <a:solidFill>
                  <a:srgbClr val="1E14E8"/>
                </a:solidFill>
                <a:latin typeface="Times New Roman" panose="02020603050405020304" pitchFamily="18" charset="0"/>
                <a:ea typeface="华文新魏" panose="02010800040101010101" pitchFamily="2" charset="-122"/>
              </a:rPr>
              <a:t>    </a:t>
            </a:r>
            <a:r>
              <a:rPr lang="zh-CN" altLang="en-US">
                <a:solidFill>
                  <a:srgbClr val="1E14E8"/>
                </a:solidFill>
                <a:latin typeface="黑体" panose="02010609060101010101" pitchFamily="49" charset="-122"/>
                <a:ea typeface="黑体" panose="02010609060101010101" pitchFamily="49" charset="-122"/>
              </a:rPr>
              <a:t>对于两个网孔公共支路上的</a:t>
            </a:r>
            <a:r>
              <a:rPr lang="en-US" altLang="zh-CN">
                <a:solidFill>
                  <a:srgbClr val="1E14E8"/>
                </a:solidFill>
                <a:latin typeface="黑体" panose="02010609060101010101" pitchFamily="49" charset="-122"/>
                <a:ea typeface="黑体" panose="02010609060101010101" pitchFamily="49" charset="-122"/>
              </a:rPr>
              <a:t>1A</a:t>
            </a:r>
            <a:r>
              <a:rPr lang="zh-CN" altLang="en-US">
                <a:solidFill>
                  <a:srgbClr val="1E14E8"/>
                </a:solidFill>
                <a:latin typeface="黑体" panose="02010609060101010101" pitchFamily="49" charset="-122"/>
                <a:ea typeface="黑体" panose="02010609060101010101" pitchFamily="49" charset="-122"/>
              </a:rPr>
              <a:t>电流源，处理方法之一是先假设该电流源两端的电压</a:t>
            </a:r>
            <a:r>
              <a:rPr lang="en-US" altLang="zh-CN">
                <a:solidFill>
                  <a:srgbClr val="E92B0B"/>
                </a:solidFill>
                <a:latin typeface="Times New Roman" panose="02020603050405020304" pitchFamily="18" charset="0"/>
                <a:ea typeface="华文新魏" panose="02010800040101010101" pitchFamily="2" charset="-122"/>
              </a:rPr>
              <a:t>U</a:t>
            </a:r>
            <a:r>
              <a:rPr lang="zh-CN" altLang="en-US">
                <a:solidFill>
                  <a:srgbClr val="1E14E8"/>
                </a:solidFill>
                <a:latin typeface="黑体" panose="02010609060101010101" pitchFamily="49" charset="-122"/>
                <a:ea typeface="黑体" panose="02010609060101010101" pitchFamily="49" charset="-122"/>
              </a:rPr>
              <a:t>，并把它看作电压为</a:t>
            </a:r>
            <a:r>
              <a:rPr lang="en-US" altLang="zh-CN">
                <a:solidFill>
                  <a:srgbClr val="1E14E8"/>
                </a:solidFill>
                <a:latin typeface="黑体" panose="02010609060101010101" pitchFamily="49" charset="-122"/>
                <a:ea typeface="黑体" panose="02010609060101010101" pitchFamily="49" charset="-122"/>
              </a:rPr>
              <a:t>U</a:t>
            </a:r>
            <a:r>
              <a:rPr lang="zh-CN" altLang="en-US">
                <a:solidFill>
                  <a:srgbClr val="1E14E8"/>
                </a:solidFill>
                <a:latin typeface="黑体" panose="02010609060101010101" pitchFamily="49" charset="-122"/>
                <a:ea typeface="黑体" panose="02010609060101010101" pitchFamily="49" charset="-122"/>
              </a:rPr>
              <a:t>的电压源即可。由图得网孔方程为</a:t>
            </a:r>
          </a:p>
          <a:p>
            <a:pPr eaLnBrk="1" hangingPunct="1"/>
            <a:r>
              <a:rPr lang="zh-CN" altLang="en-US">
                <a:solidFill>
                  <a:srgbClr val="1E14E8"/>
                </a:solidFill>
                <a:latin typeface="Times New Roman" panose="02020603050405020304" pitchFamily="18" charset="0"/>
                <a:ea typeface="华文新魏" panose="02010800040101010101" pitchFamily="2" charset="-122"/>
              </a:rPr>
              <a:t>                          </a:t>
            </a:r>
            <a:r>
              <a:rPr lang="en-US" altLang="zh-CN">
                <a:solidFill>
                  <a:srgbClr val="1E14E8"/>
                </a:solidFill>
                <a:latin typeface="Times New Roman" panose="02020603050405020304" pitchFamily="18" charset="0"/>
                <a:ea typeface="华文新魏" panose="02010800040101010101" pitchFamily="2" charset="-122"/>
              </a:rPr>
              <a:t>9</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2</a:t>
            </a:r>
            <a:r>
              <a:rPr lang="en-US" altLang="zh-CN">
                <a:solidFill>
                  <a:srgbClr val="1E14E8"/>
                </a:solidFill>
                <a:latin typeface="Times New Roman" panose="02020603050405020304" pitchFamily="18" charset="0"/>
                <a:ea typeface="华文新魏" panose="02010800040101010101" pitchFamily="2" charset="-122"/>
              </a:rPr>
              <a:t> – 2 I</a:t>
            </a:r>
            <a:r>
              <a:rPr lang="en-US" altLang="zh-CN" baseline="-25000">
                <a:solidFill>
                  <a:srgbClr val="1E14E8"/>
                </a:solidFill>
                <a:latin typeface="Times New Roman" panose="02020603050405020304" pitchFamily="18" charset="0"/>
                <a:ea typeface="华文新魏" panose="02010800040101010101" pitchFamily="2" charset="-122"/>
              </a:rPr>
              <a:t>S1</a:t>
            </a:r>
            <a:r>
              <a:rPr lang="en-US" altLang="zh-CN">
                <a:solidFill>
                  <a:srgbClr val="1E14E8"/>
                </a:solidFill>
                <a:latin typeface="Times New Roman" panose="02020603050405020304" pitchFamily="18" charset="0"/>
                <a:ea typeface="华文新魏" panose="02010800040101010101" pitchFamily="2" charset="-122"/>
              </a:rPr>
              <a:t> – 4</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3</a:t>
            </a:r>
            <a:r>
              <a:rPr lang="en-US" altLang="zh-CN">
                <a:solidFill>
                  <a:srgbClr val="1E14E8"/>
                </a:solidFill>
                <a:latin typeface="Times New Roman" panose="02020603050405020304" pitchFamily="18" charset="0"/>
                <a:ea typeface="华文新魏" panose="02010800040101010101" pitchFamily="2" charset="-122"/>
              </a:rPr>
              <a:t> = 16 – U </a:t>
            </a:r>
          </a:p>
          <a:p>
            <a:pPr eaLnBrk="1" hangingPunct="1"/>
            <a:r>
              <a:rPr lang="en-US" altLang="zh-CN">
                <a:solidFill>
                  <a:srgbClr val="1E14E8"/>
                </a:solidFill>
                <a:latin typeface="Times New Roman" panose="02020603050405020304" pitchFamily="18" charset="0"/>
                <a:ea typeface="华文新魏" panose="02010800040101010101" pitchFamily="2" charset="-122"/>
              </a:rPr>
              <a:t>                       – 4</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2</a:t>
            </a:r>
            <a:r>
              <a:rPr lang="en-US" altLang="zh-CN">
                <a:solidFill>
                  <a:srgbClr val="1E14E8"/>
                </a:solidFill>
                <a:latin typeface="Times New Roman" panose="02020603050405020304" pitchFamily="18" charset="0"/>
                <a:ea typeface="华文新魏" panose="02010800040101010101" pitchFamily="2" charset="-122"/>
              </a:rPr>
              <a:t> + 9</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3</a:t>
            </a:r>
            <a:r>
              <a:rPr lang="en-US" altLang="zh-CN">
                <a:solidFill>
                  <a:srgbClr val="1E14E8"/>
                </a:solidFill>
                <a:latin typeface="Times New Roman" panose="02020603050405020304" pitchFamily="18" charset="0"/>
                <a:ea typeface="华文新魏" panose="02010800040101010101" pitchFamily="2" charset="-122"/>
              </a:rPr>
              <a:t>  = U – 5</a:t>
            </a:r>
          </a:p>
          <a:p>
            <a:pPr eaLnBrk="1" hangingPunct="1"/>
            <a:r>
              <a:rPr lang="zh-CN" altLang="en-US">
                <a:solidFill>
                  <a:srgbClr val="1E14E8"/>
                </a:solidFill>
                <a:latin typeface="Times New Roman" panose="02020603050405020304" pitchFamily="18" charset="0"/>
                <a:ea typeface="黑体" panose="02010609060101010101" pitchFamily="49" charset="-122"/>
              </a:rPr>
              <a:t>补一个方程：</a:t>
            </a:r>
            <a:r>
              <a:rPr lang="zh-CN" altLang="en-US">
                <a:solidFill>
                  <a:srgbClr val="1E14E8"/>
                </a:solidFill>
                <a:latin typeface="Times New Roman" panose="02020603050405020304" pitchFamily="18" charset="0"/>
                <a:ea typeface="华文新魏" panose="02010800040101010101" pitchFamily="2" charset="-122"/>
              </a:rPr>
              <a:t>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2</a:t>
            </a:r>
            <a:r>
              <a:rPr lang="en-US" altLang="zh-CN">
                <a:solidFill>
                  <a:srgbClr val="1E14E8"/>
                </a:solidFill>
                <a:latin typeface="Times New Roman" panose="02020603050405020304" pitchFamily="18" charset="0"/>
                <a:ea typeface="华文新魏" panose="02010800040101010101" pitchFamily="2" charset="-122"/>
              </a:rPr>
              <a:t> –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3</a:t>
            </a:r>
            <a:r>
              <a:rPr lang="en-US" altLang="zh-CN">
                <a:solidFill>
                  <a:srgbClr val="1E14E8"/>
                </a:solidFill>
                <a:latin typeface="Times New Roman" panose="02020603050405020304" pitchFamily="18" charset="0"/>
                <a:ea typeface="华文新魏" panose="02010800040101010101" pitchFamily="2" charset="-122"/>
              </a:rPr>
              <a:t> = 1 </a:t>
            </a:r>
          </a:p>
          <a:p>
            <a:pPr eaLnBrk="1" hangingPunct="1"/>
            <a:r>
              <a:rPr lang="zh-CN" altLang="en-US">
                <a:solidFill>
                  <a:srgbClr val="1E14E8"/>
                </a:solidFill>
                <a:latin typeface="Times New Roman" panose="02020603050405020304" pitchFamily="18" charset="0"/>
                <a:ea typeface="黑体" panose="02010609060101010101" pitchFamily="49" charset="-122"/>
              </a:rPr>
              <a:t>解得</a:t>
            </a:r>
            <a:r>
              <a:rPr lang="zh-CN" altLang="en-US">
                <a:solidFill>
                  <a:srgbClr val="1E14E8"/>
                </a:solidFill>
                <a:latin typeface="Times New Roman" panose="02020603050405020304" pitchFamily="18" charset="0"/>
                <a:ea typeface="华文新魏" panose="02010800040101010101" pitchFamily="2" charset="-122"/>
              </a:rPr>
              <a:t>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2</a:t>
            </a:r>
            <a:r>
              <a:rPr lang="en-US" altLang="zh-CN">
                <a:solidFill>
                  <a:srgbClr val="1E14E8"/>
                </a:solidFill>
                <a:latin typeface="Times New Roman" panose="02020603050405020304" pitchFamily="18" charset="0"/>
                <a:ea typeface="华文新魏" panose="02010800040101010101" pitchFamily="2" charset="-122"/>
              </a:rPr>
              <a:t> = 2 (A)</a:t>
            </a:r>
            <a:r>
              <a:rPr lang="zh-CN" altLang="en-US">
                <a:solidFill>
                  <a:srgbClr val="1E14E8"/>
                </a:solidFill>
                <a:latin typeface="Times New Roman" panose="02020603050405020304" pitchFamily="18" charset="0"/>
                <a:ea typeface="华文新魏" panose="02010800040101010101" pitchFamily="2" charset="-122"/>
              </a:rPr>
              <a:t>，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3</a:t>
            </a:r>
            <a:r>
              <a:rPr lang="en-US" altLang="zh-CN">
                <a:solidFill>
                  <a:srgbClr val="1E14E8"/>
                </a:solidFill>
                <a:latin typeface="Times New Roman" panose="02020603050405020304" pitchFamily="18" charset="0"/>
                <a:ea typeface="华文新魏" panose="02010800040101010101" pitchFamily="2" charset="-122"/>
              </a:rPr>
              <a:t> = 1 (A) </a:t>
            </a:r>
            <a:r>
              <a:rPr lang="zh-CN" altLang="en-US">
                <a:solidFill>
                  <a:srgbClr val="1E14E8"/>
                </a:solidFill>
                <a:latin typeface="Times New Roman" panose="02020603050405020304" pitchFamily="18" charset="0"/>
                <a:ea typeface="华文新魏" panose="02010800040101010101" pitchFamily="2" charset="-122"/>
              </a:rPr>
              <a:t>。</a:t>
            </a:r>
          </a:p>
          <a:p>
            <a:pPr eaLnBrk="1" hangingPunct="1"/>
            <a:r>
              <a:rPr lang="zh-CN" altLang="en-US">
                <a:solidFill>
                  <a:srgbClr val="1E14E8"/>
                </a:solidFill>
                <a:latin typeface="Times New Roman" panose="02020603050405020304" pitchFamily="18" charset="0"/>
                <a:ea typeface="黑体" panose="02010609060101010101" pitchFamily="49" charset="-122"/>
              </a:rPr>
              <a:t>故</a:t>
            </a:r>
            <a:r>
              <a:rPr lang="zh-CN" altLang="en-US">
                <a:solidFill>
                  <a:srgbClr val="1E14E8"/>
                </a:solidFill>
                <a:latin typeface="Times New Roman" panose="02020603050405020304" pitchFamily="18" charset="0"/>
                <a:ea typeface="华文新魏" panose="02010800040101010101" pitchFamily="2" charset="-122"/>
              </a:rPr>
              <a:t>   </a:t>
            </a:r>
            <a:r>
              <a:rPr lang="en-US" altLang="zh-CN">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A</a:t>
            </a:r>
            <a:r>
              <a:rPr lang="en-US" altLang="zh-CN">
                <a:solidFill>
                  <a:srgbClr val="1E14E8"/>
                </a:solidFill>
                <a:latin typeface="Times New Roman" panose="02020603050405020304" pitchFamily="18" charset="0"/>
                <a:ea typeface="华文新魏" panose="02010800040101010101" pitchFamily="2" charset="-122"/>
              </a:rPr>
              <a:t>=  I</a:t>
            </a:r>
            <a:r>
              <a:rPr lang="en-US" altLang="zh-CN" baseline="-25000">
                <a:solidFill>
                  <a:srgbClr val="1E14E8"/>
                </a:solidFill>
                <a:latin typeface="Times New Roman" panose="02020603050405020304" pitchFamily="18" charset="0"/>
                <a:ea typeface="华文新魏" panose="02010800040101010101" pitchFamily="2" charset="-122"/>
              </a:rPr>
              <a:t>S1</a:t>
            </a:r>
            <a:r>
              <a:rPr lang="en-US" altLang="zh-CN">
                <a:solidFill>
                  <a:srgbClr val="1E14E8"/>
                </a:solidFill>
                <a:latin typeface="Times New Roman" panose="02020603050405020304" pitchFamily="18" charset="0"/>
                <a:ea typeface="华文新魏" panose="02010800040101010101" pitchFamily="2" charset="-122"/>
              </a:rPr>
              <a:t> </a:t>
            </a:r>
            <a:r>
              <a:rPr lang="en-US" altLang="zh-CN">
                <a:solidFill>
                  <a:srgbClr val="1E14E8"/>
                </a:solidFill>
                <a:latin typeface="黑体" panose="02010609060101010101" pitchFamily="49" charset="-122"/>
                <a:ea typeface="黑体" panose="02010609060101010101" pitchFamily="49" charset="-122"/>
              </a:rPr>
              <a:t>-</a:t>
            </a:r>
            <a:r>
              <a:rPr lang="en-US" altLang="zh-CN">
                <a:solidFill>
                  <a:srgbClr val="1E14E8"/>
                </a:solidFill>
                <a:latin typeface="Times New Roman" panose="02020603050405020304" pitchFamily="18" charset="0"/>
                <a:ea typeface="华文新魏" panose="02010800040101010101" pitchFamily="2" charset="-122"/>
              </a:rPr>
              <a:t>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2</a:t>
            </a:r>
            <a:r>
              <a:rPr lang="en-US" altLang="zh-CN">
                <a:solidFill>
                  <a:srgbClr val="1E14E8"/>
                </a:solidFill>
                <a:latin typeface="Times New Roman" panose="02020603050405020304" pitchFamily="18" charset="0"/>
                <a:ea typeface="华文新魏" panose="02010800040101010101" pitchFamily="2" charset="-122"/>
              </a:rPr>
              <a:t> = 0</a:t>
            </a:r>
            <a:r>
              <a:rPr lang="zh-CN" altLang="en-US">
                <a:solidFill>
                  <a:srgbClr val="1E14E8"/>
                </a:solidFill>
                <a:latin typeface="Times New Roman" panose="02020603050405020304" pitchFamily="18" charset="0"/>
                <a:ea typeface="华文新魏" panose="02010800040101010101" pitchFamily="2" charset="-122"/>
              </a:rPr>
              <a:t>，</a:t>
            </a:r>
            <a:r>
              <a:rPr lang="en-US" altLang="zh-CN">
                <a:solidFill>
                  <a:srgbClr val="1E14E8"/>
                </a:solidFill>
                <a:latin typeface="Times New Roman" panose="02020603050405020304" pitchFamily="18" charset="0"/>
                <a:ea typeface="华文新魏" panose="02010800040101010101" pitchFamily="2" charset="-122"/>
              </a:rPr>
              <a:t>U</a:t>
            </a:r>
            <a:r>
              <a:rPr lang="en-US" altLang="zh-CN" baseline="-25000">
                <a:solidFill>
                  <a:srgbClr val="1E14E8"/>
                </a:solidFill>
                <a:latin typeface="Times New Roman" panose="02020603050405020304" pitchFamily="18" charset="0"/>
                <a:ea typeface="华文新魏" panose="02010800040101010101" pitchFamily="2" charset="-122"/>
              </a:rPr>
              <a:t>AB</a:t>
            </a:r>
            <a:r>
              <a:rPr lang="en-US" altLang="zh-CN">
                <a:solidFill>
                  <a:srgbClr val="1E14E8"/>
                </a:solidFill>
                <a:latin typeface="Times New Roman" panose="02020603050405020304" pitchFamily="18" charset="0"/>
                <a:ea typeface="华文新魏" panose="02010800040101010101" pitchFamily="2" charset="-122"/>
              </a:rPr>
              <a:t> = 2 I</a:t>
            </a:r>
            <a:r>
              <a:rPr lang="en-US" altLang="zh-CN" baseline="-25000">
                <a:solidFill>
                  <a:srgbClr val="1E14E8"/>
                </a:solidFill>
                <a:latin typeface="Times New Roman" panose="02020603050405020304" pitchFamily="18" charset="0"/>
                <a:ea typeface="华文新魏" panose="02010800040101010101" pitchFamily="2" charset="-122"/>
              </a:rPr>
              <a:t>A</a:t>
            </a:r>
            <a:r>
              <a:rPr lang="en-US" altLang="zh-CN">
                <a:solidFill>
                  <a:srgbClr val="1E14E8"/>
                </a:solidFill>
                <a:latin typeface="Times New Roman" panose="02020603050405020304" pitchFamily="18" charset="0"/>
                <a:ea typeface="华文新魏" panose="02010800040101010101" pitchFamily="2" charset="-122"/>
              </a:rPr>
              <a:t> + 16 =16(V)</a:t>
            </a:r>
            <a:r>
              <a:rPr lang="zh-CN" altLang="en-US">
                <a:solidFill>
                  <a:srgbClr val="1E14E8"/>
                </a:solidFill>
                <a:latin typeface="Times New Roman" panose="02020603050405020304" pitchFamily="18" charset="0"/>
                <a:ea typeface="华文新魏" panose="02010800040101010101" pitchFamily="2" charset="-122"/>
              </a:rPr>
              <a:t>。</a:t>
            </a:r>
            <a:r>
              <a:rPr lang="zh-CN" altLang="en-US">
                <a:latin typeface="Times New Roman" panose="02020603050405020304" pitchFamily="18" charset="0"/>
                <a:ea typeface="华文新魏" panose="02010800040101010101" pitchFamily="2" charset="-122"/>
              </a:rPr>
              <a:t> </a:t>
            </a:r>
          </a:p>
        </p:txBody>
      </p:sp>
      <p:sp>
        <p:nvSpPr>
          <p:cNvPr id="21519" name="文本框 21518">
            <a:extLst>
              <a:ext uri="{FF2B5EF4-FFF2-40B4-BE49-F238E27FC236}">
                <a16:creationId xmlns:a16="http://schemas.microsoft.com/office/drawing/2014/main" id="{F9014A0A-6D17-4B03-A261-13C424795F43}"/>
              </a:ext>
            </a:extLst>
          </p:cNvPr>
          <p:cNvSpPr txBox="1">
            <a:spLocks noChangeArrowheads="1"/>
          </p:cNvSpPr>
          <p:nvPr/>
        </p:nvSpPr>
        <p:spPr bwMode="auto">
          <a:xfrm>
            <a:off x="5334000" y="3657600"/>
            <a:ext cx="3521075" cy="2235200"/>
          </a:xfrm>
          <a:prstGeom prst="rect">
            <a:avLst/>
          </a:prstGeom>
          <a:noFill/>
          <a:ln w="9525">
            <a:solidFill>
              <a:srgbClr val="1E14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E92B0B"/>
                </a:solidFill>
                <a:latin typeface="Times New Roman" panose="02020603050405020304" pitchFamily="18" charset="0"/>
                <a:ea typeface="黑体" panose="02010609060101010101" pitchFamily="49" charset="-122"/>
              </a:rPr>
              <a:t>小结：</a:t>
            </a:r>
            <a:r>
              <a:rPr lang="en-US" altLang="zh-CN">
                <a:solidFill>
                  <a:srgbClr val="000000"/>
                </a:solidFill>
                <a:latin typeface="Times New Roman" panose="02020603050405020304" pitchFamily="18" charset="0"/>
                <a:ea typeface="黑体" panose="02010609060101010101" pitchFamily="49" charset="-122"/>
              </a:rPr>
              <a:t>①</a:t>
            </a:r>
            <a:r>
              <a:rPr lang="zh-CN" altLang="en-US">
                <a:solidFill>
                  <a:srgbClr val="000000"/>
                </a:solidFill>
                <a:latin typeface="Times New Roman" panose="02020603050405020304" pitchFamily="18" charset="0"/>
                <a:ea typeface="黑体" panose="02010609060101010101" pitchFamily="49" charset="-122"/>
              </a:rPr>
              <a:t>如果流经电流源上的回路电流只有一个，则该回路电流就等于电流源电流，这样就不必再列该回路的方程。</a:t>
            </a:r>
            <a:r>
              <a:rPr lang="en-US" altLang="zh-CN">
                <a:solidFill>
                  <a:srgbClr val="000000"/>
                </a:solidFill>
                <a:latin typeface="Times New Roman" panose="02020603050405020304" pitchFamily="18" charset="0"/>
                <a:ea typeface="黑体" panose="02010609060101010101" pitchFamily="49" charset="-122"/>
              </a:rPr>
              <a:t>②</a:t>
            </a:r>
            <a:r>
              <a:rPr lang="zh-CN" altLang="en-US">
                <a:solidFill>
                  <a:srgbClr val="000000"/>
                </a:solidFill>
                <a:latin typeface="Times New Roman" panose="02020603050405020304" pitchFamily="18" charset="0"/>
                <a:ea typeface="黑体" panose="02010609060101010101" pitchFamily="49" charset="-122"/>
              </a:rPr>
              <a:t>若多个回路电流流经电流源，则在该电流源上假设一电压，并把它看成电压源即可。</a:t>
            </a:r>
          </a:p>
        </p:txBody>
      </p:sp>
      <p:sp>
        <p:nvSpPr>
          <p:cNvPr id="20487" name="文本框 21519">
            <a:hlinkClick r:id="" action="ppaction://hlinkshowjump?jump=nextslide"/>
            <a:extLst>
              <a:ext uri="{FF2B5EF4-FFF2-40B4-BE49-F238E27FC236}">
                <a16:creationId xmlns:a16="http://schemas.microsoft.com/office/drawing/2014/main" id="{247D890C-2EBF-445B-9E99-543AF9B6D468}"/>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20488" name="文本框 21520">
            <a:hlinkClick r:id="" action="ppaction://hlinkshowjump?jump=previousslide"/>
            <a:extLst>
              <a:ext uri="{FF2B5EF4-FFF2-40B4-BE49-F238E27FC236}">
                <a16:creationId xmlns:a16="http://schemas.microsoft.com/office/drawing/2014/main" id="{333F054D-6223-497A-9297-8B1A50EC07EE}"/>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20489" name="文本框 21521">
            <a:extLst>
              <a:ext uri="{FF2B5EF4-FFF2-40B4-BE49-F238E27FC236}">
                <a16:creationId xmlns:a16="http://schemas.microsoft.com/office/drawing/2014/main" id="{2A064695-CA3C-44B1-84F2-86EEB1A2196F}"/>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5C591740-1DC6-4843-A7D7-F2BBF05A731C}"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11</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20490" name="文本框 21522">
            <a:hlinkClick r:id="" action="ppaction://hlinkshowjump?jump=firstslide"/>
            <a:extLst>
              <a:ext uri="{FF2B5EF4-FFF2-40B4-BE49-F238E27FC236}">
                <a16:creationId xmlns:a16="http://schemas.microsoft.com/office/drawing/2014/main" id="{3BFB397F-0240-454E-A5B3-0EBCBC271EA5}"/>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26636" name="标题 21523">
            <a:extLst>
              <a:ext uri="{FF2B5EF4-FFF2-40B4-BE49-F238E27FC236}">
                <a16:creationId xmlns:a16="http://schemas.microsoft.com/office/drawing/2014/main" id="{5E8F4FE6-F054-4E3E-93A7-805CE369C780}"/>
              </a:ext>
            </a:extLst>
          </p:cNvPr>
          <p:cNvSpPr>
            <a:spLocks noGrp="1" noChangeArrowheads="1"/>
          </p:cNvSpPr>
          <p:nvPr>
            <p:ph type="title" idx="4294967295"/>
          </p:nvPr>
        </p:nvSpPr>
        <p:spPr>
          <a:xfrm>
            <a:off x="381000" y="762000"/>
            <a:ext cx="3276600" cy="381000"/>
          </a:xfrm>
        </p:spPr>
        <p:txBody>
          <a:bodyPr/>
          <a:lstStyle/>
          <a:p>
            <a:pPr algn="l" eaLnBrk="1" hangingPunct="1"/>
            <a:r>
              <a:rPr lang="en-US" altLang="zh-CN">
                <a:solidFill>
                  <a:srgbClr val="D82E1C"/>
                </a:solidFill>
                <a:latin typeface="黑体" panose="02010609060101010101" pitchFamily="49" charset="-122"/>
                <a:ea typeface="黑体" panose="02010609060101010101" pitchFamily="49" charset="-122"/>
              </a:rPr>
              <a:t>1</a:t>
            </a:r>
            <a:r>
              <a:rPr lang="zh-CN" altLang="en-US">
                <a:solidFill>
                  <a:srgbClr val="D82E1C"/>
                </a:solidFill>
                <a:latin typeface="黑体" panose="02010609060101010101" pitchFamily="49" charset="-122"/>
                <a:ea typeface="黑体" panose="02010609060101010101" pitchFamily="49" charset="-122"/>
              </a:rPr>
              <a:t>、电流源的处理方法</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514"/>
                                        </p:tgtEl>
                                        <p:attrNameLst>
                                          <p:attrName>style.visibility</p:attrName>
                                        </p:attrNameLst>
                                      </p:cBhvr>
                                      <p:to>
                                        <p:strVal val="visible"/>
                                      </p:to>
                                    </p:set>
                                    <p:animEffect transition="in" filter="wipe(up)">
                                      <p:cBhvr>
                                        <p:cTn id="7" dur="500"/>
                                        <p:tgtEl>
                                          <p:spTgt spid="21514"/>
                                        </p:tgtEl>
                                      </p:cBhvr>
                                    </p:animEffect>
                                  </p:childTnLst>
                                </p:cTn>
                              </p:par>
                            </p:childTnLst>
                          </p:cTn>
                        </p:par>
                        <p:par>
                          <p:cTn id="8" fill="hold" nodeType="afterGroup">
                            <p:stCondLst>
                              <p:cond delay="500"/>
                            </p:stCondLst>
                            <p:childTnLst>
                              <p:par>
                                <p:cTn id="9" presetID="2" presetClass="entr" presetSubtype="2" fill="hold" nodeType="afterEffect">
                                  <p:stCondLst>
                                    <p:cond delay="0"/>
                                  </p:stCondLst>
                                  <p:childTnLst>
                                    <p:set>
                                      <p:cBhvr>
                                        <p:cTn id="10" dur="1" fill="hold">
                                          <p:stCondLst>
                                            <p:cond delay="0"/>
                                          </p:stCondLst>
                                        </p:cTn>
                                        <p:tgtEl>
                                          <p:spTgt spid="21516"/>
                                        </p:tgtEl>
                                        <p:attrNameLst>
                                          <p:attrName>style.visibility</p:attrName>
                                        </p:attrNameLst>
                                      </p:cBhvr>
                                      <p:to>
                                        <p:strVal val="visible"/>
                                      </p:to>
                                    </p:set>
                                    <p:anim calcmode="lin" valueType="num">
                                      <p:cBhvr additive="base">
                                        <p:cTn id="11" dur="500" fill="hold"/>
                                        <p:tgtEl>
                                          <p:spTgt spid="21516"/>
                                        </p:tgtEl>
                                        <p:attrNameLst>
                                          <p:attrName>ppt_x</p:attrName>
                                        </p:attrNameLst>
                                      </p:cBhvr>
                                      <p:tavLst>
                                        <p:tav tm="0">
                                          <p:val>
                                            <p:strVal val="1+#ppt_w/2"/>
                                          </p:val>
                                        </p:tav>
                                        <p:tav tm="100000">
                                          <p:val>
                                            <p:strVal val="#ppt_x"/>
                                          </p:val>
                                        </p:tav>
                                      </p:tavLst>
                                    </p:anim>
                                    <p:anim calcmode="lin" valueType="num">
                                      <p:cBhvr additive="base">
                                        <p:cTn id="12" dur="500" fill="hold"/>
                                        <p:tgtEl>
                                          <p:spTgt spid="21516"/>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1517">
                                            <p:txEl>
                                              <p:pRg st="0" end="0"/>
                                            </p:txEl>
                                          </p:spTgt>
                                        </p:tgtEl>
                                        <p:attrNameLst>
                                          <p:attrName>style.visibility</p:attrName>
                                        </p:attrNameLst>
                                      </p:cBhvr>
                                      <p:to>
                                        <p:strVal val="visible"/>
                                      </p:to>
                                    </p:set>
                                    <p:animEffect transition="in" filter="wipe(up)">
                                      <p:cBhvr>
                                        <p:cTn id="17" dur="500"/>
                                        <p:tgtEl>
                                          <p:spTgt spid="2151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1517">
                                            <p:txEl>
                                              <p:pRg st="1" end="1"/>
                                            </p:txEl>
                                          </p:spTgt>
                                        </p:tgtEl>
                                        <p:attrNameLst>
                                          <p:attrName>style.visibility</p:attrName>
                                        </p:attrNameLst>
                                      </p:cBhvr>
                                      <p:to>
                                        <p:strVal val="visible"/>
                                      </p:to>
                                    </p:set>
                                    <p:animEffect transition="in" filter="wipe(up)">
                                      <p:cBhvr>
                                        <p:cTn id="22" dur="500"/>
                                        <p:tgtEl>
                                          <p:spTgt spid="2151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1517">
                                            <p:txEl>
                                              <p:pRg st="2" end="2"/>
                                            </p:txEl>
                                          </p:spTgt>
                                        </p:tgtEl>
                                        <p:attrNameLst>
                                          <p:attrName>style.visibility</p:attrName>
                                        </p:attrNameLst>
                                      </p:cBhvr>
                                      <p:to>
                                        <p:strVal val="visible"/>
                                      </p:to>
                                    </p:set>
                                    <p:animEffect transition="in" filter="wipe(up)">
                                      <p:cBhvr>
                                        <p:cTn id="27" dur="500"/>
                                        <p:tgtEl>
                                          <p:spTgt spid="21517">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1517">
                                            <p:txEl>
                                              <p:pRg st="3" end="3"/>
                                            </p:txEl>
                                          </p:spTgt>
                                        </p:tgtEl>
                                        <p:attrNameLst>
                                          <p:attrName>style.visibility</p:attrName>
                                        </p:attrNameLst>
                                      </p:cBhvr>
                                      <p:to>
                                        <p:strVal val="visible"/>
                                      </p:to>
                                    </p:set>
                                    <p:animEffect transition="in" filter="wipe(up)">
                                      <p:cBhvr>
                                        <p:cTn id="32" dur="500"/>
                                        <p:tgtEl>
                                          <p:spTgt spid="21517">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1517">
                                            <p:txEl>
                                              <p:pRg st="4" end="4"/>
                                            </p:txEl>
                                          </p:spTgt>
                                        </p:tgtEl>
                                        <p:attrNameLst>
                                          <p:attrName>style.visibility</p:attrName>
                                        </p:attrNameLst>
                                      </p:cBhvr>
                                      <p:to>
                                        <p:strVal val="visible"/>
                                      </p:to>
                                    </p:set>
                                    <p:animEffect transition="in" filter="wipe(up)">
                                      <p:cBhvr>
                                        <p:cTn id="37" dur="500"/>
                                        <p:tgtEl>
                                          <p:spTgt spid="21517">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1517">
                                            <p:txEl>
                                              <p:pRg st="5" end="5"/>
                                            </p:txEl>
                                          </p:spTgt>
                                        </p:tgtEl>
                                        <p:attrNameLst>
                                          <p:attrName>style.visibility</p:attrName>
                                        </p:attrNameLst>
                                      </p:cBhvr>
                                      <p:to>
                                        <p:strVal val="visible"/>
                                      </p:to>
                                    </p:set>
                                    <p:animEffect transition="in" filter="wipe(up)">
                                      <p:cBhvr>
                                        <p:cTn id="42" dur="500"/>
                                        <p:tgtEl>
                                          <p:spTgt spid="21517">
                                            <p:txEl>
                                              <p:pRg st="5" end="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1517">
                                            <p:txEl>
                                              <p:pRg st="6" end="6"/>
                                            </p:txEl>
                                          </p:spTgt>
                                        </p:tgtEl>
                                        <p:attrNameLst>
                                          <p:attrName>style.visibility</p:attrName>
                                        </p:attrNameLst>
                                      </p:cBhvr>
                                      <p:to>
                                        <p:strVal val="visible"/>
                                      </p:to>
                                    </p:set>
                                    <p:animEffect transition="in" filter="wipe(up)">
                                      <p:cBhvr>
                                        <p:cTn id="47" dur="500"/>
                                        <p:tgtEl>
                                          <p:spTgt spid="21517">
                                            <p:txEl>
                                              <p:pRg st="6" end="6"/>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1517">
                                            <p:txEl>
                                              <p:pRg st="7" end="7"/>
                                            </p:txEl>
                                          </p:spTgt>
                                        </p:tgtEl>
                                        <p:attrNameLst>
                                          <p:attrName>style.visibility</p:attrName>
                                        </p:attrNameLst>
                                      </p:cBhvr>
                                      <p:to>
                                        <p:strVal val="visible"/>
                                      </p:to>
                                    </p:set>
                                    <p:animEffect transition="in" filter="wipe(up)">
                                      <p:cBhvr>
                                        <p:cTn id="52" dur="500"/>
                                        <p:tgtEl>
                                          <p:spTgt spid="21517">
                                            <p:txEl>
                                              <p:pRg st="7" end="7"/>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21519"/>
                                        </p:tgtEl>
                                        <p:attrNameLst>
                                          <p:attrName>style.visibility</p:attrName>
                                        </p:attrNameLst>
                                      </p:cBhvr>
                                      <p:to>
                                        <p:strVal val="visible"/>
                                      </p:to>
                                    </p:set>
                                    <p:anim calcmode="lin" valueType="num">
                                      <p:cBhvr>
                                        <p:cTn id="57" dur="500" fill="hold"/>
                                        <p:tgtEl>
                                          <p:spTgt spid="21519"/>
                                        </p:tgtEl>
                                        <p:attrNameLst>
                                          <p:attrName>ppt_w</p:attrName>
                                        </p:attrNameLst>
                                      </p:cBhvr>
                                      <p:tavLst>
                                        <p:tav tm="0">
                                          <p:val>
                                            <p:fltVal val="0"/>
                                          </p:val>
                                        </p:tav>
                                        <p:tav tm="100000">
                                          <p:val>
                                            <p:strVal val="#ppt_w"/>
                                          </p:val>
                                        </p:tav>
                                      </p:tavLst>
                                    </p:anim>
                                    <p:anim calcmode="lin" valueType="num">
                                      <p:cBhvr>
                                        <p:cTn id="58" dur="500" fill="hold"/>
                                        <p:tgtEl>
                                          <p:spTgt spid="215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4" grpId="0"/>
      <p:bldP spid="21517" grpId="0" build="p"/>
      <p:bldP spid="215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22529">
            <a:extLst>
              <a:ext uri="{FF2B5EF4-FFF2-40B4-BE49-F238E27FC236}">
                <a16:creationId xmlns:a16="http://schemas.microsoft.com/office/drawing/2014/main" id="{EFDC849F-18DF-4181-8D1B-69F1D76D7A64}"/>
              </a:ext>
            </a:extLst>
          </p:cNvPr>
          <p:cNvSpPr>
            <a:spLocks noChangeArrowheads="1" noChangeShapeType="1" noTextEdit="1"/>
          </p:cNvSpPr>
          <p:nvPr/>
        </p:nvSpPr>
        <p:spPr bwMode="auto">
          <a:xfrm>
            <a:off x="3810000" y="0"/>
            <a:ext cx="43434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 二、回路法中特殊情况的处理</a:t>
            </a:r>
          </a:p>
        </p:txBody>
      </p:sp>
      <p:sp>
        <p:nvSpPr>
          <p:cNvPr id="27651" name="矩形 22530">
            <a:extLst>
              <a:ext uri="{FF2B5EF4-FFF2-40B4-BE49-F238E27FC236}">
                <a16:creationId xmlns:a16="http://schemas.microsoft.com/office/drawing/2014/main" id="{AA8F0B9C-E411-4B8C-9AD6-32BC38815EE3}"/>
              </a:ext>
            </a:extLst>
          </p:cNvPr>
          <p:cNvSpPr>
            <a:spLocks noChangeArrowheads="1"/>
          </p:cNvSpPr>
          <p:nvPr/>
        </p:nvSpPr>
        <p:spPr bwMode="auto">
          <a:xfrm>
            <a:off x="263525" y="0"/>
            <a:ext cx="2860675"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 2.3   </a:t>
            </a:r>
            <a:r>
              <a:rPr lang="zh-CN" altLang="en-US">
                <a:solidFill>
                  <a:schemeClr val="bg1"/>
                </a:solidFill>
                <a:latin typeface="黑体" panose="02010609060101010101" pitchFamily="49" charset="-122"/>
                <a:ea typeface="黑体" panose="02010609060101010101" pitchFamily="49" charset="-122"/>
              </a:rPr>
              <a:t>回路法与网孔法</a:t>
            </a:r>
          </a:p>
        </p:txBody>
      </p:sp>
      <p:sp>
        <p:nvSpPr>
          <p:cNvPr id="27652" name="文本框 22535">
            <a:extLst>
              <a:ext uri="{FF2B5EF4-FFF2-40B4-BE49-F238E27FC236}">
                <a16:creationId xmlns:a16="http://schemas.microsoft.com/office/drawing/2014/main" id="{0A2C0D72-DCB5-4DFC-9A0E-0B0112388A13}"/>
              </a:ext>
            </a:extLst>
          </p:cNvPr>
          <p:cNvSpPr txBox="1">
            <a:spLocks noChangeArrowheads="1"/>
          </p:cNvSpPr>
          <p:nvPr/>
        </p:nvSpPr>
        <p:spPr bwMode="auto">
          <a:xfrm>
            <a:off x="5181600" y="838200"/>
            <a:ext cx="3657600" cy="45720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a:solidFill>
                  <a:schemeClr val="bg1"/>
                </a:solidFill>
                <a:latin typeface="黑体" panose="02010609060101010101" pitchFamily="49" charset="-122"/>
                <a:ea typeface="黑体" panose="02010609060101010101" pitchFamily="49" charset="-122"/>
              </a:rPr>
              <a:t>1</a:t>
            </a:r>
            <a:r>
              <a:rPr lang="zh-CN" altLang="en-US" sz="2400">
                <a:solidFill>
                  <a:schemeClr val="bg1"/>
                </a:solidFill>
                <a:latin typeface="黑体" panose="02010609060101010101" pitchFamily="49" charset="-122"/>
                <a:ea typeface="黑体" panose="02010609060101010101" pitchFamily="49" charset="-122"/>
              </a:rPr>
              <a:t>、电流源的处理方法</a:t>
            </a:r>
            <a:endParaRPr lang="zh-CN" altLang="en-US">
              <a:solidFill>
                <a:schemeClr val="bg1"/>
              </a:solidFill>
              <a:ea typeface="华文新魏" panose="02010800040101010101" pitchFamily="2" charset="-122"/>
            </a:endParaRPr>
          </a:p>
        </p:txBody>
      </p:sp>
      <p:sp>
        <p:nvSpPr>
          <p:cNvPr id="22537" name="文本框 22536">
            <a:extLst>
              <a:ext uri="{FF2B5EF4-FFF2-40B4-BE49-F238E27FC236}">
                <a16:creationId xmlns:a16="http://schemas.microsoft.com/office/drawing/2014/main" id="{348EDA5A-1C30-4AF6-A1CB-CC40902F6B40}"/>
              </a:ext>
            </a:extLst>
          </p:cNvPr>
          <p:cNvSpPr txBox="1">
            <a:spLocks noChangeArrowheads="1"/>
          </p:cNvSpPr>
          <p:nvPr/>
        </p:nvSpPr>
        <p:spPr bwMode="auto">
          <a:xfrm>
            <a:off x="304800" y="914400"/>
            <a:ext cx="4876800" cy="3478213"/>
          </a:xfrm>
          <a:prstGeom prst="rect">
            <a:avLst/>
          </a:prstGeom>
          <a:noFill/>
          <a:ln w="9525">
            <a:solidFill>
              <a:srgbClr val="E92B0B"/>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1E14E8"/>
                </a:solidFill>
                <a:latin typeface="Times New Roman" panose="02020603050405020304" pitchFamily="18" charset="0"/>
                <a:ea typeface="华文新魏" panose="02010800040101010101" pitchFamily="2" charset="-122"/>
              </a:rPr>
              <a:t>          </a:t>
            </a:r>
            <a:r>
              <a:rPr lang="zh-CN" altLang="en-US">
                <a:solidFill>
                  <a:srgbClr val="1E14E8"/>
                </a:solidFill>
                <a:latin typeface="黑体" panose="02010609060101010101" pitchFamily="49" charset="-122"/>
                <a:ea typeface="黑体" panose="02010609060101010101" pitchFamily="49" charset="-122"/>
              </a:rPr>
              <a:t>选基本回路为独立回路，如图</a:t>
            </a:r>
            <a:r>
              <a:rPr lang="en-US" altLang="zh-CN">
                <a:solidFill>
                  <a:srgbClr val="1E14E8"/>
                </a:solidFill>
                <a:latin typeface="黑体" panose="02010609060101010101" pitchFamily="49" charset="-122"/>
                <a:ea typeface="黑体" panose="02010609060101010101" pitchFamily="49" charset="-122"/>
              </a:rPr>
              <a:t>(b)</a:t>
            </a:r>
            <a:r>
              <a:rPr lang="zh-CN" altLang="en-US">
                <a:solidFill>
                  <a:srgbClr val="1E14E8"/>
                </a:solidFill>
                <a:latin typeface="黑体" panose="02010609060101010101" pitchFamily="49" charset="-122"/>
                <a:ea typeface="黑体" panose="02010609060101010101" pitchFamily="49" charset="-122"/>
              </a:rPr>
              <a:t>所示，</a:t>
            </a:r>
            <a:endParaRPr lang="en-US" altLang="zh-CN">
              <a:solidFill>
                <a:srgbClr val="1E14E8"/>
              </a:solidFill>
              <a:latin typeface="黑体" panose="02010609060101010101" pitchFamily="49" charset="-122"/>
              <a:ea typeface="黑体" panose="02010609060101010101" pitchFamily="49" charset="-122"/>
            </a:endParaRPr>
          </a:p>
          <a:p>
            <a:pPr eaLnBrk="1" hangingPunct="1"/>
            <a:r>
              <a:rPr lang="zh-CN" altLang="en-US">
                <a:solidFill>
                  <a:srgbClr val="E92B0B"/>
                </a:solidFill>
                <a:latin typeface="黑体" panose="02010609060101010101" pitchFamily="49" charset="-122"/>
                <a:ea typeface="黑体" panose="02010609060101010101" pitchFamily="49" charset="-122"/>
              </a:rPr>
              <a:t>尽可能将电流源包含在唯一的回路中</a:t>
            </a:r>
            <a:r>
              <a:rPr lang="zh-CN" altLang="en-US">
                <a:solidFill>
                  <a:srgbClr val="1E14E8"/>
                </a:solidFill>
                <a:latin typeface="黑体" panose="02010609060101010101" pitchFamily="49" charset="-122"/>
                <a:ea typeface="黑体" panose="02010609060101010101" pitchFamily="49" charset="-122"/>
              </a:rPr>
              <a:t>，这样电流源电流就是回路电流，即三个回路电流分别是</a:t>
            </a:r>
            <a:r>
              <a:rPr lang="en-US" altLang="zh-CN">
                <a:solidFill>
                  <a:srgbClr val="1E14E8"/>
                </a:solidFill>
                <a:latin typeface="Times New Roman" panose="02020603050405020304" pitchFamily="18" charset="0"/>
                <a:ea typeface="黑体" panose="02010609060101010101" pitchFamily="49" charset="-122"/>
              </a:rPr>
              <a:t>I</a:t>
            </a:r>
            <a:r>
              <a:rPr lang="en-US" altLang="zh-CN" baseline="-25000">
                <a:solidFill>
                  <a:srgbClr val="1E14E8"/>
                </a:solidFill>
                <a:latin typeface="Times New Roman" panose="02020603050405020304" pitchFamily="18" charset="0"/>
                <a:ea typeface="黑体" panose="02010609060101010101" pitchFamily="49" charset="-122"/>
              </a:rPr>
              <a:t>S1</a:t>
            </a:r>
            <a:r>
              <a:rPr lang="zh-CN" altLang="en-US">
                <a:solidFill>
                  <a:srgbClr val="1E14E8"/>
                </a:solidFill>
                <a:latin typeface="Times New Roman" panose="02020603050405020304" pitchFamily="18" charset="0"/>
                <a:ea typeface="黑体" panose="02010609060101010101" pitchFamily="49" charset="-122"/>
              </a:rPr>
              <a:t>、</a:t>
            </a:r>
            <a:r>
              <a:rPr lang="en-US" altLang="zh-CN">
                <a:solidFill>
                  <a:srgbClr val="1E14E8"/>
                </a:solidFill>
                <a:latin typeface="Times New Roman" panose="02020603050405020304" pitchFamily="18" charset="0"/>
                <a:ea typeface="黑体" panose="02010609060101010101" pitchFamily="49" charset="-122"/>
              </a:rPr>
              <a:t>I</a:t>
            </a:r>
            <a:r>
              <a:rPr lang="en-US" altLang="zh-CN" baseline="-25000">
                <a:solidFill>
                  <a:srgbClr val="1E14E8"/>
                </a:solidFill>
                <a:latin typeface="Times New Roman" panose="02020603050405020304" pitchFamily="18" charset="0"/>
                <a:ea typeface="黑体" panose="02010609060101010101" pitchFamily="49" charset="-122"/>
              </a:rPr>
              <a:t>A</a:t>
            </a:r>
            <a:r>
              <a:rPr lang="zh-CN" altLang="en-US">
                <a:solidFill>
                  <a:srgbClr val="1E14E8"/>
                </a:solidFill>
                <a:latin typeface="黑体" panose="02010609060101010101" pitchFamily="49" charset="-122"/>
                <a:ea typeface="黑体" panose="02010609060101010101" pitchFamily="49" charset="-122"/>
              </a:rPr>
              <a:t>和</a:t>
            </a:r>
            <a:r>
              <a:rPr lang="en-US" altLang="zh-CN">
                <a:solidFill>
                  <a:srgbClr val="1E14E8"/>
                </a:solidFill>
                <a:latin typeface="Times New Roman" panose="02020603050405020304" pitchFamily="18" charset="0"/>
                <a:ea typeface="黑体" panose="02010609060101010101" pitchFamily="49" charset="-122"/>
              </a:rPr>
              <a:t>I</a:t>
            </a:r>
            <a:r>
              <a:rPr lang="en-US" altLang="zh-CN" baseline="-25000">
                <a:solidFill>
                  <a:srgbClr val="1E14E8"/>
                </a:solidFill>
                <a:latin typeface="Times New Roman" panose="02020603050405020304" pitchFamily="18" charset="0"/>
                <a:ea typeface="黑体" panose="02010609060101010101" pitchFamily="49" charset="-122"/>
              </a:rPr>
              <a:t>S2</a:t>
            </a:r>
            <a:r>
              <a:rPr lang="en-US" altLang="zh-CN">
                <a:solidFill>
                  <a:srgbClr val="1E14E8"/>
                </a:solidFill>
                <a:latin typeface="Times New Roman" panose="02020603050405020304" pitchFamily="18" charset="0"/>
                <a:ea typeface="黑体" panose="02010609060101010101" pitchFamily="49" charset="-122"/>
              </a:rPr>
              <a:t> </a:t>
            </a:r>
            <a:r>
              <a:rPr lang="zh-CN" altLang="en-US">
                <a:solidFill>
                  <a:srgbClr val="1E14E8"/>
                </a:solidFill>
                <a:latin typeface="黑体" panose="02010609060101010101" pitchFamily="49" charset="-122"/>
                <a:ea typeface="黑体" panose="02010609060101010101" pitchFamily="49" charset="-122"/>
              </a:rPr>
              <a:t>。由于其中两个回路电流已知，故只需列一个回路方程即可。</a:t>
            </a:r>
          </a:p>
          <a:p>
            <a:pPr eaLnBrk="1" hangingPunct="1"/>
            <a:r>
              <a:rPr lang="zh-CN" altLang="en-US">
                <a:solidFill>
                  <a:srgbClr val="1E14E8"/>
                </a:solidFill>
                <a:latin typeface="黑体" panose="02010609060101010101" pitchFamily="49" charset="-122"/>
                <a:ea typeface="黑体" panose="02010609060101010101" pitchFamily="49" charset="-122"/>
              </a:rPr>
              <a:t>     由图得该回路方程为</a:t>
            </a:r>
          </a:p>
          <a:p>
            <a:pPr eaLnBrk="1" hangingPunct="1"/>
            <a:r>
              <a:rPr lang="zh-CN" altLang="en-US">
                <a:solidFill>
                  <a:srgbClr val="1E14E8"/>
                </a:solidFill>
                <a:latin typeface="Times New Roman" panose="02020603050405020304" pitchFamily="18" charset="0"/>
                <a:ea typeface="华文新魏" panose="02010800040101010101" pitchFamily="2" charset="-122"/>
              </a:rPr>
              <a:t>             </a:t>
            </a:r>
            <a:r>
              <a:rPr lang="en-US" altLang="zh-CN">
                <a:solidFill>
                  <a:srgbClr val="1E14E8"/>
                </a:solidFill>
                <a:latin typeface="Times New Roman" panose="02020603050405020304" pitchFamily="18" charset="0"/>
                <a:ea typeface="华文新魏" panose="02010800040101010101" pitchFamily="2" charset="-122"/>
              </a:rPr>
              <a:t>10 I</a:t>
            </a:r>
            <a:r>
              <a:rPr lang="en-US" altLang="zh-CN" baseline="-25000">
                <a:solidFill>
                  <a:srgbClr val="1E14E8"/>
                </a:solidFill>
                <a:latin typeface="Times New Roman" panose="02020603050405020304" pitchFamily="18" charset="0"/>
                <a:ea typeface="华文新魏" panose="02010800040101010101" pitchFamily="2" charset="-122"/>
              </a:rPr>
              <a:t>A</a:t>
            </a:r>
            <a:r>
              <a:rPr lang="en-US" altLang="zh-CN">
                <a:solidFill>
                  <a:srgbClr val="1E14E8"/>
                </a:solidFill>
                <a:latin typeface="Times New Roman" panose="02020603050405020304" pitchFamily="18" charset="0"/>
                <a:ea typeface="华文新魏" panose="02010800040101010101" pitchFamily="2" charset="-122"/>
              </a:rPr>
              <a:t> – 8 I</a:t>
            </a:r>
            <a:r>
              <a:rPr lang="en-US" altLang="zh-CN" baseline="-25000">
                <a:solidFill>
                  <a:srgbClr val="1E14E8"/>
                </a:solidFill>
                <a:latin typeface="Times New Roman" panose="02020603050405020304" pitchFamily="18" charset="0"/>
                <a:ea typeface="华文新魏" panose="02010800040101010101" pitchFamily="2" charset="-122"/>
              </a:rPr>
              <a:t>S1</a:t>
            </a:r>
            <a:r>
              <a:rPr lang="en-US" altLang="zh-CN">
                <a:solidFill>
                  <a:srgbClr val="1E14E8"/>
                </a:solidFill>
                <a:latin typeface="Times New Roman" panose="02020603050405020304" pitchFamily="18" charset="0"/>
                <a:ea typeface="华文新魏" panose="02010800040101010101" pitchFamily="2" charset="-122"/>
              </a:rPr>
              <a:t> + 5 I</a:t>
            </a:r>
            <a:r>
              <a:rPr lang="en-US" altLang="zh-CN" baseline="-25000">
                <a:solidFill>
                  <a:srgbClr val="1E14E8"/>
                </a:solidFill>
                <a:latin typeface="Times New Roman" panose="02020603050405020304" pitchFamily="18" charset="0"/>
                <a:ea typeface="华文新魏" panose="02010800040101010101" pitchFamily="2" charset="-122"/>
              </a:rPr>
              <a:t>S2</a:t>
            </a:r>
            <a:r>
              <a:rPr lang="en-US" altLang="zh-CN">
                <a:solidFill>
                  <a:srgbClr val="1E14E8"/>
                </a:solidFill>
                <a:latin typeface="Times New Roman" panose="02020603050405020304" pitchFamily="18" charset="0"/>
                <a:ea typeface="华文新魏" panose="02010800040101010101" pitchFamily="2" charset="-122"/>
              </a:rPr>
              <a:t> = 5 – 16</a:t>
            </a:r>
          </a:p>
          <a:p>
            <a:pPr eaLnBrk="1" hangingPunct="1"/>
            <a:r>
              <a:rPr lang="en-US" altLang="zh-CN">
                <a:solidFill>
                  <a:srgbClr val="1E14E8"/>
                </a:solidFill>
                <a:latin typeface="Times New Roman" panose="02020603050405020304" pitchFamily="18" charset="0"/>
                <a:ea typeface="华文新魏" panose="02010800040101010101" pitchFamily="2" charset="-122"/>
              </a:rPr>
              <a:t>             10 I</a:t>
            </a:r>
            <a:r>
              <a:rPr lang="en-US" altLang="zh-CN" baseline="-25000">
                <a:solidFill>
                  <a:srgbClr val="1E14E8"/>
                </a:solidFill>
                <a:latin typeface="Times New Roman" panose="02020603050405020304" pitchFamily="18" charset="0"/>
                <a:ea typeface="华文新魏" panose="02010800040101010101" pitchFamily="2" charset="-122"/>
              </a:rPr>
              <a:t>A</a:t>
            </a:r>
            <a:r>
              <a:rPr lang="en-US" altLang="zh-CN">
                <a:solidFill>
                  <a:srgbClr val="1E14E8"/>
                </a:solidFill>
                <a:latin typeface="Times New Roman" panose="02020603050405020304" pitchFamily="18" charset="0"/>
                <a:ea typeface="华文新魏" panose="02010800040101010101" pitchFamily="2" charset="-122"/>
              </a:rPr>
              <a:t> – 8×2 + 5×1 = 5 – 16 </a:t>
            </a:r>
          </a:p>
          <a:p>
            <a:pPr eaLnBrk="1" hangingPunct="1"/>
            <a:r>
              <a:rPr lang="zh-CN" altLang="en-US">
                <a:solidFill>
                  <a:srgbClr val="1E14E8"/>
                </a:solidFill>
                <a:latin typeface="Times New Roman" panose="02020603050405020304" pitchFamily="18" charset="0"/>
                <a:ea typeface="黑体" panose="02010609060101010101" pitchFamily="49" charset="-122"/>
              </a:rPr>
              <a:t>解得</a:t>
            </a:r>
            <a:r>
              <a:rPr lang="zh-CN" altLang="en-US">
                <a:solidFill>
                  <a:srgbClr val="1E14E8"/>
                </a:solidFill>
                <a:latin typeface="Times New Roman" panose="02020603050405020304" pitchFamily="18" charset="0"/>
                <a:ea typeface="华文新魏" panose="02010800040101010101" pitchFamily="2" charset="-122"/>
              </a:rPr>
              <a:t> </a:t>
            </a:r>
            <a:r>
              <a:rPr lang="en-US" altLang="zh-CN">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A</a:t>
            </a:r>
            <a:r>
              <a:rPr lang="en-US" altLang="zh-CN">
                <a:solidFill>
                  <a:srgbClr val="1E14E8"/>
                </a:solidFill>
                <a:latin typeface="Times New Roman" panose="02020603050405020304" pitchFamily="18" charset="0"/>
                <a:ea typeface="华文新魏" panose="02010800040101010101" pitchFamily="2" charset="-122"/>
              </a:rPr>
              <a:t> = 0 (A) </a:t>
            </a:r>
            <a:r>
              <a:rPr lang="zh-CN" altLang="en-US">
                <a:solidFill>
                  <a:srgbClr val="1E14E8"/>
                </a:solidFill>
                <a:latin typeface="Times New Roman" panose="02020603050405020304" pitchFamily="18" charset="0"/>
                <a:ea typeface="华文新魏" panose="02010800040101010101" pitchFamily="2" charset="-122"/>
              </a:rPr>
              <a:t>。</a:t>
            </a:r>
          </a:p>
          <a:p>
            <a:pPr eaLnBrk="1" hangingPunct="1"/>
            <a:r>
              <a:rPr lang="zh-CN" altLang="en-US">
                <a:solidFill>
                  <a:srgbClr val="1E14E8"/>
                </a:solidFill>
                <a:latin typeface="Times New Roman" panose="02020603050405020304" pitchFamily="18" charset="0"/>
                <a:ea typeface="黑体" panose="02010609060101010101" pitchFamily="49" charset="-122"/>
              </a:rPr>
              <a:t>故</a:t>
            </a:r>
            <a:r>
              <a:rPr lang="zh-CN" altLang="en-US">
                <a:solidFill>
                  <a:srgbClr val="1E14E8"/>
                </a:solidFill>
                <a:latin typeface="Times New Roman" panose="02020603050405020304" pitchFamily="18" charset="0"/>
                <a:ea typeface="华文新魏" panose="02010800040101010101" pitchFamily="2" charset="-122"/>
              </a:rPr>
              <a:t>   </a:t>
            </a:r>
            <a:r>
              <a:rPr lang="en-US" altLang="zh-CN">
                <a:solidFill>
                  <a:srgbClr val="1E14E8"/>
                </a:solidFill>
                <a:latin typeface="Times New Roman" panose="02020603050405020304" pitchFamily="18" charset="0"/>
                <a:ea typeface="华文新魏" panose="02010800040101010101" pitchFamily="2" charset="-122"/>
              </a:rPr>
              <a:t>U</a:t>
            </a:r>
            <a:r>
              <a:rPr lang="en-US" altLang="zh-CN" baseline="-25000">
                <a:solidFill>
                  <a:srgbClr val="1E14E8"/>
                </a:solidFill>
                <a:latin typeface="Times New Roman" panose="02020603050405020304" pitchFamily="18" charset="0"/>
                <a:ea typeface="华文新魏" panose="02010800040101010101" pitchFamily="2" charset="-122"/>
              </a:rPr>
              <a:t>AB</a:t>
            </a:r>
            <a:r>
              <a:rPr lang="en-US" altLang="zh-CN">
                <a:solidFill>
                  <a:srgbClr val="1E14E8"/>
                </a:solidFill>
                <a:latin typeface="Times New Roman" panose="02020603050405020304" pitchFamily="18" charset="0"/>
                <a:ea typeface="华文新魏" panose="02010800040101010101" pitchFamily="2" charset="-122"/>
              </a:rPr>
              <a:t> = 2 I</a:t>
            </a:r>
            <a:r>
              <a:rPr lang="en-US" altLang="zh-CN" baseline="-25000">
                <a:solidFill>
                  <a:srgbClr val="1E14E8"/>
                </a:solidFill>
                <a:latin typeface="Times New Roman" panose="02020603050405020304" pitchFamily="18" charset="0"/>
                <a:ea typeface="华文新魏" panose="02010800040101010101" pitchFamily="2" charset="-122"/>
              </a:rPr>
              <a:t>A</a:t>
            </a:r>
            <a:r>
              <a:rPr lang="en-US" altLang="zh-CN">
                <a:solidFill>
                  <a:srgbClr val="1E14E8"/>
                </a:solidFill>
                <a:latin typeface="Times New Roman" panose="02020603050405020304" pitchFamily="18" charset="0"/>
                <a:ea typeface="华文新魏" panose="02010800040101010101" pitchFamily="2" charset="-122"/>
              </a:rPr>
              <a:t> + 16 =16(V)</a:t>
            </a:r>
            <a:r>
              <a:rPr lang="zh-CN" altLang="en-US">
                <a:solidFill>
                  <a:srgbClr val="1E14E8"/>
                </a:solidFill>
                <a:latin typeface="Times New Roman" panose="02020603050405020304" pitchFamily="18" charset="0"/>
                <a:ea typeface="华文新魏" panose="02010800040101010101" pitchFamily="2" charset="-122"/>
              </a:rPr>
              <a:t>。</a:t>
            </a:r>
            <a:r>
              <a:rPr lang="zh-CN" altLang="en-US">
                <a:latin typeface="Times New Roman" panose="02020603050405020304" pitchFamily="18" charset="0"/>
                <a:ea typeface="华文新魏" panose="02010800040101010101" pitchFamily="2" charset="-122"/>
              </a:rPr>
              <a:t> </a:t>
            </a:r>
          </a:p>
        </p:txBody>
      </p:sp>
      <p:graphicFrame>
        <p:nvGraphicFramePr>
          <p:cNvPr id="22538" name="对象 22537">
            <a:extLst>
              <a:ext uri="{FF2B5EF4-FFF2-40B4-BE49-F238E27FC236}">
                <a16:creationId xmlns:a16="http://schemas.microsoft.com/office/drawing/2014/main" id="{0415472D-C512-4D07-8F7B-FB49C4D3CD70}"/>
              </a:ext>
            </a:extLst>
          </p:cNvPr>
          <p:cNvGraphicFramePr>
            <a:graphicFrameLocks/>
          </p:cNvGraphicFramePr>
          <p:nvPr/>
        </p:nvGraphicFramePr>
        <p:xfrm>
          <a:off x="5105400" y="1363663"/>
          <a:ext cx="4032250" cy="2217737"/>
        </p:xfrm>
        <a:graphic>
          <a:graphicData uri="http://schemas.openxmlformats.org/presentationml/2006/ole">
            <mc:AlternateContent xmlns:mc="http://schemas.openxmlformats.org/markup-compatibility/2006">
              <mc:Choice xmlns:v="urn:schemas-microsoft-com:vml" Requires="v">
                <p:oleObj spid="_x0000_s27677" r:id="rId3" imgW="4032504" imgH="2217420" progId="Visio.Drawing.5">
                  <p:embed/>
                </p:oleObj>
              </mc:Choice>
              <mc:Fallback>
                <p:oleObj r:id="rId3" imgW="4032504" imgH="2217420" progId="Visio.Drawing.5">
                  <p:embed/>
                  <p:pic>
                    <p:nvPicPr>
                      <p:cNvPr id="0" name="对象 225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363663"/>
                        <a:ext cx="4032250" cy="221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540" name="文本框 22539">
            <a:extLst>
              <a:ext uri="{FF2B5EF4-FFF2-40B4-BE49-F238E27FC236}">
                <a16:creationId xmlns:a16="http://schemas.microsoft.com/office/drawing/2014/main" id="{7F668047-6CD5-425E-8303-8DC8B7300D32}"/>
              </a:ext>
            </a:extLst>
          </p:cNvPr>
          <p:cNvSpPr txBox="1">
            <a:spLocks noChangeArrowheads="1"/>
          </p:cNvSpPr>
          <p:nvPr/>
        </p:nvSpPr>
        <p:spPr bwMode="auto">
          <a:xfrm>
            <a:off x="228600" y="5080000"/>
            <a:ext cx="8855075" cy="1016000"/>
          </a:xfrm>
          <a:prstGeom prst="rect">
            <a:avLst/>
          </a:prstGeom>
          <a:noFill/>
          <a:ln w="9525">
            <a:solidFill>
              <a:srgbClr val="1E14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E92B0B"/>
                </a:solidFill>
                <a:latin typeface="Times New Roman" panose="02020603050405020304" pitchFamily="18" charset="0"/>
                <a:ea typeface="黑体" panose="02010609060101010101" pitchFamily="49" charset="-122"/>
              </a:rPr>
              <a:t>说明：</a:t>
            </a:r>
            <a:r>
              <a:rPr lang="zh-CN" altLang="en-US">
                <a:solidFill>
                  <a:srgbClr val="1E14E8"/>
                </a:solidFill>
                <a:latin typeface="Times New Roman" panose="02020603050405020304" pitchFamily="18" charset="0"/>
                <a:ea typeface="黑体" panose="02010609060101010101" pitchFamily="49" charset="-122"/>
              </a:rPr>
              <a:t>解法一</a:t>
            </a:r>
            <a:r>
              <a:rPr lang="zh-CN" altLang="en-US">
                <a:solidFill>
                  <a:srgbClr val="E92B0B"/>
                </a:solidFill>
                <a:latin typeface="Times New Roman" panose="02020603050405020304" pitchFamily="18" charset="0"/>
                <a:ea typeface="黑体" panose="02010609060101010101" pitchFamily="49" charset="-122"/>
              </a:rPr>
              <a:t>选网孔作为独立回路，常称为网孔法，它只适用于平面电路；</a:t>
            </a:r>
          </a:p>
          <a:p>
            <a:pPr eaLnBrk="1" hangingPunct="1"/>
            <a:r>
              <a:rPr lang="zh-CN" altLang="en-US">
                <a:solidFill>
                  <a:srgbClr val="E92B0B"/>
                </a:solidFill>
                <a:latin typeface="Times New Roman" panose="02020603050405020304" pitchFamily="18" charset="0"/>
                <a:ea typeface="黑体" panose="02010609060101010101" pitchFamily="49" charset="-122"/>
              </a:rPr>
              <a:t>而</a:t>
            </a:r>
            <a:r>
              <a:rPr lang="zh-CN" altLang="en-US">
                <a:solidFill>
                  <a:srgbClr val="1E14E8"/>
                </a:solidFill>
                <a:latin typeface="Times New Roman" panose="02020603050405020304" pitchFamily="18" charset="0"/>
                <a:ea typeface="黑体" panose="02010609060101010101" pitchFamily="49" charset="-122"/>
              </a:rPr>
              <a:t>解法二</a:t>
            </a:r>
            <a:r>
              <a:rPr lang="zh-CN" altLang="en-US">
                <a:solidFill>
                  <a:srgbClr val="E92B0B"/>
                </a:solidFill>
                <a:latin typeface="Times New Roman" panose="02020603050405020304" pitchFamily="18" charset="0"/>
                <a:ea typeface="黑体" panose="02010609060101010101" pitchFamily="49" charset="-122"/>
              </a:rPr>
              <a:t>选基本回路作独立回路，常称为回路法，它更具有一般性和一定的灵活性，但列写方程不如网孔法直观。</a:t>
            </a:r>
          </a:p>
        </p:txBody>
      </p:sp>
      <p:sp>
        <p:nvSpPr>
          <p:cNvPr id="21512" name="文本框 22544">
            <a:hlinkClick r:id="" action="ppaction://hlinkshowjump?jump=nextslide"/>
            <a:extLst>
              <a:ext uri="{FF2B5EF4-FFF2-40B4-BE49-F238E27FC236}">
                <a16:creationId xmlns:a16="http://schemas.microsoft.com/office/drawing/2014/main" id="{6A5D9D8C-7D3C-444D-A265-9C804778F6A6}"/>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21513" name="文本框 22545">
            <a:hlinkClick r:id="" action="ppaction://hlinkshowjump?jump=previousslide"/>
            <a:extLst>
              <a:ext uri="{FF2B5EF4-FFF2-40B4-BE49-F238E27FC236}">
                <a16:creationId xmlns:a16="http://schemas.microsoft.com/office/drawing/2014/main" id="{105255E8-533F-4BC2-ACF2-75236013FF9A}"/>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21514" name="文本框 22546">
            <a:extLst>
              <a:ext uri="{FF2B5EF4-FFF2-40B4-BE49-F238E27FC236}">
                <a16:creationId xmlns:a16="http://schemas.microsoft.com/office/drawing/2014/main" id="{5ED6BA4B-D5EB-49A7-8D4E-C38E21F364E3}"/>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9A10B1A7-055F-46DF-948A-0E61A486ED2C}"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12</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21515" name="文本框 22547">
            <a:hlinkClick r:id="" action="ppaction://hlinkshowjump?jump=firstslide"/>
            <a:extLst>
              <a:ext uri="{FF2B5EF4-FFF2-40B4-BE49-F238E27FC236}">
                <a16:creationId xmlns:a16="http://schemas.microsoft.com/office/drawing/2014/main" id="{7FF1968A-545A-43FB-9F7D-0EBE402F1506}"/>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27660" name="标题 22548">
            <a:extLst>
              <a:ext uri="{FF2B5EF4-FFF2-40B4-BE49-F238E27FC236}">
                <a16:creationId xmlns:a16="http://schemas.microsoft.com/office/drawing/2014/main" id="{B8E2F462-BEBE-493B-AB90-778FAA3BEB59}"/>
              </a:ext>
            </a:extLst>
          </p:cNvPr>
          <p:cNvSpPr>
            <a:spLocks noGrp="1" noChangeArrowheads="1"/>
          </p:cNvSpPr>
          <p:nvPr>
            <p:ph type="title" idx="4294967295"/>
          </p:nvPr>
        </p:nvSpPr>
        <p:spPr>
          <a:xfrm>
            <a:off x="228600" y="533400"/>
            <a:ext cx="1679575" cy="381000"/>
          </a:xfrm>
        </p:spPr>
        <p:txBody>
          <a:bodyPr/>
          <a:lstStyle/>
          <a:p>
            <a:pPr eaLnBrk="1" hangingPunct="1"/>
            <a:r>
              <a:rPr lang="zh-CN" altLang="en-US" sz="2000">
                <a:solidFill>
                  <a:srgbClr val="E92B0B"/>
                </a:solidFill>
                <a:latin typeface="黑体" panose="02010609060101010101" pitchFamily="49" charset="-122"/>
                <a:ea typeface="黑体" panose="02010609060101010101" pitchFamily="49" charset="-122"/>
              </a:rPr>
              <a:t>解法二 ：</a:t>
            </a:r>
            <a:endParaRPr lang="zh-CN" altLang="en-US">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2538"/>
                                        </p:tgtEl>
                                        <p:attrNameLst>
                                          <p:attrName>style.visibility</p:attrName>
                                        </p:attrNameLst>
                                      </p:cBhvr>
                                      <p:to>
                                        <p:strVal val="visible"/>
                                      </p:to>
                                    </p:set>
                                    <p:anim calcmode="lin" valueType="num">
                                      <p:cBhvr additive="base">
                                        <p:cTn id="7" dur="500" fill="hold"/>
                                        <p:tgtEl>
                                          <p:spTgt spid="22538"/>
                                        </p:tgtEl>
                                        <p:attrNameLst>
                                          <p:attrName>ppt_x</p:attrName>
                                        </p:attrNameLst>
                                      </p:cBhvr>
                                      <p:tavLst>
                                        <p:tav tm="0">
                                          <p:val>
                                            <p:strVal val="1+#ppt_w/2"/>
                                          </p:val>
                                        </p:tav>
                                        <p:tav tm="100000">
                                          <p:val>
                                            <p:strVal val="#ppt_x"/>
                                          </p:val>
                                        </p:tav>
                                      </p:tavLst>
                                    </p:anim>
                                    <p:anim calcmode="lin" valueType="num">
                                      <p:cBhvr additive="base">
                                        <p:cTn id="8" dur="500" fill="hold"/>
                                        <p:tgtEl>
                                          <p:spTgt spid="225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22537">
                                            <p:bg/>
                                          </p:spTgt>
                                        </p:tgtEl>
                                        <p:attrNameLst>
                                          <p:attrName>style.visibility</p:attrName>
                                        </p:attrNameLst>
                                      </p:cBhvr>
                                      <p:to>
                                        <p:strVal val="visible"/>
                                      </p:to>
                                    </p:set>
                                    <p:animEffect transition="in" filter="wipe(up)">
                                      <p:cBhvr>
                                        <p:cTn id="13" dur="500"/>
                                        <p:tgtEl>
                                          <p:spTgt spid="22537">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2537">
                                            <p:txEl>
                                              <p:pRg st="0" end="0"/>
                                            </p:txEl>
                                          </p:spTgt>
                                        </p:tgtEl>
                                        <p:attrNameLst>
                                          <p:attrName>style.visibility</p:attrName>
                                        </p:attrNameLst>
                                      </p:cBhvr>
                                      <p:to>
                                        <p:strVal val="visible"/>
                                      </p:to>
                                    </p:set>
                                    <p:animEffect transition="in" filter="wipe(up)">
                                      <p:cBhvr>
                                        <p:cTn id="18" dur="500"/>
                                        <p:tgtEl>
                                          <p:spTgt spid="22537">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2537">
                                            <p:txEl>
                                              <p:pRg st="1" end="1"/>
                                            </p:txEl>
                                          </p:spTgt>
                                        </p:tgtEl>
                                        <p:attrNameLst>
                                          <p:attrName>style.visibility</p:attrName>
                                        </p:attrNameLst>
                                      </p:cBhvr>
                                      <p:to>
                                        <p:strVal val="visible"/>
                                      </p:to>
                                    </p:set>
                                    <p:animEffect transition="in" filter="wipe(up)">
                                      <p:cBhvr>
                                        <p:cTn id="23" dur="500"/>
                                        <p:tgtEl>
                                          <p:spTgt spid="22537">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2537">
                                            <p:txEl>
                                              <p:pRg st="2" end="2"/>
                                            </p:txEl>
                                          </p:spTgt>
                                        </p:tgtEl>
                                        <p:attrNameLst>
                                          <p:attrName>style.visibility</p:attrName>
                                        </p:attrNameLst>
                                      </p:cBhvr>
                                      <p:to>
                                        <p:strVal val="visible"/>
                                      </p:to>
                                    </p:set>
                                    <p:animEffect transition="in" filter="wipe(up)">
                                      <p:cBhvr>
                                        <p:cTn id="28" dur="500"/>
                                        <p:tgtEl>
                                          <p:spTgt spid="22537">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2537">
                                            <p:txEl>
                                              <p:pRg st="3" end="3"/>
                                            </p:txEl>
                                          </p:spTgt>
                                        </p:tgtEl>
                                        <p:attrNameLst>
                                          <p:attrName>style.visibility</p:attrName>
                                        </p:attrNameLst>
                                      </p:cBhvr>
                                      <p:to>
                                        <p:strVal val="visible"/>
                                      </p:to>
                                    </p:set>
                                    <p:animEffect transition="in" filter="wipe(up)">
                                      <p:cBhvr>
                                        <p:cTn id="33" dur="500"/>
                                        <p:tgtEl>
                                          <p:spTgt spid="22537">
                                            <p:txEl>
                                              <p:pRg st="3" end="3"/>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22537">
                                            <p:txEl>
                                              <p:pRg st="4" end="4"/>
                                            </p:txEl>
                                          </p:spTgt>
                                        </p:tgtEl>
                                        <p:attrNameLst>
                                          <p:attrName>style.visibility</p:attrName>
                                        </p:attrNameLst>
                                      </p:cBhvr>
                                      <p:to>
                                        <p:strVal val="visible"/>
                                      </p:to>
                                    </p:set>
                                    <p:animEffect transition="in" filter="wipe(up)">
                                      <p:cBhvr>
                                        <p:cTn id="38" dur="500"/>
                                        <p:tgtEl>
                                          <p:spTgt spid="22537">
                                            <p:txEl>
                                              <p:pRg st="4" end="4"/>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22537">
                                            <p:txEl>
                                              <p:pRg st="5" end="5"/>
                                            </p:txEl>
                                          </p:spTgt>
                                        </p:tgtEl>
                                        <p:attrNameLst>
                                          <p:attrName>style.visibility</p:attrName>
                                        </p:attrNameLst>
                                      </p:cBhvr>
                                      <p:to>
                                        <p:strVal val="visible"/>
                                      </p:to>
                                    </p:set>
                                    <p:animEffect transition="in" filter="wipe(up)">
                                      <p:cBhvr>
                                        <p:cTn id="43" dur="500"/>
                                        <p:tgtEl>
                                          <p:spTgt spid="22537">
                                            <p:txEl>
                                              <p:pRg st="5" end="5"/>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2537">
                                            <p:txEl>
                                              <p:pRg st="6" end="6"/>
                                            </p:txEl>
                                          </p:spTgt>
                                        </p:tgtEl>
                                        <p:attrNameLst>
                                          <p:attrName>style.visibility</p:attrName>
                                        </p:attrNameLst>
                                      </p:cBhvr>
                                      <p:to>
                                        <p:strVal val="visible"/>
                                      </p:to>
                                    </p:set>
                                    <p:animEffect transition="in" filter="wipe(up)">
                                      <p:cBhvr>
                                        <p:cTn id="48" dur="500"/>
                                        <p:tgtEl>
                                          <p:spTgt spid="22537">
                                            <p:txEl>
                                              <p:pRg st="6" end="6"/>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22540"/>
                                        </p:tgtEl>
                                        <p:attrNameLst>
                                          <p:attrName>style.visibility</p:attrName>
                                        </p:attrNameLst>
                                      </p:cBhvr>
                                      <p:to>
                                        <p:strVal val="visible"/>
                                      </p:to>
                                    </p:set>
                                    <p:anim calcmode="lin" valueType="num">
                                      <p:cBhvr>
                                        <p:cTn id="53" dur="500" fill="hold"/>
                                        <p:tgtEl>
                                          <p:spTgt spid="22540"/>
                                        </p:tgtEl>
                                        <p:attrNameLst>
                                          <p:attrName>ppt_w</p:attrName>
                                        </p:attrNameLst>
                                      </p:cBhvr>
                                      <p:tavLst>
                                        <p:tav tm="0">
                                          <p:val>
                                            <p:fltVal val="0"/>
                                          </p:val>
                                        </p:tav>
                                        <p:tav tm="100000">
                                          <p:val>
                                            <p:strVal val="#ppt_w"/>
                                          </p:val>
                                        </p:tav>
                                      </p:tavLst>
                                    </p:anim>
                                    <p:anim calcmode="lin" valueType="num">
                                      <p:cBhvr>
                                        <p:cTn id="54" dur="500" fill="hold"/>
                                        <p:tgtEl>
                                          <p:spTgt spid="225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build="p" animBg="1"/>
      <p:bldP spid="2254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23553">
            <a:extLst>
              <a:ext uri="{FF2B5EF4-FFF2-40B4-BE49-F238E27FC236}">
                <a16:creationId xmlns:a16="http://schemas.microsoft.com/office/drawing/2014/main" id="{3D144C6A-A74B-4E27-9BDD-04A2C4AA8398}"/>
              </a:ext>
            </a:extLst>
          </p:cNvPr>
          <p:cNvSpPr>
            <a:spLocks noChangeArrowheads="1" noChangeShapeType="1" noTextEdit="1"/>
          </p:cNvSpPr>
          <p:nvPr/>
        </p:nvSpPr>
        <p:spPr bwMode="auto">
          <a:xfrm>
            <a:off x="3810000" y="0"/>
            <a:ext cx="43434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 二、回路法中特殊情况的处理</a:t>
            </a:r>
          </a:p>
        </p:txBody>
      </p:sp>
      <p:sp>
        <p:nvSpPr>
          <p:cNvPr id="28675" name="矩形 23554">
            <a:extLst>
              <a:ext uri="{FF2B5EF4-FFF2-40B4-BE49-F238E27FC236}">
                <a16:creationId xmlns:a16="http://schemas.microsoft.com/office/drawing/2014/main" id="{6CE9DE32-5411-42DE-B25C-4A0FC89C03E8}"/>
              </a:ext>
            </a:extLst>
          </p:cNvPr>
          <p:cNvSpPr>
            <a:spLocks noChangeArrowheads="1"/>
          </p:cNvSpPr>
          <p:nvPr/>
        </p:nvSpPr>
        <p:spPr bwMode="auto">
          <a:xfrm>
            <a:off x="263525" y="0"/>
            <a:ext cx="2860675"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 2.3   </a:t>
            </a:r>
            <a:r>
              <a:rPr lang="zh-CN" altLang="en-US">
                <a:solidFill>
                  <a:schemeClr val="bg1"/>
                </a:solidFill>
                <a:latin typeface="黑体" panose="02010609060101010101" pitchFamily="49" charset="-122"/>
                <a:ea typeface="黑体" panose="02010609060101010101" pitchFamily="49" charset="-122"/>
              </a:rPr>
              <a:t>回路法与网孔法</a:t>
            </a:r>
          </a:p>
        </p:txBody>
      </p:sp>
      <p:sp>
        <p:nvSpPr>
          <p:cNvPr id="23561" name="文本框 23560">
            <a:extLst>
              <a:ext uri="{FF2B5EF4-FFF2-40B4-BE49-F238E27FC236}">
                <a16:creationId xmlns:a16="http://schemas.microsoft.com/office/drawing/2014/main" id="{A22C41DD-FE19-456D-85A2-F81AAA6E81DD}"/>
              </a:ext>
            </a:extLst>
          </p:cNvPr>
          <p:cNvSpPr txBox="1">
            <a:spLocks noChangeArrowheads="1"/>
          </p:cNvSpPr>
          <p:nvPr/>
        </p:nvSpPr>
        <p:spPr bwMode="auto">
          <a:xfrm>
            <a:off x="3563938" y="549275"/>
            <a:ext cx="490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rgbClr val="E92B0B"/>
                </a:solidFill>
                <a:latin typeface="Times New Roman" panose="02020603050405020304" pitchFamily="18" charset="0"/>
                <a:ea typeface="华文新魏" panose="02010800040101010101" pitchFamily="2" charset="-122"/>
              </a:rPr>
              <a:t>例</a:t>
            </a:r>
            <a:r>
              <a:rPr lang="en-US" altLang="zh-CN" sz="2400">
                <a:solidFill>
                  <a:srgbClr val="E92B0B"/>
                </a:solidFill>
                <a:latin typeface="Times New Roman" panose="02020603050405020304" pitchFamily="18" charset="0"/>
                <a:ea typeface="华文新魏" panose="02010800040101010101" pitchFamily="2" charset="-122"/>
              </a:rPr>
              <a:t>2</a:t>
            </a:r>
            <a:r>
              <a:rPr lang="en-US" altLang="zh-CN" sz="2400">
                <a:latin typeface="Times New Roman" panose="02020603050405020304" pitchFamily="18" charset="0"/>
                <a:ea typeface="华文新魏" panose="02010800040101010101" pitchFamily="2" charset="-122"/>
              </a:rPr>
              <a:t>  </a:t>
            </a:r>
            <a:r>
              <a:rPr lang="zh-CN" altLang="en-US" sz="2400">
                <a:solidFill>
                  <a:srgbClr val="1E14E8"/>
                </a:solidFill>
                <a:latin typeface="Times New Roman" panose="02020603050405020304" pitchFamily="18" charset="0"/>
                <a:ea typeface="华文新魏" panose="02010800040101010101" pitchFamily="2" charset="-122"/>
              </a:rPr>
              <a:t>如图电路，用回路法求电压</a:t>
            </a:r>
            <a:r>
              <a:rPr lang="en-US" altLang="zh-CN" sz="2400">
                <a:solidFill>
                  <a:srgbClr val="1E14E8"/>
                </a:solidFill>
                <a:latin typeface="Times New Roman" panose="02020603050405020304" pitchFamily="18" charset="0"/>
                <a:ea typeface="华文新魏" panose="02010800040101010101" pitchFamily="2" charset="-122"/>
              </a:rPr>
              <a:t>u</a:t>
            </a:r>
            <a:r>
              <a:rPr lang="zh-CN" altLang="en-US" sz="2400">
                <a:solidFill>
                  <a:srgbClr val="1E14E8"/>
                </a:solidFill>
                <a:latin typeface="Times New Roman" panose="02020603050405020304" pitchFamily="18" charset="0"/>
                <a:ea typeface="华文新魏" panose="02010800040101010101" pitchFamily="2" charset="-122"/>
              </a:rPr>
              <a:t>。</a:t>
            </a:r>
          </a:p>
        </p:txBody>
      </p:sp>
      <p:graphicFrame>
        <p:nvGraphicFramePr>
          <p:cNvPr id="28677" name="对象 23561">
            <a:extLst>
              <a:ext uri="{FF2B5EF4-FFF2-40B4-BE49-F238E27FC236}">
                <a16:creationId xmlns:a16="http://schemas.microsoft.com/office/drawing/2014/main" id="{1BA9FA4E-7080-42B2-8DF0-73F1BA1D877E}"/>
              </a:ext>
            </a:extLst>
          </p:cNvPr>
          <p:cNvGraphicFramePr>
            <a:graphicFrameLocks/>
          </p:cNvGraphicFramePr>
          <p:nvPr/>
        </p:nvGraphicFramePr>
        <p:xfrm>
          <a:off x="5638800" y="955675"/>
          <a:ext cx="2803525" cy="2473325"/>
        </p:xfrm>
        <a:graphic>
          <a:graphicData uri="http://schemas.openxmlformats.org/presentationml/2006/ole">
            <mc:AlternateContent xmlns:mc="http://schemas.openxmlformats.org/markup-compatibility/2006">
              <mc:Choice xmlns:v="urn:schemas-microsoft-com:vml" Requires="v">
                <p:oleObj spid="_x0000_s28701" r:id="rId3" imgW="2802636" imgH="2473452" progId="Visio.Drawing.5">
                  <p:embed/>
                </p:oleObj>
              </mc:Choice>
              <mc:Fallback>
                <p:oleObj r:id="rId3" imgW="2802636" imgH="2473452" progId="Visio.Drawing.5">
                  <p:embed/>
                  <p:pic>
                    <p:nvPicPr>
                      <p:cNvPr id="0" name="对象 2356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955675"/>
                        <a:ext cx="2803525"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563" name="文本框 23562">
            <a:extLst>
              <a:ext uri="{FF2B5EF4-FFF2-40B4-BE49-F238E27FC236}">
                <a16:creationId xmlns:a16="http://schemas.microsoft.com/office/drawing/2014/main" id="{0D31E467-FAD5-41FC-93A2-CB349688D2E2}"/>
              </a:ext>
            </a:extLst>
          </p:cNvPr>
          <p:cNvSpPr txBox="1">
            <a:spLocks noChangeArrowheads="1"/>
          </p:cNvSpPr>
          <p:nvPr/>
        </p:nvSpPr>
        <p:spPr bwMode="auto">
          <a:xfrm>
            <a:off x="250825" y="1125538"/>
            <a:ext cx="55626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rgbClr val="E92B0B"/>
                </a:solidFill>
                <a:latin typeface="Times New Roman" panose="02020603050405020304" pitchFamily="18" charset="0"/>
                <a:ea typeface="华文新魏" panose="02010800040101010101" pitchFamily="2" charset="-122"/>
              </a:rPr>
              <a:t>解 ：</a:t>
            </a:r>
            <a:r>
              <a:rPr lang="zh-CN" altLang="en-US" sz="2400">
                <a:latin typeface="Times New Roman" panose="02020603050405020304" pitchFamily="18" charset="0"/>
                <a:ea typeface="华文新魏" panose="02010800040101010101" pitchFamily="2" charset="-122"/>
              </a:rPr>
              <a:t> </a:t>
            </a:r>
            <a:r>
              <a:rPr lang="zh-CN" altLang="en-US" sz="2400">
                <a:solidFill>
                  <a:srgbClr val="1E14E8"/>
                </a:solidFill>
                <a:latin typeface="Times New Roman" panose="02020603050405020304" pitchFamily="18" charset="0"/>
                <a:ea typeface="华文新魏" panose="02010800040101010101" pitchFamily="2" charset="-122"/>
              </a:rPr>
              <a:t>本例中含受控源</a:t>
            </a:r>
            <a:r>
              <a:rPr lang="en-US" altLang="zh-CN" sz="2400">
                <a:solidFill>
                  <a:srgbClr val="1E14E8"/>
                </a:solidFill>
                <a:latin typeface="Times New Roman" panose="02020603050405020304" pitchFamily="18" charset="0"/>
                <a:ea typeface="华文新魏" panose="02010800040101010101" pitchFamily="2" charset="-122"/>
              </a:rPr>
              <a:t>(VCCS)</a:t>
            </a:r>
            <a:r>
              <a:rPr lang="zh-CN" altLang="en-US" sz="2400">
                <a:solidFill>
                  <a:srgbClr val="1E14E8"/>
                </a:solidFill>
                <a:latin typeface="Times New Roman" panose="02020603050405020304" pitchFamily="18" charset="0"/>
                <a:ea typeface="华文新魏" panose="02010800040101010101" pitchFamily="2" charset="-122"/>
              </a:rPr>
              <a:t>，处理方法是：</a:t>
            </a:r>
            <a:r>
              <a:rPr lang="zh-CN" altLang="en-US" sz="2400">
                <a:solidFill>
                  <a:srgbClr val="FF0000"/>
                </a:solidFill>
                <a:latin typeface="Times New Roman" panose="02020603050405020304" pitchFamily="18" charset="0"/>
                <a:ea typeface="华文新魏" panose="02010800040101010101" pitchFamily="2" charset="-122"/>
              </a:rPr>
              <a:t>先将受控源看成独立电源</a:t>
            </a:r>
            <a:r>
              <a:rPr lang="zh-CN" altLang="en-US" sz="2400">
                <a:solidFill>
                  <a:srgbClr val="1E14E8"/>
                </a:solidFill>
                <a:latin typeface="Times New Roman" panose="02020603050405020304" pitchFamily="18" charset="0"/>
                <a:ea typeface="华文新魏" panose="02010800040101010101" pitchFamily="2" charset="-122"/>
              </a:rPr>
              <a:t>。这样，该电路就有两个电流源，并且流经其上的回路电流均只有一个；故该电流源所在回路电流已知，就不必再列它们的回路方程了。如图中所标回路电流，可知：</a:t>
            </a:r>
          </a:p>
          <a:p>
            <a:pPr eaLnBrk="1" hangingPunct="1"/>
            <a:r>
              <a:rPr lang="zh-CN" altLang="en-US" sz="2400">
                <a:solidFill>
                  <a:srgbClr val="1E14E8"/>
                </a:solidFill>
                <a:latin typeface="Times New Roman" panose="02020603050405020304" pitchFamily="18" charset="0"/>
                <a:ea typeface="华文新魏" panose="02010800040101010101" pitchFamily="2" charset="-122"/>
              </a:rPr>
              <a:t>           </a:t>
            </a:r>
            <a:r>
              <a:rPr lang="en-US" altLang="zh-CN" sz="2400" i="1">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1</a:t>
            </a:r>
            <a:r>
              <a:rPr lang="en-US" altLang="zh-CN" sz="2400">
                <a:solidFill>
                  <a:srgbClr val="1E14E8"/>
                </a:solidFill>
                <a:latin typeface="Times New Roman" panose="02020603050405020304" pitchFamily="18" charset="0"/>
                <a:ea typeface="华文新魏" panose="02010800040101010101" pitchFamily="2" charset="-122"/>
              </a:rPr>
              <a:t>= 0.1</a:t>
            </a:r>
            <a:r>
              <a:rPr lang="en-US" altLang="zh-CN" sz="2400" i="1">
                <a:solidFill>
                  <a:srgbClr val="1E14E8"/>
                </a:solidFill>
                <a:latin typeface="Times New Roman" panose="02020603050405020304" pitchFamily="18" charset="0"/>
                <a:ea typeface="华文新魏" panose="02010800040101010101" pitchFamily="2" charset="-122"/>
              </a:rPr>
              <a:t>u</a:t>
            </a:r>
            <a:r>
              <a:rPr lang="zh-CN" altLang="en-US" sz="2400">
                <a:solidFill>
                  <a:srgbClr val="1E14E8"/>
                </a:solidFill>
                <a:latin typeface="Times New Roman" panose="02020603050405020304" pitchFamily="18" charset="0"/>
                <a:ea typeface="华文新魏" panose="02010800040101010101" pitchFamily="2" charset="-122"/>
              </a:rPr>
              <a:t>，</a:t>
            </a:r>
            <a:r>
              <a:rPr lang="zh-CN" altLang="en-US" sz="2400" i="1">
                <a:solidFill>
                  <a:srgbClr val="1E14E8"/>
                </a:solidFill>
                <a:latin typeface="Times New Roman" panose="02020603050405020304" pitchFamily="18" charset="0"/>
                <a:ea typeface="华文新魏" panose="02010800040101010101" pitchFamily="2" charset="-122"/>
              </a:rPr>
              <a:t> </a:t>
            </a:r>
            <a:r>
              <a:rPr lang="en-US" altLang="zh-CN" sz="2400" i="1">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3</a:t>
            </a:r>
            <a:r>
              <a:rPr lang="en-US" altLang="zh-CN" sz="2400">
                <a:solidFill>
                  <a:srgbClr val="1E14E8"/>
                </a:solidFill>
                <a:latin typeface="Times New Roman" panose="02020603050405020304" pitchFamily="18" charset="0"/>
                <a:ea typeface="华文新魏" panose="02010800040101010101" pitchFamily="2" charset="-122"/>
              </a:rPr>
              <a:t> = 4</a:t>
            </a:r>
          </a:p>
          <a:p>
            <a:pPr eaLnBrk="1" hangingPunct="1"/>
            <a:r>
              <a:rPr lang="en-US" altLang="zh-CN" sz="2400">
                <a:solidFill>
                  <a:srgbClr val="1E14E8"/>
                </a:solidFill>
                <a:latin typeface="Times New Roman" panose="02020603050405020304" pitchFamily="18" charset="0"/>
                <a:ea typeface="华文新魏" panose="02010800040101010101" pitchFamily="2" charset="-122"/>
              </a:rPr>
              <a:t>    </a:t>
            </a:r>
            <a:r>
              <a:rPr lang="zh-CN" altLang="en-US" sz="2400">
                <a:solidFill>
                  <a:srgbClr val="1E14E8"/>
                </a:solidFill>
                <a:latin typeface="Times New Roman" panose="02020603050405020304" pitchFamily="18" charset="0"/>
                <a:ea typeface="华文新魏" panose="02010800040101010101" pitchFamily="2" charset="-122"/>
              </a:rPr>
              <a:t>对回路</a:t>
            </a:r>
            <a:r>
              <a:rPr lang="en-US" altLang="zh-CN" sz="2400">
                <a:solidFill>
                  <a:srgbClr val="1E14E8"/>
                </a:solidFill>
                <a:latin typeface="Times New Roman" panose="02020603050405020304" pitchFamily="18" charset="0"/>
                <a:ea typeface="华文新魏" panose="02010800040101010101" pitchFamily="2" charset="-122"/>
              </a:rPr>
              <a:t>2</a:t>
            </a:r>
            <a:r>
              <a:rPr lang="zh-CN" altLang="en-US" sz="2400">
                <a:solidFill>
                  <a:srgbClr val="1E14E8"/>
                </a:solidFill>
                <a:latin typeface="Times New Roman" panose="02020603050405020304" pitchFamily="18" charset="0"/>
                <a:ea typeface="华文新魏" panose="02010800040101010101" pitchFamily="2" charset="-122"/>
              </a:rPr>
              <a:t>列方程为</a:t>
            </a:r>
          </a:p>
          <a:p>
            <a:pPr eaLnBrk="1" hangingPunct="1"/>
            <a:r>
              <a:rPr lang="zh-CN" altLang="en-US" sz="2400">
                <a:solidFill>
                  <a:srgbClr val="1E14E8"/>
                </a:solidFill>
                <a:latin typeface="Times New Roman" panose="02020603050405020304" pitchFamily="18" charset="0"/>
                <a:ea typeface="华文新魏" panose="02010800040101010101" pitchFamily="2" charset="-122"/>
              </a:rPr>
              <a:t>                          </a:t>
            </a:r>
            <a:r>
              <a:rPr lang="en-US" altLang="zh-CN" sz="2400">
                <a:solidFill>
                  <a:srgbClr val="1E14E8"/>
                </a:solidFill>
                <a:latin typeface="Times New Roman" panose="02020603050405020304" pitchFamily="18" charset="0"/>
                <a:ea typeface="华文新魏" panose="02010800040101010101" pitchFamily="2" charset="-122"/>
              </a:rPr>
              <a:t>26</a:t>
            </a:r>
            <a:r>
              <a:rPr lang="en-US" altLang="zh-CN" sz="2400" i="1">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2</a:t>
            </a:r>
            <a:r>
              <a:rPr lang="en-US" altLang="zh-CN" sz="2400">
                <a:solidFill>
                  <a:srgbClr val="1E14E8"/>
                </a:solidFill>
                <a:latin typeface="Times New Roman" panose="02020603050405020304" pitchFamily="18" charset="0"/>
                <a:ea typeface="华文新魏" panose="02010800040101010101" pitchFamily="2" charset="-122"/>
              </a:rPr>
              <a:t> – 2 </a:t>
            </a:r>
            <a:r>
              <a:rPr lang="en-US" altLang="zh-CN" sz="2400" i="1">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1</a:t>
            </a:r>
            <a:r>
              <a:rPr lang="en-US" altLang="zh-CN" sz="2400">
                <a:solidFill>
                  <a:srgbClr val="1E14E8"/>
                </a:solidFill>
                <a:latin typeface="Times New Roman" panose="02020603050405020304" pitchFamily="18" charset="0"/>
                <a:ea typeface="华文新魏" panose="02010800040101010101" pitchFamily="2" charset="-122"/>
              </a:rPr>
              <a:t> – 20</a:t>
            </a:r>
            <a:r>
              <a:rPr lang="en-US" altLang="zh-CN" sz="2400" i="1">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3</a:t>
            </a:r>
            <a:r>
              <a:rPr lang="en-US" altLang="zh-CN" sz="2400">
                <a:solidFill>
                  <a:srgbClr val="1E14E8"/>
                </a:solidFill>
                <a:latin typeface="Times New Roman" panose="02020603050405020304" pitchFamily="18" charset="0"/>
                <a:ea typeface="华文新魏" panose="02010800040101010101" pitchFamily="2" charset="-122"/>
              </a:rPr>
              <a:t> = 12 </a:t>
            </a:r>
          </a:p>
          <a:p>
            <a:pPr eaLnBrk="1" hangingPunct="1"/>
            <a:r>
              <a:rPr lang="zh-CN" altLang="en-US" sz="2400">
                <a:solidFill>
                  <a:srgbClr val="1E14E8"/>
                </a:solidFill>
                <a:latin typeface="Times New Roman" panose="02020603050405020304" pitchFamily="18" charset="0"/>
                <a:ea typeface="华文新魏" panose="02010800040101010101" pitchFamily="2" charset="-122"/>
              </a:rPr>
              <a:t>上述一些方程中会出现受控源的控制变量</a:t>
            </a:r>
            <a:r>
              <a:rPr lang="en-US" altLang="zh-CN" sz="2400" i="1">
                <a:solidFill>
                  <a:srgbClr val="1E14E8"/>
                </a:solidFill>
                <a:latin typeface="Times New Roman" panose="02020603050405020304" pitchFamily="18" charset="0"/>
                <a:ea typeface="华文新魏" panose="02010800040101010101" pitchFamily="2" charset="-122"/>
              </a:rPr>
              <a:t>u</a:t>
            </a:r>
            <a:r>
              <a:rPr lang="zh-CN" altLang="en-US" sz="2400">
                <a:solidFill>
                  <a:srgbClr val="1E14E8"/>
                </a:solidFill>
                <a:latin typeface="Times New Roman" panose="02020603050405020304" pitchFamily="18" charset="0"/>
                <a:ea typeface="华文新魏" panose="02010800040101010101" pitchFamily="2" charset="-122"/>
              </a:rPr>
              <a:t>，用回路电流表示该控制变量，有</a:t>
            </a:r>
          </a:p>
          <a:p>
            <a:pPr eaLnBrk="1" hangingPunct="1"/>
            <a:r>
              <a:rPr lang="zh-CN" altLang="en-US" sz="2400">
                <a:solidFill>
                  <a:srgbClr val="1E14E8"/>
                </a:solidFill>
                <a:latin typeface="Times New Roman" panose="02020603050405020304" pitchFamily="18" charset="0"/>
                <a:ea typeface="华文新魏" panose="02010800040101010101" pitchFamily="2" charset="-122"/>
              </a:rPr>
              <a:t>                             </a:t>
            </a:r>
            <a:r>
              <a:rPr lang="en-US" altLang="zh-CN" sz="2400" i="1">
                <a:solidFill>
                  <a:srgbClr val="1E14E8"/>
                </a:solidFill>
                <a:latin typeface="Times New Roman" panose="02020603050405020304" pitchFamily="18" charset="0"/>
                <a:ea typeface="华文新魏" panose="02010800040101010101" pitchFamily="2" charset="-122"/>
              </a:rPr>
              <a:t>u</a:t>
            </a:r>
            <a:r>
              <a:rPr lang="en-US" altLang="zh-CN" sz="2400">
                <a:solidFill>
                  <a:srgbClr val="1E14E8"/>
                </a:solidFill>
                <a:latin typeface="Times New Roman" panose="02020603050405020304" pitchFamily="18" charset="0"/>
                <a:ea typeface="华文新魏" panose="02010800040101010101" pitchFamily="2" charset="-122"/>
              </a:rPr>
              <a:t> = 20(</a:t>
            </a:r>
            <a:r>
              <a:rPr lang="en-US" altLang="zh-CN" sz="2400" i="1">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3</a:t>
            </a:r>
            <a:r>
              <a:rPr lang="en-US" altLang="zh-CN" sz="2400">
                <a:solidFill>
                  <a:srgbClr val="1E14E8"/>
                </a:solidFill>
                <a:latin typeface="Times New Roman" panose="02020603050405020304" pitchFamily="18" charset="0"/>
                <a:ea typeface="华文新魏" panose="02010800040101010101" pitchFamily="2" charset="-122"/>
              </a:rPr>
              <a:t> –  </a:t>
            </a:r>
            <a:r>
              <a:rPr lang="en-US" altLang="zh-CN" sz="2400" i="1">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2</a:t>
            </a:r>
            <a:r>
              <a:rPr lang="en-US" altLang="zh-CN" sz="2400">
                <a:solidFill>
                  <a:srgbClr val="1E14E8"/>
                </a:solidFill>
                <a:latin typeface="Times New Roman" panose="02020603050405020304" pitchFamily="18" charset="0"/>
                <a:ea typeface="华文新魏" panose="02010800040101010101" pitchFamily="2" charset="-122"/>
              </a:rPr>
              <a:t> )</a:t>
            </a:r>
          </a:p>
          <a:p>
            <a:pPr eaLnBrk="1" hangingPunct="1"/>
            <a:r>
              <a:rPr lang="zh-CN" altLang="en-US" sz="2400">
                <a:solidFill>
                  <a:srgbClr val="1E14E8"/>
                </a:solidFill>
                <a:latin typeface="Times New Roman" panose="02020603050405020304" pitchFamily="18" charset="0"/>
                <a:ea typeface="华文新魏" panose="02010800040101010101" pitchFamily="2" charset="-122"/>
              </a:rPr>
              <a:t>解得 </a:t>
            </a:r>
            <a:r>
              <a:rPr lang="en-US" altLang="zh-CN" sz="2400" i="1">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2</a:t>
            </a:r>
            <a:r>
              <a:rPr lang="en-US" altLang="zh-CN" sz="2400">
                <a:solidFill>
                  <a:srgbClr val="1E14E8"/>
                </a:solidFill>
                <a:latin typeface="Times New Roman" panose="02020603050405020304" pitchFamily="18" charset="0"/>
                <a:ea typeface="华文新魏" panose="02010800040101010101" pitchFamily="2" charset="-122"/>
              </a:rPr>
              <a:t> = 3.6 (A)</a:t>
            </a:r>
            <a:r>
              <a:rPr lang="zh-CN" altLang="en-US" sz="2400">
                <a:solidFill>
                  <a:srgbClr val="1E14E8"/>
                </a:solidFill>
                <a:latin typeface="Times New Roman" panose="02020603050405020304" pitchFamily="18" charset="0"/>
                <a:ea typeface="华文新魏" panose="02010800040101010101" pitchFamily="2" charset="-122"/>
              </a:rPr>
              <a:t>，</a:t>
            </a:r>
            <a:r>
              <a:rPr lang="en-US" altLang="zh-CN" sz="2400" i="1">
                <a:solidFill>
                  <a:srgbClr val="1E14E8"/>
                </a:solidFill>
                <a:latin typeface="Times New Roman" panose="02020603050405020304" pitchFamily="18" charset="0"/>
                <a:ea typeface="华文新魏" panose="02010800040101010101" pitchFamily="2" charset="-122"/>
              </a:rPr>
              <a:t>u</a:t>
            </a:r>
            <a:r>
              <a:rPr lang="en-US" altLang="zh-CN" sz="2400">
                <a:solidFill>
                  <a:srgbClr val="1E14E8"/>
                </a:solidFill>
                <a:latin typeface="Times New Roman" panose="02020603050405020304" pitchFamily="18" charset="0"/>
                <a:ea typeface="华文新魏" panose="02010800040101010101" pitchFamily="2" charset="-122"/>
              </a:rPr>
              <a:t> = 8 (V) </a:t>
            </a:r>
            <a:r>
              <a:rPr lang="zh-CN" altLang="en-US" sz="2400">
                <a:solidFill>
                  <a:srgbClr val="1E14E8"/>
                </a:solidFill>
                <a:latin typeface="Times New Roman" panose="02020603050405020304" pitchFamily="18" charset="0"/>
                <a:ea typeface="华文新魏" panose="02010800040101010101" pitchFamily="2" charset="-122"/>
              </a:rPr>
              <a:t>。</a:t>
            </a:r>
            <a:r>
              <a:rPr lang="zh-CN" altLang="en-US" sz="2400">
                <a:latin typeface="Times New Roman" panose="02020603050405020304" pitchFamily="18" charset="0"/>
                <a:ea typeface="华文新魏" panose="02010800040101010101" pitchFamily="2" charset="-122"/>
              </a:rPr>
              <a:t> </a:t>
            </a:r>
          </a:p>
        </p:txBody>
      </p:sp>
      <p:sp>
        <p:nvSpPr>
          <p:cNvPr id="23564" name="文本框 23563">
            <a:extLst>
              <a:ext uri="{FF2B5EF4-FFF2-40B4-BE49-F238E27FC236}">
                <a16:creationId xmlns:a16="http://schemas.microsoft.com/office/drawing/2014/main" id="{8658AE38-96A7-46E2-A0D8-FC895A225CAD}"/>
              </a:ext>
            </a:extLst>
          </p:cNvPr>
          <p:cNvSpPr txBox="1">
            <a:spLocks noChangeArrowheads="1"/>
          </p:cNvSpPr>
          <p:nvPr/>
        </p:nvSpPr>
        <p:spPr bwMode="auto">
          <a:xfrm>
            <a:off x="5791200" y="3784600"/>
            <a:ext cx="3063875" cy="1320800"/>
          </a:xfrm>
          <a:prstGeom prst="rect">
            <a:avLst/>
          </a:prstGeom>
          <a:noFill/>
          <a:ln w="9525">
            <a:solidFill>
              <a:srgbClr val="1E14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E92B0B"/>
                </a:solidFill>
                <a:latin typeface="Times New Roman" panose="02020603050405020304" pitchFamily="18" charset="0"/>
                <a:ea typeface="黑体" panose="02010609060101010101" pitchFamily="49" charset="-122"/>
              </a:rPr>
              <a:t>小结：</a:t>
            </a:r>
            <a:r>
              <a:rPr lang="zh-CN" altLang="en-US">
                <a:solidFill>
                  <a:srgbClr val="000000"/>
                </a:solidFill>
                <a:latin typeface="Times New Roman" panose="02020603050405020304" pitchFamily="18" charset="0"/>
                <a:ea typeface="黑体" panose="02010609060101010101" pitchFamily="49" charset="-122"/>
              </a:rPr>
              <a:t>对受控源首先将它看成独立电源；列方程后，再补一个方程将控制量用回路电流表示。</a:t>
            </a:r>
          </a:p>
        </p:txBody>
      </p:sp>
      <p:sp>
        <p:nvSpPr>
          <p:cNvPr id="22535" name="文本框 23568">
            <a:hlinkClick r:id="" action="ppaction://hlinkshowjump?jump=nextslide"/>
            <a:extLst>
              <a:ext uri="{FF2B5EF4-FFF2-40B4-BE49-F238E27FC236}">
                <a16:creationId xmlns:a16="http://schemas.microsoft.com/office/drawing/2014/main" id="{CAACF5D5-DB03-43F3-AF9B-DC726144AC50}"/>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22536" name="文本框 23569">
            <a:hlinkClick r:id="" action="ppaction://hlinkshowjump?jump=previousslide"/>
            <a:extLst>
              <a:ext uri="{FF2B5EF4-FFF2-40B4-BE49-F238E27FC236}">
                <a16:creationId xmlns:a16="http://schemas.microsoft.com/office/drawing/2014/main" id="{34D1C4C5-B060-4B98-9A48-8DD4B1D16CB4}"/>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22537" name="文本框 23570">
            <a:extLst>
              <a:ext uri="{FF2B5EF4-FFF2-40B4-BE49-F238E27FC236}">
                <a16:creationId xmlns:a16="http://schemas.microsoft.com/office/drawing/2014/main" id="{9AC3F6D3-7809-4280-A8A4-342D57EAC91E}"/>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E16F2AA3-A9DA-4B5D-BE3E-EC3E175DDAF3}"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13</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22538" name="文本框 23571">
            <a:hlinkClick r:id="" action="ppaction://hlinkshowjump?jump=firstslide"/>
            <a:extLst>
              <a:ext uri="{FF2B5EF4-FFF2-40B4-BE49-F238E27FC236}">
                <a16:creationId xmlns:a16="http://schemas.microsoft.com/office/drawing/2014/main" id="{A24418E1-B40A-4ECC-B206-1DBF54DDD1E4}"/>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28684" name="标题 23572">
            <a:extLst>
              <a:ext uri="{FF2B5EF4-FFF2-40B4-BE49-F238E27FC236}">
                <a16:creationId xmlns:a16="http://schemas.microsoft.com/office/drawing/2014/main" id="{A63ED7A8-8C0C-4D0B-B13C-7515C8310037}"/>
              </a:ext>
            </a:extLst>
          </p:cNvPr>
          <p:cNvSpPr>
            <a:spLocks noGrp="1" noChangeArrowheads="1"/>
          </p:cNvSpPr>
          <p:nvPr>
            <p:ph type="title" idx="4294967295"/>
          </p:nvPr>
        </p:nvSpPr>
        <p:spPr>
          <a:xfrm>
            <a:off x="457200" y="609600"/>
            <a:ext cx="3429000" cy="381000"/>
          </a:xfrm>
        </p:spPr>
        <p:txBody>
          <a:bodyPr/>
          <a:lstStyle/>
          <a:p>
            <a:pPr algn="l" eaLnBrk="1" hangingPunct="1"/>
            <a:r>
              <a:rPr lang="en-US" altLang="zh-CN" b="1">
                <a:solidFill>
                  <a:srgbClr val="D82E1C"/>
                </a:solidFill>
                <a:latin typeface="黑体" panose="02010609060101010101" pitchFamily="49" charset="-122"/>
                <a:ea typeface="黑体" panose="02010609060101010101" pitchFamily="49" charset="-122"/>
              </a:rPr>
              <a:t>2</a:t>
            </a:r>
            <a:r>
              <a:rPr lang="zh-CN" altLang="en-US" b="1">
                <a:solidFill>
                  <a:srgbClr val="D82E1C"/>
                </a:solidFill>
                <a:latin typeface="黑体" panose="02010609060101010101" pitchFamily="49" charset="-122"/>
                <a:ea typeface="黑体" panose="02010609060101010101" pitchFamily="49" charset="-122"/>
              </a:rPr>
              <a:t>、受控源的处理方法</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561"/>
                                        </p:tgtEl>
                                        <p:attrNameLst>
                                          <p:attrName>style.visibility</p:attrName>
                                        </p:attrNameLst>
                                      </p:cBhvr>
                                      <p:to>
                                        <p:strVal val="visible"/>
                                      </p:to>
                                    </p:set>
                                    <p:animEffect transition="in" filter="wipe(up)">
                                      <p:cBhvr>
                                        <p:cTn id="7" dur="500"/>
                                        <p:tgtEl>
                                          <p:spTgt spid="235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563">
                                            <p:txEl>
                                              <p:pRg st="0" end="0"/>
                                            </p:txEl>
                                          </p:spTgt>
                                        </p:tgtEl>
                                        <p:attrNameLst>
                                          <p:attrName>style.visibility</p:attrName>
                                        </p:attrNameLst>
                                      </p:cBhvr>
                                      <p:to>
                                        <p:strVal val="visible"/>
                                      </p:to>
                                    </p:set>
                                    <p:animEffect transition="in" filter="wipe(up)">
                                      <p:cBhvr>
                                        <p:cTn id="12" dur="500"/>
                                        <p:tgtEl>
                                          <p:spTgt spid="2356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3563">
                                            <p:txEl>
                                              <p:pRg st="1" end="1"/>
                                            </p:txEl>
                                          </p:spTgt>
                                        </p:tgtEl>
                                        <p:attrNameLst>
                                          <p:attrName>style.visibility</p:attrName>
                                        </p:attrNameLst>
                                      </p:cBhvr>
                                      <p:to>
                                        <p:strVal val="visible"/>
                                      </p:to>
                                    </p:set>
                                    <p:animEffect transition="in" filter="wipe(up)">
                                      <p:cBhvr>
                                        <p:cTn id="17" dur="500"/>
                                        <p:tgtEl>
                                          <p:spTgt spid="2356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3563">
                                            <p:txEl>
                                              <p:pRg st="2" end="2"/>
                                            </p:txEl>
                                          </p:spTgt>
                                        </p:tgtEl>
                                        <p:attrNameLst>
                                          <p:attrName>style.visibility</p:attrName>
                                        </p:attrNameLst>
                                      </p:cBhvr>
                                      <p:to>
                                        <p:strVal val="visible"/>
                                      </p:to>
                                    </p:set>
                                    <p:animEffect transition="in" filter="wipe(up)">
                                      <p:cBhvr>
                                        <p:cTn id="22" dur="500"/>
                                        <p:tgtEl>
                                          <p:spTgt spid="2356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3563">
                                            <p:txEl>
                                              <p:pRg st="3" end="3"/>
                                            </p:txEl>
                                          </p:spTgt>
                                        </p:tgtEl>
                                        <p:attrNameLst>
                                          <p:attrName>style.visibility</p:attrName>
                                        </p:attrNameLst>
                                      </p:cBhvr>
                                      <p:to>
                                        <p:strVal val="visible"/>
                                      </p:to>
                                    </p:set>
                                    <p:animEffect transition="in" filter="wipe(up)">
                                      <p:cBhvr>
                                        <p:cTn id="27" dur="500"/>
                                        <p:tgtEl>
                                          <p:spTgt spid="2356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3563">
                                            <p:txEl>
                                              <p:pRg st="4" end="4"/>
                                            </p:txEl>
                                          </p:spTgt>
                                        </p:tgtEl>
                                        <p:attrNameLst>
                                          <p:attrName>style.visibility</p:attrName>
                                        </p:attrNameLst>
                                      </p:cBhvr>
                                      <p:to>
                                        <p:strVal val="visible"/>
                                      </p:to>
                                    </p:set>
                                    <p:animEffect transition="in" filter="wipe(up)">
                                      <p:cBhvr>
                                        <p:cTn id="32" dur="500"/>
                                        <p:tgtEl>
                                          <p:spTgt spid="2356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3563">
                                            <p:txEl>
                                              <p:pRg st="5" end="5"/>
                                            </p:txEl>
                                          </p:spTgt>
                                        </p:tgtEl>
                                        <p:attrNameLst>
                                          <p:attrName>style.visibility</p:attrName>
                                        </p:attrNameLst>
                                      </p:cBhvr>
                                      <p:to>
                                        <p:strVal val="visible"/>
                                      </p:to>
                                    </p:set>
                                    <p:animEffect transition="in" filter="wipe(up)">
                                      <p:cBhvr>
                                        <p:cTn id="37" dur="500"/>
                                        <p:tgtEl>
                                          <p:spTgt spid="23563">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3563">
                                            <p:txEl>
                                              <p:pRg st="6" end="6"/>
                                            </p:txEl>
                                          </p:spTgt>
                                        </p:tgtEl>
                                        <p:attrNameLst>
                                          <p:attrName>style.visibility</p:attrName>
                                        </p:attrNameLst>
                                      </p:cBhvr>
                                      <p:to>
                                        <p:strVal val="visible"/>
                                      </p:to>
                                    </p:set>
                                    <p:animEffect transition="in" filter="wipe(up)">
                                      <p:cBhvr>
                                        <p:cTn id="42" dur="500"/>
                                        <p:tgtEl>
                                          <p:spTgt spid="23563">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23564"/>
                                        </p:tgtEl>
                                        <p:attrNameLst>
                                          <p:attrName>style.visibility</p:attrName>
                                        </p:attrNameLst>
                                      </p:cBhvr>
                                      <p:to>
                                        <p:strVal val="visible"/>
                                      </p:to>
                                    </p:set>
                                    <p:anim calcmode="lin" valueType="num">
                                      <p:cBhvr>
                                        <p:cTn id="47" dur="500" fill="hold"/>
                                        <p:tgtEl>
                                          <p:spTgt spid="23564"/>
                                        </p:tgtEl>
                                        <p:attrNameLst>
                                          <p:attrName>ppt_w</p:attrName>
                                        </p:attrNameLst>
                                      </p:cBhvr>
                                      <p:tavLst>
                                        <p:tav tm="0">
                                          <p:val>
                                            <p:fltVal val="0"/>
                                          </p:val>
                                        </p:tav>
                                        <p:tav tm="100000">
                                          <p:val>
                                            <p:strVal val="#ppt_w"/>
                                          </p:val>
                                        </p:tav>
                                      </p:tavLst>
                                    </p:anim>
                                    <p:anim calcmode="lin" valueType="num">
                                      <p:cBhvr>
                                        <p:cTn id="48" dur="500" fill="hold"/>
                                        <p:tgtEl>
                                          <p:spTgt spid="2356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p:bldP spid="23563" grpId="0" build="p"/>
      <p:bldP spid="23564"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矩形 24581">
            <a:extLst>
              <a:ext uri="{FF2B5EF4-FFF2-40B4-BE49-F238E27FC236}">
                <a16:creationId xmlns:a16="http://schemas.microsoft.com/office/drawing/2014/main" id="{69800BFC-5C22-401D-BA2B-2D64FDD1ED26}"/>
              </a:ext>
            </a:extLst>
          </p:cNvPr>
          <p:cNvSpPr>
            <a:spLocks noChangeArrowheads="1" noChangeShapeType="1" noTextEdit="1"/>
          </p:cNvSpPr>
          <p:nvPr/>
        </p:nvSpPr>
        <p:spPr bwMode="auto">
          <a:xfrm>
            <a:off x="2133600" y="0"/>
            <a:ext cx="45720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1" hangingPunct="1">
              <a:buFont typeface="Arial" panose="020B0604020202020204" pitchFamily="34" charset="0"/>
              <a:buNone/>
              <a:defRPr/>
            </a:pPr>
            <a:r>
              <a:rPr lang="zh-CN" altLang="en-US"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 </a:t>
            </a:r>
            <a:r>
              <a:rPr lang="en-US" altLang="zh-CN"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2.4   </a:t>
            </a:r>
            <a:r>
              <a:rPr lang="zh-CN" altLang="en-US"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节点法</a:t>
            </a:r>
            <a:r>
              <a:rPr lang="en-US" altLang="zh-CN"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(Nodal Analysis)</a:t>
            </a:r>
            <a:endParaRPr lang="zh-CN" altLang="en-US"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endParaRPr>
          </a:p>
        </p:txBody>
      </p:sp>
      <p:sp>
        <p:nvSpPr>
          <p:cNvPr id="29699" name="文本框 24582">
            <a:extLst>
              <a:ext uri="{FF2B5EF4-FFF2-40B4-BE49-F238E27FC236}">
                <a16:creationId xmlns:a16="http://schemas.microsoft.com/office/drawing/2014/main" id="{8AD4C799-7B0A-4B5D-BB4C-E864D1F69852}"/>
              </a:ext>
            </a:extLst>
          </p:cNvPr>
          <p:cNvSpPr txBox="1">
            <a:spLocks noChangeArrowheads="1"/>
          </p:cNvSpPr>
          <p:nvPr/>
        </p:nvSpPr>
        <p:spPr bwMode="auto">
          <a:xfrm>
            <a:off x="76200" y="609600"/>
            <a:ext cx="9391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rgbClr val="1E14E8"/>
                </a:solidFill>
                <a:latin typeface="Times New Roman" panose="02020603050405020304" pitchFamily="18" charset="0"/>
                <a:ea typeface="华文新魏" panose="02010800040101010101" pitchFamily="2" charset="-122"/>
              </a:rPr>
              <a:t>节点法是为了减少方程个数、简便手工计算过程的又一类改进方法。</a:t>
            </a:r>
          </a:p>
        </p:txBody>
      </p:sp>
      <p:sp>
        <p:nvSpPr>
          <p:cNvPr id="24584" name="矩形 24583">
            <a:extLst>
              <a:ext uri="{FF2B5EF4-FFF2-40B4-BE49-F238E27FC236}">
                <a16:creationId xmlns:a16="http://schemas.microsoft.com/office/drawing/2014/main" id="{D16BB5FE-46CB-4B59-A448-09C8F4CDF76C}"/>
              </a:ext>
            </a:extLst>
          </p:cNvPr>
          <p:cNvSpPr>
            <a:spLocks noChangeArrowheads="1" noChangeShapeType="1" noTextEdit="1"/>
          </p:cNvSpPr>
          <p:nvPr/>
        </p:nvSpPr>
        <p:spPr bwMode="auto">
          <a:xfrm>
            <a:off x="250825" y="1036638"/>
            <a:ext cx="2209800" cy="304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gradFill rotWithShape="1">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 一、节点法</a:t>
            </a:r>
          </a:p>
        </p:txBody>
      </p:sp>
      <p:sp>
        <p:nvSpPr>
          <p:cNvPr id="24586" name="文本框 24585">
            <a:extLst>
              <a:ext uri="{FF2B5EF4-FFF2-40B4-BE49-F238E27FC236}">
                <a16:creationId xmlns:a16="http://schemas.microsoft.com/office/drawing/2014/main" id="{A439060A-E14D-48FF-99D9-B3B1FBD023ED}"/>
              </a:ext>
            </a:extLst>
          </p:cNvPr>
          <p:cNvSpPr txBox="1">
            <a:spLocks noChangeArrowheads="1"/>
          </p:cNvSpPr>
          <p:nvPr/>
        </p:nvSpPr>
        <p:spPr bwMode="auto">
          <a:xfrm>
            <a:off x="304800" y="1676400"/>
            <a:ext cx="2895600" cy="457200"/>
          </a:xfrm>
          <a:prstGeom prst="rect">
            <a:avLst/>
          </a:prstGeom>
          <a:noFill/>
          <a:ln>
            <a:noFill/>
          </a:ln>
          <a:effectLst>
            <a:prstShdw prst="shdw17" dist="17961" dir="13500000">
              <a:srgbClr val="588B8F"/>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a:solidFill>
                  <a:srgbClr val="D82E1C"/>
                </a:solidFill>
                <a:latin typeface="黑体" panose="02010609060101010101" pitchFamily="49" charset="-122"/>
                <a:ea typeface="黑体" panose="02010609060101010101" pitchFamily="49" charset="-122"/>
              </a:rPr>
              <a:t>2</a:t>
            </a:r>
            <a:r>
              <a:rPr lang="zh-CN" altLang="en-US" sz="2400">
                <a:solidFill>
                  <a:srgbClr val="D82E1C"/>
                </a:solidFill>
                <a:latin typeface="黑体" panose="02010609060101010101" pitchFamily="49" charset="-122"/>
                <a:ea typeface="黑体" panose="02010609060101010101" pitchFamily="49" charset="-122"/>
              </a:rPr>
              <a:t>、节点电压的概念</a:t>
            </a:r>
            <a:endParaRPr lang="zh-CN" altLang="en-US">
              <a:solidFill>
                <a:srgbClr val="D82E1C"/>
              </a:solidFill>
              <a:ea typeface="华文新魏" panose="02010800040101010101" pitchFamily="2" charset="-122"/>
            </a:endParaRPr>
          </a:p>
        </p:txBody>
      </p:sp>
      <p:sp>
        <p:nvSpPr>
          <p:cNvPr id="24587" name="文本框 24586">
            <a:extLst>
              <a:ext uri="{FF2B5EF4-FFF2-40B4-BE49-F238E27FC236}">
                <a16:creationId xmlns:a16="http://schemas.microsoft.com/office/drawing/2014/main" id="{9A5ECDE5-5F4F-4FEE-A02B-7B10E60AAA99}"/>
              </a:ext>
            </a:extLst>
          </p:cNvPr>
          <p:cNvSpPr txBox="1">
            <a:spLocks noChangeArrowheads="1"/>
          </p:cNvSpPr>
          <p:nvPr/>
        </p:nvSpPr>
        <p:spPr bwMode="auto">
          <a:xfrm>
            <a:off x="1103312" y="2159670"/>
            <a:ext cx="636428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r>
              <a:rPr lang="en-US" altLang="zh-CN" sz="2400" dirty="0">
                <a:solidFill>
                  <a:srgbClr val="1E14E8"/>
                </a:solidFill>
                <a:latin typeface="华文新魏" panose="02010800040101010101" pitchFamily="2" charset="-122"/>
                <a:ea typeface="华文新魏" panose="02010800040101010101" pitchFamily="2" charset="-122"/>
              </a:rPr>
              <a:t>       </a:t>
            </a:r>
            <a:r>
              <a:rPr lang="zh-CN" altLang="en-US" sz="2400" dirty="0">
                <a:solidFill>
                  <a:srgbClr val="1E14E8"/>
                </a:solidFill>
                <a:latin typeface="华文新魏" panose="02010800040101010101" pitchFamily="2" charset="-122"/>
                <a:ea typeface="华文新魏" panose="02010800040101010101" pitchFamily="2" charset="-122"/>
              </a:rPr>
              <a:t>在电路中任意选择一个节点为参考节点，其余节点与参考节点之间的电压，称为</a:t>
            </a:r>
            <a:r>
              <a:rPr lang="zh-CN" altLang="en-US" sz="2400" dirty="0">
                <a:solidFill>
                  <a:srgbClr val="FF0000"/>
                </a:solidFill>
                <a:latin typeface="华文新魏" panose="02010800040101010101" pitchFamily="2" charset="-122"/>
                <a:ea typeface="华文新魏" panose="02010800040101010101" pitchFamily="2" charset="-122"/>
              </a:rPr>
              <a:t>节点电压</a:t>
            </a:r>
            <a:r>
              <a:rPr lang="zh-CN" altLang="en-US" sz="2400" dirty="0">
                <a:solidFill>
                  <a:srgbClr val="1E14E8"/>
                </a:solidFill>
                <a:latin typeface="华文新魏" panose="02010800040101010101" pitchFamily="2" charset="-122"/>
                <a:ea typeface="华文新魏" panose="02010800040101010101" pitchFamily="2" charset="-122"/>
              </a:rPr>
              <a:t>或</a:t>
            </a:r>
            <a:r>
              <a:rPr lang="zh-CN" altLang="en-US" sz="2400" dirty="0">
                <a:solidFill>
                  <a:srgbClr val="FF0000"/>
                </a:solidFill>
                <a:latin typeface="华文新魏" panose="02010800040101010101" pitchFamily="2" charset="-122"/>
                <a:ea typeface="华文新魏" panose="02010800040101010101" pitchFamily="2" charset="-122"/>
              </a:rPr>
              <a:t>节点电位</a:t>
            </a:r>
            <a:r>
              <a:rPr lang="zh-CN" altLang="en-US" sz="2400" dirty="0">
                <a:solidFill>
                  <a:srgbClr val="1E14E8"/>
                </a:solidFill>
                <a:latin typeface="华文新魏" panose="02010800040101010101" pitchFamily="2" charset="-122"/>
                <a:ea typeface="华文新魏" panose="02010800040101010101" pitchFamily="2" charset="-122"/>
              </a:rPr>
              <a:t>，各节点电压的极性均以参考节点为</a:t>
            </a:r>
            <a:r>
              <a:rPr lang="zh-CN" altLang="en-US" sz="2400" dirty="0">
                <a:solidFill>
                  <a:srgbClr val="1E14E8"/>
                </a:solidFill>
                <a:latin typeface="Arial" panose="020B0604020202020204" pitchFamily="34" charset="0"/>
                <a:ea typeface="华文新魏" panose="02010800040101010101" pitchFamily="2" charset="-122"/>
              </a:rPr>
              <a:t>“</a:t>
            </a:r>
            <a:r>
              <a:rPr lang="en-US" altLang="zh-CN" sz="2400" dirty="0">
                <a:solidFill>
                  <a:srgbClr val="1E14E8"/>
                </a:solidFill>
                <a:latin typeface="黑体" panose="02010609060101010101" pitchFamily="49" charset="-122"/>
                <a:ea typeface="黑体" panose="02010609060101010101" pitchFamily="49" charset="-122"/>
              </a:rPr>
              <a:t>-</a:t>
            </a:r>
            <a:r>
              <a:rPr lang="en-US" altLang="zh-CN" sz="2400" dirty="0">
                <a:solidFill>
                  <a:srgbClr val="1E14E8"/>
                </a:solidFill>
                <a:latin typeface="Arial" panose="020B0604020202020204" pitchFamily="34" charset="0"/>
                <a:ea typeface="华文新魏" panose="02010800040101010101" pitchFamily="2" charset="-122"/>
              </a:rPr>
              <a:t>”</a:t>
            </a:r>
            <a:r>
              <a:rPr lang="zh-CN" altLang="en-US" sz="2400" dirty="0">
                <a:solidFill>
                  <a:srgbClr val="1E14E8"/>
                </a:solidFill>
                <a:latin typeface="华文新魏" panose="02010800040101010101" pitchFamily="2" charset="-122"/>
                <a:ea typeface="华文新魏" panose="02010800040101010101" pitchFamily="2" charset="-122"/>
              </a:rPr>
              <a:t>极。</a:t>
            </a:r>
          </a:p>
          <a:p>
            <a:r>
              <a:rPr lang="zh-CN" altLang="en-US" sz="2400" dirty="0">
                <a:solidFill>
                  <a:srgbClr val="1E14E8"/>
                </a:solidFill>
                <a:latin typeface="华文新魏" panose="02010800040101010101" pitchFamily="2" charset="-122"/>
                <a:ea typeface="华文新魏" panose="02010800040101010101" pitchFamily="2" charset="-122"/>
              </a:rPr>
              <a:t>        </a:t>
            </a:r>
            <a:endParaRPr lang="en-US" altLang="zh-CN" sz="2400" dirty="0">
              <a:solidFill>
                <a:srgbClr val="FF0000"/>
              </a:solidFill>
              <a:latin typeface="黑体" panose="02010609060101010101" pitchFamily="49" charset="-122"/>
              <a:ea typeface="黑体" panose="02010609060101010101" pitchFamily="49" charset="-122"/>
            </a:endParaRPr>
          </a:p>
        </p:txBody>
      </p:sp>
      <p:graphicFrame>
        <p:nvGraphicFramePr>
          <p:cNvPr id="24589" name="对象 24588">
            <a:extLst>
              <a:ext uri="{FF2B5EF4-FFF2-40B4-BE49-F238E27FC236}">
                <a16:creationId xmlns:a16="http://schemas.microsoft.com/office/drawing/2014/main" id="{350DC2E7-54AF-4BD7-91B4-6F93D5D06C0A}"/>
              </a:ext>
            </a:extLst>
          </p:cNvPr>
          <p:cNvGraphicFramePr>
            <a:graphicFrameLocks/>
          </p:cNvGraphicFramePr>
          <p:nvPr>
            <p:extLst>
              <p:ext uri="{D42A27DB-BD31-4B8C-83A1-F6EECF244321}">
                <p14:modId xmlns:p14="http://schemas.microsoft.com/office/powerpoint/2010/main" val="2382435648"/>
              </p:ext>
            </p:extLst>
          </p:nvPr>
        </p:nvGraphicFramePr>
        <p:xfrm>
          <a:off x="2700338" y="3510166"/>
          <a:ext cx="3203575" cy="2762250"/>
        </p:xfrm>
        <a:graphic>
          <a:graphicData uri="http://schemas.openxmlformats.org/presentationml/2006/ole">
            <mc:AlternateContent xmlns:mc="http://schemas.openxmlformats.org/markup-compatibility/2006">
              <mc:Choice xmlns:v="urn:schemas-microsoft-com:vml" Requires="v">
                <p:oleObj spid="_x0000_s29727" r:id="rId3" imgW="3204972" imgH="2763012" progId="Visio.Drawing.5">
                  <p:embed/>
                </p:oleObj>
              </mc:Choice>
              <mc:Fallback>
                <p:oleObj r:id="rId3" imgW="3204972" imgH="2763012" progId="Visio.Drawing.5">
                  <p:embed/>
                  <p:pic>
                    <p:nvPicPr>
                      <p:cNvPr id="0" name="对象 2458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3510166"/>
                        <a:ext cx="3203575"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559" name="文本框 24593">
            <a:hlinkClick r:id="" action="ppaction://hlinkshowjump?jump=nextslide"/>
            <a:extLst>
              <a:ext uri="{FF2B5EF4-FFF2-40B4-BE49-F238E27FC236}">
                <a16:creationId xmlns:a16="http://schemas.microsoft.com/office/drawing/2014/main" id="{CBF3DF9E-CA0F-440D-AD33-117F6EF8FF4A}"/>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23560" name="文本框 24595">
            <a:extLst>
              <a:ext uri="{FF2B5EF4-FFF2-40B4-BE49-F238E27FC236}">
                <a16:creationId xmlns:a16="http://schemas.microsoft.com/office/drawing/2014/main" id="{72F7C4D4-6A1F-411A-8DFB-40D1ADD4D997}"/>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30519A1F-113C-4362-A695-98619A05960A}"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14</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23561" name="文本框 24594">
            <a:hlinkClick r:id="" action="ppaction://hlinkshowjump?jump=previousslide"/>
            <a:extLst>
              <a:ext uri="{FF2B5EF4-FFF2-40B4-BE49-F238E27FC236}">
                <a16:creationId xmlns:a16="http://schemas.microsoft.com/office/drawing/2014/main" id="{71A72F5E-F8DA-4587-BD6B-542F15CCA70A}"/>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23562" name="文本框 24596">
            <a:hlinkClick r:id="" action="ppaction://hlinkshowjump?jump=firstslide"/>
            <a:extLst>
              <a:ext uri="{FF2B5EF4-FFF2-40B4-BE49-F238E27FC236}">
                <a16:creationId xmlns:a16="http://schemas.microsoft.com/office/drawing/2014/main" id="{C45EB2D8-7D5D-401C-907B-34EF52195B0D}"/>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24599" name="标题 24598">
            <a:extLst>
              <a:ext uri="{FF2B5EF4-FFF2-40B4-BE49-F238E27FC236}">
                <a16:creationId xmlns:a16="http://schemas.microsoft.com/office/drawing/2014/main" id="{F12546D5-6D48-4188-862A-621503935064}"/>
              </a:ext>
            </a:extLst>
          </p:cNvPr>
          <p:cNvSpPr>
            <a:spLocks noGrp="1" noChangeArrowheads="1"/>
          </p:cNvSpPr>
          <p:nvPr>
            <p:ph type="title" idx="4294967295"/>
          </p:nvPr>
        </p:nvSpPr>
        <p:spPr>
          <a:xfrm>
            <a:off x="304800" y="1371600"/>
            <a:ext cx="9091613" cy="381000"/>
          </a:xfrm>
        </p:spPr>
        <p:txBody>
          <a:bodyPr/>
          <a:lstStyle/>
          <a:p>
            <a:pPr eaLnBrk="1" hangingPunct="1"/>
            <a:r>
              <a:rPr lang="en-US" altLang="zh-CN">
                <a:solidFill>
                  <a:srgbClr val="D82E1C"/>
                </a:solidFill>
                <a:latin typeface="黑体" panose="02010609060101010101" pitchFamily="49" charset="-122"/>
                <a:ea typeface="黑体" panose="02010609060101010101" pitchFamily="49" charset="-122"/>
              </a:rPr>
              <a:t>1</a:t>
            </a:r>
            <a:r>
              <a:rPr lang="zh-CN" altLang="en-US">
                <a:solidFill>
                  <a:srgbClr val="D82E1C"/>
                </a:solidFill>
                <a:latin typeface="黑体" panose="02010609060101010101" pitchFamily="49" charset="-122"/>
                <a:ea typeface="黑体" panose="02010609060101010101" pitchFamily="49" charset="-122"/>
              </a:rPr>
              <a:t>、节点法定义：</a:t>
            </a:r>
            <a:r>
              <a:rPr lang="zh-CN" altLang="en-US" sz="2000">
                <a:solidFill>
                  <a:srgbClr val="1E14E8"/>
                </a:solidFill>
                <a:ea typeface="黑体" panose="02010609060101010101" pitchFamily="49" charset="-122"/>
              </a:rPr>
              <a:t>以节点电压为未知变量列出并求解方程的方法称为</a:t>
            </a:r>
            <a:r>
              <a:rPr lang="zh-CN" altLang="en-US" sz="2000">
                <a:solidFill>
                  <a:srgbClr val="D82E1C"/>
                </a:solidFill>
                <a:ea typeface="黑体" panose="02010609060101010101" pitchFamily="49" charset="-122"/>
              </a:rPr>
              <a:t>节点法</a:t>
            </a:r>
            <a:r>
              <a:rPr lang="zh-CN" altLang="en-US" sz="2000">
                <a:solidFill>
                  <a:srgbClr val="1E14E8"/>
                </a:solidFill>
                <a:ea typeface="华文新魏" panose="02010800040101010101" pitchFamily="2" charset="-122"/>
              </a:rPr>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4584"/>
                                        </p:tgtEl>
                                        <p:attrNameLst>
                                          <p:attrName>style.visibility</p:attrName>
                                        </p:attrNameLst>
                                      </p:cBhvr>
                                      <p:to>
                                        <p:strVal val="visible"/>
                                      </p:to>
                                    </p:set>
                                    <p:anim calcmode="lin" valueType="num">
                                      <p:cBhvr additive="base">
                                        <p:cTn id="7" dur="500" fill="hold"/>
                                        <p:tgtEl>
                                          <p:spTgt spid="24584"/>
                                        </p:tgtEl>
                                        <p:attrNameLst>
                                          <p:attrName>ppt_x</p:attrName>
                                        </p:attrNameLst>
                                      </p:cBhvr>
                                      <p:tavLst>
                                        <p:tav tm="0">
                                          <p:val>
                                            <p:strVal val="0-#ppt_w/2"/>
                                          </p:val>
                                        </p:tav>
                                        <p:tav tm="100000">
                                          <p:val>
                                            <p:strVal val="#ppt_x"/>
                                          </p:val>
                                        </p:tav>
                                      </p:tavLst>
                                    </p:anim>
                                    <p:anim calcmode="lin" valueType="num">
                                      <p:cBhvr additive="base">
                                        <p:cTn id="8" dur="500" fill="hold"/>
                                        <p:tgtEl>
                                          <p:spTgt spid="2458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99"/>
                                        </p:tgtEl>
                                        <p:attrNameLst>
                                          <p:attrName>style.visibility</p:attrName>
                                        </p:attrNameLst>
                                      </p:cBhvr>
                                      <p:to>
                                        <p:strVal val="visible"/>
                                      </p:to>
                                    </p:set>
                                    <p:anim calcmode="lin" valueType="num">
                                      <p:cBhvr additive="base">
                                        <p:cTn id="13" dur="500" fill="hold"/>
                                        <p:tgtEl>
                                          <p:spTgt spid="24599"/>
                                        </p:tgtEl>
                                        <p:attrNameLst>
                                          <p:attrName>ppt_x</p:attrName>
                                        </p:attrNameLst>
                                      </p:cBhvr>
                                      <p:tavLst>
                                        <p:tav tm="0">
                                          <p:val>
                                            <p:strVal val="0-#ppt_w/2"/>
                                          </p:val>
                                        </p:tav>
                                        <p:tav tm="100000">
                                          <p:val>
                                            <p:strVal val="#ppt_x"/>
                                          </p:val>
                                        </p:tav>
                                      </p:tavLst>
                                    </p:anim>
                                    <p:anim calcmode="lin" valueType="num">
                                      <p:cBhvr additive="base">
                                        <p:cTn id="14" dur="500" fill="hold"/>
                                        <p:tgtEl>
                                          <p:spTgt spid="2459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24586"/>
                                        </p:tgtEl>
                                        <p:attrNameLst>
                                          <p:attrName>style.visibility</p:attrName>
                                        </p:attrNameLst>
                                      </p:cBhvr>
                                      <p:to>
                                        <p:strVal val="visible"/>
                                      </p:to>
                                    </p:set>
                                    <p:anim calcmode="lin" valueType="num">
                                      <p:cBhvr>
                                        <p:cTn id="19" dur="500" fill="hold"/>
                                        <p:tgtEl>
                                          <p:spTgt spid="24586"/>
                                        </p:tgtEl>
                                        <p:attrNameLst>
                                          <p:attrName>ppt_w</p:attrName>
                                        </p:attrNameLst>
                                      </p:cBhvr>
                                      <p:tavLst>
                                        <p:tav tm="0">
                                          <p:val>
                                            <p:fltVal val="0"/>
                                          </p:val>
                                        </p:tav>
                                        <p:tav tm="100000">
                                          <p:val>
                                            <p:strVal val="#ppt_w"/>
                                          </p:val>
                                        </p:tav>
                                      </p:tavLst>
                                    </p:anim>
                                    <p:anim calcmode="lin" valueType="num">
                                      <p:cBhvr>
                                        <p:cTn id="20" dur="500" fill="hold"/>
                                        <p:tgtEl>
                                          <p:spTgt spid="24586"/>
                                        </p:tgtEl>
                                        <p:attrNameLst>
                                          <p:attrName>ppt_h</p:attrName>
                                        </p:attrNameLst>
                                      </p:cBhvr>
                                      <p:tavLst>
                                        <p:tav tm="0">
                                          <p:val>
                                            <p:strVal val="#ppt_h"/>
                                          </p:val>
                                        </p:tav>
                                        <p:tav tm="100000">
                                          <p:val>
                                            <p:strVal val="#ppt_h"/>
                                          </p:val>
                                        </p:tav>
                                      </p:tavLst>
                                    </p:anim>
                                  </p:childTnLst>
                                </p:cTn>
                              </p:par>
                            </p:childTnLst>
                          </p:cTn>
                        </p:par>
                        <p:par>
                          <p:cTn id="21" fill="hold" nodeType="afterGroup">
                            <p:stCondLst>
                              <p:cond delay="500"/>
                            </p:stCondLst>
                            <p:childTnLst>
                              <p:par>
                                <p:cTn id="22" presetID="2" presetClass="entr" presetSubtype="2" fill="hold" nodeType="afterEffect">
                                  <p:stCondLst>
                                    <p:cond delay="0"/>
                                  </p:stCondLst>
                                  <p:childTnLst>
                                    <p:set>
                                      <p:cBhvr>
                                        <p:cTn id="23" dur="1" fill="hold">
                                          <p:stCondLst>
                                            <p:cond delay="0"/>
                                          </p:stCondLst>
                                        </p:cTn>
                                        <p:tgtEl>
                                          <p:spTgt spid="24589"/>
                                        </p:tgtEl>
                                        <p:attrNameLst>
                                          <p:attrName>style.visibility</p:attrName>
                                        </p:attrNameLst>
                                      </p:cBhvr>
                                      <p:to>
                                        <p:strVal val="visible"/>
                                      </p:to>
                                    </p:set>
                                    <p:anim calcmode="lin" valueType="num">
                                      <p:cBhvr additive="base">
                                        <p:cTn id="24" dur="500" fill="hold"/>
                                        <p:tgtEl>
                                          <p:spTgt spid="24589"/>
                                        </p:tgtEl>
                                        <p:attrNameLst>
                                          <p:attrName>ppt_x</p:attrName>
                                        </p:attrNameLst>
                                      </p:cBhvr>
                                      <p:tavLst>
                                        <p:tav tm="0">
                                          <p:val>
                                            <p:strVal val="1+#ppt_w/2"/>
                                          </p:val>
                                        </p:tav>
                                        <p:tav tm="100000">
                                          <p:val>
                                            <p:strVal val="#ppt_x"/>
                                          </p:val>
                                        </p:tav>
                                      </p:tavLst>
                                    </p:anim>
                                    <p:anim calcmode="lin" valueType="num">
                                      <p:cBhvr additive="base">
                                        <p:cTn id="25" dur="500" fill="hold"/>
                                        <p:tgtEl>
                                          <p:spTgt spid="24589"/>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4587">
                                            <p:txEl>
                                              <p:pRg st="0" end="0"/>
                                            </p:txEl>
                                          </p:spTgt>
                                        </p:tgtEl>
                                        <p:attrNameLst>
                                          <p:attrName>style.visibility</p:attrName>
                                        </p:attrNameLst>
                                      </p:cBhvr>
                                      <p:to>
                                        <p:strVal val="visible"/>
                                      </p:to>
                                    </p:set>
                                    <p:animEffect transition="in" filter="wipe(up)">
                                      <p:cBhvr>
                                        <p:cTn id="30" dur="500"/>
                                        <p:tgtEl>
                                          <p:spTgt spid="24587">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4587">
                                            <p:txEl>
                                              <p:pRg st="1" end="1"/>
                                            </p:txEl>
                                          </p:spTgt>
                                        </p:tgtEl>
                                        <p:attrNameLst>
                                          <p:attrName>style.visibility</p:attrName>
                                        </p:attrNameLst>
                                      </p:cBhvr>
                                      <p:to>
                                        <p:strVal val="visible"/>
                                      </p:to>
                                    </p:set>
                                    <p:animEffect transition="in" filter="wipe(up)">
                                      <p:cBhvr>
                                        <p:cTn id="35" dur="500"/>
                                        <p:tgtEl>
                                          <p:spTgt spid="245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6" grpId="0"/>
      <p:bldP spid="24587" grpId="0" build="p"/>
      <p:bldP spid="2459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25601">
            <a:extLst>
              <a:ext uri="{FF2B5EF4-FFF2-40B4-BE49-F238E27FC236}">
                <a16:creationId xmlns:a16="http://schemas.microsoft.com/office/drawing/2014/main" id="{99B4B3AD-5A14-4908-AC97-3769F11617FD}"/>
              </a:ext>
            </a:extLst>
          </p:cNvPr>
          <p:cNvSpPr>
            <a:spLocks noChangeArrowheads="1"/>
          </p:cNvSpPr>
          <p:nvPr/>
        </p:nvSpPr>
        <p:spPr bwMode="auto">
          <a:xfrm>
            <a:off x="288925" y="-23813"/>
            <a:ext cx="1844675" cy="406401"/>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 2.4   </a:t>
            </a:r>
            <a:r>
              <a:rPr lang="zh-CN" altLang="en-US">
                <a:solidFill>
                  <a:schemeClr val="bg1"/>
                </a:solidFill>
                <a:latin typeface="黑体" panose="02010609060101010101" pitchFamily="49" charset="-122"/>
                <a:ea typeface="黑体" panose="02010609060101010101" pitchFamily="49" charset="-122"/>
              </a:rPr>
              <a:t>节点法</a:t>
            </a:r>
          </a:p>
        </p:txBody>
      </p:sp>
      <p:sp>
        <p:nvSpPr>
          <p:cNvPr id="30723" name="矩形 25602">
            <a:extLst>
              <a:ext uri="{FF2B5EF4-FFF2-40B4-BE49-F238E27FC236}">
                <a16:creationId xmlns:a16="http://schemas.microsoft.com/office/drawing/2014/main" id="{1ABA8B87-30EE-4250-9913-9E17B99849DE}"/>
              </a:ext>
            </a:extLst>
          </p:cNvPr>
          <p:cNvSpPr>
            <a:spLocks noChangeArrowheads="1" noChangeShapeType="1" noTextEdit="1"/>
          </p:cNvSpPr>
          <p:nvPr/>
        </p:nvSpPr>
        <p:spPr bwMode="auto">
          <a:xfrm>
            <a:off x="3810000" y="76200"/>
            <a:ext cx="2362200" cy="304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 一、节点法</a:t>
            </a:r>
          </a:p>
        </p:txBody>
      </p:sp>
      <p:graphicFrame>
        <p:nvGraphicFramePr>
          <p:cNvPr id="25609" name="对象 25608">
            <a:extLst>
              <a:ext uri="{FF2B5EF4-FFF2-40B4-BE49-F238E27FC236}">
                <a16:creationId xmlns:a16="http://schemas.microsoft.com/office/drawing/2014/main" id="{D868536B-F528-4965-BB42-4E9CB3D5A292}"/>
              </a:ext>
            </a:extLst>
          </p:cNvPr>
          <p:cNvGraphicFramePr>
            <a:graphicFrameLocks/>
          </p:cNvGraphicFramePr>
          <p:nvPr>
            <p:extLst>
              <p:ext uri="{D42A27DB-BD31-4B8C-83A1-F6EECF244321}">
                <p14:modId xmlns:p14="http://schemas.microsoft.com/office/powerpoint/2010/main" val="116851878"/>
              </p:ext>
            </p:extLst>
          </p:nvPr>
        </p:nvGraphicFramePr>
        <p:xfrm>
          <a:off x="2336125" y="1019205"/>
          <a:ext cx="3203575" cy="2762250"/>
        </p:xfrm>
        <a:graphic>
          <a:graphicData uri="http://schemas.openxmlformats.org/presentationml/2006/ole">
            <mc:AlternateContent xmlns:mc="http://schemas.openxmlformats.org/markup-compatibility/2006">
              <mc:Choice xmlns:v="urn:schemas-microsoft-com:vml" Requires="v">
                <p:oleObj spid="_x0000_s30763" r:id="rId3" imgW="3204972" imgH="2763012" progId="Visio.Drawing.5">
                  <p:embed/>
                </p:oleObj>
              </mc:Choice>
              <mc:Fallback>
                <p:oleObj r:id="rId3" imgW="3204972" imgH="2763012" progId="Visio.Drawing.5">
                  <p:embed/>
                  <p:pic>
                    <p:nvPicPr>
                      <p:cNvPr id="0" name="对象 2560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6125" y="1019205"/>
                        <a:ext cx="3203575"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5612" name="矩形 25611">
            <a:extLst>
              <a:ext uri="{FF2B5EF4-FFF2-40B4-BE49-F238E27FC236}">
                <a16:creationId xmlns:a16="http://schemas.microsoft.com/office/drawing/2014/main" id="{8FFFF0C4-14DC-419C-90B8-23FF5051C2B9}"/>
              </a:ext>
            </a:extLst>
          </p:cNvPr>
          <p:cNvSpPr>
            <a:spLocks noChangeArrowheads="1"/>
          </p:cNvSpPr>
          <p:nvPr/>
        </p:nvSpPr>
        <p:spPr bwMode="auto">
          <a:xfrm>
            <a:off x="228600" y="3867150"/>
            <a:ext cx="7839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dirty="0">
                <a:solidFill>
                  <a:srgbClr val="1E14E8"/>
                </a:solidFill>
                <a:latin typeface="Times New Roman" panose="02020603050405020304" pitchFamily="18" charset="0"/>
                <a:ea typeface="黑体" panose="02010609060101010101" pitchFamily="49" charset="-122"/>
              </a:rPr>
              <a:t>节点</a:t>
            </a:r>
            <a:r>
              <a:rPr lang="en-US" altLang="zh-CN" dirty="0">
                <a:solidFill>
                  <a:srgbClr val="1E14E8"/>
                </a:solidFill>
                <a:latin typeface="Times New Roman" panose="02020603050405020304" pitchFamily="18" charset="0"/>
                <a:ea typeface="华文新魏" panose="02010800040101010101" pitchFamily="2" charset="-122"/>
              </a:rPr>
              <a:t>( </a:t>
            </a:r>
            <a:r>
              <a:rPr lang="en-US" altLang="zh-CN" dirty="0">
                <a:solidFill>
                  <a:srgbClr val="FF0000"/>
                </a:solidFill>
                <a:latin typeface="Times New Roman" panose="02020603050405020304" pitchFamily="18" charset="0"/>
                <a:ea typeface="华文新魏" panose="02010800040101010101" pitchFamily="2" charset="-122"/>
              </a:rPr>
              <a:t>1</a:t>
            </a:r>
            <a:r>
              <a:rPr lang="en-US" altLang="zh-CN" dirty="0">
                <a:solidFill>
                  <a:srgbClr val="1E14E8"/>
                </a:solidFill>
                <a:latin typeface="Times New Roman" panose="02020603050405020304" pitchFamily="18" charset="0"/>
                <a:ea typeface="华文新魏" panose="02010800040101010101" pitchFamily="2" charset="-122"/>
              </a:rPr>
              <a:t> )  </a:t>
            </a:r>
            <a:r>
              <a:rPr lang="en-US" altLang="zh-CN" dirty="0">
                <a:solidFill>
                  <a:srgbClr val="E92B0B"/>
                </a:solidFill>
                <a:latin typeface="Times New Roman" panose="02020603050405020304" pitchFamily="18" charset="0"/>
                <a:ea typeface="华文新魏" panose="02010800040101010101" pitchFamily="2" charset="-122"/>
              </a:rPr>
              <a:t>(</a:t>
            </a:r>
            <a:r>
              <a:rPr lang="en-US" altLang="zh-CN" i="1" dirty="0">
                <a:solidFill>
                  <a:srgbClr val="E92B0B"/>
                </a:solidFill>
                <a:latin typeface="Times New Roman" panose="02020603050405020304" pitchFamily="18" charset="0"/>
                <a:ea typeface="华文新魏" panose="02010800040101010101" pitchFamily="2" charset="-122"/>
              </a:rPr>
              <a:t>G</a:t>
            </a:r>
            <a:r>
              <a:rPr lang="en-US" altLang="zh-CN" baseline="-25000" dirty="0">
                <a:solidFill>
                  <a:srgbClr val="E92B0B"/>
                </a:solidFill>
                <a:latin typeface="Times New Roman" panose="02020603050405020304" pitchFamily="18" charset="0"/>
                <a:ea typeface="华文新魏" panose="02010800040101010101" pitchFamily="2" charset="-122"/>
              </a:rPr>
              <a:t>1</a:t>
            </a:r>
            <a:r>
              <a:rPr lang="en-US" altLang="zh-CN" dirty="0">
                <a:solidFill>
                  <a:srgbClr val="E92B0B"/>
                </a:solidFill>
                <a:latin typeface="Times New Roman" panose="02020603050405020304" pitchFamily="18" charset="0"/>
                <a:ea typeface="华文新魏" panose="02010800040101010101" pitchFamily="2" charset="-122"/>
              </a:rPr>
              <a:t> +</a:t>
            </a:r>
            <a:r>
              <a:rPr lang="en-US" altLang="zh-CN" i="1" dirty="0">
                <a:solidFill>
                  <a:srgbClr val="E92B0B"/>
                </a:solidFill>
                <a:latin typeface="Times New Roman" panose="02020603050405020304" pitchFamily="18" charset="0"/>
                <a:ea typeface="华文新魏" panose="02010800040101010101" pitchFamily="2" charset="-122"/>
              </a:rPr>
              <a:t>G</a:t>
            </a:r>
            <a:r>
              <a:rPr lang="en-US" altLang="zh-CN" baseline="-25000" dirty="0">
                <a:solidFill>
                  <a:srgbClr val="E92B0B"/>
                </a:solidFill>
                <a:latin typeface="Times New Roman" panose="02020603050405020304" pitchFamily="18" charset="0"/>
                <a:ea typeface="华文新魏" panose="02010800040101010101" pitchFamily="2" charset="-122"/>
              </a:rPr>
              <a:t>2 </a:t>
            </a:r>
            <a:r>
              <a:rPr lang="en-US" altLang="zh-CN" dirty="0">
                <a:solidFill>
                  <a:srgbClr val="E92B0B"/>
                </a:solidFill>
                <a:latin typeface="Times New Roman" panose="02020603050405020304" pitchFamily="18" charset="0"/>
                <a:ea typeface="华文新魏" panose="02010800040101010101" pitchFamily="2" charset="-122"/>
              </a:rPr>
              <a:t>+ </a:t>
            </a:r>
            <a:r>
              <a:rPr lang="en-US" altLang="zh-CN" i="1" dirty="0">
                <a:solidFill>
                  <a:srgbClr val="E92B0B"/>
                </a:solidFill>
                <a:latin typeface="Times New Roman" panose="02020603050405020304" pitchFamily="18" charset="0"/>
                <a:ea typeface="华文新魏" panose="02010800040101010101" pitchFamily="2" charset="-122"/>
              </a:rPr>
              <a:t>G</a:t>
            </a:r>
            <a:r>
              <a:rPr lang="en-US" altLang="zh-CN" baseline="-25000" dirty="0">
                <a:solidFill>
                  <a:srgbClr val="E92B0B"/>
                </a:solidFill>
                <a:latin typeface="Times New Roman" panose="02020603050405020304" pitchFamily="18" charset="0"/>
                <a:ea typeface="华文新魏" panose="02010800040101010101" pitchFamily="2" charset="-122"/>
              </a:rPr>
              <a:t>4</a:t>
            </a:r>
            <a:r>
              <a:rPr lang="en-US" altLang="zh-CN" dirty="0">
                <a:solidFill>
                  <a:srgbClr val="E92B0B"/>
                </a:solidFill>
                <a:latin typeface="Times New Roman" panose="02020603050405020304" pitchFamily="18" charset="0"/>
                <a:ea typeface="华文新魏" panose="02010800040101010101" pitchFamily="2" charset="-122"/>
              </a:rPr>
              <a:t>)</a:t>
            </a:r>
            <a:r>
              <a:rPr lang="en-US" altLang="zh-CN" baseline="-25000" dirty="0">
                <a:solidFill>
                  <a:srgbClr val="1E14E8"/>
                </a:solidFill>
                <a:latin typeface="Times New Roman" panose="02020603050405020304" pitchFamily="18" charset="0"/>
                <a:ea typeface="华文新魏" panose="02010800040101010101" pitchFamily="2" charset="-122"/>
              </a:rPr>
              <a:t> </a:t>
            </a:r>
            <a:r>
              <a:rPr lang="en-US" altLang="zh-CN" i="1" dirty="0">
                <a:solidFill>
                  <a:srgbClr val="1E14E8"/>
                </a:solidFill>
                <a:latin typeface="Times New Roman" panose="02020603050405020304" pitchFamily="18" charset="0"/>
                <a:ea typeface="华文新魏" panose="02010800040101010101" pitchFamily="2" charset="-122"/>
              </a:rPr>
              <a:t>u</a:t>
            </a:r>
            <a:r>
              <a:rPr lang="en-US" altLang="zh-CN" baseline="-25000" dirty="0">
                <a:solidFill>
                  <a:srgbClr val="1E14E8"/>
                </a:solidFill>
                <a:latin typeface="Times New Roman" panose="02020603050405020304" pitchFamily="18" charset="0"/>
                <a:ea typeface="华文新魏" panose="02010800040101010101" pitchFamily="2" charset="-122"/>
              </a:rPr>
              <a:t>1</a:t>
            </a:r>
            <a:r>
              <a:rPr lang="en-US" altLang="zh-CN" dirty="0">
                <a:solidFill>
                  <a:srgbClr val="1E14E8"/>
                </a:solidFill>
                <a:latin typeface="Times New Roman" panose="02020603050405020304" pitchFamily="18" charset="0"/>
                <a:ea typeface="华文新魏" panose="02010800040101010101" pitchFamily="2" charset="-122"/>
              </a:rPr>
              <a:t>                    </a:t>
            </a:r>
            <a:r>
              <a:rPr lang="en-US" altLang="zh-CN" dirty="0">
                <a:solidFill>
                  <a:srgbClr val="000000"/>
                </a:solidFill>
                <a:latin typeface="Times New Roman" panose="02020603050405020304" pitchFamily="18" charset="0"/>
                <a:ea typeface="华文新魏" panose="02010800040101010101" pitchFamily="2" charset="-122"/>
              </a:rPr>
              <a:t>– </a:t>
            </a:r>
            <a:r>
              <a:rPr lang="en-US" altLang="zh-CN" i="1" dirty="0">
                <a:solidFill>
                  <a:srgbClr val="000000"/>
                </a:solidFill>
                <a:latin typeface="Times New Roman" panose="02020603050405020304" pitchFamily="18" charset="0"/>
                <a:ea typeface="华文新魏" panose="02010800040101010101" pitchFamily="2" charset="-122"/>
              </a:rPr>
              <a:t>G</a:t>
            </a:r>
            <a:r>
              <a:rPr lang="en-US" altLang="zh-CN" baseline="-25000" dirty="0">
                <a:solidFill>
                  <a:srgbClr val="000000"/>
                </a:solidFill>
                <a:latin typeface="Times New Roman" panose="02020603050405020304" pitchFamily="18" charset="0"/>
                <a:ea typeface="华文新魏" panose="02010800040101010101" pitchFamily="2" charset="-122"/>
              </a:rPr>
              <a:t>2</a:t>
            </a:r>
            <a:r>
              <a:rPr lang="en-US" altLang="zh-CN" baseline="-25000" dirty="0">
                <a:solidFill>
                  <a:srgbClr val="339933"/>
                </a:solidFill>
                <a:latin typeface="Times New Roman" panose="02020603050405020304" pitchFamily="18" charset="0"/>
                <a:ea typeface="华文新魏" panose="02010800040101010101" pitchFamily="2" charset="-122"/>
              </a:rPr>
              <a:t> </a:t>
            </a:r>
            <a:r>
              <a:rPr lang="en-US" altLang="zh-CN" i="1" dirty="0">
                <a:solidFill>
                  <a:srgbClr val="1E14E8"/>
                </a:solidFill>
                <a:latin typeface="Times New Roman" panose="02020603050405020304" pitchFamily="18" charset="0"/>
                <a:ea typeface="华文新魏" panose="02010800040101010101" pitchFamily="2" charset="-122"/>
              </a:rPr>
              <a:t>u </a:t>
            </a:r>
            <a:r>
              <a:rPr lang="en-US" altLang="zh-CN" baseline="-25000" dirty="0">
                <a:solidFill>
                  <a:srgbClr val="1E14E8"/>
                </a:solidFill>
                <a:latin typeface="Times New Roman" panose="02020603050405020304" pitchFamily="18" charset="0"/>
                <a:ea typeface="华文新魏" panose="02010800040101010101" pitchFamily="2" charset="-122"/>
              </a:rPr>
              <a:t>2</a:t>
            </a:r>
            <a:r>
              <a:rPr lang="en-US" altLang="zh-CN" dirty="0">
                <a:solidFill>
                  <a:srgbClr val="1E14E8"/>
                </a:solidFill>
                <a:latin typeface="Times New Roman" panose="02020603050405020304" pitchFamily="18" charset="0"/>
                <a:ea typeface="华文新魏" panose="02010800040101010101" pitchFamily="2" charset="-122"/>
              </a:rPr>
              <a:t>                  </a:t>
            </a:r>
            <a:r>
              <a:rPr lang="en-US" altLang="zh-CN" dirty="0">
                <a:solidFill>
                  <a:srgbClr val="000000"/>
                </a:solidFill>
                <a:latin typeface="Times New Roman" panose="02020603050405020304" pitchFamily="18" charset="0"/>
                <a:ea typeface="华文新魏" panose="02010800040101010101" pitchFamily="2" charset="-122"/>
              </a:rPr>
              <a:t>–  </a:t>
            </a:r>
            <a:r>
              <a:rPr lang="en-US" altLang="zh-CN" i="1" dirty="0">
                <a:solidFill>
                  <a:srgbClr val="000000"/>
                </a:solidFill>
                <a:latin typeface="Times New Roman" panose="02020603050405020304" pitchFamily="18" charset="0"/>
                <a:ea typeface="华文新魏" panose="02010800040101010101" pitchFamily="2" charset="-122"/>
              </a:rPr>
              <a:t>G</a:t>
            </a:r>
            <a:r>
              <a:rPr lang="en-US" altLang="zh-CN" baseline="-25000" dirty="0">
                <a:solidFill>
                  <a:srgbClr val="000000"/>
                </a:solidFill>
                <a:latin typeface="Times New Roman" panose="02020603050405020304" pitchFamily="18" charset="0"/>
                <a:ea typeface="华文新魏" panose="02010800040101010101" pitchFamily="2" charset="-122"/>
              </a:rPr>
              <a:t>1</a:t>
            </a:r>
            <a:r>
              <a:rPr lang="en-US" altLang="zh-CN" baseline="-25000" dirty="0">
                <a:solidFill>
                  <a:srgbClr val="1E14E8"/>
                </a:solidFill>
                <a:latin typeface="Times New Roman" panose="02020603050405020304" pitchFamily="18" charset="0"/>
                <a:ea typeface="华文新魏" panose="02010800040101010101" pitchFamily="2" charset="-122"/>
              </a:rPr>
              <a:t> </a:t>
            </a:r>
            <a:r>
              <a:rPr lang="en-US" altLang="zh-CN" i="1" dirty="0">
                <a:solidFill>
                  <a:srgbClr val="1E14E8"/>
                </a:solidFill>
                <a:latin typeface="Times New Roman" panose="02020603050405020304" pitchFamily="18" charset="0"/>
                <a:ea typeface="华文新魏" panose="02010800040101010101" pitchFamily="2" charset="-122"/>
              </a:rPr>
              <a:t>u</a:t>
            </a:r>
            <a:r>
              <a:rPr lang="en-US" altLang="zh-CN" dirty="0">
                <a:solidFill>
                  <a:srgbClr val="1E14E8"/>
                </a:solidFill>
                <a:latin typeface="Times New Roman" panose="02020603050405020304" pitchFamily="18" charset="0"/>
                <a:ea typeface="华文新魏" panose="02010800040101010101" pitchFamily="2" charset="-122"/>
              </a:rPr>
              <a:t> </a:t>
            </a:r>
            <a:r>
              <a:rPr lang="en-US" altLang="zh-CN" baseline="-25000" dirty="0">
                <a:solidFill>
                  <a:srgbClr val="1E14E8"/>
                </a:solidFill>
                <a:latin typeface="Times New Roman" panose="02020603050405020304" pitchFamily="18" charset="0"/>
                <a:ea typeface="华文新魏" panose="02010800040101010101" pitchFamily="2" charset="-122"/>
              </a:rPr>
              <a:t>3 </a:t>
            </a:r>
            <a:r>
              <a:rPr lang="en-US" altLang="zh-CN" dirty="0">
                <a:solidFill>
                  <a:srgbClr val="1E14E8"/>
                </a:solidFill>
                <a:latin typeface="Times New Roman" panose="02020603050405020304" pitchFamily="18" charset="0"/>
                <a:ea typeface="华文新魏" panose="02010800040101010101" pitchFamily="2" charset="-122"/>
              </a:rPr>
              <a:t>= </a:t>
            </a:r>
            <a:r>
              <a:rPr lang="en-US" altLang="zh-CN" i="1" dirty="0">
                <a:latin typeface="Times New Roman" panose="02020603050405020304" pitchFamily="18" charset="0"/>
                <a:ea typeface="华文新魏" panose="02010800040101010101" pitchFamily="2" charset="-122"/>
              </a:rPr>
              <a:t>i</a:t>
            </a:r>
            <a:r>
              <a:rPr lang="en-US" altLang="zh-CN" baseline="-25000" dirty="0">
                <a:latin typeface="Times New Roman" panose="02020603050405020304" pitchFamily="18" charset="0"/>
                <a:ea typeface="华文新魏" panose="02010800040101010101" pitchFamily="2" charset="-122"/>
              </a:rPr>
              <a:t>S4 </a:t>
            </a:r>
            <a:r>
              <a:rPr lang="en-US" altLang="zh-CN" dirty="0">
                <a:solidFill>
                  <a:srgbClr val="008000"/>
                </a:solidFill>
                <a:latin typeface="Times New Roman" panose="02020603050405020304" pitchFamily="18" charset="0"/>
                <a:ea typeface="华文新魏" panose="02010800040101010101" pitchFamily="2" charset="-122"/>
              </a:rPr>
              <a:t>–</a:t>
            </a:r>
            <a:r>
              <a:rPr lang="en-US" altLang="zh-CN" i="1" dirty="0">
                <a:latin typeface="Times New Roman" panose="02020603050405020304" pitchFamily="18" charset="0"/>
                <a:ea typeface="华文新魏" panose="02010800040101010101" pitchFamily="2" charset="-122"/>
              </a:rPr>
              <a:t>i</a:t>
            </a:r>
            <a:r>
              <a:rPr lang="en-US" altLang="zh-CN" baseline="-25000" dirty="0">
                <a:latin typeface="Times New Roman" panose="02020603050405020304" pitchFamily="18" charset="0"/>
                <a:ea typeface="华文新魏" panose="02010800040101010101" pitchFamily="2" charset="-122"/>
              </a:rPr>
              <a:t>S2</a:t>
            </a:r>
          </a:p>
        </p:txBody>
      </p:sp>
      <p:sp>
        <p:nvSpPr>
          <p:cNvPr id="25613" name="矩形 25612">
            <a:extLst>
              <a:ext uri="{FF2B5EF4-FFF2-40B4-BE49-F238E27FC236}">
                <a16:creationId xmlns:a16="http://schemas.microsoft.com/office/drawing/2014/main" id="{4A351456-D1EC-496C-A433-526499AFDF14}"/>
              </a:ext>
            </a:extLst>
          </p:cNvPr>
          <p:cNvSpPr>
            <a:spLocks noChangeArrowheads="1"/>
          </p:cNvSpPr>
          <p:nvPr/>
        </p:nvSpPr>
        <p:spPr bwMode="auto">
          <a:xfrm>
            <a:off x="228600" y="4616450"/>
            <a:ext cx="815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dirty="0">
                <a:solidFill>
                  <a:srgbClr val="1E14E8"/>
                </a:solidFill>
                <a:latin typeface="Times New Roman" panose="02020603050405020304" pitchFamily="18" charset="0"/>
                <a:ea typeface="黑体" panose="02010609060101010101" pitchFamily="49" charset="-122"/>
              </a:rPr>
              <a:t>节点</a:t>
            </a:r>
            <a:r>
              <a:rPr lang="en-US" altLang="zh-CN" dirty="0">
                <a:solidFill>
                  <a:srgbClr val="1E14E8"/>
                </a:solidFill>
                <a:latin typeface="Times New Roman" panose="02020603050405020304" pitchFamily="18" charset="0"/>
                <a:ea typeface="华文新魏" panose="02010800040101010101" pitchFamily="2" charset="-122"/>
              </a:rPr>
              <a:t>( </a:t>
            </a:r>
            <a:r>
              <a:rPr lang="en-US" altLang="zh-CN" dirty="0">
                <a:solidFill>
                  <a:srgbClr val="FF0000"/>
                </a:solidFill>
                <a:latin typeface="Times New Roman" panose="02020603050405020304" pitchFamily="18" charset="0"/>
                <a:ea typeface="华文新魏" panose="02010800040101010101" pitchFamily="2" charset="-122"/>
              </a:rPr>
              <a:t>2</a:t>
            </a:r>
            <a:r>
              <a:rPr lang="en-US" altLang="zh-CN" dirty="0">
                <a:solidFill>
                  <a:srgbClr val="1E14E8"/>
                </a:solidFill>
                <a:latin typeface="Times New Roman" panose="02020603050405020304" pitchFamily="18" charset="0"/>
                <a:ea typeface="华文新魏" panose="02010800040101010101" pitchFamily="2" charset="-122"/>
              </a:rPr>
              <a:t> )                 </a:t>
            </a:r>
            <a:r>
              <a:rPr lang="en-US" altLang="zh-CN" dirty="0">
                <a:solidFill>
                  <a:srgbClr val="000000"/>
                </a:solidFill>
                <a:latin typeface="Times New Roman" panose="02020603050405020304" pitchFamily="18" charset="0"/>
                <a:ea typeface="华文新魏" panose="02010800040101010101" pitchFamily="2" charset="-122"/>
              </a:rPr>
              <a:t>– </a:t>
            </a:r>
            <a:r>
              <a:rPr lang="en-US" altLang="zh-CN" i="1" dirty="0">
                <a:solidFill>
                  <a:srgbClr val="000000"/>
                </a:solidFill>
                <a:latin typeface="Times New Roman" panose="02020603050405020304" pitchFamily="18" charset="0"/>
                <a:ea typeface="华文新魏" panose="02010800040101010101" pitchFamily="2" charset="-122"/>
              </a:rPr>
              <a:t>G</a:t>
            </a:r>
            <a:r>
              <a:rPr lang="en-US" altLang="zh-CN" baseline="-25000" dirty="0">
                <a:solidFill>
                  <a:srgbClr val="000000"/>
                </a:solidFill>
                <a:latin typeface="Times New Roman" panose="02020603050405020304" pitchFamily="18" charset="0"/>
                <a:ea typeface="华文新魏" panose="02010800040101010101" pitchFamily="2" charset="-122"/>
              </a:rPr>
              <a:t>2</a:t>
            </a:r>
            <a:r>
              <a:rPr lang="en-US" altLang="zh-CN" baseline="-25000" dirty="0">
                <a:solidFill>
                  <a:srgbClr val="1E14E8"/>
                </a:solidFill>
                <a:latin typeface="Times New Roman" panose="02020603050405020304" pitchFamily="18" charset="0"/>
                <a:ea typeface="华文新魏" panose="02010800040101010101" pitchFamily="2" charset="-122"/>
              </a:rPr>
              <a:t> </a:t>
            </a:r>
            <a:r>
              <a:rPr lang="en-US" altLang="zh-CN" i="1" dirty="0">
                <a:solidFill>
                  <a:srgbClr val="1E14E8"/>
                </a:solidFill>
                <a:latin typeface="Times New Roman" panose="02020603050405020304" pitchFamily="18" charset="0"/>
                <a:ea typeface="华文新魏" panose="02010800040101010101" pitchFamily="2" charset="-122"/>
              </a:rPr>
              <a:t>u</a:t>
            </a:r>
            <a:r>
              <a:rPr lang="en-US" altLang="zh-CN" baseline="-25000" dirty="0">
                <a:solidFill>
                  <a:srgbClr val="1E14E8"/>
                </a:solidFill>
                <a:latin typeface="Times New Roman" panose="02020603050405020304" pitchFamily="18" charset="0"/>
                <a:ea typeface="华文新魏" panose="02010800040101010101" pitchFamily="2" charset="-122"/>
              </a:rPr>
              <a:t>1    </a:t>
            </a:r>
            <a:r>
              <a:rPr lang="en-US" altLang="zh-CN" dirty="0">
                <a:solidFill>
                  <a:srgbClr val="1E14E8"/>
                </a:solidFill>
                <a:latin typeface="Times New Roman" panose="02020603050405020304" pitchFamily="18" charset="0"/>
                <a:ea typeface="华文新魏" panose="02010800040101010101" pitchFamily="2" charset="-122"/>
              </a:rPr>
              <a:t> + </a:t>
            </a:r>
            <a:r>
              <a:rPr lang="en-US" altLang="zh-CN" dirty="0">
                <a:solidFill>
                  <a:srgbClr val="E92B0B"/>
                </a:solidFill>
                <a:latin typeface="Times New Roman" panose="02020603050405020304" pitchFamily="18" charset="0"/>
                <a:ea typeface="华文新魏" panose="02010800040101010101" pitchFamily="2" charset="-122"/>
              </a:rPr>
              <a:t>(</a:t>
            </a:r>
            <a:r>
              <a:rPr lang="en-US" altLang="zh-CN" i="1" dirty="0">
                <a:solidFill>
                  <a:srgbClr val="E92B0B"/>
                </a:solidFill>
                <a:latin typeface="Times New Roman" panose="02020603050405020304" pitchFamily="18" charset="0"/>
                <a:ea typeface="华文新魏" panose="02010800040101010101" pitchFamily="2" charset="-122"/>
              </a:rPr>
              <a:t>G</a:t>
            </a:r>
            <a:r>
              <a:rPr lang="en-US" altLang="zh-CN" baseline="-25000" dirty="0">
                <a:solidFill>
                  <a:srgbClr val="E92B0B"/>
                </a:solidFill>
                <a:latin typeface="Times New Roman" panose="02020603050405020304" pitchFamily="18" charset="0"/>
                <a:ea typeface="华文新魏" panose="02010800040101010101" pitchFamily="2" charset="-122"/>
              </a:rPr>
              <a:t>2</a:t>
            </a:r>
            <a:r>
              <a:rPr lang="en-US" altLang="zh-CN" dirty="0">
                <a:solidFill>
                  <a:srgbClr val="E92B0B"/>
                </a:solidFill>
                <a:latin typeface="Times New Roman" panose="02020603050405020304" pitchFamily="18" charset="0"/>
                <a:ea typeface="华文新魏" panose="02010800040101010101" pitchFamily="2" charset="-122"/>
              </a:rPr>
              <a:t> +</a:t>
            </a:r>
            <a:r>
              <a:rPr lang="en-US" altLang="zh-CN" i="1" dirty="0">
                <a:solidFill>
                  <a:srgbClr val="E92B0B"/>
                </a:solidFill>
                <a:latin typeface="Times New Roman" panose="02020603050405020304" pitchFamily="18" charset="0"/>
                <a:ea typeface="华文新魏" panose="02010800040101010101" pitchFamily="2" charset="-122"/>
              </a:rPr>
              <a:t>G</a:t>
            </a:r>
            <a:r>
              <a:rPr lang="en-US" altLang="zh-CN" baseline="-25000" dirty="0">
                <a:solidFill>
                  <a:srgbClr val="E92B0B"/>
                </a:solidFill>
                <a:latin typeface="Times New Roman" panose="02020603050405020304" pitchFamily="18" charset="0"/>
                <a:ea typeface="华文新魏" panose="02010800040101010101" pitchFamily="2" charset="-122"/>
              </a:rPr>
              <a:t>3 </a:t>
            </a:r>
            <a:r>
              <a:rPr lang="en-US" altLang="zh-CN" dirty="0">
                <a:solidFill>
                  <a:srgbClr val="E92B0B"/>
                </a:solidFill>
                <a:latin typeface="Times New Roman" panose="02020603050405020304" pitchFamily="18" charset="0"/>
                <a:ea typeface="华文新魏" panose="02010800040101010101" pitchFamily="2" charset="-122"/>
              </a:rPr>
              <a:t>+ </a:t>
            </a:r>
            <a:r>
              <a:rPr lang="en-US" altLang="zh-CN" i="1" dirty="0">
                <a:solidFill>
                  <a:srgbClr val="E92B0B"/>
                </a:solidFill>
                <a:latin typeface="Times New Roman" panose="02020603050405020304" pitchFamily="18" charset="0"/>
                <a:ea typeface="华文新魏" panose="02010800040101010101" pitchFamily="2" charset="-122"/>
              </a:rPr>
              <a:t>G</a:t>
            </a:r>
            <a:r>
              <a:rPr lang="en-US" altLang="zh-CN" baseline="-25000" dirty="0">
                <a:solidFill>
                  <a:srgbClr val="E92B0B"/>
                </a:solidFill>
                <a:latin typeface="Times New Roman" panose="02020603050405020304" pitchFamily="18" charset="0"/>
                <a:ea typeface="华文新魏" panose="02010800040101010101" pitchFamily="2" charset="-122"/>
              </a:rPr>
              <a:t>5</a:t>
            </a:r>
            <a:r>
              <a:rPr lang="en-US" altLang="zh-CN" dirty="0">
                <a:solidFill>
                  <a:srgbClr val="E92B0B"/>
                </a:solidFill>
                <a:latin typeface="Times New Roman" panose="02020603050405020304" pitchFamily="18" charset="0"/>
                <a:ea typeface="华文新魏" panose="02010800040101010101" pitchFamily="2" charset="-122"/>
              </a:rPr>
              <a:t>)</a:t>
            </a:r>
            <a:r>
              <a:rPr lang="en-US" altLang="zh-CN" baseline="-25000" dirty="0">
                <a:solidFill>
                  <a:srgbClr val="1E14E8"/>
                </a:solidFill>
                <a:latin typeface="Times New Roman" panose="02020603050405020304" pitchFamily="18" charset="0"/>
                <a:ea typeface="华文新魏" panose="02010800040101010101" pitchFamily="2" charset="-122"/>
              </a:rPr>
              <a:t> </a:t>
            </a:r>
            <a:r>
              <a:rPr lang="en-US" altLang="zh-CN" i="1" dirty="0">
                <a:solidFill>
                  <a:srgbClr val="1E14E8"/>
                </a:solidFill>
                <a:latin typeface="Times New Roman" panose="02020603050405020304" pitchFamily="18" charset="0"/>
                <a:ea typeface="华文新魏" panose="02010800040101010101" pitchFamily="2" charset="-122"/>
              </a:rPr>
              <a:t>u</a:t>
            </a:r>
            <a:r>
              <a:rPr lang="en-US" altLang="zh-CN" dirty="0">
                <a:solidFill>
                  <a:srgbClr val="1E14E8"/>
                </a:solidFill>
                <a:latin typeface="Times New Roman" panose="02020603050405020304" pitchFamily="18" charset="0"/>
                <a:ea typeface="华文新魏" panose="02010800040101010101" pitchFamily="2" charset="-122"/>
              </a:rPr>
              <a:t> </a:t>
            </a:r>
            <a:r>
              <a:rPr lang="en-US" altLang="zh-CN" baseline="-25000" dirty="0">
                <a:solidFill>
                  <a:srgbClr val="1E14E8"/>
                </a:solidFill>
                <a:latin typeface="Times New Roman" panose="02020603050405020304" pitchFamily="18" charset="0"/>
                <a:ea typeface="华文新魏" panose="02010800040101010101" pitchFamily="2" charset="-122"/>
              </a:rPr>
              <a:t>2</a:t>
            </a:r>
            <a:r>
              <a:rPr lang="en-US" altLang="zh-CN" dirty="0">
                <a:solidFill>
                  <a:srgbClr val="1E14E8"/>
                </a:solidFill>
                <a:latin typeface="Times New Roman" panose="02020603050405020304" pitchFamily="18" charset="0"/>
                <a:ea typeface="华文新魏" panose="02010800040101010101" pitchFamily="2" charset="-122"/>
              </a:rPr>
              <a:t>                </a:t>
            </a:r>
            <a:r>
              <a:rPr lang="en-US" altLang="zh-CN" dirty="0">
                <a:solidFill>
                  <a:srgbClr val="000000"/>
                </a:solidFill>
                <a:latin typeface="Times New Roman" panose="02020603050405020304" pitchFamily="18" charset="0"/>
                <a:ea typeface="华文新魏" panose="02010800040101010101" pitchFamily="2" charset="-122"/>
              </a:rPr>
              <a:t>–  </a:t>
            </a:r>
            <a:r>
              <a:rPr lang="en-US" altLang="zh-CN" i="1" dirty="0">
                <a:solidFill>
                  <a:srgbClr val="000000"/>
                </a:solidFill>
                <a:latin typeface="Times New Roman" panose="02020603050405020304" pitchFamily="18" charset="0"/>
                <a:ea typeface="华文新魏" panose="02010800040101010101" pitchFamily="2" charset="-122"/>
              </a:rPr>
              <a:t>G</a:t>
            </a:r>
            <a:r>
              <a:rPr lang="en-US" altLang="zh-CN" baseline="-25000" dirty="0">
                <a:solidFill>
                  <a:srgbClr val="000000"/>
                </a:solidFill>
                <a:latin typeface="Times New Roman" panose="02020603050405020304" pitchFamily="18" charset="0"/>
                <a:ea typeface="华文新魏" panose="02010800040101010101" pitchFamily="2" charset="-122"/>
              </a:rPr>
              <a:t>3</a:t>
            </a:r>
            <a:r>
              <a:rPr lang="en-US" altLang="zh-CN" baseline="-25000" dirty="0">
                <a:solidFill>
                  <a:srgbClr val="1E14E8"/>
                </a:solidFill>
                <a:latin typeface="Times New Roman" panose="02020603050405020304" pitchFamily="18" charset="0"/>
                <a:ea typeface="华文新魏" panose="02010800040101010101" pitchFamily="2" charset="-122"/>
              </a:rPr>
              <a:t> </a:t>
            </a:r>
            <a:r>
              <a:rPr lang="en-US" altLang="zh-CN" i="1" dirty="0">
                <a:solidFill>
                  <a:srgbClr val="1E14E8"/>
                </a:solidFill>
                <a:latin typeface="Times New Roman" panose="02020603050405020304" pitchFamily="18" charset="0"/>
                <a:ea typeface="华文新魏" panose="02010800040101010101" pitchFamily="2" charset="-122"/>
              </a:rPr>
              <a:t>u</a:t>
            </a:r>
            <a:r>
              <a:rPr lang="en-US" altLang="zh-CN" dirty="0">
                <a:solidFill>
                  <a:srgbClr val="1E14E8"/>
                </a:solidFill>
                <a:latin typeface="Times New Roman" panose="02020603050405020304" pitchFamily="18" charset="0"/>
                <a:ea typeface="华文新魏" panose="02010800040101010101" pitchFamily="2" charset="-122"/>
              </a:rPr>
              <a:t> </a:t>
            </a:r>
            <a:r>
              <a:rPr lang="en-US" altLang="zh-CN" baseline="-25000" dirty="0">
                <a:solidFill>
                  <a:srgbClr val="1E14E8"/>
                </a:solidFill>
                <a:latin typeface="Times New Roman" panose="02020603050405020304" pitchFamily="18" charset="0"/>
                <a:ea typeface="华文新魏" panose="02010800040101010101" pitchFamily="2" charset="-122"/>
              </a:rPr>
              <a:t>3 </a:t>
            </a:r>
            <a:r>
              <a:rPr lang="en-US" altLang="zh-CN" dirty="0">
                <a:solidFill>
                  <a:srgbClr val="1E14E8"/>
                </a:solidFill>
                <a:latin typeface="Times New Roman" panose="02020603050405020304" pitchFamily="18" charset="0"/>
                <a:ea typeface="华文新魏" panose="02010800040101010101" pitchFamily="2" charset="-122"/>
              </a:rPr>
              <a:t>=  </a:t>
            </a:r>
            <a:r>
              <a:rPr lang="en-US" altLang="zh-CN" i="1" dirty="0">
                <a:solidFill>
                  <a:srgbClr val="000000"/>
                </a:solidFill>
                <a:latin typeface="Times New Roman" panose="02020603050405020304" pitchFamily="18" charset="0"/>
                <a:ea typeface="华文新魏" panose="02010800040101010101" pitchFamily="2" charset="-122"/>
              </a:rPr>
              <a:t>i</a:t>
            </a:r>
            <a:r>
              <a:rPr lang="en-US" altLang="zh-CN" baseline="-25000" dirty="0">
                <a:solidFill>
                  <a:srgbClr val="000000"/>
                </a:solidFill>
                <a:latin typeface="Times New Roman" panose="02020603050405020304" pitchFamily="18" charset="0"/>
                <a:ea typeface="华文新魏" panose="02010800040101010101" pitchFamily="2" charset="-122"/>
              </a:rPr>
              <a:t>S2</a:t>
            </a:r>
          </a:p>
        </p:txBody>
      </p:sp>
      <p:sp>
        <p:nvSpPr>
          <p:cNvPr id="25614" name="矩形 25613">
            <a:extLst>
              <a:ext uri="{FF2B5EF4-FFF2-40B4-BE49-F238E27FC236}">
                <a16:creationId xmlns:a16="http://schemas.microsoft.com/office/drawing/2014/main" id="{50A2D448-9803-443C-99E8-A2A329D1FB45}"/>
              </a:ext>
            </a:extLst>
          </p:cNvPr>
          <p:cNvSpPr>
            <a:spLocks noChangeArrowheads="1"/>
          </p:cNvSpPr>
          <p:nvPr/>
        </p:nvSpPr>
        <p:spPr bwMode="auto">
          <a:xfrm>
            <a:off x="228600" y="5391150"/>
            <a:ext cx="77107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dirty="0">
                <a:solidFill>
                  <a:srgbClr val="1E14E8"/>
                </a:solidFill>
                <a:latin typeface="Times New Roman" panose="02020603050405020304" pitchFamily="18" charset="0"/>
                <a:ea typeface="黑体" panose="02010609060101010101" pitchFamily="49" charset="-122"/>
              </a:rPr>
              <a:t>节点</a:t>
            </a:r>
            <a:r>
              <a:rPr lang="en-US" altLang="zh-CN" dirty="0">
                <a:solidFill>
                  <a:srgbClr val="1E14E8"/>
                </a:solidFill>
                <a:latin typeface="Times New Roman" panose="02020603050405020304" pitchFamily="18" charset="0"/>
                <a:ea typeface="华文新魏" panose="02010800040101010101" pitchFamily="2" charset="-122"/>
              </a:rPr>
              <a:t>( </a:t>
            </a:r>
            <a:r>
              <a:rPr lang="en-US" altLang="zh-CN" dirty="0">
                <a:solidFill>
                  <a:srgbClr val="FF0000"/>
                </a:solidFill>
                <a:latin typeface="Times New Roman" panose="02020603050405020304" pitchFamily="18" charset="0"/>
                <a:ea typeface="华文新魏" panose="02010800040101010101" pitchFamily="2" charset="-122"/>
              </a:rPr>
              <a:t>3</a:t>
            </a:r>
            <a:r>
              <a:rPr lang="en-US" altLang="zh-CN" dirty="0">
                <a:solidFill>
                  <a:srgbClr val="1E14E8"/>
                </a:solidFill>
                <a:latin typeface="Times New Roman" panose="02020603050405020304" pitchFamily="18" charset="0"/>
                <a:ea typeface="华文新魏" panose="02010800040101010101" pitchFamily="2" charset="-122"/>
              </a:rPr>
              <a:t> )                 </a:t>
            </a:r>
            <a:r>
              <a:rPr lang="en-US" altLang="zh-CN" dirty="0">
                <a:solidFill>
                  <a:srgbClr val="000000"/>
                </a:solidFill>
                <a:latin typeface="Times New Roman" panose="02020603050405020304" pitchFamily="18" charset="0"/>
                <a:ea typeface="华文新魏" panose="02010800040101010101" pitchFamily="2" charset="-122"/>
              </a:rPr>
              <a:t>– </a:t>
            </a:r>
            <a:r>
              <a:rPr lang="en-US" altLang="zh-CN" i="1" dirty="0">
                <a:solidFill>
                  <a:srgbClr val="000000"/>
                </a:solidFill>
                <a:latin typeface="Times New Roman" panose="02020603050405020304" pitchFamily="18" charset="0"/>
                <a:ea typeface="华文新魏" panose="02010800040101010101" pitchFamily="2" charset="-122"/>
              </a:rPr>
              <a:t>G</a:t>
            </a:r>
            <a:r>
              <a:rPr lang="en-US" altLang="zh-CN" baseline="-25000" dirty="0">
                <a:solidFill>
                  <a:srgbClr val="000000"/>
                </a:solidFill>
                <a:latin typeface="Times New Roman" panose="02020603050405020304" pitchFamily="18" charset="0"/>
                <a:ea typeface="华文新魏" panose="02010800040101010101" pitchFamily="2" charset="-122"/>
              </a:rPr>
              <a:t>1</a:t>
            </a:r>
            <a:r>
              <a:rPr lang="en-US" altLang="zh-CN" baseline="-25000" dirty="0">
                <a:solidFill>
                  <a:srgbClr val="1E14E8"/>
                </a:solidFill>
                <a:latin typeface="Times New Roman" panose="02020603050405020304" pitchFamily="18" charset="0"/>
                <a:ea typeface="华文新魏" panose="02010800040101010101" pitchFamily="2" charset="-122"/>
              </a:rPr>
              <a:t> </a:t>
            </a:r>
            <a:r>
              <a:rPr lang="en-US" altLang="zh-CN" i="1" dirty="0">
                <a:solidFill>
                  <a:srgbClr val="1E14E8"/>
                </a:solidFill>
                <a:latin typeface="Times New Roman" panose="02020603050405020304" pitchFamily="18" charset="0"/>
                <a:ea typeface="华文新魏" panose="02010800040101010101" pitchFamily="2" charset="-122"/>
              </a:rPr>
              <a:t>u</a:t>
            </a:r>
            <a:r>
              <a:rPr lang="en-US" altLang="zh-CN" baseline="-25000" dirty="0">
                <a:solidFill>
                  <a:srgbClr val="1E14E8"/>
                </a:solidFill>
                <a:latin typeface="Times New Roman" panose="02020603050405020304" pitchFamily="18" charset="0"/>
                <a:ea typeface="华文新魏" panose="02010800040101010101" pitchFamily="2" charset="-122"/>
              </a:rPr>
              <a:t>1    </a:t>
            </a:r>
            <a:r>
              <a:rPr lang="en-US" altLang="zh-CN" dirty="0">
                <a:solidFill>
                  <a:srgbClr val="1E14E8"/>
                </a:solidFill>
                <a:latin typeface="Times New Roman" panose="02020603050405020304" pitchFamily="18" charset="0"/>
                <a:ea typeface="华文新魏" panose="02010800040101010101" pitchFamily="2" charset="-122"/>
              </a:rPr>
              <a:t>                  </a:t>
            </a:r>
            <a:r>
              <a:rPr lang="en-US" altLang="zh-CN" dirty="0">
                <a:solidFill>
                  <a:srgbClr val="000000"/>
                </a:solidFill>
                <a:latin typeface="Times New Roman" panose="02020603050405020304" pitchFamily="18" charset="0"/>
                <a:ea typeface="华文新魏" panose="02010800040101010101" pitchFamily="2" charset="-122"/>
              </a:rPr>
              <a:t>– </a:t>
            </a:r>
            <a:r>
              <a:rPr lang="en-US" altLang="zh-CN" i="1" dirty="0">
                <a:solidFill>
                  <a:srgbClr val="000000"/>
                </a:solidFill>
                <a:latin typeface="Times New Roman" panose="02020603050405020304" pitchFamily="18" charset="0"/>
                <a:ea typeface="华文新魏" panose="02010800040101010101" pitchFamily="2" charset="-122"/>
              </a:rPr>
              <a:t>G</a:t>
            </a:r>
            <a:r>
              <a:rPr lang="en-US" altLang="zh-CN" baseline="-25000" dirty="0">
                <a:solidFill>
                  <a:srgbClr val="000000"/>
                </a:solidFill>
                <a:latin typeface="Times New Roman" panose="02020603050405020304" pitchFamily="18" charset="0"/>
                <a:ea typeface="华文新魏" panose="02010800040101010101" pitchFamily="2" charset="-122"/>
              </a:rPr>
              <a:t>3</a:t>
            </a:r>
            <a:r>
              <a:rPr lang="en-US" altLang="zh-CN" baseline="-25000" dirty="0">
                <a:solidFill>
                  <a:srgbClr val="1E14E8"/>
                </a:solidFill>
                <a:latin typeface="Times New Roman" panose="02020603050405020304" pitchFamily="18" charset="0"/>
                <a:ea typeface="华文新魏" panose="02010800040101010101" pitchFamily="2" charset="-122"/>
              </a:rPr>
              <a:t> </a:t>
            </a:r>
            <a:r>
              <a:rPr lang="en-US" altLang="zh-CN" i="1" dirty="0">
                <a:solidFill>
                  <a:srgbClr val="1E14E8"/>
                </a:solidFill>
                <a:latin typeface="Times New Roman" panose="02020603050405020304" pitchFamily="18" charset="0"/>
                <a:ea typeface="华文新魏" panose="02010800040101010101" pitchFamily="2" charset="-122"/>
              </a:rPr>
              <a:t>u</a:t>
            </a:r>
            <a:r>
              <a:rPr lang="en-US" altLang="zh-CN" dirty="0">
                <a:solidFill>
                  <a:srgbClr val="1E14E8"/>
                </a:solidFill>
                <a:latin typeface="Times New Roman" panose="02020603050405020304" pitchFamily="18" charset="0"/>
                <a:ea typeface="华文新魏" panose="02010800040101010101" pitchFamily="2" charset="-122"/>
              </a:rPr>
              <a:t> </a:t>
            </a:r>
            <a:r>
              <a:rPr lang="en-US" altLang="zh-CN" baseline="-25000" dirty="0">
                <a:solidFill>
                  <a:srgbClr val="1E14E8"/>
                </a:solidFill>
                <a:latin typeface="Times New Roman" panose="02020603050405020304" pitchFamily="18" charset="0"/>
                <a:ea typeface="华文新魏" panose="02010800040101010101" pitchFamily="2" charset="-122"/>
              </a:rPr>
              <a:t>2</a:t>
            </a:r>
            <a:r>
              <a:rPr lang="en-US" altLang="zh-CN" dirty="0">
                <a:solidFill>
                  <a:srgbClr val="1E14E8"/>
                </a:solidFill>
                <a:latin typeface="Times New Roman" panose="02020603050405020304" pitchFamily="18" charset="0"/>
                <a:ea typeface="华文新魏" panose="02010800040101010101" pitchFamily="2" charset="-122"/>
              </a:rPr>
              <a:t> + </a:t>
            </a:r>
            <a:r>
              <a:rPr lang="en-US" altLang="zh-CN" dirty="0">
                <a:solidFill>
                  <a:srgbClr val="E92B0B"/>
                </a:solidFill>
                <a:latin typeface="Times New Roman" panose="02020603050405020304" pitchFamily="18" charset="0"/>
                <a:ea typeface="华文新魏" panose="02010800040101010101" pitchFamily="2" charset="-122"/>
              </a:rPr>
              <a:t>(</a:t>
            </a:r>
            <a:r>
              <a:rPr lang="en-US" altLang="zh-CN" i="1" dirty="0">
                <a:solidFill>
                  <a:srgbClr val="E92B0B"/>
                </a:solidFill>
                <a:latin typeface="Times New Roman" panose="02020603050405020304" pitchFamily="18" charset="0"/>
                <a:ea typeface="华文新魏" panose="02010800040101010101" pitchFamily="2" charset="-122"/>
              </a:rPr>
              <a:t>G</a:t>
            </a:r>
            <a:r>
              <a:rPr lang="en-US" altLang="zh-CN" baseline="-25000" dirty="0">
                <a:solidFill>
                  <a:srgbClr val="E92B0B"/>
                </a:solidFill>
                <a:latin typeface="Times New Roman" panose="02020603050405020304" pitchFamily="18" charset="0"/>
                <a:ea typeface="华文新魏" panose="02010800040101010101" pitchFamily="2" charset="-122"/>
              </a:rPr>
              <a:t>1</a:t>
            </a:r>
            <a:r>
              <a:rPr lang="en-US" altLang="zh-CN" dirty="0">
                <a:solidFill>
                  <a:srgbClr val="E92B0B"/>
                </a:solidFill>
                <a:latin typeface="Times New Roman" panose="02020603050405020304" pitchFamily="18" charset="0"/>
                <a:ea typeface="华文新魏" panose="02010800040101010101" pitchFamily="2" charset="-122"/>
              </a:rPr>
              <a:t> +</a:t>
            </a:r>
            <a:r>
              <a:rPr lang="en-US" altLang="zh-CN" i="1" dirty="0">
                <a:solidFill>
                  <a:srgbClr val="E92B0B"/>
                </a:solidFill>
                <a:latin typeface="Times New Roman" panose="02020603050405020304" pitchFamily="18" charset="0"/>
                <a:ea typeface="华文新魏" panose="02010800040101010101" pitchFamily="2" charset="-122"/>
              </a:rPr>
              <a:t>G</a:t>
            </a:r>
            <a:r>
              <a:rPr lang="en-US" altLang="zh-CN" baseline="-25000" dirty="0">
                <a:solidFill>
                  <a:srgbClr val="E92B0B"/>
                </a:solidFill>
                <a:latin typeface="Times New Roman" panose="02020603050405020304" pitchFamily="18" charset="0"/>
                <a:ea typeface="华文新魏" panose="02010800040101010101" pitchFamily="2" charset="-122"/>
              </a:rPr>
              <a:t>3 </a:t>
            </a:r>
            <a:r>
              <a:rPr lang="en-US" altLang="zh-CN" dirty="0">
                <a:solidFill>
                  <a:srgbClr val="E92B0B"/>
                </a:solidFill>
                <a:latin typeface="Times New Roman" panose="02020603050405020304" pitchFamily="18" charset="0"/>
                <a:ea typeface="华文新魏" panose="02010800040101010101" pitchFamily="2" charset="-122"/>
              </a:rPr>
              <a:t>+ </a:t>
            </a:r>
            <a:r>
              <a:rPr lang="en-US" altLang="zh-CN" i="1" dirty="0">
                <a:solidFill>
                  <a:srgbClr val="E92B0B"/>
                </a:solidFill>
                <a:latin typeface="Times New Roman" panose="02020603050405020304" pitchFamily="18" charset="0"/>
                <a:ea typeface="华文新魏" panose="02010800040101010101" pitchFamily="2" charset="-122"/>
              </a:rPr>
              <a:t>G</a:t>
            </a:r>
            <a:r>
              <a:rPr lang="en-US" altLang="zh-CN" baseline="-25000" dirty="0">
                <a:solidFill>
                  <a:srgbClr val="E92B0B"/>
                </a:solidFill>
                <a:latin typeface="Times New Roman" panose="02020603050405020304" pitchFamily="18" charset="0"/>
                <a:ea typeface="华文新魏" panose="02010800040101010101" pitchFamily="2" charset="-122"/>
              </a:rPr>
              <a:t>6</a:t>
            </a:r>
            <a:r>
              <a:rPr lang="en-US" altLang="zh-CN" dirty="0">
                <a:solidFill>
                  <a:srgbClr val="E92B0B"/>
                </a:solidFill>
                <a:latin typeface="Times New Roman" panose="02020603050405020304" pitchFamily="18" charset="0"/>
                <a:ea typeface="华文新魏" panose="02010800040101010101" pitchFamily="2" charset="-122"/>
              </a:rPr>
              <a:t>)</a:t>
            </a:r>
            <a:r>
              <a:rPr lang="en-US" altLang="zh-CN" baseline="-25000" dirty="0">
                <a:solidFill>
                  <a:srgbClr val="1E14E8"/>
                </a:solidFill>
                <a:latin typeface="Times New Roman" panose="02020603050405020304" pitchFamily="18" charset="0"/>
                <a:ea typeface="华文新魏" panose="02010800040101010101" pitchFamily="2" charset="-122"/>
              </a:rPr>
              <a:t> </a:t>
            </a:r>
            <a:r>
              <a:rPr lang="en-US" altLang="zh-CN" i="1" dirty="0">
                <a:solidFill>
                  <a:srgbClr val="1E14E8"/>
                </a:solidFill>
                <a:latin typeface="Times New Roman" panose="02020603050405020304" pitchFamily="18" charset="0"/>
                <a:ea typeface="华文新魏" panose="02010800040101010101" pitchFamily="2" charset="-122"/>
              </a:rPr>
              <a:t>u</a:t>
            </a:r>
            <a:r>
              <a:rPr lang="en-US" altLang="zh-CN" dirty="0">
                <a:solidFill>
                  <a:srgbClr val="1E14E8"/>
                </a:solidFill>
                <a:latin typeface="Times New Roman" panose="02020603050405020304" pitchFamily="18" charset="0"/>
                <a:ea typeface="华文新魏" panose="02010800040101010101" pitchFamily="2" charset="-122"/>
              </a:rPr>
              <a:t> </a:t>
            </a:r>
            <a:r>
              <a:rPr lang="en-US" altLang="zh-CN" baseline="-25000" dirty="0">
                <a:solidFill>
                  <a:srgbClr val="1E14E8"/>
                </a:solidFill>
                <a:latin typeface="Times New Roman" panose="02020603050405020304" pitchFamily="18" charset="0"/>
                <a:ea typeface="华文新魏" panose="02010800040101010101" pitchFamily="2" charset="-122"/>
              </a:rPr>
              <a:t>3 </a:t>
            </a:r>
            <a:r>
              <a:rPr lang="en-US" altLang="zh-CN" dirty="0">
                <a:solidFill>
                  <a:srgbClr val="1E14E8"/>
                </a:solidFill>
                <a:latin typeface="Times New Roman" panose="02020603050405020304" pitchFamily="18" charset="0"/>
                <a:ea typeface="华文新魏" panose="02010800040101010101" pitchFamily="2" charset="-122"/>
              </a:rPr>
              <a:t>= </a:t>
            </a:r>
            <a:r>
              <a:rPr lang="en-US" altLang="zh-CN" dirty="0">
                <a:solidFill>
                  <a:srgbClr val="000000"/>
                </a:solidFill>
                <a:latin typeface="黑体" panose="02010609060101010101" pitchFamily="49" charset="-122"/>
                <a:ea typeface="黑体" panose="02010609060101010101" pitchFamily="49" charset="-122"/>
              </a:rPr>
              <a:t>-</a:t>
            </a:r>
            <a:r>
              <a:rPr lang="en-US" altLang="zh-CN" dirty="0">
                <a:solidFill>
                  <a:srgbClr val="000000"/>
                </a:solidFill>
                <a:latin typeface="Times New Roman" panose="02020603050405020304" pitchFamily="18" charset="0"/>
                <a:ea typeface="华文新魏" panose="02010800040101010101" pitchFamily="2" charset="-122"/>
              </a:rPr>
              <a:t> </a:t>
            </a:r>
            <a:r>
              <a:rPr lang="en-US" altLang="zh-CN" i="1" dirty="0">
                <a:solidFill>
                  <a:srgbClr val="000000"/>
                </a:solidFill>
                <a:latin typeface="Times New Roman" panose="02020603050405020304" pitchFamily="18" charset="0"/>
                <a:ea typeface="华文新魏" panose="02010800040101010101" pitchFamily="2" charset="-122"/>
              </a:rPr>
              <a:t>i</a:t>
            </a:r>
            <a:r>
              <a:rPr lang="en-US" altLang="zh-CN" baseline="-25000" dirty="0">
                <a:solidFill>
                  <a:srgbClr val="000000"/>
                </a:solidFill>
                <a:latin typeface="Times New Roman" panose="02020603050405020304" pitchFamily="18" charset="0"/>
                <a:ea typeface="华文新魏" panose="02010800040101010101" pitchFamily="2" charset="-122"/>
              </a:rPr>
              <a:t>S6</a:t>
            </a:r>
          </a:p>
        </p:txBody>
      </p:sp>
      <p:sp>
        <p:nvSpPr>
          <p:cNvPr id="24597" name="文本框 25630">
            <a:hlinkClick r:id="" action="ppaction://hlinkshowjump?jump=nextslide"/>
            <a:extLst>
              <a:ext uri="{FF2B5EF4-FFF2-40B4-BE49-F238E27FC236}">
                <a16:creationId xmlns:a16="http://schemas.microsoft.com/office/drawing/2014/main" id="{2AB41CA3-C128-4C12-8F63-7163DAAAB398}"/>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24598" name="文本框 25631">
            <a:hlinkClick r:id="" action="ppaction://hlinkshowjump?jump=previousslide"/>
            <a:extLst>
              <a:ext uri="{FF2B5EF4-FFF2-40B4-BE49-F238E27FC236}">
                <a16:creationId xmlns:a16="http://schemas.microsoft.com/office/drawing/2014/main" id="{C9A275E8-FA72-4B1A-80CD-E30C950D9024}"/>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24599" name="文本框 25632">
            <a:extLst>
              <a:ext uri="{FF2B5EF4-FFF2-40B4-BE49-F238E27FC236}">
                <a16:creationId xmlns:a16="http://schemas.microsoft.com/office/drawing/2014/main" id="{AAE25B34-2350-4C0D-9D1D-3F3D2196012D}"/>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8F703B5B-D292-4C73-BA2E-501413280AAD}"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15</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24600" name="文本框 25633">
            <a:hlinkClick r:id="" action="ppaction://hlinkshowjump?jump=firstslide"/>
            <a:extLst>
              <a:ext uri="{FF2B5EF4-FFF2-40B4-BE49-F238E27FC236}">
                <a16:creationId xmlns:a16="http://schemas.microsoft.com/office/drawing/2014/main" id="{E30F3E53-1442-4BC0-A6AE-E5062C76B91E}"/>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30746" name="标题 25634">
            <a:extLst>
              <a:ext uri="{FF2B5EF4-FFF2-40B4-BE49-F238E27FC236}">
                <a16:creationId xmlns:a16="http://schemas.microsoft.com/office/drawing/2014/main" id="{C99E5D93-2ABE-4A42-90E8-367D04B35568}"/>
              </a:ext>
            </a:extLst>
          </p:cNvPr>
          <p:cNvSpPr>
            <a:spLocks noGrp="1" noChangeArrowheads="1"/>
          </p:cNvSpPr>
          <p:nvPr>
            <p:ph type="title" idx="4294967295"/>
          </p:nvPr>
        </p:nvSpPr>
        <p:spPr>
          <a:xfrm>
            <a:off x="457200" y="609600"/>
            <a:ext cx="3810000" cy="381000"/>
          </a:xfrm>
        </p:spPr>
        <p:txBody>
          <a:bodyPr/>
          <a:lstStyle/>
          <a:p>
            <a:pPr algn="l" eaLnBrk="1" hangingPunct="1"/>
            <a:r>
              <a:rPr lang="en-US" altLang="zh-CN" sz="2000">
                <a:solidFill>
                  <a:srgbClr val="D82E1C"/>
                </a:solidFill>
                <a:latin typeface="黑体" panose="02010609060101010101" pitchFamily="49" charset="-122"/>
                <a:ea typeface="黑体" panose="02010609060101010101" pitchFamily="49" charset="-122"/>
              </a:rPr>
              <a:t>3</a:t>
            </a:r>
            <a:r>
              <a:rPr lang="zh-CN" altLang="en-US" sz="2000">
                <a:solidFill>
                  <a:srgbClr val="D82E1C"/>
                </a:solidFill>
                <a:latin typeface="黑体" panose="02010609060101010101" pitchFamily="49" charset="-122"/>
                <a:ea typeface="黑体" panose="02010609060101010101" pitchFamily="49" charset="-122"/>
              </a:rPr>
              <a:t>、节点法方程的列写规律</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5609"/>
                                        </p:tgtEl>
                                        <p:attrNameLst>
                                          <p:attrName>style.visibility</p:attrName>
                                        </p:attrNameLst>
                                      </p:cBhvr>
                                      <p:to>
                                        <p:strVal val="visible"/>
                                      </p:to>
                                    </p:set>
                                    <p:anim calcmode="lin" valueType="num">
                                      <p:cBhvr additive="base">
                                        <p:cTn id="7" dur="500" fill="hold"/>
                                        <p:tgtEl>
                                          <p:spTgt spid="25609"/>
                                        </p:tgtEl>
                                        <p:attrNameLst>
                                          <p:attrName>ppt_x</p:attrName>
                                        </p:attrNameLst>
                                      </p:cBhvr>
                                      <p:tavLst>
                                        <p:tav tm="0">
                                          <p:val>
                                            <p:strVal val="1+#ppt_w/2"/>
                                          </p:val>
                                        </p:tav>
                                        <p:tav tm="100000">
                                          <p:val>
                                            <p:strVal val="#ppt_x"/>
                                          </p:val>
                                        </p:tav>
                                      </p:tavLst>
                                    </p:anim>
                                    <p:anim calcmode="lin" valueType="num">
                                      <p:cBhvr additive="base">
                                        <p:cTn id="8" dur="500" fill="hold"/>
                                        <p:tgtEl>
                                          <p:spTgt spid="2560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56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5613"/>
                                        </p:tgtEl>
                                        <p:attrNameLst>
                                          <p:attrName>style.visibility</p:attrName>
                                        </p:attrNameLst>
                                      </p:cBhvr>
                                      <p:to>
                                        <p:strVal val="visible"/>
                                      </p:to>
                                    </p:set>
                                    <p:anim calcmode="lin" valueType="num">
                                      <p:cBhvr additive="base">
                                        <p:cTn id="17" dur="500" fill="hold"/>
                                        <p:tgtEl>
                                          <p:spTgt spid="25613"/>
                                        </p:tgtEl>
                                        <p:attrNameLst>
                                          <p:attrName>ppt_x</p:attrName>
                                        </p:attrNameLst>
                                      </p:cBhvr>
                                      <p:tavLst>
                                        <p:tav tm="0">
                                          <p:val>
                                            <p:strVal val="#ppt_x"/>
                                          </p:val>
                                        </p:tav>
                                        <p:tav tm="100000">
                                          <p:val>
                                            <p:strVal val="#ppt_x"/>
                                          </p:val>
                                        </p:tav>
                                      </p:tavLst>
                                    </p:anim>
                                    <p:anim calcmode="lin" valueType="num">
                                      <p:cBhvr additive="base">
                                        <p:cTn id="18" dur="500" fill="hold"/>
                                        <p:tgtEl>
                                          <p:spTgt spid="256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5614"/>
                                        </p:tgtEl>
                                        <p:attrNameLst>
                                          <p:attrName>style.visibility</p:attrName>
                                        </p:attrNameLst>
                                      </p:cBhvr>
                                      <p:to>
                                        <p:strVal val="visible"/>
                                      </p:to>
                                    </p:set>
                                    <p:anim calcmode="lin" valueType="num">
                                      <p:cBhvr additive="base">
                                        <p:cTn id="23" dur="500" fill="hold"/>
                                        <p:tgtEl>
                                          <p:spTgt spid="25614"/>
                                        </p:tgtEl>
                                        <p:attrNameLst>
                                          <p:attrName>ppt_x</p:attrName>
                                        </p:attrNameLst>
                                      </p:cBhvr>
                                      <p:tavLst>
                                        <p:tav tm="0">
                                          <p:val>
                                            <p:strVal val="#ppt_x"/>
                                          </p:val>
                                        </p:tav>
                                        <p:tav tm="100000">
                                          <p:val>
                                            <p:strVal val="#ppt_x"/>
                                          </p:val>
                                        </p:tav>
                                      </p:tavLst>
                                    </p:anim>
                                    <p:anim calcmode="lin" valueType="num">
                                      <p:cBhvr additive="base">
                                        <p:cTn id="24" dur="500" fill="hold"/>
                                        <p:tgtEl>
                                          <p:spTgt spid="256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2" grpId="0"/>
      <p:bldP spid="25613" grpId="0"/>
      <p:bldP spid="256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27649">
            <a:extLst>
              <a:ext uri="{FF2B5EF4-FFF2-40B4-BE49-F238E27FC236}">
                <a16:creationId xmlns:a16="http://schemas.microsoft.com/office/drawing/2014/main" id="{17B9C261-248C-47D9-8D04-00ED18FEAEFB}"/>
              </a:ext>
            </a:extLst>
          </p:cNvPr>
          <p:cNvSpPr>
            <a:spLocks noChangeArrowheads="1"/>
          </p:cNvSpPr>
          <p:nvPr/>
        </p:nvSpPr>
        <p:spPr bwMode="auto">
          <a:xfrm>
            <a:off x="365125" y="0"/>
            <a:ext cx="1844675"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 2.4   </a:t>
            </a:r>
            <a:r>
              <a:rPr lang="zh-CN" altLang="en-US">
                <a:solidFill>
                  <a:schemeClr val="bg1"/>
                </a:solidFill>
                <a:latin typeface="黑体" panose="02010609060101010101" pitchFamily="49" charset="-122"/>
                <a:ea typeface="黑体" panose="02010609060101010101" pitchFamily="49" charset="-122"/>
              </a:rPr>
              <a:t>节点法</a:t>
            </a:r>
          </a:p>
        </p:txBody>
      </p:sp>
      <p:sp>
        <p:nvSpPr>
          <p:cNvPr id="32771" name="矩形 27650">
            <a:extLst>
              <a:ext uri="{FF2B5EF4-FFF2-40B4-BE49-F238E27FC236}">
                <a16:creationId xmlns:a16="http://schemas.microsoft.com/office/drawing/2014/main" id="{EB5B4894-699C-4E3E-B073-64765B9AEC28}"/>
              </a:ext>
            </a:extLst>
          </p:cNvPr>
          <p:cNvSpPr>
            <a:spLocks noChangeArrowheads="1" noChangeShapeType="1" noTextEdit="1"/>
          </p:cNvSpPr>
          <p:nvPr/>
        </p:nvSpPr>
        <p:spPr bwMode="auto">
          <a:xfrm>
            <a:off x="3619500" y="76200"/>
            <a:ext cx="2362200" cy="304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 一、节点法</a:t>
            </a:r>
          </a:p>
        </p:txBody>
      </p:sp>
      <p:sp>
        <p:nvSpPr>
          <p:cNvPr id="27657" name="矩形 27656">
            <a:extLst>
              <a:ext uri="{FF2B5EF4-FFF2-40B4-BE49-F238E27FC236}">
                <a16:creationId xmlns:a16="http://schemas.microsoft.com/office/drawing/2014/main" id="{C2B7F88F-1273-4404-839C-50D58A2ECBF7}"/>
              </a:ext>
            </a:extLst>
          </p:cNvPr>
          <p:cNvSpPr>
            <a:spLocks noChangeArrowheads="1"/>
          </p:cNvSpPr>
          <p:nvPr/>
        </p:nvSpPr>
        <p:spPr bwMode="auto">
          <a:xfrm>
            <a:off x="1219200" y="2209800"/>
            <a:ext cx="716280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71513" indent="-671513">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spcBef>
                <a:spcPct val="50000"/>
              </a:spcBef>
            </a:pPr>
            <a:r>
              <a:rPr lang="zh-CN" altLang="en-US" sz="2400">
                <a:solidFill>
                  <a:srgbClr val="1E14E8"/>
                </a:solidFill>
                <a:latin typeface="华文新魏" panose="02010800040101010101" pitchFamily="2" charset="-122"/>
                <a:ea typeface="华文新魏" panose="02010800040101010101" pitchFamily="2" charset="-122"/>
              </a:rPr>
              <a:t>（</a:t>
            </a:r>
            <a:r>
              <a:rPr lang="en-US" altLang="zh-CN" sz="2400">
                <a:solidFill>
                  <a:srgbClr val="1E14E8"/>
                </a:solidFill>
                <a:latin typeface="华文新魏" panose="02010800040101010101" pitchFamily="2" charset="-122"/>
                <a:ea typeface="华文新魏" panose="02010800040101010101" pitchFamily="2" charset="-122"/>
              </a:rPr>
              <a:t>2</a:t>
            </a:r>
            <a:r>
              <a:rPr lang="zh-CN" altLang="en-US" sz="2400">
                <a:solidFill>
                  <a:srgbClr val="1E14E8"/>
                </a:solidFill>
                <a:latin typeface="华文新魏" panose="02010800040101010101" pitchFamily="2" charset="-122"/>
                <a:ea typeface="华文新魏" panose="02010800040101010101" pitchFamily="2" charset="-122"/>
              </a:rPr>
              <a:t>）按照规律列出节点电压方程。 </a:t>
            </a:r>
            <a:r>
              <a:rPr lang="zh-CN" altLang="en-US">
                <a:solidFill>
                  <a:srgbClr val="FF0000"/>
                </a:solidFill>
                <a:latin typeface="黑体" panose="02010609060101010101" pitchFamily="49" charset="-122"/>
                <a:ea typeface="黑体" panose="02010609060101010101" pitchFamily="49" charset="-122"/>
              </a:rPr>
              <a:t>自电导恒取正值，互电导恒为负。</a:t>
            </a:r>
          </a:p>
          <a:p>
            <a:pPr>
              <a:spcBef>
                <a:spcPct val="50000"/>
              </a:spcBef>
            </a:pPr>
            <a:r>
              <a:rPr lang="zh-CN" altLang="en-US" sz="2400">
                <a:solidFill>
                  <a:srgbClr val="1E14E8"/>
                </a:solidFill>
                <a:latin typeface="华文新魏" panose="02010800040101010101" pitchFamily="2" charset="-122"/>
                <a:ea typeface="华文新魏" panose="02010800040101010101" pitchFamily="2" charset="-122"/>
              </a:rPr>
              <a:t>（</a:t>
            </a:r>
            <a:r>
              <a:rPr lang="en-US" altLang="zh-CN" sz="2400">
                <a:solidFill>
                  <a:srgbClr val="1E14E8"/>
                </a:solidFill>
                <a:latin typeface="华文新魏" panose="02010800040101010101" pitchFamily="2" charset="-122"/>
                <a:ea typeface="华文新魏" panose="02010800040101010101" pitchFamily="2" charset="-122"/>
              </a:rPr>
              <a:t>3</a:t>
            </a:r>
            <a:r>
              <a:rPr lang="zh-CN" altLang="en-US" sz="2400">
                <a:solidFill>
                  <a:srgbClr val="1E14E8"/>
                </a:solidFill>
                <a:latin typeface="华文新魏" panose="02010800040101010101" pitchFamily="2" charset="-122"/>
                <a:ea typeface="华文新魏" panose="02010800040101010101" pitchFamily="2" charset="-122"/>
              </a:rPr>
              <a:t>）联立求解，解出各节点电压。</a:t>
            </a:r>
          </a:p>
          <a:p>
            <a:pPr>
              <a:spcBef>
                <a:spcPct val="50000"/>
              </a:spcBef>
            </a:pPr>
            <a:r>
              <a:rPr lang="zh-CN" altLang="en-US" sz="2400">
                <a:solidFill>
                  <a:srgbClr val="1E14E8"/>
                </a:solidFill>
                <a:latin typeface="华文新魏" panose="02010800040101010101" pitchFamily="2" charset="-122"/>
                <a:ea typeface="华文新魏" panose="02010800040101010101" pitchFamily="2" charset="-122"/>
              </a:rPr>
              <a:t>（</a:t>
            </a:r>
            <a:r>
              <a:rPr lang="en-US" altLang="zh-CN" sz="2400">
                <a:solidFill>
                  <a:srgbClr val="1E14E8"/>
                </a:solidFill>
                <a:latin typeface="华文新魏" panose="02010800040101010101" pitchFamily="2" charset="-122"/>
                <a:ea typeface="华文新魏" panose="02010800040101010101" pitchFamily="2" charset="-122"/>
              </a:rPr>
              <a:t>4</a:t>
            </a:r>
            <a:r>
              <a:rPr lang="zh-CN" altLang="en-US" sz="2400">
                <a:solidFill>
                  <a:srgbClr val="1E14E8"/>
                </a:solidFill>
                <a:latin typeface="华文新魏" panose="02010800040101010101" pitchFamily="2" charset="-122"/>
                <a:ea typeface="华文新魏" panose="02010800040101010101" pitchFamily="2" charset="-122"/>
              </a:rPr>
              <a:t>）根据节点电压再求其它待求量。</a:t>
            </a:r>
          </a:p>
        </p:txBody>
      </p:sp>
      <p:sp>
        <p:nvSpPr>
          <p:cNvPr id="27658" name="矩形 27657">
            <a:extLst>
              <a:ext uri="{FF2B5EF4-FFF2-40B4-BE49-F238E27FC236}">
                <a16:creationId xmlns:a16="http://schemas.microsoft.com/office/drawing/2014/main" id="{4905EB9A-B34F-416D-9A32-AA8278B4874F}"/>
              </a:ext>
            </a:extLst>
          </p:cNvPr>
          <p:cNvSpPr>
            <a:spLocks noChangeArrowheads="1"/>
          </p:cNvSpPr>
          <p:nvPr/>
        </p:nvSpPr>
        <p:spPr bwMode="auto">
          <a:xfrm>
            <a:off x="1219200" y="1524000"/>
            <a:ext cx="7162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65175" indent="-765175">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rgbClr val="1E14E8"/>
                </a:solidFill>
                <a:latin typeface="华文新魏" panose="02010800040101010101" pitchFamily="2" charset="-122"/>
                <a:ea typeface="华文新魏" panose="02010800040101010101" pitchFamily="2" charset="-122"/>
              </a:rPr>
              <a:t>（</a:t>
            </a:r>
            <a:r>
              <a:rPr lang="en-US" altLang="zh-CN" sz="2400">
                <a:solidFill>
                  <a:srgbClr val="1E14E8"/>
                </a:solidFill>
                <a:latin typeface="华文新魏" panose="02010800040101010101" pitchFamily="2" charset="-122"/>
                <a:ea typeface="华文新魏" panose="02010800040101010101" pitchFamily="2" charset="-122"/>
              </a:rPr>
              <a:t>1</a:t>
            </a:r>
            <a:r>
              <a:rPr lang="zh-CN" altLang="en-US" sz="2400">
                <a:solidFill>
                  <a:srgbClr val="1E14E8"/>
                </a:solidFill>
                <a:latin typeface="华文新魏" panose="02010800040101010101" pitchFamily="2" charset="-122"/>
                <a:ea typeface="华文新魏" panose="02010800040101010101" pitchFamily="2" charset="-122"/>
              </a:rPr>
              <a:t>）指定电路中某一节点为参考点，并标出各独立节点的电压。</a:t>
            </a:r>
          </a:p>
        </p:txBody>
      </p:sp>
      <p:sp>
        <p:nvSpPr>
          <p:cNvPr id="26629" name="文本框 27663">
            <a:hlinkClick r:id="" action="ppaction://hlinkshowjump?jump=nextslide"/>
            <a:extLst>
              <a:ext uri="{FF2B5EF4-FFF2-40B4-BE49-F238E27FC236}">
                <a16:creationId xmlns:a16="http://schemas.microsoft.com/office/drawing/2014/main" id="{B48498F3-25C7-4453-A574-38B8ACAFB8BB}"/>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26630" name="文本框 27664">
            <a:hlinkClick r:id="" action="ppaction://hlinkshowjump?jump=previousslide"/>
            <a:extLst>
              <a:ext uri="{FF2B5EF4-FFF2-40B4-BE49-F238E27FC236}">
                <a16:creationId xmlns:a16="http://schemas.microsoft.com/office/drawing/2014/main" id="{5B7C04DF-F1D0-446A-AF33-0CFC3C18C572}"/>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26631" name="文本框 27665">
            <a:extLst>
              <a:ext uri="{FF2B5EF4-FFF2-40B4-BE49-F238E27FC236}">
                <a16:creationId xmlns:a16="http://schemas.microsoft.com/office/drawing/2014/main" id="{79D354DD-A0A6-4934-A816-4B1185B842F6}"/>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F464916D-07A5-4AD8-A9B0-29F16F547246}"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16</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26632" name="文本框 27666">
            <a:hlinkClick r:id="" action="ppaction://hlinkshowjump?jump=firstslide"/>
            <a:extLst>
              <a:ext uri="{FF2B5EF4-FFF2-40B4-BE49-F238E27FC236}">
                <a16:creationId xmlns:a16="http://schemas.microsoft.com/office/drawing/2014/main" id="{79C6F6A7-689C-408A-BE4C-7546344E62D9}"/>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32778" name="标题 27667">
            <a:extLst>
              <a:ext uri="{FF2B5EF4-FFF2-40B4-BE49-F238E27FC236}">
                <a16:creationId xmlns:a16="http://schemas.microsoft.com/office/drawing/2014/main" id="{2AD0B8BE-9283-4977-9D82-9DF661DC908B}"/>
              </a:ext>
            </a:extLst>
          </p:cNvPr>
          <p:cNvSpPr>
            <a:spLocks noGrp="1" noChangeArrowheads="1"/>
          </p:cNvSpPr>
          <p:nvPr>
            <p:ph type="title" idx="4294967295"/>
          </p:nvPr>
        </p:nvSpPr>
        <p:spPr>
          <a:xfrm>
            <a:off x="457200" y="914400"/>
            <a:ext cx="4343400" cy="381000"/>
          </a:xfrm>
        </p:spPr>
        <p:txBody>
          <a:bodyPr/>
          <a:lstStyle/>
          <a:p>
            <a:pPr algn="l" eaLnBrk="1" hangingPunct="1"/>
            <a:r>
              <a:rPr lang="en-US" altLang="zh-CN">
                <a:solidFill>
                  <a:srgbClr val="D82E1C"/>
                </a:solidFill>
                <a:latin typeface="黑体" panose="02010609060101010101" pitchFamily="49" charset="-122"/>
                <a:ea typeface="黑体" panose="02010609060101010101" pitchFamily="49" charset="-122"/>
              </a:rPr>
              <a:t>4</a:t>
            </a:r>
            <a:r>
              <a:rPr lang="zh-CN" altLang="en-US">
                <a:solidFill>
                  <a:srgbClr val="D82E1C"/>
                </a:solidFill>
                <a:latin typeface="黑体" panose="02010609060101010101" pitchFamily="49" charset="-122"/>
                <a:ea typeface="黑体" panose="02010609060101010101" pitchFamily="49" charset="-122"/>
              </a:rPr>
              <a:t>、节点法步骤归纳如下：</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658"/>
                                        </p:tgtEl>
                                        <p:attrNameLst>
                                          <p:attrName>style.visibility</p:attrName>
                                        </p:attrNameLst>
                                      </p:cBhvr>
                                      <p:to>
                                        <p:strVal val="visible"/>
                                      </p:to>
                                    </p:set>
                                    <p:animEffect transition="in" filter="wipe(up)">
                                      <p:cBhvr>
                                        <p:cTn id="7" dur="500"/>
                                        <p:tgtEl>
                                          <p:spTgt spid="27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657">
                                            <p:txEl>
                                              <p:pRg st="0" end="0"/>
                                            </p:txEl>
                                          </p:spTgt>
                                        </p:tgtEl>
                                        <p:attrNameLst>
                                          <p:attrName>style.visibility</p:attrName>
                                        </p:attrNameLst>
                                      </p:cBhvr>
                                      <p:to>
                                        <p:strVal val="visible"/>
                                      </p:to>
                                    </p:set>
                                    <p:animEffect transition="in" filter="wipe(up)">
                                      <p:cBhvr>
                                        <p:cTn id="12" dur="500"/>
                                        <p:tgtEl>
                                          <p:spTgt spid="2765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7657">
                                            <p:txEl>
                                              <p:pRg st="1" end="1"/>
                                            </p:txEl>
                                          </p:spTgt>
                                        </p:tgtEl>
                                        <p:attrNameLst>
                                          <p:attrName>style.visibility</p:attrName>
                                        </p:attrNameLst>
                                      </p:cBhvr>
                                      <p:to>
                                        <p:strVal val="visible"/>
                                      </p:to>
                                    </p:set>
                                    <p:animEffect transition="in" filter="wipe(up)">
                                      <p:cBhvr>
                                        <p:cTn id="17" dur="500"/>
                                        <p:tgtEl>
                                          <p:spTgt spid="2765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7657">
                                            <p:txEl>
                                              <p:pRg st="2" end="2"/>
                                            </p:txEl>
                                          </p:spTgt>
                                        </p:tgtEl>
                                        <p:attrNameLst>
                                          <p:attrName>style.visibility</p:attrName>
                                        </p:attrNameLst>
                                      </p:cBhvr>
                                      <p:to>
                                        <p:strVal val="visible"/>
                                      </p:to>
                                    </p:set>
                                    <p:animEffect transition="in" filter="wipe(up)">
                                      <p:cBhvr>
                                        <p:cTn id="22" dur="500"/>
                                        <p:tgtEl>
                                          <p:spTgt spid="276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7" grpId="0" build="p"/>
      <p:bldP spid="2765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28673">
            <a:extLst>
              <a:ext uri="{FF2B5EF4-FFF2-40B4-BE49-F238E27FC236}">
                <a16:creationId xmlns:a16="http://schemas.microsoft.com/office/drawing/2014/main" id="{D1E89028-B1ED-455F-A4C1-7E4F738F9B34}"/>
              </a:ext>
            </a:extLst>
          </p:cNvPr>
          <p:cNvSpPr>
            <a:spLocks noChangeArrowheads="1" noChangeShapeType="1" noTextEdit="1"/>
          </p:cNvSpPr>
          <p:nvPr/>
        </p:nvSpPr>
        <p:spPr bwMode="auto">
          <a:xfrm>
            <a:off x="3505200" y="0"/>
            <a:ext cx="43434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gradFill rotWithShape="1">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 二、节点法中特殊情况的处理</a:t>
            </a:r>
          </a:p>
        </p:txBody>
      </p:sp>
      <p:sp>
        <p:nvSpPr>
          <p:cNvPr id="28681" name="文本框 28680">
            <a:extLst>
              <a:ext uri="{FF2B5EF4-FFF2-40B4-BE49-F238E27FC236}">
                <a16:creationId xmlns:a16="http://schemas.microsoft.com/office/drawing/2014/main" id="{3316F75C-A996-479C-BF44-12BA41059D2B}"/>
              </a:ext>
            </a:extLst>
          </p:cNvPr>
          <p:cNvSpPr txBox="1">
            <a:spLocks noChangeArrowheads="1"/>
          </p:cNvSpPr>
          <p:nvPr/>
        </p:nvSpPr>
        <p:spPr bwMode="auto">
          <a:xfrm>
            <a:off x="228600" y="990600"/>
            <a:ext cx="498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rgbClr val="E92B0B"/>
                </a:solidFill>
                <a:latin typeface="Times New Roman" panose="02020603050405020304" pitchFamily="18" charset="0"/>
                <a:ea typeface="华文新魏" panose="02010800040101010101" pitchFamily="2" charset="-122"/>
              </a:rPr>
              <a:t>例</a:t>
            </a:r>
            <a:r>
              <a:rPr lang="en-US" altLang="zh-CN" sz="2400">
                <a:solidFill>
                  <a:srgbClr val="E92B0B"/>
                </a:solidFill>
                <a:latin typeface="Times New Roman" panose="02020603050405020304" pitchFamily="18" charset="0"/>
                <a:ea typeface="华文新魏" panose="02010800040101010101" pitchFamily="2" charset="-122"/>
              </a:rPr>
              <a:t>1</a:t>
            </a:r>
            <a:r>
              <a:rPr lang="en-US" altLang="zh-CN" sz="2400">
                <a:latin typeface="Times New Roman" panose="02020603050405020304" pitchFamily="18" charset="0"/>
                <a:ea typeface="华文新魏" panose="02010800040101010101" pitchFamily="2" charset="-122"/>
              </a:rPr>
              <a:t> </a:t>
            </a:r>
            <a:r>
              <a:rPr lang="zh-CN" altLang="en-US" sz="2400">
                <a:solidFill>
                  <a:srgbClr val="1E14E8"/>
                </a:solidFill>
                <a:latin typeface="华文新魏" panose="02010800040101010101" pitchFamily="2" charset="-122"/>
                <a:ea typeface="华文新魏" panose="02010800040101010101" pitchFamily="2" charset="-122"/>
              </a:rPr>
              <a:t>列出图示电路的节点电压方程。</a:t>
            </a:r>
          </a:p>
        </p:txBody>
      </p:sp>
      <p:sp>
        <p:nvSpPr>
          <p:cNvPr id="28684" name="文本框 28683">
            <a:extLst>
              <a:ext uri="{FF2B5EF4-FFF2-40B4-BE49-F238E27FC236}">
                <a16:creationId xmlns:a16="http://schemas.microsoft.com/office/drawing/2014/main" id="{6B35B942-24DB-48AF-860A-775D53BAC9A6}"/>
              </a:ext>
            </a:extLst>
          </p:cNvPr>
          <p:cNvSpPr txBox="1">
            <a:spLocks noChangeArrowheads="1"/>
          </p:cNvSpPr>
          <p:nvPr/>
        </p:nvSpPr>
        <p:spPr bwMode="auto">
          <a:xfrm>
            <a:off x="5105400" y="3708400"/>
            <a:ext cx="3749675" cy="2235200"/>
          </a:xfrm>
          <a:prstGeom prst="rect">
            <a:avLst/>
          </a:prstGeom>
          <a:noFill/>
          <a:ln w="9525">
            <a:solidFill>
              <a:srgbClr val="1E14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E92B0B"/>
                </a:solidFill>
                <a:latin typeface="Times New Roman" panose="02020603050405020304" pitchFamily="18" charset="0"/>
                <a:ea typeface="黑体" panose="02010609060101010101" pitchFamily="49" charset="-122"/>
              </a:rPr>
              <a:t>小结：</a:t>
            </a:r>
            <a:r>
              <a:rPr lang="en-US" altLang="zh-CN">
                <a:solidFill>
                  <a:srgbClr val="000000"/>
                </a:solidFill>
                <a:latin typeface="Times New Roman" panose="02020603050405020304" pitchFamily="18" charset="0"/>
                <a:ea typeface="黑体" panose="02010609060101010101" pitchFamily="49" charset="-122"/>
              </a:rPr>
              <a:t>①</a:t>
            </a:r>
            <a:r>
              <a:rPr lang="zh-CN" altLang="en-US">
                <a:solidFill>
                  <a:srgbClr val="000000"/>
                </a:solidFill>
                <a:latin typeface="Times New Roman" panose="02020603050405020304" pitchFamily="18" charset="0"/>
                <a:ea typeface="黑体" panose="02010609060101010101" pitchFamily="49" charset="-122"/>
              </a:rPr>
              <a:t>对</a:t>
            </a:r>
            <a:r>
              <a:rPr lang="zh-CN" altLang="en-US">
                <a:solidFill>
                  <a:srgbClr val="FF0000"/>
                </a:solidFill>
                <a:latin typeface="Times New Roman" panose="02020603050405020304" pitchFamily="18" charset="0"/>
                <a:ea typeface="黑体" panose="02010609060101010101" pitchFamily="49" charset="-122"/>
              </a:rPr>
              <a:t>有伴电压源</a:t>
            </a:r>
            <a:r>
              <a:rPr lang="zh-CN" altLang="en-US">
                <a:solidFill>
                  <a:srgbClr val="000000"/>
                </a:solidFill>
                <a:latin typeface="Times New Roman" panose="02020603050405020304" pitchFamily="18" charset="0"/>
                <a:ea typeface="黑体" panose="02010609060101010101" pitchFamily="49" charset="-122"/>
              </a:rPr>
              <a:t>将它等效电流源与电阻并联的形式；</a:t>
            </a:r>
            <a:r>
              <a:rPr lang="en-US" altLang="zh-CN">
                <a:solidFill>
                  <a:srgbClr val="000000"/>
                </a:solidFill>
                <a:latin typeface="Times New Roman" panose="02020603050405020304" pitchFamily="18" charset="0"/>
                <a:ea typeface="黑体" panose="02010609060101010101" pitchFamily="49" charset="-122"/>
              </a:rPr>
              <a:t>②</a:t>
            </a:r>
            <a:r>
              <a:rPr lang="zh-CN" altLang="en-US">
                <a:solidFill>
                  <a:srgbClr val="000000"/>
                </a:solidFill>
                <a:latin typeface="Times New Roman" panose="02020603050405020304" pitchFamily="18" charset="0"/>
                <a:ea typeface="黑体" panose="02010609060101010101" pitchFamily="49" charset="-122"/>
              </a:rPr>
              <a:t>对于</a:t>
            </a:r>
            <a:r>
              <a:rPr lang="zh-CN" altLang="en-US">
                <a:solidFill>
                  <a:srgbClr val="FF0000"/>
                </a:solidFill>
                <a:latin typeface="Times New Roman" panose="02020603050405020304" pitchFamily="18" charset="0"/>
                <a:ea typeface="黑体" panose="02010609060101010101" pitchFamily="49" charset="-122"/>
              </a:rPr>
              <a:t>无伴电压源</a:t>
            </a:r>
            <a:r>
              <a:rPr lang="zh-CN" altLang="en-US">
                <a:solidFill>
                  <a:srgbClr val="000000"/>
                </a:solidFill>
                <a:latin typeface="Times New Roman" panose="02020603050405020304" pitchFamily="18" charset="0"/>
                <a:ea typeface="黑体" panose="02010609060101010101" pitchFamily="49" charset="-122"/>
              </a:rPr>
              <a:t>，若其有一端接参考点，则另一端的节点电压已知，对此节点就不用列节点方程了；否则在电压源上假设一电流，并把它看成电流源。</a:t>
            </a:r>
          </a:p>
        </p:txBody>
      </p:sp>
      <p:sp>
        <p:nvSpPr>
          <p:cNvPr id="33797" name="矩形 28684">
            <a:extLst>
              <a:ext uri="{FF2B5EF4-FFF2-40B4-BE49-F238E27FC236}">
                <a16:creationId xmlns:a16="http://schemas.microsoft.com/office/drawing/2014/main" id="{5B9936EE-B0C5-4DA2-8D02-60FCA44E76A4}"/>
              </a:ext>
            </a:extLst>
          </p:cNvPr>
          <p:cNvSpPr>
            <a:spLocks noChangeArrowheads="1"/>
          </p:cNvSpPr>
          <p:nvPr/>
        </p:nvSpPr>
        <p:spPr bwMode="auto">
          <a:xfrm>
            <a:off x="228600" y="0"/>
            <a:ext cx="1844675"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 2.4   </a:t>
            </a:r>
            <a:r>
              <a:rPr lang="zh-CN" altLang="en-US">
                <a:solidFill>
                  <a:schemeClr val="bg1"/>
                </a:solidFill>
                <a:latin typeface="黑体" panose="02010609060101010101" pitchFamily="49" charset="-122"/>
                <a:ea typeface="黑体" panose="02010609060101010101" pitchFamily="49" charset="-122"/>
              </a:rPr>
              <a:t>节点法</a:t>
            </a:r>
          </a:p>
        </p:txBody>
      </p:sp>
      <p:graphicFrame>
        <p:nvGraphicFramePr>
          <p:cNvPr id="28691" name="对象 28690">
            <a:extLst>
              <a:ext uri="{FF2B5EF4-FFF2-40B4-BE49-F238E27FC236}">
                <a16:creationId xmlns:a16="http://schemas.microsoft.com/office/drawing/2014/main" id="{20DFF4B4-9365-4D9B-BC23-10A4382A6A4F}"/>
              </a:ext>
            </a:extLst>
          </p:cNvPr>
          <p:cNvGraphicFramePr>
            <a:graphicFrameLocks/>
          </p:cNvGraphicFramePr>
          <p:nvPr/>
        </p:nvGraphicFramePr>
        <p:xfrm>
          <a:off x="4648200" y="762000"/>
          <a:ext cx="3108325" cy="2874963"/>
        </p:xfrm>
        <a:graphic>
          <a:graphicData uri="http://schemas.openxmlformats.org/presentationml/2006/ole">
            <mc:AlternateContent xmlns:mc="http://schemas.openxmlformats.org/markup-compatibility/2006">
              <mc:Choice xmlns:v="urn:schemas-microsoft-com:vml" Requires="v">
                <p:oleObj spid="_x0000_s33876" r:id="rId3" imgW="3108960" imgH="2874264" progId="Visio.Drawing.5">
                  <p:embed/>
                </p:oleObj>
              </mc:Choice>
              <mc:Fallback>
                <p:oleObj r:id="rId3" imgW="3108960" imgH="2874264" progId="Visio.Drawing.5">
                  <p:embed/>
                  <p:pic>
                    <p:nvPicPr>
                      <p:cNvPr id="0" name="对象 2869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762000"/>
                        <a:ext cx="3108325" cy="287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8694" name="组合 28693">
            <a:extLst>
              <a:ext uri="{FF2B5EF4-FFF2-40B4-BE49-F238E27FC236}">
                <a16:creationId xmlns:a16="http://schemas.microsoft.com/office/drawing/2014/main" id="{82B18114-FB1A-499B-AC81-548279FCE043}"/>
              </a:ext>
            </a:extLst>
          </p:cNvPr>
          <p:cNvGrpSpPr>
            <a:grpSpLocks/>
          </p:cNvGrpSpPr>
          <p:nvPr/>
        </p:nvGrpSpPr>
        <p:grpSpPr bwMode="auto">
          <a:xfrm>
            <a:off x="6934200" y="1828800"/>
            <a:ext cx="2286000" cy="1462088"/>
            <a:chOff x="4368" y="1152"/>
            <a:chExt cx="1440" cy="921"/>
          </a:xfrm>
        </p:grpSpPr>
        <p:graphicFrame>
          <p:nvGraphicFramePr>
            <p:cNvPr id="33810" name="对象 28691">
              <a:extLst>
                <a:ext uri="{FF2B5EF4-FFF2-40B4-BE49-F238E27FC236}">
                  <a16:creationId xmlns:a16="http://schemas.microsoft.com/office/drawing/2014/main" id="{0BE43503-52F2-4138-950B-A90515AE80B4}"/>
                </a:ext>
              </a:extLst>
            </p:cNvPr>
            <p:cNvGraphicFramePr>
              <a:graphicFrameLocks/>
            </p:cNvGraphicFramePr>
            <p:nvPr/>
          </p:nvGraphicFramePr>
          <p:xfrm>
            <a:off x="4368" y="1296"/>
            <a:ext cx="601" cy="703"/>
          </p:xfrm>
          <a:graphic>
            <a:graphicData uri="http://schemas.openxmlformats.org/presentationml/2006/ole">
              <mc:AlternateContent xmlns:mc="http://schemas.openxmlformats.org/markup-compatibility/2006">
                <mc:Choice xmlns:v="urn:schemas-microsoft-com:vml" Requires="v">
                  <p:oleObj spid="_x0000_s33877" r:id="rId5" imgW="954024" imgH="1117092" progId="Visio.Drawing.5">
                    <p:embed/>
                  </p:oleObj>
                </mc:Choice>
                <mc:Fallback>
                  <p:oleObj r:id="rId5" imgW="954024" imgH="1117092" progId="Visio.Drawing.5">
                    <p:embed/>
                    <p:pic>
                      <p:nvPicPr>
                        <p:cNvPr id="0" name="对象 2869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8" y="1296"/>
                          <a:ext cx="601" cy="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811" name="对象 28692">
              <a:extLst>
                <a:ext uri="{FF2B5EF4-FFF2-40B4-BE49-F238E27FC236}">
                  <a16:creationId xmlns:a16="http://schemas.microsoft.com/office/drawing/2014/main" id="{3912E853-F100-4304-AB62-8098C319422E}"/>
                </a:ext>
              </a:extLst>
            </p:cNvPr>
            <p:cNvGraphicFramePr>
              <a:graphicFrameLocks/>
            </p:cNvGraphicFramePr>
            <p:nvPr/>
          </p:nvGraphicFramePr>
          <p:xfrm>
            <a:off x="4889" y="1152"/>
            <a:ext cx="919" cy="921"/>
          </p:xfrm>
          <a:graphic>
            <a:graphicData uri="http://schemas.openxmlformats.org/presentationml/2006/ole">
              <mc:AlternateContent xmlns:mc="http://schemas.openxmlformats.org/markup-compatibility/2006">
                <mc:Choice xmlns:v="urn:schemas-microsoft-com:vml" Requires="v">
                  <p:oleObj spid="_x0000_s33878" r:id="rId7" imgW="1459992" imgH="1463040" progId="Visio.Drawing.5">
                    <p:embed/>
                  </p:oleObj>
                </mc:Choice>
                <mc:Fallback>
                  <p:oleObj r:id="rId7" imgW="1459992" imgH="1463040" progId="Visio.Drawing.5">
                    <p:embed/>
                    <p:pic>
                      <p:nvPicPr>
                        <p:cNvPr id="0" name="对象 2869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9" y="1152"/>
                          <a:ext cx="919"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28695" name="对象 28694">
            <a:extLst>
              <a:ext uri="{FF2B5EF4-FFF2-40B4-BE49-F238E27FC236}">
                <a16:creationId xmlns:a16="http://schemas.microsoft.com/office/drawing/2014/main" id="{A8822F49-8937-4365-AA3F-BACD51A3FD3B}"/>
              </a:ext>
            </a:extLst>
          </p:cNvPr>
          <p:cNvGraphicFramePr>
            <a:graphicFrameLocks/>
          </p:cNvGraphicFramePr>
          <p:nvPr/>
        </p:nvGraphicFramePr>
        <p:xfrm>
          <a:off x="5273675" y="914400"/>
          <a:ext cx="517525" cy="392113"/>
        </p:xfrm>
        <a:graphic>
          <a:graphicData uri="http://schemas.openxmlformats.org/presentationml/2006/ole">
            <mc:AlternateContent xmlns:mc="http://schemas.openxmlformats.org/markup-compatibility/2006">
              <mc:Choice xmlns:v="urn:schemas-microsoft-com:vml" Requires="v">
                <p:oleObj spid="_x0000_s33879" r:id="rId9" imgW="516636" imgH="391668" progId="Visio.Drawing.5">
                  <p:embed/>
                </p:oleObj>
              </mc:Choice>
              <mc:Fallback>
                <p:oleObj r:id="rId9" imgW="516636" imgH="391668" progId="Visio.Drawing.5">
                  <p:embed/>
                  <p:pic>
                    <p:nvPicPr>
                      <p:cNvPr id="0" name="对象 2869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73675" y="914400"/>
                        <a:ext cx="51752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696" name="矩形 28695">
            <a:extLst>
              <a:ext uri="{FF2B5EF4-FFF2-40B4-BE49-F238E27FC236}">
                <a16:creationId xmlns:a16="http://schemas.microsoft.com/office/drawing/2014/main" id="{B00AD79B-1F83-4D5A-8F20-074E40D16EDB}"/>
              </a:ext>
            </a:extLst>
          </p:cNvPr>
          <p:cNvSpPr>
            <a:spLocks noChangeArrowheads="1"/>
          </p:cNvSpPr>
          <p:nvPr/>
        </p:nvSpPr>
        <p:spPr bwMode="auto">
          <a:xfrm>
            <a:off x="228600" y="1447800"/>
            <a:ext cx="4648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a:solidFill>
                  <a:srgbClr val="E92B0B"/>
                </a:solidFill>
                <a:latin typeface="Times New Roman" panose="02020603050405020304" pitchFamily="18" charset="0"/>
                <a:ea typeface="华文新魏" panose="02010800040101010101" pitchFamily="2" charset="-122"/>
              </a:rPr>
              <a:t>解 ：</a:t>
            </a:r>
            <a:r>
              <a:rPr lang="zh-CN" altLang="en-US">
                <a:latin typeface="Times New Roman" panose="02020603050405020304" pitchFamily="18" charset="0"/>
                <a:ea typeface="华文新魏" panose="02010800040101010101" pitchFamily="2" charset="-122"/>
              </a:rPr>
              <a:t> </a:t>
            </a:r>
            <a:r>
              <a:rPr lang="zh-CN" altLang="en-US">
                <a:solidFill>
                  <a:srgbClr val="1E14E8"/>
                </a:solidFill>
                <a:latin typeface="Times New Roman" panose="02020603050405020304" pitchFamily="18" charset="0"/>
                <a:ea typeface="黑体" panose="02010609060101010101" pitchFamily="49" charset="-122"/>
              </a:rPr>
              <a:t>设节点电压分别为</a:t>
            </a:r>
            <a:r>
              <a:rPr lang="en-US" altLang="zh-CN" i="1">
                <a:solidFill>
                  <a:srgbClr val="1E14E8"/>
                </a:solidFill>
                <a:latin typeface="Times New Roman" panose="02020603050405020304" pitchFamily="18" charset="0"/>
                <a:ea typeface="华文新魏" panose="02010800040101010101" pitchFamily="2" charset="-122"/>
              </a:rPr>
              <a:t>u</a:t>
            </a:r>
            <a:r>
              <a:rPr lang="en-US" altLang="zh-CN" baseline="-25000">
                <a:solidFill>
                  <a:srgbClr val="1E14E8"/>
                </a:solidFill>
                <a:latin typeface="Times New Roman" panose="02020603050405020304" pitchFamily="18" charset="0"/>
                <a:ea typeface="华文新魏" panose="02010800040101010101" pitchFamily="2" charset="-122"/>
              </a:rPr>
              <a:t>1</a:t>
            </a:r>
            <a:r>
              <a:rPr lang="zh-CN" altLang="en-US">
                <a:solidFill>
                  <a:srgbClr val="1E14E8"/>
                </a:solidFill>
                <a:latin typeface="Times New Roman" panose="02020603050405020304" pitchFamily="18" charset="0"/>
                <a:ea typeface="华文新魏" panose="02010800040101010101" pitchFamily="2" charset="-122"/>
              </a:rPr>
              <a:t>、 </a:t>
            </a:r>
            <a:r>
              <a:rPr lang="en-US" altLang="zh-CN" i="1">
                <a:solidFill>
                  <a:srgbClr val="1E14E8"/>
                </a:solidFill>
                <a:latin typeface="Times New Roman" panose="02020603050405020304" pitchFamily="18" charset="0"/>
                <a:ea typeface="华文新魏" panose="02010800040101010101" pitchFamily="2" charset="-122"/>
              </a:rPr>
              <a:t>u</a:t>
            </a:r>
            <a:r>
              <a:rPr lang="en-US" altLang="zh-CN" baseline="-25000">
                <a:solidFill>
                  <a:srgbClr val="1E14E8"/>
                </a:solidFill>
                <a:latin typeface="Times New Roman" panose="02020603050405020304" pitchFamily="18" charset="0"/>
                <a:ea typeface="华文新魏" panose="02010800040101010101" pitchFamily="2" charset="-122"/>
              </a:rPr>
              <a:t>2</a:t>
            </a:r>
            <a:r>
              <a:rPr lang="zh-CN" altLang="en-US">
                <a:solidFill>
                  <a:srgbClr val="1E14E8"/>
                </a:solidFill>
                <a:latin typeface="Times New Roman" panose="02020603050405020304" pitchFamily="18" charset="0"/>
                <a:ea typeface="华文新魏" panose="02010800040101010101" pitchFamily="2" charset="-122"/>
              </a:rPr>
              <a:t>、 </a:t>
            </a:r>
            <a:r>
              <a:rPr lang="en-US" altLang="zh-CN" i="1">
                <a:solidFill>
                  <a:srgbClr val="1E14E8"/>
                </a:solidFill>
                <a:latin typeface="Times New Roman" panose="02020603050405020304" pitchFamily="18" charset="0"/>
                <a:ea typeface="华文新魏" panose="02010800040101010101" pitchFamily="2" charset="-122"/>
              </a:rPr>
              <a:t>u</a:t>
            </a:r>
            <a:r>
              <a:rPr lang="en-US" altLang="zh-CN" baseline="-25000">
                <a:solidFill>
                  <a:srgbClr val="1E14E8"/>
                </a:solidFill>
                <a:latin typeface="Times New Roman" panose="02020603050405020304" pitchFamily="18" charset="0"/>
                <a:ea typeface="华文新魏" panose="02010800040101010101" pitchFamily="2" charset="-122"/>
              </a:rPr>
              <a:t>3</a:t>
            </a:r>
            <a:r>
              <a:rPr lang="zh-CN" altLang="en-US">
                <a:solidFill>
                  <a:srgbClr val="1E14E8"/>
                </a:solidFill>
                <a:latin typeface="Times New Roman" panose="02020603050405020304" pitchFamily="18" charset="0"/>
                <a:ea typeface="华文新魏" panose="02010800040101010101" pitchFamily="2" charset="-122"/>
              </a:rPr>
              <a:t>。</a:t>
            </a:r>
            <a:r>
              <a:rPr lang="zh-CN" altLang="en-US">
                <a:solidFill>
                  <a:srgbClr val="1E14E8"/>
                </a:solidFill>
                <a:latin typeface="黑体" panose="02010609060101010101" pitchFamily="49" charset="-122"/>
                <a:ea typeface="黑体" panose="02010609060101010101" pitchFamily="49" charset="-122"/>
              </a:rPr>
              <a:t>图中有三个电压源，其中电压源</a:t>
            </a:r>
            <a:r>
              <a:rPr lang="en-US" altLang="zh-CN" i="1">
                <a:solidFill>
                  <a:srgbClr val="1E14E8"/>
                </a:solidFill>
                <a:latin typeface="黑体" panose="02010609060101010101" pitchFamily="49" charset="-122"/>
                <a:ea typeface="黑体" panose="02010609060101010101" pitchFamily="49" charset="-122"/>
              </a:rPr>
              <a:t>u</a:t>
            </a:r>
            <a:r>
              <a:rPr lang="en-US" altLang="zh-CN" baseline="-25000">
                <a:solidFill>
                  <a:srgbClr val="1E14E8"/>
                </a:solidFill>
                <a:latin typeface="黑体" panose="02010609060101010101" pitchFamily="49" charset="-122"/>
                <a:ea typeface="黑体" panose="02010609060101010101" pitchFamily="49" charset="-122"/>
              </a:rPr>
              <a:t>S3</a:t>
            </a:r>
            <a:r>
              <a:rPr lang="zh-CN" altLang="en-US">
                <a:solidFill>
                  <a:srgbClr val="1E14E8"/>
                </a:solidFill>
                <a:latin typeface="黑体" panose="02010609060101010101" pitchFamily="49" charset="-122"/>
                <a:ea typeface="黑体" panose="02010609060101010101" pitchFamily="49" charset="-122"/>
              </a:rPr>
              <a:t>有一电阻与其串联，称为</a:t>
            </a:r>
            <a:r>
              <a:rPr lang="zh-CN" altLang="en-US">
                <a:solidFill>
                  <a:srgbClr val="FF0000"/>
                </a:solidFill>
                <a:latin typeface="黑体" panose="02010609060101010101" pitchFamily="49" charset="-122"/>
                <a:ea typeface="黑体" panose="02010609060101010101" pitchFamily="49" charset="-122"/>
              </a:rPr>
              <a:t>有伴电压源</a:t>
            </a:r>
            <a:r>
              <a:rPr lang="zh-CN" altLang="en-US">
                <a:solidFill>
                  <a:srgbClr val="1E14E8"/>
                </a:solidFill>
                <a:latin typeface="黑体" panose="02010609060101010101" pitchFamily="49" charset="-122"/>
                <a:ea typeface="黑体" panose="02010609060101010101" pitchFamily="49" charset="-122"/>
              </a:rPr>
              <a:t>，可将它转换为电流源与电阻并联的形式，如图。</a:t>
            </a:r>
          </a:p>
        </p:txBody>
      </p:sp>
      <p:sp>
        <p:nvSpPr>
          <p:cNvPr id="28697" name="矩形 28696">
            <a:extLst>
              <a:ext uri="{FF2B5EF4-FFF2-40B4-BE49-F238E27FC236}">
                <a16:creationId xmlns:a16="http://schemas.microsoft.com/office/drawing/2014/main" id="{F4163241-6880-48F8-9056-82271A1E9F83}"/>
              </a:ext>
            </a:extLst>
          </p:cNvPr>
          <p:cNvSpPr>
            <a:spLocks noChangeArrowheads="1"/>
          </p:cNvSpPr>
          <p:nvPr/>
        </p:nvSpPr>
        <p:spPr bwMode="auto">
          <a:xfrm>
            <a:off x="228600" y="2743200"/>
            <a:ext cx="4572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a:solidFill>
                  <a:srgbClr val="1E14E8"/>
                </a:solidFill>
                <a:latin typeface="Times New Roman" panose="02020603050405020304" pitchFamily="18" charset="0"/>
                <a:ea typeface="华文新魏" panose="02010800040101010101" pitchFamily="2" charset="-122"/>
              </a:rPr>
              <a:t>     </a:t>
            </a:r>
            <a:r>
              <a:rPr lang="zh-CN" altLang="en-US">
                <a:solidFill>
                  <a:srgbClr val="1E14E8"/>
                </a:solidFill>
                <a:latin typeface="黑体" panose="02010609060101010101" pitchFamily="49" charset="-122"/>
                <a:ea typeface="黑体" panose="02010609060101010101" pitchFamily="49" charset="-122"/>
              </a:rPr>
              <a:t>另两个电压源</a:t>
            </a:r>
            <a:r>
              <a:rPr lang="en-US" altLang="zh-CN" i="1">
                <a:solidFill>
                  <a:srgbClr val="1E14E8"/>
                </a:solidFill>
                <a:latin typeface="Times New Roman" panose="02020603050405020304" pitchFamily="18" charset="0"/>
                <a:ea typeface="黑体" panose="02010609060101010101" pitchFamily="49" charset="-122"/>
              </a:rPr>
              <a:t>u</a:t>
            </a:r>
            <a:r>
              <a:rPr lang="en-US" altLang="zh-CN" baseline="-25000">
                <a:solidFill>
                  <a:srgbClr val="1E14E8"/>
                </a:solidFill>
                <a:latin typeface="Times New Roman" panose="02020603050405020304" pitchFamily="18" charset="0"/>
                <a:ea typeface="黑体" panose="02010609060101010101" pitchFamily="49" charset="-122"/>
              </a:rPr>
              <a:t>S1</a:t>
            </a:r>
            <a:r>
              <a:rPr lang="zh-CN" altLang="en-US">
                <a:solidFill>
                  <a:srgbClr val="1E14E8"/>
                </a:solidFill>
                <a:latin typeface="Times New Roman" panose="02020603050405020304" pitchFamily="18" charset="0"/>
                <a:ea typeface="黑体" panose="02010609060101010101" pitchFamily="49" charset="-122"/>
              </a:rPr>
              <a:t>和</a:t>
            </a:r>
            <a:r>
              <a:rPr lang="en-US" altLang="zh-CN" i="1">
                <a:solidFill>
                  <a:srgbClr val="1E14E8"/>
                </a:solidFill>
                <a:latin typeface="Times New Roman" panose="02020603050405020304" pitchFamily="18" charset="0"/>
                <a:ea typeface="黑体" panose="02010609060101010101" pitchFamily="49" charset="-122"/>
              </a:rPr>
              <a:t>u</a:t>
            </a:r>
            <a:r>
              <a:rPr lang="en-US" altLang="zh-CN" baseline="-25000">
                <a:solidFill>
                  <a:srgbClr val="1E14E8"/>
                </a:solidFill>
                <a:latin typeface="Times New Roman" panose="02020603050405020304" pitchFamily="18" charset="0"/>
                <a:ea typeface="黑体" panose="02010609060101010101" pitchFamily="49" charset="-122"/>
              </a:rPr>
              <a:t>S2</a:t>
            </a:r>
            <a:r>
              <a:rPr lang="zh-CN" altLang="en-US">
                <a:solidFill>
                  <a:srgbClr val="1E14E8"/>
                </a:solidFill>
                <a:latin typeface="黑体" panose="02010609060101010101" pitchFamily="49" charset="-122"/>
                <a:ea typeface="黑体" panose="02010609060101010101" pitchFamily="49" charset="-122"/>
              </a:rPr>
              <a:t>称为无伴电压源。</a:t>
            </a:r>
            <a:r>
              <a:rPr lang="en-US" altLang="zh-CN" i="1">
                <a:solidFill>
                  <a:srgbClr val="1E14E8"/>
                </a:solidFill>
                <a:latin typeface="黑体" panose="02010609060101010101" pitchFamily="49" charset="-122"/>
                <a:ea typeface="黑体" panose="02010609060101010101" pitchFamily="49" charset="-122"/>
              </a:rPr>
              <a:t>u</a:t>
            </a:r>
            <a:r>
              <a:rPr lang="en-US" altLang="zh-CN" baseline="-25000">
                <a:solidFill>
                  <a:srgbClr val="1E14E8"/>
                </a:solidFill>
                <a:latin typeface="黑体" panose="02010609060101010101" pitchFamily="49" charset="-122"/>
                <a:ea typeface="黑体" panose="02010609060101010101" pitchFamily="49" charset="-122"/>
              </a:rPr>
              <a:t>S1</a:t>
            </a:r>
            <a:r>
              <a:rPr lang="zh-CN" altLang="en-US">
                <a:solidFill>
                  <a:srgbClr val="1E14E8"/>
                </a:solidFill>
                <a:latin typeface="黑体" panose="02010609060101010101" pitchFamily="49" charset="-122"/>
                <a:ea typeface="黑体" panose="02010609060101010101" pitchFamily="49" charset="-122"/>
              </a:rPr>
              <a:t>有一端接在参考点，故节点</a:t>
            </a:r>
            <a:r>
              <a:rPr lang="en-US" altLang="zh-CN">
                <a:solidFill>
                  <a:srgbClr val="1E14E8"/>
                </a:solidFill>
                <a:latin typeface="黑体" panose="02010609060101010101" pitchFamily="49" charset="-122"/>
                <a:ea typeface="黑体" panose="02010609060101010101" pitchFamily="49" charset="-122"/>
              </a:rPr>
              <a:t>2</a:t>
            </a:r>
            <a:r>
              <a:rPr lang="zh-CN" altLang="en-US">
                <a:solidFill>
                  <a:srgbClr val="1E14E8"/>
                </a:solidFill>
                <a:latin typeface="黑体" panose="02010609060101010101" pitchFamily="49" charset="-122"/>
                <a:ea typeface="黑体" panose="02010609060101010101" pitchFamily="49" charset="-122"/>
              </a:rPr>
              <a:t>的电压</a:t>
            </a:r>
            <a:r>
              <a:rPr lang="en-US" altLang="zh-CN" i="1">
                <a:solidFill>
                  <a:srgbClr val="FF0000"/>
                </a:solidFill>
                <a:latin typeface="Times New Roman" panose="02020603050405020304" pitchFamily="18" charset="0"/>
                <a:ea typeface="华文新魏" panose="02010800040101010101" pitchFamily="2" charset="-122"/>
              </a:rPr>
              <a:t>u</a:t>
            </a:r>
            <a:r>
              <a:rPr lang="en-US" altLang="zh-CN" baseline="-25000">
                <a:solidFill>
                  <a:srgbClr val="FF0000"/>
                </a:solidFill>
                <a:latin typeface="Times New Roman" panose="02020603050405020304" pitchFamily="18" charset="0"/>
                <a:ea typeface="华文新魏" panose="02010800040101010101" pitchFamily="2" charset="-122"/>
              </a:rPr>
              <a:t>2</a:t>
            </a:r>
            <a:r>
              <a:rPr lang="en-US" altLang="zh-CN">
                <a:solidFill>
                  <a:srgbClr val="FF0000"/>
                </a:solidFill>
                <a:latin typeface="Times New Roman" panose="02020603050405020304" pitchFamily="18" charset="0"/>
                <a:ea typeface="华文新魏" panose="02010800040101010101" pitchFamily="2" charset="-122"/>
              </a:rPr>
              <a:t>= </a:t>
            </a:r>
            <a:r>
              <a:rPr lang="en-US" altLang="zh-CN" i="1">
                <a:solidFill>
                  <a:srgbClr val="FF0000"/>
                </a:solidFill>
                <a:latin typeface="Times New Roman" panose="02020603050405020304" pitchFamily="18" charset="0"/>
                <a:ea typeface="华文新魏" panose="02010800040101010101" pitchFamily="2" charset="-122"/>
              </a:rPr>
              <a:t>u</a:t>
            </a:r>
            <a:r>
              <a:rPr lang="en-US" altLang="zh-CN" baseline="-25000">
                <a:solidFill>
                  <a:srgbClr val="FF0000"/>
                </a:solidFill>
                <a:latin typeface="Times New Roman" panose="02020603050405020304" pitchFamily="18" charset="0"/>
                <a:ea typeface="华文新魏" panose="02010800040101010101" pitchFamily="2" charset="-122"/>
              </a:rPr>
              <a:t>S1</a:t>
            </a:r>
            <a:r>
              <a:rPr lang="zh-CN" altLang="en-US">
                <a:solidFill>
                  <a:srgbClr val="1E14E8"/>
                </a:solidFill>
                <a:latin typeface="黑体" panose="02010609060101010101" pitchFamily="49" charset="-122"/>
                <a:ea typeface="黑体" panose="02010609060101010101" pitchFamily="49" charset="-122"/>
              </a:rPr>
              <a:t>已知，因此，就不用对节点</a:t>
            </a:r>
            <a:r>
              <a:rPr lang="en-US" altLang="zh-CN">
                <a:solidFill>
                  <a:srgbClr val="1E14E8"/>
                </a:solidFill>
                <a:latin typeface="黑体" panose="02010609060101010101" pitchFamily="49" charset="-122"/>
                <a:ea typeface="黑体" panose="02010609060101010101" pitchFamily="49" charset="-122"/>
              </a:rPr>
              <a:t>2</a:t>
            </a:r>
            <a:r>
              <a:rPr lang="zh-CN" altLang="en-US">
                <a:solidFill>
                  <a:srgbClr val="1E14E8"/>
                </a:solidFill>
                <a:latin typeface="黑体" panose="02010609060101010101" pitchFamily="49" charset="-122"/>
                <a:ea typeface="黑体" panose="02010609060101010101" pitchFamily="49" charset="-122"/>
              </a:rPr>
              <a:t>列方程了。</a:t>
            </a:r>
          </a:p>
        </p:txBody>
      </p:sp>
      <p:sp>
        <p:nvSpPr>
          <p:cNvPr id="28698" name="矩形 28697">
            <a:extLst>
              <a:ext uri="{FF2B5EF4-FFF2-40B4-BE49-F238E27FC236}">
                <a16:creationId xmlns:a16="http://schemas.microsoft.com/office/drawing/2014/main" id="{FB7C40AC-E515-4D88-9EB9-2EC5A0CF6263}"/>
              </a:ext>
            </a:extLst>
          </p:cNvPr>
          <p:cNvSpPr>
            <a:spLocks noChangeArrowheads="1"/>
          </p:cNvSpPr>
          <p:nvPr/>
        </p:nvSpPr>
        <p:spPr bwMode="auto">
          <a:xfrm>
            <a:off x="233363" y="4038600"/>
            <a:ext cx="47196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1E14E8"/>
                </a:solidFill>
                <a:latin typeface="Times New Roman" panose="02020603050405020304" pitchFamily="18" charset="0"/>
                <a:ea typeface="华文新魏" panose="02010800040101010101" pitchFamily="2" charset="-122"/>
              </a:rPr>
              <a:t>      </a:t>
            </a:r>
            <a:r>
              <a:rPr lang="zh-CN" altLang="en-US">
                <a:solidFill>
                  <a:srgbClr val="1E14E8"/>
                </a:solidFill>
                <a:latin typeface="Times New Roman" panose="02020603050405020304" pitchFamily="18" charset="0"/>
                <a:ea typeface="黑体" panose="02010609060101010101" pitchFamily="49" charset="-122"/>
              </a:rPr>
              <a:t>对电压源</a:t>
            </a:r>
            <a:r>
              <a:rPr lang="en-US" altLang="zh-CN" i="1">
                <a:solidFill>
                  <a:srgbClr val="1E14E8"/>
                </a:solidFill>
                <a:latin typeface="Times New Roman" panose="02020603050405020304" pitchFamily="18" charset="0"/>
                <a:ea typeface="黑体" panose="02010609060101010101" pitchFamily="49" charset="-122"/>
              </a:rPr>
              <a:t>u</a:t>
            </a:r>
            <a:r>
              <a:rPr lang="en-US" altLang="zh-CN" baseline="-25000">
                <a:solidFill>
                  <a:srgbClr val="1E14E8"/>
                </a:solidFill>
                <a:latin typeface="Times New Roman" panose="02020603050405020304" pitchFamily="18" charset="0"/>
                <a:ea typeface="黑体" panose="02010609060101010101" pitchFamily="49" charset="-122"/>
              </a:rPr>
              <a:t>S2</a:t>
            </a:r>
            <a:r>
              <a:rPr lang="zh-CN" altLang="en-US">
                <a:solidFill>
                  <a:srgbClr val="1E14E8"/>
                </a:solidFill>
                <a:latin typeface="Times New Roman" panose="02020603050405020304" pitchFamily="18" charset="0"/>
                <a:ea typeface="黑体" panose="02010609060101010101" pitchFamily="49" charset="-122"/>
              </a:rPr>
              <a:t>的处理办法是：先假设</a:t>
            </a:r>
            <a:r>
              <a:rPr lang="en-US" altLang="zh-CN" i="1">
                <a:solidFill>
                  <a:srgbClr val="1E14E8"/>
                </a:solidFill>
                <a:latin typeface="Times New Roman" panose="02020603050405020304" pitchFamily="18" charset="0"/>
                <a:ea typeface="黑体" panose="02010609060101010101" pitchFamily="49" charset="-122"/>
              </a:rPr>
              <a:t>u</a:t>
            </a:r>
            <a:r>
              <a:rPr lang="en-US" altLang="zh-CN" baseline="-25000">
                <a:solidFill>
                  <a:srgbClr val="1E14E8"/>
                </a:solidFill>
                <a:latin typeface="Times New Roman" panose="02020603050405020304" pitchFamily="18" charset="0"/>
                <a:ea typeface="黑体" panose="02010609060101010101" pitchFamily="49" charset="-122"/>
              </a:rPr>
              <a:t>S2</a:t>
            </a:r>
            <a:r>
              <a:rPr lang="zh-CN" altLang="en-US">
                <a:solidFill>
                  <a:srgbClr val="1E14E8"/>
                </a:solidFill>
                <a:latin typeface="Times New Roman" panose="02020603050405020304" pitchFamily="18" charset="0"/>
                <a:ea typeface="黑体" panose="02010609060101010101" pitchFamily="49" charset="-122"/>
              </a:rPr>
              <a:t>上的电流为</a:t>
            </a:r>
            <a:r>
              <a:rPr lang="en-US" altLang="zh-CN" i="1">
                <a:solidFill>
                  <a:srgbClr val="FF0000"/>
                </a:solidFill>
                <a:latin typeface="Times New Roman" panose="02020603050405020304" pitchFamily="18" charset="0"/>
                <a:ea typeface="黑体" panose="02010609060101010101" pitchFamily="49" charset="-122"/>
              </a:rPr>
              <a:t>I</a:t>
            </a:r>
            <a:r>
              <a:rPr lang="zh-CN" altLang="en-US">
                <a:solidFill>
                  <a:srgbClr val="1E14E8"/>
                </a:solidFill>
                <a:latin typeface="Times New Roman" panose="02020603050405020304" pitchFamily="18" charset="0"/>
                <a:ea typeface="黑体" panose="02010609060101010101" pitchFamily="49" charset="-122"/>
              </a:rPr>
              <a:t>，并把它看成是</a:t>
            </a:r>
            <a:r>
              <a:rPr lang="zh-CN" altLang="en-US">
                <a:solidFill>
                  <a:srgbClr val="FF0000"/>
                </a:solidFill>
                <a:latin typeface="Times New Roman" panose="02020603050405020304" pitchFamily="18" charset="0"/>
                <a:ea typeface="黑体" panose="02010609060101010101" pitchFamily="49" charset="-122"/>
              </a:rPr>
              <a:t>电流为</a:t>
            </a:r>
            <a:r>
              <a:rPr lang="en-US" altLang="zh-CN" i="1">
                <a:solidFill>
                  <a:srgbClr val="FF0000"/>
                </a:solidFill>
                <a:latin typeface="Times New Roman" panose="02020603050405020304" pitchFamily="18" charset="0"/>
                <a:ea typeface="黑体" panose="02010609060101010101" pitchFamily="49" charset="-122"/>
              </a:rPr>
              <a:t>I</a:t>
            </a:r>
            <a:r>
              <a:rPr lang="zh-CN" altLang="en-US">
                <a:solidFill>
                  <a:srgbClr val="FF0000"/>
                </a:solidFill>
                <a:latin typeface="Times New Roman" panose="02020603050405020304" pitchFamily="18" charset="0"/>
                <a:ea typeface="黑体" panose="02010609060101010101" pitchFamily="49" charset="-122"/>
              </a:rPr>
              <a:t>的电流源</a:t>
            </a:r>
            <a:r>
              <a:rPr lang="zh-CN" altLang="en-US">
                <a:solidFill>
                  <a:srgbClr val="1E14E8"/>
                </a:solidFill>
                <a:latin typeface="Times New Roman" panose="02020603050405020304" pitchFamily="18" charset="0"/>
                <a:ea typeface="黑体" panose="02010609060101010101" pitchFamily="49" charset="-122"/>
              </a:rPr>
              <a:t>即可。列节点</a:t>
            </a:r>
            <a:r>
              <a:rPr lang="en-US" altLang="zh-CN">
                <a:solidFill>
                  <a:srgbClr val="1E14E8"/>
                </a:solidFill>
                <a:latin typeface="Times New Roman" panose="02020603050405020304" pitchFamily="18" charset="0"/>
                <a:ea typeface="黑体" panose="02010609060101010101" pitchFamily="49" charset="-122"/>
              </a:rPr>
              <a:t>1</a:t>
            </a:r>
            <a:r>
              <a:rPr lang="zh-CN" altLang="en-US">
                <a:solidFill>
                  <a:srgbClr val="1E14E8"/>
                </a:solidFill>
                <a:latin typeface="Times New Roman" panose="02020603050405020304" pitchFamily="18" charset="0"/>
                <a:ea typeface="黑体" panose="02010609060101010101" pitchFamily="49" charset="-122"/>
              </a:rPr>
              <a:t>和</a:t>
            </a:r>
            <a:r>
              <a:rPr lang="en-US" altLang="zh-CN">
                <a:solidFill>
                  <a:srgbClr val="1E14E8"/>
                </a:solidFill>
                <a:latin typeface="Times New Roman" panose="02020603050405020304" pitchFamily="18" charset="0"/>
                <a:ea typeface="黑体" panose="02010609060101010101" pitchFamily="49" charset="-122"/>
              </a:rPr>
              <a:t>3</a:t>
            </a:r>
            <a:r>
              <a:rPr lang="zh-CN" altLang="en-US">
                <a:solidFill>
                  <a:srgbClr val="1E14E8"/>
                </a:solidFill>
                <a:latin typeface="Times New Roman" panose="02020603050405020304" pitchFamily="18" charset="0"/>
                <a:ea typeface="黑体" panose="02010609060101010101" pitchFamily="49" charset="-122"/>
              </a:rPr>
              <a:t>的方程为</a:t>
            </a:r>
          </a:p>
        </p:txBody>
      </p:sp>
      <p:sp>
        <p:nvSpPr>
          <p:cNvPr id="28699" name="文本框 28698">
            <a:extLst>
              <a:ext uri="{FF2B5EF4-FFF2-40B4-BE49-F238E27FC236}">
                <a16:creationId xmlns:a16="http://schemas.microsoft.com/office/drawing/2014/main" id="{072AF534-BD6A-4151-9D8B-114260C61C8D}"/>
              </a:ext>
            </a:extLst>
          </p:cNvPr>
          <p:cNvSpPr txBox="1">
            <a:spLocks noChangeArrowheads="1"/>
          </p:cNvSpPr>
          <p:nvPr/>
        </p:nvSpPr>
        <p:spPr bwMode="auto">
          <a:xfrm>
            <a:off x="228600" y="5029200"/>
            <a:ext cx="45720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latin typeface="Times New Roman" panose="02020603050405020304" pitchFamily="18" charset="0"/>
                <a:ea typeface="华文新魏" panose="02010800040101010101" pitchFamily="2" charset="-122"/>
              </a:rPr>
              <a:t>         </a:t>
            </a:r>
            <a:r>
              <a:rPr lang="en-US" altLang="zh-CN">
                <a:latin typeface="Times New Roman" panose="02020603050405020304" pitchFamily="18" charset="0"/>
                <a:ea typeface="华文新魏" panose="02010800040101010101" pitchFamily="2" charset="-122"/>
              </a:rPr>
              <a:t>G</a:t>
            </a:r>
            <a:r>
              <a:rPr lang="en-US" altLang="zh-CN" baseline="-25000">
                <a:latin typeface="Times New Roman" panose="02020603050405020304" pitchFamily="18" charset="0"/>
                <a:ea typeface="华文新魏" panose="02010800040101010101" pitchFamily="2" charset="-122"/>
              </a:rPr>
              <a:t>1</a:t>
            </a:r>
            <a:r>
              <a:rPr lang="en-US" altLang="zh-CN" i="1">
                <a:latin typeface="Times New Roman" panose="02020603050405020304" pitchFamily="18" charset="0"/>
                <a:ea typeface="华文新魏" panose="02010800040101010101" pitchFamily="2" charset="-122"/>
              </a:rPr>
              <a:t>u</a:t>
            </a:r>
            <a:r>
              <a:rPr lang="en-US" altLang="zh-CN" baseline="-25000">
                <a:latin typeface="Times New Roman" panose="02020603050405020304" pitchFamily="18" charset="0"/>
                <a:ea typeface="华文新魏" panose="02010800040101010101" pitchFamily="2" charset="-122"/>
              </a:rPr>
              <a:t>1</a:t>
            </a:r>
            <a:r>
              <a:rPr lang="en-US" altLang="zh-CN">
                <a:latin typeface="Times New Roman" panose="02020603050405020304" pitchFamily="18" charset="0"/>
                <a:ea typeface="华文新魏" panose="02010800040101010101" pitchFamily="2" charset="-122"/>
              </a:rPr>
              <a:t> – G</a:t>
            </a:r>
            <a:r>
              <a:rPr lang="en-US" altLang="zh-CN" baseline="-25000">
                <a:latin typeface="Times New Roman" panose="02020603050405020304" pitchFamily="18" charset="0"/>
                <a:ea typeface="华文新魏" panose="02010800040101010101" pitchFamily="2" charset="-122"/>
              </a:rPr>
              <a:t>1</a:t>
            </a:r>
            <a:r>
              <a:rPr lang="en-US" altLang="zh-CN" i="1">
                <a:latin typeface="Times New Roman" panose="02020603050405020304" pitchFamily="18" charset="0"/>
                <a:ea typeface="华文新魏" panose="02010800040101010101" pitchFamily="2" charset="-122"/>
              </a:rPr>
              <a:t>u</a:t>
            </a:r>
            <a:r>
              <a:rPr lang="en-US" altLang="zh-CN" baseline="-25000">
                <a:latin typeface="Times New Roman" panose="02020603050405020304" pitchFamily="18" charset="0"/>
                <a:ea typeface="华文新魏" panose="02010800040101010101" pitchFamily="2" charset="-122"/>
              </a:rPr>
              <a:t>2</a:t>
            </a:r>
            <a:r>
              <a:rPr lang="en-US" altLang="zh-CN">
                <a:latin typeface="Times New Roman" panose="02020603050405020304" pitchFamily="18" charset="0"/>
                <a:ea typeface="华文新魏" panose="02010800040101010101" pitchFamily="2" charset="-122"/>
              </a:rPr>
              <a:t> = </a:t>
            </a:r>
            <a:r>
              <a:rPr lang="en-US" altLang="zh-CN" i="1">
                <a:latin typeface="Times New Roman" panose="02020603050405020304" pitchFamily="18" charset="0"/>
                <a:ea typeface="华文新魏" panose="02010800040101010101" pitchFamily="2" charset="-122"/>
              </a:rPr>
              <a:t>i</a:t>
            </a:r>
            <a:r>
              <a:rPr lang="en-US" altLang="zh-CN" baseline="-25000">
                <a:latin typeface="Times New Roman" panose="02020603050405020304" pitchFamily="18" charset="0"/>
                <a:ea typeface="华文新魏" panose="02010800040101010101" pitchFamily="2" charset="-122"/>
              </a:rPr>
              <a:t>S</a:t>
            </a:r>
            <a:r>
              <a:rPr lang="en-US" altLang="zh-CN">
                <a:latin typeface="Times New Roman" panose="02020603050405020304" pitchFamily="18" charset="0"/>
                <a:ea typeface="华文新魏" panose="02010800040101010101" pitchFamily="2" charset="-122"/>
              </a:rPr>
              <a:t> – I</a:t>
            </a:r>
          </a:p>
          <a:p>
            <a:pPr eaLnBrk="1" hangingPunct="1"/>
            <a:r>
              <a:rPr lang="en-US" altLang="zh-CN">
                <a:latin typeface="Times New Roman" panose="02020603050405020304" pitchFamily="18" charset="0"/>
                <a:ea typeface="华文新魏" panose="02010800040101010101" pitchFamily="2" charset="-122"/>
              </a:rPr>
              <a:t>         (G</a:t>
            </a:r>
            <a:r>
              <a:rPr lang="en-US" altLang="zh-CN" baseline="-25000">
                <a:latin typeface="Times New Roman" panose="02020603050405020304" pitchFamily="18" charset="0"/>
                <a:ea typeface="华文新魏" panose="02010800040101010101" pitchFamily="2" charset="-122"/>
              </a:rPr>
              <a:t>2</a:t>
            </a:r>
            <a:r>
              <a:rPr lang="en-US" altLang="zh-CN">
                <a:latin typeface="Times New Roman" panose="02020603050405020304" pitchFamily="18" charset="0"/>
                <a:ea typeface="华文新魏" panose="02010800040101010101" pitchFamily="2" charset="-122"/>
              </a:rPr>
              <a:t> + G</a:t>
            </a:r>
            <a:r>
              <a:rPr lang="en-US" altLang="zh-CN" baseline="-25000">
                <a:latin typeface="Times New Roman" panose="02020603050405020304" pitchFamily="18" charset="0"/>
                <a:ea typeface="华文新魏" panose="02010800040101010101" pitchFamily="2" charset="-122"/>
              </a:rPr>
              <a:t>3</a:t>
            </a:r>
            <a:r>
              <a:rPr lang="en-US" altLang="zh-CN">
                <a:latin typeface="Times New Roman" panose="02020603050405020304" pitchFamily="18" charset="0"/>
                <a:ea typeface="华文新魏" panose="02010800040101010101" pitchFamily="2" charset="-122"/>
              </a:rPr>
              <a:t>) </a:t>
            </a:r>
            <a:r>
              <a:rPr lang="en-US" altLang="zh-CN" i="1">
                <a:latin typeface="Times New Roman" panose="02020603050405020304" pitchFamily="18" charset="0"/>
                <a:ea typeface="华文新魏" panose="02010800040101010101" pitchFamily="2" charset="-122"/>
              </a:rPr>
              <a:t>u</a:t>
            </a:r>
            <a:r>
              <a:rPr lang="en-US" altLang="zh-CN" baseline="-25000">
                <a:latin typeface="Times New Roman" panose="02020603050405020304" pitchFamily="18" charset="0"/>
                <a:ea typeface="华文新魏" panose="02010800040101010101" pitchFamily="2" charset="-122"/>
              </a:rPr>
              <a:t>3</a:t>
            </a:r>
            <a:r>
              <a:rPr lang="en-US" altLang="zh-CN">
                <a:latin typeface="Times New Roman" panose="02020603050405020304" pitchFamily="18" charset="0"/>
                <a:ea typeface="华文新魏" panose="02010800040101010101" pitchFamily="2" charset="-122"/>
              </a:rPr>
              <a:t> – G</a:t>
            </a:r>
            <a:r>
              <a:rPr lang="en-US" altLang="zh-CN" baseline="-25000">
                <a:latin typeface="Times New Roman" panose="02020603050405020304" pitchFamily="18" charset="0"/>
                <a:ea typeface="华文新魏" panose="02010800040101010101" pitchFamily="2" charset="-122"/>
              </a:rPr>
              <a:t>2</a:t>
            </a:r>
            <a:r>
              <a:rPr lang="en-US" altLang="zh-CN" i="1">
                <a:latin typeface="Times New Roman" panose="02020603050405020304" pitchFamily="18" charset="0"/>
                <a:ea typeface="华文新魏" panose="02010800040101010101" pitchFamily="2" charset="-122"/>
              </a:rPr>
              <a:t>u</a:t>
            </a:r>
            <a:r>
              <a:rPr lang="en-US" altLang="zh-CN" baseline="-25000">
                <a:latin typeface="Times New Roman" panose="02020603050405020304" pitchFamily="18" charset="0"/>
                <a:ea typeface="华文新魏" panose="02010800040101010101" pitchFamily="2" charset="-122"/>
              </a:rPr>
              <a:t>2</a:t>
            </a:r>
            <a:r>
              <a:rPr lang="en-US" altLang="zh-CN">
                <a:latin typeface="Times New Roman" panose="02020603050405020304" pitchFamily="18" charset="0"/>
                <a:ea typeface="华文新魏" panose="02010800040101010101" pitchFamily="2" charset="-122"/>
              </a:rPr>
              <a:t> = I + G</a:t>
            </a:r>
            <a:r>
              <a:rPr lang="en-US" altLang="zh-CN" baseline="-25000">
                <a:latin typeface="Times New Roman" panose="02020603050405020304" pitchFamily="18" charset="0"/>
                <a:ea typeface="华文新魏" panose="02010800040101010101" pitchFamily="2" charset="-122"/>
              </a:rPr>
              <a:t>3 </a:t>
            </a:r>
            <a:r>
              <a:rPr lang="en-US" altLang="zh-CN" i="1">
                <a:latin typeface="Times New Roman" panose="02020603050405020304" pitchFamily="18" charset="0"/>
                <a:ea typeface="华文新魏" panose="02010800040101010101" pitchFamily="2" charset="-122"/>
              </a:rPr>
              <a:t>u</a:t>
            </a:r>
            <a:r>
              <a:rPr lang="en-US" altLang="zh-CN" baseline="-25000">
                <a:latin typeface="Times New Roman" panose="02020603050405020304" pitchFamily="18" charset="0"/>
                <a:ea typeface="华文新魏" panose="02010800040101010101" pitchFamily="2" charset="-122"/>
              </a:rPr>
              <a:t>3</a:t>
            </a:r>
            <a:endParaRPr lang="en-US" altLang="zh-CN">
              <a:latin typeface="Times New Roman" panose="02020603050405020304" pitchFamily="18" charset="0"/>
              <a:ea typeface="华文新魏" panose="02010800040101010101" pitchFamily="2" charset="-122"/>
            </a:endParaRPr>
          </a:p>
          <a:p>
            <a:pPr eaLnBrk="1" hangingPunct="1"/>
            <a:r>
              <a:rPr lang="zh-CN" altLang="en-US" sz="2400" b="1">
                <a:solidFill>
                  <a:srgbClr val="000000"/>
                </a:solidFill>
                <a:latin typeface="Times New Roman" panose="02020603050405020304" pitchFamily="18" charset="0"/>
                <a:ea typeface="华文新魏" panose="02010800040101010101" pitchFamily="2" charset="-122"/>
              </a:rPr>
              <a:t>对</a:t>
            </a:r>
            <a:r>
              <a:rPr lang="en-US" altLang="zh-CN" sz="2400" b="1" i="1">
                <a:solidFill>
                  <a:srgbClr val="000000"/>
                </a:solidFill>
                <a:latin typeface="Times New Roman" panose="02020603050405020304" pitchFamily="18" charset="0"/>
                <a:ea typeface="华文新魏" panose="02010800040101010101" pitchFamily="2" charset="-122"/>
              </a:rPr>
              <a:t>u</a:t>
            </a:r>
            <a:r>
              <a:rPr lang="en-US" altLang="zh-CN" sz="2400" b="1" baseline="-25000">
                <a:solidFill>
                  <a:srgbClr val="000000"/>
                </a:solidFill>
                <a:latin typeface="Times New Roman" panose="02020603050405020304" pitchFamily="18" charset="0"/>
                <a:ea typeface="华文新魏" panose="02010800040101010101" pitchFamily="2" charset="-122"/>
              </a:rPr>
              <a:t>S2</a:t>
            </a:r>
            <a:r>
              <a:rPr lang="zh-CN" altLang="en-US" sz="2400" b="1">
                <a:solidFill>
                  <a:srgbClr val="000000"/>
                </a:solidFill>
                <a:latin typeface="Times New Roman" panose="02020603050405020304" pitchFamily="18" charset="0"/>
                <a:ea typeface="华文新魏" panose="02010800040101010101" pitchFamily="2" charset="-122"/>
              </a:rPr>
              <a:t>补一方程： </a:t>
            </a:r>
            <a:r>
              <a:rPr lang="en-US" altLang="zh-CN" sz="2400" b="1" i="1">
                <a:solidFill>
                  <a:srgbClr val="000000"/>
                </a:solidFill>
                <a:latin typeface="Times New Roman" panose="02020603050405020304" pitchFamily="18" charset="0"/>
                <a:ea typeface="华文新魏" panose="02010800040101010101" pitchFamily="2" charset="-122"/>
              </a:rPr>
              <a:t>u</a:t>
            </a:r>
            <a:r>
              <a:rPr lang="en-US" altLang="zh-CN" sz="2400" b="1" baseline="-25000">
                <a:solidFill>
                  <a:srgbClr val="000000"/>
                </a:solidFill>
                <a:latin typeface="Times New Roman" panose="02020603050405020304" pitchFamily="18" charset="0"/>
                <a:ea typeface="华文新魏" panose="02010800040101010101" pitchFamily="2" charset="-122"/>
              </a:rPr>
              <a:t>1</a:t>
            </a:r>
            <a:r>
              <a:rPr lang="en-US" altLang="zh-CN" sz="2400" b="1">
                <a:solidFill>
                  <a:srgbClr val="000000"/>
                </a:solidFill>
                <a:latin typeface="Times New Roman" panose="02020603050405020304" pitchFamily="18" charset="0"/>
                <a:ea typeface="华文新魏" panose="02010800040101010101" pitchFamily="2" charset="-122"/>
              </a:rPr>
              <a:t> – </a:t>
            </a:r>
            <a:r>
              <a:rPr lang="en-US" altLang="zh-CN" sz="2400" b="1" i="1">
                <a:solidFill>
                  <a:srgbClr val="000000"/>
                </a:solidFill>
                <a:latin typeface="Times New Roman" panose="02020603050405020304" pitchFamily="18" charset="0"/>
                <a:ea typeface="华文新魏" panose="02010800040101010101" pitchFamily="2" charset="-122"/>
              </a:rPr>
              <a:t>u</a:t>
            </a:r>
            <a:r>
              <a:rPr lang="en-US" altLang="zh-CN" sz="2400" b="1" baseline="-25000">
                <a:solidFill>
                  <a:srgbClr val="000000"/>
                </a:solidFill>
                <a:latin typeface="Times New Roman" panose="02020603050405020304" pitchFamily="18" charset="0"/>
                <a:ea typeface="华文新魏" panose="02010800040101010101" pitchFamily="2" charset="-122"/>
              </a:rPr>
              <a:t>3</a:t>
            </a:r>
            <a:r>
              <a:rPr lang="en-US" altLang="zh-CN" sz="2400" b="1">
                <a:solidFill>
                  <a:srgbClr val="000000"/>
                </a:solidFill>
                <a:latin typeface="Times New Roman" panose="02020603050405020304" pitchFamily="18" charset="0"/>
                <a:ea typeface="华文新魏" panose="02010800040101010101" pitchFamily="2" charset="-122"/>
              </a:rPr>
              <a:t> = </a:t>
            </a:r>
            <a:r>
              <a:rPr lang="en-US" altLang="zh-CN" sz="2400" b="1" i="1">
                <a:solidFill>
                  <a:srgbClr val="000000"/>
                </a:solidFill>
                <a:latin typeface="Times New Roman" panose="02020603050405020304" pitchFamily="18" charset="0"/>
                <a:ea typeface="华文新魏" panose="02010800040101010101" pitchFamily="2" charset="-122"/>
              </a:rPr>
              <a:t>u</a:t>
            </a:r>
            <a:r>
              <a:rPr lang="en-US" altLang="zh-CN" sz="2400" b="1" baseline="-25000">
                <a:solidFill>
                  <a:srgbClr val="000000"/>
                </a:solidFill>
                <a:latin typeface="Times New Roman" panose="02020603050405020304" pitchFamily="18" charset="0"/>
                <a:ea typeface="华文新魏" panose="02010800040101010101" pitchFamily="2" charset="-122"/>
              </a:rPr>
              <a:t>S2</a:t>
            </a:r>
            <a:r>
              <a:rPr lang="en-US" altLang="zh-CN" sz="2400">
                <a:latin typeface="Times New Roman" panose="02020603050405020304" pitchFamily="18" charset="0"/>
                <a:ea typeface="华文新魏" panose="02010800040101010101" pitchFamily="2" charset="-122"/>
              </a:rPr>
              <a:t> </a:t>
            </a:r>
          </a:p>
        </p:txBody>
      </p:sp>
      <p:sp>
        <p:nvSpPr>
          <p:cNvPr id="27662" name="文本框 28703">
            <a:hlinkClick r:id="" action="ppaction://hlinkshowjump?jump=nextslide"/>
            <a:extLst>
              <a:ext uri="{FF2B5EF4-FFF2-40B4-BE49-F238E27FC236}">
                <a16:creationId xmlns:a16="http://schemas.microsoft.com/office/drawing/2014/main" id="{EF012488-648A-48B1-AB13-69740DB90955}"/>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27663" name="文本框 28704">
            <a:hlinkClick r:id="" action="ppaction://hlinkshowjump?jump=previousslide"/>
            <a:extLst>
              <a:ext uri="{FF2B5EF4-FFF2-40B4-BE49-F238E27FC236}">
                <a16:creationId xmlns:a16="http://schemas.microsoft.com/office/drawing/2014/main" id="{85F154C2-C1DF-4D53-B29E-5A3E153CE213}"/>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27664" name="文本框 28705">
            <a:extLst>
              <a:ext uri="{FF2B5EF4-FFF2-40B4-BE49-F238E27FC236}">
                <a16:creationId xmlns:a16="http://schemas.microsoft.com/office/drawing/2014/main" id="{13C7DE9A-DD44-4DE1-BAC4-F79EC92E609C}"/>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F6F2BFBB-0F78-4242-9B9A-97FEE189997E}"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17</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27665" name="文本框 28706">
            <a:hlinkClick r:id="" action="ppaction://hlinkshowjump?jump=firstslide"/>
            <a:extLst>
              <a:ext uri="{FF2B5EF4-FFF2-40B4-BE49-F238E27FC236}">
                <a16:creationId xmlns:a16="http://schemas.microsoft.com/office/drawing/2014/main" id="{B94AD773-D1EA-4CE8-8391-D692288C35FD}"/>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33809" name="标题 28707">
            <a:extLst>
              <a:ext uri="{FF2B5EF4-FFF2-40B4-BE49-F238E27FC236}">
                <a16:creationId xmlns:a16="http://schemas.microsoft.com/office/drawing/2014/main" id="{DFB1DAC7-FE53-462E-B365-36F1A90BF059}"/>
              </a:ext>
            </a:extLst>
          </p:cNvPr>
          <p:cNvSpPr>
            <a:spLocks noGrp="1" noChangeArrowheads="1"/>
          </p:cNvSpPr>
          <p:nvPr>
            <p:ph type="title" idx="4294967295"/>
          </p:nvPr>
        </p:nvSpPr>
        <p:spPr>
          <a:xfrm>
            <a:off x="228600" y="685800"/>
            <a:ext cx="3429000" cy="381000"/>
          </a:xfrm>
        </p:spPr>
        <p:txBody>
          <a:bodyPr/>
          <a:lstStyle/>
          <a:p>
            <a:pPr algn="l" eaLnBrk="1" hangingPunct="1"/>
            <a:r>
              <a:rPr lang="en-US" altLang="zh-CN">
                <a:solidFill>
                  <a:srgbClr val="D82E1C"/>
                </a:solidFill>
                <a:latin typeface="黑体" panose="02010609060101010101" pitchFamily="49" charset="-122"/>
                <a:ea typeface="黑体" panose="02010609060101010101" pitchFamily="49" charset="-122"/>
              </a:rPr>
              <a:t>1</a:t>
            </a:r>
            <a:r>
              <a:rPr lang="zh-CN" altLang="en-US">
                <a:solidFill>
                  <a:srgbClr val="D82E1C"/>
                </a:solidFill>
                <a:latin typeface="黑体" panose="02010609060101010101" pitchFamily="49" charset="-122"/>
                <a:ea typeface="黑体" panose="02010609060101010101" pitchFamily="49" charset="-122"/>
              </a:rPr>
              <a:t>、电压源的处理方法</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681"/>
                                        </p:tgtEl>
                                        <p:attrNameLst>
                                          <p:attrName>style.visibility</p:attrName>
                                        </p:attrNameLst>
                                      </p:cBhvr>
                                      <p:to>
                                        <p:strVal val="visible"/>
                                      </p:to>
                                    </p:set>
                                    <p:animEffect transition="in" filter="wipe(up)">
                                      <p:cBhvr>
                                        <p:cTn id="7" dur="500"/>
                                        <p:tgtEl>
                                          <p:spTgt spid="28681"/>
                                        </p:tgtEl>
                                      </p:cBhvr>
                                    </p:animEffect>
                                  </p:childTnLst>
                                </p:cTn>
                              </p:par>
                            </p:childTnLst>
                          </p:cTn>
                        </p:par>
                        <p:par>
                          <p:cTn id="8" fill="hold" nodeType="afterGroup">
                            <p:stCondLst>
                              <p:cond delay="500"/>
                            </p:stCondLst>
                            <p:childTnLst>
                              <p:par>
                                <p:cTn id="9" presetID="2" presetClass="entr" presetSubtype="2" fill="hold" nodeType="afterEffect">
                                  <p:stCondLst>
                                    <p:cond delay="0"/>
                                  </p:stCondLst>
                                  <p:childTnLst>
                                    <p:set>
                                      <p:cBhvr>
                                        <p:cTn id="10" dur="1" fill="hold">
                                          <p:stCondLst>
                                            <p:cond delay="0"/>
                                          </p:stCondLst>
                                        </p:cTn>
                                        <p:tgtEl>
                                          <p:spTgt spid="28691"/>
                                        </p:tgtEl>
                                        <p:attrNameLst>
                                          <p:attrName>style.visibility</p:attrName>
                                        </p:attrNameLst>
                                      </p:cBhvr>
                                      <p:to>
                                        <p:strVal val="visible"/>
                                      </p:to>
                                    </p:set>
                                    <p:anim calcmode="lin" valueType="num">
                                      <p:cBhvr additive="base">
                                        <p:cTn id="11" dur="500" fill="hold"/>
                                        <p:tgtEl>
                                          <p:spTgt spid="28691"/>
                                        </p:tgtEl>
                                        <p:attrNameLst>
                                          <p:attrName>ppt_x</p:attrName>
                                        </p:attrNameLst>
                                      </p:cBhvr>
                                      <p:tavLst>
                                        <p:tav tm="0">
                                          <p:val>
                                            <p:strVal val="1+#ppt_w/2"/>
                                          </p:val>
                                        </p:tav>
                                        <p:tav tm="100000">
                                          <p:val>
                                            <p:strVal val="#ppt_x"/>
                                          </p:val>
                                        </p:tav>
                                      </p:tavLst>
                                    </p:anim>
                                    <p:anim calcmode="lin" valueType="num">
                                      <p:cBhvr additive="base">
                                        <p:cTn id="12" dur="500" fill="hold"/>
                                        <p:tgtEl>
                                          <p:spTgt spid="28691"/>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696"/>
                                        </p:tgtEl>
                                        <p:attrNameLst>
                                          <p:attrName>style.visibility</p:attrName>
                                        </p:attrNameLst>
                                      </p:cBhvr>
                                      <p:to>
                                        <p:strVal val="visible"/>
                                      </p:to>
                                    </p:set>
                                    <p:animEffect transition="in" filter="wipe(up)">
                                      <p:cBhvr>
                                        <p:cTn id="17" dur="500"/>
                                        <p:tgtEl>
                                          <p:spTgt spid="286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nodeType="clickEffect">
                                  <p:stCondLst>
                                    <p:cond delay="0"/>
                                  </p:stCondLst>
                                  <p:childTnLst>
                                    <p:set>
                                      <p:cBhvr>
                                        <p:cTn id="21" dur="1" fill="hold">
                                          <p:stCondLst>
                                            <p:cond delay="0"/>
                                          </p:stCondLst>
                                        </p:cTn>
                                        <p:tgtEl>
                                          <p:spTgt spid="28694"/>
                                        </p:tgtEl>
                                        <p:attrNameLst>
                                          <p:attrName>style.visibility</p:attrName>
                                        </p:attrNameLst>
                                      </p:cBhvr>
                                      <p:to>
                                        <p:strVal val="visible"/>
                                      </p:to>
                                    </p:set>
                                    <p:anim calcmode="lin" valueType="num">
                                      <p:cBhvr>
                                        <p:cTn id="22" dur="500" fill="hold"/>
                                        <p:tgtEl>
                                          <p:spTgt spid="28694"/>
                                        </p:tgtEl>
                                        <p:attrNameLst>
                                          <p:attrName>ppt_w</p:attrName>
                                        </p:attrNameLst>
                                      </p:cBhvr>
                                      <p:tavLst>
                                        <p:tav tm="0">
                                          <p:val>
                                            <p:fltVal val="0"/>
                                          </p:val>
                                        </p:tav>
                                        <p:tav tm="100000">
                                          <p:val>
                                            <p:strVal val="#ppt_w"/>
                                          </p:val>
                                        </p:tav>
                                      </p:tavLst>
                                    </p:anim>
                                    <p:anim calcmode="lin" valueType="num">
                                      <p:cBhvr>
                                        <p:cTn id="23" dur="500" fill="hold"/>
                                        <p:tgtEl>
                                          <p:spTgt spid="28694"/>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8697"/>
                                        </p:tgtEl>
                                        <p:attrNameLst>
                                          <p:attrName>style.visibility</p:attrName>
                                        </p:attrNameLst>
                                      </p:cBhvr>
                                      <p:to>
                                        <p:strVal val="visible"/>
                                      </p:to>
                                    </p:set>
                                    <p:animEffect transition="in" filter="wipe(up)">
                                      <p:cBhvr>
                                        <p:cTn id="28" dur="500"/>
                                        <p:tgtEl>
                                          <p:spTgt spid="2869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8698"/>
                                        </p:tgtEl>
                                        <p:attrNameLst>
                                          <p:attrName>style.visibility</p:attrName>
                                        </p:attrNameLst>
                                      </p:cBhvr>
                                      <p:to>
                                        <p:strVal val="visible"/>
                                      </p:to>
                                    </p:set>
                                    <p:animEffect transition="in" filter="wipe(up)">
                                      <p:cBhvr>
                                        <p:cTn id="33" dur="500"/>
                                        <p:tgtEl>
                                          <p:spTgt spid="2869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9" presetClass="entr" presetSubtype="10" fill="hold" nodeType="clickEffect">
                                  <p:stCondLst>
                                    <p:cond delay="0"/>
                                  </p:stCondLst>
                                  <p:childTnLst>
                                    <p:set>
                                      <p:cBhvr>
                                        <p:cTn id="37" dur="1" fill="hold">
                                          <p:stCondLst>
                                            <p:cond delay="0"/>
                                          </p:stCondLst>
                                        </p:cTn>
                                        <p:tgtEl>
                                          <p:spTgt spid="28695"/>
                                        </p:tgtEl>
                                        <p:attrNameLst>
                                          <p:attrName>style.visibility</p:attrName>
                                        </p:attrNameLst>
                                      </p:cBhvr>
                                      <p:to>
                                        <p:strVal val="visible"/>
                                      </p:to>
                                    </p:set>
                                    <p:anim calcmode="lin" valueType="num">
                                      <p:cBhvr>
                                        <p:cTn id="38" dur="5000" fill="hold"/>
                                        <p:tgtEl>
                                          <p:spTgt spid="28695"/>
                                        </p:tgtEl>
                                        <p:attrNameLst>
                                          <p:attrName>ppt_w</p:attrName>
                                        </p:attrNameLst>
                                      </p:cBhvr>
                                      <p:tavLst>
                                        <p:tav tm="0" fmla="#ppt_w*sin(2.5*pi*$)">
                                          <p:val>
                                            <p:fltVal val="0"/>
                                          </p:val>
                                        </p:tav>
                                        <p:tav tm="100000">
                                          <p:val>
                                            <p:fltVal val="1"/>
                                          </p:val>
                                        </p:tav>
                                      </p:tavLst>
                                    </p:anim>
                                    <p:anim calcmode="lin" valueType="num">
                                      <p:cBhvr>
                                        <p:cTn id="39" dur="5000" fill="hold"/>
                                        <p:tgtEl>
                                          <p:spTgt spid="28695"/>
                                        </p:tgtEl>
                                        <p:attrNameLst>
                                          <p:attrName>ppt_h</p:attrName>
                                        </p:attrNameLst>
                                      </p:cBhvr>
                                      <p:tavLst>
                                        <p:tav tm="0">
                                          <p:val>
                                            <p:strVal val="#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28699"/>
                                        </p:tgtEl>
                                        <p:attrNameLst>
                                          <p:attrName>style.visibility</p:attrName>
                                        </p:attrNameLst>
                                      </p:cBhvr>
                                      <p:to>
                                        <p:strVal val="visible"/>
                                      </p:to>
                                    </p:set>
                                    <p:animEffect transition="in" filter="wipe(up)">
                                      <p:cBhvr>
                                        <p:cTn id="44" dur="500"/>
                                        <p:tgtEl>
                                          <p:spTgt spid="2869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28684"/>
                                        </p:tgtEl>
                                        <p:attrNameLst>
                                          <p:attrName>style.visibility</p:attrName>
                                        </p:attrNameLst>
                                      </p:cBhvr>
                                      <p:to>
                                        <p:strVal val="visible"/>
                                      </p:to>
                                    </p:set>
                                    <p:anim calcmode="lin" valueType="num">
                                      <p:cBhvr>
                                        <p:cTn id="49" dur="500" fill="hold"/>
                                        <p:tgtEl>
                                          <p:spTgt spid="28684"/>
                                        </p:tgtEl>
                                        <p:attrNameLst>
                                          <p:attrName>ppt_w</p:attrName>
                                        </p:attrNameLst>
                                      </p:cBhvr>
                                      <p:tavLst>
                                        <p:tav tm="0">
                                          <p:val>
                                            <p:fltVal val="0"/>
                                          </p:val>
                                        </p:tav>
                                        <p:tav tm="100000">
                                          <p:val>
                                            <p:strVal val="#ppt_w"/>
                                          </p:val>
                                        </p:tav>
                                      </p:tavLst>
                                    </p:anim>
                                    <p:anim calcmode="lin" valueType="num">
                                      <p:cBhvr>
                                        <p:cTn id="50" dur="500" fill="hold"/>
                                        <p:tgtEl>
                                          <p:spTgt spid="2868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1" grpId="0"/>
      <p:bldP spid="28684" grpId="0" animBg="1"/>
      <p:bldP spid="28696" grpId="0"/>
      <p:bldP spid="28697" grpId="0"/>
      <p:bldP spid="28698" grpId="0"/>
      <p:bldP spid="2869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29697">
            <a:extLst>
              <a:ext uri="{FF2B5EF4-FFF2-40B4-BE49-F238E27FC236}">
                <a16:creationId xmlns:a16="http://schemas.microsoft.com/office/drawing/2014/main" id="{760D1DC3-C4E4-4002-9CE2-1D46F2FD9E30}"/>
              </a:ext>
            </a:extLst>
          </p:cNvPr>
          <p:cNvSpPr>
            <a:spLocks noChangeArrowheads="1" noChangeShapeType="1" noTextEdit="1"/>
          </p:cNvSpPr>
          <p:nvPr/>
        </p:nvSpPr>
        <p:spPr bwMode="auto">
          <a:xfrm>
            <a:off x="3505200" y="0"/>
            <a:ext cx="43434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 二、节点法中特殊情况的处理</a:t>
            </a:r>
          </a:p>
        </p:txBody>
      </p:sp>
      <p:sp>
        <p:nvSpPr>
          <p:cNvPr id="34819" name="矩形 29698">
            <a:extLst>
              <a:ext uri="{FF2B5EF4-FFF2-40B4-BE49-F238E27FC236}">
                <a16:creationId xmlns:a16="http://schemas.microsoft.com/office/drawing/2014/main" id="{27CD4D76-E986-4271-A420-D878CC5DFDCF}"/>
              </a:ext>
            </a:extLst>
          </p:cNvPr>
          <p:cNvSpPr>
            <a:spLocks noChangeArrowheads="1"/>
          </p:cNvSpPr>
          <p:nvPr/>
        </p:nvSpPr>
        <p:spPr bwMode="auto">
          <a:xfrm>
            <a:off x="288925" y="0"/>
            <a:ext cx="1844675"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 2.4   </a:t>
            </a:r>
            <a:r>
              <a:rPr lang="zh-CN" altLang="en-US">
                <a:solidFill>
                  <a:schemeClr val="bg1"/>
                </a:solidFill>
                <a:latin typeface="黑体" panose="02010609060101010101" pitchFamily="49" charset="-122"/>
                <a:ea typeface="黑体" panose="02010609060101010101" pitchFamily="49" charset="-122"/>
              </a:rPr>
              <a:t>节点法</a:t>
            </a:r>
          </a:p>
        </p:txBody>
      </p:sp>
      <p:sp>
        <p:nvSpPr>
          <p:cNvPr id="29705" name="文本框 29704">
            <a:extLst>
              <a:ext uri="{FF2B5EF4-FFF2-40B4-BE49-F238E27FC236}">
                <a16:creationId xmlns:a16="http://schemas.microsoft.com/office/drawing/2014/main" id="{A1DCA131-EA77-4AFE-8D2D-034F90498E90}"/>
              </a:ext>
            </a:extLst>
          </p:cNvPr>
          <p:cNvSpPr txBox="1">
            <a:spLocks noChangeArrowheads="1"/>
          </p:cNvSpPr>
          <p:nvPr/>
        </p:nvSpPr>
        <p:spPr bwMode="auto">
          <a:xfrm>
            <a:off x="304800" y="1295400"/>
            <a:ext cx="5770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rgbClr val="E92B0B"/>
                </a:solidFill>
                <a:latin typeface="Times New Roman" panose="02020603050405020304" pitchFamily="18" charset="0"/>
                <a:ea typeface="华文新魏" panose="02010800040101010101" pitchFamily="2" charset="-122"/>
              </a:rPr>
              <a:t>例</a:t>
            </a:r>
            <a:r>
              <a:rPr lang="en-US" altLang="zh-CN" sz="2400">
                <a:solidFill>
                  <a:srgbClr val="E92B0B"/>
                </a:solidFill>
                <a:latin typeface="Times New Roman" panose="02020603050405020304" pitchFamily="18" charset="0"/>
                <a:ea typeface="华文新魏" panose="02010800040101010101" pitchFamily="2" charset="-122"/>
              </a:rPr>
              <a:t>2</a:t>
            </a:r>
            <a:r>
              <a:rPr lang="en-US" altLang="zh-CN" sz="2400">
                <a:latin typeface="Times New Roman" panose="02020603050405020304" pitchFamily="18" charset="0"/>
                <a:ea typeface="华文新魏" panose="02010800040101010101" pitchFamily="2" charset="-122"/>
              </a:rPr>
              <a:t>  </a:t>
            </a:r>
            <a:r>
              <a:rPr lang="zh-CN" altLang="en-US" sz="2400">
                <a:solidFill>
                  <a:srgbClr val="1E14E8"/>
                </a:solidFill>
                <a:latin typeface="Times New Roman" panose="02020603050405020304" pitchFamily="18" charset="0"/>
                <a:ea typeface="华文新魏" panose="02010800040101010101" pitchFamily="2" charset="-122"/>
              </a:rPr>
              <a:t>如图</a:t>
            </a:r>
            <a:r>
              <a:rPr lang="en-US" altLang="zh-CN" sz="2400">
                <a:solidFill>
                  <a:srgbClr val="1E14E8"/>
                </a:solidFill>
                <a:latin typeface="Times New Roman" panose="02020603050405020304" pitchFamily="18" charset="0"/>
                <a:ea typeface="华文新魏" panose="02010800040101010101" pitchFamily="2" charset="-122"/>
              </a:rPr>
              <a:t>(a)</a:t>
            </a:r>
            <a:r>
              <a:rPr lang="zh-CN" altLang="en-US" sz="2400">
                <a:solidFill>
                  <a:srgbClr val="1E14E8"/>
                </a:solidFill>
                <a:latin typeface="Times New Roman" panose="02020603050405020304" pitchFamily="18" charset="0"/>
                <a:ea typeface="华文新魏" panose="02010800040101010101" pitchFamily="2" charset="-122"/>
              </a:rPr>
              <a:t>电路，用节点法求电流</a:t>
            </a:r>
            <a:r>
              <a:rPr lang="en-US" altLang="zh-CN" sz="2400" i="1">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1</a:t>
            </a:r>
            <a:r>
              <a:rPr lang="zh-CN" altLang="en-US" sz="2400">
                <a:solidFill>
                  <a:srgbClr val="1E14E8"/>
                </a:solidFill>
                <a:latin typeface="Times New Roman" panose="02020603050405020304" pitchFamily="18" charset="0"/>
                <a:ea typeface="华文新魏" panose="02010800040101010101" pitchFamily="2" charset="-122"/>
              </a:rPr>
              <a:t>和</a:t>
            </a:r>
            <a:r>
              <a:rPr lang="en-US" altLang="zh-CN" sz="2400" i="1">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2</a:t>
            </a:r>
            <a:r>
              <a:rPr lang="zh-CN" altLang="en-US" sz="2400">
                <a:solidFill>
                  <a:srgbClr val="1E14E8"/>
                </a:solidFill>
                <a:latin typeface="Times New Roman" panose="02020603050405020304" pitchFamily="18" charset="0"/>
                <a:ea typeface="华文新魏" panose="02010800040101010101" pitchFamily="2" charset="-122"/>
              </a:rPr>
              <a:t>。</a:t>
            </a:r>
          </a:p>
        </p:txBody>
      </p:sp>
      <p:sp>
        <p:nvSpPr>
          <p:cNvPr id="29708" name="文本框 29707">
            <a:extLst>
              <a:ext uri="{FF2B5EF4-FFF2-40B4-BE49-F238E27FC236}">
                <a16:creationId xmlns:a16="http://schemas.microsoft.com/office/drawing/2014/main" id="{9492CCC9-495F-4C33-ABFF-7081EA6C9A9E}"/>
              </a:ext>
            </a:extLst>
          </p:cNvPr>
          <p:cNvSpPr txBox="1">
            <a:spLocks noChangeArrowheads="1"/>
          </p:cNvSpPr>
          <p:nvPr/>
        </p:nvSpPr>
        <p:spPr bwMode="auto">
          <a:xfrm>
            <a:off x="685800" y="5384800"/>
            <a:ext cx="7391400" cy="711200"/>
          </a:xfrm>
          <a:prstGeom prst="rect">
            <a:avLst/>
          </a:prstGeom>
          <a:noFill/>
          <a:ln w="9525">
            <a:solidFill>
              <a:srgbClr val="1E14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E92B0B"/>
                </a:solidFill>
                <a:latin typeface="Times New Roman" panose="02020603050405020304" pitchFamily="18" charset="0"/>
                <a:ea typeface="黑体" panose="02010609060101010101" pitchFamily="49" charset="-122"/>
              </a:rPr>
              <a:t>小结：</a:t>
            </a:r>
            <a:r>
              <a:rPr lang="zh-CN" altLang="en-US">
                <a:solidFill>
                  <a:srgbClr val="000000"/>
                </a:solidFill>
                <a:latin typeface="Times New Roman" panose="02020603050405020304" pitchFamily="18" charset="0"/>
                <a:ea typeface="黑体" panose="02010609060101010101" pitchFamily="49" charset="-122"/>
              </a:rPr>
              <a:t>对受控源首先将它看成独立电源；列方程后，对每个受控源再补一个方程将其控制量用节点电压表示。</a:t>
            </a:r>
          </a:p>
        </p:txBody>
      </p:sp>
      <p:graphicFrame>
        <p:nvGraphicFramePr>
          <p:cNvPr id="29710" name="对象 29709">
            <a:extLst>
              <a:ext uri="{FF2B5EF4-FFF2-40B4-BE49-F238E27FC236}">
                <a16:creationId xmlns:a16="http://schemas.microsoft.com/office/drawing/2014/main" id="{A58ADC02-0E4D-4821-9B10-D1D11B29D1D6}"/>
              </a:ext>
            </a:extLst>
          </p:cNvPr>
          <p:cNvGraphicFramePr>
            <a:graphicFrameLocks/>
          </p:cNvGraphicFramePr>
          <p:nvPr/>
        </p:nvGraphicFramePr>
        <p:xfrm>
          <a:off x="5791200" y="685800"/>
          <a:ext cx="3108325" cy="2208213"/>
        </p:xfrm>
        <a:graphic>
          <a:graphicData uri="http://schemas.openxmlformats.org/presentationml/2006/ole">
            <mc:AlternateContent xmlns:mc="http://schemas.openxmlformats.org/markup-compatibility/2006">
              <mc:Choice xmlns:v="urn:schemas-microsoft-com:vml" Requires="v">
                <p:oleObj spid="_x0000_s34863" r:id="rId4" imgW="3108960" imgH="2208276" progId="Visio.Drawing.5">
                  <p:embed/>
                </p:oleObj>
              </mc:Choice>
              <mc:Fallback>
                <p:oleObj r:id="rId4" imgW="3108960" imgH="2208276" progId="Visio.Drawing.5">
                  <p:embed/>
                  <p:pic>
                    <p:nvPicPr>
                      <p:cNvPr id="0" name="对象 2970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685800"/>
                        <a:ext cx="3108325" cy="220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11" name="文本框 29710">
            <a:extLst>
              <a:ext uri="{FF2B5EF4-FFF2-40B4-BE49-F238E27FC236}">
                <a16:creationId xmlns:a16="http://schemas.microsoft.com/office/drawing/2014/main" id="{6CA6AE7A-4E15-4928-9F36-EB7AA57704C4}"/>
              </a:ext>
            </a:extLst>
          </p:cNvPr>
          <p:cNvSpPr txBox="1">
            <a:spLocks noChangeArrowheads="1"/>
          </p:cNvSpPr>
          <p:nvPr/>
        </p:nvSpPr>
        <p:spPr bwMode="auto">
          <a:xfrm>
            <a:off x="304800" y="2727325"/>
            <a:ext cx="56388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1E14E8"/>
                </a:solidFill>
                <a:latin typeface="Times New Roman" panose="02020603050405020304" pitchFamily="18" charset="0"/>
                <a:ea typeface="华文新魏" panose="02010800040101010101" pitchFamily="2" charset="-122"/>
              </a:rPr>
              <a:t>      </a:t>
            </a:r>
            <a:r>
              <a:rPr lang="zh-CN" altLang="en-US">
                <a:solidFill>
                  <a:srgbClr val="1E14E8"/>
                </a:solidFill>
                <a:latin typeface="Times New Roman" panose="02020603050405020304" pitchFamily="18" charset="0"/>
                <a:ea typeface="黑体" panose="02010609060101010101" pitchFamily="49" charset="-122"/>
              </a:rPr>
              <a:t>设独立节点电压为</a:t>
            </a:r>
            <a:r>
              <a:rPr lang="en-US" altLang="zh-CN" i="1">
                <a:solidFill>
                  <a:srgbClr val="1E14E8"/>
                </a:solidFill>
                <a:latin typeface="Times New Roman" panose="02020603050405020304" pitchFamily="18" charset="0"/>
                <a:ea typeface="黑体" panose="02010609060101010101" pitchFamily="49" charset="-122"/>
              </a:rPr>
              <a:t>u</a:t>
            </a:r>
            <a:r>
              <a:rPr lang="en-US" altLang="zh-CN" baseline="-25000">
                <a:solidFill>
                  <a:srgbClr val="1E14E8"/>
                </a:solidFill>
                <a:latin typeface="Times New Roman" panose="02020603050405020304" pitchFamily="18" charset="0"/>
                <a:ea typeface="黑体" panose="02010609060101010101" pitchFamily="49" charset="-122"/>
              </a:rPr>
              <a:t>a</a:t>
            </a:r>
            <a:r>
              <a:rPr lang="zh-CN" altLang="en-US">
                <a:solidFill>
                  <a:srgbClr val="1E14E8"/>
                </a:solidFill>
                <a:latin typeface="Times New Roman" panose="02020603050405020304" pitchFamily="18" charset="0"/>
                <a:ea typeface="黑体" panose="02010609060101010101" pitchFamily="49" charset="-122"/>
              </a:rPr>
              <a:t>和</a:t>
            </a:r>
            <a:r>
              <a:rPr lang="en-US" altLang="zh-CN" i="1">
                <a:solidFill>
                  <a:srgbClr val="1E14E8"/>
                </a:solidFill>
                <a:latin typeface="Times New Roman" panose="02020603050405020304" pitchFamily="18" charset="0"/>
                <a:ea typeface="黑体" panose="02010609060101010101" pitchFamily="49" charset="-122"/>
              </a:rPr>
              <a:t>u</a:t>
            </a:r>
            <a:r>
              <a:rPr lang="en-US" altLang="zh-CN" baseline="-25000">
                <a:solidFill>
                  <a:srgbClr val="1E14E8"/>
                </a:solidFill>
                <a:latin typeface="Times New Roman" panose="02020603050405020304" pitchFamily="18" charset="0"/>
                <a:ea typeface="黑体" panose="02010609060101010101" pitchFamily="49" charset="-122"/>
              </a:rPr>
              <a:t>b</a:t>
            </a:r>
            <a:r>
              <a:rPr lang="en-US" altLang="zh-CN">
                <a:solidFill>
                  <a:srgbClr val="1E14E8"/>
                </a:solidFill>
                <a:latin typeface="Times New Roman" panose="02020603050405020304" pitchFamily="18" charset="0"/>
                <a:ea typeface="黑体" panose="02010609060101010101" pitchFamily="49" charset="-122"/>
              </a:rPr>
              <a:t>,</a:t>
            </a:r>
            <a:r>
              <a:rPr lang="zh-CN" altLang="en-US">
                <a:solidFill>
                  <a:srgbClr val="1E14E8"/>
                </a:solidFill>
                <a:latin typeface="Times New Roman" panose="02020603050405020304" pitchFamily="18" charset="0"/>
                <a:ea typeface="黑体" panose="02010609060101010101" pitchFamily="49" charset="-122"/>
              </a:rPr>
              <a:t>则可列出节点方程组为         </a:t>
            </a:r>
            <a:r>
              <a:rPr lang="en-US" altLang="zh-CN">
                <a:solidFill>
                  <a:srgbClr val="1E14E8"/>
                </a:solidFill>
                <a:latin typeface="Times New Roman" panose="02020603050405020304" pitchFamily="18" charset="0"/>
                <a:ea typeface="黑体" panose="02010609060101010101" pitchFamily="49" charset="-122"/>
              </a:rPr>
              <a:t>(1+1) </a:t>
            </a:r>
            <a:r>
              <a:rPr lang="en-US" altLang="zh-CN" i="1">
                <a:solidFill>
                  <a:srgbClr val="1E14E8"/>
                </a:solidFill>
                <a:latin typeface="Times New Roman" panose="02020603050405020304" pitchFamily="18" charset="0"/>
                <a:ea typeface="黑体" panose="02010609060101010101" pitchFamily="49" charset="-122"/>
              </a:rPr>
              <a:t>u</a:t>
            </a:r>
            <a:r>
              <a:rPr lang="en-US" altLang="zh-CN" baseline="-25000">
                <a:solidFill>
                  <a:srgbClr val="1E14E8"/>
                </a:solidFill>
                <a:latin typeface="Times New Roman" panose="02020603050405020304" pitchFamily="18" charset="0"/>
                <a:ea typeface="黑体" panose="02010609060101010101" pitchFamily="49" charset="-122"/>
              </a:rPr>
              <a:t>a</a:t>
            </a:r>
            <a:r>
              <a:rPr lang="en-US" altLang="zh-CN">
                <a:solidFill>
                  <a:srgbClr val="1E14E8"/>
                </a:solidFill>
                <a:latin typeface="Times New Roman" panose="02020603050405020304" pitchFamily="18" charset="0"/>
                <a:ea typeface="黑体" panose="02010609060101010101" pitchFamily="49" charset="-122"/>
              </a:rPr>
              <a:t> – </a:t>
            </a:r>
            <a:r>
              <a:rPr lang="en-US" altLang="zh-CN" i="1">
                <a:solidFill>
                  <a:srgbClr val="1E14E8"/>
                </a:solidFill>
                <a:latin typeface="Times New Roman" panose="02020603050405020304" pitchFamily="18" charset="0"/>
                <a:ea typeface="黑体" panose="02010609060101010101" pitchFamily="49" charset="-122"/>
              </a:rPr>
              <a:t>u</a:t>
            </a:r>
            <a:r>
              <a:rPr lang="en-US" altLang="zh-CN" baseline="-25000">
                <a:solidFill>
                  <a:srgbClr val="1E14E8"/>
                </a:solidFill>
                <a:latin typeface="Times New Roman" panose="02020603050405020304" pitchFamily="18" charset="0"/>
                <a:ea typeface="黑体" panose="02010609060101010101" pitchFamily="49" charset="-122"/>
              </a:rPr>
              <a:t>b</a:t>
            </a:r>
            <a:r>
              <a:rPr lang="en-US" altLang="zh-CN">
                <a:solidFill>
                  <a:srgbClr val="1E14E8"/>
                </a:solidFill>
                <a:latin typeface="Times New Roman" panose="02020603050405020304" pitchFamily="18" charset="0"/>
                <a:ea typeface="黑体" panose="02010609060101010101" pitchFamily="49" charset="-122"/>
              </a:rPr>
              <a:t>= 9 + 1 + 2 </a:t>
            </a:r>
            <a:r>
              <a:rPr lang="en-US" altLang="zh-CN" i="1">
                <a:solidFill>
                  <a:srgbClr val="1E14E8"/>
                </a:solidFill>
                <a:latin typeface="Times New Roman" panose="02020603050405020304" pitchFamily="18" charset="0"/>
                <a:ea typeface="黑体" panose="02010609060101010101" pitchFamily="49" charset="-122"/>
              </a:rPr>
              <a:t>i</a:t>
            </a:r>
            <a:r>
              <a:rPr lang="en-US" altLang="zh-CN" baseline="-25000">
                <a:solidFill>
                  <a:srgbClr val="1E14E8"/>
                </a:solidFill>
                <a:latin typeface="Times New Roman" panose="02020603050405020304" pitchFamily="18" charset="0"/>
                <a:ea typeface="黑体" panose="02010609060101010101" pitchFamily="49" charset="-122"/>
              </a:rPr>
              <a:t>1</a:t>
            </a:r>
            <a:endParaRPr lang="en-US" altLang="zh-CN">
              <a:solidFill>
                <a:srgbClr val="1E14E8"/>
              </a:solidFill>
              <a:latin typeface="Times New Roman" panose="02020603050405020304" pitchFamily="18" charset="0"/>
              <a:ea typeface="黑体" panose="02010609060101010101" pitchFamily="49" charset="-122"/>
            </a:endParaRPr>
          </a:p>
          <a:p>
            <a:pPr eaLnBrk="1" hangingPunct="1"/>
            <a:r>
              <a:rPr lang="en-US" altLang="zh-CN">
                <a:solidFill>
                  <a:srgbClr val="1E14E8"/>
                </a:solidFill>
                <a:latin typeface="Times New Roman" panose="02020603050405020304" pitchFamily="18" charset="0"/>
                <a:ea typeface="黑体" panose="02010609060101010101" pitchFamily="49" charset="-122"/>
              </a:rPr>
              <a:t>             (1+ 0.5) </a:t>
            </a:r>
            <a:r>
              <a:rPr lang="en-US" altLang="zh-CN" i="1">
                <a:solidFill>
                  <a:srgbClr val="1E14E8"/>
                </a:solidFill>
                <a:latin typeface="Times New Roman" panose="02020603050405020304" pitchFamily="18" charset="0"/>
                <a:ea typeface="黑体" panose="02010609060101010101" pitchFamily="49" charset="-122"/>
              </a:rPr>
              <a:t>u</a:t>
            </a:r>
            <a:r>
              <a:rPr lang="en-US" altLang="zh-CN" baseline="-25000">
                <a:solidFill>
                  <a:srgbClr val="1E14E8"/>
                </a:solidFill>
                <a:latin typeface="Times New Roman" panose="02020603050405020304" pitchFamily="18" charset="0"/>
                <a:ea typeface="黑体" panose="02010609060101010101" pitchFamily="49" charset="-122"/>
              </a:rPr>
              <a:t>b </a:t>
            </a:r>
            <a:r>
              <a:rPr lang="en-US" altLang="zh-CN">
                <a:solidFill>
                  <a:srgbClr val="1E14E8"/>
                </a:solidFill>
                <a:latin typeface="Times New Roman" panose="02020603050405020304" pitchFamily="18" charset="0"/>
                <a:ea typeface="黑体" panose="02010609060101010101" pitchFamily="49" charset="-122"/>
              </a:rPr>
              <a:t>– </a:t>
            </a:r>
            <a:r>
              <a:rPr lang="en-US" altLang="zh-CN" i="1">
                <a:solidFill>
                  <a:srgbClr val="1E14E8"/>
                </a:solidFill>
                <a:latin typeface="Times New Roman" panose="02020603050405020304" pitchFamily="18" charset="0"/>
                <a:ea typeface="黑体" panose="02010609060101010101" pitchFamily="49" charset="-122"/>
              </a:rPr>
              <a:t>u</a:t>
            </a:r>
            <a:r>
              <a:rPr lang="en-US" altLang="zh-CN" baseline="-25000">
                <a:solidFill>
                  <a:srgbClr val="1E14E8"/>
                </a:solidFill>
                <a:latin typeface="Times New Roman" panose="02020603050405020304" pitchFamily="18" charset="0"/>
                <a:ea typeface="黑体" panose="02010609060101010101" pitchFamily="49" charset="-122"/>
              </a:rPr>
              <a:t>a</a:t>
            </a:r>
            <a:r>
              <a:rPr lang="en-US" altLang="zh-CN">
                <a:solidFill>
                  <a:srgbClr val="1E14E8"/>
                </a:solidFill>
                <a:latin typeface="Times New Roman" panose="02020603050405020304" pitchFamily="18" charset="0"/>
                <a:ea typeface="黑体" panose="02010609060101010101" pitchFamily="49" charset="-122"/>
              </a:rPr>
              <a:t>= – 2 </a:t>
            </a:r>
            <a:r>
              <a:rPr lang="en-US" altLang="zh-CN" i="1">
                <a:solidFill>
                  <a:srgbClr val="1E14E8"/>
                </a:solidFill>
                <a:latin typeface="Times New Roman" panose="02020603050405020304" pitchFamily="18" charset="0"/>
                <a:ea typeface="黑体" panose="02010609060101010101" pitchFamily="49" charset="-122"/>
              </a:rPr>
              <a:t>i</a:t>
            </a:r>
            <a:r>
              <a:rPr lang="en-US" altLang="zh-CN" baseline="-25000">
                <a:solidFill>
                  <a:srgbClr val="1E14E8"/>
                </a:solidFill>
                <a:latin typeface="Times New Roman" panose="02020603050405020304" pitchFamily="18" charset="0"/>
                <a:ea typeface="黑体" panose="02010609060101010101" pitchFamily="49" charset="-122"/>
              </a:rPr>
              <a:t>1</a:t>
            </a:r>
          </a:p>
          <a:p>
            <a:pPr eaLnBrk="1" hangingPunct="1"/>
            <a:r>
              <a:rPr lang="zh-CN" altLang="en-US">
                <a:solidFill>
                  <a:srgbClr val="1E14E8"/>
                </a:solidFill>
                <a:latin typeface="Times New Roman" panose="02020603050405020304" pitchFamily="18" charset="0"/>
                <a:ea typeface="黑体" panose="02010609060101010101" pitchFamily="49" charset="-122"/>
              </a:rPr>
              <a:t>再将控制量用节点电压表示</a:t>
            </a:r>
            <a:r>
              <a:rPr lang="en-US" altLang="zh-CN">
                <a:solidFill>
                  <a:srgbClr val="1E14E8"/>
                </a:solidFill>
                <a:latin typeface="Times New Roman" panose="02020603050405020304" pitchFamily="18" charset="0"/>
                <a:ea typeface="黑体" panose="02010609060101010101" pitchFamily="49" charset="-122"/>
              </a:rPr>
              <a:t>,</a:t>
            </a:r>
            <a:r>
              <a:rPr lang="zh-CN" altLang="en-US">
                <a:solidFill>
                  <a:srgbClr val="1E14E8"/>
                </a:solidFill>
                <a:latin typeface="Times New Roman" panose="02020603050405020304" pitchFamily="18" charset="0"/>
                <a:ea typeface="黑体" panose="02010609060101010101" pitchFamily="49" charset="-122"/>
              </a:rPr>
              <a:t>即</a:t>
            </a:r>
          </a:p>
          <a:p>
            <a:pPr eaLnBrk="1" hangingPunct="1"/>
            <a:r>
              <a:rPr lang="zh-CN" altLang="en-US">
                <a:solidFill>
                  <a:srgbClr val="1E14E8"/>
                </a:solidFill>
                <a:latin typeface="Times New Roman" panose="02020603050405020304" pitchFamily="18" charset="0"/>
                <a:ea typeface="黑体" panose="02010609060101010101" pitchFamily="49" charset="-122"/>
              </a:rPr>
              <a:t>                   </a:t>
            </a:r>
            <a:r>
              <a:rPr lang="en-US" altLang="zh-CN" i="1">
                <a:solidFill>
                  <a:srgbClr val="1E14E8"/>
                </a:solidFill>
                <a:latin typeface="Times New Roman" panose="02020603050405020304" pitchFamily="18" charset="0"/>
                <a:ea typeface="黑体" panose="02010609060101010101" pitchFamily="49" charset="-122"/>
              </a:rPr>
              <a:t>i</a:t>
            </a:r>
            <a:r>
              <a:rPr lang="en-US" altLang="zh-CN" baseline="-25000">
                <a:solidFill>
                  <a:srgbClr val="1E14E8"/>
                </a:solidFill>
                <a:latin typeface="Times New Roman" panose="02020603050405020304" pitchFamily="18" charset="0"/>
                <a:ea typeface="黑体" panose="02010609060101010101" pitchFamily="49" charset="-122"/>
              </a:rPr>
              <a:t>1</a:t>
            </a:r>
            <a:r>
              <a:rPr lang="en-US" altLang="zh-CN">
                <a:solidFill>
                  <a:srgbClr val="1E14E8"/>
                </a:solidFill>
                <a:latin typeface="Times New Roman" panose="02020603050405020304" pitchFamily="18" charset="0"/>
                <a:ea typeface="黑体" panose="02010609060101010101" pitchFamily="49" charset="-122"/>
              </a:rPr>
              <a:t> = 9 – </a:t>
            </a:r>
            <a:r>
              <a:rPr lang="en-US" altLang="zh-CN" i="1">
                <a:solidFill>
                  <a:srgbClr val="1E14E8"/>
                </a:solidFill>
                <a:latin typeface="Times New Roman" panose="02020603050405020304" pitchFamily="18" charset="0"/>
                <a:ea typeface="黑体" panose="02010609060101010101" pitchFamily="49" charset="-122"/>
              </a:rPr>
              <a:t>u</a:t>
            </a:r>
            <a:r>
              <a:rPr lang="en-US" altLang="zh-CN" baseline="-25000">
                <a:solidFill>
                  <a:srgbClr val="1E14E8"/>
                </a:solidFill>
                <a:latin typeface="Times New Roman" panose="02020603050405020304" pitchFamily="18" charset="0"/>
                <a:ea typeface="黑体" panose="02010609060101010101" pitchFamily="49" charset="-122"/>
              </a:rPr>
              <a:t>a</a:t>
            </a:r>
            <a:r>
              <a:rPr lang="en-US" altLang="zh-CN">
                <a:solidFill>
                  <a:srgbClr val="1E14E8"/>
                </a:solidFill>
                <a:latin typeface="Times New Roman" panose="02020603050405020304" pitchFamily="18" charset="0"/>
                <a:ea typeface="黑体" panose="02010609060101010101" pitchFamily="49" charset="-122"/>
              </a:rPr>
              <a:t>/1</a:t>
            </a:r>
          </a:p>
          <a:p>
            <a:pPr eaLnBrk="1" hangingPunct="1"/>
            <a:r>
              <a:rPr lang="zh-CN" altLang="en-US">
                <a:solidFill>
                  <a:srgbClr val="1E14E8"/>
                </a:solidFill>
                <a:latin typeface="Times New Roman" panose="02020603050405020304" pitchFamily="18" charset="0"/>
                <a:ea typeface="黑体" panose="02010609060101010101" pitchFamily="49" charset="-122"/>
              </a:rPr>
              <a:t>解得</a:t>
            </a:r>
            <a:r>
              <a:rPr lang="en-US" altLang="zh-CN">
                <a:solidFill>
                  <a:srgbClr val="1E14E8"/>
                </a:solidFill>
                <a:latin typeface="Times New Roman" panose="02020603050405020304" pitchFamily="18" charset="0"/>
                <a:ea typeface="黑体" panose="02010609060101010101" pitchFamily="49" charset="-122"/>
              </a:rPr>
              <a:t>:  </a:t>
            </a:r>
          </a:p>
          <a:p>
            <a:pPr eaLnBrk="1" hangingPunct="1"/>
            <a:r>
              <a:rPr lang="en-US" altLang="zh-CN">
                <a:solidFill>
                  <a:srgbClr val="1E14E8"/>
                </a:solidFill>
                <a:latin typeface="Times New Roman" panose="02020603050405020304" pitchFamily="18" charset="0"/>
                <a:ea typeface="黑体" panose="02010609060101010101" pitchFamily="49" charset="-122"/>
              </a:rPr>
              <a:t>         </a:t>
            </a:r>
            <a:r>
              <a:rPr lang="en-US" altLang="zh-CN" i="1">
                <a:solidFill>
                  <a:srgbClr val="1E14E8"/>
                </a:solidFill>
                <a:latin typeface="Times New Roman" panose="02020603050405020304" pitchFamily="18" charset="0"/>
                <a:ea typeface="黑体" panose="02010609060101010101" pitchFamily="49" charset="-122"/>
              </a:rPr>
              <a:t>u</a:t>
            </a:r>
            <a:r>
              <a:rPr lang="en-US" altLang="zh-CN" baseline="-25000">
                <a:solidFill>
                  <a:srgbClr val="1E14E8"/>
                </a:solidFill>
                <a:latin typeface="Times New Roman" panose="02020603050405020304" pitchFamily="18" charset="0"/>
                <a:ea typeface="黑体" panose="02010609060101010101" pitchFamily="49" charset="-122"/>
              </a:rPr>
              <a:t>a</a:t>
            </a:r>
            <a:r>
              <a:rPr lang="en-US" altLang="zh-CN">
                <a:solidFill>
                  <a:srgbClr val="1E14E8"/>
                </a:solidFill>
                <a:latin typeface="Times New Roman" panose="02020603050405020304" pitchFamily="18" charset="0"/>
                <a:ea typeface="黑体" panose="02010609060101010101" pitchFamily="49" charset="-122"/>
              </a:rPr>
              <a:t> = 8V, </a:t>
            </a:r>
            <a:r>
              <a:rPr lang="en-US" altLang="zh-CN" i="1">
                <a:solidFill>
                  <a:srgbClr val="1E14E8"/>
                </a:solidFill>
                <a:latin typeface="Times New Roman" panose="02020603050405020304" pitchFamily="18" charset="0"/>
                <a:ea typeface="黑体" panose="02010609060101010101" pitchFamily="49" charset="-122"/>
              </a:rPr>
              <a:t>u</a:t>
            </a:r>
            <a:r>
              <a:rPr lang="en-US" altLang="zh-CN" baseline="-25000">
                <a:solidFill>
                  <a:srgbClr val="1E14E8"/>
                </a:solidFill>
                <a:latin typeface="Times New Roman" panose="02020603050405020304" pitchFamily="18" charset="0"/>
                <a:ea typeface="黑体" panose="02010609060101010101" pitchFamily="49" charset="-122"/>
              </a:rPr>
              <a:t>b</a:t>
            </a:r>
            <a:r>
              <a:rPr lang="en-US" altLang="zh-CN">
                <a:solidFill>
                  <a:srgbClr val="1E14E8"/>
                </a:solidFill>
                <a:latin typeface="Times New Roman" panose="02020603050405020304" pitchFamily="18" charset="0"/>
                <a:ea typeface="黑体" panose="02010609060101010101" pitchFamily="49" charset="-122"/>
              </a:rPr>
              <a:t> = 4V, </a:t>
            </a:r>
            <a:r>
              <a:rPr lang="en-US" altLang="zh-CN" i="1">
                <a:solidFill>
                  <a:srgbClr val="1E14E8"/>
                </a:solidFill>
                <a:latin typeface="Times New Roman" panose="02020603050405020304" pitchFamily="18" charset="0"/>
                <a:ea typeface="黑体" panose="02010609060101010101" pitchFamily="49" charset="-122"/>
              </a:rPr>
              <a:t>i</a:t>
            </a:r>
            <a:r>
              <a:rPr lang="en-US" altLang="zh-CN" baseline="-25000">
                <a:solidFill>
                  <a:srgbClr val="1E14E8"/>
                </a:solidFill>
                <a:latin typeface="Times New Roman" panose="02020603050405020304" pitchFamily="18" charset="0"/>
                <a:ea typeface="黑体" panose="02010609060101010101" pitchFamily="49" charset="-122"/>
              </a:rPr>
              <a:t>1</a:t>
            </a:r>
            <a:r>
              <a:rPr lang="en-US" altLang="zh-CN">
                <a:solidFill>
                  <a:srgbClr val="1E14E8"/>
                </a:solidFill>
                <a:latin typeface="Times New Roman" panose="02020603050405020304" pitchFamily="18" charset="0"/>
                <a:ea typeface="黑体" panose="02010609060101010101" pitchFamily="49" charset="-122"/>
              </a:rPr>
              <a:t> = 1A</a:t>
            </a:r>
          </a:p>
          <a:p>
            <a:pPr eaLnBrk="1" hangingPunct="1"/>
            <a:r>
              <a:rPr lang="en-US" altLang="zh-CN">
                <a:solidFill>
                  <a:srgbClr val="1E14E8"/>
                </a:solidFill>
                <a:latin typeface="Times New Roman" panose="02020603050405020304" pitchFamily="18" charset="0"/>
                <a:ea typeface="黑体" panose="02010609060101010101" pitchFamily="49" charset="-122"/>
              </a:rPr>
              <a:t>          </a:t>
            </a:r>
            <a:r>
              <a:rPr lang="en-US" altLang="zh-CN" i="1">
                <a:solidFill>
                  <a:srgbClr val="1E14E8"/>
                </a:solidFill>
                <a:latin typeface="Times New Roman" panose="02020603050405020304" pitchFamily="18" charset="0"/>
                <a:ea typeface="黑体" panose="02010609060101010101" pitchFamily="49" charset="-122"/>
              </a:rPr>
              <a:t>i</a:t>
            </a:r>
            <a:r>
              <a:rPr lang="en-US" altLang="zh-CN" baseline="-25000">
                <a:solidFill>
                  <a:srgbClr val="1E14E8"/>
                </a:solidFill>
                <a:latin typeface="Times New Roman" panose="02020603050405020304" pitchFamily="18" charset="0"/>
                <a:ea typeface="黑体" panose="02010609060101010101" pitchFamily="49" charset="-122"/>
              </a:rPr>
              <a:t>2</a:t>
            </a:r>
            <a:r>
              <a:rPr lang="en-US" altLang="zh-CN">
                <a:solidFill>
                  <a:srgbClr val="1E14E8"/>
                </a:solidFill>
                <a:latin typeface="Times New Roman" panose="02020603050405020304" pitchFamily="18" charset="0"/>
                <a:ea typeface="黑体" panose="02010609060101010101" pitchFamily="49" charset="-122"/>
              </a:rPr>
              <a:t> = </a:t>
            </a:r>
            <a:r>
              <a:rPr lang="en-US" altLang="zh-CN" i="1">
                <a:solidFill>
                  <a:srgbClr val="1E14E8"/>
                </a:solidFill>
                <a:latin typeface="Times New Roman" panose="02020603050405020304" pitchFamily="18" charset="0"/>
                <a:ea typeface="黑体" panose="02010609060101010101" pitchFamily="49" charset="-122"/>
              </a:rPr>
              <a:t>u</a:t>
            </a:r>
            <a:r>
              <a:rPr lang="en-US" altLang="zh-CN" baseline="-25000">
                <a:solidFill>
                  <a:srgbClr val="1E14E8"/>
                </a:solidFill>
                <a:latin typeface="Times New Roman" panose="02020603050405020304" pitchFamily="18" charset="0"/>
                <a:ea typeface="黑体" panose="02010609060101010101" pitchFamily="49" charset="-122"/>
              </a:rPr>
              <a:t>b</a:t>
            </a:r>
            <a:r>
              <a:rPr lang="en-US" altLang="zh-CN">
                <a:solidFill>
                  <a:srgbClr val="1E14E8"/>
                </a:solidFill>
                <a:latin typeface="Times New Roman" panose="02020603050405020304" pitchFamily="18" charset="0"/>
                <a:ea typeface="黑体" panose="02010609060101010101" pitchFamily="49" charset="-122"/>
              </a:rPr>
              <a:t> /2 = 2(A)</a:t>
            </a:r>
          </a:p>
        </p:txBody>
      </p:sp>
      <p:graphicFrame>
        <p:nvGraphicFramePr>
          <p:cNvPr id="29712" name="对象 29711">
            <a:extLst>
              <a:ext uri="{FF2B5EF4-FFF2-40B4-BE49-F238E27FC236}">
                <a16:creationId xmlns:a16="http://schemas.microsoft.com/office/drawing/2014/main" id="{1F6EDFB6-F126-4D92-9885-7AD7A594E715}"/>
              </a:ext>
            </a:extLst>
          </p:cNvPr>
          <p:cNvGraphicFramePr>
            <a:graphicFrameLocks/>
          </p:cNvGraphicFramePr>
          <p:nvPr/>
        </p:nvGraphicFramePr>
        <p:xfrm>
          <a:off x="5959475" y="2819400"/>
          <a:ext cx="3108325" cy="2398713"/>
        </p:xfrm>
        <a:graphic>
          <a:graphicData uri="http://schemas.openxmlformats.org/presentationml/2006/ole">
            <mc:AlternateContent xmlns:mc="http://schemas.openxmlformats.org/markup-compatibility/2006">
              <mc:Choice xmlns:v="urn:schemas-microsoft-com:vml" Requires="v">
                <p:oleObj spid="_x0000_s34864" r:id="rId6" imgW="3108960" imgH="2398776" progId="Visio.Drawing.5">
                  <p:embed/>
                </p:oleObj>
              </mc:Choice>
              <mc:Fallback>
                <p:oleObj r:id="rId6" imgW="3108960" imgH="2398776" progId="Visio.Drawing.5">
                  <p:embed/>
                  <p:pic>
                    <p:nvPicPr>
                      <p:cNvPr id="0" name="对象 2971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9475" y="2819400"/>
                        <a:ext cx="3108325" cy="23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14" name="矩形 29713">
            <a:extLst>
              <a:ext uri="{FF2B5EF4-FFF2-40B4-BE49-F238E27FC236}">
                <a16:creationId xmlns:a16="http://schemas.microsoft.com/office/drawing/2014/main" id="{84175D62-2A92-430E-9A46-0E82F3C4B9E7}"/>
              </a:ext>
            </a:extLst>
          </p:cNvPr>
          <p:cNvSpPr>
            <a:spLocks noChangeArrowheads="1"/>
          </p:cNvSpPr>
          <p:nvPr/>
        </p:nvSpPr>
        <p:spPr bwMode="auto">
          <a:xfrm>
            <a:off x="228600" y="1752600"/>
            <a:ext cx="5562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E92B0B"/>
                </a:solidFill>
                <a:latin typeface="黑体" panose="02010609060101010101" pitchFamily="49" charset="-122"/>
                <a:ea typeface="黑体" panose="02010609060101010101" pitchFamily="49" charset="-122"/>
              </a:rPr>
              <a:t>解 ：</a:t>
            </a:r>
            <a:r>
              <a:rPr lang="zh-CN" altLang="en-US">
                <a:latin typeface="黑体" panose="02010609060101010101" pitchFamily="49" charset="-122"/>
                <a:ea typeface="黑体" panose="02010609060101010101" pitchFamily="49" charset="-122"/>
              </a:rPr>
              <a:t> </a:t>
            </a:r>
            <a:r>
              <a:rPr lang="zh-CN" altLang="en-US">
                <a:solidFill>
                  <a:srgbClr val="1E14E8"/>
                </a:solidFill>
                <a:latin typeface="黑体" panose="02010609060101010101" pitchFamily="49" charset="-122"/>
                <a:ea typeface="黑体" panose="02010609060101010101" pitchFamily="49" charset="-122"/>
              </a:rPr>
              <a:t>本例中含受控源</a:t>
            </a:r>
            <a:r>
              <a:rPr lang="en-US" altLang="zh-CN">
                <a:solidFill>
                  <a:srgbClr val="1E14E8"/>
                </a:solidFill>
                <a:latin typeface="黑体" panose="02010609060101010101" pitchFamily="49" charset="-122"/>
                <a:ea typeface="黑体" panose="02010609060101010101" pitchFamily="49" charset="-122"/>
              </a:rPr>
              <a:t>(CCCS)</a:t>
            </a:r>
            <a:r>
              <a:rPr lang="zh-CN" altLang="en-US">
                <a:solidFill>
                  <a:srgbClr val="1E14E8"/>
                </a:solidFill>
                <a:latin typeface="黑体" panose="02010609060101010101" pitchFamily="49" charset="-122"/>
                <a:ea typeface="黑体" panose="02010609060101010101" pitchFamily="49" charset="-122"/>
              </a:rPr>
              <a:t>，处理方法是：先将受控源看成独立电源。将有伴电压源转换为电流源与电阻的并联形式</a:t>
            </a:r>
            <a:r>
              <a:rPr lang="en-US" altLang="zh-CN">
                <a:solidFill>
                  <a:srgbClr val="1E14E8"/>
                </a:solidFill>
                <a:latin typeface="黑体" panose="02010609060101010101" pitchFamily="49" charset="-122"/>
                <a:ea typeface="黑体" panose="02010609060101010101" pitchFamily="49" charset="-122"/>
              </a:rPr>
              <a:t>,</a:t>
            </a:r>
            <a:r>
              <a:rPr lang="zh-CN" altLang="en-US">
                <a:solidFill>
                  <a:srgbClr val="1E14E8"/>
                </a:solidFill>
                <a:latin typeface="黑体" panose="02010609060101010101" pitchFamily="49" charset="-122"/>
                <a:ea typeface="黑体" panose="02010609060101010101" pitchFamily="49" charset="-122"/>
              </a:rPr>
              <a:t>如图</a:t>
            </a:r>
            <a:r>
              <a:rPr lang="en-US" altLang="zh-CN">
                <a:solidFill>
                  <a:srgbClr val="1E14E8"/>
                </a:solidFill>
                <a:latin typeface="黑体" panose="02010609060101010101" pitchFamily="49" charset="-122"/>
                <a:ea typeface="黑体" panose="02010609060101010101" pitchFamily="49" charset="-122"/>
              </a:rPr>
              <a:t>(b)</a:t>
            </a:r>
            <a:r>
              <a:rPr lang="zh-CN" altLang="en-US">
                <a:solidFill>
                  <a:srgbClr val="1E14E8"/>
                </a:solidFill>
                <a:latin typeface="黑体" panose="02010609060101010101" pitchFamily="49" charset="-122"/>
                <a:ea typeface="黑体" panose="02010609060101010101" pitchFamily="49" charset="-122"/>
              </a:rPr>
              <a:t>所示。</a:t>
            </a:r>
          </a:p>
        </p:txBody>
      </p:sp>
      <p:sp>
        <p:nvSpPr>
          <p:cNvPr id="28681" name="文本框 29714">
            <a:hlinkClick r:id="" action="ppaction://hlinkshowjump?jump=nextslide"/>
            <a:extLst>
              <a:ext uri="{FF2B5EF4-FFF2-40B4-BE49-F238E27FC236}">
                <a16:creationId xmlns:a16="http://schemas.microsoft.com/office/drawing/2014/main" id="{D6723ACD-B5BB-4557-AA2B-670D1F753D4B}"/>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28682" name="文本框 29715">
            <a:hlinkClick r:id="" action="ppaction://hlinkshowjump?jump=previousslide"/>
            <a:extLst>
              <a:ext uri="{FF2B5EF4-FFF2-40B4-BE49-F238E27FC236}">
                <a16:creationId xmlns:a16="http://schemas.microsoft.com/office/drawing/2014/main" id="{67D0C700-9F5E-4320-903D-601B44EA55EA}"/>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28683" name="文本框 29716">
            <a:extLst>
              <a:ext uri="{FF2B5EF4-FFF2-40B4-BE49-F238E27FC236}">
                <a16:creationId xmlns:a16="http://schemas.microsoft.com/office/drawing/2014/main" id="{FE9EFAD7-9B6D-440A-A540-10E554FD0770}"/>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5E3E74BC-BD3A-4E31-8C9C-A78F4F90310A}"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18</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28684" name="文本框 29717">
            <a:hlinkClick r:id="" action="ppaction://hlinkshowjump?jump=firstslide"/>
            <a:extLst>
              <a:ext uri="{FF2B5EF4-FFF2-40B4-BE49-F238E27FC236}">
                <a16:creationId xmlns:a16="http://schemas.microsoft.com/office/drawing/2014/main" id="{6ADA012E-A6F4-4432-A973-967CD2C5496A}"/>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34830" name="标题 29718">
            <a:extLst>
              <a:ext uri="{FF2B5EF4-FFF2-40B4-BE49-F238E27FC236}">
                <a16:creationId xmlns:a16="http://schemas.microsoft.com/office/drawing/2014/main" id="{34943BB0-A39A-4EC9-AF05-056BA851FCF6}"/>
              </a:ext>
            </a:extLst>
          </p:cNvPr>
          <p:cNvSpPr>
            <a:spLocks noGrp="1" noChangeArrowheads="1"/>
          </p:cNvSpPr>
          <p:nvPr>
            <p:ph type="title" idx="4294967295"/>
          </p:nvPr>
        </p:nvSpPr>
        <p:spPr>
          <a:xfrm>
            <a:off x="304800" y="838200"/>
            <a:ext cx="3505200" cy="381000"/>
          </a:xfrm>
        </p:spPr>
        <p:txBody>
          <a:bodyPr/>
          <a:lstStyle/>
          <a:p>
            <a:pPr algn="l" eaLnBrk="1" hangingPunct="1"/>
            <a:r>
              <a:rPr lang="en-US" altLang="zh-CN">
                <a:solidFill>
                  <a:srgbClr val="D82E1C"/>
                </a:solidFill>
                <a:latin typeface="黑体" panose="02010609060101010101" pitchFamily="49" charset="-122"/>
                <a:ea typeface="黑体" panose="02010609060101010101" pitchFamily="49" charset="-122"/>
              </a:rPr>
              <a:t>2</a:t>
            </a:r>
            <a:r>
              <a:rPr lang="zh-CN" altLang="en-US">
                <a:solidFill>
                  <a:srgbClr val="D82E1C"/>
                </a:solidFill>
                <a:latin typeface="黑体" panose="02010609060101010101" pitchFamily="49" charset="-122"/>
                <a:ea typeface="黑体" panose="02010609060101010101" pitchFamily="49" charset="-122"/>
              </a:rPr>
              <a:t>、受控源的处理方法</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705"/>
                                        </p:tgtEl>
                                        <p:attrNameLst>
                                          <p:attrName>style.visibility</p:attrName>
                                        </p:attrNameLst>
                                      </p:cBhvr>
                                      <p:to>
                                        <p:strVal val="visible"/>
                                      </p:to>
                                    </p:set>
                                    <p:animEffect transition="in" filter="wipe(up)">
                                      <p:cBhvr>
                                        <p:cTn id="7" dur="500"/>
                                        <p:tgtEl>
                                          <p:spTgt spid="29705"/>
                                        </p:tgtEl>
                                      </p:cBhvr>
                                    </p:animEffect>
                                  </p:childTnLst>
                                </p:cTn>
                              </p:par>
                            </p:childTnLst>
                          </p:cTn>
                        </p:par>
                        <p:par>
                          <p:cTn id="8" fill="hold" nodeType="afterGroup">
                            <p:stCondLst>
                              <p:cond delay="500"/>
                            </p:stCondLst>
                            <p:childTnLst>
                              <p:par>
                                <p:cTn id="9" presetID="2" presetClass="entr" presetSubtype="2" fill="hold" nodeType="afterEffect">
                                  <p:stCondLst>
                                    <p:cond delay="0"/>
                                  </p:stCondLst>
                                  <p:childTnLst>
                                    <p:set>
                                      <p:cBhvr>
                                        <p:cTn id="10" dur="1" fill="hold">
                                          <p:stCondLst>
                                            <p:cond delay="0"/>
                                          </p:stCondLst>
                                        </p:cTn>
                                        <p:tgtEl>
                                          <p:spTgt spid="29710"/>
                                        </p:tgtEl>
                                        <p:attrNameLst>
                                          <p:attrName>style.visibility</p:attrName>
                                        </p:attrNameLst>
                                      </p:cBhvr>
                                      <p:to>
                                        <p:strVal val="visible"/>
                                      </p:to>
                                    </p:set>
                                    <p:anim calcmode="lin" valueType="num">
                                      <p:cBhvr additive="base">
                                        <p:cTn id="11" dur="500" fill="hold"/>
                                        <p:tgtEl>
                                          <p:spTgt spid="29710"/>
                                        </p:tgtEl>
                                        <p:attrNameLst>
                                          <p:attrName>ppt_x</p:attrName>
                                        </p:attrNameLst>
                                      </p:cBhvr>
                                      <p:tavLst>
                                        <p:tav tm="0">
                                          <p:val>
                                            <p:strVal val="1+#ppt_w/2"/>
                                          </p:val>
                                        </p:tav>
                                        <p:tav tm="100000">
                                          <p:val>
                                            <p:strVal val="#ppt_x"/>
                                          </p:val>
                                        </p:tav>
                                      </p:tavLst>
                                    </p:anim>
                                    <p:anim calcmode="lin" valueType="num">
                                      <p:cBhvr additive="base">
                                        <p:cTn id="12" dur="500" fill="hold"/>
                                        <p:tgtEl>
                                          <p:spTgt spid="29710"/>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714"/>
                                        </p:tgtEl>
                                        <p:attrNameLst>
                                          <p:attrName>style.visibility</p:attrName>
                                        </p:attrNameLst>
                                      </p:cBhvr>
                                      <p:to>
                                        <p:strVal val="visible"/>
                                      </p:to>
                                    </p:set>
                                    <p:animEffect transition="in" filter="wipe(up)">
                                      <p:cBhvr>
                                        <p:cTn id="17" dur="500"/>
                                        <p:tgtEl>
                                          <p:spTgt spid="29714"/>
                                        </p:tgtEl>
                                      </p:cBhvr>
                                    </p:animEffect>
                                  </p:childTnLst>
                                </p:cTn>
                              </p:par>
                            </p:childTnLst>
                          </p:cTn>
                        </p:par>
                        <p:par>
                          <p:cTn id="18" fill="hold" nodeType="afterGroup">
                            <p:stCondLst>
                              <p:cond delay="500"/>
                            </p:stCondLst>
                            <p:childTnLst>
                              <p:par>
                                <p:cTn id="19" presetID="2" presetClass="entr" presetSubtype="2" fill="hold" nodeType="afterEffect">
                                  <p:stCondLst>
                                    <p:cond delay="0"/>
                                  </p:stCondLst>
                                  <p:childTnLst>
                                    <p:set>
                                      <p:cBhvr>
                                        <p:cTn id="20" dur="1" fill="hold">
                                          <p:stCondLst>
                                            <p:cond delay="0"/>
                                          </p:stCondLst>
                                        </p:cTn>
                                        <p:tgtEl>
                                          <p:spTgt spid="29712"/>
                                        </p:tgtEl>
                                        <p:attrNameLst>
                                          <p:attrName>style.visibility</p:attrName>
                                        </p:attrNameLst>
                                      </p:cBhvr>
                                      <p:to>
                                        <p:strVal val="visible"/>
                                      </p:to>
                                    </p:set>
                                    <p:anim calcmode="lin" valueType="num">
                                      <p:cBhvr additive="base">
                                        <p:cTn id="21" dur="500" fill="hold"/>
                                        <p:tgtEl>
                                          <p:spTgt spid="29712"/>
                                        </p:tgtEl>
                                        <p:attrNameLst>
                                          <p:attrName>ppt_x</p:attrName>
                                        </p:attrNameLst>
                                      </p:cBhvr>
                                      <p:tavLst>
                                        <p:tav tm="0">
                                          <p:val>
                                            <p:strVal val="1+#ppt_w/2"/>
                                          </p:val>
                                        </p:tav>
                                        <p:tav tm="100000">
                                          <p:val>
                                            <p:strVal val="#ppt_x"/>
                                          </p:val>
                                        </p:tav>
                                      </p:tavLst>
                                    </p:anim>
                                    <p:anim calcmode="lin" valueType="num">
                                      <p:cBhvr additive="base">
                                        <p:cTn id="22" dur="500" fill="hold"/>
                                        <p:tgtEl>
                                          <p:spTgt spid="29712"/>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9711">
                                            <p:txEl>
                                              <p:pRg st="0" end="0"/>
                                            </p:txEl>
                                          </p:spTgt>
                                        </p:tgtEl>
                                        <p:attrNameLst>
                                          <p:attrName>style.visibility</p:attrName>
                                        </p:attrNameLst>
                                      </p:cBhvr>
                                      <p:to>
                                        <p:strVal val="visible"/>
                                      </p:to>
                                    </p:set>
                                    <p:animEffect transition="in" filter="wipe(up)">
                                      <p:cBhvr>
                                        <p:cTn id="27" dur="500"/>
                                        <p:tgtEl>
                                          <p:spTgt spid="29711">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9711">
                                            <p:txEl>
                                              <p:pRg st="1" end="1"/>
                                            </p:txEl>
                                          </p:spTgt>
                                        </p:tgtEl>
                                        <p:attrNameLst>
                                          <p:attrName>style.visibility</p:attrName>
                                        </p:attrNameLst>
                                      </p:cBhvr>
                                      <p:to>
                                        <p:strVal val="visible"/>
                                      </p:to>
                                    </p:set>
                                    <p:animEffect transition="in" filter="wipe(up)">
                                      <p:cBhvr>
                                        <p:cTn id="32" dur="500"/>
                                        <p:tgtEl>
                                          <p:spTgt spid="29711">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9711">
                                            <p:txEl>
                                              <p:pRg st="2" end="2"/>
                                            </p:txEl>
                                          </p:spTgt>
                                        </p:tgtEl>
                                        <p:attrNameLst>
                                          <p:attrName>style.visibility</p:attrName>
                                        </p:attrNameLst>
                                      </p:cBhvr>
                                      <p:to>
                                        <p:strVal val="visible"/>
                                      </p:to>
                                    </p:set>
                                    <p:animEffect transition="in" filter="wipe(up)">
                                      <p:cBhvr>
                                        <p:cTn id="37" dur="500"/>
                                        <p:tgtEl>
                                          <p:spTgt spid="29711">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9711">
                                            <p:txEl>
                                              <p:pRg st="3" end="3"/>
                                            </p:txEl>
                                          </p:spTgt>
                                        </p:tgtEl>
                                        <p:attrNameLst>
                                          <p:attrName>style.visibility</p:attrName>
                                        </p:attrNameLst>
                                      </p:cBhvr>
                                      <p:to>
                                        <p:strVal val="visible"/>
                                      </p:to>
                                    </p:set>
                                    <p:animEffect transition="in" filter="wipe(up)">
                                      <p:cBhvr>
                                        <p:cTn id="42" dur="500"/>
                                        <p:tgtEl>
                                          <p:spTgt spid="29711">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9711">
                                            <p:txEl>
                                              <p:pRg st="4" end="4"/>
                                            </p:txEl>
                                          </p:spTgt>
                                        </p:tgtEl>
                                        <p:attrNameLst>
                                          <p:attrName>style.visibility</p:attrName>
                                        </p:attrNameLst>
                                      </p:cBhvr>
                                      <p:to>
                                        <p:strVal val="visible"/>
                                      </p:to>
                                    </p:set>
                                    <p:animEffect transition="in" filter="wipe(up)">
                                      <p:cBhvr>
                                        <p:cTn id="47" dur="500"/>
                                        <p:tgtEl>
                                          <p:spTgt spid="29711">
                                            <p:txEl>
                                              <p:pRg st="4" end="4"/>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9711">
                                            <p:txEl>
                                              <p:pRg st="5" end="5"/>
                                            </p:txEl>
                                          </p:spTgt>
                                        </p:tgtEl>
                                        <p:attrNameLst>
                                          <p:attrName>style.visibility</p:attrName>
                                        </p:attrNameLst>
                                      </p:cBhvr>
                                      <p:to>
                                        <p:strVal val="visible"/>
                                      </p:to>
                                    </p:set>
                                    <p:animEffect transition="in" filter="wipe(up)">
                                      <p:cBhvr>
                                        <p:cTn id="52" dur="500"/>
                                        <p:tgtEl>
                                          <p:spTgt spid="29711">
                                            <p:txEl>
                                              <p:pRg st="5" end="5"/>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9711">
                                            <p:txEl>
                                              <p:pRg st="6" end="6"/>
                                            </p:txEl>
                                          </p:spTgt>
                                        </p:tgtEl>
                                        <p:attrNameLst>
                                          <p:attrName>style.visibility</p:attrName>
                                        </p:attrNameLst>
                                      </p:cBhvr>
                                      <p:to>
                                        <p:strVal val="visible"/>
                                      </p:to>
                                    </p:set>
                                    <p:animEffect transition="in" filter="wipe(up)">
                                      <p:cBhvr>
                                        <p:cTn id="57" dur="500"/>
                                        <p:tgtEl>
                                          <p:spTgt spid="29711">
                                            <p:txEl>
                                              <p:pRg st="6" end="6"/>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3" presetClass="entr" presetSubtype="16" fill="hold" grpId="0" nodeType="clickEffect">
                                  <p:stCondLst>
                                    <p:cond delay="0"/>
                                  </p:stCondLst>
                                  <p:childTnLst>
                                    <p:set>
                                      <p:cBhvr>
                                        <p:cTn id="61" dur="1" fill="hold">
                                          <p:stCondLst>
                                            <p:cond delay="0"/>
                                          </p:stCondLst>
                                        </p:cTn>
                                        <p:tgtEl>
                                          <p:spTgt spid="29708"/>
                                        </p:tgtEl>
                                        <p:attrNameLst>
                                          <p:attrName>style.visibility</p:attrName>
                                        </p:attrNameLst>
                                      </p:cBhvr>
                                      <p:to>
                                        <p:strVal val="visible"/>
                                      </p:to>
                                    </p:set>
                                    <p:anim calcmode="lin" valueType="num">
                                      <p:cBhvr>
                                        <p:cTn id="62" dur="500" fill="hold"/>
                                        <p:tgtEl>
                                          <p:spTgt spid="29708"/>
                                        </p:tgtEl>
                                        <p:attrNameLst>
                                          <p:attrName>ppt_w</p:attrName>
                                        </p:attrNameLst>
                                      </p:cBhvr>
                                      <p:tavLst>
                                        <p:tav tm="0">
                                          <p:val>
                                            <p:fltVal val="0"/>
                                          </p:val>
                                        </p:tav>
                                        <p:tav tm="100000">
                                          <p:val>
                                            <p:strVal val="#ppt_w"/>
                                          </p:val>
                                        </p:tav>
                                      </p:tavLst>
                                    </p:anim>
                                    <p:anim calcmode="lin" valueType="num">
                                      <p:cBhvr>
                                        <p:cTn id="63" dur="500" fill="hold"/>
                                        <p:tgtEl>
                                          <p:spTgt spid="2970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5" grpId="0"/>
      <p:bldP spid="29708" grpId="0" animBg="1"/>
      <p:bldP spid="29711" grpId="0" build="p"/>
      <p:bldP spid="29714"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矩形 30721">
            <a:extLst>
              <a:ext uri="{FF2B5EF4-FFF2-40B4-BE49-F238E27FC236}">
                <a16:creationId xmlns:a16="http://schemas.microsoft.com/office/drawing/2014/main" id="{D72DC0BD-7783-49F3-8025-1FEDB0C3D66B}"/>
              </a:ext>
            </a:extLst>
          </p:cNvPr>
          <p:cNvSpPr>
            <a:spLocks noChangeArrowheads="1" noChangeShapeType="1" noTextEdit="1"/>
          </p:cNvSpPr>
          <p:nvPr/>
        </p:nvSpPr>
        <p:spPr bwMode="auto">
          <a:xfrm>
            <a:off x="2133600" y="0"/>
            <a:ext cx="45720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1" hangingPunct="1">
              <a:buFont typeface="Arial" panose="020B0604020202020204" pitchFamily="34" charset="0"/>
              <a:buNone/>
              <a:defRPr/>
            </a:pPr>
            <a:r>
              <a:rPr lang="zh-CN" altLang="en-US"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 </a:t>
            </a:r>
            <a:r>
              <a:rPr lang="en-US" altLang="zh-CN"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2.5   </a:t>
            </a:r>
            <a:r>
              <a:rPr lang="zh-CN" altLang="en-US"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齐次定理和叠加定理</a:t>
            </a:r>
          </a:p>
        </p:txBody>
      </p:sp>
      <p:sp>
        <p:nvSpPr>
          <p:cNvPr id="36867" name="文本框 30726">
            <a:extLst>
              <a:ext uri="{FF2B5EF4-FFF2-40B4-BE49-F238E27FC236}">
                <a16:creationId xmlns:a16="http://schemas.microsoft.com/office/drawing/2014/main" id="{4BD07253-C7C6-4734-81E7-1369CFDBC4BF}"/>
              </a:ext>
            </a:extLst>
          </p:cNvPr>
          <p:cNvSpPr txBox="1">
            <a:spLocks noChangeArrowheads="1"/>
          </p:cNvSpPr>
          <p:nvPr/>
        </p:nvSpPr>
        <p:spPr bwMode="auto">
          <a:xfrm>
            <a:off x="304800" y="731838"/>
            <a:ext cx="8610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1E14E8"/>
                </a:solidFill>
                <a:latin typeface="Times New Roman" panose="02020603050405020304" pitchFamily="18" charset="0"/>
                <a:ea typeface="华文新魏" panose="02010800040101010101" pitchFamily="2" charset="-122"/>
              </a:rPr>
              <a:t>        </a:t>
            </a:r>
            <a:r>
              <a:rPr lang="zh-CN" altLang="en-US">
                <a:solidFill>
                  <a:srgbClr val="1E14E8"/>
                </a:solidFill>
                <a:latin typeface="黑体" panose="02010609060101010101" pitchFamily="49" charset="-122"/>
                <a:ea typeface="黑体" panose="02010609060101010101" pitchFamily="49" charset="-122"/>
              </a:rPr>
              <a:t>线性性质是线性电路的基本性质，它包括齐次性</a:t>
            </a:r>
            <a:r>
              <a:rPr lang="en-US" altLang="zh-CN">
                <a:solidFill>
                  <a:srgbClr val="1E14E8"/>
                </a:solidFill>
                <a:latin typeface="黑体" panose="02010609060101010101" pitchFamily="49" charset="-122"/>
                <a:ea typeface="黑体" panose="02010609060101010101" pitchFamily="49" charset="-122"/>
              </a:rPr>
              <a:t>(</a:t>
            </a:r>
            <a:r>
              <a:rPr lang="zh-CN" altLang="en-US">
                <a:solidFill>
                  <a:srgbClr val="1E14E8"/>
                </a:solidFill>
                <a:latin typeface="黑体" panose="02010609060101010101" pitchFamily="49" charset="-122"/>
                <a:ea typeface="黑体" panose="02010609060101010101" pitchFamily="49" charset="-122"/>
              </a:rPr>
              <a:t>或比例性</a:t>
            </a:r>
            <a:r>
              <a:rPr lang="en-US" altLang="zh-CN">
                <a:solidFill>
                  <a:srgbClr val="1E14E8"/>
                </a:solidFill>
                <a:latin typeface="黑体" panose="02010609060101010101" pitchFamily="49" charset="-122"/>
                <a:ea typeface="黑体" panose="02010609060101010101" pitchFamily="49" charset="-122"/>
              </a:rPr>
              <a:t>)</a:t>
            </a:r>
            <a:r>
              <a:rPr lang="zh-CN" altLang="en-US">
                <a:solidFill>
                  <a:srgbClr val="1E14E8"/>
                </a:solidFill>
                <a:latin typeface="黑体" panose="02010609060101010101" pitchFamily="49" charset="-122"/>
                <a:ea typeface="黑体" panose="02010609060101010101" pitchFamily="49" charset="-122"/>
              </a:rPr>
              <a:t>和叠加性</a:t>
            </a:r>
            <a:r>
              <a:rPr lang="en-US" altLang="zh-CN">
                <a:solidFill>
                  <a:srgbClr val="1E14E8"/>
                </a:solidFill>
                <a:latin typeface="黑体" panose="02010609060101010101" pitchFamily="49" charset="-122"/>
                <a:ea typeface="黑体" panose="02010609060101010101" pitchFamily="49" charset="-122"/>
              </a:rPr>
              <a:t>(</a:t>
            </a:r>
            <a:r>
              <a:rPr lang="zh-CN" altLang="en-US">
                <a:solidFill>
                  <a:srgbClr val="1E14E8"/>
                </a:solidFill>
                <a:latin typeface="黑体" panose="02010609060101010101" pitchFamily="49" charset="-122"/>
                <a:ea typeface="黑体" panose="02010609060101010101" pitchFamily="49" charset="-122"/>
              </a:rPr>
              <a:t>或可加性</a:t>
            </a:r>
            <a:r>
              <a:rPr lang="en-US" altLang="zh-CN">
                <a:solidFill>
                  <a:srgbClr val="1E14E8"/>
                </a:solidFill>
                <a:latin typeface="黑体" panose="02010609060101010101" pitchFamily="49" charset="-122"/>
                <a:ea typeface="黑体" panose="02010609060101010101" pitchFamily="49" charset="-122"/>
              </a:rPr>
              <a:t>)</a:t>
            </a:r>
            <a:r>
              <a:rPr lang="zh-CN" altLang="en-US">
                <a:solidFill>
                  <a:srgbClr val="1E14E8"/>
                </a:solidFill>
                <a:latin typeface="黑体" panose="02010609060101010101" pitchFamily="49" charset="-122"/>
                <a:ea typeface="黑体" panose="02010609060101010101" pitchFamily="49" charset="-122"/>
              </a:rPr>
              <a:t>。所谓线性电路是指由线性元件、线性受控源及独立源组成的电路。齐次定理和叠加定理就是线性电路具有齐次和叠加特性的体现</a:t>
            </a:r>
            <a:r>
              <a:rPr lang="zh-CN" altLang="en-US">
                <a:solidFill>
                  <a:srgbClr val="1E14E8"/>
                </a:solidFill>
                <a:latin typeface="Times New Roman" panose="02020603050405020304" pitchFamily="18" charset="0"/>
                <a:ea typeface="华文新魏" panose="02010800040101010101" pitchFamily="2" charset="-122"/>
              </a:rPr>
              <a:t>。</a:t>
            </a:r>
          </a:p>
        </p:txBody>
      </p:sp>
      <p:sp>
        <p:nvSpPr>
          <p:cNvPr id="30728" name="矩形 30727">
            <a:extLst>
              <a:ext uri="{FF2B5EF4-FFF2-40B4-BE49-F238E27FC236}">
                <a16:creationId xmlns:a16="http://schemas.microsoft.com/office/drawing/2014/main" id="{A6A42C25-F8C5-4025-8A87-6362FA9203E5}"/>
              </a:ext>
            </a:extLst>
          </p:cNvPr>
          <p:cNvSpPr>
            <a:spLocks noChangeArrowheads="1" noChangeShapeType="1" noTextEdit="1"/>
          </p:cNvSpPr>
          <p:nvPr/>
        </p:nvSpPr>
        <p:spPr bwMode="auto">
          <a:xfrm>
            <a:off x="381000" y="1752600"/>
            <a:ext cx="2209800" cy="304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gradFill rotWithShape="1">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 一、齐次定理</a:t>
            </a:r>
          </a:p>
        </p:txBody>
      </p:sp>
      <p:graphicFrame>
        <p:nvGraphicFramePr>
          <p:cNvPr id="30782" name="对象 30781">
            <a:extLst>
              <a:ext uri="{FF2B5EF4-FFF2-40B4-BE49-F238E27FC236}">
                <a16:creationId xmlns:a16="http://schemas.microsoft.com/office/drawing/2014/main" id="{3D7AF79B-42D7-4B38-8F2D-09E49301F884}"/>
              </a:ext>
            </a:extLst>
          </p:cNvPr>
          <p:cNvGraphicFramePr>
            <a:graphicFrameLocks/>
          </p:cNvGraphicFramePr>
          <p:nvPr/>
        </p:nvGraphicFramePr>
        <p:xfrm>
          <a:off x="914400" y="3352800"/>
          <a:ext cx="3168650" cy="1706563"/>
        </p:xfrm>
        <a:graphic>
          <a:graphicData uri="http://schemas.openxmlformats.org/presentationml/2006/ole">
            <mc:AlternateContent xmlns:mc="http://schemas.openxmlformats.org/markup-compatibility/2006">
              <mc:Choice xmlns:v="urn:schemas-microsoft-com:vml" Requires="v">
                <p:oleObj spid="_x0000_s36910" r:id="rId3" imgW="3168396" imgH="1706880" progId="Visio.Drawing.5">
                  <p:embed/>
                </p:oleObj>
              </mc:Choice>
              <mc:Fallback>
                <p:oleObj r:id="rId3" imgW="3168396" imgH="1706880" progId="Visio.Drawing.5">
                  <p:embed/>
                  <p:pic>
                    <p:nvPicPr>
                      <p:cNvPr id="0" name="对象 3078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352800"/>
                        <a:ext cx="3168650" cy="170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0783" name="对象 30782">
            <a:extLst>
              <a:ext uri="{FF2B5EF4-FFF2-40B4-BE49-F238E27FC236}">
                <a16:creationId xmlns:a16="http://schemas.microsoft.com/office/drawing/2014/main" id="{604ACD98-389A-40FD-906E-A182A3458D81}"/>
              </a:ext>
            </a:extLst>
          </p:cNvPr>
          <p:cNvGraphicFramePr>
            <a:graphicFrameLocks/>
          </p:cNvGraphicFramePr>
          <p:nvPr/>
        </p:nvGraphicFramePr>
        <p:xfrm>
          <a:off x="5181600" y="3352800"/>
          <a:ext cx="2747963" cy="1706563"/>
        </p:xfrm>
        <a:graphic>
          <a:graphicData uri="http://schemas.openxmlformats.org/presentationml/2006/ole">
            <mc:AlternateContent xmlns:mc="http://schemas.openxmlformats.org/markup-compatibility/2006">
              <mc:Choice xmlns:v="urn:schemas-microsoft-com:vml" Requires="v">
                <p:oleObj spid="_x0000_s36911" r:id="rId5" imgW="2749296" imgH="1706880" progId="Visio.Drawing.5">
                  <p:embed/>
                </p:oleObj>
              </mc:Choice>
              <mc:Fallback>
                <p:oleObj r:id="rId5" imgW="2749296" imgH="1706880" progId="Visio.Drawing.5">
                  <p:embed/>
                  <p:pic>
                    <p:nvPicPr>
                      <p:cNvPr id="0" name="对象 3078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3352800"/>
                        <a:ext cx="2747963" cy="170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84" name="文本框 30783">
            <a:extLst>
              <a:ext uri="{FF2B5EF4-FFF2-40B4-BE49-F238E27FC236}">
                <a16:creationId xmlns:a16="http://schemas.microsoft.com/office/drawing/2014/main" id="{A0EBB84F-F88C-4A36-8C89-33B8549B17B3}"/>
              </a:ext>
            </a:extLst>
          </p:cNvPr>
          <p:cNvSpPr txBox="1">
            <a:spLocks noChangeArrowheads="1"/>
          </p:cNvSpPr>
          <p:nvPr/>
        </p:nvSpPr>
        <p:spPr bwMode="auto">
          <a:xfrm>
            <a:off x="838200" y="5045075"/>
            <a:ext cx="36528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i="1">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o</a:t>
            </a:r>
            <a:r>
              <a:rPr lang="en-US" altLang="zh-CN" sz="2400">
                <a:solidFill>
                  <a:srgbClr val="1E14E8"/>
                </a:solidFill>
                <a:latin typeface="Times New Roman" panose="02020603050405020304" pitchFamily="18" charset="0"/>
                <a:ea typeface="华文新魏" panose="02010800040101010101" pitchFamily="2" charset="-122"/>
              </a:rPr>
              <a:t> = K</a:t>
            </a:r>
            <a:r>
              <a:rPr lang="en-US" altLang="zh-CN" sz="2400" baseline="-25000">
                <a:solidFill>
                  <a:srgbClr val="1E14E8"/>
                </a:solidFill>
                <a:latin typeface="Times New Roman" panose="02020603050405020304" pitchFamily="18" charset="0"/>
                <a:ea typeface="华文新魏" panose="02010800040101010101" pitchFamily="2" charset="-122"/>
              </a:rPr>
              <a:t>1</a:t>
            </a:r>
            <a:r>
              <a:rPr lang="en-US" altLang="zh-CN" sz="2400" i="1">
                <a:solidFill>
                  <a:srgbClr val="1E14E8"/>
                </a:solidFill>
                <a:latin typeface="Times New Roman" panose="02020603050405020304" pitchFamily="18" charset="0"/>
                <a:ea typeface="华文新魏" panose="02010800040101010101" pitchFamily="2" charset="-122"/>
              </a:rPr>
              <a:t>u</a:t>
            </a:r>
            <a:r>
              <a:rPr lang="en-US" altLang="zh-CN" sz="2400" baseline="-25000">
                <a:solidFill>
                  <a:srgbClr val="1E14E8"/>
                </a:solidFill>
                <a:latin typeface="Times New Roman" panose="02020603050405020304" pitchFamily="18" charset="0"/>
                <a:ea typeface="华文新魏" panose="02010800040101010101" pitchFamily="2" charset="-122"/>
              </a:rPr>
              <a:t>S</a:t>
            </a:r>
            <a:r>
              <a:rPr lang="en-US" altLang="zh-CN" sz="2400">
                <a:solidFill>
                  <a:srgbClr val="1E14E8"/>
                </a:solidFill>
                <a:latin typeface="Times New Roman" panose="02020603050405020304" pitchFamily="18" charset="0"/>
                <a:ea typeface="华文新魏" panose="02010800040101010101" pitchFamily="2" charset="-122"/>
              </a:rPr>
              <a:t>  (</a:t>
            </a:r>
            <a:r>
              <a:rPr lang="zh-CN" altLang="en-US" sz="2400">
                <a:solidFill>
                  <a:srgbClr val="1E14E8"/>
                </a:solidFill>
                <a:latin typeface="Times New Roman" panose="02020603050405020304" pitchFamily="18" charset="0"/>
                <a:ea typeface="华文新魏" panose="02010800040101010101" pitchFamily="2" charset="-122"/>
              </a:rPr>
              <a:t>常量</a:t>
            </a:r>
            <a:r>
              <a:rPr lang="en-US" altLang="zh-CN" sz="2400">
                <a:solidFill>
                  <a:srgbClr val="1E14E8"/>
                </a:solidFill>
                <a:latin typeface="Times New Roman" panose="02020603050405020304" pitchFamily="18" charset="0"/>
                <a:ea typeface="华文新魏" panose="02010800040101010101" pitchFamily="2" charset="-122"/>
              </a:rPr>
              <a:t>K</a:t>
            </a:r>
            <a:r>
              <a:rPr lang="en-US" altLang="zh-CN" sz="2400" baseline="-25000">
                <a:solidFill>
                  <a:srgbClr val="1E14E8"/>
                </a:solidFill>
                <a:latin typeface="Times New Roman" panose="02020603050405020304" pitchFamily="18" charset="0"/>
                <a:ea typeface="华文新魏" panose="02010800040101010101" pitchFamily="2" charset="-122"/>
              </a:rPr>
              <a:t>1</a:t>
            </a:r>
            <a:r>
              <a:rPr lang="zh-CN" altLang="en-US" sz="2400">
                <a:solidFill>
                  <a:srgbClr val="1E14E8"/>
                </a:solidFill>
                <a:latin typeface="Times New Roman" panose="02020603050405020304" pitchFamily="18" charset="0"/>
                <a:ea typeface="华文新魏" panose="02010800040101010101" pitchFamily="2" charset="-122"/>
              </a:rPr>
              <a:t>单位为</a:t>
            </a:r>
            <a:r>
              <a:rPr lang="en-US" altLang="zh-CN" sz="2400">
                <a:solidFill>
                  <a:srgbClr val="1E14E8"/>
                </a:solidFill>
                <a:latin typeface="Times New Roman" panose="02020603050405020304" pitchFamily="18" charset="0"/>
                <a:ea typeface="华文新魏" panose="02010800040101010101" pitchFamily="2" charset="-122"/>
              </a:rPr>
              <a:t>S)</a:t>
            </a:r>
          </a:p>
          <a:p>
            <a:pPr eaLnBrk="1" hangingPunct="1"/>
            <a:r>
              <a:rPr lang="en-US" altLang="zh-CN" sz="2400" i="1">
                <a:solidFill>
                  <a:srgbClr val="1E14E8"/>
                </a:solidFill>
                <a:latin typeface="Times New Roman" panose="02020603050405020304" pitchFamily="18" charset="0"/>
                <a:ea typeface="华文新魏" panose="02010800040101010101" pitchFamily="2" charset="-122"/>
              </a:rPr>
              <a:t>u</a:t>
            </a:r>
            <a:r>
              <a:rPr lang="en-US" altLang="zh-CN" sz="2400" baseline="-25000">
                <a:solidFill>
                  <a:srgbClr val="1E14E8"/>
                </a:solidFill>
                <a:latin typeface="Times New Roman" panose="02020603050405020304" pitchFamily="18" charset="0"/>
                <a:ea typeface="华文新魏" panose="02010800040101010101" pitchFamily="2" charset="-122"/>
              </a:rPr>
              <a:t>o</a:t>
            </a:r>
            <a:r>
              <a:rPr lang="en-US" altLang="zh-CN" sz="2400">
                <a:solidFill>
                  <a:srgbClr val="1E14E8"/>
                </a:solidFill>
                <a:latin typeface="Times New Roman" panose="02020603050405020304" pitchFamily="18" charset="0"/>
                <a:ea typeface="华文新魏" panose="02010800040101010101" pitchFamily="2" charset="-122"/>
              </a:rPr>
              <a:t>= K</a:t>
            </a:r>
            <a:r>
              <a:rPr lang="en-US" altLang="zh-CN" sz="2400" baseline="-25000">
                <a:solidFill>
                  <a:srgbClr val="1E14E8"/>
                </a:solidFill>
                <a:latin typeface="Times New Roman" panose="02020603050405020304" pitchFamily="18" charset="0"/>
                <a:ea typeface="华文新魏" panose="02010800040101010101" pitchFamily="2" charset="-122"/>
              </a:rPr>
              <a:t>2</a:t>
            </a:r>
            <a:r>
              <a:rPr lang="en-US" altLang="zh-CN" sz="2400" i="1">
                <a:solidFill>
                  <a:srgbClr val="1E14E8"/>
                </a:solidFill>
                <a:latin typeface="Times New Roman" panose="02020603050405020304" pitchFamily="18" charset="0"/>
                <a:ea typeface="华文新魏" panose="02010800040101010101" pitchFamily="2" charset="-122"/>
              </a:rPr>
              <a:t>u</a:t>
            </a:r>
            <a:r>
              <a:rPr lang="en-US" altLang="zh-CN" sz="2400" baseline="-25000">
                <a:solidFill>
                  <a:srgbClr val="1E14E8"/>
                </a:solidFill>
                <a:latin typeface="Times New Roman" panose="02020603050405020304" pitchFamily="18" charset="0"/>
                <a:ea typeface="华文新魏" panose="02010800040101010101" pitchFamily="2" charset="-122"/>
              </a:rPr>
              <a:t>S</a:t>
            </a:r>
            <a:r>
              <a:rPr lang="en-US" altLang="zh-CN" sz="2400">
                <a:solidFill>
                  <a:srgbClr val="1E14E8"/>
                </a:solidFill>
                <a:latin typeface="Times New Roman" panose="02020603050405020304" pitchFamily="18" charset="0"/>
                <a:ea typeface="华文新魏" panose="02010800040101010101" pitchFamily="2" charset="-122"/>
              </a:rPr>
              <a:t>  (</a:t>
            </a:r>
            <a:r>
              <a:rPr lang="zh-CN" altLang="en-US" sz="2400">
                <a:solidFill>
                  <a:srgbClr val="1E14E8"/>
                </a:solidFill>
                <a:latin typeface="Times New Roman" panose="02020603050405020304" pitchFamily="18" charset="0"/>
                <a:ea typeface="华文新魏" panose="02010800040101010101" pitchFamily="2" charset="-122"/>
              </a:rPr>
              <a:t>常量</a:t>
            </a:r>
            <a:r>
              <a:rPr lang="en-US" altLang="zh-CN" sz="2400">
                <a:solidFill>
                  <a:srgbClr val="1E14E8"/>
                </a:solidFill>
                <a:latin typeface="Times New Roman" panose="02020603050405020304" pitchFamily="18" charset="0"/>
                <a:ea typeface="华文新魏" panose="02010800040101010101" pitchFamily="2" charset="-122"/>
              </a:rPr>
              <a:t>K</a:t>
            </a:r>
            <a:r>
              <a:rPr lang="en-US" altLang="zh-CN" sz="2400" baseline="-25000">
                <a:solidFill>
                  <a:srgbClr val="1E14E8"/>
                </a:solidFill>
                <a:latin typeface="Times New Roman" panose="02020603050405020304" pitchFamily="18" charset="0"/>
                <a:ea typeface="华文新魏" panose="02010800040101010101" pitchFamily="2" charset="-122"/>
              </a:rPr>
              <a:t>2</a:t>
            </a:r>
            <a:r>
              <a:rPr lang="zh-CN" altLang="en-US" sz="2400">
                <a:solidFill>
                  <a:srgbClr val="1E14E8"/>
                </a:solidFill>
                <a:latin typeface="Times New Roman" panose="02020603050405020304" pitchFamily="18" charset="0"/>
                <a:ea typeface="华文新魏" panose="02010800040101010101" pitchFamily="2" charset="-122"/>
              </a:rPr>
              <a:t>无单位</a:t>
            </a:r>
            <a:r>
              <a:rPr lang="en-US" altLang="zh-CN" sz="2400">
                <a:solidFill>
                  <a:srgbClr val="1E14E8"/>
                </a:solidFill>
                <a:latin typeface="Times New Roman" panose="02020603050405020304" pitchFamily="18" charset="0"/>
                <a:ea typeface="华文新魏" panose="02010800040101010101" pitchFamily="2" charset="-122"/>
              </a:rPr>
              <a:t>)</a:t>
            </a:r>
          </a:p>
        </p:txBody>
      </p:sp>
      <p:sp>
        <p:nvSpPr>
          <p:cNvPr id="30785" name="文本框 30784">
            <a:extLst>
              <a:ext uri="{FF2B5EF4-FFF2-40B4-BE49-F238E27FC236}">
                <a16:creationId xmlns:a16="http://schemas.microsoft.com/office/drawing/2014/main" id="{616D3F48-AA94-4DB8-84B8-104858C5D3F3}"/>
              </a:ext>
            </a:extLst>
          </p:cNvPr>
          <p:cNvSpPr txBox="1">
            <a:spLocks noChangeArrowheads="1"/>
          </p:cNvSpPr>
          <p:nvPr/>
        </p:nvSpPr>
        <p:spPr bwMode="auto">
          <a:xfrm>
            <a:off x="4953000" y="5045075"/>
            <a:ext cx="37115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i="1">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o</a:t>
            </a:r>
            <a:r>
              <a:rPr lang="en-US" altLang="zh-CN" sz="2400">
                <a:solidFill>
                  <a:srgbClr val="1E14E8"/>
                </a:solidFill>
                <a:latin typeface="Times New Roman" panose="02020603050405020304" pitchFamily="18" charset="0"/>
                <a:ea typeface="华文新魏" panose="02010800040101010101" pitchFamily="2" charset="-122"/>
              </a:rPr>
              <a:t> = K</a:t>
            </a:r>
            <a:r>
              <a:rPr lang="en-US" altLang="zh-CN" sz="2400" baseline="-25000">
                <a:solidFill>
                  <a:srgbClr val="1E14E8"/>
                </a:solidFill>
                <a:latin typeface="Times New Roman" panose="02020603050405020304" pitchFamily="18" charset="0"/>
                <a:ea typeface="华文新魏" panose="02010800040101010101" pitchFamily="2" charset="-122"/>
              </a:rPr>
              <a:t>3</a:t>
            </a:r>
            <a:r>
              <a:rPr lang="en-US" altLang="zh-CN" sz="2400" i="1">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S</a:t>
            </a:r>
            <a:r>
              <a:rPr lang="en-US" altLang="zh-CN" sz="2400">
                <a:solidFill>
                  <a:srgbClr val="1E14E8"/>
                </a:solidFill>
                <a:latin typeface="Times New Roman" panose="02020603050405020304" pitchFamily="18" charset="0"/>
                <a:ea typeface="华文新魏" panose="02010800040101010101" pitchFamily="2" charset="-122"/>
              </a:rPr>
              <a:t>  (</a:t>
            </a:r>
            <a:r>
              <a:rPr lang="zh-CN" altLang="en-US" sz="2400">
                <a:solidFill>
                  <a:srgbClr val="1E14E8"/>
                </a:solidFill>
                <a:latin typeface="Times New Roman" panose="02020603050405020304" pitchFamily="18" charset="0"/>
                <a:ea typeface="华文新魏" panose="02010800040101010101" pitchFamily="2" charset="-122"/>
              </a:rPr>
              <a:t>常量</a:t>
            </a:r>
            <a:r>
              <a:rPr lang="en-US" altLang="zh-CN" sz="2400">
                <a:solidFill>
                  <a:srgbClr val="1E14E8"/>
                </a:solidFill>
                <a:latin typeface="Times New Roman" panose="02020603050405020304" pitchFamily="18" charset="0"/>
                <a:ea typeface="华文新魏" panose="02010800040101010101" pitchFamily="2" charset="-122"/>
              </a:rPr>
              <a:t>K</a:t>
            </a:r>
            <a:r>
              <a:rPr lang="en-US" altLang="zh-CN" sz="2400" baseline="-25000">
                <a:solidFill>
                  <a:srgbClr val="1E14E8"/>
                </a:solidFill>
                <a:latin typeface="Times New Roman" panose="02020603050405020304" pitchFamily="18" charset="0"/>
                <a:ea typeface="华文新魏" panose="02010800040101010101" pitchFamily="2" charset="-122"/>
              </a:rPr>
              <a:t>3</a:t>
            </a:r>
            <a:r>
              <a:rPr lang="zh-CN" altLang="en-US" sz="2400">
                <a:solidFill>
                  <a:srgbClr val="1E14E8"/>
                </a:solidFill>
                <a:latin typeface="Times New Roman" panose="02020603050405020304" pitchFamily="18" charset="0"/>
                <a:ea typeface="华文新魏" panose="02010800040101010101" pitchFamily="2" charset="-122"/>
              </a:rPr>
              <a:t>无单位</a:t>
            </a:r>
            <a:r>
              <a:rPr lang="en-US" altLang="zh-CN" sz="2400">
                <a:solidFill>
                  <a:srgbClr val="1E14E8"/>
                </a:solidFill>
                <a:latin typeface="Times New Roman" panose="02020603050405020304" pitchFamily="18" charset="0"/>
                <a:ea typeface="华文新魏" panose="02010800040101010101" pitchFamily="2" charset="-122"/>
              </a:rPr>
              <a:t>)</a:t>
            </a:r>
          </a:p>
          <a:p>
            <a:pPr eaLnBrk="1" hangingPunct="1"/>
            <a:r>
              <a:rPr lang="en-US" altLang="zh-CN" sz="2400" i="1">
                <a:solidFill>
                  <a:srgbClr val="1E14E8"/>
                </a:solidFill>
                <a:latin typeface="Times New Roman" panose="02020603050405020304" pitchFamily="18" charset="0"/>
                <a:ea typeface="华文新魏" panose="02010800040101010101" pitchFamily="2" charset="-122"/>
              </a:rPr>
              <a:t>u</a:t>
            </a:r>
            <a:r>
              <a:rPr lang="en-US" altLang="zh-CN" sz="2400" baseline="-25000">
                <a:solidFill>
                  <a:srgbClr val="1E14E8"/>
                </a:solidFill>
                <a:latin typeface="Times New Roman" panose="02020603050405020304" pitchFamily="18" charset="0"/>
                <a:ea typeface="华文新魏" panose="02010800040101010101" pitchFamily="2" charset="-122"/>
              </a:rPr>
              <a:t>o</a:t>
            </a:r>
            <a:r>
              <a:rPr lang="en-US" altLang="zh-CN" sz="2400">
                <a:solidFill>
                  <a:srgbClr val="1E14E8"/>
                </a:solidFill>
                <a:latin typeface="Times New Roman" panose="02020603050405020304" pitchFamily="18" charset="0"/>
                <a:ea typeface="华文新魏" panose="02010800040101010101" pitchFamily="2" charset="-122"/>
              </a:rPr>
              <a:t>= K</a:t>
            </a:r>
            <a:r>
              <a:rPr lang="en-US" altLang="zh-CN" sz="2400" baseline="-25000">
                <a:solidFill>
                  <a:srgbClr val="1E14E8"/>
                </a:solidFill>
                <a:latin typeface="Times New Roman" panose="02020603050405020304" pitchFamily="18" charset="0"/>
                <a:ea typeface="华文新魏" panose="02010800040101010101" pitchFamily="2" charset="-122"/>
              </a:rPr>
              <a:t>4</a:t>
            </a:r>
            <a:r>
              <a:rPr lang="en-US" altLang="zh-CN" sz="2400" i="1">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S</a:t>
            </a:r>
            <a:r>
              <a:rPr lang="en-US" altLang="zh-CN" sz="2400">
                <a:solidFill>
                  <a:srgbClr val="1E14E8"/>
                </a:solidFill>
                <a:latin typeface="Times New Roman" panose="02020603050405020304" pitchFamily="18" charset="0"/>
                <a:ea typeface="华文新魏" panose="02010800040101010101" pitchFamily="2" charset="-122"/>
              </a:rPr>
              <a:t>  (</a:t>
            </a:r>
            <a:r>
              <a:rPr lang="zh-CN" altLang="en-US" sz="2400">
                <a:solidFill>
                  <a:srgbClr val="1E14E8"/>
                </a:solidFill>
                <a:latin typeface="Times New Roman" panose="02020603050405020304" pitchFamily="18" charset="0"/>
                <a:ea typeface="华文新魏" panose="02010800040101010101" pitchFamily="2" charset="-122"/>
              </a:rPr>
              <a:t>常量</a:t>
            </a:r>
            <a:r>
              <a:rPr lang="en-US" altLang="zh-CN" sz="2400">
                <a:solidFill>
                  <a:srgbClr val="1E14E8"/>
                </a:solidFill>
                <a:latin typeface="Times New Roman" panose="02020603050405020304" pitchFamily="18" charset="0"/>
                <a:ea typeface="华文新魏" panose="02010800040101010101" pitchFamily="2" charset="-122"/>
              </a:rPr>
              <a:t>K</a:t>
            </a:r>
            <a:r>
              <a:rPr lang="en-US" altLang="zh-CN" sz="2400" baseline="-25000">
                <a:solidFill>
                  <a:srgbClr val="1E14E8"/>
                </a:solidFill>
                <a:latin typeface="Times New Roman" panose="02020603050405020304" pitchFamily="18" charset="0"/>
                <a:ea typeface="华文新魏" panose="02010800040101010101" pitchFamily="2" charset="-122"/>
              </a:rPr>
              <a:t>4</a:t>
            </a:r>
            <a:r>
              <a:rPr lang="zh-CN" altLang="en-US" sz="2400">
                <a:solidFill>
                  <a:srgbClr val="1E14E8"/>
                </a:solidFill>
                <a:latin typeface="Times New Roman" panose="02020603050405020304" pitchFamily="18" charset="0"/>
                <a:ea typeface="华文新魏" panose="02010800040101010101" pitchFamily="2" charset="-122"/>
              </a:rPr>
              <a:t>单位为</a:t>
            </a:r>
            <a:r>
              <a:rPr lang="en-US" altLang="zh-CN" sz="2400">
                <a:solidFill>
                  <a:srgbClr val="1E14E8"/>
                </a:solidFill>
                <a:latin typeface="Times New Roman" panose="02020603050405020304" pitchFamily="18" charset="0"/>
                <a:ea typeface="华文新魏" panose="02010800040101010101" pitchFamily="2" charset="-122"/>
              </a:rPr>
              <a:t>Ω)</a:t>
            </a:r>
          </a:p>
        </p:txBody>
      </p:sp>
      <p:sp>
        <p:nvSpPr>
          <p:cNvPr id="2" name="文本框 30789">
            <a:hlinkClick r:id="" action="ppaction://hlinkshowjump?jump=nextslide"/>
            <a:extLst>
              <a:ext uri="{FF2B5EF4-FFF2-40B4-BE49-F238E27FC236}">
                <a16:creationId xmlns:a16="http://schemas.microsoft.com/office/drawing/2014/main" id="{D1B543C6-3EBB-4960-98F3-7BDF8F2D230A}"/>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30729" name="文本框 30790">
            <a:hlinkClick r:id="" action="ppaction://hlinkshowjump?jump=previousslide"/>
            <a:extLst>
              <a:ext uri="{FF2B5EF4-FFF2-40B4-BE49-F238E27FC236}">
                <a16:creationId xmlns:a16="http://schemas.microsoft.com/office/drawing/2014/main" id="{8FD55118-9719-4B81-AB8D-FF449E7D4B80}"/>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30730" name="文本框 30791">
            <a:extLst>
              <a:ext uri="{FF2B5EF4-FFF2-40B4-BE49-F238E27FC236}">
                <a16:creationId xmlns:a16="http://schemas.microsoft.com/office/drawing/2014/main" id="{132C893F-8BD9-494D-A043-E21D2F67B219}"/>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B3880E47-2EE6-4DAA-9388-C4EBB0BBA2C9}"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19</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30731" name="文本框 30792">
            <a:hlinkClick r:id="" action="ppaction://hlinkshowjump?jump=firstslide"/>
            <a:extLst>
              <a:ext uri="{FF2B5EF4-FFF2-40B4-BE49-F238E27FC236}">
                <a16:creationId xmlns:a16="http://schemas.microsoft.com/office/drawing/2014/main" id="{8A81FC65-2CFE-400A-A7E2-0AAFDD3C3ED5}"/>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30794" name="标题 30793">
            <a:extLst>
              <a:ext uri="{FF2B5EF4-FFF2-40B4-BE49-F238E27FC236}">
                <a16:creationId xmlns:a16="http://schemas.microsoft.com/office/drawing/2014/main" id="{109FEE76-4B0F-429E-A9B8-43C7713B58E2}"/>
              </a:ext>
            </a:extLst>
          </p:cNvPr>
          <p:cNvSpPr>
            <a:spLocks noGrp="1" noChangeArrowheads="1"/>
          </p:cNvSpPr>
          <p:nvPr>
            <p:ph type="title" idx="4294967295"/>
          </p:nvPr>
        </p:nvSpPr>
        <p:spPr>
          <a:xfrm>
            <a:off x="381000" y="2133600"/>
            <a:ext cx="7772400" cy="1066800"/>
          </a:xfrm>
        </p:spPr>
        <p:txBody>
          <a:bodyPr/>
          <a:lstStyle/>
          <a:p>
            <a:pPr algn="l" eaLnBrk="1" hangingPunct="1"/>
            <a:r>
              <a:rPr lang="en-US" altLang="zh-CN">
                <a:solidFill>
                  <a:srgbClr val="D82E1C"/>
                </a:solidFill>
                <a:latin typeface="黑体" panose="02010609060101010101" pitchFamily="49" charset="-122"/>
                <a:ea typeface="黑体" panose="02010609060101010101" pitchFamily="49" charset="-122"/>
              </a:rPr>
              <a:t>1</a:t>
            </a:r>
            <a:r>
              <a:rPr lang="zh-CN" altLang="en-US">
                <a:solidFill>
                  <a:srgbClr val="D82E1C"/>
                </a:solidFill>
                <a:latin typeface="黑体" panose="02010609060101010101" pitchFamily="49" charset="-122"/>
                <a:ea typeface="黑体" panose="02010609060101010101" pitchFamily="49" charset="-122"/>
              </a:rPr>
              <a:t>、基本内容：</a:t>
            </a:r>
            <a:r>
              <a:rPr lang="zh-CN" altLang="en-US" sz="2000">
                <a:solidFill>
                  <a:srgbClr val="1E14E8"/>
                </a:solidFill>
                <a:latin typeface="Times New Roman" panose="02020603050405020304" pitchFamily="18" charset="0"/>
                <a:ea typeface="黑体" panose="02010609060101010101" pitchFamily="49" charset="-122"/>
              </a:rPr>
              <a:t>对于具有唯一解的线性电路，当只有一个激励源（独立电压源或独立电流源）作用时，其响应（电路任意处的电压或电流）与激励成正比。</a:t>
            </a:r>
            <a:endParaRPr lang="zh-CN" altLang="en-US">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728"/>
                                        </p:tgtEl>
                                        <p:attrNameLst>
                                          <p:attrName>style.visibility</p:attrName>
                                        </p:attrNameLst>
                                      </p:cBhvr>
                                      <p:to>
                                        <p:strVal val="visible"/>
                                      </p:to>
                                    </p:set>
                                    <p:anim calcmode="lin" valueType="num">
                                      <p:cBhvr additive="base">
                                        <p:cTn id="7" dur="500" fill="hold"/>
                                        <p:tgtEl>
                                          <p:spTgt spid="30728"/>
                                        </p:tgtEl>
                                        <p:attrNameLst>
                                          <p:attrName>ppt_x</p:attrName>
                                        </p:attrNameLst>
                                      </p:cBhvr>
                                      <p:tavLst>
                                        <p:tav tm="0">
                                          <p:val>
                                            <p:strVal val="0-#ppt_w/2"/>
                                          </p:val>
                                        </p:tav>
                                        <p:tav tm="100000">
                                          <p:val>
                                            <p:strVal val="#ppt_x"/>
                                          </p:val>
                                        </p:tav>
                                      </p:tavLst>
                                    </p:anim>
                                    <p:anim calcmode="lin" valueType="num">
                                      <p:cBhvr additive="base">
                                        <p:cTn id="8" dur="500" fill="hold"/>
                                        <p:tgtEl>
                                          <p:spTgt spid="3072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0794"/>
                                        </p:tgtEl>
                                        <p:attrNameLst>
                                          <p:attrName>style.visibility</p:attrName>
                                        </p:attrNameLst>
                                      </p:cBhvr>
                                      <p:to>
                                        <p:strVal val="visible"/>
                                      </p:to>
                                    </p:set>
                                    <p:animEffect transition="in" filter="wipe(up)">
                                      <p:cBhvr>
                                        <p:cTn id="13" dur="500"/>
                                        <p:tgtEl>
                                          <p:spTgt spid="3079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30782"/>
                                        </p:tgtEl>
                                        <p:attrNameLst>
                                          <p:attrName>style.visibility</p:attrName>
                                        </p:attrNameLst>
                                      </p:cBhvr>
                                      <p:to>
                                        <p:strVal val="visible"/>
                                      </p:to>
                                    </p:set>
                                    <p:anim calcmode="lin" valueType="num">
                                      <p:cBhvr additive="base">
                                        <p:cTn id="18" dur="500" fill="hold"/>
                                        <p:tgtEl>
                                          <p:spTgt spid="30782"/>
                                        </p:tgtEl>
                                        <p:attrNameLst>
                                          <p:attrName>ppt_x</p:attrName>
                                        </p:attrNameLst>
                                      </p:cBhvr>
                                      <p:tavLst>
                                        <p:tav tm="0">
                                          <p:val>
                                            <p:strVal val="0-#ppt_w/2"/>
                                          </p:val>
                                        </p:tav>
                                        <p:tav tm="100000">
                                          <p:val>
                                            <p:strVal val="#ppt_x"/>
                                          </p:val>
                                        </p:tav>
                                      </p:tavLst>
                                    </p:anim>
                                    <p:anim calcmode="lin" valueType="num">
                                      <p:cBhvr additive="base">
                                        <p:cTn id="19" dur="500" fill="hold"/>
                                        <p:tgtEl>
                                          <p:spTgt spid="3078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30784"/>
                                        </p:tgtEl>
                                        <p:attrNameLst>
                                          <p:attrName>style.visibility</p:attrName>
                                        </p:attrNameLst>
                                      </p:cBhvr>
                                      <p:to>
                                        <p:strVal val="visible"/>
                                      </p:to>
                                    </p:set>
                                    <p:anim calcmode="lin" valueType="num">
                                      <p:cBhvr>
                                        <p:cTn id="24" dur="500" fill="hold"/>
                                        <p:tgtEl>
                                          <p:spTgt spid="30784"/>
                                        </p:tgtEl>
                                        <p:attrNameLst>
                                          <p:attrName>ppt_w</p:attrName>
                                        </p:attrNameLst>
                                      </p:cBhvr>
                                      <p:tavLst>
                                        <p:tav tm="0">
                                          <p:val>
                                            <p:fltVal val="0"/>
                                          </p:val>
                                        </p:tav>
                                        <p:tav tm="100000">
                                          <p:val>
                                            <p:strVal val="#ppt_w"/>
                                          </p:val>
                                        </p:tav>
                                      </p:tavLst>
                                    </p:anim>
                                    <p:anim calcmode="lin" valueType="num">
                                      <p:cBhvr>
                                        <p:cTn id="25" dur="500" fill="hold"/>
                                        <p:tgtEl>
                                          <p:spTgt spid="30784"/>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nodeType="clickEffect">
                                  <p:stCondLst>
                                    <p:cond delay="0"/>
                                  </p:stCondLst>
                                  <p:childTnLst>
                                    <p:set>
                                      <p:cBhvr>
                                        <p:cTn id="29" dur="1" fill="hold">
                                          <p:stCondLst>
                                            <p:cond delay="0"/>
                                          </p:stCondLst>
                                        </p:cTn>
                                        <p:tgtEl>
                                          <p:spTgt spid="30783"/>
                                        </p:tgtEl>
                                        <p:attrNameLst>
                                          <p:attrName>style.visibility</p:attrName>
                                        </p:attrNameLst>
                                      </p:cBhvr>
                                      <p:to>
                                        <p:strVal val="visible"/>
                                      </p:to>
                                    </p:set>
                                    <p:anim calcmode="lin" valueType="num">
                                      <p:cBhvr additive="base">
                                        <p:cTn id="30" dur="500" fill="hold"/>
                                        <p:tgtEl>
                                          <p:spTgt spid="30783"/>
                                        </p:tgtEl>
                                        <p:attrNameLst>
                                          <p:attrName>ppt_x</p:attrName>
                                        </p:attrNameLst>
                                      </p:cBhvr>
                                      <p:tavLst>
                                        <p:tav tm="0">
                                          <p:val>
                                            <p:strVal val="1+#ppt_w/2"/>
                                          </p:val>
                                        </p:tav>
                                        <p:tav tm="100000">
                                          <p:val>
                                            <p:strVal val="#ppt_x"/>
                                          </p:val>
                                        </p:tav>
                                      </p:tavLst>
                                    </p:anim>
                                    <p:anim calcmode="lin" valueType="num">
                                      <p:cBhvr additive="base">
                                        <p:cTn id="31" dur="500" fill="hold"/>
                                        <p:tgtEl>
                                          <p:spTgt spid="30783"/>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30785"/>
                                        </p:tgtEl>
                                        <p:attrNameLst>
                                          <p:attrName>style.visibility</p:attrName>
                                        </p:attrNameLst>
                                      </p:cBhvr>
                                      <p:to>
                                        <p:strVal val="visible"/>
                                      </p:to>
                                    </p:set>
                                    <p:anim calcmode="lin" valueType="num">
                                      <p:cBhvr>
                                        <p:cTn id="36" dur="500" fill="hold"/>
                                        <p:tgtEl>
                                          <p:spTgt spid="30785"/>
                                        </p:tgtEl>
                                        <p:attrNameLst>
                                          <p:attrName>ppt_w</p:attrName>
                                        </p:attrNameLst>
                                      </p:cBhvr>
                                      <p:tavLst>
                                        <p:tav tm="0">
                                          <p:val>
                                            <p:fltVal val="0"/>
                                          </p:val>
                                        </p:tav>
                                        <p:tav tm="100000">
                                          <p:val>
                                            <p:strVal val="#ppt_w"/>
                                          </p:val>
                                        </p:tav>
                                      </p:tavLst>
                                    </p:anim>
                                    <p:anim calcmode="lin" valueType="num">
                                      <p:cBhvr>
                                        <p:cTn id="37" dur="500" fill="hold"/>
                                        <p:tgtEl>
                                          <p:spTgt spid="3078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4" grpId="0"/>
      <p:bldP spid="30785" grpId="0"/>
      <p:bldP spid="3079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矩形 11265">
            <a:extLst>
              <a:ext uri="{FF2B5EF4-FFF2-40B4-BE49-F238E27FC236}">
                <a16:creationId xmlns:a16="http://schemas.microsoft.com/office/drawing/2014/main" id="{1EB45472-BC8F-4940-A99F-3E90F5E9F901}"/>
              </a:ext>
            </a:extLst>
          </p:cNvPr>
          <p:cNvSpPr>
            <a:spLocks noChangeArrowheads="1" noChangeShapeType="1" noTextEdit="1"/>
          </p:cNvSpPr>
          <p:nvPr/>
        </p:nvSpPr>
        <p:spPr bwMode="auto">
          <a:xfrm>
            <a:off x="3124200" y="76200"/>
            <a:ext cx="4800600" cy="304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1" hangingPunct="1">
              <a:buFont typeface="Arial" panose="020B0604020202020204" pitchFamily="34" charset="0"/>
              <a:buNone/>
              <a:defRPr/>
            </a:pPr>
            <a:r>
              <a:rPr lang="zh-CN" altLang="en-US"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 二、</a:t>
            </a:r>
            <a:r>
              <a:rPr lang="en-US" altLang="zh-CN"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KCL</a:t>
            </a:r>
            <a:r>
              <a:rPr lang="zh-CN" altLang="en-US"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和</a:t>
            </a:r>
            <a:r>
              <a:rPr lang="en-US" altLang="zh-CN"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KVL</a:t>
            </a:r>
            <a:r>
              <a:rPr lang="zh-CN" altLang="en-US"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的独立方程</a:t>
            </a:r>
          </a:p>
        </p:txBody>
      </p:sp>
      <p:sp>
        <p:nvSpPr>
          <p:cNvPr id="16387" name="矩形 11266">
            <a:extLst>
              <a:ext uri="{FF2B5EF4-FFF2-40B4-BE49-F238E27FC236}">
                <a16:creationId xmlns:a16="http://schemas.microsoft.com/office/drawing/2014/main" id="{BE81925D-287B-4361-8FF4-7D19E718F4EF}"/>
              </a:ext>
            </a:extLst>
          </p:cNvPr>
          <p:cNvSpPr>
            <a:spLocks noChangeArrowheads="1"/>
          </p:cNvSpPr>
          <p:nvPr/>
        </p:nvSpPr>
        <p:spPr bwMode="auto">
          <a:xfrm>
            <a:off x="222250" y="60325"/>
            <a:ext cx="2216150" cy="396875"/>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b="1">
                <a:solidFill>
                  <a:schemeClr val="bg1"/>
                </a:solidFill>
                <a:latin typeface="黑体" panose="02010609060101010101" pitchFamily="49" charset="-122"/>
                <a:ea typeface="黑体" panose="02010609060101010101" pitchFamily="49" charset="-122"/>
              </a:rPr>
              <a:t>2.1 </a:t>
            </a:r>
            <a:r>
              <a:rPr lang="zh-CN" altLang="en-US">
                <a:solidFill>
                  <a:schemeClr val="bg1"/>
                </a:solidFill>
                <a:latin typeface="黑体" panose="02010609060101010101" pitchFamily="49" charset="-122"/>
                <a:ea typeface="黑体" panose="02010609060101010101" pitchFamily="49" charset="-122"/>
              </a:rPr>
              <a:t>图与电路方程</a:t>
            </a:r>
          </a:p>
        </p:txBody>
      </p:sp>
      <p:sp>
        <p:nvSpPr>
          <p:cNvPr id="11274" name="文本框 11273">
            <a:extLst>
              <a:ext uri="{FF2B5EF4-FFF2-40B4-BE49-F238E27FC236}">
                <a16:creationId xmlns:a16="http://schemas.microsoft.com/office/drawing/2014/main" id="{A8FAFEE3-5511-492F-BE1A-D2D5EE3C7D66}"/>
              </a:ext>
            </a:extLst>
          </p:cNvPr>
          <p:cNvSpPr txBox="1">
            <a:spLocks noChangeArrowheads="1"/>
          </p:cNvSpPr>
          <p:nvPr/>
        </p:nvSpPr>
        <p:spPr bwMode="auto">
          <a:xfrm>
            <a:off x="304800" y="1066800"/>
            <a:ext cx="6067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a:solidFill>
                  <a:srgbClr val="1E14E8"/>
                </a:solidFill>
                <a:latin typeface="华文新魏" panose="02010800040101010101" pitchFamily="2" charset="-122"/>
                <a:ea typeface="华文新魏" panose="02010800040101010101" pitchFamily="2" charset="-122"/>
              </a:rPr>
              <a:t>     </a:t>
            </a:r>
            <a:r>
              <a:rPr lang="zh-CN" altLang="en-US" sz="2400">
                <a:solidFill>
                  <a:srgbClr val="1E14E8"/>
                </a:solidFill>
                <a:latin typeface="华文新魏" panose="02010800040101010101" pitchFamily="2" charset="-122"/>
                <a:ea typeface="华文新魏" panose="02010800040101010101" pitchFamily="2" charset="-122"/>
              </a:rPr>
              <a:t>图示为某电路的拓扑图，对于节点</a:t>
            </a:r>
            <a:r>
              <a:rPr lang="en-US" altLang="zh-CN" sz="2400">
                <a:solidFill>
                  <a:srgbClr val="1E14E8"/>
                </a:solidFill>
                <a:latin typeface="华文新魏" panose="02010800040101010101" pitchFamily="2" charset="-122"/>
                <a:ea typeface="华文新魏" panose="02010800040101010101" pitchFamily="2" charset="-122"/>
              </a:rPr>
              <a:t>a</a:t>
            </a:r>
            <a:r>
              <a:rPr lang="zh-CN" altLang="en-US" sz="2400">
                <a:solidFill>
                  <a:srgbClr val="1E14E8"/>
                </a:solidFill>
                <a:latin typeface="华文新魏" panose="02010800040101010101" pitchFamily="2" charset="-122"/>
                <a:ea typeface="华文新魏" panose="02010800040101010101" pitchFamily="2" charset="-122"/>
              </a:rPr>
              <a:t>、</a:t>
            </a:r>
            <a:r>
              <a:rPr lang="en-US" altLang="zh-CN" sz="2400">
                <a:solidFill>
                  <a:srgbClr val="1E14E8"/>
                </a:solidFill>
                <a:latin typeface="华文新魏" panose="02010800040101010101" pitchFamily="2" charset="-122"/>
                <a:ea typeface="华文新魏" panose="02010800040101010101" pitchFamily="2" charset="-122"/>
              </a:rPr>
              <a:t>b</a:t>
            </a:r>
            <a:r>
              <a:rPr lang="zh-CN" altLang="en-US" sz="2400">
                <a:solidFill>
                  <a:srgbClr val="1E14E8"/>
                </a:solidFill>
                <a:latin typeface="华文新魏" panose="02010800040101010101" pitchFamily="2" charset="-122"/>
                <a:ea typeface="华文新魏" panose="02010800040101010101" pitchFamily="2" charset="-122"/>
              </a:rPr>
              <a:t>、</a:t>
            </a:r>
            <a:r>
              <a:rPr lang="en-US" altLang="zh-CN" sz="2400">
                <a:solidFill>
                  <a:srgbClr val="1E14E8"/>
                </a:solidFill>
                <a:latin typeface="华文新魏" panose="02010800040101010101" pitchFamily="2" charset="-122"/>
                <a:ea typeface="华文新魏" panose="02010800040101010101" pitchFamily="2" charset="-122"/>
              </a:rPr>
              <a:t>c</a:t>
            </a:r>
            <a:r>
              <a:rPr lang="zh-CN" altLang="en-US" sz="2400">
                <a:solidFill>
                  <a:srgbClr val="1E14E8"/>
                </a:solidFill>
                <a:latin typeface="华文新魏" panose="02010800040101010101" pitchFamily="2" charset="-122"/>
                <a:ea typeface="华文新魏" panose="02010800040101010101" pitchFamily="2" charset="-122"/>
              </a:rPr>
              <a:t>、</a:t>
            </a:r>
            <a:r>
              <a:rPr lang="en-US" altLang="zh-CN" sz="2400">
                <a:solidFill>
                  <a:srgbClr val="1E14E8"/>
                </a:solidFill>
                <a:latin typeface="华文新魏" panose="02010800040101010101" pitchFamily="2" charset="-122"/>
                <a:ea typeface="华文新魏" panose="02010800040101010101" pitchFamily="2" charset="-122"/>
              </a:rPr>
              <a:t>d</a:t>
            </a:r>
            <a:r>
              <a:rPr lang="zh-CN" altLang="en-US" sz="2400">
                <a:solidFill>
                  <a:srgbClr val="1E14E8"/>
                </a:solidFill>
                <a:latin typeface="华文新魏" panose="02010800040101010101" pitchFamily="2" charset="-122"/>
                <a:ea typeface="华文新魏" panose="02010800040101010101" pitchFamily="2" charset="-122"/>
              </a:rPr>
              <a:t>列出</a:t>
            </a:r>
            <a:r>
              <a:rPr lang="en-US" altLang="zh-CN" sz="2400">
                <a:solidFill>
                  <a:srgbClr val="1E14E8"/>
                </a:solidFill>
                <a:latin typeface="华文新魏" panose="02010800040101010101" pitchFamily="2" charset="-122"/>
                <a:ea typeface="华文新魏" panose="02010800040101010101" pitchFamily="2" charset="-122"/>
              </a:rPr>
              <a:t>KCL</a:t>
            </a:r>
            <a:r>
              <a:rPr lang="zh-CN" altLang="en-US" sz="2400">
                <a:solidFill>
                  <a:srgbClr val="1E14E8"/>
                </a:solidFill>
                <a:latin typeface="华文新魏" panose="02010800040101010101" pitchFamily="2" charset="-122"/>
                <a:ea typeface="华文新魏" panose="02010800040101010101" pitchFamily="2" charset="-122"/>
              </a:rPr>
              <a:t>方程为：</a:t>
            </a:r>
            <a:r>
              <a:rPr lang="en-US" altLang="zh-CN" sz="2400">
                <a:solidFill>
                  <a:srgbClr val="1E14E8"/>
                </a:solidFill>
                <a:latin typeface="华文新魏" panose="02010800040101010101" pitchFamily="2" charset="-122"/>
                <a:ea typeface="华文新魏" panose="02010800040101010101" pitchFamily="2" charset="-122"/>
              </a:rPr>
              <a:t>(</a:t>
            </a:r>
            <a:r>
              <a:rPr lang="zh-CN" altLang="en-US" sz="2400">
                <a:solidFill>
                  <a:srgbClr val="1E14E8"/>
                </a:solidFill>
                <a:latin typeface="华文新魏" panose="02010800040101010101" pitchFamily="2" charset="-122"/>
                <a:ea typeface="华文新魏" panose="02010800040101010101" pitchFamily="2" charset="-122"/>
              </a:rPr>
              <a:t>设流出电流取</a:t>
            </a:r>
            <a:r>
              <a:rPr lang="zh-CN" altLang="en-US" sz="2400">
                <a:solidFill>
                  <a:srgbClr val="1E14E8"/>
                </a:solidFill>
                <a:latin typeface="Arial" panose="020B0604020202020204" pitchFamily="34" charset="0"/>
                <a:ea typeface="华文新魏" panose="02010800040101010101" pitchFamily="2" charset="-122"/>
              </a:rPr>
              <a:t>“</a:t>
            </a:r>
            <a:r>
              <a:rPr lang="en-US" altLang="zh-CN" sz="2400">
                <a:solidFill>
                  <a:srgbClr val="1E14E8"/>
                </a:solidFill>
                <a:latin typeface="华文新魏" panose="02010800040101010101" pitchFamily="2" charset="-122"/>
                <a:ea typeface="华文新魏" panose="02010800040101010101" pitchFamily="2" charset="-122"/>
              </a:rPr>
              <a:t>+</a:t>
            </a:r>
            <a:r>
              <a:rPr lang="en-US" altLang="zh-CN" sz="2400">
                <a:solidFill>
                  <a:srgbClr val="1E14E8"/>
                </a:solidFill>
                <a:latin typeface="Arial" panose="020B0604020202020204" pitchFamily="34" charset="0"/>
                <a:ea typeface="华文新魏" panose="02010800040101010101" pitchFamily="2" charset="-122"/>
              </a:rPr>
              <a:t>”</a:t>
            </a:r>
            <a:r>
              <a:rPr lang="en-US" altLang="zh-CN" sz="2400">
                <a:solidFill>
                  <a:srgbClr val="1E14E8"/>
                </a:solidFill>
                <a:latin typeface="华文新魏" panose="02010800040101010101" pitchFamily="2" charset="-122"/>
                <a:ea typeface="华文新魏" panose="02010800040101010101" pitchFamily="2" charset="-122"/>
              </a:rPr>
              <a:t>)</a:t>
            </a:r>
          </a:p>
        </p:txBody>
      </p:sp>
      <p:graphicFrame>
        <p:nvGraphicFramePr>
          <p:cNvPr id="11275" name="对象 11274">
            <a:extLst>
              <a:ext uri="{FF2B5EF4-FFF2-40B4-BE49-F238E27FC236}">
                <a16:creationId xmlns:a16="http://schemas.microsoft.com/office/drawing/2014/main" id="{5C41EA84-0A51-4DCD-8C83-A922E993D45B}"/>
              </a:ext>
            </a:extLst>
          </p:cNvPr>
          <p:cNvGraphicFramePr>
            <a:graphicFrameLocks/>
          </p:cNvGraphicFramePr>
          <p:nvPr/>
        </p:nvGraphicFramePr>
        <p:xfrm>
          <a:off x="5827713" y="1014413"/>
          <a:ext cx="3240087" cy="2414587"/>
        </p:xfrm>
        <a:graphic>
          <a:graphicData uri="http://schemas.openxmlformats.org/presentationml/2006/ole">
            <mc:AlternateContent xmlns:mc="http://schemas.openxmlformats.org/markup-compatibility/2006">
              <mc:Choice xmlns:v="urn:schemas-microsoft-com:vml" Requires="v">
                <p:oleObj spid="_x0000_s16417" r:id="rId3" imgW="3240024" imgH="2414016" progId="Visio.Drawing.5">
                  <p:embed/>
                </p:oleObj>
              </mc:Choice>
              <mc:Fallback>
                <p:oleObj r:id="rId3" imgW="3240024" imgH="2414016" progId="Visio.Drawing.5">
                  <p:embed/>
                  <p:pic>
                    <p:nvPicPr>
                      <p:cNvPr id="0" name="对象 1127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7713" y="1014413"/>
                        <a:ext cx="3240087" cy="241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276" name="文本框 11275">
            <a:extLst>
              <a:ext uri="{FF2B5EF4-FFF2-40B4-BE49-F238E27FC236}">
                <a16:creationId xmlns:a16="http://schemas.microsoft.com/office/drawing/2014/main" id="{B181D7CC-D8A1-4EA8-B14C-6A344AFF7B17}"/>
              </a:ext>
            </a:extLst>
          </p:cNvPr>
          <p:cNvSpPr txBox="1">
            <a:spLocks noChangeArrowheads="1"/>
          </p:cNvSpPr>
          <p:nvPr/>
        </p:nvSpPr>
        <p:spPr bwMode="auto">
          <a:xfrm>
            <a:off x="381000" y="1905000"/>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rgbClr val="1E14E8"/>
                </a:solidFill>
                <a:latin typeface="Times New Roman" panose="02020603050405020304" pitchFamily="18" charset="0"/>
                <a:ea typeface="华文新魏" panose="02010800040101010101" pitchFamily="2" charset="-122"/>
              </a:rPr>
              <a:t>对节点</a:t>
            </a:r>
            <a:r>
              <a:rPr lang="en-US" altLang="zh-CN" sz="2400">
                <a:solidFill>
                  <a:srgbClr val="E92B0B"/>
                </a:solidFill>
                <a:latin typeface="Times New Roman" panose="02020603050405020304" pitchFamily="18" charset="0"/>
                <a:ea typeface="华文新魏" panose="02010800040101010101" pitchFamily="2" charset="-122"/>
              </a:rPr>
              <a:t>a</a:t>
            </a:r>
            <a:r>
              <a:rPr lang="en-US" altLang="zh-CN" sz="2400">
                <a:solidFill>
                  <a:srgbClr val="1E14E8"/>
                </a:solidFill>
                <a:latin typeface="Times New Roman" panose="02020603050405020304" pitchFamily="18" charset="0"/>
                <a:ea typeface="华文新魏" panose="02010800040101010101" pitchFamily="2" charset="-122"/>
              </a:rPr>
              <a:t>:     </a:t>
            </a:r>
            <a:r>
              <a:rPr lang="en-US" altLang="zh-CN" sz="2400" i="1">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1</a:t>
            </a:r>
            <a:r>
              <a:rPr lang="en-US" altLang="zh-CN" sz="2400">
                <a:solidFill>
                  <a:srgbClr val="1E14E8"/>
                </a:solidFill>
                <a:latin typeface="Times New Roman" panose="02020603050405020304" pitchFamily="18" charset="0"/>
                <a:ea typeface="华文新魏" panose="02010800040101010101" pitchFamily="2" charset="-122"/>
              </a:rPr>
              <a:t> + </a:t>
            </a:r>
            <a:r>
              <a:rPr lang="en-US" altLang="zh-CN" sz="2400" i="1">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2</a:t>
            </a:r>
            <a:r>
              <a:rPr lang="en-US" altLang="zh-CN" sz="2400">
                <a:solidFill>
                  <a:srgbClr val="1E14E8"/>
                </a:solidFill>
                <a:latin typeface="Times New Roman" panose="02020603050405020304" pitchFamily="18" charset="0"/>
                <a:ea typeface="华文新魏" panose="02010800040101010101" pitchFamily="2" charset="-122"/>
              </a:rPr>
              <a:t> + </a:t>
            </a:r>
            <a:r>
              <a:rPr lang="en-US" altLang="zh-CN" sz="2400" i="1">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4</a:t>
            </a:r>
            <a:r>
              <a:rPr lang="en-US" altLang="zh-CN" sz="2400">
                <a:solidFill>
                  <a:srgbClr val="1E14E8"/>
                </a:solidFill>
                <a:latin typeface="Times New Roman" panose="02020603050405020304" pitchFamily="18" charset="0"/>
                <a:ea typeface="华文新魏" panose="02010800040101010101" pitchFamily="2" charset="-122"/>
              </a:rPr>
              <a:t> = 0                (1)</a:t>
            </a:r>
          </a:p>
        </p:txBody>
      </p:sp>
      <p:sp>
        <p:nvSpPr>
          <p:cNvPr id="11277" name="文本框 11276">
            <a:extLst>
              <a:ext uri="{FF2B5EF4-FFF2-40B4-BE49-F238E27FC236}">
                <a16:creationId xmlns:a16="http://schemas.microsoft.com/office/drawing/2014/main" id="{81A6511C-C61E-49F7-B77E-8D4D7A0E5EF3}"/>
              </a:ext>
            </a:extLst>
          </p:cNvPr>
          <p:cNvSpPr txBox="1">
            <a:spLocks noChangeArrowheads="1"/>
          </p:cNvSpPr>
          <p:nvPr/>
        </p:nvSpPr>
        <p:spPr bwMode="auto">
          <a:xfrm>
            <a:off x="457200" y="2362200"/>
            <a:ext cx="502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rgbClr val="1E14E8"/>
                </a:solidFill>
                <a:latin typeface="Times New Roman" panose="02020603050405020304" pitchFamily="18" charset="0"/>
                <a:ea typeface="华文新魏" panose="02010800040101010101" pitchFamily="2" charset="-122"/>
              </a:rPr>
              <a:t>对节点</a:t>
            </a:r>
            <a:r>
              <a:rPr lang="en-US" altLang="zh-CN" sz="2400">
                <a:solidFill>
                  <a:srgbClr val="E92B0B"/>
                </a:solidFill>
                <a:latin typeface="Times New Roman" panose="02020603050405020304" pitchFamily="18" charset="0"/>
                <a:ea typeface="华文新魏" panose="02010800040101010101" pitchFamily="2" charset="-122"/>
              </a:rPr>
              <a:t>b</a:t>
            </a:r>
            <a:r>
              <a:rPr lang="en-US" altLang="zh-CN" sz="2400">
                <a:solidFill>
                  <a:srgbClr val="1E14E8"/>
                </a:solidFill>
                <a:latin typeface="Times New Roman" panose="02020603050405020304" pitchFamily="18" charset="0"/>
                <a:ea typeface="华文新魏" panose="02010800040101010101" pitchFamily="2" charset="-122"/>
              </a:rPr>
              <a:t>:     </a:t>
            </a:r>
            <a:r>
              <a:rPr lang="en-US" altLang="zh-CN" sz="2400">
                <a:solidFill>
                  <a:srgbClr val="1E14E8"/>
                </a:solidFill>
                <a:latin typeface="黑体" panose="02010609060101010101" pitchFamily="49" charset="-122"/>
                <a:ea typeface="黑体" panose="02010609060101010101" pitchFamily="49" charset="-122"/>
              </a:rPr>
              <a:t>-</a:t>
            </a:r>
            <a:r>
              <a:rPr lang="en-US" altLang="zh-CN" sz="2400" i="1">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4</a:t>
            </a:r>
            <a:r>
              <a:rPr lang="en-US" altLang="zh-CN" sz="2400">
                <a:solidFill>
                  <a:srgbClr val="1E14E8"/>
                </a:solidFill>
                <a:latin typeface="Times New Roman" panose="02020603050405020304" pitchFamily="18" charset="0"/>
                <a:ea typeface="华文新魏" panose="02010800040101010101" pitchFamily="2" charset="-122"/>
              </a:rPr>
              <a:t> + </a:t>
            </a:r>
            <a:r>
              <a:rPr lang="en-US" altLang="zh-CN" sz="2400" i="1">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5</a:t>
            </a:r>
            <a:r>
              <a:rPr lang="en-US" altLang="zh-CN" sz="2400">
                <a:solidFill>
                  <a:srgbClr val="1E14E8"/>
                </a:solidFill>
                <a:latin typeface="Times New Roman" panose="02020603050405020304" pitchFamily="18" charset="0"/>
                <a:ea typeface="华文新魏" panose="02010800040101010101" pitchFamily="2" charset="-122"/>
              </a:rPr>
              <a:t> + </a:t>
            </a:r>
            <a:r>
              <a:rPr lang="en-US" altLang="zh-CN" sz="2400" i="1">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6</a:t>
            </a:r>
            <a:r>
              <a:rPr lang="en-US" altLang="zh-CN" sz="2400">
                <a:solidFill>
                  <a:srgbClr val="1E14E8"/>
                </a:solidFill>
                <a:latin typeface="Times New Roman" panose="02020603050405020304" pitchFamily="18" charset="0"/>
                <a:ea typeface="华文新魏" panose="02010800040101010101" pitchFamily="2" charset="-122"/>
              </a:rPr>
              <a:t> = 0             (2)</a:t>
            </a:r>
          </a:p>
        </p:txBody>
      </p:sp>
      <p:sp>
        <p:nvSpPr>
          <p:cNvPr id="11278" name="文本框 11277">
            <a:extLst>
              <a:ext uri="{FF2B5EF4-FFF2-40B4-BE49-F238E27FC236}">
                <a16:creationId xmlns:a16="http://schemas.microsoft.com/office/drawing/2014/main" id="{304F4660-3FC9-4018-A654-7A9EFFB9E668}"/>
              </a:ext>
            </a:extLst>
          </p:cNvPr>
          <p:cNvSpPr txBox="1">
            <a:spLocks noChangeArrowheads="1"/>
          </p:cNvSpPr>
          <p:nvPr/>
        </p:nvSpPr>
        <p:spPr bwMode="auto">
          <a:xfrm>
            <a:off x="457200" y="2819400"/>
            <a:ext cx="502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rgbClr val="1E14E8"/>
                </a:solidFill>
                <a:latin typeface="Times New Roman" panose="02020603050405020304" pitchFamily="18" charset="0"/>
                <a:ea typeface="华文新魏" panose="02010800040101010101" pitchFamily="2" charset="-122"/>
              </a:rPr>
              <a:t>对节点</a:t>
            </a:r>
            <a:r>
              <a:rPr lang="en-US" altLang="zh-CN" sz="2400">
                <a:solidFill>
                  <a:srgbClr val="E92B0B"/>
                </a:solidFill>
                <a:latin typeface="Times New Roman" panose="02020603050405020304" pitchFamily="18" charset="0"/>
                <a:ea typeface="华文新魏" panose="02010800040101010101" pitchFamily="2" charset="-122"/>
              </a:rPr>
              <a:t>c</a:t>
            </a:r>
            <a:r>
              <a:rPr lang="en-US" altLang="zh-CN" sz="2400">
                <a:solidFill>
                  <a:srgbClr val="1E14E8"/>
                </a:solidFill>
                <a:latin typeface="Times New Roman" panose="02020603050405020304" pitchFamily="18" charset="0"/>
                <a:ea typeface="华文新魏" panose="02010800040101010101" pitchFamily="2" charset="-122"/>
              </a:rPr>
              <a:t>:    </a:t>
            </a:r>
            <a:r>
              <a:rPr lang="en-US" altLang="zh-CN" sz="2400">
                <a:solidFill>
                  <a:srgbClr val="1E14E8"/>
                </a:solidFill>
                <a:latin typeface="黑体" panose="02010609060101010101" pitchFamily="49" charset="-122"/>
                <a:ea typeface="黑体" panose="02010609060101010101" pitchFamily="49" charset="-122"/>
              </a:rPr>
              <a:t>-</a:t>
            </a:r>
            <a:r>
              <a:rPr lang="en-US" altLang="zh-CN" sz="2400">
                <a:solidFill>
                  <a:srgbClr val="1E14E8"/>
                </a:solidFill>
                <a:latin typeface="Times New Roman" panose="02020603050405020304" pitchFamily="18" charset="0"/>
                <a:ea typeface="华文新魏" panose="02010800040101010101" pitchFamily="2" charset="-122"/>
              </a:rPr>
              <a:t> </a:t>
            </a:r>
            <a:r>
              <a:rPr lang="en-US" altLang="zh-CN" sz="2400" i="1">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1</a:t>
            </a:r>
            <a:r>
              <a:rPr lang="en-US" altLang="zh-CN" sz="2400">
                <a:solidFill>
                  <a:srgbClr val="1E14E8"/>
                </a:solidFill>
                <a:latin typeface="Times New Roman" panose="02020603050405020304" pitchFamily="18" charset="0"/>
                <a:ea typeface="华文新魏" panose="02010800040101010101" pitchFamily="2" charset="-122"/>
              </a:rPr>
              <a:t> + </a:t>
            </a:r>
            <a:r>
              <a:rPr lang="en-US" altLang="zh-CN" sz="2400" i="1">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3</a:t>
            </a:r>
            <a:r>
              <a:rPr lang="en-US" altLang="zh-CN" sz="2400">
                <a:solidFill>
                  <a:srgbClr val="1E14E8"/>
                </a:solidFill>
                <a:latin typeface="Times New Roman" panose="02020603050405020304" pitchFamily="18" charset="0"/>
                <a:ea typeface="华文新魏" panose="02010800040101010101" pitchFamily="2" charset="-122"/>
              </a:rPr>
              <a:t> – </a:t>
            </a:r>
            <a:r>
              <a:rPr lang="en-US" altLang="zh-CN" sz="2400" i="1">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5</a:t>
            </a:r>
            <a:r>
              <a:rPr lang="en-US" altLang="zh-CN" sz="2400">
                <a:solidFill>
                  <a:srgbClr val="1E14E8"/>
                </a:solidFill>
                <a:latin typeface="Times New Roman" panose="02020603050405020304" pitchFamily="18" charset="0"/>
                <a:ea typeface="华文新魏" panose="02010800040101010101" pitchFamily="2" charset="-122"/>
              </a:rPr>
              <a:t> = 0              (3)</a:t>
            </a:r>
          </a:p>
        </p:txBody>
      </p:sp>
      <p:sp>
        <p:nvSpPr>
          <p:cNvPr id="11279" name="文本框 11278">
            <a:extLst>
              <a:ext uri="{FF2B5EF4-FFF2-40B4-BE49-F238E27FC236}">
                <a16:creationId xmlns:a16="http://schemas.microsoft.com/office/drawing/2014/main" id="{CAD20A68-532F-43C3-98A8-4667CFB2D590}"/>
              </a:ext>
            </a:extLst>
          </p:cNvPr>
          <p:cNvSpPr txBox="1">
            <a:spLocks noChangeArrowheads="1"/>
          </p:cNvSpPr>
          <p:nvPr/>
        </p:nvSpPr>
        <p:spPr bwMode="auto">
          <a:xfrm>
            <a:off x="457200" y="3276600"/>
            <a:ext cx="502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rgbClr val="1E14E8"/>
                </a:solidFill>
                <a:latin typeface="Times New Roman" panose="02020603050405020304" pitchFamily="18" charset="0"/>
                <a:ea typeface="华文新魏" panose="02010800040101010101" pitchFamily="2" charset="-122"/>
              </a:rPr>
              <a:t>对节点</a:t>
            </a:r>
            <a:r>
              <a:rPr lang="en-US" altLang="zh-CN" sz="2400">
                <a:solidFill>
                  <a:srgbClr val="E92B0B"/>
                </a:solidFill>
                <a:latin typeface="Times New Roman" panose="02020603050405020304" pitchFamily="18" charset="0"/>
                <a:ea typeface="华文新魏" panose="02010800040101010101" pitchFamily="2" charset="-122"/>
              </a:rPr>
              <a:t>d</a:t>
            </a:r>
            <a:r>
              <a:rPr lang="en-US" altLang="zh-CN" sz="2400">
                <a:solidFill>
                  <a:srgbClr val="1E14E8"/>
                </a:solidFill>
                <a:latin typeface="Times New Roman" panose="02020603050405020304" pitchFamily="18" charset="0"/>
                <a:ea typeface="华文新魏" panose="02010800040101010101" pitchFamily="2" charset="-122"/>
              </a:rPr>
              <a:t>:    </a:t>
            </a:r>
            <a:r>
              <a:rPr lang="en-US" altLang="zh-CN" sz="2400">
                <a:solidFill>
                  <a:srgbClr val="1E14E8"/>
                </a:solidFill>
                <a:latin typeface="黑体" panose="02010609060101010101" pitchFamily="49" charset="-122"/>
                <a:ea typeface="黑体" panose="02010609060101010101" pitchFamily="49" charset="-122"/>
              </a:rPr>
              <a:t>-</a:t>
            </a:r>
            <a:r>
              <a:rPr lang="en-US" altLang="zh-CN" sz="2400">
                <a:solidFill>
                  <a:srgbClr val="1E14E8"/>
                </a:solidFill>
                <a:latin typeface="Times New Roman" panose="02020603050405020304" pitchFamily="18" charset="0"/>
                <a:ea typeface="华文新魏" panose="02010800040101010101" pitchFamily="2" charset="-122"/>
              </a:rPr>
              <a:t> </a:t>
            </a:r>
            <a:r>
              <a:rPr lang="en-US" altLang="zh-CN" sz="2400" i="1">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2</a:t>
            </a:r>
            <a:r>
              <a:rPr lang="en-US" altLang="zh-CN" sz="2400">
                <a:solidFill>
                  <a:srgbClr val="1E14E8"/>
                </a:solidFill>
                <a:latin typeface="Times New Roman" panose="02020603050405020304" pitchFamily="18" charset="0"/>
                <a:ea typeface="华文新魏" panose="02010800040101010101" pitchFamily="2" charset="-122"/>
              </a:rPr>
              <a:t> </a:t>
            </a:r>
            <a:r>
              <a:rPr lang="en-US" altLang="zh-CN" sz="2400">
                <a:solidFill>
                  <a:srgbClr val="1E14E8"/>
                </a:solidFill>
                <a:latin typeface="黑体" panose="02010609060101010101" pitchFamily="49" charset="-122"/>
                <a:ea typeface="黑体" panose="02010609060101010101" pitchFamily="49" charset="-122"/>
              </a:rPr>
              <a:t>-</a:t>
            </a:r>
            <a:r>
              <a:rPr lang="en-US" altLang="zh-CN" sz="2400">
                <a:solidFill>
                  <a:srgbClr val="1E14E8"/>
                </a:solidFill>
                <a:latin typeface="Times New Roman" panose="02020603050405020304" pitchFamily="18" charset="0"/>
                <a:ea typeface="华文新魏" panose="02010800040101010101" pitchFamily="2" charset="-122"/>
              </a:rPr>
              <a:t> </a:t>
            </a:r>
            <a:r>
              <a:rPr lang="en-US" altLang="zh-CN" sz="2400" i="1">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3</a:t>
            </a:r>
            <a:r>
              <a:rPr lang="en-US" altLang="zh-CN" sz="2400">
                <a:solidFill>
                  <a:srgbClr val="1E14E8"/>
                </a:solidFill>
                <a:latin typeface="Times New Roman" panose="02020603050405020304" pitchFamily="18" charset="0"/>
                <a:ea typeface="华文新魏" panose="02010800040101010101" pitchFamily="2" charset="-122"/>
              </a:rPr>
              <a:t> </a:t>
            </a:r>
            <a:r>
              <a:rPr lang="en-US" altLang="zh-CN" sz="2400">
                <a:solidFill>
                  <a:srgbClr val="1E14E8"/>
                </a:solidFill>
                <a:latin typeface="黑体" panose="02010609060101010101" pitchFamily="49" charset="-122"/>
                <a:ea typeface="黑体" panose="02010609060101010101" pitchFamily="49" charset="-122"/>
              </a:rPr>
              <a:t>-</a:t>
            </a:r>
            <a:r>
              <a:rPr lang="en-US" altLang="zh-CN" sz="2400">
                <a:solidFill>
                  <a:srgbClr val="1E14E8"/>
                </a:solidFill>
                <a:latin typeface="Times New Roman" panose="02020603050405020304" pitchFamily="18" charset="0"/>
                <a:ea typeface="华文新魏" panose="02010800040101010101" pitchFamily="2" charset="-122"/>
              </a:rPr>
              <a:t> </a:t>
            </a:r>
            <a:r>
              <a:rPr lang="en-US" altLang="zh-CN" sz="2400" i="1">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6</a:t>
            </a:r>
            <a:r>
              <a:rPr lang="en-US" altLang="zh-CN" sz="2400">
                <a:solidFill>
                  <a:srgbClr val="1E14E8"/>
                </a:solidFill>
                <a:latin typeface="Times New Roman" panose="02020603050405020304" pitchFamily="18" charset="0"/>
                <a:ea typeface="华文新魏" panose="02010800040101010101" pitchFamily="2" charset="-122"/>
              </a:rPr>
              <a:t> = 0              (4)</a:t>
            </a:r>
          </a:p>
        </p:txBody>
      </p:sp>
      <p:sp>
        <p:nvSpPr>
          <p:cNvPr id="11280" name="文本框 11279">
            <a:extLst>
              <a:ext uri="{FF2B5EF4-FFF2-40B4-BE49-F238E27FC236}">
                <a16:creationId xmlns:a16="http://schemas.microsoft.com/office/drawing/2014/main" id="{2481065D-557E-440F-B34C-C720FBCABDFB}"/>
              </a:ext>
            </a:extLst>
          </p:cNvPr>
          <p:cNvSpPr txBox="1">
            <a:spLocks noChangeArrowheads="1"/>
          </p:cNvSpPr>
          <p:nvPr/>
        </p:nvSpPr>
        <p:spPr bwMode="auto">
          <a:xfrm>
            <a:off x="457200" y="3657600"/>
            <a:ext cx="8686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rgbClr val="000000"/>
                </a:solidFill>
                <a:latin typeface="Times New Roman" panose="02020603050405020304" pitchFamily="18" charset="0"/>
                <a:ea typeface="华文新魏" panose="02010800040101010101" pitchFamily="2" charset="-122"/>
              </a:rPr>
              <a:t>以上</a:t>
            </a:r>
            <a:r>
              <a:rPr lang="en-US" altLang="zh-CN" sz="2400">
                <a:solidFill>
                  <a:srgbClr val="000000"/>
                </a:solidFill>
                <a:latin typeface="Times New Roman" panose="02020603050405020304" pitchFamily="18" charset="0"/>
                <a:ea typeface="华文新魏" panose="02010800040101010101" pitchFamily="2" charset="-122"/>
              </a:rPr>
              <a:t>4</a:t>
            </a:r>
            <a:r>
              <a:rPr lang="zh-CN" altLang="en-US" sz="2400">
                <a:solidFill>
                  <a:srgbClr val="000000"/>
                </a:solidFill>
                <a:latin typeface="Times New Roman" panose="02020603050405020304" pitchFamily="18" charset="0"/>
                <a:ea typeface="华文新魏" panose="02010800040101010101" pitchFamily="2" charset="-122"/>
              </a:rPr>
              <a:t>个方程并不独立，其中任意一个方程可通过其它三个方程相加减得到 。任意去掉一个方程，剩余三个方程就是独立的。</a:t>
            </a:r>
          </a:p>
        </p:txBody>
      </p:sp>
      <p:sp>
        <p:nvSpPr>
          <p:cNvPr id="11281" name="文本框 11280">
            <a:extLst>
              <a:ext uri="{FF2B5EF4-FFF2-40B4-BE49-F238E27FC236}">
                <a16:creationId xmlns:a16="http://schemas.microsoft.com/office/drawing/2014/main" id="{DBF2C5DE-3DAB-40E3-B3BF-D420C79EF792}"/>
              </a:ext>
            </a:extLst>
          </p:cNvPr>
          <p:cNvSpPr txBox="1">
            <a:spLocks noChangeArrowheads="1"/>
          </p:cNvSpPr>
          <p:nvPr/>
        </p:nvSpPr>
        <p:spPr bwMode="auto">
          <a:xfrm>
            <a:off x="533400" y="4495800"/>
            <a:ext cx="8077200" cy="1200150"/>
          </a:xfrm>
          <a:prstGeom prst="rect">
            <a:avLst/>
          </a:prstGeom>
          <a:noFill/>
          <a:ln w="9525">
            <a:solidFill>
              <a:srgbClr val="E92B0B"/>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rgbClr val="D82E1C"/>
                </a:solidFill>
                <a:latin typeface="黑体" panose="02010609060101010101" pitchFamily="49" charset="-122"/>
                <a:ea typeface="黑体" panose="02010609060101010101" pitchFamily="49" charset="-122"/>
              </a:rPr>
              <a:t>结论</a:t>
            </a:r>
            <a:r>
              <a:rPr lang="en-US" altLang="zh-CN" sz="2400">
                <a:solidFill>
                  <a:srgbClr val="D82E1C"/>
                </a:solidFill>
                <a:latin typeface="黑体" panose="02010609060101010101" pitchFamily="49" charset="-122"/>
                <a:ea typeface="黑体" panose="02010609060101010101" pitchFamily="49" charset="-122"/>
              </a:rPr>
              <a:t>1</a:t>
            </a:r>
            <a:r>
              <a:rPr lang="zh-CN" altLang="en-US" sz="2400">
                <a:solidFill>
                  <a:srgbClr val="D82E1C"/>
                </a:solidFill>
                <a:latin typeface="黑体" panose="02010609060101010101" pitchFamily="49" charset="-122"/>
                <a:ea typeface="黑体" panose="02010609060101010101" pitchFamily="49" charset="-122"/>
              </a:rPr>
              <a:t>：</a:t>
            </a:r>
            <a:r>
              <a:rPr lang="zh-CN" altLang="en-US" sz="2400">
                <a:solidFill>
                  <a:srgbClr val="341CAA"/>
                </a:solidFill>
                <a:latin typeface="黑体" panose="02010609060101010101" pitchFamily="49" charset="-122"/>
                <a:ea typeface="黑体" panose="02010609060101010101" pitchFamily="49" charset="-122"/>
              </a:rPr>
              <a:t>对</a:t>
            </a:r>
            <a:r>
              <a:rPr lang="en-US" altLang="zh-CN" sz="2400">
                <a:solidFill>
                  <a:srgbClr val="341CAA"/>
                </a:solidFill>
                <a:latin typeface="黑体" panose="02010609060101010101" pitchFamily="49" charset="-122"/>
                <a:ea typeface="黑体" panose="02010609060101010101" pitchFamily="49" charset="-122"/>
              </a:rPr>
              <a:t>n</a:t>
            </a:r>
            <a:r>
              <a:rPr lang="zh-CN" altLang="en-US" sz="2400">
                <a:solidFill>
                  <a:srgbClr val="341CAA"/>
                </a:solidFill>
                <a:latin typeface="黑体" panose="02010609060101010101" pitchFamily="49" charset="-122"/>
                <a:ea typeface="黑体" panose="02010609060101010101" pitchFamily="49" charset="-122"/>
              </a:rPr>
              <a:t>个节点的连通图，有且仅有</a:t>
            </a:r>
            <a:r>
              <a:rPr lang="en-US" altLang="zh-CN" sz="2400">
                <a:solidFill>
                  <a:srgbClr val="341CAA"/>
                </a:solidFill>
                <a:latin typeface="黑体" panose="02010609060101010101" pitchFamily="49" charset="-122"/>
                <a:ea typeface="黑体" panose="02010609060101010101" pitchFamily="49" charset="-122"/>
              </a:rPr>
              <a:t>(n-1)</a:t>
            </a:r>
            <a:r>
              <a:rPr lang="zh-CN" altLang="en-US" sz="2400">
                <a:solidFill>
                  <a:srgbClr val="341CAA"/>
                </a:solidFill>
                <a:latin typeface="黑体" panose="02010609060101010101" pitchFamily="49" charset="-122"/>
                <a:ea typeface="黑体" panose="02010609060101010101" pitchFamily="49" charset="-122"/>
              </a:rPr>
              <a:t>个独立的</a:t>
            </a:r>
            <a:r>
              <a:rPr lang="en-US" altLang="zh-CN" sz="2400">
                <a:solidFill>
                  <a:srgbClr val="341CAA"/>
                </a:solidFill>
                <a:latin typeface="黑体" panose="02010609060101010101" pitchFamily="49" charset="-122"/>
                <a:ea typeface="黑体" panose="02010609060101010101" pitchFamily="49" charset="-122"/>
              </a:rPr>
              <a:t>KCL</a:t>
            </a:r>
            <a:r>
              <a:rPr lang="zh-CN" altLang="en-US" sz="2400">
                <a:solidFill>
                  <a:srgbClr val="341CAA"/>
                </a:solidFill>
                <a:latin typeface="黑体" panose="02010609060101010101" pitchFamily="49" charset="-122"/>
                <a:ea typeface="黑体" panose="02010609060101010101" pitchFamily="49" charset="-122"/>
              </a:rPr>
              <a:t>方程。</a:t>
            </a:r>
            <a:r>
              <a:rPr lang="en-US" altLang="zh-CN" sz="2400">
                <a:solidFill>
                  <a:srgbClr val="341CAA"/>
                </a:solidFill>
                <a:latin typeface="黑体" panose="02010609060101010101" pitchFamily="49" charset="-122"/>
                <a:ea typeface="黑体" panose="02010609060101010101" pitchFamily="49" charset="-122"/>
              </a:rPr>
              <a:t>① </a:t>
            </a:r>
            <a:r>
              <a:rPr lang="zh-CN" altLang="en-US" sz="2400">
                <a:solidFill>
                  <a:srgbClr val="341CAA"/>
                </a:solidFill>
                <a:latin typeface="黑体" panose="02010609060101010101" pitchFamily="49" charset="-122"/>
                <a:ea typeface="黑体" panose="02010609060101010101" pitchFamily="49" charset="-122"/>
              </a:rPr>
              <a:t>任取</a:t>
            </a:r>
            <a:r>
              <a:rPr lang="en-US" altLang="zh-CN" sz="2400">
                <a:solidFill>
                  <a:srgbClr val="341CAA"/>
                </a:solidFill>
                <a:latin typeface="黑体" panose="02010609060101010101" pitchFamily="49" charset="-122"/>
                <a:ea typeface="黑体" panose="02010609060101010101" pitchFamily="49" charset="-122"/>
              </a:rPr>
              <a:t>(n-1)</a:t>
            </a:r>
            <a:r>
              <a:rPr lang="zh-CN" altLang="en-US" sz="2400">
                <a:solidFill>
                  <a:srgbClr val="341CAA"/>
                </a:solidFill>
                <a:latin typeface="黑体" panose="02010609060101010101" pitchFamily="49" charset="-122"/>
                <a:ea typeface="黑体" panose="02010609060101010101" pitchFamily="49" charset="-122"/>
              </a:rPr>
              <a:t>个节点列写的</a:t>
            </a:r>
            <a:r>
              <a:rPr lang="en-US" altLang="zh-CN" sz="2400">
                <a:solidFill>
                  <a:srgbClr val="341CAA"/>
                </a:solidFill>
                <a:latin typeface="黑体" panose="02010609060101010101" pitchFamily="49" charset="-122"/>
                <a:ea typeface="黑体" panose="02010609060101010101" pitchFamily="49" charset="-122"/>
              </a:rPr>
              <a:t>KCL</a:t>
            </a:r>
            <a:r>
              <a:rPr lang="zh-CN" altLang="en-US" sz="2400">
                <a:solidFill>
                  <a:srgbClr val="341CAA"/>
                </a:solidFill>
                <a:latin typeface="黑体" panose="02010609060101010101" pitchFamily="49" charset="-122"/>
                <a:ea typeface="黑体" panose="02010609060101010101" pitchFamily="49" charset="-122"/>
              </a:rPr>
              <a:t>方程相互独立；常将能列出独立</a:t>
            </a:r>
            <a:r>
              <a:rPr lang="en-US" altLang="zh-CN" sz="2400">
                <a:solidFill>
                  <a:srgbClr val="341CAA"/>
                </a:solidFill>
                <a:latin typeface="黑体" panose="02010609060101010101" pitchFamily="49" charset="-122"/>
                <a:ea typeface="黑体" panose="02010609060101010101" pitchFamily="49" charset="-122"/>
              </a:rPr>
              <a:t>KCL</a:t>
            </a:r>
            <a:r>
              <a:rPr lang="zh-CN" altLang="en-US" sz="2400">
                <a:solidFill>
                  <a:srgbClr val="341CAA"/>
                </a:solidFill>
                <a:latin typeface="黑体" panose="02010609060101010101" pitchFamily="49" charset="-122"/>
                <a:ea typeface="黑体" panose="02010609060101010101" pitchFamily="49" charset="-122"/>
              </a:rPr>
              <a:t>方程的节点称为</a:t>
            </a:r>
            <a:r>
              <a:rPr lang="zh-CN" altLang="en-US" sz="2400">
                <a:solidFill>
                  <a:srgbClr val="FF0000"/>
                </a:solidFill>
                <a:latin typeface="黑体" panose="02010609060101010101" pitchFamily="49" charset="-122"/>
                <a:ea typeface="黑体" panose="02010609060101010101" pitchFamily="49" charset="-122"/>
              </a:rPr>
              <a:t>独立节点</a:t>
            </a:r>
            <a:r>
              <a:rPr lang="zh-CN" altLang="en-US" sz="2400">
                <a:solidFill>
                  <a:srgbClr val="341CAA"/>
                </a:solidFill>
                <a:latin typeface="黑体" panose="02010609060101010101" pitchFamily="49" charset="-122"/>
                <a:ea typeface="黑体" panose="02010609060101010101" pitchFamily="49" charset="-122"/>
              </a:rPr>
              <a:t>。</a:t>
            </a:r>
          </a:p>
        </p:txBody>
      </p:sp>
      <p:sp>
        <p:nvSpPr>
          <p:cNvPr id="10251" name="文本框 11285">
            <a:hlinkClick r:id="" action="ppaction://hlinkshowjump?jump=nextslide"/>
            <a:extLst>
              <a:ext uri="{FF2B5EF4-FFF2-40B4-BE49-F238E27FC236}">
                <a16:creationId xmlns:a16="http://schemas.microsoft.com/office/drawing/2014/main" id="{89082E27-0DA1-426B-9817-8F2360FB7CE9}"/>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10252" name="文本框 11286">
            <a:hlinkClick r:id="" action="ppaction://hlinkshowjump?jump=previousslide"/>
            <a:extLst>
              <a:ext uri="{FF2B5EF4-FFF2-40B4-BE49-F238E27FC236}">
                <a16:creationId xmlns:a16="http://schemas.microsoft.com/office/drawing/2014/main" id="{CCDF4216-C787-409A-BA67-4A1A5DA822D8}"/>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10253" name="文本框 11287">
            <a:extLst>
              <a:ext uri="{FF2B5EF4-FFF2-40B4-BE49-F238E27FC236}">
                <a16:creationId xmlns:a16="http://schemas.microsoft.com/office/drawing/2014/main" id="{C8182232-A7B7-4091-B360-C10DBBFC5F6C}"/>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F120CB14-21F1-477B-987D-F93E24C599BF}"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2</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10254" name="文本框 11288">
            <a:hlinkClick r:id="" action="ppaction://hlinkshowjump?jump=firstslide"/>
            <a:extLst>
              <a:ext uri="{FF2B5EF4-FFF2-40B4-BE49-F238E27FC236}">
                <a16:creationId xmlns:a16="http://schemas.microsoft.com/office/drawing/2014/main" id="{5B86CC1E-68FB-4F5F-BAAD-83FA25AF5F2F}"/>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16400" name="标题 11289">
            <a:extLst>
              <a:ext uri="{FF2B5EF4-FFF2-40B4-BE49-F238E27FC236}">
                <a16:creationId xmlns:a16="http://schemas.microsoft.com/office/drawing/2014/main" id="{6AC5836F-A2EA-4521-A8C5-F6A0DB26F2B5}"/>
              </a:ext>
            </a:extLst>
          </p:cNvPr>
          <p:cNvSpPr>
            <a:spLocks noGrp="1" noChangeArrowheads="1"/>
          </p:cNvSpPr>
          <p:nvPr>
            <p:ph type="title" idx="4294967295"/>
          </p:nvPr>
        </p:nvSpPr>
        <p:spPr>
          <a:xfrm>
            <a:off x="381000" y="609600"/>
            <a:ext cx="3254375" cy="381000"/>
          </a:xfrm>
        </p:spPr>
        <p:txBody>
          <a:bodyPr/>
          <a:lstStyle/>
          <a:p>
            <a:pPr algn="l" eaLnBrk="1" hangingPunct="1"/>
            <a:r>
              <a:rPr lang="en-US" altLang="zh-CN">
                <a:solidFill>
                  <a:srgbClr val="D82E1C"/>
                </a:solidFill>
                <a:latin typeface="黑体" panose="02010609060101010101" pitchFamily="49" charset="-122"/>
                <a:ea typeface="黑体" panose="02010609060101010101" pitchFamily="49" charset="-122"/>
              </a:rPr>
              <a:t>1</a:t>
            </a:r>
            <a:r>
              <a:rPr lang="zh-CN" altLang="en-US">
                <a:solidFill>
                  <a:srgbClr val="D82E1C"/>
                </a:solidFill>
                <a:latin typeface="黑体" panose="02010609060101010101" pitchFamily="49" charset="-122"/>
                <a:ea typeface="黑体" panose="02010609060101010101" pitchFamily="49" charset="-122"/>
              </a:rPr>
              <a:t>、</a:t>
            </a:r>
            <a:r>
              <a:rPr lang="en-US" altLang="zh-CN">
                <a:solidFill>
                  <a:srgbClr val="D82E1C"/>
                </a:solidFill>
                <a:latin typeface="黑体" panose="02010609060101010101" pitchFamily="49" charset="-122"/>
                <a:ea typeface="黑体" panose="02010609060101010101" pitchFamily="49" charset="-122"/>
              </a:rPr>
              <a:t>KCL</a:t>
            </a:r>
            <a:r>
              <a:rPr lang="zh-CN" altLang="en-US">
                <a:solidFill>
                  <a:srgbClr val="D82E1C"/>
                </a:solidFill>
                <a:latin typeface="黑体" panose="02010609060101010101" pitchFamily="49" charset="-122"/>
                <a:ea typeface="黑体" panose="02010609060101010101" pitchFamily="49" charset="-122"/>
              </a:rPr>
              <a:t>的独立方程：</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74"/>
                                        </p:tgtEl>
                                        <p:attrNameLst>
                                          <p:attrName>style.visibility</p:attrName>
                                        </p:attrNameLst>
                                      </p:cBhvr>
                                      <p:to>
                                        <p:strVal val="visible"/>
                                      </p:to>
                                    </p:set>
                                    <p:anim calcmode="lin" valueType="num">
                                      <p:cBhvr additive="base">
                                        <p:cTn id="7" dur="500" fill="hold"/>
                                        <p:tgtEl>
                                          <p:spTgt spid="11274"/>
                                        </p:tgtEl>
                                        <p:attrNameLst>
                                          <p:attrName>ppt_x</p:attrName>
                                        </p:attrNameLst>
                                      </p:cBhvr>
                                      <p:tavLst>
                                        <p:tav tm="0">
                                          <p:val>
                                            <p:strVal val="0-#ppt_w/2"/>
                                          </p:val>
                                        </p:tav>
                                        <p:tav tm="100000">
                                          <p:val>
                                            <p:strVal val="#ppt_x"/>
                                          </p:val>
                                        </p:tav>
                                      </p:tavLst>
                                    </p:anim>
                                    <p:anim calcmode="lin" valueType="num">
                                      <p:cBhvr additive="base">
                                        <p:cTn id="8" dur="500" fill="hold"/>
                                        <p:tgtEl>
                                          <p:spTgt spid="1127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11275"/>
                                        </p:tgtEl>
                                        <p:attrNameLst>
                                          <p:attrName>style.visibility</p:attrName>
                                        </p:attrNameLst>
                                      </p:cBhvr>
                                      <p:to>
                                        <p:strVal val="visible"/>
                                      </p:to>
                                    </p:set>
                                    <p:anim calcmode="lin" valueType="num">
                                      <p:cBhvr additive="base">
                                        <p:cTn id="12" dur="500" fill="hold"/>
                                        <p:tgtEl>
                                          <p:spTgt spid="11275"/>
                                        </p:tgtEl>
                                        <p:attrNameLst>
                                          <p:attrName>ppt_x</p:attrName>
                                        </p:attrNameLst>
                                      </p:cBhvr>
                                      <p:tavLst>
                                        <p:tav tm="0">
                                          <p:val>
                                            <p:strVal val="1+#ppt_w/2"/>
                                          </p:val>
                                        </p:tav>
                                        <p:tav tm="100000">
                                          <p:val>
                                            <p:strVal val="#ppt_x"/>
                                          </p:val>
                                        </p:tav>
                                      </p:tavLst>
                                    </p:anim>
                                    <p:anim calcmode="lin" valueType="num">
                                      <p:cBhvr additive="base">
                                        <p:cTn id="13" dur="500" fill="hold"/>
                                        <p:tgtEl>
                                          <p:spTgt spid="1127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276"/>
                                        </p:tgtEl>
                                        <p:attrNameLst>
                                          <p:attrName>style.visibility</p:attrName>
                                        </p:attrNameLst>
                                      </p:cBhvr>
                                      <p:to>
                                        <p:strVal val="visible"/>
                                      </p:to>
                                    </p:set>
                                    <p:anim calcmode="lin" valueType="num">
                                      <p:cBhvr additive="base">
                                        <p:cTn id="18" dur="500" fill="hold"/>
                                        <p:tgtEl>
                                          <p:spTgt spid="11276"/>
                                        </p:tgtEl>
                                        <p:attrNameLst>
                                          <p:attrName>ppt_x</p:attrName>
                                        </p:attrNameLst>
                                      </p:cBhvr>
                                      <p:tavLst>
                                        <p:tav tm="0">
                                          <p:val>
                                            <p:strVal val="0-#ppt_w/2"/>
                                          </p:val>
                                        </p:tav>
                                        <p:tav tm="100000">
                                          <p:val>
                                            <p:strVal val="#ppt_x"/>
                                          </p:val>
                                        </p:tav>
                                      </p:tavLst>
                                    </p:anim>
                                    <p:anim calcmode="lin" valueType="num">
                                      <p:cBhvr additive="base">
                                        <p:cTn id="19" dur="500" fill="hold"/>
                                        <p:tgtEl>
                                          <p:spTgt spid="11276"/>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1277"/>
                                        </p:tgtEl>
                                        <p:attrNameLst>
                                          <p:attrName>style.visibility</p:attrName>
                                        </p:attrNameLst>
                                      </p:cBhvr>
                                      <p:to>
                                        <p:strVal val="visible"/>
                                      </p:to>
                                    </p:set>
                                    <p:anim calcmode="lin" valueType="num">
                                      <p:cBhvr additive="base">
                                        <p:cTn id="24" dur="500" fill="hold"/>
                                        <p:tgtEl>
                                          <p:spTgt spid="11277"/>
                                        </p:tgtEl>
                                        <p:attrNameLst>
                                          <p:attrName>ppt_x</p:attrName>
                                        </p:attrNameLst>
                                      </p:cBhvr>
                                      <p:tavLst>
                                        <p:tav tm="0">
                                          <p:val>
                                            <p:strVal val="0-#ppt_w/2"/>
                                          </p:val>
                                        </p:tav>
                                        <p:tav tm="100000">
                                          <p:val>
                                            <p:strVal val="#ppt_x"/>
                                          </p:val>
                                        </p:tav>
                                      </p:tavLst>
                                    </p:anim>
                                    <p:anim calcmode="lin" valueType="num">
                                      <p:cBhvr additive="base">
                                        <p:cTn id="25" dur="500" fill="hold"/>
                                        <p:tgtEl>
                                          <p:spTgt spid="11277"/>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1278"/>
                                        </p:tgtEl>
                                        <p:attrNameLst>
                                          <p:attrName>style.visibility</p:attrName>
                                        </p:attrNameLst>
                                      </p:cBhvr>
                                      <p:to>
                                        <p:strVal val="visible"/>
                                      </p:to>
                                    </p:set>
                                    <p:anim calcmode="lin" valueType="num">
                                      <p:cBhvr additive="base">
                                        <p:cTn id="30" dur="500" fill="hold"/>
                                        <p:tgtEl>
                                          <p:spTgt spid="11278"/>
                                        </p:tgtEl>
                                        <p:attrNameLst>
                                          <p:attrName>ppt_x</p:attrName>
                                        </p:attrNameLst>
                                      </p:cBhvr>
                                      <p:tavLst>
                                        <p:tav tm="0">
                                          <p:val>
                                            <p:strVal val="0-#ppt_w/2"/>
                                          </p:val>
                                        </p:tav>
                                        <p:tav tm="100000">
                                          <p:val>
                                            <p:strVal val="#ppt_x"/>
                                          </p:val>
                                        </p:tav>
                                      </p:tavLst>
                                    </p:anim>
                                    <p:anim calcmode="lin" valueType="num">
                                      <p:cBhvr additive="base">
                                        <p:cTn id="31" dur="500" fill="hold"/>
                                        <p:tgtEl>
                                          <p:spTgt spid="11278"/>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1279"/>
                                        </p:tgtEl>
                                        <p:attrNameLst>
                                          <p:attrName>style.visibility</p:attrName>
                                        </p:attrNameLst>
                                      </p:cBhvr>
                                      <p:to>
                                        <p:strVal val="visible"/>
                                      </p:to>
                                    </p:set>
                                    <p:anim calcmode="lin" valueType="num">
                                      <p:cBhvr additive="base">
                                        <p:cTn id="36" dur="500" fill="hold"/>
                                        <p:tgtEl>
                                          <p:spTgt spid="11279"/>
                                        </p:tgtEl>
                                        <p:attrNameLst>
                                          <p:attrName>ppt_x</p:attrName>
                                        </p:attrNameLst>
                                      </p:cBhvr>
                                      <p:tavLst>
                                        <p:tav tm="0">
                                          <p:val>
                                            <p:strVal val="0-#ppt_w/2"/>
                                          </p:val>
                                        </p:tav>
                                        <p:tav tm="100000">
                                          <p:val>
                                            <p:strVal val="#ppt_x"/>
                                          </p:val>
                                        </p:tav>
                                      </p:tavLst>
                                    </p:anim>
                                    <p:anim calcmode="lin" valueType="num">
                                      <p:cBhvr additive="base">
                                        <p:cTn id="37" dur="500" fill="hold"/>
                                        <p:tgtEl>
                                          <p:spTgt spid="11279"/>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1280"/>
                                        </p:tgtEl>
                                        <p:attrNameLst>
                                          <p:attrName>style.visibility</p:attrName>
                                        </p:attrNameLst>
                                      </p:cBhvr>
                                      <p:to>
                                        <p:strVal val="visible"/>
                                      </p:to>
                                    </p:set>
                                    <p:anim calcmode="lin" valueType="num">
                                      <p:cBhvr additive="base">
                                        <p:cTn id="42" dur="500" fill="hold"/>
                                        <p:tgtEl>
                                          <p:spTgt spid="11280"/>
                                        </p:tgtEl>
                                        <p:attrNameLst>
                                          <p:attrName>ppt_x</p:attrName>
                                        </p:attrNameLst>
                                      </p:cBhvr>
                                      <p:tavLst>
                                        <p:tav tm="0">
                                          <p:val>
                                            <p:strVal val="0-#ppt_w/2"/>
                                          </p:val>
                                        </p:tav>
                                        <p:tav tm="100000">
                                          <p:val>
                                            <p:strVal val="#ppt_x"/>
                                          </p:val>
                                        </p:tav>
                                      </p:tavLst>
                                    </p:anim>
                                    <p:anim calcmode="lin" valueType="num">
                                      <p:cBhvr additive="base">
                                        <p:cTn id="43" dur="500" fill="hold"/>
                                        <p:tgtEl>
                                          <p:spTgt spid="11280"/>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12" fill="hold" grpId="0" nodeType="clickEffect">
                                  <p:stCondLst>
                                    <p:cond delay="0"/>
                                  </p:stCondLst>
                                  <p:childTnLst>
                                    <p:set>
                                      <p:cBhvr>
                                        <p:cTn id="47" dur="1" fill="hold">
                                          <p:stCondLst>
                                            <p:cond delay="0"/>
                                          </p:stCondLst>
                                        </p:cTn>
                                        <p:tgtEl>
                                          <p:spTgt spid="11281"/>
                                        </p:tgtEl>
                                        <p:attrNameLst>
                                          <p:attrName>style.visibility</p:attrName>
                                        </p:attrNameLst>
                                      </p:cBhvr>
                                      <p:to>
                                        <p:strVal val="visible"/>
                                      </p:to>
                                    </p:set>
                                    <p:animEffect transition="in" filter="strips(downLeft)">
                                      <p:cBhvr>
                                        <p:cTn id="48" dur="500"/>
                                        <p:tgtEl>
                                          <p:spTgt spid="11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4" grpId="0"/>
      <p:bldP spid="11276" grpId="0"/>
      <p:bldP spid="11277" grpId="0"/>
      <p:bldP spid="11278" grpId="0"/>
      <p:bldP spid="11279" grpId="0"/>
      <p:bldP spid="11280" grpId="0"/>
      <p:bldP spid="1128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67589">
            <a:extLst>
              <a:ext uri="{FF2B5EF4-FFF2-40B4-BE49-F238E27FC236}">
                <a16:creationId xmlns:a16="http://schemas.microsoft.com/office/drawing/2014/main" id="{AC6AA6A4-A388-4791-81F4-7E3D71F62061}"/>
              </a:ext>
            </a:extLst>
          </p:cNvPr>
          <p:cNvSpPr>
            <a:spLocks noChangeArrowheads="1" noChangeShapeType="1" noTextEdit="1"/>
          </p:cNvSpPr>
          <p:nvPr/>
        </p:nvSpPr>
        <p:spPr bwMode="auto">
          <a:xfrm>
            <a:off x="4267200" y="0"/>
            <a:ext cx="29718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 一、齐次定理</a:t>
            </a:r>
          </a:p>
        </p:txBody>
      </p:sp>
      <p:sp>
        <p:nvSpPr>
          <p:cNvPr id="37891" name="矩形 67590">
            <a:extLst>
              <a:ext uri="{FF2B5EF4-FFF2-40B4-BE49-F238E27FC236}">
                <a16:creationId xmlns:a16="http://schemas.microsoft.com/office/drawing/2014/main" id="{17A0859D-9656-4DA0-9966-6851724086D0}"/>
              </a:ext>
            </a:extLst>
          </p:cNvPr>
          <p:cNvSpPr>
            <a:spLocks noChangeArrowheads="1"/>
          </p:cNvSpPr>
          <p:nvPr/>
        </p:nvSpPr>
        <p:spPr bwMode="auto">
          <a:xfrm>
            <a:off x="304800" y="-25400"/>
            <a:ext cx="3276600"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  2.5 </a:t>
            </a:r>
            <a:r>
              <a:rPr lang="zh-CN" altLang="en-US">
                <a:solidFill>
                  <a:schemeClr val="bg1"/>
                </a:solidFill>
                <a:latin typeface="黑体" panose="02010609060101010101" pitchFamily="49" charset="-122"/>
                <a:ea typeface="黑体" panose="02010609060101010101" pitchFamily="49" charset="-122"/>
              </a:rPr>
              <a:t>齐次定理和叠加定理</a:t>
            </a:r>
          </a:p>
        </p:txBody>
      </p:sp>
      <p:sp>
        <p:nvSpPr>
          <p:cNvPr id="37892" name="文本框 67591">
            <a:extLst>
              <a:ext uri="{FF2B5EF4-FFF2-40B4-BE49-F238E27FC236}">
                <a16:creationId xmlns:a16="http://schemas.microsoft.com/office/drawing/2014/main" id="{B3D36EAC-7236-4F4B-8E83-DE318166D599}"/>
              </a:ext>
            </a:extLst>
          </p:cNvPr>
          <p:cNvSpPr txBox="1">
            <a:spLocks noChangeArrowheads="1"/>
          </p:cNvSpPr>
          <p:nvPr/>
        </p:nvSpPr>
        <p:spPr bwMode="auto">
          <a:xfrm>
            <a:off x="288925" y="884238"/>
            <a:ext cx="82454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solidFill>
                  <a:srgbClr val="0000FF"/>
                </a:solidFill>
                <a:latin typeface="Times New Roman" panose="02020603050405020304" pitchFamily="18" charset="0"/>
                <a:ea typeface="华文新魏" panose="02010800040101010101" pitchFamily="2" charset="-122"/>
              </a:rPr>
              <a:t>         </a:t>
            </a:r>
            <a:r>
              <a:rPr lang="zh-CN" altLang="en-US" sz="2400">
                <a:solidFill>
                  <a:srgbClr val="0000FF"/>
                </a:solidFill>
                <a:latin typeface="Times New Roman" panose="02020603050405020304" pitchFamily="18" charset="0"/>
                <a:ea typeface="华文新魏" panose="02010800040101010101" pitchFamily="2" charset="-122"/>
              </a:rPr>
              <a:t>如图电路，</a:t>
            </a:r>
            <a:r>
              <a:rPr lang="en-US" altLang="zh-CN" sz="2400">
                <a:solidFill>
                  <a:srgbClr val="0000FF"/>
                </a:solidFill>
                <a:latin typeface="Times New Roman" panose="02020603050405020304" pitchFamily="18" charset="0"/>
                <a:ea typeface="华文新魏" panose="02010800040101010101" pitchFamily="2" charset="-122"/>
              </a:rPr>
              <a:t>N</a:t>
            </a:r>
            <a:r>
              <a:rPr lang="zh-CN" altLang="en-US" sz="2400">
                <a:solidFill>
                  <a:srgbClr val="0000FF"/>
                </a:solidFill>
                <a:latin typeface="Times New Roman" panose="02020603050405020304" pitchFamily="18" charset="0"/>
                <a:ea typeface="华文新魏" panose="02010800040101010101" pitchFamily="2" charset="-122"/>
              </a:rPr>
              <a:t>是不含独立源的线性电路，当</a:t>
            </a:r>
            <a:r>
              <a:rPr lang="en-US" altLang="zh-CN" sz="2400">
                <a:solidFill>
                  <a:srgbClr val="0000FF"/>
                </a:solidFill>
                <a:latin typeface="Times New Roman" panose="02020603050405020304" pitchFamily="18" charset="0"/>
                <a:ea typeface="华文新魏" panose="02010800040101010101" pitchFamily="2" charset="-122"/>
              </a:rPr>
              <a:t>U</a:t>
            </a:r>
            <a:r>
              <a:rPr lang="en-US" altLang="zh-CN" sz="2400" baseline="-25000">
                <a:solidFill>
                  <a:srgbClr val="0000FF"/>
                </a:solidFill>
                <a:latin typeface="Times New Roman" panose="02020603050405020304" pitchFamily="18" charset="0"/>
                <a:ea typeface="华文新魏" panose="02010800040101010101" pitchFamily="2" charset="-122"/>
              </a:rPr>
              <a:t>S</a:t>
            </a:r>
            <a:r>
              <a:rPr lang="en-US" altLang="zh-CN" sz="2400">
                <a:solidFill>
                  <a:srgbClr val="0000FF"/>
                </a:solidFill>
                <a:latin typeface="Times New Roman" panose="02020603050405020304" pitchFamily="18" charset="0"/>
                <a:ea typeface="华文新魏" panose="02010800040101010101" pitchFamily="2" charset="-122"/>
              </a:rPr>
              <a:t>=100V</a:t>
            </a:r>
            <a:r>
              <a:rPr lang="zh-CN" altLang="en-US" sz="2400">
                <a:solidFill>
                  <a:srgbClr val="0000FF"/>
                </a:solidFill>
                <a:latin typeface="Times New Roman" panose="02020603050405020304" pitchFamily="18" charset="0"/>
                <a:ea typeface="华文新魏" panose="02010800040101010101" pitchFamily="2" charset="-122"/>
              </a:rPr>
              <a:t>时，</a:t>
            </a:r>
            <a:r>
              <a:rPr lang="en-US" altLang="zh-CN" sz="2400">
                <a:solidFill>
                  <a:srgbClr val="0000FF"/>
                </a:solidFill>
                <a:latin typeface="Times New Roman" panose="02020603050405020304" pitchFamily="18" charset="0"/>
                <a:ea typeface="华文新魏" panose="02010800040101010101" pitchFamily="2" charset="-122"/>
              </a:rPr>
              <a:t>I</a:t>
            </a:r>
            <a:r>
              <a:rPr lang="en-US" altLang="zh-CN" sz="2400" baseline="-25000">
                <a:solidFill>
                  <a:srgbClr val="0000FF"/>
                </a:solidFill>
                <a:latin typeface="Times New Roman" panose="02020603050405020304" pitchFamily="18" charset="0"/>
                <a:ea typeface="华文新魏" panose="02010800040101010101" pitchFamily="2" charset="-122"/>
              </a:rPr>
              <a:t>1</a:t>
            </a:r>
            <a:r>
              <a:rPr lang="en-US" altLang="zh-CN" sz="2400">
                <a:solidFill>
                  <a:srgbClr val="0000FF"/>
                </a:solidFill>
                <a:latin typeface="Times New Roman" panose="02020603050405020304" pitchFamily="18" charset="0"/>
                <a:ea typeface="华文新魏" panose="02010800040101010101" pitchFamily="2" charset="-122"/>
              </a:rPr>
              <a:t>=3A</a:t>
            </a:r>
            <a:r>
              <a:rPr lang="zh-CN" altLang="en-US" sz="2400">
                <a:solidFill>
                  <a:srgbClr val="0000FF"/>
                </a:solidFill>
                <a:latin typeface="Times New Roman" panose="02020603050405020304" pitchFamily="18" charset="0"/>
                <a:ea typeface="华文新魏" panose="02010800040101010101" pitchFamily="2" charset="-122"/>
              </a:rPr>
              <a:t>，</a:t>
            </a:r>
            <a:r>
              <a:rPr lang="en-US" altLang="zh-CN" sz="2400">
                <a:solidFill>
                  <a:srgbClr val="0000FF"/>
                </a:solidFill>
                <a:latin typeface="Times New Roman" panose="02020603050405020304" pitchFamily="18" charset="0"/>
                <a:ea typeface="华文新魏" panose="02010800040101010101" pitchFamily="2" charset="-122"/>
              </a:rPr>
              <a:t>U</a:t>
            </a:r>
            <a:r>
              <a:rPr lang="en-US" altLang="zh-CN" sz="2400" baseline="-25000">
                <a:solidFill>
                  <a:srgbClr val="0000FF"/>
                </a:solidFill>
                <a:latin typeface="Times New Roman" panose="02020603050405020304" pitchFamily="18" charset="0"/>
                <a:ea typeface="华文新魏" panose="02010800040101010101" pitchFamily="2" charset="-122"/>
              </a:rPr>
              <a:t>2</a:t>
            </a:r>
            <a:r>
              <a:rPr lang="en-US" altLang="zh-CN" sz="2400">
                <a:solidFill>
                  <a:srgbClr val="0000FF"/>
                </a:solidFill>
                <a:latin typeface="Times New Roman" panose="02020603050405020304" pitchFamily="18" charset="0"/>
                <a:ea typeface="华文新魏" panose="02010800040101010101" pitchFamily="2" charset="-122"/>
              </a:rPr>
              <a:t>=50V</a:t>
            </a:r>
            <a:r>
              <a:rPr lang="zh-CN" altLang="en-US" sz="2400">
                <a:solidFill>
                  <a:srgbClr val="0000FF"/>
                </a:solidFill>
                <a:latin typeface="Times New Roman" panose="02020603050405020304" pitchFamily="18" charset="0"/>
                <a:ea typeface="华文新魏" panose="02010800040101010101" pitchFamily="2" charset="-122"/>
              </a:rPr>
              <a:t>，</a:t>
            </a:r>
            <a:r>
              <a:rPr lang="en-US" altLang="zh-CN" sz="2400">
                <a:solidFill>
                  <a:srgbClr val="0000FF"/>
                </a:solidFill>
                <a:latin typeface="Times New Roman" panose="02020603050405020304" pitchFamily="18" charset="0"/>
                <a:ea typeface="华文新魏" panose="02010800040101010101" pitchFamily="2" charset="-122"/>
              </a:rPr>
              <a:t>R3</a:t>
            </a:r>
            <a:r>
              <a:rPr lang="zh-CN" altLang="en-US" sz="2400">
                <a:solidFill>
                  <a:srgbClr val="0000FF"/>
                </a:solidFill>
                <a:latin typeface="Times New Roman" panose="02020603050405020304" pitchFamily="18" charset="0"/>
                <a:ea typeface="华文新魏" panose="02010800040101010101" pitchFamily="2" charset="-122"/>
              </a:rPr>
              <a:t>的功率</a:t>
            </a:r>
            <a:r>
              <a:rPr lang="en-US" altLang="zh-CN" sz="2400">
                <a:solidFill>
                  <a:srgbClr val="0000FF"/>
                </a:solidFill>
                <a:latin typeface="Times New Roman" panose="02020603050405020304" pitchFamily="18" charset="0"/>
                <a:ea typeface="华文新魏" panose="02010800040101010101" pitchFamily="2" charset="-122"/>
              </a:rPr>
              <a:t>P</a:t>
            </a:r>
            <a:r>
              <a:rPr lang="en-US" altLang="zh-CN" sz="2400" baseline="-25000">
                <a:solidFill>
                  <a:srgbClr val="0000FF"/>
                </a:solidFill>
                <a:latin typeface="Times New Roman" panose="02020603050405020304" pitchFamily="18" charset="0"/>
                <a:ea typeface="华文新魏" panose="02010800040101010101" pitchFamily="2" charset="-122"/>
              </a:rPr>
              <a:t>3</a:t>
            </a:r>
            <a:r>
              <a:rPr lang="en-US" altLang="zh-CN" sz="2400">
                <a:solidFill>
                  <a:srgbClr val="0000FF"/>
                </a:solidFill>
                <a:latin typeface="Times New Roman" panose="02020603050405020304" pitchFamily="18" charset="0"/>
                <a:ea typeface="华文新魏" panose="02010800040101010101" pitchFamily="2" charset="-122"/>
              </a:rPr>
              <a:t>= 60 W</a:t>
            </a:r>
            <a:r>
              <a:rPr lang="zh-CN" altLang="en-US" sz="2400">
                <a:solidFill>
                  <a:srgbClr val="0000FF"/>
                </a:solidFill>
                <a:latin typeface="Times New Roman" panose="02020603050405020304" pitchFamily="18" charset="0"/>
                <a:ea typeface="华文新魏" panose="02010800040101010101" pitchFamily="2" charset="-122"/>
              </a:rPr>
              <a:t>，今若</a:t>
            </a:r>
            <a:r>
              <a:rPr lang="en-US" altLang="zh-CN" sz="2400">
                <a:solidFill>
                  <a:srgbClr val="0000FF"/>
                </a:solidFill>
                <a:latin typeface="Times New Roman" panose="02020603050405020304" pitchFamily="18" charset="0"/>
                <a:ea typeface="华文新魏" panose="02010800040101010101" pitchFamily="2" charset="-122"/>
              </a:rPr>
              <a:t>U</a:t>
            </a:r>
            <a:r>
              <a:rPr lang="en-US" altLang="zh-CN" sz="2400" baseline="-25000">
                <a:solidFill>
                  <a:srgbClr val="0000FF"/>
                </a:solidFill>
                <a:latin typeface="Times New Roman" panose="02020603050405020304" pitchFamily="18" charset="0"/>
                <a:ea typeface="华文新魏" panose="02010800040101010101" pitchFamily="2" charset="-122"/>
              </a:rPr>
              <a:t>S</a:t>
            </a:r>
            <a:r>
              <a:rPr lang="zh-CN" altLang="en-US" sz="2400">
                <a:solidFill>
                  <a:srgbClr val="0000FF"/>
                </a:solidFill>
                <a:latin typeface="Times New Roman" panose="02020603050405020304" pitchFamily="18" charset="0"/>
                <a:ea typeface="华文新魏" panose="02010800040101010101" pitchFamily="2" charset="-122"/>
              </a:rPr>
              <a:t>降为</a:t>
            </a:r>
            <a:r>
              <a:rPr lang="en-US" altLang="zh-CN" sz="2400">
                <a:solidFill>
                  <a:srgbClr val="0000FF"/>
                </a:solidFill>
                <a:latin typeface="Times New Roman" panose="02020603050405020304" pitchFamily="18" charset="0"/>
                <a:ea typeface="华文新魏" panose="02010800040101010101" pitchFamily="2" charset="-122"/>
              </a:rPr>
              <a:t>90V</a:t>
            </a:r>
            <a:r>
              <a:rPr lang="zh-CN" altLang="en-US" sz="2400">
                <a:solidFill>
                  <a:srgbClr val="0000FF"/>
                </a:solidFill>
                <a:latin typeface="Times New Roman" panose="02020603050405020304" pitchFamily="18" charset="0"/>
                <a:ea typeface="华文新魏" panose="02010800040101010101" pitchFamily="2" charset="-122"/>
              </a:rPr>
              <a:t>，试求相应的</a:t>
            </a:r>
            <a:r>
              <a:rPr lang="en-US" altLang="zh-CN" sz="2400">
                <a:solidFill>
                  <a:srgbClr val="0000FF"/>
                </a:solidFill>
                <a:latin typeface="Times New Roman" panose="02020603050405020304" pitchFamily="18" charset="0"/>
                <a:ea typeface="华文新魏" panose="02010800040101010101" pitchFamily="2" charset="-122"/>
              </a:rPr>
              <a:t>I</a:t>
            </a:r>
            <a:r>
              <a:rPr lang="en-US" altLang="zh-CN" sz="2400" baseline="-25000">
                <a:solidFill>
                  <a:srgbClr val="0000FF"/>
                </a:solidFill>
                <a:latin typeface="Times New Roman" panose="02020603050405020304" pitchFamily="18" charset="0"/>
                <a:ea typeface="华文新魏" panose="02010800040101010101" pitchFamily="2" charset="-122"/>
              </a:rPr>
              <a:t>1</a:t>
            </a:r>
            <a:r>
              <a:rPr lang="en-US" altLang="zh-CN" sz="2400">
                <a:solidFill>
                  <a:srgbClr val="0000FF"/>
                </a:solidFill>
                <a:latin typeface="Times New Roman" panose="02020603050405020304" pitchFamily="18" charset="0"/>
                <a:ea typeface="华文新魏" panose="02010800040101010101" pitchFamily="2" charset="-122"/>
              </a:rPr>
              <a:t>’</a:t>
            </a:r>
            <a:r>
              <a:rPr lang="zh-CN" altLang="en-US" sz="2400">
                <a:solidFill>
                  <a:srgbClr val="0000FF"/>
                </a:solidFill>
                <a:latin typeface="Times New Roman" panose="02020603050405020304" pitchFamily="18" charset="0"/>
                <a:ea typeface="华文新魏" panose="02010800040101010101" pitchFamily="2" charset="-122"/>
              </a:rPr>
              <a:t>、</a:t>
            </a:r>
            <a:r>
              <a:rPr lang="en-US" altLang="zh-CN" sz="2400">
                <a:solidFill>
                  <a:srgbClr val="0000FF"/>
                </a:solidFill>
                <a:latin typeface="Times New Roman" panose="02020603050405020304" pitchFamily="18" charset="0"/>
                <a:ea typeface="华文新魏" panose="02010800040101010101" pitchFamily="2" charset="-122"/>
              </a:rPr>
              <a:t>U</a:t>
            </a:r>
            <a:r>
              <a:rPr lang="en-US" altLang="zh-CN" sz="2400" baseline="-25000">
                <a:solidFill>
                  <a:srgbClr val="0000FF"/>
                </a:solidFill>
                <a:latin typeface="Times New Roman" panose="02020603050405020304" pitchFamily="18" charset="0"/>
                <a:ea typeface="华文新魏" panose="02010800040101010101" pitchFamily="2" charset="-122"/>
              </a:rPr>
              <a:t>2</a:t>
            </a:r>
            <a:r>
              <a:rPr lang="en-US" altLang="zh-CN" sz="2400">
                <a:solidFill>
                  <a:srgbClr val="0000FF"/>
                </a:solidFill>
                <a:latin typeface="Times New Roman" panose="02020603050405020304" pitchFamily="18" charset="0"/>
                <a:ea typeface="华文新魏" panose="02010800040101010101" pitchFamily="2" charset="-122"/>
              </a:rPr>
              <a:t>’</a:t>
            </a:r>
            <a:r>
              <a:rPr lang="zh-CN" altLang="en-US" sz="2400">
                <a:solidFill>
                  <a:srgbClr val="0000FF"/>
                </a:solidFill>
                <a:latin typeface="Times New Roman" panose="02020603050405020304" pitchFamily="18" charset="0"/>
                <a:ea typeface="华文新魏" panose="02010800040101010101" pitchFamily="2" charset="-122"/>
              </a:rPr>
              <a:t>和</a:t>
            </a:r>
            <a:r>
              <a:rPr lang="en-US" altLang="zh-CN" sz="2400">
                <a:solidFill>
                  <a:srgbClr val="0000FF"/>
                </a:solidFill>
                <a:latin typeface="Times New Roman" panose="02020603050405020304" pitchFamily="18" charset="0"/>
                <a:ea typeface="华文新魏" panose="02010800040101010101" pitchFamily="2" charset="-122"/>
              </a:rPr>
              <a:t>P</a:t>
            </a:r>
            <a:r>
              <a:rPr lang="en-US" altLang="zh-CN" sz="2400" baseline="-25000">
                <a:solidFill>
                  <a:srgbClr val="0000FF"/>
                </a:solidFill>
                <a:latin typeface="Times New Roman" panose="02020603050405020304" pitchFamily="18" charset="0"/>
                <a:ea typeface="华文新魏" panose="02010800040101010101" pitchFamily="2" charset="-122"/>
              </a:rPr>
              <a:t>3</a:t>
            </a:r>
            <a:r>
              <a:rPr lang="en-US" altLang="zh-CN" sz="2400">
                <a:solidFill>
                  <a:srgbClr val="0000FF"/>
                </a:solidFill>
                <a:latin typeface="Times New Roman" panose="02020603050405020304" pitchFamily="18" charset="0"/>
                <a:ea typeface="华文新魏" panose="02010800040101010101" pitchFamily="2" charset="-122"/>
              </a:rPr>
              <a:t>’</a:t>
            </a:r>
            <a:r>
              <a:rPr lang="zh-CN" altLang="en-US" sz="2400">
                <a:solidFill>
                  <a:srgbClr val="0000FF"/>
                </a:solidFill>
                <a:latin typeface="Times New Roman" panose="02020603050405020304" pitchFamily="18" charset="0"/>
                <a:ea typeface="华文新魏" panose="02010800040101010101" pitchFamily="2" charset="-122"/>
              </a:rPr>
              <a:t>。</a:t>
            </a:r>
          </a:p>
        </p:txBody>
      </p:sp>
      <p:sp>
        <p:nvSpPr>
          <p:cNvPr id="67593" name="文本框 67592">
            <a:extLst>
              <a:ext uri="{FF2B5EF4-FFF2-40B4-BE49-F238E27FC236}">
                <a16:creationId xmlns:a16="http://schemas.microsoft.com/office/drawing/2014/main" id="{2A9ACFC8-8B98-4292-8AFF-F5A743E0A008}"/>
              </a:ext>
            </a:extLst>
          </p:cNvPr>
          <p:cNvSpPr txBox="1">
            <a:spLocks noChangeArrowheads="1"/>
          </p:cNvSpPr>
          <p:nvPr/>
        </p:nvSpPr>
        <p:spPr bwMode="auto">
          <a:xfrm>
            <a:off x="365125" y="2133600"/>
            <a:ext cx="8245475"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rgbClr val="FF0000"/>
                </a:solidFill>
                <a:latin typeface="黑体" panose="02010609060101010101" pitchFamily="49" charset="-122"/>
                <a:ea typeface="黑体" panose="02010609060101010101" pitchFamily="49" charset="-122"/>
              </a:rPr>
              <a:t>解：</a:t>
            </a:r>
            <a:r>
              <a:rPr lang="zh-CN" altLang="en-US" sz="2400">
                <a:latin typeface="Times New Roman" panose="02020603050405020304" pitchFamily="18" charset="0"/>
                <a:ea typeface="华文新魏" panose="02010800040101010101" pitchFamily="2" charset="-122"/>
              </a:rPr>
              <a:t>  </a:t>
            </a:r>
            <a:r>
              <a:rPr lang="zh-CN" altLang="en-US" sz="2400">
                <a:solidFill>
                  <a:srgbClr val="0000FF"/>
                </a:solidFill>
                <a:latin typeface="Times New Roman" panose="02020603050405020304" pitchFamily="18" charset="0"/>
                <a:ea typeface="华文新魏" panose="02010800040101010101" pitchFamily="2" charset="-122"/>
              </a:rPr>
              <a:t>该电路只有一个独立源，根据齐次定理，各处响应与该激励成正比，即激励增加或减少多少倍，则各处电流电压也相应增加或减少多少倍。现激励降为原来的</a:t>
            </a:r>
            <a:r>
              <a:rPr lang="en-US" altLang="zh-CN" sz="2400">
                <a:solidFill>
                  <a:srgbClr val="0000FF"/>
                </a:solidFill>
                <a:latin typeface="Times New Roman" panose="02020603050405020304" pitchFamily="18" charset="0"/>
                <a:ea typeface="华文新魏" panose="02010800040101010101" pitchFamily="2" charset="-122"/>
              </a:rPr>
              <a:t>90/100 = 0.9</a:t>
            </a:r>
            <a:r>
              <a:rPr lang="zh-CN" altLang="en-US" sz="2400">
                <a:solidFill>
                  <a:srgbClr val="0000FF"/>
                </a:solidFill>
                <a:latin typeface="Times New Roman" panose="02020603050405020304" pitchFamily="18" charset="0"/>
                <a:ea typeface="华文新魏" panose="02010800040101010101" pitchFamily="2" charset="-122"/>
              </a:rPr>
              <a:t>倍，所以有</a:t>
            </a:r>
          </a:p>
          <a:p>
            <a:pPr eaLnBrk="1" hangingPunct="1"/>
            <a:r>
              <a:rPr lang="zh-CN" altLang="en-US" sz="2400">
                <a:solidFill>
                  <a:srgbClr val="0000FF"/>
                </a:solidFill>
                <a:latin typeface="Times New Roman" panose="02020603050405020304" pitchFamily="18" charset="0"/>
                <a:ea typeface="华文新魏" panose="02010800040101010101" pitchFamily="2" charset="-122"/>
              </a:rPr>
              <a:t>  </a:t>
            </a:r>
            <a:r>
              <a:rPr lang="en-US" altLang="zh-CN" sz="2400">
                <a:solidFill>
                  <a:srgbClr val="0000FF"/>
                </a:solidFill>
                <a:latin typeface="Times New Roman" panose="02020603050405020304" pitchFamily="18" charset="0"/>
                <a:ea typeface="华文新魏" panose="02010800040101010101" pitchFamily="2" charset="-122"/>
              </a:rPr>
              <a:t>I</a:t>
            </a:r>
            <a:r>
              <a:rPr lang="en-US" altLang="zh-CN" sz="2400" baseline="-25000">
                <a:solidFill>
                  <a:srgbClr val="0000FF"/>
                </a:solidFill>
                <a:latin typeface="Times New Roman" panose="02020603050405020304" pitchFamily="18" charset="0"/>
                <a:ea typeface="华文新魏" panose="02010800040101010101" pitchFamily="2" charset="-122"/>
              </a:rPr>
              <a:t>1</a:t>
            </a:r>
            <a:r>
              <a:rPr lang="en-US" altLang="zh-CN" sz="2400">
                <a:solidFill>
                  <a:srgbClr val="0000FF"/>
                </a:solidFill>
                <a:latin typeface="Times New Roman" panose="02020603050405020304" pitchFamily="18" charset="0"/>
                <a:ea typeface="华文新魏" panose="02010800040101010101" pitchFamily="2" charset="-122"/>
              </a:rPr>
              <a:t>’=0.9 I</a:t>
            </a:r>
            <a:r>
              <a:rPr lang="en-US" altLang="zh-CN" sz="2400" baseline="-25000">
                <a:solidFill>
                  <a:srgbClr val="0000FF"/>
                </a:solidFill>
                <a:latin typeface="Times New Roman" panose="02020603050405020304" pitchFamily="18" charset="0"/>
                <a:ea typeface="华文新魏" panose="02010800040101010101" pitchFamily="2" charset="-122"/>
              </a:rPr>
              <a:t>1</a:t>
            </a:r>
            <a:r>
              <a:rPr lang="en-US" altLang="zh-CN" sz="2400">
                <a:solidFill>
                  <a:srgbClr val="0000FF"/>
                </a:solidFill>
                <a:latin typeface="Times New Roman" panose="02020603050405020304" pitchFamily="18" charset="0"/>
                <a:ea typeface="华文新魏" panose="02010800040101010101" pitchFamily="2" charset="-122"/>
              </a:rPr>
              <a:t>= 0.9×3 =2.7(A)</a:t>
            </a:r>
            <a:r>
              <a:rPr lang="zh-CN" altLang="en-US" sz="2400">
                <a:solidFill>
                  <a:srgbClr val="0000FF"/>
                </a:solidFill>
                <a:latin typeface="Times New Roman" panose="02020603050405020304" pitchFamily="18" charset="0"/>
                <a:ea typeface="华文新魏" panose="02010800040101010101" pitchFamily="2" charset="-122"/>
              </a:rPr>
              <a:t>； </a:t>
            </a:r>
          </a:p>
          <a:p>
            <a:pPr eaLnBrk="1" hangingPunct="1"/>
            <a:r>
              <a:rPr lang="zh-CN" altLang="en-US" sz="2400">
                <a:solidFill>
                  <a:srgbClr val="0000FF"/>
                </a:solidFill>
                <a:latin typeface="Times New Roman" panose="02020603050405020304" pitchFamily="18" charset="0"/>
                <a:ea typeface="华文新魏" panose="02010800040101010101" pitchFamily="2" charset="-122"/>
              </a:rPr>
              <a:t>  </a:t>
            </a:r>
            <a:r>
              <a:rPr lang="en-US" altLang="zh-CN" sz="2400">
                <a:solidFill>
                  <a:srgbClr val="0000FF"/>
                </a:solidFill>
                <a:latin typeface="Times New Roman" panose="02020603050405020304" pitchFamily="18" charset="0"/>
                <a:ea typeface="华文新魏" panose="02010800040101010101" pitchFamily="2" charset="-122"/>
              </a:rPr>
              <a:t>U</a:t>
            </a:r>
            <a:r>
              <a:rPr lang="en-US" altLang="zh-CN" sz="2400" baseline="-25000">
                <a:solidFill>
                  <a:srgbClr val="0000FF"/>
                </a:solidFill>
                <a:latin typeface="Times New Roman" panose="02020603050405020304" pitchFamily="18" charset="0"/>
                <a:ea typeface="华文新魏" panose="02010800040101010101" pitchFamily="2" charset="-122"/>
              </a:rPr>
              <a:t>2</a:t>
            </a:r>
            <a:r>
              <a:rPr lang="en-US" altLang="zh-CN" sz="2400">
                <a:solidFill>
                  <a:srgbClr val="0000FF"/>
                </a:solidFill>
                <a:latin typeface="Times New Roman" panose="02020603050405020304" pitchFamily="18" charset="0"/>
                <a:ea typeface="华文新魏" panose="02010800040101010101" pitchFamily="2" charset="-122"/>
              </a:rPr>
              <a:t>’= 0.9 U</a:t>
            </a:r>
            <a:r>
              <a:rPr lang="en-US" altLang="zh-CN" sz="2400" baseline="-25000">
                <a:solidFill>
                  <a:srgbClr val="0000FF"/>
                </a:solidFill>
                <a:latin typeface="Times New Roman" panose="02020603050405020304" pitchFamily="18" charset="0"/>
                <a:ea typeface="华文新魏" panose="02010800040101010101" pitchFamily="2" charset="-122"/>
              </a:rPr>
              <a:t>2</a:t>
            </a:r>
            <a:r>
              <a:rPr lang="en-US" altLang="zh-CN" sz="2400">
                <a:solidFill>
                  <a:srgbClr val="0000FF"/>
                </a:solidFill>
                <a:latin typeface="Times New Roman" panose="02020603050405020304" pitchFamily="18" charset="0"/>
                <a:ea typeface="华文新魏" panose="02010800040101010101" pitchFamily="2" charset="-122"/>
              </a:rPr>
              <a:t>= 0.9×50 =45V;</a:t>
            </a:r>
          </a:p>
          <a:p>
            <a:pPr eaLnBrk="1" hangingPunct="1"/>
            <a:r>
              <a:rPr lang="en-US" altLang="zh-CN" sz="2400">
                <a:solidFill>
                  <a:srgbClr val="0000FF"/>
                </a:solidFill>
                <a:latin typeface="Times New Roman" panose="02020603050405020304" pitchFamily="18" charset="0"/>
                <a:ea typeface="华文新魏" panose="02010800040101010101" pitchFamily="2" charset="-122"/>
              </a:rPr>
              <a:t>  P</a:t>
            </a:r>
            <a:r>
              <a:rPr lang="en-US" altLang="zh-CN" sz="2400" baseline="-25000">
                <a:solidFill>
                  <a:srgbClr val="0000FF"/>
                </a:solidFill>
                <a:latin typeface="Times New Roman" panose="02020603050405020304" pitchFamily="18" charset="0"/>
                <a:ea typeface="华文新魏" panose="02010800040101010101" pitchFamily="2" charset="-122"/>
              </a:rPr>
              <a:t>3</a:t>
            </a:r>
            <a:r>
              <a:rPr lang="en-US" altLang="zh-CN" sz="2400">
                <a:solidFill>
                  <a:srgbClr val="0000FF"/>
                </a:solidFill>
                <a:latin typeface="Times New Roman" panose="02020603050405020304" pitchFamily="18" charset="0"/>
                <a:ea typeface="华文新魏" panose="02010800040101010101" pitchFamily="2" charset="-122"/>
              </a:rPr>
              <a:t>’=U</a:t>
            </a:r>
            <a:r>
              <a:rPr lang="en-US" altLang="zh-CN" sz="2400" baseline="-25000">
                <a:solidFill>
                  <a:srgbClr val="0000FF"/>
                </a:solidFill>
                <a:latin typeface="Times New Roman" panose="02020603050405020304" pitchFamily="18" charset="0"/>
                <a:ea typeface="华文新魏" panose="02010800040101010101" pitchFamily="2" charset="-122"/>
              </a:rPr>
              <a:t>3</a:t>
            </a:r>
            <a:r>
              <a:rPr lang="en-US" altLang="zh-CN" sz="2400">
                <a:solidFill>
                  <a:srgbClr val="0000FF"/>
                </a:solidFill>
                <a:latin typeface="Times New Roman" panose="02020603050405020304" pitchFamily="18" charset="0"/>
                <a:ea typeface="华文新魏" panose="02010800040101010101" pitchFamily="2" charset="-122"/>
              </a:rPr>
              <a:t>’I</a:t>
            </a:r>
            <a:r>
              <a:rPr lang="en-US" altLang="zh-CN" sz="2400" baseline="-25000">
                <a:solidFill>
                  <a:srgbClr val="0000FF"/>
                </a:solidFill>
                <a:latin typeface="Times New Roman" panose="02020603050405020304" pitchFamily="18" charset="0"/>
                <a:ea typeface="华文新魏" panose="02010800040101010101" pitchFamily="2" charset="-122"/>
              </a:rPr>
              <a:t>3</a:t>
            </a:r>
            <a:r>
              <a:rPr lang="en-US" altLang="zh-CN" sz="2400">
                <a:solidFill>
                  <a:srgbClr val="0000FF"/>
                </a:solidFill>
                <a:latin typeface="Times New Roman" panose="02020603050405020304" pitchFamily="18" charset="0"/>
                <a:ea typeface="华文新魏" panose="02010800040101010101" pitchFamily="2" charset="-122"/>
              </a:rPr>
              <a:t>’ =0.9U</a:t>
            </a:r>
            <a:r>
              <a:rPr lang="en-US" altLang="zh-CN" sz="2400" baseline="-25000">
                <a:solidFill>
                  <a:srgbClr val="0000FF"/>
                </a:solidFill>
                <a:latin typeface="Times New Roman" panose="02020603050405020304" pitchFamily="18" charset="0"/>
                <a:ea typeface="华文新魏" panose="02010800040101010101" pitchFamily="2" charset="-122"/>
              </a:rPr>
              <a:t>3</a:t>
            </a:r>
            <a:r>
              <a:rPr lang="en-US" altLang="zh-CN" sz="2400">
                <a:solidFill>
                  <a:srgbClr val="0000FF"/>
                </a:solidFill>
                <a:latin typeface="Times New Roman" panose="02020603050405020304" pitchFamily="18" charset="0"/>
                <a:ea typeface="华文新魏" panose="02010800040101010101" pitchFamily="2" charset="-122"/>
              </a:rPr>
              <a:t> ×0.9I</a:t>
            </a:r>
            <a:r>
              <a:rPr lang="en-US" altLang="zh-CN" sz="2400" baseline="-25000">
                <a:solidFill>
                  <a:srgbClr val="0000FF"/>
                </a:solidFill>
                <a:latin typeface="Times New Roman" panose="02020603050405020304" pitchFamily="18" charset="0"/>
                <a:ea typeface="华文新魏" panose="02010800040101010101" pitchFamily="2" charset="-122"/>
              </a:rPr>
              <a:t>3</a:t>
            </a:r>
            <a:r>
              <a:rPr lang="en-US" altLang="zh-CN" sz="2400">
                <a:solidFill>
                  <a:srgbClr val="0000FF"/>
                </a:solidFill>
                <a:latin typeface="Times New Roman" panose="02020603050405020304" pitchFamily="18" charset="0"/>
                <a:ea typeface="华文新魏" panose="02010800040101010101" pitchFamily="2" charset="-122"/>
              </a:rPr>
              <a:t> </a:t>
            </a:r>
          </a:p>
          <a:p>
            <a:pPr eaLnBrk="1" hangingPunct="1"/>
            <a:r>
              <a:rPr lang="en-US" altLang="zh-CN" sz="2400">
                <a:solidFill>
                  <a:srgbClr val="0000FF"/>
                </a:solidFill>
                <a:latin typeface="Times New Roman" panose="02020603050405020304" pitchFamily="18" charset="0"/>
                <a:ea typeface="华文新魏" panose="02010800040101010101" pitchFamily="2" charset="-122"/>
              </a:rPr>
              <a:t>       = 0.81U</a:t>
            </a:r>
            <a:r>
              <a:rPr lang="en-US" altLang="zh-CN" sz="2400" baseline="-25000">
                <a:solidFill>
                  <a:srgbClr val="0000FF"/>
                </a:solidFill>
                <a:latin typeface="Times New Roman" panose="02020603050405020304" pitchFamily="18" charset="0"/>
                <a:ea typeface="华文新魏" panose="02010800040101010101" pitchFamily="2" charset="-122"/>
              </a:rPr>
              <a:t>3</a:t>
            </a:r>
            <a:r>
              <a:rPr lang="en-US" altLang="zh-CN" sz="2400">
                <a:solidFill>
                  <a:srgbClr val="0000FF"/>
                </a:solidFill>
                <a:latin typeface="Times New Roman" panose="02020603050405020304" pitchFamily="18" charset="0"/>
                <a:ea typeface="华文新魏" panose="02010800040101010101" pitchFamily="2" charset="-122"/>
              </a:rPr>
              <a:t>I</a:t>
            </a:r>
            <a:r>
              <a:rPr lang="en-US" altLang="zh-CN" sz="2400" baseline="-25000">
                <a:solidFill>
                  <a:srgbClr val="0000FF"/>
                </a:solidFill>
                <a:latin typeface="Times New Roman" panose="02020603050405020304" pitchFamily="18" charset="0"/>
                <a:ea typeface="华文新魏" panose="02010800040101010101" pitchFamily="2" charset="-122"/>
              </a:rPr>
              <a:t>3</a:t>
            </a:r>
            <a:r>
              <a:rPr lang="en-US" altLang="zh-CN" sz="2400">
                <a:solidFill>
                  <a:srgbClr val="0000FF"/>
                </a:solidFill>
                <a:latin typeface="Times New Roman" panose="02020603050405020304" pitchFamily="18" charset="0"/>
                <a:ea typeface="华文新魏" panose="02010800040101010101" pitchFamily="2" charset="-122"/>
              </a:rPr>
              <a:t> = 0.81P</a:t>
            </a:r>
            <a:r>
              <a:rPr lang="en-US" altLang="zh-CN" sz="2400" baseline="-25000">
                <a:solidFill>
                  <a:srgbClr val="0000FF"/>
                </a:solidFill>
                <a:latin typeface="Times New Roman" panose="02020603050405020304" pitchFamily="18" charset="0"/>
                <a:ea typeface="华文新魏" panose="02010800040101010101" pitchFamily="2" charset="-122"/>
              </a:rPr>
              <a:t>3</a:t>
            </a:r>
            <a:r>
              <a:rPr lang="en-US" altLang="zh-CN" sz="2400">
                <a:solidFill>
                  <a:srgbClr val="0000FF"/>
                </a:solidFill>
                <a:latin typeface="Times New Roman" panose="02020603050405020304" pitchFamily="18" charset="0"/>
                <a:ea typeface="华文新魏" panose="02010800040101010101" pitchFamily="2" charset="-122"/>
              </a:rPr>
              <a:t> = 48.6W</a:t>
            </a:r>
          </a:p>
          <a:p>
            <a:pPr eaLnBrk="1" hangingPunct="1"/>
            <a:endParaRPr lang="en-US" altLang="zh-CN" sz="2400">
              <a:latin typeface="Times New Roman" panose="02020603050405020304" pitchFamily="18" charset="0"/>
              <a:ea typeface="华文新魏" panose="02010800040101010101" pitchFamily="2" charset="-122"/>
            </a:endParaRPr>
          </a:p>
        </p:txBody>
      </p:sp>
      <p:graphicFrame>
        <p:nvGraphicFramePr>
          <p:cNvPr id="67594" name="对象 67593">
            <a:extLst>
              <a:ext uri="{FF2B5EF4-FFF2-40B4-BE49-F238E27FC236}">
                <a16:creationId xmlns:a16="http://schemas.microsoft.com/office/drawing/2014/main" id="{83EDDC1F-5ACB-44E5-B9B4-AC93B4CA2AE2}"/>
              </a:ext>
            </a:extLst>
          </p:cNvPr>
          <p:cNvGraphicFramePr>
            <a:graphicFrameLocks/>
          </p:cNvGraphicFramePr>
          <p:nvPr/>
        </p:nvGraphicFramePr>
        <p:xfrm>
          <a:off x="5029200" y="3505200"/>
          <a:ext cx="2690813" cy="2185988"/>
        </p:xfrm>
        <a:graphic>
          <a:graphicData uri="http://schemas.openxmlformats.org/presentationml/2006/ole">
            <mc:AlternateContent xmlns:mc="http://schemas.openxmlformats.org/markup-compatibility/2006">
              <mc:Choice xmlns:v="urn:schemas-microsoft-com:vml" Requires="v">
                <p:oleObj spid="_x0000_s37916" r:id="rId3" imgW="2691384" imgH="2185416" progId="Visio.Drawing.5">
                  <p:embed/>
                </p:oleObj>
              </mc:Choice>
              <mc:Fallback>
                <p:oleObj r:id="rId3" imgW="2691384" imgH="2185416" progId="Visio.Drawing.5">
                  <p:embed/>
                  <p:pic>
                    <p:nvPicPr>
                      <p:cNvPr id="0" name="对象 6759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3505200"/>
                        <a:ext cx="2690813"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750" name="文本框 67598">
            <a:hlinkClick r:id="" action="ppaction://hlinkshowjump?jump=nextslide"/>
            <a:extLst>
              <a:ext uri="{FF2B5EF4-FFF2-40B4-BE49-F238E27FC236}">
                <a16:creationId xmlns:a16="http://schemas.microsoft.com/office/drawing/2014/main" id="{4D8968DA-35B8-4437-BB03-13C524483415}"/>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31751" name="文本框 67599">
            <a:hlinkClick r:id="" action="ppaction://hlinkshowjump?jump=previousslide"/>
            <a:extLst>
              <a:ext uri="{FF2B5EF4-FFF2-40B4-BE49-F238E27FC236}">
                <a16:creationId xmlns:a16="http://schemas.microsoft.com/office/drawing/2014/main" id="{88E3E065-39DD-4A6C-B448-B9CCCEE0EB36}"/>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31752" name="文本框 67600">
            <a:extLst>
              <a:ext uri="{FF2B5EF4-FFF2-40B4-BE49-F238E27FC236}">
                <a16:creationId xmlns:a16="http://schemas.microsoft.com/office/drawing/2014/main" id="{96B887A7-E2BE-48DA-B02A-C42E1C081C59}"/>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5E0926D0-0DE8-4EF8-978B-347222FF9C86}"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20</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31753" name="文本框 67601">
            <a:hlinkClick r:id="" action="ppaction://hlinkshowjump?jump=firstslide"/>
            <a:extLst>
              <a:ext uri="{FF2B5EF4-FFF2-40B4-BE49-F238E27FC236}">
                <a16:creationId xmlns:a16="http://schemas.microsoft.com/office/drawing/2014/main" id="{3BD3D5C9-1BED-4699-9D48-BB896F0CEF67}"/>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37899" name="标题 67602">
            <a:extLst>
              <a:ext uri="{FF2B5EF4-FFF2-40B4-BE49-F238E27FC236}">
                <a16:creationId xmlns:a16="http://schemas.microsoft.com/office/drawing/2014/main" id="{1B43D82B-1045-42DD-A83B-25BDF71BC14C}"/>
              </a:ext>
            </a:extLst>
          </p:cNvPr>
          <p:cNvSpPr>
            <a:spLocks noGrp="1" noChangeArrowheads="1"/>
          </p:cNvSpPr>
          <p:nvPr>
            <p:ph type="title" idx="4294967295"/>
          </p:nvPr>
        </p:nvSpPr>
        <p:spPr>
          <a:xfrm>
            <a:off x="304800" y="838200"/>
            <a:ext cx="685800" cy="381000"/>
          </a:xfrm>
        </p:spPr>
        <p:txBody>
          <a:bodyPr/>
          <a:lstStyle/>
          <a:p>
            <a:pPr eaLnBrk="1" hangingPunct="1"/>
            <a:r>
              <a:rPr lang="zh-CN" altLang="en-US">
                <a:solidFill>
                  <a:srgbClr val="FF0000"/>
                </a:solidFill>
                <a:latin typeface="黑体" panose="02010609060101010101" pitchFamily="49" charset="-122"/>
                <a:ea typeface="黑体" panose="02010609060101010101" pitchFamily="49" charset="-122"/>
              </a:rPr>
              <a:t>例</a:t>
            </a:r>
            <a:r>
              <a:rPr lang="en-US" altLang="zh-CN">
                <a:solidFill>
                  <a:srgbClr val="FF0000"/>
                </a:solidFill>
                <a:latin typeface="黑体" panose="02010609060101010101" pitchFamily="49" charset="-122"/>
                <a:ea typeface="黑体" panose="02010609060101010101" pitchFamily="49" charset="-122"/>
              </a:rPr>
              <a:t>1</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67594"/>
                                        </p:tgtEl>
                                        <p:attrNameLst>
                                          <p:attrName>style.visibility</p:attrName>
                                        </p:attrNameLst>
                                      </p:cBhvr>
                                      <p:to>
                                        <p:strVal val="visible"/>
                                      </p:to>
                                    </p:set>
                                    <p:anim calcmode="lin" valueType="num">
                                      <p:cBhvr additive="base">
                                        <p:cTn id="7" dur="500" fill="hold"/>
                                        <p:tgtEl>
                                          <p:spTgt spid="67594"/>
                                        </p:tgtEl>
                                        <p:attrNameLst>
                                          <p:attrName>ppt_x</p:attrName>
                                        </p:attrNameLst>
                                      </p:cBhvr>
                                      <p:tavLst>
                                        <p:tav tm="0">
                                          <p:val>
                                            <p:strVal val="1+#ppt_w/2"/>
                                          </p:val>
                                        </p:tav>
                                        <p:tav tm="100000">
                                          <p:val>
                                            <p:strVal val="#ppt_x"/>
                                          </p:val>
                                        </p:tav>
                                      </p:tavLst>
                                    </p:anim>
                                    <p:anim calcmode="lin" valueType="num">
                                      <p:cBhvr additive="base">
                                        <p:cTn id="8" dur="500" fill="hold"/>
                                        <p:tgtEl>
                                          <p:spTgt spid="675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67593">
                                            <p:txEl>
                                              <p:pRg st="0" end="0"/>
                                            </p:txEl>
                                          </p:spTgt>
                                        </p:tgtEl>
                                        <p:attrNameLst>
                                          <p:attrName>style.visibility</p:attrName>
                                        </p:attrNameLst>
                                      </p:cBhvr>
                                      <p:to>
                                        <p:strVal val="visible"/>
                                      </p:to>
                                    </p:set>
                                    <p:animEffect transition="in" filter="wipe(up)">
                                      <p:cBhvr>
                                        <p:cTn id="13" dur="500"/>
                                        <p:tgtEl>
                                          <p:spTgt spid="6759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67593">
                                            <p:txEl>
                                              <p:pRg st="1" end="1"/>
                                            </p:txEl>
                                          </p:spTgt>
                                        </p:tgtEl>
                                        <p:attrNameLst>
                                          <p:attrName>style.visibility</p:attrName>
                                        </p:attrNameLst>
                                      </p:cBhvr>
                                      <p:to>
                                        <p:strVal val="visible"/>
                                      </p:to>
                                    </p:set>
                                    <p:animEffect transition="in" filter="wipe(up)">
                                      <p:cBhvr>
                                        <p:cTn id="18" dur="500"/>
                                        <p:tgtEl>
                                          <p:spTgt spid="67593">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67593">
                                            <p:txEl>
                                              <p:pRg st="2" end="2"/>
                                            </p:txEl>
                                          </p:spTgt>
                                        </p:tgtEl>
                                        <p:attrNameLst>
                                          <p:attrName>style.visibility</p:attrName>
                                        </p:attrNameLst>
                                      </p:cBhvr>
                                      <p:to>
                                        <p:strVal val="visible"/>
                                      </p:to>
                                    </p:set>
                                    <p:animEffect transition="in" filter="wipe(up)">
                                      <p:cBhvr>
                                        <p:cTn id="23" dur="500"/>
                                        <p:tgtEl>
                                          <p:spTgt spid="67593">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67593">
                                            <p:txEl>
                                              <p:pRg st="3" end="3"/>
                                            </p:txEl>
                                          </p:spTgt>
                                        </p:tgtEl>
                                        <p:attrNameLst>
                                          <p:attrName>style.visibility</p:attrName>
                                        </p:attrNameLst>
                                      </p:cBhvr>
                                      <p:to>
                                        <p:strVal val="visible"/>
                                      </p:to>
                                    </p:set>
                                    <p:animEffect transition="in" filter="wipe(up)">
                                      <p:cBhvr>
                                        <p:cTn id="28" dur="500"/>
                                        <p:tgtEl>
                                          <p:spTgt spid="67593">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67593">
                                            <p:txEl>
                                              <p:pRg st="4" end="4"/>
                                            </p:txEl>
                                          </p:spTgt>
                                        </p:tgtEl>
                                        <p:attrNameLst>
                                          <p:attrName>style.visibility</p:attrName>
                                        </p:attrNameLst>
                                      </p:cBhvr>
                                      <p:to>
                                        <p:strVal val="visible"/>
                                      </p:to>
                                    </p:set>
                                    <p:animEffect transition="in" filter="wipe(up)">
                                      <p:cBhvr>
                                        <p:cTn id="33" dur="500"/>
                                        <p:tgtEl>
                                          <p:spTgt spid="675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8613">
            <a:extLst>
              <a:ext uri="{FF2B5EF4-FFF2-40B4-BE49-F238E27FC236}">
                <a16:creationId xmlns:a16="http://schemas.microsoft.com/office/drawing/2014/main" id="{FE3F7F09-1348-4BEA-B1A3-989D429FA10C}"/>
              </a:ext>
            </a:extLst>
          </p:cNvPr>
          <p:cNvSpPr>
            <a:spLocks noChangeArrowheads="1" noChangeShapeType="1" noTextEdit="1"/>
          </p:cNvSpPr>
          <p:nvPr/>
        </p:nvSpPr>
        <p:spPr bwMode="auto">
          <a:xfrm>
            <a:off x="4267200" y="0"/>
            <a:ext cx="29718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 一、齐次定理</a:t>
            </a:r>
          </a:p>
        </p:txBody>
      </p:sp>
      <p:sp>
        <p:nvSpPr>
          <p:cNvPr id="38915" name="矩形 68614">
            <a:extLst>
              <a:ext uri="{FF2B5EF4-FFF2-40B4-BE49-F238E27FC236}">
                <a16:creationId xmlns:a16="http://schemas.microsoft.com/office/drawing/2014/main" id="{17165A8D-EE63-4AC8-9C3F-D8CDF01BB903}"/>
              </a:ext>
            </a:extLst>
          </p:cNvPr>
          <p:cNvSpPr>
            <a:spLocks noChangeArrowheads="1"/>
          </p:cNvSpPr>
          <p:nvPr/>
        </p:nvSpPr>
        <p:spPr bwMode="auto">
          <a:xfrm>
            <a:off x="304800" y="0"/>
            <a:ext cx="3276600"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  2.5 </a:t>
            </a:r>
            <a:r>
              <a:rPr lang="zh-CN" altLang="en-US">
                <a:solidFill>
                  <a:schemeClr val="bg1"/>
                </a:solidFill>
                <a:latin typeface="黑体" panose="02010609060101010101" pitchFamily="49" charset="-122"/>
                <a:ea typeface="黑体" panose="02010609060101010101" pitchFamily="49" charset="-122"/>
              </a:rPr>
              <a:t>齐次定理和叠加定理</a:t>
            </a:r>
          </a:p>
        </p:txBody>
      </p:sp>
      <p:sp>
        <p:nvSpPr>
          <p:cNvPr id="38916" name="文本框 68615">
            <a:extLst>
              <a:ext uri="{FF2B5EF4-FFF2-40B4-BE49-F238E27FC236}">
                <a16:creationId xmlns:a16="http://schemas.microsoft.com/office/drawing/2014/main" id="{8BBA3728-09AD-400A-8D1B-33166F14A09C}"/>
              </a:ext>
            </a:extLst>
          </p:cNvPr>
          <p:cNvSpPr txBox="1">
            <a:spLocks noChangeArrowheads="1"/>
          </p:cNvSpPr>
          <p:nvPr/>
        </p:nvSpPr>
        <p:spPr bwMode="auto">
          <a:xfrm>
            <a:off x="304800" y="762000"/>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solidFill>
                  <a:srgbClr val="0000FF"/>
                </a:solidFill>
                <a:latin typeface="Times New Roman" panose="02020603050405020304" pitchFamily="18" charset="0"/>
                <a:ea typeface="华文新魏" panose="02010800040101010101" pitchFamily="2" charset="-122"/>
              </a:rPr>
              <a:t>       </a:t>
            </a:r>
            <a:r>
              <a:rPr lang="zh-CN" altLang="en-US" sz="2400">
                <a:solidFill>
                  <a:srgbClr val="0000FF"/>
                </a:solidFill>
                <a:latin typeface="Times New Roman" panose="02020603050405020304" pitchFamily="18" charset="0"/>
                <a:ea typeface="华文新魏" panose="02010800040101010101" pitchFamily="2" charset="-122"/>
              </a:rPr>
              <a:t>如图梯形电阻电路，求电流</a:t>
            </a:r>
            <a:r>
              <a:rPr lang="en-US" altLang="zh-CN" sz="2400">
                <a:solidFill>
                  <a:srgbClr val="0000FF"/>
                </a:solidFill>
                <a:latin typeface="Times New Roman" panose="02020603050405020304" pitchFamily="18" charset="0"/>
                <a:ea typeface="华文新魏" panose="02010800040101010101" pitchFamily="2" charset="-122"/>
              </a:rPr>
              <a:t>I</a:t>
            </a:r>
            <a:r>
              <a:rPr lang="en-US" altLang="zh-CN" sz="2400" baseline="-25000">
                <a:solidFill>
                  <a:srgbClr val="0000FF"/>
                </a:solidFill>
                <a:latin typeface="Times New Roman" panose="02020603050405020304" pitchFamily="18" charset="0"/>
                <a:ea typeface="华文新魏" panose="02010800040101010101" pitchFamily="2" charset="-122"/>
              </a:rPr>
              <a:t>1</a:t>
            </a:r>
            <a:r>
              <a:rPr lang="zh-CN" altLang="en-US" sz="2400">
                <a:solidFill>
                  <a:srgbClr val="0000FF"/>
                </a:solidFill>
                <a:latin typeface="Times New Roman" panose="02020603050405020304" pitchFamily="18" charset="0"/>
                <a:ea typeface="华文新魏" panose="02010800040101010101" pitchFamily="2" charset="-122"/>
              </a:rPr>
              <a:t>。</a:t>
            </a:r>
          </a:p>
        </p:txBody>
      </p:sp>
      <p:sp>
        <p:nvSpPr>
          <p:cNvPr id="68617" name="文本框 68616">
            <a:extLst>
              <a:ext uri="{FF2B5EF4-FFF2-40B4-BE49-F238E27FC236}">
                <a16:creationId xmlns:a16="http://schemas.microsoft.com/office/drawing/2014/main" id="{80E9E85A-6F69-4B4A-8D95-3D8099EED32C}"/>
              </a:ext>
            </a:extLst>
          </p:cNvPr>
          <p:cNvSpPr txBox="1">
            <a:spLocks noChangeArrowheads="1"/>
          </p:cNvSpPr>
          <p:nvPr/>
        </p:nvSpPr>
        <p:spPr bwMode="auto">
          <a:xfrm>
            <a:off x="228600" y="1143000"/>
            <a:ext cx="82454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rgbClr val="FF0000"/>
                </a:solidFill>
                <a:latin typeface="黑体" panose="02010609060101010101" pitchFamily="49" charset="-122"/>
                <a:ea typeface="黑体" panose="02010609060101010101" pitchFamily="49" charset="-122"/>
              </a:rPr>
              <a:t>解：</a:t>
            </a:r>
            <a:r>
              <a:rPr lang="zh-CN" altLang="en-US" sz="2400">
                <a:latin typeface="Times New Roman" panose="02020603050405020304" pitchFamily="18" charset="0"/>
                <a:ea typeface="华文新魏" panose="02010800040101010101" pitchFamily="2" charset="-122"/>
              </a:rPr>
              <a:t>  </a:t>
            </a:r>
            <a:r>
              <a:rPr lang="zh-CN" altLang="en-US" sz="2400">
                <a:solidFill>
                  <a:srgbClr val="0000FF"/>
                </a:solidFill>
                <a:latin typeface="Times New Roman" panose="02020603050405020304" pitchFamily="18" charset="0"/>
                <a:ea typeface="华文新魏" panose="02010800040101010101" pitchFamily="2" charset="-122"/>
              </a:rPr>
              <a:t>该电路只有一个独立源，根据齐次定理，各处响应与该激励成正比。故采用逆推方式，设定</a:t>
            </a:r>
            <a:r>
              <a:rPr lang="en-US" altLang="zh-CN" sz="2400">
                <a:solidFill>
                  <a:srgbClr val="0000FF"/>
                </a:solidFill>
                <a:latin typeface="Times New Roman" panose="02020603050405020304" pitchFamily="18" charset="0"/>
                <a:ea typeface="华文新魏" panose="02010800040101010101" pitchFamily="2" charset="-122"/>
              </a:rPr>
              <a:t>I</a:t>
            </a:r>
            <a:r>
              <a:rPr lang="en-US" altLang="zh-CN" sz="2400" baseline="-25000">
                <a:solidFill>
                  <a:srgbClr val="0000FF"/>
                </a:solidFill>
                <a:latin typeface="Times New Roman" panose="02020603050405020304" pitchFamily="18" charset="0"/>
                <a:ea typeface="华文新魏" panose="02010800040101010101" pitchFamily="2" charset="-122"/>
              </a:rPr>
              <a:t>1</a:t>
            </a:r>
            <a:r>
              <a:rPr lang="zh-CN" altLang="en-US" sz="2400">
                <a:solidFill>
                  <a:srgbClr val="0000FF"/>
                </a:solidFill>
                <a:latin typeface="Times New Roman" panose="02020603050405020304" pitchFamily="18" charset="0"/>
                <a:ea typeface="华文新魏" panose="02010800040101010101" pitchFamily="2" charset="-122"/>
              </a:rPr>
              <a:t>推出</a:t>
            </a:r>
            <a:r>
              <a:rPr lang="en-US" altLang="zh-CN" sz="2400">
                <a:solidFill>
                  <a:srgbClr val="0000FF"/>
                </a:solidFill>
                <a:latin typeface="Times New Roman" panose="02020603050405020304" pitchFamily="18" charset="0"/>
                <a:ea typeface="华文新魏" panose="02010800040101010101" pitchFamily="2" charset="-122"/>
              </a:rPr>
              <a:t>U</a:t>
            </a:r>
            <a:r>
              <a:rPr lang="en-US" altLang="zh-CN" sz="2400" baseline="-25000">
                <a:solidFill>
                  <a:srgbClr val="0000FF"/>
                </a:solidFill>
                <a:latin typeface="Times New Roman" panose="02020603050405020304" pitchFamily="18" charset="0"/>
                <a:ea typeface="华文新魏" panose="02010800040101010101" pitchFamily="2" charset="-122"/>
              </a:rPr>
              <a:t>S</a:t>
            </a:r>
            <a:r>
              <a:rPr lang="zh-CN" altLang="en-US" sz="2400">
                <a:solidFill>
                  <a:srgbClr val="0000FF"/>
                </a:solidFill>
                <a:latin typeface="Times New Roman" panose="02020603050405020304" pitchFamily="18" charset="0"/>
                <a:ea typeface="华文新魏" panose="02010800040101010101" pitchFamily="2" charset="-122"/>
              </a:rPr>
              <a:t>，找出</a:t>
            </a:r>
            <a:r>
              <a:rPr lang="en-US" altLang="zh-CN" sz="2400">
                <a:solidFill>
                  <a:srgbClr val="0000FF"/>
                </a:solidFill>
                <a:latin typeface="Times New Roman" panose="02020603050405020304" pitchFamily="18" charset="0"/>
                <a:ea typeface="华文新魏" panose="02010800040101010101" pitchFamily="2" charset="-122"/>
              </a:rPr>
              <a:t>I</a:t>
            </a:r>
            <a:r>
              <a:rPr lang="en-US" altLang="zh-CN" sz="2400" baseline="-25000">
                <a:solidFill>
                  <a:srgbClr val="0000FF"/>
                </a:solidFill>
                <a:latin typeface="Times New Roman" panose="02020603050405020304" pitchFamily="18" charset="0"/>
                <a:ea typeface="华文新魏" panose="02010800040101010101" pitchFamily="2" charset="-122"/>
              </a:rPr>
              <a:t>1</a:t>
            </a:r>
            <a:r>
              <a:rPr lang="zh-CN" altLang="en-US" sz="2400">
                <a:solidFill>
                  <a:srgbClr val="0000FF"/>
                </a:solidFill>
                <a:latin typeface="Times New Roman" panose="02020603050405020304" pitchFamily="18" charset="0"/>
                <a:ea typeface="华文新魏" panose="02010800040101010101" pitchFamily="2" charset="-122"/>
              </a:rPr>
              <a:t>与</a:t>
            </a:r>
            <a:r>
              <a:rPr lang="en-US" altLang="zh-CN" sz="2400">
                <a:solidFill>
                  <a:srgbClr val="0000FF"/>
                </a:solidFill>
                <a:latin typeface="Times New Roman" panose="02020603050405020304" pitchFamily="18" charset="0"/>
                <a:ea typeface="华文新魏" panose="02010800040101010101" pitchFamily="2" charset="-122"/>
              </a:rPr>
              <a:t>U</a:t>
            </a:r>
            <a:r>
              <a:rPr lang="en-US" altLang="zh-CN" sz="2400" baseline="-25000">
                <a:solidFill>
                  <a:srgbClr val="0000FF"/>
                </a:solidFill>
                <a:latin typeface="Times New Roman" panose="02020603050405020304" pitchFamily="18" charset="0"/>
                <a:ea typeface="华文新魏" panose="02010800040101010101" pitchFamily="2" charset="-122"/>
              </a:rPr>
              <a:t>S</a:t>
            </a:r>
            <a:r>
              <a:rPr lang="zh-CN" altLang="en-US" sz="2400">
                <a:solidFill>
                  <a:srgbClr val="0000FF"/>
                </a:solidFill>
                <a:latin typeface="Times New Roman" panose="02020603050405020304" pitchFamily="18" charset="0"/>
                <a:ea typeface="华文新魏" panose="02010800040101010101" pitchFamily="2" charset="-122"/>
              </a:rPr>
              <a:t>之间的比列常数。</a:t>
            </a:r>
            <a:endParaRPr lang="zh-CN" altLang="en-US" sz="2400">
              <a:latin typeface="Times New Roman" panose="02020603050405020304" pitchFamily="18" charset="0"/>
              <a:ea typeface="华文新魏" panose="02010800040101010101" pitchFamily="2" charset="-122"/>
            </a:endParaRPr>
          </a:p>
        </p:txBody>
      </p:sp>
      <p:sp>
        <p:nvSpPr>
          <p:cNvPr id="68620" name="矩形 68619">
            <a:extLst>
              <a:ext uri="{FF2B5EF4-FFF2-40B4-BE49-F238E27FC236}">
                <a16:creationId xmlns:a16="http://schemas.microsoft.com/office/drawing/2014/main" id="{CD0FBFC8-1F67-4356-90D6-7F19AB5D0DAB}"/>
              </a:ext>
            </a:extLst>
          </p:cNvPr>
          <p:cNvSpPr>
            <a:spLocks noChangeArrowheads="1"/>
          </p:cNvSpPr>
          <p:nvPr/>
        </p:nvSpPr>
        <p:spPr bwMode="auto">
          <a:xfrm>
            <a:off x="304800" y="2438400"/>
            <a:ext cx="4343400" cy="37528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rgbClr val="0000FF"/>
                </a:solidFill>
                <a:latin typeface="Times New Roman" panose="02020603050405020304" pitchFamily="18" charset="0"/>
                <a:ea typeface="华文新魏" panose="02010800040101010101" pitchFamily="2" charset="-122"/>
              </a:rPr>
              <a:t>设</a:t>
            </a:r>
            <a:r>
              <a:rPr lang="en-US" altLang="zh-CN" sz="2400">
                <a:solidFill>
                  <a:srgbClr val="0000FF"/>
                </a:solidFill>
                <a:latin typeface="Times New Roman" panose="02020603050405020304" pitchFamily="18" charset="0"/>
                <a:ea typeface="华文新魏" panose="02010800040101010101" pitchFamily="2" charset="-122"/>
              </a:rPr>
              <a:t>I</a:t>
            </a:r>
            <a:r>
              <a:rPr lang="en-US" altLang="zh-CN" sz="2400" baseline="-25000">
                <a:solidFill>
                  <a:srgbClr val="0000FF"/>
                </a:solidFill>
                <a:latin typeface="Times New Roman" panose="02020603050405020304" pitchFamily="18" charset="0"/>
                <a:ea typeface="华文新魏" panose="02010800040101010101" pitchFamily="2" charset="-122"/>
              </a:rPr>
              <a:t>1</a:t>
            </a:r>
            <a:r>
              <a:rPr lang="en-US" altLang="zh-CN" sz="2400">
                <a:solidFill>
                  <a:srgbClr val="0000FF"/>
                </a:solidFill>
                <a:latin typeface="Times New Roman" panose="02020603050405020304" pitchFamily="18" charset="0"/>
                <a:ea typeface="华文新魏" panose="02010800040101010101" pitchFamily="2" charset="-122"/>
              </a:rPr>
              <a:t>=1A</a:t>
            </a:r>
            <a:r>
              <a:rPr lang="zh-CN" altLang="en-US" sz="2400">
                <a:solidFill>
                  <a:srgbClr val="0000FF"/>
                </a:solidFill>
                <a:latin typeface="Times New Roman" panose="02020603050405020304" pitchFamily="18" charset="0"/>
                <a:ea typeface="华文新魏" panose="02010800040101010101" pitchFamily="2" charset="-122"/>
              </a:rPr>
              <a:t>，则利用</a:t>
            </a:r>
            <a:r>
              <a:rPr lang="en-US" altLang="zh-CN" sz="2400">
                <a:solidFill>
                  <a:srgbClr val="0000FF"/>
                </a:solidFill>
                <a:latin typeface="Times New Roman" panose="02020603050405020304" pitchFamily="18" charset="0"/>
                <a:ea typeface="华文新魏" panose="02010800040101010101" pitchFamily="2" charset="-122"/>
              </a:rPr>
              <a:t>OL</a:t>
            </a:r>
            <a:r>
              <a:rPr lang="zh-CN" altLang="en-US" sz="2400">
                <a:solidFill>
                  <a:srgbClr val="0000FF"/>
                </a:solidFill>
                <a:latin typeface="Times New Roman" panose="02020603050405020304" pitchFamily="18" charset="0"/>
                <a:ea typeface="华文新魏" panose="02010800040101010101" pitchFamily="2" charset="-122"/>
              </a:rPr>
              <a:t>，</a:t>
            </a:r>
            <a:r>
              <a:rPr lang="en-US" altLang="zh-CN" sz="2400">
                <a:solidFill>
                  <a:srgbClr val="0000FF"/>
                </a:solidFill>
                <a:latin typeface="Times New Roman" panose="02020603050405020304" pitchFamily="18" charset="0"/>
                <a:ea typeface="华文新魏" panose="02010800040101010101" pitchFamily="2" charset="-122"/>
              </a:rPr>
              <a:t>KCL</a:t>
            </a:r>
            <a:r>
              <a:rPr lang="zh-CN" altLang="en-US" sz="2400">
                <a:solidFill>
                  <a:srgbClr val="0000FF"/>
                </a:solidFill>
                <a:latin typeface="Times New Roman" panose="02020603050405020304" pitchFamily="18" charset="0"/>
                <a:ea typeface="华文新魏" panose="02010800040101010101" pitchFamily="2" charset="-122"/>
              </a:rPr>
              <a:t>，</a:t>
            </a:r>
            <a:r>
              <a:rPr lang="en-US" altLang="zh-CN" sz="2400">
                <a:solidFill>
                  <a:srgbClr val="0000FF"/>
                </a:solidFill>
                <a:latin typeface="Times New Roman" panose="02020603050405020304" pitchFamily="18" charset="0"/>
                <a:ea typeface="华文新魏" panose="02010800040101010101" pitchFamily="2" charset="-122"/>
              </a:rPr>
              <a:t>KVL</a:t>
            </a:r>
            <a:r>
              <a:rPr lang="zh-CN" altLang="en-US" sz="2400">
                <a:solidFill>
                  <a:srgbClr val="0000FF"/>
                </a:solidFill>
                <a:latin typeface="Times New Roman" panose="02020603050405020304" pitchFamily="18" charset="0"/>
                <a:ea typeface="华文新魏" panose="02010800040101010101" pitchFamily="2" charset="-122"/>
              </a:rPr>
              <a:t>逐次求得</a:t>
            </a:r>
          </a:p>
          <a:p>
            <a:pPr eaLnBrk="1" hangingPunct="1"/>
            <a:r>
              <a:rPr lang="zh-CN" altLang="en-US" sz="2400">
                <a:solidFill>
                  <a:srgbClr val="0000FF"/>
                </a:solidFill>
                <a:latin typeface="Times New Roman" panose="02020603050405020304" pitchFamily="18" charset="0"/>
                <a:ea typeface="华文新魏" panose="02010800040101010101" pitchFamily="2" charset="-122"/>
              </a:rPr>
              <a:t>     </a:t>
            </a:r>
            <a:r>
              <a:rPr lang="en-US" altLang="zh-CN" sz="2400">
                <a:solidFill>
                  <a:srgbClr val="0000FF"/>
                </a:solidFill>
                <a:latin typeface="Times New Roman" panose="02020603050405020304" pitchFamily="18" charset="0"/>
                <a:ea typeface="华文新魏" panose="02010800040101010101" pitchFamily="2" charset="-122"/>
              </a:rPr>
              <a:t>U</a:t>
            </a:r>
            <a:r>
              <a:rPr lang="en-US" altLang="zh-CN" sz="2400" baseline="-25000">
                <a:solidFill>
                  <a:srgbClr val="0000FF"/>
                </a:solidFill>
                <a:latin typeface="Times New Roman" panose="02020603050405020304" pitchFamily="18" charset="0"/>
                <a:ea typeface="华文新魏" panose="02010800040101010101" pitchFamily="2" charset="-122"/>
              </a:rPr>
              <a:t>a</a:t>
            </a:r>
            <a:r>
              <a:rPr lang="en-US" altLang="zh-CN" sz="2400">
                <a:solidFill>
                  <a:srgbClr val="0000FF"/>
                </a:solidFill>
                <a:latin typeface="Times New Roman" panose="02020603050405020304" pitchFamily="18" charset="0"/>
                <a:ea typeface="华文新魏" panose="02010800040101010101" pitchFamily="2" charset="-122"/>
              </a:rPr>
              <a:t> =(2+1)I</a:t>
            </a:r>
            <a:r>
              <a:rPr lang="en-US" altLang="zh-CN" sz="2400" baseline="-25000">
                <a:solidFill>
                  <a:srgbClr val="0000FF"/>
                </a:solidFill>
                <a:latin typeface="Times New Roman" panose="02020603050405020304" pitchFamily="18" charset="0"/>
                <a:ea typeface="华文新魏" panose="02010800040101010101" pitchFamily="2" charset="-122"/>
              </a:rPr>
              <a:t>1</a:t>
            </a:r>
            <a:r>
              <a:rPr lang="en-US" altLang="zh-CN" sz="2400">
                <a:solidFill>
                  <a:srgbClr val="0000FF"/>
                </a:solidFill>
                <a:latin typeface="Times New Roman" panose="02020603050405020304" pitchFamily="18" charset="0"/>
                <a:ea typeface="华文新魏" panose="02010800040101010101" pitchFamily="2" charset="-122"/>
              </a:rPr>
              <a:t> = 3V</a:t>
            </a:r>
          </a:p>
          <a:p>
            <a:pPr eaLnBrk="1" hangingPunct="1"/>
            <a:r>
              <a:rPr lang="en-US" altLang="zh-CN" sz="2400">
                <a:solidFill>
                  <a:srgbClr val="0000FF"/>
                </a:solidFill>
                <a:latin typeface="Times New Roman" panose="02020603050405020304" pitchFamily="18" charset="0"/>
                <a:ea typeface="华文新魏" panose="02010800040101010101" pitchFamily="2" charset="-122"/>
              </a:rPr>
              <a:t>     I</a:t>
            </a:r>
            <a:r>
              <a:rPr lang="en-US" altLang="zh-CN" sz="2400" baseline="-25000">
                <a:solidFill>
                  <a:srgbClr val="0000FF"/>
                </a:solidFill>
                <a:latin typeface="Times New Roman" panose="02020603050405020304" pitchFamily="18" charset="0"/>
                <a:ea typeface="华文新魏" panose="02010800040101010101" pitchFamily="2" charset="-122"/>
              </a:rPr>
              <a:t>2</a:t>
            </a:r>
            <a:r>
              <a:rPr lang="en-US" altLang="zh-CN" sz="2400">
                <a:solidFill>
                  <a:srgbClr val="0000FF"/>
                </a:solidFill>
                <a:latin typeface="Times New Roman" panose="02020603050405020304" pitchFamily="18" charset="0"/>
                <a:ea typeface="华文新魏" panose="02010800040101010101" pitchFamily="2" charset="-122"/>
              </a:rPr>
              <a:t> = U</a:t>
            </a:r>
            <a:r>
              <a:rPr lang="en-US" altLang="zh-CN" sz="2400" baseline="-25000">
                <a:solidFill>
                  <a:srgbClr val="0000FF"/>
                </a:solidFill>
                <a:latin typeface="Times New Roman" panose="02020603050405020304" pitchFamily="18" charset="0"/>
                <a:ea typeface="华文新魏" panose="02010800040101010101" pitchFamily="2" charset="-122"/>
              </a:rPr>
              <a:t>a</a:t>
            </a:r>
            <a:r>
              <a:rPr lang="en-US" altLang="zh-CN" sz="2400">
                <a:solidFill>
                  <a:srgbClr val="0000FF"/>
                </a:solidFill>
                <a:latin typeface="Times New Roman" panose="02020603050405020304" pitchFamily="18" charset="0"/>
                <a:ea typeface="华文新魏" panose="02010800040101010101" pitchFamily="2" charset="-122"/>
              </a:rPr>
              <a:t> /1 = 3A</a:t>
            </a:r>
          </a:p>
          <a:p>
            <a:pPr eaLnBrk="1" hangingPunct="1"/>
            <a:r>
              <a:rPr lang="en-US" altLang="zh-CN" sz="2400">
                <a:solidFill>
                  <a:srgbClr val="0000FF"/>
                </a:solidFill>
                <a:latin typeface="Times New Roman" panose="02020603050405020304" pitchFamily="18" charset="0"/>
                <a:ea typeface="华文新魏" panose="02010800040101010101" pitchFamily="2" charset="-122"/>
              </a:rPr>
              <a:t>     I</a:t>
            </a:r>
            <a:r>
              <a:rPr lang="en-US" altLang="zh-CN" sz="2400" baseline="-25000">
                <a:solidFill>
                  <a:srgbClr val="0000FF"/>
                </a:solidFill>
                <a:latin typeface="Times New Roman" panose="02020603050405020304" pitchFamily="18" charset="0"/>
                <a:ea typeface="华文新魏" panose="02010800040101010101" pitchFamily="2" charset="-122"/>
              </a:rPr>
              <a:t>3</a:t>
            </a:r>
            <a:r>
              <a:rPr lang="en-US" altLang="zh-CN" sz="2400">
                <a:solidFill>
                  <a:srgbClr val="0000FF"/>
                </a:solidFill>
                <a:latin typeface="Times New Roman" panose="02020603050405020304" pitchFamily="18" charset="0"/>
                <a:ea typeface="华文新魏" panose="02010800040101010101" pitchFamily="2" charset="-122"/>
              </a:rPr>
              <a:t> = I</a:t>
            </a:r>
            <a:r>
              <a:rPr lang="en-US" altLang="zh-CN" sz="2400" baseline="-25000">
                <a:solidFill>
                  <a:srgbClr val="0000FF"/>
                </a:solidFill>
                <a:latin typeface="Times New Roman" panose="02020603050405020304" pitchFamily="18" charset="0"/>
                <a:ea typeface="华文新魏" panose="02010800040101010101" pitchFamily="2" charset="-122"/>
              </a:rPr>
              <a:t>1</a:t>
            </a:r>
            <a:r>
              <a:rPr lang="en-US" altLang="zh-CN" sz="2400">
                <a:solidFill>
                  <a:srgbClr val="0000FF"/>
                </a:solidFill>
                <a:latin typeface="Times New Roman" panose="02020603050405020304" pitchFamily="18" charset="0"/>
                <a:ea typeface="华文新魏" panose="02010800040101010101" pitchFamily="2" charset="-122"/>
              </a:rPr>
              <a:t>+ I</a:t>
            </a:r>
            <a:r>
              <a:rPr lang="en-US" altLang="zh-CN" sz="2400" baseline="-25000">
                <a:solidFill>
                  <a:srgbClr val="0000FF"/>
                </a:solidFill>
                <a:latin typeface="Times New Roman" panose="02020603050405020304" pitchFamily="18" charset="0"/>
                <a:ea typeface="华文新魏" panose="02010800040101010101" pitchFamily="2" charset="-122"/>
              </a:rPr>
              <a:t>2</a:t>
            </a:r>
            <a:r>
              <a:rPr lang="en-US" altLang="zh-CN" sz="2400">
                <a:solidFill>
                  <a:srgbClr val="0000FF"/>
                </a:solidFill>
                <a:latin typeface="Times New Roman" panose="02020603050405020304" pitchFamily="18" charset="0"/>
                <a:ea typeface="华文新魏" panose="02010800040101010101" pitchFamily="2" charset="-122"/>
              </a:rPr>
              <a:t> = 1+3 = 4A</a:t>
            </a:r>
          </a:p>
          <a:p>
            <a:pPr eaLnBrk="1" hangingPunct="1"/>
            <a:r>
              <a:rPr lang="en-US" altLang="zh-CN" sz="2400">
                <a:solidFill>
                  <a:srgbClr val="0000FF"/>
                </a:solidFill>
                <a:latin typeface="Times New Roman" panose="02020603050405020304" pitchFamily="18" charset="0"/>
                <a:ea typeface="华文新魏" panose="02010800040101010101" pitchFamily="2" charset="-122"/>
              </a:rPr>
              <a:t>     U</a:t>
            </a:r>
            <a:r>
              <a:rPr lang="en-US" altLang="zh-CN" sz="2400" baseline="-25000">
                <a:solidFill>
                  <a:srgbClr val="0000FF"/>
                </a:solidFill>
                <a:latin typeface="Times New Roman" panose="02020603050405020304" pitchFamily="18" charset="0"/>
                <a:ea typeface="华文新魏" panose="02010800040101010101" pitchFamily="2" charset="-122"/>
              </a:rPr>
              <a:t>b</a:t>
            </a:r>
            <a:r>
              <a:rPr lang="en-US" altLang="zh-CN" sz="2400">
                <a:solidFill>
                  <a:srgbClr val="0000FF"/>
                </a:solidFill>
                <a:latin typeface="Times New Roman" panose="02020603050405020304" pitchFamily="18" charset="0"/>
                <a:ea typeface="华文新魏" panose="02010800040101010101" pitchFamily="2" charset="-122"/>
              </a:rPr>
              <a:t> =2I</a:t>
            </a:r>
            <a:r>
              <a:rPr lang="en-US" altLang="zh-CN" sz="2400" baseline="-25000">
                <a:solidFill>
                  <a:srgbClr val="0000FF"/>
                </a:solidFill>
                <a:latin typeface="Times New Roman" panose="02020603050405020304" pitchFamily="18" charset="0"/>
                <a:ea typeface="华文新魏" panose="02010800040101010101" pitchFamily="2" charset="-122"/>
              </a:rPr>
              <a:t>3</a:t>
            </a:r>
            <a:r>
              <a:rPr lang="en-US" altLang="zh-CN" sz="2400">
                <a:solidFill>
                  <a:srgbClr val="0000FF"/>
                </a:solidFill>
                <a:latin typeface="Times New Roman" panose="02020603050405020304" pitchFamily="18" charset="0"/>
                <a:ea typeface="华文新魏" panose="02010800040101010101" pitchFamily="2" charset="-122"/>
              </a:rPr>
              <a:t>+ U</a:t>
            </a:r>
            <a:r>
              <a:rPr lang="en-US" altLang="zh-CN" sz="2400" baseline="-25000">
                <a:solidFill>
                  <a:srgbClr val="0000FF"/>
                </a:solidFill>
                <a:latin typeface="Times New Roman" panose="02020603050405020304" pitchFamily="18" charset="0"/>
                <a:ea typeface="华文新魏" panose="02010800040101010101" pitchFamily="2" charset="-122"/>
              </a:rPr>
              <a:t>a</a:t>
            </a:r>
            <a:r>
              <a:rPr lang="en-US" altLang="zh-CN" sz="2400">
                <a:solidFill>
                  <a:srgbClr val="0000FF"/>
                </a:solidFill>
                <a:latin typeface="Times New Roman" panose="02020603050405020304" pitchFamily="18" charset="0"/>
                <a:ea typeface="华文新魏" panose="02010800040101010101" pitchFamily="2" charset="-122"/>
              </a:rPr>
              <a:t> = 2×4+3 =11V</a:t>
            </a:r>
          </a:p>
          <a:p>
            <a:pPr eaLnBrk="1" hangingPunct="1"/>
            <a:r>
              <a:rPr lang="en-US" altLang="zh-CN" sz="2400">
                <a:solidFill>
                  <a:srgbClr val="0000FF"/>
                </a:solidFill>
                <a:latin typeface="Times New Roman" panose="02020603050405020304" pitchFamily="18" charset="0"/>
                <a:ea typeface="华文新魏" panose="02010800040101010101" pitchFamily="2" charset="-122"/>
              </a:rPr>
              <a:t>     I</a:t>
            </a:r>
            <a:r>
              <a:rPr lang="en-US" altLang="zh-CN" sz="2400" baseline="-25000">
                <a:solidFill>
                  <a:srgbClr val="0000FF"/>
                </a:solidFill>
                <a:latin typeface="Times New Roman" panose="02020603050405020304" pitchFamily="18" charset="0"/>
                <a:ea typeface="华文新魏" panose="02010800040101010101" pitchFamily="2" charset="-122"/>
              </a:rPr>
              <a:t>4</a:t>
            </a:r>
            <a:r>
              <a:rPr lang="en-US" altLang="zh-CN" sz="2400">
                <a:solidFill>
                  <a:srgbClr val="0000FF"/>
                </a:solidFill>
                <a:latin typeface="Times New Roman" panose="02020603050405020304" pitchFamily="18" charset="0"/>
                <a:ea typeface="华文新魏" panose="02010800040101010101" pitchFamily="2" charset="-122"/>
              </a:rPr>
              <a:t> = U</a:t>
            </a:r>
            <a:r>
              <a:rPr lang="en-US" altLang="zh-CN" sz="2400" baseline="-25000">
                <a:solidFill>
                  <a:srgbClr val="0000FF"/>
                </a:solidFill>
                <a:latin typeface="Times New Roman" panose="02020603050405020304" pitchFamily="18" charset="0"/>
                <a:ea typeface="华文新魏" panose="02010800040101010101" pitchFamily="2" charset="-122"/>
              </a:rPr>
              <a:t>b</a:t>
            </a:r>
            <a:r>
              <a:rPr lang="en-US" altLang="zh-CN" sz="2400">
                <a:solidFill>
                  <a:srgbClr val="0000FF"/>
                </a:solidFill>
                <a:latin typeface="Times New Roman" panose="02020603050405020304" pitchFamily="18" charset="0"/>
                <a:ea typeface="华文新魏" panose="02010800040101010101" pitchFamily="2" charset="-122"/>
              </a:rPr>
              <a:t> /1 = 11A</a:t>
            </a:r>
          </a:p>
          <a:p>
            <a:pPr eaLnBrk="1" hangingPunct="1"/>
            <a:r>
              <a:rPr lang="en-US" altLang="zh-CN" sz="2400">
                <a:solidFill>
                  <a:srgbClr val="0000FF"/>
                </a:solidFill>
                <a:latin typeface="Times New Roman" panose="02020603050405020304" pitchFamily="18" charset="0"/>
                <a:ea typeface="华文新魏" panose="02010800040101010101" pitchFamily="2" charset="-122"/>
              </a:rPr>
              <a:t>     I</a:t>
            </a:r>
            <a:r>
              <a:rPr lang="en-US" altLang="zh-CN" sz="2400" baseline="-25000">
                <a:solidFill>
                  <a:srgbClr val="0000FF"/>
                </a:solidFill>
                <a:latin typeface="Times New Roman" panose="02020603050405020304" pitchFamily="18" charset="0"/>
                <a:ea typeface="华文新魏" panose="02010800040101010101" pitchFamily="2" charset="-122"/>
              </a:rPr>
              <a:t>5</a:t>
            </a:r>
            <a:r>
              <a:rPr lang="en-US" altLang="zh-CN" sz="2400">
                <a:solidFill>
                  <a:srgbClr val="0000FF"/>
                </a:solidFill>
                <a:latin typeface="Times New Roman" panose="02020603050405020304" pitchFamily="18" charset="0"/>
                <a:ea typeface="华文新魏" panose="02010800040101010101" pitchFamily="2" charset="-122"/>
              </a:rPr>
              <a:t> = I</a:t>
            </a:r>
            <a:r>
              <a:rPr lang="en-US" altLang="zh-CN" sz="2400" baseline="-25000">
                <a:solidFill>
                  <a:srgbClr val="0000FF"/>
                </a:solidFill>
                <a:latin typeface="Times New Roman" panose="02020603050405020304" pitchFamily="18" charset="0"/>
                <a:ea typeface="华文新魏" panose="02010800040101010101" pitchFamily="2" charset="-122"/>
              </a:rPr>
              <a:t>3</a:t>
            </a:r>
            <a:r>
              <a:rPr lang="en-US" altLang="zh-CN" sz="2400">
                <a:solidFill>
                  <a:srgbClr val="0000FF"/>
                </a:solidFill>
                <a:latin typeface="Times New Roman" panose="02020603050405020304" pitchFamily="18" charset="0"/>
                <a:ea typeface="华文新魏" panose="02010800040101010101" pitchFamily="2" charset="-122"/>
              </a:rPr>
              <a:t>+ I</a:t>
            </a:r>
            <a:r>
              <a:rPr lang="en-US" altLang="zh-CN" sz="2400" baseline="-25000">
                <a:solidFill>
                  <a:srgbClr val="0000FF"/>
                </a:solidFill>
                <a:latin typeface="Times New Roman" panose="02020603050405020304" pitchFamily="18" charset="0"/>
                <a:ea typeface="华文新魏" panose="02010800040101010101" pitchFamily="2" charset="-122"/>
              </a:rPr>
              <a:t>4</a:t>
            </a:r>
            <a:r>
              <a:rPr lang="en-US" altLang="zh-CN" sz="2400">
                <a:solidFill>
                  <a:srgbClr val="0000FF"/>
                </a:solidFill>
                <a:latin typeface="Times New Roman" panose="02020603050405020304" pitchFamily="18" charset="0"/>
                <a:ea typeface="华文新魏" panose="02010800040101010101" pitchFamily="2" charset="-122"/>
              </a:rPr>
              <a:t> = 4+11 = 15A</a:t>
            </a:r>
          </a:p>
          <a:p>
            <a:pPr eaLnBrk="1" hangingPunct="1"/>
            <a:r>
              <a:rPr lang="en-US" altLang="zh-CN" sz="2400">
                <a:solidFill>
                  <a:srgbClr val="0000FF"/>
                </a:solidFill>
                <a:latin typeface="Times New Roman" panose="02020603050405020304" pitchFamily="18" charset="0"/>
                <a:ea typeface="华文新魏" panose="02010800040101010101" pitchFamily="2" charset="-122"/>
              </a:rPr>
              <a:t>U</a:t>
            </a:r>
            <a:r>
              <a:rPr lang="en-US" altLang="zh-CN" sz="2400" baseline="-25000">
                <a:solidFill>
                  <a:srgbClr val="0000FF"/>
                </a:solidFill>
                <a:latin typeface="Times New Roman" panose="02020603050405020304" pitchFamily="18" charset="0"/>
                <a:ea typeface="华文新魏" panose="02010800040101010101" pitchFamily="2" charset="-122"/>
              </a:rPr>
              <a:t>C</a:t>
            </a:r>
            <a:r>
              <a:rPr lang="en-US" altLang="zh-CN" sz="2400">
                <a:solidFill>
                  <a:srgbClr val="0000FF"/>
                </a:solidFill>
                <a:latin typeface="Times New Roman" panose="02020603050405020304" pitchFamily="18" charset="0"/>
                <a:ea typeface="华文新魏" panose="02010800040101010101" pitchFamily="2" charset="-122"/>
              </a:rPr>
              <a:t> =2I</a:t>
            </a:r>
            <a:r>
              <a:rPr lang="en-US" altLang="zh-CN" sz="2400" baseline="-25000">
                <a:solidFill>
                  <a:srgbClr val="0000FF"/>
                </a:solidFill>
                <a:latin typeface="Times New Roman" panose="02020603050405020304" pitchFamily="18" charset="0"/>
                <a:ea typeface="华文新魏" panose="02010800040101010101" pitchFamily="2" charset="-122"/>
              </a:rPr>
              <a:t>5</a:t>
            </a:r>
            <a:r>
              <a:rPr lang="en-US" altLang="zh-CN" sz="2400">
                <a:solidFill>
                  <a:srgbClr val="0000FF"/>
                </a:solidFill>
                <a:latin typeface="Times New Roman" panose="02020603050405020304" pitchFamily="18" charset="0"/>
                <a:ea typeface="华文新魏" panose="02010800040101010101" pitchFamily="2" charset="-122"/>
              </a:rPr>
              <a:t>+ U</a:t>
            </a:r>
            <a:r>
              <a:rPr lang="en-US" altLang="zh-CN" sz="2400" baseline="-25000">
                <a:solidFill>
                  <a:srgbClr val="0000FF"/>
                </a:solidFill>
                <a:latin typeface="Times New Roman" panose="02020603050405020304" pitchFamily="18" charset="0"/>
                <a:ea typeface="华文新魏" panose="02010800040101010101" pitchFamily="2" charset="-122"/>
              </a:rPr>
              <a:t>b</a:t>
            </a:r>
            <a:r>
              <a:rPr lang="en-US" altLang="zh-CN" sz="2400">
                <a:solidFill>
                  <a:srgbClr val="0000FF"/>
                </a:solidFill>
                <a:latin typeface="Times New Roman" panose="02020603050405020304" pitchFamily="18" charset="0"/>
                <a:ea typeface="华文新魏" panose="02010800040101010101" pitchFamily="2" charset="-122"/>
              </a:rPr>
              <a:t> = 2×15+11 =41V</a:t>
            </a:r>
          </a:p>
          <a:p>
            <a:pPr eaLnBrk="1" hangingPunct="1"/>
            <a:r>
              <a:rPr lang="en-US" altLang="zh-CN" sz="2400">
                <a:solidFill>
                  <a:srgbClr val="0000FF"/>
                </a:solidFill>
                <a:latin typeface="Times New Roman" panose="02020603050405020304" pitchFamily="18" charset="0"/>
                <a:ea typeface="华文新魏" panose="02010800040101010101" pitchFamily="2" charset="-122"/>
              </a:rPr>
              <a:t>    I</a:t>
            </a:r>
            <a:r>
              <a:rPr lang="en-US" altLang="zh-CN" sz="2400" baseline="-25000">
                <a:solidFill>
                  <a:srgbClr val="0000FF"/>
                </a:solidFill>
                <a:latin typeface="Times New Roman" panose="02020603050405020304" pitchFamily="18" charset="0"/>
                <a:ea typeface="华文新魏" panose="02010800040101010101" pitchFamily="2" charset="-122"/>
              </a:rPr>
              <a:t>6</a:t>
            </a:r>
            <a:r>
              <a:rPr lang="en-US" altLang="zh-CN" sz="2400">
                <a:solidFill>
                  <a:srgbClr val="0000FF"/>
                </a:solidFill>
                <a:latin typeface="Times New Roman" panose="02020603050405020304" pitchFamily="18" charset="0"/>
                <a:ea typeface="华文新魏" panose="02010800040101010101" pitchFamily="2" charset="-122"/>
              </a:rPr>
              <a:t> = U</a:t>
            </a:r>
            <a:r>
              <a:rPr lang="en-US" altLang="zh-CN" sz="2400" baseline="-25000">
                <a:solidFill>
                  <a:srgbClr val="0000FF"/>
                </a:solidFill>
                <a:latin typeface="Times New Roman" panose="02020603050405020304" pitchFamily="18" charset="0"/>
                <a:ea typeface="华文新魏" panose="02010800040101010101" pitchFamily="2" charset="-122"/>
              </a:rPr>
              <a:t>c</a:t>
            </a:r>
            <a:r>
              <a:rPr lang="en-US" altLang="zh-CN" sz="2400">
                <a:solidFill>
                  <a:srgbClr val="0000FF"/>
                </a:solidFill>
                <a:latin typeface="Times New Roman" panose="02020603050405020304" pitchFamily="18" charset="0"/>
                <a:ea typeface="华文新魏" panose="02010800040101010101" pitchFamily="2" charset="-122"/>
              </a:rPr>
              <a:t> /1 = 41A</a:t>
            </a:r>
          </a:p>
        </p:txBody>
      </p:sp>
      <p:graphicFrame>
        <p:nvGraphicFramePr>
          <p:cNvPr id="68622" name="对象 68621">
            <a:extLst>
              <a:ext uri="{FF2B5EF4-FFF2-40B4-BE49-F238E27FC236}">
                <a16:creationId xmlns:a16="http://schemas.microsoft.com/office/drawing/2014/main" id="{364B09C2-AAAF-412F-881B-54FAA0677ED4}"/>
              </a:ext>
            </a:extLst>
          </p:cNvPr>
          <p:cNvGraphicFramePr>
            <a:graphicFrameLocks/>
          </p:cNvGraphicFramePr>
          <p:nvPr/>
        </p:nvGraphicFramePr>
        <p:xfrm>
          <a:off x="4591050" y="1958975"/>
          <a:ext cx="4248150" cy="1317625"/>
        </p:xfrm>
        <a:graphic>
          <a:graphicData uri="http://schemas.openxmlformats.org/presentationml/2006/ole">
            <mc:AlternateContent xmlns:mc="http://schemas.openxmlformats.org/markup-compatibility/2006">
              <mc:Choice xmlns:v="urn:schemas-microsoft-com:vml" Requires="v">
                <p:oleObj spid="_x0000_s38942" r:id="rId3" imgW="4248912" imgH="1318260" progId="Visio.Drawing.5">
                  <p:embed/>
                </p:oleObj>
              </mc:Choice>
              <mc:Fallback>
                <p:oleObj r:id="rId3" imgW="4248912" imgH="1318260" progId="Visio.Drawing.5">
                  <p:embed/>
                  <p:pic>
                    <p:nvPicPr>
                      <p:cNvPr id="0" name="对象 6862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1050" y="1958975"/>
                        <a:ext cx="4248150"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8623" name="矩形 68622">
            <a:extLst>
              <a:ext uri="{FF2B5EF4-FFF2-40B4-BE49-F238E27FC236}">
                <a16:creationId xmlns:a16="http://schemas.microsoft.com/office/drawing/2014/main" id="{4A6D086E-B818-4831-8A5C-86B36DA9312E}"/>
              </a:ext>
            </a:extLst>
          </p:cNvPr>
          <p:cNvSpPr>
            <a:spLocks noChangeArrowheads="1"/>
          </p:cNvSpPr>
          <p:nvPr/>
        </p:nvSpPr>
        <p:spPr bwMode="auto">
          <a:xfrm>
            <a:off x="4724400" y="3371850"/>
            <a:ext cx="4343400" cy="26574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a:solidFill>
                  <a:srgbClr val="0000FF"/>
                </a:solidFill>
                <a:latin typeface="Times New Roman" panose="02020603050405020304" pitchFamily="18" charset="0"/>
                <a:ea typeface="华文新魏" panose="02010800040101010101" pitchFamily="2" charset="-122"/>
              </a:rPr>
              <a:t>I</a:t>
            </a:r>
            <a:r>
              <a:rPr lang="en-US" altLang="zh-CN" sz="2400" baseline="-25000">
                <a:solidFill>
                  <a:srgbClr val="0000FF"/>
                </a:solidFill>
                <a:latin typeface="Times New Roman" panose="02020603050405020304" pitchFamily="18" charset="0"/>
                <a:ea typeface="华文新魏" panose="02010800040101010101" pitchFamily="2" charset="-122"/>
              </a:rPr>
              <a:t>7</a:t>
            </a:r>
            <a:r>
              <a:rPr lang="en-US" altLang="zh-CN" sz="2400">
                <a:solidFill>
                  <a:srgbClr val="0000FF"/>
                </a:solidFill>
                <a:latin typeface="Times New Roman" panose="02020603050405020304" pitchFamily="18" charset="0"/>
                <a:ea typeface="华文新魏" panose="02010800040101010101" pitchFamily="2" charset="-122"/>
              </a:rPr>
              <a:t> = I</a:t>
            </a:r>
            <a:r>
              <a:rPr lang="en-US" altLang="zh-CN" sz="2400" baseline="-25000">
                <a:solidFill>
                  <a:srgbClr val="0000FF"/>
                </a:solidFill>
                <a:latin typeface="Times New Roman" panose="02020603050405020304" pitchFamily="18" charset="0"/>
                <a:ea typeface="华文新魏" panose="02010800040101010101" pitchFamily="2" charset="-122"/>
              </a:rPr>
              <a:t>5</a:t>
            </a:r>
            <a:r>
              <a:rPr lang="en-US" altLang="zh-CN" sz="2400">
                <a:solidFill>
                  <a:srgbClr val="0000FF"/>
                </a:solidFill>
                <a:latin typeface="Times New Roman" panose="02020603050405020304" pitchFamily="18" charset="0"/>
                <a:ea typeface="华文新魏" panose="02010800040101010101" pitchFamily="2" charset="-122"/>
              </a:rPr>
              <a:t>+ I</a:t>
            </a:r>
            <a:r>
              <a:rPr lang="en-US" altLang="zh-CN" sz="2400" baseline="-25000">
                <a:solidFill>
                  <a:srgbClr val="0000FF"/>
                </a:solidFill>
                <a:latin typeface="Times New Roman" panose="02020603050405020304" pitchFamily="18" charset="0"/>
                <a:ea typeface="华文新魏" panose="02010800040101010101" pitchFamily="2" charset="-122"/>
              </a:rPr>
              <a:t>6</a:t>
            </a:r>
            <a:r>
              <a:rPr lang="en-US" altLang="zh-CN" sz="2400">
                <a:solidFill>
                  <a:srgbClr val="0000FF"/>
                </a:solidFill>
                <a:latin typeface="Times New Roman" panose="02020603050405020304" pitchFamily="18" charset="0"/>
                <a:ea typeface="华文新魏" panose="02010800040101010101" pitchFamily="2" charset="-122"/>
              </a:rPr>
              <a:t> = 15+41 = 56A </a:t>
            </a:r>
          </a:p>
          <a:p>
            <a:pPr eaLnBrk="1" hangingPunct="1">
              <a:spcBef>
                <a:spcPct val="50000"/>
              </a:spcBef>
            </a:pPr>
            <a:r>
              <a:rPr lang="en-US" altLang="zh-CN" sz="2400">
                <a:solidFill>
                  <a:srgbClr val="0000FF"/>
                </a:solidFill>
                <a:latin typeface="Times New Roman" panose="02020603050405020304" pitchFamily="18" charset="0"/>
                <a:ea typeface="华文新魏" panose="02010800040101010101" pitchFamily="2" charset="-122"/>
              </a:rPr>
              <a:t>U</a:t>
            </a:r>
            <a:r>
              <a:rPr lang="en-US" altLang="zh-CN" sz="2400" baseline="-25000">
                <a:solidFill>
                  <a:srgbClr val="0000FF"/>
                </a:solidFill>
                <a:latin typeface="Times New Roman" panose="02020603050405020304" pitchFamily="18" charset="0"/>
                <a:ea typeface="华文新魏" panose="02010800040101010101" pitchFamily="2" charset="-122"/>
              </a:rPr>
              <a:t>S</a:t>
            </a:r>
            <a:r>
              <a:rPr lang="en-US" altLang="zh-CN" sz="2400">
                <a:solidFill>
                  <a:srgbClr val="0000FF"/>
                </a:solidFill>
                <a:latin typeface="Times New Roman" panose="02020603050405020304" pitchFamily="18" charset="0"/>
                <a:ea typeface="华文新魏" panose="02010800040101010101" pitchFamily="2" charset="-122"/>
              </a:rPr>
              <a:t> =2I</a:t>
            </a:r>
            <a:r>
              <a:rPr lang="en-US" altLang="zh-CN" sz="2400" baseline="-25000">
                <a:solidFill>
                  <a:srgbClr val="0000FF"/>
                </a:solidFill>
                <a:latin typeface="Times New Roman" panose="02020603050405020304" pitchFamily="18" charset="0"/>
                <a:ea typeface="华文新魏" panose="02010800040101010101" pitchFamily="2" charset="-122"/>
              </a:rPr>
              <a:t>7</a:t>
            </a:r>
            <a:r>
              <a:rPr lang="en-US" altLang="zh-CN" sz="2400">
                <a:solidFill>
                  <a:srgbClr val="0000FF"/>
                </a:solidFill>
                <a:latin typeface="Times New Roman" panose="02020603050405020304" pitchFamily="18" charset="0"/>
                <a:ea typeface="华文新魏" panose="02010800040101010101" pitchFamily="2" charset="-122"/>
              </a:rPr>
              <a:t>+ U</a:t>
            </a:r>
            <a:r>
              <a:rPr lang="en-US" altLang="zh-CN" sz="2400" baseline="-25000">
                <a:solidFill>
                  <a:srgbClr val="0000FF"/>
                </a:solidFill>
                <a:latin typeface="Times New Roman" panose="02020603050405020304" pitchFamily="18" charset="0"/>
                <a:ea typeface="华文新魏" panose="02010800040101010101" pitchFamily="2" charset="-122"/>
              </a:rPr>
              <a:t>c</a:t>
            </a:r>
            <a:r>
              <a:rPr lang="en-US" altLang="zh-CN" sz="2400">
                <a:solidFill>
                  <a:srgbClr val="0000FF"/>
                </a:solidFill>
                <a:latin typeface="Times New Roman" panose="02020603050405020304" pitchFamily="18" charset="0"/>
                <a:ea typeface="华文新魏" panose="02010800040101010101" pitchFamily="2" charset="-122"/>
              </a:rPr>
              <a:t> = 2×56+41 =153V</a:t>
            </a:r>
          </a:p>
          <a:p>
            <a:pPr eaLnBrk="1" hangingPunct="1">
              <a:spcBef>
                <a:spcPct val="50000"/>
              </a:spcBef>
            </a:pPr>
            <a:r>
              <a:rPr lang="zh-CN" altLang="en-US" sz="2400">
                <a:solidFill>
                  <a:srgbClr val="0000FF"/>
                </a:solidFill>
                <a:latin typeface="Times New Roman" panose="02020603050405020304" pitchFamily="18" charset="0"/>
                <a:ea typeface="华文新魏" panose="02010800040101010101" pitchFamily="2" charset="-122"/>
              </a:rPr>
              <a:t>故 </a:t>
            </a:r>
            <a:r>
              <a:rPr lang="en-US" altLang="zh-CN" sz="2400">
                <a:solidFill>
                  <a:srgbClr val="0000FF"/>
                </a:solidFill>
                <a:latin typeface="Times New Roman" panose="02020603050405020304" pitchFamily="18" charset="0"/>
                <a:ea typeface="华文新魏" panose="02010800040101010101" pitchFamily="2" charset="-122"/>
              </a:rPr>
              <a:t>k = I</a:t>
            </a:r>
            <a:r>
              <a:rPr lang="en-US" altLang="zh-CN" sz="2400" baseline="-25000">
                <a:solidFill>
                  <a:srgbClr val="0000FF"/>
                </a:solidFill>
                <a:latin typeface="Times New Roman" panose="02020603050405020304" pitchFamily="18" charset="0"/>
                <a:ea typeface="华文新魏" panose="02010800040101010101" pitchFamily="2" charset="-122"/>
              </a:rPr>
              <a:t>1</a:t>
            </a:r>
            <a:r>
              <a:rPr lang="en-US" altLang="zh-CN" sz="2400">
                <a:solidFill>
                  <a:srgbClr val="0000FF"/>
                </a:solidFill>
                <a:latin typeface="Times New Roman" panose="02020603050405020304" pitchFamily="18" charset="0"/>
                <a:ea typeface="华文新魏" panose="02010800040101010101" pitchFamily="2" charset="-122"/>
              </a:rPr>
              <a:t>/U</a:t>
            </a:r>
            <a:r>
              <a:rPr lang="en-US" altLang="zh-CN" sz="2400" baseline="-25000">
                <a:solidFill>
                  <a:srgbClr val="0000FF"/>
                </a:solidFill>
                <a:latin typeface="Times New Roman" panose="02020603050405020304" pitchFamily="18" charset="0"/>
                <a:ea typeface="华文新魏" panose="02010800040101010101" pitchFamily="2" charset="-122"/>
              </a:rPr>
              <a:t>S</a:t>
            </a:r>
            <a:r>
              <a:rPr lang="en-US" altLang="zh-CN" sz="2400">
                <a:solidFill>
                  <a:srgbClr val="0000FF"/>
                </a:solidFill>
                <a:latin typeface="Times New Roman" panose="02020603050405020304" pitchFamily="18" charset="0"/>
                <a:ea typeface="华文新魏" panose="02010800040101010101" pitchFamily="2" charset="-122"/>
              </a:rPr>
              <a:t> = 1/153 S</a:t>
            </a:r>
          </a:p>
          <a:p>
            <a:pPr eaLnBrk="1" hangingPunct="1">
              <a:spcBef>
                <a:spcPct val="50000"/>
              </a:spcBef>
            </a:pPr>
            <a:r>
              <a:rPr lang="zh-CN" altLang="en-US" sz="2400">
                <a:solidFill>
                  <a:srgbClr val="0000FF"/>
                </a:solidFill>
                <a:latin typeface="Times New Roman" panose="02020603050405020304" pitchFamily="18" charset="0"/>
                <a:ea typeface="华文新魏" panose="02010800040101010101" pitchFamily="2" charset="-122"/>
              </a:rPr>
              <a:t>所以，当</a:t>
            </a:r>
            <a:r>
              <a:rPr lang="en-US" altLang="zh-CN" sz="2400">
                <a:solidFill>
                  <a:srgbClr val="0000FF"/>
                </a:solidFill>
                <a:latin typeface="Times New Roman" panose="02020603050405020304" pitchFamily="18" charset="0"/>
                <a:ea typeface="华文新魏" panose="02010800040101010101" pitchFamily="2" charset="-122"/>
              </a:rPr>
              <a:t>U</a:t>
            </a:r>
            <a:r>
              <a:rPr lang="en-US" altLang="zh-CN" sz="2400" baseline="-25000">
                <a:solidFill>
                  <a:srgbClr val="0000FF"/>
                </a:solidFill>
                <a:latin typeface="Times New Roman" panose="02020603050405020304" pitchFamily="18" charset="0"/>
                <a:ea typeface="华文新魏" panose="02010800040101010101" pitchFamily="2" charset="-122"/>
              </a:rPr>
              <a:t>S</a:t>
            </a:r>
            <a:r>
              <a:rPr lang="en-US" altLang="zh-CN" sz="2400">
                <a:solidFill>
                  <a:srgbClr val="0000FF"/>
                </a:solidFill>
                <a:latin typeface="Times New Roman" panose="02020603050405020304" pitchFamily="18" charset="0"/>
                <a:ea typeface="华文新魏" panose="02010800040101010101" pitchFamily="2" charset="-122"/>
              </a:rPr>
              <a:t> = 306V</a:t>
            </a:r>
            <a:r>
              <a:rPr lang="zh-CN" altLang="en-US" sz="2400">
                <a:solidFill>
                  <a:srgbClr val="0000FF"/>
                </a:solidFill>
                <a:latin typeface="Times New Roman" panose="02020603050405020304" pitchFamily="18" charset="0"/>
                <a:ea typeface="华文新魏" panose="02010800040101010101" pitchFamily="2" charset="-122"/>
              </a:rPr>
              <a:t>时电流</a:t>
            </a:r>
          </a:p>
          <a:p>
            <a:pPr eaLnBrk="1" hangingPunct="1">
              <a:spcBef>
                <a:spcPct val="50000"/>
              </a:spcBef>
            </a:pPr>
            <a:r>
              <a:rPr lang="zh-CN" altLang="en-US" sz="2400">
                <a:solidFill>
                  <a:srgbClr val="0000FF"/>
                </a:solidFill>
                <a:latin typeface="Times New Roman" panose="02020603050405020304" pitchFamily="18" charset="0"/>
                <a:ea typeface="华文新魏" panose="02010800040101010101" pitchFamily="2" charset="-122"/>
              </a:rPr>
              <a:t>     </a:t>
            </a:r>
            <a:r>
              <a:rPr lang="en-US" altLang="zh-CN" sz="2400">
                <a:solidFill>
                  <a:srgbClr val="0000FF"/>
                </a:solidFill>
                <a:latin typeface="Times New Roman" panose="02020603050405020304" pitchFamily="18" charset="0"/>
                <a:ea typeface="华文新魏" panose="02010800040101010101" pitchFamily="2" charset="-122"/>
              </a:rPr>
              <a:t>I</a:t>
            </a:r>
            <a:r>
              <a:rPr lang="en-US" altLang="zh-CN" sz="2400" baseline="-25000">
                <a:solidFill>
                  <a:srgbClr val="0000FF"/>
                </a:solidFill>
                <a:latin typeface="Times New Roman" panose="02020603050405020304" pitchFamily="18" charset="0"/>
                <a:ea typeface="华文新魏" panose="02010800040101010101" pitchFamily="2" charset="-122"/>
              </a:rPr>
              <a:t>1</a:t>
            </a:r>
            <a:r>
              <a:rPr lang="en-US" altLang="zh-CN" sz="2400">
                <a:solidFill>
                  <a:srgbClr val="0000FF"/>
                </a:solidFill>
                <a:latin typeface="Times New Roman" panose="02020603050405020304" pitchFamily="18" charset="0"/>
                <a:ea typeface="华文新魏" panose="02010800040101010101" pitchFamily="2" charset="-122"/>
              </a:rPr>
              <a:t> = kU</a:t>
            </a:r>
            <a:r>
              <a:rPr lang="en-US" altLang="zh-CN" sz="2400" baseline="-25000">
                <a:solidFill>
                  <a:srgbClr val="0000FF"/>
                </a:solidFill>
                <a:latin typeface="Times New Roman" panose="02020603050405020304" pitchFamily="18" charset="0"/>
                <a:ea typeface="华文新魏" panose="02010800040101010101" pitchFamily="2" charset="-122"/>
              </a:rPr>
              <a:t>S</a:t>
            </a:r>
            <a:r>
              <a:rPr lang="en-US" altLang="zh-CN" sz="2400">
                <a:solidFill>
                  <a:srgbClr val="0000FF"/>
                </a:solidFill>
                <a:latin typeface="Times New Roman" panose="02020603050405020304" pitchFamily="18" charset="0"/>
                <a:ea typeface="华文新魏" panose="02010800040101010101" pitchFamily="2" charset="-122"/>
              </a:rPr>
              <a:t> = 306/153 = 2A</a:t>
            </a:r>
          </a:p>
        </p:txBody>
      </p:sp>
      <p:sp>
        <p:nvSpPr>
          <p:cNvPr id="32776" name="文本框 68631">
            <a:hlinkClick r:id="" action="ppaction://hlinkshowjump?jump=nextslide"/>
            <a:extLst>
              <a:ext uri="{FF2B5EF4-FFF2-40B4-BE49-F238E27FC236}">
                <a16:creationId xmlns:a16="http://schemas.microsoft.com/office/drawing/2014/main" id="{F19D7D14-34A5-4B01-B2D1-E7FA0469084F}"/>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32777" name="文本框 68632">
            <a:hlinkClick r:id="" action="ppaction://hlinkshowjump?jump=previousslide"/>
            <a:extLst>
              <a:ext uri="{FF2B5EF4-FFF2-40B4-BE49-F238E27FC236}">
                <a16:creationId xmlns:a16="http://schemas.microsoft.com/office/drawing/2014/main" id="{EB41E002-DB83-47EF-B1B7-8DEB5F17807D}"/>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32778" name="文本框 68633">
            <a:extLst>
              <a:ext uri="{FF2B5EF4-FFF2-40B4-BE49-F238E27FC236}">
                <a16:creationId xmlns:a16="http://schemas.microsoft.com/office/drawing/2014/main" id="{46E2E4F3-CDC9-46E9-9A1F-F099025FC172}"/>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FEA1BBF4-7BE4-4D98-8DB0-30ADB22D6DA0}"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21</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32779" name="文本框 68634">
            <a:hlinkClick r:id="" action="ppaction://hlinkshowjump?jump=firstslide"/>
            <a:extLst>
              <a:ext uri="{FF2B5EF4-FFF2-40B4-BE49-F238E27FC236}">
                <a16:creationId xmlns:a16="http://schemas.microsoft.com/office/drawing/2014/main" id="{4FBA6650-0D3C-4194-A509-48F641706D12}"/>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38925" name="标题 68635">
            <a:extLst>
              <a:ext uri="{FF2B5EF4-FFF2-40B4-BE49-F238E27FC236}">
                <a16:creationId xmlns:a16="http://schemas.microsoft.com/office/drawing/2014/main" id="{C95026FF-5D2B-4433-9CE7-EE65D6BA5C4B}"/>
              </a:ext>
            </a:extLst>
          </p:cNvPr>
          <p:cNvSpPr>
            <a:spLocks noGrp="1" noChangeArrowheads="1"/>
          </p:cNvSpPr>
          <p:nvPr>
            <p:ph type="title" idx="4294967295"/>
          </p:nvPr>
        </p:nvSpPr>
        <p:spPr>
          <a:xfrm>
            <a:off x="304800" y="838200"/>
            <a:ext cx="685800" cy="381000"/>
          </a:xfrm>
        </p:spPr>
        <p:txBody>
          <a:bodyPr/>
          <a:lstStyle/>
          <a:p>
            <a:pPr eaLnBrk="1" hangingPunct="1"/>
            <a:r>
              <a:rPr lang="zh-CN" altLang="en-US">
                <a:solidFill>
                  <a:srgbClr val="FF0000"/>
                </a:solidFill>
                <a:latin typeface="黑体" panose="02010609060101010101" pitchFamily="49" charset="-122"/>
                <a:ea typeface="黑体" panose="02010609060101010101" pitchFamily="49" charset="-122"/>
              </a:rPr>
              <a:t>例</a:t>
            </a:r>
            <a:r>
              <a:rPr lang="en-US" altLang="zh-CN">
                <a:solidFill>
                  <a:srgbClr val="FF0000"/>
                </a:solidFill>
                <a:latin typeface="黑体" panose="02010609060101010101" pitchFamily="49" charset="-122"/>
                <a:ea typeface="黑体" panose="02010609060101010101" pitchFamily="49" charset="-122"/>
              </a:rPr>
              <a:t>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68622"/>
                                        </p:tgtEl>
                                        <p:attrNameLst>
                                          <p:attrName>style.visibility</p:attrName>
                                        </p:attrNameLst>
                                      </p:cBhvr>
                                      <p:to>
                                        <p:strVal val="visible"/>
                                      </p:to>
                                    </p:set>
                                    <p:anim calcmode="lin" valueType="num">
                                      <p:cBhvr additive="base">
                                        <p:cTn id="7" dur="500" fill="hold"/>
                                        <p:tgtEl>
                                          <p:spTgt spid="68622"/>
                                        </p:tgtEl>
                                        <p:attrNameLst>
                                          <p:attrName>ppt_x</p:attrName>
                                        </p:attrNameLst>
                                      </p:cBhvr>
                                      <p:tavLst>
                                        <p:tav tm="0">
                                          <p:val>
                                            <p:strVal val="1+#ppt_w/2"/>
                                          </p:val>
                                        </p:tav>
                                        <p:tav tm="100000">
                                          <p:val>
                                            <p:strVal val="#ppt_x"/>
                                          </p:val>
                                        </p:tav>
                                      </p:tavLst>
                                    </p:anim>
                                    <p:anim calcmode="lin" valueType="num">
                                      <p:cBhvr additive="base">
                                        <p:cTn id="8" dur="500" fill="hold"/>
                                        <p:tgtEl>
                                          <p:spTgt spid="6862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68617"/>
                                        </p:tgtEl>
                                        <p:attrNameLst>
                                          <p:attrName>style.visibility</p:attrName>
                                        </p:attrNameLst>
                                      </p:cBhvr>
                                      <p:to>
                                        <p:strVal val="visible"/>
                                      </p:to>
                                    </p:set>
                                    <p:animEffect transition="in" filter="wipe(up)">
                                      <p:cBhvr>
                                        <p:cTn id="12" dur="500"/>
                                        <p:tgtEl>
                                          <p:spTgt spid="686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8620">
                                            <p:bg/>
                                          </p:spTgt>
                                        </p:tgtEl>
                                        <p:attrNameLst>
                                          <p:attrName>style.visibility</p:attrName>
                                        </p:attrNameLst>
                                      </p:cBhvr>
                                      <p:to>
                                        <p:strVal val="visible"/>
                                      </p:to>
                                    </p:set>
                                    <p:animEffect transition="in" filter="wipe(up)">
                                      <p:cBhvr>
                                        <p:cTn id="17" dur="500"/>
                                        <p:tgtEl>
                                          <p:spTgt spid="68620">
                                            <p:bg/>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8620">
                                            <p:txEl>
                                              <p:pRg st="0" end="0"/>
                                            </p:txEl>
                                          </p:spTgt>
                                        </p:tgtEl>
                                        <p:attrNameLst>
                                          <p:attrName>style.visibility</p:attrName>
                                        </p:attrNameLst>
                                      </p:cBhvr>
                                      <p:to>
                                        <p:strVal val="visible"/>
                                      </p:to>
                                    </p:set>
                                    <p:animEffect transition="in" filter="wipe(up)">
                                      <p:cBhvr>
                                        <p:cTn id="22" dur="500"/>
                                        <p:tgtEl>
                                          <p:spTgt spid="6862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8620">
                                            <p:txEl>
                                              <p:pRg st="1" end="1"/>
                                            </p:txEl>
                                          </p:spTgt>
                                        </p:tgtEl>
                                        <p:attrNameLst>
                                          <p:attrName>style.visibility</p:attrName>
                                        </p:attrNameLst>
                                      </p:cBhvr>
                                      <p:to>
                                        <p:strVal val="visible"/>
                                      </p:to>
                                    </p:set>
                                    <p:animEffect transition="in" filter="wipe(up)">
                                      <p:cBhvr>
                                        <p:cTn id="27" dur="500"/>
                                        <p:tgtEl>
                                          <p:spTgt spid="68620">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8620">
                                            <p:txEl>
                                              <p:pRg st="2" end="2"/>
                                            </p:txEl>
                                          </p:spTgt>
                                        </p:tgtEl>
                                        <p:attrNameLst>
                                          <p:attrName>style.visibility</p:attrName>
                                        </p:attrNameLst>
                                      </p:cBhvr>
                                      <p:to>
                                        <p:strVal val="visible"/>
                                      </p:to>
                                    </p:set>
                                    <p:animEffect transition="in" filter="wipe(up)">
                                      <p:cBhvr>
                                        <p:cTn id="32" dur="500"/>
                                        <p:tgtEl>
                                          <p:spTgt spid="68620">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8620">
                                            <p:txEl>
                                              <p:pRg st="3" end="3"/>
                                            </p:txEl>
                                          </p:spTgt>
                                        </p:tgtEl>
                                        <p:attrNameLst>
                                          <p:attrName>style.visibility</p:attrName>
                                        </p:attrNameLst>
                                      </p:cBhvr>
                                      <p:to>
                                        <p:strVal val="visible"/>
                                      </p:to>
                                    </p:set>
                                    <p:animEffect transition="in" filter="wipe(up)">
                                      <p:cBhvr>
                                        <p:cTn id="37" dur="500"/>
                                        <p:tgtEl>
                                          <p:spTgt spid="68620">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68620">
                                            <p:txEl>
                                              <p:pRg st="4" end="4"/>
                                            </p:txEl>
                                          </p:spTgt>
                                        </p:tgtEl>
                                        <p:attrNameLst>
                                          <p:attrName>style.visibility</p:attrName>
                                        </p:attrNameLst>
                                      </p:cBhvr>
                                      <p:to>
                                        <p:strVal val="visible"/>
                                      </p:to>
                                    </p:set>
                                    <p:animEffect transition="in" filter="wipe(up)">
                                      <p:cBhvr>
                                        <p:cTn id="42" dur="500"/>
                                        <p:tgtEl>
                                          <p:spTgt spid="68620">
                                            <p:txEl>
                                              <p:pRg st="4" end="4"/>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68620">
                                            <p:txEl>
                                              <p:pRg st="5" end="5"/>
                                            </p:txEl>
                                          </p:spTgt>
                                        </p:tgtEl>
                                        <p:attrNameLst>
                                          <p:attrName>style.visibility</p:attrName>
                                        </p:attrNameLst>
                                      </p:cBhvr>
                                      <p:to>
                                        <p:strVal val="visible"/>
                                      </p:to>
                                    </p:set>
                                    <p:animEffect transition="in" filter="wipe(up)">
                                      <p:cBhvr>
                                        <p:cTn id="47" dur="500"/>
                                        <p:tgtEl>
                                          <p:spTgt spid="68620">
                                            <p:txEl>
                                              <p:pRg st="5" end="5"/>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68620">
                                            <p:txEl>
                                              <p:pRg st="6" end="6"/>
                                            </p:txEl>
                                          </p:spTgt>
                                        </p:tgtEl>
                                        <p:attrNameLst>
                                          <p:attrName>style.visibility</p:attrName>
                                        </p:attrNameLst>
                                      </p:cBhvr>
                                      <p:to>
                                        <p:strVal val="visible"/>
                                      </p:to>
                                    </p:set>
                                    <p:animEffect transition="in" filter="wipe(up)">
                                      <p:cBhvr>
                                        <p:cTn id="52" dur="500"/>
                                        <p:tgtEl>
                                          <p:spTgt spid="68620">
                                            <p:txEl>
                                              <p:pRg st="6" end="6"/>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68620">
                                            <p:txEl>
                                              <p:pRg st="7" end="7"/>
                                            </p:txEl>
                                          </p:spTgt>
                                        </p:tgtEl>
                                        <p:attrNameLst>
                                          <p:attrName>style.visibility</p:attrName>
                                        </p:attrNameLst>
                                      </p:cBhvr>
                                      <p:to>
                                        <p:strVal val="visible"/>
                                      </p:to>
                                    </p:set>
                                    <p:animEffect transition="in" filter="wipe(up)">
                                      <p:cBhvr>
                                        <p:cTn id="57" dur="500"/>
                                        <p:tgtEl>
                                          <p:spTgt spid="68620">
                                            <p:txEl>
                                              <p:pRg st="7" end="7"/>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68620">
                                            <p:txEl>
                                              <p:pRg st="8" end="8"/>
                                            </p:txEl>
                                          </p:spTgt>
                                        </p:tgtEl>
                                        <p:attrNameLst>
                                          <p:attrName>style.visibility</p:attrName>
                                        </p:attrNameLst>
                                      </p:cBhvr>
                                      <p:to>
                                        <p:strVal val="visible"/>
                                      </p:to>
                                    </p:set>
                                    <p:animEffect transition="in" filter="wipe(up)">
                                      <p:cBhvr>
                                        <p:cTn id="62" dur="500"/>
                                        <p:tgtEl>
                                          <p:spTgt spid="68620">
                                            <p:txEl>
                                              <p:pRg st="8" end="8"/>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68623">
                                            <p:bg/>
                                          </p:spTgt>
                                        </p:tgtEl>
                                        <p:attrNameLst>
                                          <p:attrName>style.visibility</p:attrName>
                                        </p:attrNameLst>
                                      </p:cBhvr>
                                      <p:to>
                                        <p:strVal val="visible"/>
                                      </p:to>
                                    </p:set>
                                    <p:animEffect transition="in" filter="wipe(up)">
                                      <p:cBhvr>
                                        <p:cTn id="67" dur="500"/>
                                        <p:tgtEl>
                                          <p:spTgt spid="68623">
                                            <p:bg/>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68623">
                                            <p:txEl>
                                              <p:pRg st="0" end="0"/>
                                            </p:txEl>
                                          </p:spTgt>
                                        </p:tgtEl>
                                        <p:attrNameLst>
                                          <p:attrName>style.visibility</p:attrName>
                                        </p:attrNameLst>
                                      </p:cBhvr>
                                      <p:to>
                                        <p:strVal val="visible"/>
                                      </p:to>
                                    </p:set>
                                    <p:animEffect transition="in" filter="wipe(up)">
                                      <p:cBhvr>
                                        <p:cTn id="72" dur="500"/>
                                        <p:tgtEl>
                                          <p:spTgt spid="68623">
                                            <p:txEl>
                                              <p:pRg st="0" end="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68623">
                                            <p:txEl>
                                              <p:pRg st="1" end="1"/>
                                            </p:txEl>
                                          </p:spTgt>
                                        </p:tgtEl>
                                        <p:attrNameLst>
                                          <p:attrName>style.visibility</p:attrName>
                                        </p:attrNameLst>
                                      </p:cBhvr>
                                      <p:to>
                                        <p:strVal val="visible"/>
                                      </p:to>
                                    </p:set>
                                    <p:animEffect transition="in" filter="wipe(up)">
                                      <p:cBhvr>
                                        <p:cTn id="77" dur="500"/>
                                        <p:tgtEl>
                                          <p:spTgt spid="68623">
                                            <p:txEl>
                                              <p:pRg st="1" end="1"/>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68623">
                                            <p:txEl>
                                              <p:pRg st="2" end="2"/>
                                            </p:txEl>
                                          </p:spTgt>
                                        </p:tgtEl>
                                        <p:attrNameLst>
                                          <p:attrName>style.visibility</p:attrName>
                                        </p:attrNameLst>
                                      </p:cBhvr>
                                      <p:to>
                                        <p:strVal val="visible"/>
                                      </p:to>
                                    </p:set>
                                    <p:animEffect transition="in" filter="wipe(up)">
                                      <p:cBhvr>
                                        <p:cTn id="82" dur="500"/>
                                        <p:tgtEl>
                                          <p:spTgt spid="68623">
                                            <p:txEl>
                                              <p:pRg st="2" end="2"/>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68623">
                                            <p:txEl>
                                              <p:pRg st="3" end="3"/>
                                            </p:txEl>
                                          </p:spTgt>
                                        </p:tgtEl>
                                        <p:attrNameLst>
                                          <p:attrName>style.visibility</p:attrName>
                                        </p:attrNameLst>
                                      </p:cBhvr>
                                      <p:to>
                                        <p:strVal val="visible"/>
                                      </p:to>
                                    </p:set>
                                    <p:animEffect transition="in" filter="wipe(up)">
                                      <p:cBhvr>
                                        <p:cTn id="87" dur="500"/>
                                        <p:tgtEl>
                                          <p:spTgt spid="68623">
                                            <p:txEl>
                                              <p:pRg st="3" end="3"/>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68623">
                                            <p:txEl>
                                              <p:pRg st="4" end="4"/>
                                            </p:txEl>
                                          </p:spTgt>
                                        </p:tgtEl>
                                        <p:attrNameLst>
                                          <p:attrName>style.visibility</p:attrName>
                                        </p:attrNameLst>
                                      </p:cBhvr>
                                      <p:to>
                                        <p:strVal val="visible"/>
                                      </p:to>
                                    </p:set>
                                    <p:animEffect transition="in" filter="wipe(up)">
                                      <p:cBhvr>
                                        <p:cTn id="92" dur="500"/>
                                        <p:tgtEl>
                                          <p:spTgt spid="686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7" grpId="0"/>
      <p:bldP spid="68620" grpId="0" build="p" animBg="1"/>
      <p:bldP spid="68623"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矩形 32769">
            <a:extLst>
              <a:ext uri="{FF2B5EF4-FFF2-40B4-BE49-F238E27FC236}">
                <a16:creationId xmlns:a16="http://schemas.microsoft.com/office/drawing/2014/main" id="{A779BC57-CBA2-41C5-8841-9D4F1E12F1C0}"/>
              </a:ext>
            </a:extLst>
          </p:cNvPr>
          <p:cNvSpPr>
            <a:spLocks noChangeArrowheads="1" noChangeShapeType="1" noTextEdit="1"/>
          </p:cNvSpPr>
          <p:nvPr/>
        </p:nvSpPr>
        <p:spPr bwMode="auto">
          <a:xfrm>
            <a:off x="4267200" y="0"/>
            <a:ext cx="29718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 一、齐次定理</a:t>
            </a:r>
          </a:p>
        </p:txBody>
      </p:sp>
      <p:sp>
        <p:nvSpPr>
          <p:cNvPr id="39939" name="矩形 32770">
            <a:extLst>
              <a:ext uri="{FF2B5EF4-FFF2-40B4-BE49-F238E27FC236}">
                <a16:creationId xmlns:a16="http://schemas.microsoft.com/office/drawing/2014/main" id="{E0688562-408D-46B8-855B-8273E19C718D}"/>
              </a:ext>
            </a:extLst>
          </p:cNvPr>
          <p:cNvSpPr>
            <a:spLocks noChangeArrowheads="1"/>
          </p:cNvSpPr>
          <p:nvPr/>
        </p:nvSpPr>
        <p:spPr bwMode="auto">
          <a:xfrm>
            <a:off x="304800" y="0"/>
            <a:ext cx="3352800"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  2.5 </a:t>
            </a:r>
            <a:r>
              <a:rPr lang="zh-CN" altLang="en-US">
                <a:solidFill>
                  <a:schemeClr val="bg1"/>
                </a:solidFill>
                <a:latin typeface="黑体" panose="02010609060101010101" pitchFamily="49" charset="-122"/>
                <a:ea typeface="黑体" panose="02010609060101010101" pitchFamily="49" charset="-122"/>
              </a:rPr>
              <a:t>齐次定理和叠加定理</a:t>
            </a:r>
          </a:p>
        </p:txBody>
      </p:sp>
      <p:sp>
        <p:nvSpPr>
          <p:cNvPr id="32777" name="文本框 32776">
            <a:extLst>
              <a:ext uri="{FF2B5EF4-FFF2-40B4-BE49-F238E27FC236}">
                <a16:creationId xmlns:a16="http://schemas.microsoft.com/office/drawing/2014/main" id="{A725167C-050F-470E-B719-24D5AC749BB7}"/>
              </a:ext>
            </a:extLst>
          </p:cNvPr>
          <p:cNvSpPr txBox="1">
            <a:spLocks noChangeArrowheads="1"/>
          </p:cNvSpPr>
          <p:nvPr/>
        </p:nvSpPr>
        <p:spPr bwMode="auto">
          <a:xfrm>
            <a:off x="914400" y="1676400"/>
            <a:ext cx="60960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a:solidFill>
                  <a:srgbClr val="1E14E8"/>
                </a:solidFill>
                <a:latin typeface="华文新魏" panose="02010800040101010101" pitchFamily="2" charset="-122"/>
                <a:ea typeface="华文新魏" panose="02010800040101010101" pitchFamily="2" charset="-122"/>
              </a:rPr>
              <a:t>(1) </a:t>
            </a:r>
            <a:r>
              <a:rPr lang="zh-CN" altLang="en-US" sz="2400">
                <a:solidFill>
                  <a:srgbClr val="1E14E8"/>
                </a:solidFill>
                <a:latin typeface="华文新魏" panose="02010800040101010101" pitchFamily="2" charset="-122"/>
                <a:ea typeface="华文新魏" panose="02010800040101010101" pitchFamily="2" charset="-122"/>
              </a:rPr>
              <a:t>齐次定理只适用于具有唯一解的线性电路，不能用于非线性电路。</a:t>
            </a:r>
          </a:p>
          <a:p>
            <a:pPr eaLnBrk="1" hangingPunct="1">
              <a:spcBef>
                <a:spcPct val="50000"/>
              </a:spcBef>
            </a:pPr>
            <a:r>
              <a:rPr lang="en-US" altLang="zh-CN" sz="2400">
                <a:solidFill>
                  <a:srgbClr val="1E14E8"/>
                </a:solidFill>
                <a:latin typeface="华文新魏" panose="02010800040101010101" pitchFamily="2" charset="-122"/>
                <a:ea typeface="华文新魏" panose="02010800040101010101" pitchFamily="2" charset="-122"/>
              </a:rPr>
              <a:t>(2)  </a:t>
            </a:r>
            <a:r>
              <a:rPr lang="zh-CN" altLang="en-US" sz="2400">
                <a:solidFill>
                  <a:srgbClr val="1E14E8"/>
                </a:solidFill>
                <a:latin typeface="华文新魏" panose="02010800040101010101" pitchFamily="2" charset="-122"/>
                <a:ea typeface="华文新魏" panose="02010800040101010101" pitchFamily="2" charset="-122"/>
              </a:rPr>
              <a:t>电路的</a:t>
            </a:r>
            <a:r>
              <a:rPr lang="zh-CN" altLang="en-US" sz="2400">
                <a:solidFill>
                  <a:srgbClr val="E92B0B"/>
                </a:solidFill>
                <a:latin typeface="华文新魏" panose="02010800040101010101" pitchFamily="2" charset="-122"/>
                <a:ea typeface="华文新魏" panose="02010800040101010101" pitchFamily="2" charset="-122"/>
              </a:rPr>
              <a:t>响应</a:t>
            </a:r>
            <a:r>
              <a:rPr lang="en-US" altLang="zh-CN" sz="2400">
                <a:solidFill>
                  <a:srgbClr val="E92B0B"/>
                </a:solidFill>
                <a:latin typeface="华文新魏" panose="02010800040101010101" pitchFamily="2" charset="-122"/>
                <a:ea typeface="华文新魏" panose="02010800040101010101" pitchFamily="2" charset="-122"/>
              </a:rPr>
              <a:t>(response)</a:t>
            </a:r>
            <a:r>
              <a:rPr lang="zh-CN" altLang="en-US" sz="2400">
                <a:solidFill>
                  <a:srgbClr val="1E14E8"/>
                </a:solidFill>
                <a:latin typeface="华文新魏" panose="02010800040101010101" pitchFamily="2" charset="-122"/>
                <a:ea typeface="华文新魏" panose="02010800040101010101" pitchFamily="2" charset="-122"/>
              </a:rPr>
              <a:t>也称为</a:t>
            </a:r>
            <a:r>
              <a:rPr lang="zh-CN" altLang="en-US" sz="2400">
                <a:solidFill>
                  <a:srgbClr val="E92B0B"/>
                </a:solidFill>
                <a:latin typeface="华文新魏" panose="02010800040101010101" pitchFamily="2" charset="-122"/>
                <a:ea typeface="华文新魏" panose="02010800040101010101" pitchFamily="2" charset="-122"/>
              </a:rPr>
              <a:t>输出</a:t>
            </a:r>
            <a:r>
              <a:rPr lang="en-US" altLang="zh-CN" sz="2400">
                <a:solidFill>
                  <a:srgbClr val="E92B0B"/>
                </a:solidFill>
                <a:latin typeface="华文新魏" panose="02010800040101010101" pitchFamily="2" charset="-122"/>
                <a:ea typeface="华文新魏" panose="02010800040101010101" pitchFamily="2" charset="-122"/>
              </a:rPr>
              <a:t>(output) </a:t>
            </a:r>
            <a:r>
              <a:rPr lang="zh-CN" altLang="en-US" sz="2400">
                <a:solidFill>
                  <a:srgbClr val="1E14E8"/>
                </a:solidFill>
                <a:latin typeface="华文新魏" panose="02010800040101010101" pitchFamily="2" charset="-122"/>
                <a:ea typeface="华文新魏" panose="02010800040101010101" pitchFamily="2" charset="-122"/>
              </a:rPr>
              <a:t>，指电路中任意处的电流或电压；功率不是电路响应，与激励源之间不存在线性关系；</a:t>
            </a:r>
          </a:p>
          <a:p>
            <a:pPr eaLnBrk="1" hangingPunct="1">
              <a:spcBef>
                <a:spcPct val="50000"/>
              </a:spcBef>
            </a:pPr>
            <a:r>
              <a:rPr lang="en-US" altLang="zh-CN" sz="2400">
                <a:solidFill>
                  <a:srgbClr val="1E14E8"/>
                </a:solidFill>
                <a:latin typeface="华文新魏" panose="02010800040101010101" pitchFamily="2" charset="-122"/>
                <a:ea typeface="华文新魏" panose="02010800040101010101" pitchFamily="2" charset="-122"/>
              </a:rPr>
              <a:t>(3) </a:t>
            </a:r>
            <a:r>
              <a:rPr lang="zh-CN" altLang="en-US" sz="2400">
                <a:solidFill>
                  <a:srgbClr val="E92B0B"/>
                </a:solidFill>
                <a:latin typeface="华文新魏" panose="02010800040101010101" pitchFamily="2" charset="-122"/>
                <a:ea typeface="华文新魏" panose="02010800040101010101" pitchFamily="2" charset="-122"/>
              </a:rPr>
              <a:t>激励源</a:t>
            </a:r>
            <a:r>
              <a:rPr lang="en-US" altLang="zh-CN" sz="2400">
                <a:solidFill>
                  <a:srgbClr val="E92B0B"/>
                </a:solidFill>
                <a:latin typeface="华文新魏" panose="02010800040101010101" pitchFamily="2" charset="-122"/>
                <a:ea typeface="华文新魏" panose="02010800040101010101" pitchFamily="2" charset="-122"/>
              </a:rPr>
              <a:t>(excitation)</a:t>
            </a:r>
            <a:r>
              <a:rPr lang="zh-CN" altLang="en-US" sz="2400">
                <a:solidFill>
                  <a:srgbClr val="1E14E8"/>
                </a:solidFill>
                <a:latin typeface="华文新魏" panose="02010800040101010101" pitchFamily="2" charset="-122"/>
                <a:ea typeface="华文新魏" panose="02010800040101010101" pitchFamily="2" charset="-122"/>
              </a:rPr>
              <a:t>也称为</a:t>
            </a:r>
            <a:r>
              <a:rPr lang="zh-CN" altLang="en-US" sz="2400">
                <a:solidFill>
                  <a:srgbClr val="E92B0B"/>
                </a:solidFill>
                <a:latin typeface="华文新魏" panose="02010800040101010101" pitchFamily="2" charset="-122"/>
                <a:ea typeface="华文新魏" panose="02010800040101010101" pitchFamily="2" charset="-122"/>
              </a:rPr>
              <a:t>输入</a:t>
            </a:r>
            <a:r>
              <a:rPr lang="en-US" altLang="zh-CN" sz="2400">
                <a:solidFill>
                  <a:srgbClr val="E92B0B"/>
                </a:solidFill>
                <a:latin typeface="华文新魏" panose="02010800040101010101" pitchFamily="2" charset="-122"/>
                <a:ea typeface="华文新魏" panose="02010800040101010101" pitchFamily="2" charset="-122"/>
              </a:rPr>
              <a:t>(input) </a:t>
            </a:r>
            <a:r>
              <a:rPr lang="zh-CN" altLang="en-US" sz="2400">
                <a:solidFill>
                  <a:srgbClr val="1E14E8"/>
                </a:solidFill>
                <a:latin typeface="华文新魏" panose="02010800040101010101" pitchFamily="2" charset="-122"/>
                <a:ea typeface="华文新魏" panose="02010800040101010101" pitchFamily="2" charset="-122"/>
              </a:rPr>
              <a:t>，指电路中的独立电压源或独立电流源；</a:t>
            </a:r>
            <a:r>
              <a:rPr lang="zh-CN" altLang="en-US" sz="2400">
                <a:solidFill>
                  <a:srgbClr val="000000"/>
                </a:solidFill>
                <a:latin typeface="华文新魏" panose="02010800040101010101" pitchFamily="2" charset="-122"/>
                <a:ea typeface="华文新魏" panose="02010800040101010101" pitchFamily="2" charset="-122"/>
              </a:rPr>
              <a:t>受控源不是激励源。</a:t>
            </a:r>
          </a:p>
        </p:txBody>
      </p:sp>
      <p:sp>
        <p:nvSpPr>
          <p:cNvPr id="33796" name="文本框 32781">
            <a:hlinkClick r:id="" action="ppaction://hlinkshowjump?jump=nextslide"/>
            <a:extLst>
              <a:ext uri="{FF2B5EF4-FFF2-40B4-BE49-F238E27FC236}">
                <a16:creationId xmlns:a16="http://schemas.microsoft.com/office/drawing/2014/main" id="{D87EB966-7BEF-47CB-B332-5CC1981CA3F3}"/>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33797" name="文本框 32782">
            <a:hlinkClick r:id="" action="ppaction://hlinkshowjump?jump=previousslide"/>
            <a:extLst>
              <a:ext uri="{FF2B5EF4-FFF2-40B4-BE49-F238E27FC236}">
                <a16:creationId xmlns:a16="http://schemas.microsoft.com/office/drawing/2014/main" id="{DC49B633-B6B8-4620-982F-BE079492F0B0}"/>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33798" name="文本框 32783">
            <a:extLst>
              <a:ext uri="{FF2B5EF4-FFF2-40B4-BE49-F238E27FC236}">
                <a16:creationId xmlns:a16="http://schemas.microsoft.com/office/drawing/2014/main" id="{C43C30BF-3126-48DD-A0FE-6E5ACE5DEFF3}"/>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D8F39283-B1C4-4008-99D0-106EDB1EE980}"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22</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33799" name="文本框 32784">
            <a:hlinkClick r:id="" action="ppaction://hlinkshowjump?jump=firstslide"/>
            <a:extLst>
              <a:ext uri="{FF2B5EF4-FFF2-40B4-BE49-F238E27FC236}">
                <a16:creationId xmlns:a16="http://schemas.microsoft.com/office/drawing/2014/main" id="{BCA6E4B6-85B7-4D02-9CDA-4509C955D6F3}"/>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39945" name="标题 32785">
            <a:extLst>
              <a:ext uri="{FF2B5EF4-FFF2-40B4-BE49-F238E27FC236}">
                <a16:creationId xmlns:a16="http://schemas.microsoft.com/office/drawing/2014/main" id="{A1E169F0-4B3E-4CAE-B171-20FECCD89390}"/>
              </a:ext>
            </a:extLst>
          </p:cNvPr>
          <p:cNvSpPr>
            <a:spLocks noGrp="1" noChangeArrowheads="1"/>
          </p:cNvSpPr>
          <p:nvPr>
            <p:ph type="title" idx="4294967295"/>
          </p:nvPr>
        </p:nvSpPr>
        <p:spPr>
          <a:xfrm>
            <a:off x="457200" y="1066800"/>
            <a:ext cx="1752600" cy="381000"/>
          </a:xfrm>
        </p:spPr>
        <p:txBody>
          <a:bodyPr/>
          <a:lstStyle/>
          <a:p>
            <a:pPr eaLnBrk="1" hangingPunct="1"/>
            <a:r>
              <a:rPr lang="en-US" altLang="zh-CN">
                <a:solidFill>
                  <a:srgbClr val="D82E1C"/>
                </a:solidFill>
                <a:latin typeface="黑体" panose="02010609060101010101" pitchFamily="49" charset="-122"/>
                <a:ea typeface="黑体" panose="02010609060101010101" pitchFamily="49" charset="-122"/>
              </a:rPr>
              <a:t>2</a:t>
            </a:r>
            <a:r>
              <a:rPr lang="zh-CN" altLang="en-US">
                <a:solidFill>
                  <a:srgbClr val="D82E1C"/>
                </a:solidFill>
                <a:latin typeface="黑体" panose="02010609060101010101" pitchFamily="49" charset="-122"/>
                <a:ea typeface="黑体" panose="02010609060101010101" pitchFamily="49" charset="-122"/>
              </a:rPr>
              <a:t>、说明：</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777">
                                            <p:txEl>
                                              <p:pRg st="0" end="0"/>
                                            </p:txEl>
                                          </p:spTgt>
                                        </p:tgtEl>
                                        <p:attrNameLst>
                                          <p:attrName>style.visibility</p:attrName>
                                        </p:attrNameLst>
                                      </p:cBhvr>
                                      <p:to>
                                        <p:strVal val="visible"/>
                                      </p:to>
                                    </p:set>
                                    <p:animEffect transition="in" filter="wipe(up)">
                                      <p:cBhvr>
                                        <p:cTn id="7" dur="500"/>
                                        <p:tgtEl>
                                          <p:spTgt spid="3277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777">
                                            <p:txEl>
                                              <p:pRg st="1" end="1"/>
                                            </p:txEl>
                                          </p:spTgt>
                                        </p:tgtEl>
                                        <p:attrNameLst>
                                          <p:attrName>style.visibility</p:attrName>
                                        </p:attrNameLst>
                                      </p:cBhvr>
                                      <p:to>
                                        <p:strVal val="visible"/>
                                      </p:to>
                                    </p:set>
                                    <p:animEffect transition="in" filter="wipe(up)">
                                      <p:cBhvr>
                                        <p:cTn id="12" dur="500"/>
                                        <p:tgtEl>
                                          <p:spTgt spid="3277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2777">
                                            <p:txEl>
                                              <p:pRg st="2" end="2"/>
                                            </p:txEl>
                                          </p:spTgt>
                                        </p:tgtEl>
                                        <p:attrNameLst>
                                          <p:attrName>style.visibility</p:attrName>
                                        </p:attrNameLst>
                                      </p:cBhvr>
                                      <p:to>
                                        <p:strVal val="visible"/>
                                      </p:to>
                                    </p:set>
                                    <p:animEffect transition="in" filter="wipe(up)">
                                      <p:cBhvr>
                                        <p:cTn id="17" dur="500"/>
                                        <p:tgtEl>
                                          <p:spTgt spid="3277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矩形 34817">
            <a:extLst>
              <a:ext uri="{FF2B5EF4-FFF2-40B4-BE49-F238E27FC236}">
                <a16:creationId xmlns:a16="http://schemas.microsoft.com/office/drawing/2014/main" id="{77E023E0-E47F-41AA-838E-92458468CFBA}"/>
              </a:ext>
            </a:extLst>
          </p:cNvPr>
          <p:cNvSpPr>
            <a:spLocks noChangeArrowheads="1" noChangeShapeType="1" noTextEdit="1"/>
          </p:cNvSpPr>
          <p:nvPr/>
        </p:nvSpPr>
        <p:spPr bwMode="auto">
          <a:xfrm>
            <a:off x="4267200" y="0"/>
            <a:ext cx="29718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gradFill rotWithShape="1">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 二、叠加定理</a:t>
            </a:r>
          </a:p>
        </p:txBody>
      </p:sp>
      <p:sp>
        <p:nvSpPr>
          <p:cNvPr id="40963" name="矩形 34818">
            <a:extLst>
              <a:ext uri="{FF2B5EF4-FFF2-40B4-BE49-F238E27FC236}">
                <a16:creationId xmlns:a16="http://schemas.microsoft.com/office/drawing/2014/main" id="{58C22D3B-E518-49F2-872F-73F2E70B5293}"/>
              </a:ext>
            </a:extLst>
          </p:cNvPr>
          <p:cNvSpPr>
            <a:spLocks noChangeArrowheads="1"/>
          </p:cNvSpPr>
          <p:nvPr/>
        </p:nvSpPr>
        <p:spPr bwMode="auto">
          <a:xfrm>
            <a:off x="228600" y="0"/>
            <a:ext cx="3276600"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  2.5 </a:t>
            </a:r>
            <a:r>
              <a:rPr lang="zh-CN" altLang="en-US">
                <a:solidFill>
                  <a:schemeClr val="bg1"/>
                </a:solidFill>
                <a:latin typeface="黑体" panose="02010609060101010101" pitchFamily="49" charset="-122"/>
                <a:ea typeface="黑体" panose="02010609060101010101" pitchFamily="49" charset="-122"/>
              </a:rPr>
              <a:t>齐次定理和叠加定理</a:t>
            </a:r>
          </a:p>
        </p:txBody>
      </p:sp>
      <p:sp>
        <p:nvSpPr>
          <p:cNvPr id="34825" name="文本框 34824">
            <a:extLst>
              <a:ext uri="{FF2B5EF4-FFF2-40B4-BE49-F238E27FC236}">
                <a16:creationId xmlns:a16="http://schemas.microsoft.com/office/drawing/2014/main" id="{F6D022E5-8545-40B1-8EBC-EA8805EC3585}"/>
              </a:ext>
            </a:extLst>
          </p:cNvPr>
          <p:cNvSpPr txBox="1">
            <a:spLocks noChangeArrowheads="1"/>
          </p:cNvSpPr>
          <p:nvPr/>
        </p:nvSpPr>
        <p:spPr bwMode="auto">
          <a:xfrm>
            <a:off x="228600" y="19812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solidFill>
                  <a:srgbClr val="D82E1C"/>
                </a:solidFill>
                <a:latin typeface="黑体" panose="02010609060101010101" pitchFamily="49" charset="-122"/>
                <a:ea typeface="黑体" panose="02010609060101010101" pitchFamily="49" charset="-122"/>
              </a:rPr>
              <a:t>2</a:t>
            </a:r>
            <a:r>
              <a:rPr lang="zh-CN" altLang="en-US" sz="2400">
                <a:solidFill>
                  <a:srgbClr val="D82E1C"/>
                </a:solidFill>
                <a:latin typeface="黑体" panose="02010609060101010101" pitchFamily="49" charset="-122"/>
                <a:ea typeface="黑体" panose="02010609060101010101" pitchFamily="49" charset="-122"/>
              </a:rPr>
              <a:t>、举例说明：</a:t>
            </a:r>
            <a:endParaRPr lang="zh-CN" altLang="en-US">
              <a:solidFill>
                <a:srgbClr val="1E14E8"/>
              </a:solidFill>
              <a:latin typeface="华文新魏" panose="02010800040101010101" pitchFamily="2" charset="-122"/>
              <a:ea typeface="华文新魏" panose="02010800040101010101" pitchFamily="2" charset="-122"/>
            </a:endParaRPr>
          </a:p>
        </p:txBody>
      </p:sp>
      <p:sp>
        <p:nvSpPr>
          <p:cNvPr id="34826" name="矩形 34825">
            <a:extLst>
              <a:ext uri="{FF2B5EF4-FFF2-40B4-BE49-F238E27FC236}">
                <a16:creationId xmlns:a16="http://schemas.microsoft.com/office/drawing/2014/main" id="{9B381AA1-9F19-4F73-8180-FE1788C1737A}"/>
              </a:ext>
            </a:extLst>
          </p:cNvPr>
          <p:cNvSpPr>
            <a:spLocks noChangeArrowheads="1"/>
          </p:cNvSpPr>
          <p:nvPr/>
        </p:nvSpPr>
        <p:spPr bwMode="auto">
          <a:xfrm>
            <a:off x="228600" y="2362200"/>
            <a:ext cx="4267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1E14E8"/>
                </a:solidFill>
                <a:latin typeface="华文新魏" panose="02010800040101010101" pitchFamily="2" charset="-122"/>
                <a:ea typeface="华文新魏" panose="02010800040101010101" pitchFamily="2" charset="-122"/>
              </a:rPr>
              <a:t>以图</a:t>
            </a:r>
            <a:r>
              <a:rPr lang="en-US" altLang="zh-CN">
                <a:solidFill>
                  <a:srgbClr val="1E14E8"/>
                </a:solidFill>
                <a:latin typeface="华文新魏" panose="02010800040101010101" pitchFamily="2" charset="-122"/>
                <a:ea typeface="华文新魏" panose="02010800040101010101" pitchFamily="2" charset="-122"/>
              </a:rPr>
              <a:t>(a)</a:t>
            </a:r>
            <a:r>
              <a:rPr lang="zh-CN" altLang="en-US">
                <a:solidFill>
                  <a:srgbClr val="1E14E8"/>
                </a:solidFill>
                <a:latin typeface="华文新魏" panose="02010800040101010101" pitchFamily="2" charset="-122"/>
                <a:ea typeface="华文新魏" panose="02010800040101010101" pitchFamily="2" charset="-122"/>
              </a:rPr>
              <a:t>所示简单电路求支路电压</a:t>
            </a:r>
            <a:r>
              <a:rPr lang="en-US" altLang="zh-CN" i="1">
                <a:solidFill>
                  <a:srgbClr val="1E14E8"/>
                </a:solidFill>
                <a:latin typeface="Times New Roman" panose="02020603050405020304" pitchFamily="18" charset="0"/>
                <a:ea typeface="华文新魏" panose="02010800040101010101" pitchFamily="2" charset="-122"/>
              </a:rPr>
              <a:t>u</a:t>
            </a:r>
            <a:r>
              <a:rPr lang="zh-CN" altLang="en-US">
                <a:solidFill>
                  <a:srgbClr val="1E14E8"/>
                </a:solidFill>
                <a:latin typeface="华文新魏" panose="02010800040101010101" pitchFamily="2" charset="-122"/>
                <a:ea typeface="华文新魏" panose="02010800040101010101" pitchFamily="2" charset="-122"/>
              </a:rPr>
              <a:t>为例介绍叠加定理的含义。</a:t>
            </a:r>
          </a:p>
        </p:txBody>
      </p:sp>
      <p:graphicFrame>
        <p:nvGraphicFramePr>
          <p:cNvPr id="34828" name="对象 34827">
            <a:extLst>
              <a:ext uri="{FF2B5EF4-FFF2-40B4-BE49-F238E27FC236}">
                <a16:creationId xmlns:a16="http://schemas.microsoft.com/office/drawing/2014/main" id="{C80CAF18-E159-4A56-A03F-4C6CE8C446AA}"/>
              </a:ext>
            </a:extLst>
          </p:cNvPr>
          <p:cNvGraphicFramePr>
            <a:graphicFrameLocks/>
          </p:cNvGraphicFramePr>
          <p:nvPr/>
        </p:nvGraphicFramePr>
        <p:xfrm>
          <a:off x="6215063" y="685800"/>
          <a:ext cx="2928937" cy="2143125"/>
        </p:xfrm>
        <a:graphic>
          <a:graphicData uri="http://schemas.openxmlformats.org/presentationml/2006/ole">
            <mc:AlternateContent xmlns:mc="http://schemas.openxmlformats.org/markup-compatibility/2006">
              <mc:Choice xmlns:v="urn:schemas-microsoft-com:vml" Requires="v">
                <p:oleObj spid="_x0000_s41046" r:id="rId3" imgW="2929128" imgH="2144268" progId="Visio.Drawing.5">
                  <p:embed/>
                </p:oleObj>
              </mc:Choice>
              <mc:Fallback>
                <p:oleObj r:id="rId3" imgW="2929128" imgH="2144268" progId="Visio.Drawing.5">
                  <p:embed/>
                  <p:pic>
                    <p:nvPicPr>
                      <p:cNvPr id="0" name="对象 3482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5063" y="685800"/>
                        <a:ext cx="2928937"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829" name="矩形 34828">
            <a:extLst>
              <a:ext uri="{FF2B5EF4-FFF2-40B4-BE49-F238E27FC236}">
                <a16:creationId xmlns:a16="http://schemas.microsoft.com/office/drawing/2014/main" id="{027FC627-AE03-4BDA-B069-6BB915C6729A}"/>
              </a:ext>
            </a:extLst>
          </p:cNvPr>
          <p:cNvSpPr>
            <a:spLocks noChangeArrowheads="1"/>
          </p:cNvSpPr>
          <p:nvPr/>
        </p:nvSpPr>
        <p:spPr bwMode="auto">
          <a:xfrm>
            <a:off x="152400" y="2971800"/>
            <a:ext cx="3962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1E14E8"/>
                </a:solidFill>
                <a:latin typeface="华文新魏" panose="02010800040101010101" pitchFamily="2" charset="-122"/>
                <a:ea typeface="华文新魏" panose="02010800040101010101" pitchFamily="2" charset="-122"/>
              </a:rPr>
              <a:t>先对电路</a:t>
            </a:r>
            <a:r>
              <a:rPr lang="en-US" altLang="zh-CN">
                <a:solidFill>
                  <a:srgbClr val="1E14E8"/>
                </a:solidFill>
                <a:latin typeface="华文新魏" panose="02010800040101010101" pitchFamily="2" charset="-122"/>
                <a:ea typeface="华文新魏" panose="02010800040101010101" pitchFamily="2" charset="-122"/>
              </a:rPr>
              <a:t>(a),</a:t>
            </a:r>
            <a:r>
              <a:rPr lang="zh-CN" altLang="en-US">
                <a:solidFill>
                  <a:srgbClr val="1E14E8"/>
                </a:solidFill>
                <a:latin typeface="华文新魏" panose="02010800040101010101" pitchFamily="2" charset="-122"/>
                <a:ea typeface="华文新魏" panose="02010800040101010101" pitchFamily="2" charset="-122"/>
              </a:rPr>
              <a:t>利用节点法列方程得</a:t>
            </a:r>
          </a:p>
        </p:txBody>
      </p:sp>
      <p:graphicFrame>
        <p:nvGraphicFramePr>
          <p:cNvPr id="34830" name="对象 34829">
            <a:extLst>
              <a:ext uri="{FF2B5EF4-FFF2-40B4-BE49-F238E27FC236}">
                <a16:creationId xmlns:a16="http://schemas.microsoft.com/office/drawing/2014/main" id="{73ADDD0D-629C-44D5-866E-713950E946E7}"/>
              </a:ext>
            </a:extLst>
          </p:cNvPr>
          <p:cNvGraphicFramePr>
            <a:graphicFrameLocks/>
          </p:cNvGraphicFramePr>
          <p:nvPr/>
        </p:nvGraphicFramePr>
        <p:xfrm>
          <a:off x="914400" y="3352800"/>
          <a:ext cx="1771650" cy="715963"/>
        </p:xfrm>
        <a:graphic>
          <a:graphicData uri="http://schemas.openxmlformats.org/presentationml/2006/ole">
            <mc:AlternateContent xmlns:mc="http://schemas.openxmlformats.org/markup-compatibility/2006">
              <mc:Choice xmlns:v="urn:schemas-microsoft-com:vml" Requires="v">
                <p:oleObj spid="_x0000_s41047" r:id="rId5" imgW="929593" imgH="388494" progId="Equation.3">
                  <p:embed/>
                </p:oleObj>
              </mc:Choice>
              <mc:Fallback>
                <p:oleObj r:id="rId5" imgW="929593" imgH="388494" progId="Equation.3">
                  <p:embed/>
                  <p:pic>
                    <p:nvPicPr>
                      <p:cNvPr id="0" name="对象 3482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352800"/>
                        <a:ext cx="177165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832" name="矩形 34831">
            <a:extLst>
              <a:ext uri="{FF2B5EF4-FFF2-40B4-BE49-F238E27FC236}">
                <a16:creationId xmlns:a16="http://schemas.microsoft.com/office/drawing/2014/main" id="{F61559D1-C7C3-4F0A-AB52-F717A40AF7F8}"/>
              </a:ext>
            </a:extLst>
          </p:cNvPr>
          <p:cNvSpPr>
            <a:spLocks noChangeArrowheads="1"/>
          </p:cNvSpPr>
          <p:nvPr/>
        </p:nvSpPr>
        <p:spPr bwMode="auto">
          <a:xfrm>
            <a:off x="152400" y="3962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1E14E8"/>
                </a:solidFill>
                <a:latin typeface="华文新魏" panose="02010800040101010101" pitchFamily="2" charset="-122"/>
                <a:ea typeface="华文新魏" panose="02010800040101010101" pitchFamily="2" charset="-122"/>
              </a:rPr>
              <a:t>解得  </a:t>
            </a:r>
            <a:r>
              <a:rPr lang="en-US" altLang="zh-CN" i="1">
                <a:solidFill>
                  <a:srgbClr val="1E14E8"/>
                </a:solidFill>
                <a:latin typeface="Times New Roman" panose="02020603050405020304" pitchFamily="18" charset="0"/>
                <a:ea typeface="华文新魏" panose="02010800040101010101" pitchFamily="2" charset="-122"/>
              </a:rPr>
              <a:t>u</a:t>
            </a:r>
            <a:r>
              <a:rPr lang="en-US" altLang="zh-CN">
                <a:solidFill>
                  <a:srgbClr val="1E14E8"/>
                </a:solidFill>
                <a:latin typeface="Times New Roman" panose="02020603050405020304" pitchFamily="18" charset="0"/>
                <a:ea typeface="华文新魏" panose="02010800040101010101" pitchFamily="2" charset="-122"/>
              </a:rPr>
              <a:t> = 10(V)</a:t>
            </a:r>
          </a:p>
        </p:txBody>
      </p:sp>
      <p:sp>
        <p:nvSpPr>
          <p:cNvPr id="34833" name="矩形 34832">
            <a:extLst>
              <a:ext uri="{FF2B5EF4-FFF2-40B4-BE49-F238E27FC236}">
                <a16:creationId xmlns:a16="http://schemas.microsoft.com/office/drawing/2014/main" id="{5F4474CD-1E7D-4EA7-A7EB-3E348441795D}"/>
              </a:ext>
            </a:extLst>
          </p:cNvPr>
          <p:cNvSpPr>
            <a:spLocks noChangeArrowheads="1"/>
          </p:cNvSpPr>
          <p:nvPr/>
        </p:nvSpPr>
        <p:spPr bwMode="auto">
          <a:xfrm>
            <a:off x="152400" y="4267200"/>
            <a:ext cx="3962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1E14E8"/>
                </a:solidFill>
                <a:latin typeface="华文新魏" panose="02010800040101010101" pitchFamily="2" charset="-122"/>
                <a:ea typeface="华文新魏" panose="02010800040101010101" pitchFamily="2" charset="-122"/>
              </a:rPr>
              <a:t>     </a:t>
            </a:r>
            <a:r>
              <a:rPr lang="zh-CN" altLang="en-US">
                <a:solidFill>
                  <a:srgbClr val="1E14E8"/>
                </a:solidFill>
                <a:latin typeface="华文新魏" panose="02010800040101010101" pitchFamily="2" charset="-122"/>
                <a:ea typeface="华文新魏" panose="02010800040101010101" pitchFamily="2" charset="-122"/>
              </a:rPr>
              <a:t>当电压源单独作用时，电流源开路，如图</a:t>
            </a:r>
            <a:r>
              <a:rPr lang="en-US" altLang="zh-CN">
                <a:solidFill>
                  <a:srgbClr val="1E14E8"/>
                </a:solidFill>
                <a:latin typeface="华文新魏" panose="02010800040101010101" pitchFamily="2" charset="-122"/>
                <a:ea typeface="华文新魏" panose="02010800040101010101" pitchFamily="2" charset="-122"/>
              </a:rPr>
              <a:t>(b)</a:t>
            </a:r>
            <a:r>
              <a:rPr lang="zh-CN" altLang="en-US">
                <a:solidFill>
                  <a:srgbClr val="1E14E8"/>
                </a:solidFill>
                <a:latin typeface="华文新魏" panose="02010800040101010101" pitchFamily="2" charset="-122"/>
                <a:ea typeface="华文新魏" panose="02010800040101010101" pitchFamily="2" charset="-122"/>
              </a:rPr>
              <a:t>。由分压公式得</a:t>
            </a:r>
          </a:p>
          <a:p>
            <a:pPr eaLnBrk="1" hangingPunct="1"/>
            <a:r>
              <a:rPr lang="zh-CN" altLang="en-US">
                <a:solidFill>
                  <a:srgbClr val="1E14E8"/>
                </a:solidFill>
                <a:latin typeface="华文新魏" panose="02010800040101010101" pitchFamily="2" charset="-122"/>
                <a:ea typeface="华文新魏" panose="02010800040101010101" pitchFamily="2" charset="-122"/>
              </a:rPr>
              <a:t>          </a:t>
            </a:r>
            <a:r>
              <a:rPr lang="en-US" altLang="zh-CN" i="1">
                <a:solidFill>
                  <a:srgbClr val="1E14E8"/>
                </a:solidFill>
                <a:latin typeface="Times New Roman" panose="02020603050405020304" pitchFamily="18" charset="0"/>
                <a:ea typeface="华文新魏" panose="02010800040101010101" pitchFamily="2" charset="-122"/>
              </a:rPr>
              <a:t>u</a:t>
            </a:r>
            <a:r>
              <a:rPr lang="en-US" altLang="zh-CN">
                <a:solidFill>
                  <a:srgbClr val="1E14E8"/>
                </a:solidFill>
                <a:latin typeface="Times New Roman" panose="02020603050405020304" pitchFamily="18" charset="0"/>
                <a:ea typeface="华文新魏" panose="02010800040101010101" pitchFamily="2" charset="-122"/>
              </a:rPr>
              <a:t>’ = 12(V)</a:t>
            </a:r>
          </a:p>
        </p:txBody>
      </p:sp>
      <p:graphicFrame>
        <p:nvGraphicFramePr>
          <p:cNvPr id="34834" name="对象 34833">
            <a:extLst>
              <a:ext uri="{FF2B5EF4-FFF2-40B4-BE49-F238E27FC236}">
                <a16:creationId xmlns:a16="http://schemas.microsoft.com/office/drawing/2014/main" id="{6228A712-17E0-4FB8-B20C-D9CCF32C4940}"/>
              </a:ext>
            </a:extLst>
          </p:cNvPr>
          <p:cNvGraphicFramePr>
            <a:graphicFrameLocks/>
          </p:cNvGraphicFramePr>
          <p:nvPr/>
        </p:nvGraphicFramePr>
        <p:xfrm>
          <a:off x="3810000" y="3048000"/>
          <a:ext cx="2640013" cy="2143125"/>
        </p:xfrm>
        <a:graphic>
          <a:graphicData uri="http://schemas.openxmlformats.org/presentationml/2006/ole">
            <mc:AlternateContent xmlns:mc="http://schemas.openxmlformats.org/markup-compatibility/2006">
              <mc:Choice xmlns:v="urn:schemas-microsoft-com:vml" Requires="v">
                <p:oleObj spid="_x0000_s41048" r:id="rId7" imgW="2641092" imgH="2144268" progId="Visio.Drawing.5">
                  <p:embed/>
                </p:oleObj>
              </mc:Choice>
              <mc:Fallback>
                <p:oleObj r:id="rId7" imgW="2641092" imgH="2144268" progId="Visio.Drawing.5">
                  <p:embed/>
                  <p:pic>
                    <p:nvPicPr>
                      <p:cNvPr id="0" name="对象 3483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3048000"/>
                        <a:ext cx="2640013"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35" name="对象 34834">
            <a:extLst>
              <a:ext uri="{FF2B5EF4-FFF2-40B4-BE49-F238E27FC236}">
                <a16:creationId xmlns:a16="http://schemas.microsoft.com/office/drawing/2014/main" id="{56B738C2-17B0-4B5A-83D5-59FF08764817}"/>
              </a:ext>
            </a:extLst>
          </p:cNvPr>
          <p:cNvGraphicFramePr>
            <a:graphicFrameLocks/>
          </p:cNvGraphicFramePr>
          <p:nvPr/>
        </p:nvGraphicFramePr>
        <p:xfrm>
          <a:off x="6426200" y="3048000"/>
          <a:ext cx="2717800" cy="2143125"/>
        </p:xfrm>
        <a:graphic>
          <a:graphicData uri="http://schemas.openxmlformats.org/presentationml/2006/ole">
            <mc:AlternateContent xmlns:mc="http://schemas.openxmlformats.org/markup-compatibility/2006">
              <mc:Choice xmlns:v="urn:schemas-microsoft-com:vml" Requires="v">
                <p:oleObj spid="_x0000_s41049" r:id="rId9" imgW="2718816" imgH="2144268" progId="Visio.Drawing.5">
                  <p:embed/>
                </p:oleObj>
              </mc:Choice>
              <mc:Fallback>
                <p:oleObj r:id="rId9" imgW="2718816" imgH="2144268" progId="Visio.Drawing.5">
                  <p:embed/>
                  <p:pic>
                    <p:nvPicPr>
                      <p:cNvPr id="0" name="对象 3483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26200" y="3048000"/>
                        <a:ext cx="27178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836" name="矩形 34835">
            <a:extLst>
              <a:ext uri="{FF2B5EF4-FFF2-40B4-BE49-F238E27FC236}">
                <a16:creationId xmlns:a16="http://schemas.microsoft.com/office/drawing/2014/main" id="{5DBA7E60-7C31-4192-B68E-C6CD8451C305}"/>
              </a:ext>
            </a:extLst>
          </p:cNvPr>
          <p:cNvSpPr>
            <a:spLocks noChangeArrowheads="1"/>
          </p:cNvSpPr>
          <p:nvPr/>
        </p:nvSpPr>
        <p:spPr bwMode="auto">
          <a:xfrm>
            <a:off x="228600" y="5334000"/>
            <a:ext cx="3733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1E14E8"/>
                </a:solidFill>
                <a:latin typeface="Times New Roman" panose="02020603050405020304" pitchFamily="18" charset="0"/>
                <a:ea typeface="华文新魏" panose="02010800040101010101" pitchFamily="2" charset="-122"/>
              </a:rPr>
              <a:t>   </a:t>
            </a:r>
            <a:r>
              <a:rPr lang="zh-CN" altLang="en-US">
                <a:solidFill>
                  <a:srgbClr val="1E14E8"/>
                </a:solidFill>
                <a:latin typeface="Times New Roman" panose="02020603050405020304" pitchFamily="18" charset="0"/>
                <a:ea typeface="华文新魏" panose="02010800040101010101" pitchFamily="2" charset="-122"/>
              </a:rPr>
              <a:t>当电流源单独作用时</a:t>
            </a:r>
            <a:r>
              <a:rPr lang="en-US" altLang="zh-CN">
                <a:solidFill>
                  <a:srgbClr val="1E14E8"/>
                </a:solidFill>
                <a:latin typeface="Times New Roman" panose="02020603050405020304" pitchFamily="18" charset="0"/>
                <a:ea typeface="华文新魏" panose="02010800040101010101" pitchFamily="2" charset="-122"/>
              </a:rPr>
              <a:t>,</a:t>
            </a:r>
            <a:r>
              <a:rPr lang="zh-CN" altLang="en-US">
                <a:solidFill>
                  <a:srgbClr val="1E14E8"/>
                </a:solidFill>
                <a:latin typeface="Times New Roman" panose="02020603050405020304" pitchFamily="18" charset="0"/>
                <a:ea typeface="华文新魏" panose="02010800040101010101" pitchFamily="2" charset="-122"/>
              </a:rPr>
              <a:t>电压源短路</a:t>
            </a:r>
            <a:r>
              <a:rPr lang="en-US" altLang="zh-CN">
                <a:solidFill>
                  <a:srgbClr val="1E14E8"/>
                </a:solidFill>
                <a:latin typeface="Times New Roman" panose="02020603050405020304" pitchFamily="18" charset="0"/>
                <a:ea typeface="华文新魏" panose="02010800040101010101" pitchFamily="2" charset="-122"/>
              </a:rPr>
              <a:t>,</a:t>
            </a:r>
            <a:r>
              <a:rPr lang="zh-CN" altLang="en-US">
                <a:solidFill>
                  <a:srgbClr val="1E14E8"/>
                </a:solidFill>
                <a:latin typeface="Times New Roman" panose="02020603050405020304" pitchFamily="18" charset="0"/>
                <a:ea typeface="华文新魏" panose="02010800040101010101" pitchFamily="2" charset="-122"/>
              </a:rPr>
              <a:t>如图</a:t>
            </a:r>
            <a:r>
              <a:rPr lang="en-US" altLang="zh-CN">
                <a:solidFill>
                  <a:srgbClr val="1E14E8"/>
                </a:solidFill>
                <a:latin typeface="华文新魏" panose="02010800040101010101" pitchFamily="2" charset="-122"/>
                <a:ea typeface="华文新魏" panose="02010800040101010101" pitchFamily="2" charset="-122"/>
              </a:rPr>
              <a:t>(c)</a:t>
            </a:r>
            <a:r>
              <a:rPr lang="en-US" altLang="zh-CN">
                <a:solidFill>
                  <a:srgbClr val="1E14E8"/>
                </a:solidFill>
                <a:latin typeface="Times New Roman" panose="02020603050405020304" pitchFamily="18" charset="0"/>
                <a:ea typeface="华文新魏" panose="02010800040101010101" pitchFamily="2" charset="-122"/>
              </a:rPr>
              <a:t> </a:t>
            </a:r>
            <a:r>
              <a:rPr lang="zh-CN" altLang="en-US">
                <a:solidFill>
                  <a:srgbClr val="1E14E8"/>
                </a:solidFill>
                <a:latin typeface="Times New Roman" panose="02020603050405020304" pitchFamily="18" charset="0"/>
                <a:ea typeface="华文新魏" panose="02010800040101010101" pitchFamily="2" charset="-122"/>
              </a:rPr>
              <a:t>。可得  </a:t>
            </a:r>
            <a:r>
              <a:rPr lang="en-US" altLang="zh-CN">
                <a:solidFill>
                  <a:srgbClr val="1E14E8"/>
                </a:solidFill>
                <a:latin typeface="Times New Roman" panose="02020603050405020304" pitchFamily="18" charset="0"/>
                <a:ea typeface="华文新魏" panose="02010800040101010101" pitchFamily="2" charset="-122"/>
              </a:rPr>
              <a:t>u” = </a:t>
            </a:r>
            <a:r>
              <a:rPr lang="en-US" altLang="zh-CN">
                <a:solidFill>
                  <a:srgbClr val="1E14E8"/>
                </a:solidFill>
                <a:latin typeface="黑体" panose="02010609060101010101" pitchFamily="49" charset="-122"/>
                <a:ea typeface="黑体" panose="02010609060101010101" pitchFamily="49" charset="-122"/>
              </a:rPr>
              <a:t>-</a:t>
            </a:r>
            <a:r>
              <a:rPr lang="en-US" altLang="zh-CN">
                <a:solidFill>
                  <a:srgbClr val="1E14E8"/>
                </a:solidFill>
                <a:latin typeface="Times New Roman" panose="02020603050405020304" pitchFamily="18" charset="0"/>
                <a:ea typeface="华文新魏" panose="02010800040101010101" pitchFamily="2" charset="-122"/>
              </a:rPr>
              <a:t>2(V)</a:t>
            </a:r>
          </a:p>
        </p:txBody>
      </p:sp>
      <p:sp>
        <p:nvSpPr>
          <p:cNvPr id="34837" name="矩形 34836">
            <a:extLst>
              <a:ext uri="{FF2B5EF4-FFF2-40B4-BE49-F238E27FC236}">
                <a16:creationId xmlns:a16="http://schemas.microsoft.com/office/drawing/2014/main" id="{0F17F0FD-FC17-4FEA-90D9-0F5AEAF8A055}"/>
              </a:ext>
            </a:extLst>
          </p:cNvPr>
          <p:cNvSpPr>
            <a:spLocks noChangeArrowheads="1"/>
          </p:cNvSpPr>
          <p:nvPr/>
        </p:nvSpPr>
        <p:spPr bwMode="auto">
          <a:xfrm>
            <a:off x="4343400" y="54864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rgbClr val="FF0000"/>
                </a:solidFill>
                <a:latin typeface="Times New Roman" panose="02020603050405020304" pitchFamily="18" charset="0"/>
                <a:ea typeface="华文新魏" panose="02010800040101010101" pitchFamily="2" charset="-122"/>
              </a:rPr>
              <a:t>可见，</a:t>
            </a:r>
            <a:r>
              <a:rPr lang="en-US" altLang="zh-CN" sz="2400" i="1">
                <a:solidFill>
                  <a:srgbClr val="FF0000"/>
                </a:solidFill>
                <a:latin typeface="Times New Roman" panose="02020603050405020304" pitchFamily="18" charset="0"/>
                <a:ea typeface="华文新魏" panose="02010800040101010101" pitchFamily="2" charset="-122"/>
              </a:rPr>
              <a:t>u</a:t>
            </a:r>
            <a:r>
              <a:rPr lang="en-US" altLang="zh-CN" sz="2400">
                <a:solidFill>
                  <a:srgbClr val="FF0000"/>
                </a:solidFill>
                <a:latin typeface="Times New Roman" panose="02020603050405020304" pitchFamily="18" charset="0"/>
                <a:ea typeface="华文新魏" panose="02010800040101010101" pitchFamily="2" charset="-122"/>
              </a:rPr>
              <a:t> = </a:t>
            </a:r>
            <a:r>
              <a:rPr lang="en-US" altLang="zh-CN" sz="2400" i="1">
                <a:solidFill>
                  <a:srgbClr val="FF0000"/>
                </a:solidFill>
                <a:latin typeface="Times New Roman" panose="02020603050405020304" pitchFamily="18" charset="0"/>
                <a:ea typeface="华文新魏" panose="02010800040101010101" pitchFamily="2" charset="-122"/>
              </a:rPr>
              <a:t>u</a:t>
            </a:r>
            <a:r>
              <a:rPr lang="en-US" altLang="zh-CN" sz="2400">
                <a:solidFill>
                  <a:srgbClr val="FF0000"/>
                </a:solidFill>
                <a:latin typeface="Times New Roman" panose="02020603050405020304" pitchFamily="18" charset="0"/>
                <a:ea typeface="华文新魏" panose="02010800040101010101" pitchFamily="2" charset="-122"/>
              </a:rPr>
              <a:t>’ + </a:t>
            </a:r>
            <a:r>
              <a:rPr lang="en-US" altLang="zh-CN" sz="2400" i="1">
                <a:solidFill>
                  <a:srgbClr val="FF0000"/>
                </a:solidFill>
                <a:latin typeface="Times New Roman" panose="02020603050405020304" pitchFamily="18" charset="0"/>
                <a:ea typeface="华文新魏" panose="02010800040101010101" pitchFamily="2" charset="-122"/>
              </a:rPr>
              <a:t>u</a:t>
            </a:r>
            <a:r>
              <a:rPr lang="en-US" altLang="zh-CN" sz="2400">
                <a:solidFill>
                  <a:srgbClr val="FF0000"/>
                </a:solidFill>
                <a:latin typeface="Times New Roman" panose="02020603050405020304" pitchFamily="18" charset="0"/>
                <a:ea typeface="华文新魏" panose="02010800040101010101" pitchFamily="2" charset="-122"/>
              </a:rPr>
              <a:t>”</a:t>
            </a:r>
          </a:p>
        </p:txBody>
      </p:sp>
      <p:sp>
        <p:nvSpPr>
          <p:cNvPr id="34838" name="下箭头 34837">
            <a:extLst>
              <a:ext uri="{FF2B5EF4-FFF2-40B4-BE49-F238E27FC236}">
                <a16:creationId xmlns:a16="http://schemas.microsoft.com/office/drawing/2014/main" id="{176514E6-E1C3-4924-954F-3BB6070810A6}"/>
              </a:ext>
            </a:extLst>
          </p:cNvPr>
          <p:cNvSpPr>
            <a:spLocks noChangeArrowheads="1"/>
          </p:cNvSpPr>
          <p:nvPr/>
        </p:nvSpPr>
        <p:spPr bwMode="auto">
          <a:xfrm>
            <a:off x="6172200" y="2895600"/>
            <a:ext cx="304800" cy="304800"/>
          </a:xfrm>
          <a:prstGeom prst="downArrow">
            <a:avLst>
              <a:gd name="adj1" fmla="val 50000"/>
              <a:gd name="adj2" fmla="val 25000"/>
            </a:avLst>
          </a:prstGeom>
          <a:solidFill>
            <a:schemeClr val="accent1"/>
          </a:solidFill>
          <a:ln w="28575">
            <a:solidFill>
              <a:srgbClr val="E92B0B"/>
            </a:solidFill>
            <a:miter lim="800000"/>
            <a:headEnd/>
            <a:tailEnd/>
          </a:ln>
          <a:effectLst>
            <a:outerShdw dist="35921" dir="2700000" algn="ctr" rotWithShape="0">
              <a:schemeClr val="bg2"/>
            </a:outerShdw>
          </a:effectLst>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34841" name="任意多边形 34840">
            <a:extLst>
              <a:ext uri="{FF2B5EF4-FFF2-40B4-BE49-F238E27FC236}">
                <a16:creationId xmlns:a16="http://schemas.microsoft.com/office/drawing/2014/main" id="{F6E200C1-1D41-4241-AD63-69F50D7A25D8}"/>
              </a:ext>
            </a:extLst>
          </p:cNvPr>
          <p:cNvSpPr>
            <a:spLocks noChangeArrowheads="1"/>
          </p:cNvSpPr>
          <p:nvPr/>
        </p:nvSpPr>
        <p:spPr bwMode="auto">
          <a:xfrm>
            <a:off x="5943600" y="3886200"/>
            <a:ext cx="457200" cy="381000"/>
          </a:xfrm>
          <a:custGeom>
            <a:avLst/>
            <a:gdLst>
              <a:gd name="T0" fmla="*/ 228600 w 21600"/>
              <a:gd name="T1" fmla="*/ 0 h 21600"/>
              <a:gd name="T2" fmla="*/ 137160 w 21600"/>
              <a:gd name="T3" fmla="*/ 76200 h 21600"/>
              <a:gd name="T4" fmla="*/ 182880 w 21600"/>
              <a:gd name="T5" fmla="*/ 76200 h 21600"/>
              <a:gd name="T6" fmla="*/ 182880 w 21600"/>
              <a:gd name="T7" fmla="*/ 152400 h 21600"/>
              <a:gd name="T8" fmla="*/ 91440 w 21600"/>
              <a:gd name="T9" fmla="*/ 152400 h 21600"/>
              <a:gd name="T10" fmla="*/ 91440 w 21600"/>
              <a:gd name="T11" fmla="*/ 114300 h 21600"/>
              <a:gd name="T12" fmla="*/ 0 w 21600"/>
              <a:gd name="T13" fmla="*/ 190500 h 21600"/>
              <a:gd name="T14" fmla="*/ 91440 w 21600"/>
              <a:gd name="T15" fmla="*/ 266700 h 21600"/>
              <a:gd name="T16" fmla="*/ 91440 w 21600"/>
              <a:gd name="T17" fmla="*/ 228600 h 21600"/>
              <a:gd name="T18" fmla="*/ 182880 w 21600"/>
              <a:gd name="T19" fmla="*/ 228600 h 21600"/>
              <a:gd name="T20" fmla="*/ 182880 w 21600"/>
              <a:gd name="T21" fmla="*/ 304800 h 21600"/>
              <a:gd name="T22" fmla="*/ 137160 w 21600"/>
              <a:gd name="T23" fmla="*/ 304800 h 21600"/>
              <a:gd name="T24" fmla="*/ 228600 w 21600"/>
              <a:gd name="T25" fmla="*/ 381000 h 21600"/>
              <a:gd name="T26" fmla="*/ 320040 w 21600"/>
              <a:gd name="T27" fmla="*/ 304800 h 21600"/>
              <a:gd name="T28" fmla="*/ 274320 w 21600"/>
              <a:gd name="T29" fmla="*/ 304800 h 21600"/>
              <a:gd name="T30" fmla="*/ 274320 w 21600"/>
              <a:gd name="T31" fmla="*/ 228600 h 21600"/>
              <a:gd name="T32" fmla="*/ 365760 w 21600"/>
              <a:gd name="T33" fmla="*/ 228600 h 21600"/>
              <a:gd name="T34" fmla="*/ 365760 w 21600"/>
              <a:gd name="T35" fmla="*/ 266700 h 21600"/>
              <a:gd name="T36" fmla="*/ 457200 w 21600"/>
              <a:gd name="T37" fmla="*/ 190500 h 21600"/>
              <a:gd name="T38" fmla="*/ 365760 w 21600"/>
              <a:gd name="T39" fmla="*/ 114300 h 21600"/>
              <a:gd name="T40" fmla="*/ 365760 w 21600"/>
              <a:gd name="T41" fmla="*/ 152400 h 21600"/>
              <a:gd name="T42" fmla="*/ 274320 w 21600"/>
              <a:gd name="T43" fmla="*/ 152400 h 21600"/>
              <a:gd name="T44" fmla="*/ 274320 w 21600"/>
              <a:gd name="T45" fmla="*/ 76200 h 21600"/>
              <a:gd name="T46" fmla="*/ 320040 w 21600"/>
              <a:gd name="T47" fmla="*/ 76200 h 216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600" h="21600">
                <a:moveTo>
                  <a:pt x="10800" y="0"/>
                </a:moveTo>
                <a:lnTo>
                  <a:pt x="6480" y="4320"/>
                </a:lnTo>
                <a:lnTo>
                  <a:pt x="8640" y="4320"/>
                </a:lnTo>
                <a:lnTo>
                  <a:pt x="8640" y="8640"/>
                </a:lnTo>
                <a:lnTo>
                  <a:pt x="4320" y="8640"/>
                </a:lnTo>
                <a:lnTo>
                  <a:pt x="4320" y="6480"/>
                </a:lnTo>
                <a:lnTo>
                  <a:pt x="0" y="10800"/>
                </a:lnTo>
                <a:lnTo>
                  <a:pt x="4320" y="15120"/>
                </a:lnTo>
                <a:lnTo>
                  <a:pt x="4320" y="12960"/>
                </a:lnTo>
                <a:lnTo>
                  <a:pt x="8640" y="12960"/>
                </a:lnTo>
                <a:lnTo>
                  <a:pt x="8640" y="17280"/>
                </a:lnTo>
                <a:lnTo>
                  <a:pt x="6480" y="17280"/>
                </a:lnTo>
                <a:lnTo>
                  <a:pt x="10800" y="21600"/>
                </a:lnTo>
                <a:lnTo>
                  <a:pt x="15120" y="17280"/>
                </a:lnTo>
                <a:lnTo>
                  <a:pt x="12960" y="17280"/>
                </a:lnTo>
                <a:lnTo>
                  <a:pt x="12960" y="12960"/>
                </a:lnTo>
                <a:lnTo>
                  <a:pt x="17280" y="12960"/>
                </a:lnTo>
                <a:lnTo>
                  <a:pt x="17280" y="15120"/>
                </a:lnTo>
                <a:lnTo>
                  <a:pt x="21600" y="10800"/>
                </a:lnTo>
                <a:lnTo>
                  <a:pt x="17280" y="6480"/>
                </a:lnTo>
                <a:lnTo>
                  <a:pt x="17280" y="8640"/>
                </a:lnTo>
                <a:lnTo>
                  <a:pt x="12960" y="8640"/>
                </a:lnTo>
                <a:lnTo>
                  <a:pt x="12960" y="4320"/>
                </a:lnTo>
                <a:lnTo>
                  <a:pt x="15120" y="4320"/>
                </a:lnTo>
                <a:lnTo>
                  <a:pt x="10800" y="0"/>
                </a:lnTo>
                <a:close/>
              </a:path>
            </a:pathLst>
          </a:custGeom>
          <a:solidFill>
            <a:srgbClr val="E92B0B"/>
          </a:solidFill>
          <a:ln w="28575">
            <a:solidFill>
              <a:schemeClr val="tx1"/>
            </a:solidFill>
            <a:miter lim="800000"/>
            <a:headEnd/>
            <a:tailEnd/>
          </a:ln>
        </p:spPr>
        <p:txBody>
          <a:bodyPr/>
          <a:lstStyle/>
          <a:p>
            <a:endParaRPr lang="zh-CN" altLang="en-US"/>
          </a:p>
        </p:txBody>
      </p:sp>
      <p:sp>
        <p:nvSpPr>
          <p:cNvPr id="35856" name="文本框 34845">
            <a:hlinkClick r:id="" action="ppaction://hlinkshowjump?jump=nextslide"/>
            <a:extLst>
              <a:ext uri="{FF2B5EF4-FFF2-40B4-BE49-F238E27FC236}">
                <a16:creationId xmlns:a16="http://schemas.microsoft.com/office/drawing/2014/main" id="{FC1C3220-9CA9-4523-BF3B-401E54E5FE25}"/>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35857" name="文本框 34846">
            <a:hlinkClick r:id="" action="ppaction://hlinkshowjump?jump=previousslide"/>
            <a:extLst>
              <a:ext uri="{FF2B5EF4-FFF2-40B4-BE49-F238E27FC236}">
                <a16:creationId xmlns:a16="http://schemas.microsoft.com/office/drawing/2014/main" id="{6A78C5C9-EB88-4484-8A5B-9DCA826F12DC}"/>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35858" name="文本框 34847">
            <a:extLst>
              <a:ext uri="{FF2B5EF4-FFF2-40B4-BE49-F238E27FC236}">
                <a16:creationId xmlns:a16="http://schemas.microsoft.com/office/drawing/2014/main" id="{EFA8A236-C5AE-480F-875D-45BFF874F90F}"/>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19DCE311-D708-4AFB-9887-44E66FE1C308}"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23</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35859" name="文本框 34848">
            <a:hlinkClick r:id="" action="ppaction://hlinkshowjump?jump=firstslide"/>
            <a:extLst>
              <a:ext uri="{FF2B5EF4-FFF2-40B4-BE49-F238E27FC236}">
                <a16:creationId xmlns:a16="http://schemas.microsoft.com/office/drawing/2014/main" id="{07F03584-B5EF-45A1-944E-772CC55A23AB}"/>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40981" name="标题 34849">
            <a:extLst>
              <a:ext uri="{FF2B5EF4-FFF2-40B4-BE49-F238E27FC236}">
                <a16:creationId xmlns:a16="http://schemas.microsoft.com/office/drawing/2014/main" id="{701AA798-9CA3-4876-82EF-43AEB5307F76}"/>
              </a:ext>
            </a:extLst>
          </p:cNvPr>
          <p:cNvSpPr>
            <a:spLocks noGrp="1" noChangeArrowheads="1"/>
          </p:cNvSpPr>
          <p:nvPr>
            <p:ph type="title" idx="4294967295"/>
          </p:nvPr>
        </p:nvSpPr>
        <p:spPr>
          <a:xfrm>
            <a:off x="228600" y="762000"/>
            <a:ext cx="5791200" cy="1219200"/>
          </a:xfrm>
        </p:spPr>
        <p:txBody>
          <a:bodyPr/>
          <a:lstStyle/>
          <a:p>
            <a:pPr algn="l" eaLnBrk="1" hangingPunct="1"/>
            <a:r>
              <a:rPr lang="en-US" altLang="zh-CN">
                <a:solidFill>
                  <a:srgbClr val="D82E1C"/>
                </a:solidFill>
                <a:latin typeface="黑体" panose="02010609060101010101" pitchFamily="49" charset="-122"/>
                <a:ea typeface="黑体" panose="02010609060101010101" pitchFamily="49" charset="-122"/>
              </a:rPr>
              <a:t>1</a:t>
            </a:r>
            <a:r>
              <a:rPr lang="zh-CN" altLang="en-US">
                <a:solidFill>
                  <a:srgbClr val="D82E1C"/>
                </a:solidFill>
                <a:latin typeface="黑体" panose="02010609060101010101" pitchFamily="49" charset="-122"/>
                <a:ea typeface="黑体" panose="02010609060101010101" pitchFamily="49" charset="-122"/>
              </a:rPr>
              <a:t>、基本内容：</a:t>
            </a:r>
            <a:r>
              <a:rPr lang="zh-CN" altLang="en-US" sz="2000">
                <a:solidFill>
                  <a:srgbClr val="1E14E8"/>
                </a:solidFill>
                <a:latin typeface="华文新魏" panose="02010800040101010101" pitchFamily="2" charset="-122"/>
                <a:ea typeface="华文新魏" panose="02010800040101010101" pitchFamily="2" charset="-122"/>
              </a:rPr>
              <a:t>对于具有唯一解的线性电路，多个激励源共同作用时引起的响应（电路中各处的电流、电压）等于各个激励源单独作用时（其它激励源的值置零）所引起的响应之和。</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4825"/>
                                        </p:tgtEl>
                                        <p:attrNameLst>
                                          <p:attrName>style.visibility</p:attrName>
                                        </p:attrNameLst>
                                      </p:cBhvr>
                                      <p:to>
                                        <p:strVal val="visible"/>
                                      </p:to>
                                    </p:set>
                                    <p:anim calcmode="lin" valueType="num">
                                      <p:cBhvr>
                                        <p:cTn id="7" dur="500" fill="hold"/>
                                        <p:tgtEl>
                                          <p:spTgt spid="34825"/>
                                        </p:tgtEl>
                                        <p:attrNameLst>
                                          <p:attrName>ppt_w</p:attrName>
                                        </p:attrNameLst>
                                      </p:cBhvr>
                                      <p:tavLst>
                                        <p:tav tm="0">
                                          <p:val>
                                            <p:fltVal val="0"/>
                                          </p:val>
                                        </p:tav>
                                        <p:tav tm="100000">
                                          <p:val>
                                            <p:strVal val="#ppt_w"/>
                                          </p:val>
                                        </p:tav>
                                      </p:tavLst>
                                    </p:anim>
                                    <p:anim calcmode="lin" valueType="num">
                                      <p:cBhvr>
                                        <p:cTn id="8" dur="500" fill="hold"/>
                                        <p:tgtEl>
                                          <p:spTgt spid="34825"/>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4826"/>
                                        </p:tgtEl>
                                        <p:attrNameLst>
                                          <p:attrName>style.visibility</p:attrName>
                                        </p:attrNameLst>
                                      </p:cBhvr>
                                      <p:to>
                                        <p:strVal val="visible"/>
                                      </p:to>
                                    </p:set>
                                    <p:anim calcmode="lin" valueType="num">
                                      <p:cBhvr additive="base">
                                        <p:cTn id="12" dur="500" fill="hold"/>
                                        <p:tgtEl>
                                          <p:spTgt spid="34826"/>
                                        </p:tgtEl>
                                        <p:attrNameLst>
                                          <p:attrName>ppt_x</p:attrName>
                                        </p:attrNameLst>
                                      </p:cBhvr>
                                      <p:tavLst>
                                        <p:tav tm="0">
                                          <p:val>
                                            <p:strVal val="0-#ppt_w/2"/>
                                          </p:val>
                                        </p:tav>
                                        <p:tav tm="100000">
                                          <p:val>
                                            <p:strVal val="#ppt_x"/>
                                          </p:val>
                                        </p:tav>
                                      </p:tavLst>
                                    </p:anim>
                                    <p:anim calcmode="lin" valueType="num">
                                      <p:cBhvr additive="base">
                                        <p:cTn id="13" dur="500" fill="hold"/>
                                        <p:tgtEl>
                                          <p:spTgt spid="3482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nodeType="afterEffect">
                                  <p:stCondLst>
                                    <p:cond delay="0"/>
                                  </p:stCondLst>
                                  <p:childTnLst>
                                    <p:set>
                                      <p:cBhvr>
                                        <p:cTn id="16" dur="1" fill="hold">
                                          <p:stCondLst>
                                            <p:cond delay="0"/>
                                          </p:stCondLst>
                                        </p:cTn>
                                        <p:tgtEl>
                                          <p:spTgt spid="34828"/>
                                        </p:tgtEl>
                                        <p:attrNameLst>
                                          <p:attrName>style.visibility</p:attrName>
                                        </p:attrNameLst>
                                      </p:cBhvr>
                                      <p:to>
                                        <p:strVal val="visible"/>
                                      </p:to>
                                    </p:set>
                                    <p:anim calcmode="lin" valueType="num">
                                      <p:cBhvr additive="base">
                                        <p:cTn id="17" dur="500" fill="hold"/>
                                        <p:tgtEl>
                                          <p:spTgt spid="34828"/>
                                        </p:tgtEl>
                                        <p:attrNameLst>
                                          <p:attrName>ppt_x</p:attrName>
                                        </p:attrNameLst>
                                      </p:cBhvr>
                                      <p:tavLst>
                                        <p:tav tm="0">
                                          <p:val>
                                            <p:strVal val="1+#ppt_w/2"/>
                                          </p:val>
                                        </p:tav>
                                        <p:tav tm="100000">
                                          <p:val>
                                            <p:strVal val="#ppt_x"/>
                                          </p:val>
                                        </p:tav>
                                      </p:tavLst>
                                    </p:anim>
                                    <p:anim calcmode="lin" valueType="num">
                                      <p:cBhvr additive="base">
                                        <p:cTn id="18" dur="500" fill="hold"/>
                                        <p:tgtEl>
                                          <p:spTgt spid="3482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4829"/>
                                        </p:tgtEl>
                                        <p:attrNameLst>
                                          <p:attrName>style.visibility</p:attrName>
                                        </p:attrNameLst>
                                      </p:cBhvr>
                                      <p:to>
                                        <p:strVal val="visible"/>
                                      </p:to>
                                    </p:set>
                                    <p:animEffect transition="in" filter="wipe(up)">
                                      <p:cBhvr>
                                        <p:cTn id="23" dur="500"/>
                                        <p:tgtEl>
                                          <p:spTgt spid="3482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34830"/>
                                        </p:tgtEl>
                                        <p:attrNameLst>
                                          <p:attrName>style.visibility</p:attrName>
                                        </p:attrNameLst>
                                      </p:cBhvr>
                                      <p:to>
                                        <p:strVal val="visible"/>
                                      </p:to>
                                    </p:set>
                                    <p:animEffect transition="in" filter="wipe(up)">
                                      <p:cBhvr>
                                        <p:cTn id="28" dur="500"/>
                                        <p:tgtEl>
                                          <p:spTgt spid="3483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4832"/>
                                        </p:tgtEl>
                                        <p:attrNameLst>
                                          <p:attrName>style.visibility</p:attrName>
                                        </p:attrNameLst>
                                      </p:cBhvr>
                                      <p:to>
                                        <p:strVal val="visible"/>
                                      </p:to>
                                    </p:set>
                                    <p:animEffect transition="in" filter="wipe(up)">
                                      <p:cBhvr>
                                        <p:cTn id="33" dur="500"/>
                                        <p:tgtEl>
                                          <p:spTgt spid="3483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34833"/>
                                        </p:tgtEl>
                                        <p:attrNameLst>
                                          <p:attrName>style.visibility</p:attrName>
                                        </p:attrNameLst>
                                      </p:cBhvr>
                                      <p:to>
                                        <p:strVal val="visible"/>
                                      </p:to>
                                    </p:set>
                                    <p:anim calcmode="lin" valueType="num">
                                      <p:cBhvr additive="base">
                                        <p:cTn id="38" dur="500" fill="hold"/>
                                        <p:tgtEl>
                                          <p:spTgt spid="34833"/>
                                        </p:tgtEl>
                                        <p:attrNameLst>
                                          <p:attrName>ppt_x</p:attrName>
                                        </p:attrNameLst>
                                      </p:cBhvr>
                                      <p:tavLst>
                                        <p:tav tm="0">
                                          <p:val>
                                            <p:strVal val="0-#ppt_w/2"/>
                                          </p:val>
                                        </p:tav>
                                        <p:tav tm="100000">
                                          <p:val>
                                            <p:strVal val="#ppt_x"/>
                                          </p:val>
                                        </p:tav>
                                      </p:tavLst>
                                    </p:anim>
                                    <p:anim calcmode="lin" valueType="num">
                                      <p:cBhvr additive="base">
                                        <p:cTn id="39" dur="500" fill="hold"/>
                                        <p:tgtEl>
                                          <p:spTgt spid="34833"/>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500"/>
                            </p:stCondLst>
                            <p:childTnLst>
                              <p:par>
                                <p:cTn id="41" presetID="2" presetClass="entr" presetSubtype="1" fill="hold" nodeType="afterEffect">
                                  <p:stCondLst>
                                    <p:cond delay="0"/>
                                  </p:stCondLst>
                                  <p:childTnLst>
                                    <p:set>
                                      <p:cBhvr>
                                        <p:cTn id="42" dur="1" fill="hold">
                                          <p:stCondLst>
                                            <p:cond delay="0"/>
                                          </p:stCondLst>
                                        </p:cTn>
                                        <p:tgtEl>
                                          <p:spTgt spid="34838"/>
                                        </p:tgtEl>
                                        <p:attrNameLst>
                                          <p:attrName>style.visibility</p:attrName>
                                        </p:attrNameLst>
                                      </p:cBhvr>
                                      <p:to>
                                        <p:strVal val="visible"/>
                                      </p:to>
                                    </p:set>
                                    <p:anim calcmode="lin" valueType="num">
                                      <p:cBhvr additive="base">
                                        <p:cTn id="43" dur="500" fill="hold"/>
                                        <p:tgtEl>
                                          <p:spTgt spid="34838"/>
                                        </p:tgtEl>
                                        <p:attrNameLst>
                                          <p:attrName>ppt_x</p:attrName>
                                        </p:attrNameLst>
                                      </p:cBhvr>
                                      <p:tavLst>
                                        <p:tav tm="0">
                                          <p:val>
                                            <p:strVal val="#ppt_x"/>
                                          </p:val>
                                        </p:tav>
                                        <p:tav tm="100000">
                                          <p:val>
                                            <p:strVal val="#ppt_x"/>
                                          </p:val>
                                        </p:tav>
                                      </p:tavLst>
                                    </p:anim>
                                    <p:anim calcmode="lin" valueType="num">
                                      <p:cBhvr additive="base">
                                        <p:cTn id="44" dur="500" fill="hold"/>
                                        <p:tgtEl>
                                          <p:spTgt spid="34838"/>
                                        </p:tgtEl>
                                        <p:attrNameLst>
                                          <p:attrName>ppt_y</p:attrName>
                                        </p:attrNameLst>
                                      </p:cBhvr>
                                      <p:tavLst>
                                        <p:tav tm="0">
                                          <p:val>
                                            <p:strVal val="0-#ppt_h/2"/>
                                          </p:val>
                                        </p:tav>
                                        <p:tav tm="100000">
                                          <p:val>
                                            <p:strVal val="#ppt_y"/>
                                          </p:val>
                                        </p:tav>
                                      </p:tavLst>
                                    </p:anim>
                                  </p:childTnLst>
                                </p:cTn>
                              </p:par>
                            </p:childTnLst>
                          </p:cTn>
                        </p:par>
                        <p:par>
                          <p:cTn id="45" fill="hold" nodeType="afterGroup">
                            <p:stCondLst>
                              <p:cond delay="1000"/>
                            </p:stCondLst>
                            <p:childTnLst>
                              <p:par>
                                <p:cTn id="46" presetID="22" presetClass="entr" presetSubtype="1" fill="hold" nodeType="afterEffect">
                                  <p:stCondLst>
                                    <p:cond delay="0"/>
                                  </p:stCondLst>
                                  <p:childTnLst>
                                    <p:set>
                                      <p:cBhvr>
                                        <p:cTn id="47" dur="1" fill="hold">
                                          <p:stCondLst>
                                            <p:cond delay="0"/>
                                          </p:stCondLst>
                                        </p:cTn>
                                        <p:tgtEl>
                                          <p:spTgt spid="34834"/>
                                        </p:tgtEl>
                                        <p:attrNameLst>
                                          <p:attrName>style.visibility</p:attrName>
                                        </p:attrNameLst>
                                      </p:cBhvr>
                                      <p:to>
                                        <p:strVal val="visible"/>
                                      </p:to>
                                    </p:set>
                                    <p:animEffect transition="in" filter="wipe(up)">
                                      <p:cBhvr>
                                        <p:cTn id="48" dur="500"/>
                                        <p:tgtEl>
                                          <p:spTgt spid="3483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34836"/>
                                        </p:tgtEl>
                                        <p:attrNameLst>
                                          <p:attrName>style.visibility</p:attrName>
                                        </p:attrNameLst>
                                      </p:cBhvr>
                                      <p:to>
                                        <p:strVal val="visible"/>
                                      </p:to>
                                    </p:set>
                                    <p:anim calcmode="lin" valueType="num">
                                      <p:cBhvr additive="base">
                                        <p:cTn id="53" dur="500" fill="hold"/>
                                        <p:tgtEl>
                                          <p:spTgt spid="34836"/>
                                        </p:tgtEl>
                                        <p:attrNameLst>
                                          <p:attrName>ppt_x</p:attrName>
                                        </p:attrNameLst>
                                      </p:cBhvr>
                                      <p:tavLst>
                                        <p:tav tm="0">
                                          <p:val>
                                            <p:strVal val="0-#ppt_w/2"/>
                                          </p:val>
                                        </p:tav>
                                        <p:tav tm="100000">
                                          <p:val>
                                            <p:strVal val="#ppt_x"/>
                                          </p:val>
                                        </p:tav>
                                      </p:tavLst>
                                    </p:anim>
                                    <p:anim calcmode="lin" valueType="num">
                                      <p:cBhvr additive="base">
                                        <p:cTn id="54" dur="500" fill="hold"/>
                                        <p:tgtEl>
                                          <p:spTgt spid="34836"/>
                                        </p:tgtEl>
                                        <p:attrNameLst>
                                          <p:attrName>ppt_y</p:attrName>
                                        </p:attrNameLst>
                                      </p:cBhvr>
                                      <p:tavLst>
                                        <p:tav tm="0">
                                          <p:val>
                                            <p:strVal val="#ppt_y"/>
                                          </p:val>
                                        </p:tav>
                                        <p:tav tm="100000">
                                          <p:val>
                                            <p:strVal val="#ppt_y"/>
                                          </p:val>
                                        </p:tav>
                                      </p:tavLst>
                                    </p:anim>
                                  </p:childTnLst>
                                </p:cTn>
                              </p:par>
                            </p:childTnLst>
                          </p:cTn>
                        </p:par>
                        <p:par>
                          <p:cTn id="55" fill="hold" nodeType="afterGroup">
                            <p:stCondLst>
                              <p:cond delay="500"/>
                            </p:stCondLst>
                            <p:childTnLst>
                              <p:par>
                                <p:cTn id="56" presetID="2" presetClass="entr" presetSubtype="2" fill="hold" nodeType="afterEffect">
                                  <p:stCondLst>
                                    <p:cond delay="0"/>
                                  </p:stCondLst>
                                  <p:childTnLst>
                                    <p:set>
                                      <p:cBhvr>
                                        <p:cTn id="57" dur="1" fill="hold">
                                          <p:stCondLst>
                                            <p:cond delay="0"/>
                                          </p:stCondLst>
                                        </p:cTn>
                                        <p:tgtEl>
                                          <p:spTgt spid="34841"/>
                                        </p:tgtEl>
                                        <p:attrNameLst>
                                          <p:attrName>style.visibility</p:attrName>
                                        </p:attrNameLst>
                                      </p:cBhvr>
                                      <p:to>
                                        <p:strVal val="visible"/>
                                      </p:to>
                                    </p:set>
                                    <p:anim calcmode="lin" valueType="num">
                                      <p:cBhvr additive="base">
                                        <p:cTn id="58" dur="500" fill="hold"/>
                                        <p:tgtEl>
                                          <p:spTgt spid="34841"/>
                                        </p:tgtEl>
                                        <p:attrNameLst>
                                          <p:attrName>ppt_x</p:attrName>
                                        </p:attrNameLst>
                                      </p:cBhvr>
                                      <p:tavLst>
                                        <p:tav tm="0">
                                          <p:val>
                                            <p:strVal val="1+#ppt_w/2"/>
                                          </p:val>
                                        </p:tav>
                                        <p:tav tm="100000">
                                          <p:val>
                                            <p:strVal val="#ppt_x"/>
                                          </p:val>
                                        </p:tav>
                                      </p:tavLst>
                                    </p:anim>
                                    <p:anim calcmode="lin" valueType="num">
                                      <p:cBhvr additive="base">
                                        <p:cTn id="59" dur="500" fill="hold"/>
                                        <p:tgtEl>
                                          <p:spTgt spid="34841"/>
                                        </p:tgtEl>
                                        <p:attrNameLst>
                                          <p:attrName>ppt_y</p:attrName>
                                        </p:attrNameLst>
                                      </p:cBhvr>
                                      <p:tavLst>
                                        <p:tav tm="0">
                                          <p:val>
                                            <p:strVal val="#ppt_y"/>
                                          </p:val>
                                        </p:tav>
                                        <p:tav tm="100000">
                                          <p:val>
                                            <p:strVal val="#ppt_y"/>
                                          </p:val>
                                        </p:tav>
                                      </p:tavLst>
                                    </p:anim>
                                  </p:childTnLst>
                                </p:cTn>
                              </p:par>
                            </p:childTnLst>
                          </p:cTn>
                        </p:par>
                        <p:par>
                          <p:cTn id="60" fill="hold" nodeType="afterGroup">
                            <p:stCondLst>
                              <p:cond delay="1000"/>
                            </p:stCondLst>
                            <p:childTnLst>
                              <p:par>
                                <p:cTn id="61" presetID="2" presetClass="entr" presetSubtype="2" fill="hold" nodeType="afterEffect">
                                  <p:stCondLst>
                                    <p:cond delay="0"/>
                                  </p:stCondLst>
                                  <p:childTnLst>
                                    <p:set>
                                      <p:cBhvr>
                                        <p:cTn id="62" dur="1" fill="hold">
                                          <p:stCondLst>
                                            <p:cond delay="0"/>
                                          </p:stCondLst>
                                        </p:cTn>
                                        <p:tgtEl>
                                          <p:spTgt spid="34835"/>
                                        </p:tgtEl>
                                        <p:attrNameLst>
                                          <p:attrName>style.visibility</p:attrName>
                                        </p:attrNameLst>
                                      </p:cBhvr>
                                      <p:to>
                                        <p:strVal val="visible"/>
                                      </p:to>
                                    </p:set>
                                    <p:anim calcmode="lin" valueType="num">
                                      <p:cBhvr additive="base">
                                        <p:cTn id="63" dur="500" fill="hold"/>
                                        <p:tgtEl>
                                          <p:spTgt spid="34835"/>
                                        </p:tgtEl>
                                        <p:attrNameLst>
                                          <p:attrName>ppt_x</p:attrName>
                                        </p:attrNameLst>
                                      </p:cBhvr>
                                      <p:tavLst>
                                        <p:tav tm="0">
                                          <p:val>
                                            <p:strVal val="1+#ppt_w/2"/>
                                          </p:val>
                                        </p:tav>
                                        <p:tav tm="100000">
                                          <p:val>
                                            <p:strVal val="#ppt_x"/>
                                          </p:val>
                                        </p:tav>
                                      </p:tavLst>
                                    </p:anim>
                                    <p:anim calcmode="lin" valueType="num">
                                      <p:cBhvr additive="base">
                                        <p:cTn id="64" dur="500" fill="hold"/>
                                        <p:tgtEl>
                                          <p:spTgt spid="34835"/>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15" presetClass="entr" presetSubtype="0" fill="hold" grpId="0" nodeType="clickEffect">
                                  <p:stCondLst>
                                    <p:cond delay="0"/>
                                  </p:stCondLst>
                                  <p:childTnLst>
                                    <p:set>
                                      <p:cBhvr>
                                        <p:cTn id="68" dur="1" fill="hold">
                                          <p:stCondLst>
                                            <p:cond delay="0"/>
                                          </p:stCondLst>
                                        </p:cTn>
                                        <p:tgtEl>
                                          <p:spTgt spid="34837"/>
                                        </p:tgtEl>
                                        <p:attrNameLst>
                                          <p:attrName>style.visibility</p:attrName>
                                        </p:attrNameLst>
                                      </p:cBhvr>
                                      <p:to>
                                        <p:strVal val="visible"/>
                                      </p:to>
                                    </p:set>
                                    <p:anim calcmode="lin" valueType="num">
                                      <p:cBhvr>
                                        <p:cTn id="69" dur="1000" fill="hold"/>
                                        <p:tgtEl>
                                          <p:spTgt spid="34837"/>
                                        </p:tgtEl>
                                        <p:attrNameLst>
                                          <p:attrName>ppt_w</p:attrName>
                                        </p:attrNameLst>
                                      </p:cBhvr>
                                      <p:tavLst>
                                        <p:tav tm="0">
                                          <p:val>
                                            <p:fltVal val="0"/>
                                          </p:val>
                                        </p:tav>
                                        <p:tav tm="100000">
                                          <p:val>
                                            <p:strVal val="#ppt_w"/>
                                          </p:val>
                                        </p:tav>
                                      </p:tavLst>
                                    </p:anim>
                                    <p:anim calcmode="lin" valueType="num">
                                      <p:cBhvr>
                                        <p:cTn id="70" dur="1000" fill="hold"/>
                                        <p:tgtEl>
                                          <p:spTgt spid="34837"/>
                                        </p:tgtEl>
                                        <p:attrNameLst>
                                          <p:attrName>ppt_h</p:attrName>
                                        </p:attrNameLst>
                                      </p:cBhvr>
                                      <p:tavLst>
                                        <p:tav tm="0">
                                          <p:val>
                                            <p:fltVal val="0"/>
                                          </p:val>
                                        </p:tav>
                                        <p:tav tm="100000">
                                          <p:val>
                                            <p:strVal val="#ppt_h"/>
                                          </p:val>
                                        </p:tav>
                                      </p:tavLst>
                                    </p:anim>
                                    <p:anim calcmode="lin" valueType="num">
                                      <p:cBhvr>
                                        <p:cTn id="71" dur="1000" fill="hold"/>
                                        <p:tgtEl>
                                          <p:spTgt spid="34837"/>
                                        </p:tgtEl>
                                        <p:attrNameLst>
                                          <p:attrName>ppt_x</p:attrName>
                                        </p:attrNameLst>
                                      </p:cBhvr>
                                      <p:tavLst>
                                        <p:tav tm="0" fmla="#ppt_x+(cos(-2*pi*(1-$))*-#ppt_x-sin(-2*pi*(1-$))*(1-#ppt_y))*(1-$)">
                                          <p:val>
                                            <p:fltVal val="0"/>
                                          </p:val>
                                        </p:tav>
                                        <p:tav tm="100000">
                                          <p:val>
                                            <p:fltVal val="1"/>
                                          </p:val>
                                        </p:tav>
                                      </p:tavLst>
                                    </p:anim>
                                    <p:anim calcmode="lin" valueType="num">
                                      <p:cBhvr>
                                        <p:cTn id="72" dur="1000" fill="hold"/>
                                        <p:tgtEl>
                                          <p:spTgt spid="3483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5" grpId="0"/>
      <p:bldP spid="34826" grpId="0"/>
      <p:bldP spid="34829" grpId="0"/>
      <p:bldP spid="34832" grpId="0"/>
      <p:bldP spid="34833" grpId="0"/>
      <p:bldP spid="34836" grpId="0"/>
      <p:bldP spid="3483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35841">
            <a:extLst>
              <a:ext uri="{FF2B5EF4-FFF2-40B4-BE49-F238E27FC236}">
                <a16:creationId xmlns:a16="http://schemas.microsoft.com/office/drawing/2014/main" id="{AB1189C7-D50D-4F60-B9CA-1711C86A873E}"/>
              </a:ext>
            </a:extLst>
          </p:cNvPr>
          <p:cNvSpPr>
            <a:spLocks noChangeArrowheads="1" noChangeShapeType="1" noTextEdit="1"/>
          </p:cNvSpPr>
          <p:nvPr/>
        </p:nvSpPr>
        <p:spPr bwMode="auto">
          <a:xfrm>
            <a:off x="4267200" y="0"/>
            <a:ext cx="29718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 二、叠加定理</a:t>
            </a:r>
          </a:p>
        </p:txBody>
      </p:sp>
      <p:sp>
        <p:nvSpPr>
          <p:cNvPr id="41987" name="矩形 35842">
            <a:extLst>
              <a:ext uri="{FF2B5EF4-FFF2-40B4-BE49-F238E27FC236}">
                <a16:creationId xmlns:a16="http://schemas.microsoft.com/office/drawing/2014/main" id="{697876A0-0D04-4F0C-8AF7-577A3C899362}"/>
              </a:ext>
            </a:extLst>
          </p:cNvPr>
          <p:cNvSpPr>
            <a:spLocks noChangeArrowheads="1"/>
          </p:cNvSpPr>
          <p:nvPr/>
        </p:nvSpPr>
        <p:spPr bwMode="auto">
          <a:xfrm>
            <a:off x="304800" y="0"/>
            <a:ext cx="3352800"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  2.5 </a:t>
            </a:r>
            <a:r>
              <a:rPr lang="zh-CN" altLang="en-US">
                <a:solidFill>
                  <a:schemeClr val="bg1"/>
                </a:solidFill>
                <a:latin typeface="黑体" panose="02010609060101010101" pitchFamily="49" charset="-122"/>
                <a:ea typeface="黑体" panose="02010609060101010101" pitchFamily="49" charset="-122"/>
              </a:rPr>
              <a:t>齐次定理和叠加定理</a:t>
            </a:r>
          </a:p>
        </p:txBody>
      </p:sp>
      <p:sp>
        <p:nvSpPr>
          <p:cNvPr id="35849" name="矩形 35848">
            <a:extLst>
              <a:ext uri="{FF2B5EF4-FFF2-40B4-BE49-F238E27FC236}">
                <a16:creationId xmlns:a16="http://schemas.microsoft.com/office/drawing/2014/main" id="{F8704403-9D63-4582-AA42-12E4D04FDA9B}"/>
              </a:ext>
            </a:extLst>
          </p:cNvPr>
          <p:cNvSpPr>
            <a:spLocks noChangeArrowheads="1"/>
          </p:cNvSpPr>
          <p:nvPr/>
        </p:nvSpPr>
        <p:spPr bwMode="auto">
          <a:xfrm>
            <a:off x="533400" y="1524000"/>
            <a:ext cx="77724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rgbClr val="1E14E8"/>
                </a:solidFill>
                <a:latin typeface="华文新魏" panose="02010800040101010101" pitchFamily="2" charset="-122"/>
                <a:ea typeface="华文新魏" panose="02010800040101010101" pitchFamily="2" charset="-122"/>
              </a:rPr>
              <a:t>（</a:t>
            </a:r>
            <a:r>
              <a:rPr lang="en-US" altLang="zh-CN" sz="2400">
                <a:solidFill>
                  <a:srgbClr val="1E14E8"/>
                </a:solidFill>
                <a:latin typeface="华文新魏" panose="02010800040101010101" pitchFamily="2" charset="-122"/>
                <a:ea typeface="华文新魏" panose="02010800040101010101" pitchFamily="2" charset="-122"/>
              </a:rPr>
              <a:t>1</a:t>
            </a:r>
            <a:r>
              <a:rPr lang="zh-CN" altLang="en-US" sz="2400">
                <a:solidFill>
                  <a:srgbClr val="1E14E8"/>
                </a:solidFill>
                <a:latin typeface="华文新魏" panose="02010800040101010101" pitchFamily="2" charset="-122"/>
                <a:ea typeface="华文新魏" panose="02010800040101010101" pitchFamily="2" charset="-122"/>
              </a:rPr>
              <a:t>）叠加定理仅适用于线性电路求解电压和电流响应，而不能用来计算功率。</a:t>
            </a:r>
          </a:p>
          <a:p>
            <a:pPr eaLnBrk="1" hangingPunct="1"/>
            <a:endParaRPr lang="zh-CN" altLang="en-US" sz="2400">
              <a:solidFill>
                <a:srgbClr val="1E14E8"/>
              </a:solidFill>
              <a:latin typeface="华文新魏" panose="02010800040101010101" pitchFamily="2" charset="-122"/>
              <a:ea typeface="华文新魏" panose="02010800040101010101" pitchFamily="2" charset="-122"/>
            </a:endParaRPr>
          </a:p>
          <a:p>
            <a:pPr eaLnBrk="1" hangingPunct="1"/>
            <a:r>
              <a:rPr lang="zh-CN" altLang="en-US" sz="2400">
                <a:solidFill>
                  <a:srgbClr val="1E14E8"/>
                </a:solidFill>
                <a:latin typeface="华文新魏" panose="02010800040101010101" pitchFamily="2" charset="-122"/>
                <a:ea typeface="华文新魏" panose="02010800040101010101" pitchFamily="2" charset="-122"/>
              </a:rPr>
              <a:t>（</a:t>
            </a:r>
            <a:r>
              <a:rPr lang="en-US" altLang="zh-CN" sz="2400">
                <a:solidFill>
                  <a:srgbClr val="1E14E8"/>
                </a:solidFill>
                <a:latin typeface="华文新魏" panose="02010800040101010101" pitchFamily="2" charset="-122"/>
                <a:ea typeface="华文新魏" panose="02010800040101010101" pitchFamily="2" charset="-122"/>
              </a:rPr>
              <a:t>2</a:t>
            </a:r>
            <a:r>
              <a:rPr lang="zh-CN" altLang="en-US" sz="2400">
                <a:solidFill>
                  <a:srgbClr val="1E14E8"/>
                </a:solidFill>
                <a:latin typeface="华文新魏" panose="02010800040101010101" pitchFamily="2" charset="-122"/>
                <a:ea typeface="华文新魏" panose="02010800040101010101" pitchFamily="2" charset="-122"/>
              </a:rPr>
              <a:t>）当一独立源单独作用时，其它独立源的值都应等于零；（即，其它独立电压源短路，独立电流源开路），而电路的结构和所有电阻和受控源均应保留。注意：受控源不是激励源。</a:t>
            </a:r>
          </a:p>
          <a:p>
            <a:pPr eaLnBrk="1" hangingPunct="1"/>
            <a:endParaRPr lang="zh-CN" altLang="en-US" sz="2400">
              <a:solidFill>
                <a:srgbClr val="1E14E8"/>
              </a:solidFill>
              <a:latin typeface="华文新魏" panose="02010800040101010101" pitchFamily="2" charset="-122"/>
              <a:ea typeface="华文新魏" panose="02010800040101010101" pitchFamily="2" charset="-122"/>
            </a:endParaRPr>
          </a:p>
          <a:p>
            <a:pPr eaLnBrk="1" hangingPunct="1"/>
            <a:r>
              <a:rPr lang="zh-CN" altLang="en-US" sz="2400">
                <a:solidFill>
                  <a:srgbClr val="1E14E8"/>
                </a:solidFill>
                <a:latin typeface="华文新魏" panose="02010800040101010101" pitchFamily="2" charset="-122"/>
                <a:ea typeface="华文新魏" panose="02010800040101010101" pitchFamily="2" charset="-122"/>
              </a:rPr>
              <a:t>（</a:t>
            </a:r>
            <a:r>
              <a:rPr lang="en-US" altLang="zh-CN" sz="2400">
                <a:solidFill>
                  <a:srgbClr val="1E14E8"/>
                </a:solidFill>
                <a:latin typeface="华文新魏" panose="02010800040101010101" pitchFamily="2" charset="-122"/>
                <a:ea typeface="华文新魏" panose="02010800040101010101" pitchFamily="2" charset="-122"/>
              </a:rPr>
              <a:t>3</a:t>
            </a:r>
            <a:r>
              <a:rPr lang="zh-CN" altLang="en-US" sz="2400">
                <a:solidFill>
                  <a:srgbClr val="1E14E8"/>
                </a:solidFill>
                <a:latin typeface="华文新魏" panose="02010800040101010101" pitchFamily="2" charset="-122"/>
                <a:ea typeface="华文新魏" panose="02010800040101010101" pitchFamily="2" charset="-122"/>
              </a:rPr>
              <a:t>）叠加的方式是任意的，可以一次使一个独立源单独作用，也可以一次使几个独立源同时作用；即：可以将独立源分成若干组分别单独作用，每组的独立源数目可以是一个或多个。。</a:t>
            </a:r>
          </a:p>
        </p:txBody>
      </p:sp>
      <p:sp>
        <p:nvSpPr>
          <p:cNvPr id="36868" name="文本框 35853">
            <a:hlinkClick r:id="" action="ppaction://hlinkshowjump?jump=nextslide"/>
            <a:extLst>
              <a:ext uri="{FF2B5EF4-FFF2-40B4-BE49-F238E27FC236}">
                <a16:creationId xmlns:a16="http://schemas.microsoft.com/office/drawing/2014/main" id="{3DC986A9-1C4D-4BE9-B02F-D780B47C5CC6}"/>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36869" name="文本框 35854">
            <a:hlinkClick r:id="" action="ppaction://hlinkshowjump?jump=previousslide"/>
            <a:extLst>
              <a:ext uri="{FF2B5EF4-FFF2-40B4-BE49-F238E27FC236}">
                <a16:creationId xmlns:a16="http://schemas.microsoft.com/office/drawing/2014/main" id="{52C9A919-0CD1-43D9-B31D-C2D9FD555293}"/>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36870" name="文本框 35855">
            <a:extLst>
              <a:ext uri="{FF2B5EF4-FFF2-40B4-BE49-F238E27FC236}">
                <a16:creationId xmlns:a16="http://schemas.microsoft.com/office/drawing/2014/main" id="{D98EDCBA-36F3-441A-8DF4-9D2112D263BB}"/>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467CABA2-C6A5-46C6-A8D1-F3BB96079532}"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24</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36871" name="文本框 35856">
            <a:hlinkClick r:id="" action="ppaction://hlinkshowjump?jump=firstslide"/>
            <a:extLst>
              <a:ext uri="{FF2B5EF4-FFF2-40B4-BE49-F238E27FC236}">
                <a16:creationId xmlns:a16="http://schemas.microsoft.com/office/drawing/2014/main" id="{EBBCB84E-0427-49DC-8D1C-A26DA6CBEE8A}"/>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41993" name="标题 35857">
            <a:extLst>
              <a:ext uri="{FF2B5EF4-FFF2-40B4-BE49-F238E27FC236}">
                <a16:creationId xmlns:a16="http://schemas.microsoft.com/office/drawing/2014/main" id="{13CC61E4-0583-4E98-A378-AE96C642B873}"/>
              </a:ext>
            </a:extLst>
          </p:cNvPr>
          <p:cNvSpPr>
            <a:spLocks noGrp="1" noChangeArrowheads="1"/>
          </p:cNvSpPr>
          <p:nvPr>
            <p:ph type="title" idx="4294967295"/>
          </p:nvPr>
        </p:nvSpPr>
        <p:spPr>
          <a:xfrm>
            <a:off x="381000" y="914400"/>
            <a:ext cx="4335463" cy="381000"/>
          </a:xfrm>
        </p:spPr>
        <p:txBody>
          <a:bodyPr/>
          <a:lstStyle/>
          <a:p>
            <a:pPr eaLnBrk="1" hangingPunct="1"/>
            <a:r>
              <a:rPr lang="en-US" altLang="zh-CN">
                <a:solidFill>
                  <a:srgbClr val="D82E1C"/>
                </a:solidFill>
                <a:latin typeface="黑体" panose="02010609060101010101" pitchFamily="49" charset="-122"/>
                <a:ea typeface="黑体" panose="02010609060101010101" pitchFamily="49" charset="-122"/>
              </a:rPr>
              <a:t>3</a:t>
            </a:r>
            <a:r>
              <a:rPr lang="zh-CN" altLang="en-US">
                <a:solidFill>
                  <a:srgbClr val="D82E1C"/>
                </a:solidFill>
                <a:latin typeface="黑体" panose="02010609060101010101" pitchFamily="49" charset="-122"/>
                <a:ea typeface="黑体" panose="02010609060101010101" pitchFamily="49" charset="-122"/>
              </a:rPr>
              <a:t>、使用叠加定理时应注意：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849">
                                            <p:txEl>
                                              <p:pRg st="0" end="0"/>
                                            </p:txEl>
                                          </p:spTgt>
                                        </p:tgtEl>
                                        <p:attrNameLst>
                                          <p:attrName>style.visibility</p:attrName>
                                        </p:attrNameLst>
                                      </p:cBhvr>
                                      <p:to>
                                        <p:strVal val="visible"/>
                                      </p:to>
                                    </p:set>
                                    <p:animEffect transition="in" filter="wipe(up)">
                                      <p:cBhvr>
                                        <p:cTn id="7" dur="500"/>
                                        <p:tgtEl>
                                          <p:spTgt spid="358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849">
                                            <p:txEl>
                                              <p:pRg st="2" end="2"/>
                                            </p:txEl>
                                          </p:spTgt>
                                        </p:tgtEl>
                                        <p:attrNameLst>
                                          <p:attrName>style.visibility</p:attrName>
                                        </p:attrNameLst>
                                      </p:cBhvr>
                                      <p:to>
                                        <p:strVal val="visible"/>
                                      </p:to>
                                    </p:set>
                                    <p:animEffect transition="in" filter="wipe(up)">
                                      <p:cBhvr>
                                        <p:cTn id="12" dur="500"/>
                                        <p:tgtEl>
                                          <p:spTgt spid="3584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5849">
                                            <p:txEl>
                                              <p:pRg st="4" end="4"/>
                                            </p:txEl>
                                          </p:spTgt>
                                        </p:tgtEl>
                                        <p:attrNameLst>
                                          <p:attrName>style.visibility</p:attrName>
                                        </p:attrNameLst>
                                      </p:cBhvr>
                                      <p:to>
                                        <p:strVal val="visible"/>
                                      </p:to>
                                    </p:set>
                                    <p:animEffect transition="in" filter="wipe(up)">
                                      <p:cBhvr>
                                        <p:cTn id="17" dur="500"/>
                                        <p:tgtEl>
                                          <p:spTgt spid="3584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36866">
            <a:extLst>
              <a:ext uri="{FF2B5EF4-FFF2-40B4-BE49-F238E27FC236}">
                <a16:creationId xmlns:a16="http://schemas.microsoft.com/office/drawing/2014/main" id="{F0EE0FFB-A363-4A8D-9EA6-5AB83ACBE755}"/>
              </a:ext>
            </a:extLst>
          </p:cNvPr>
          <p:cNvSpPr>
            <a:spLocks noChangeArrowheads="1" noChangeShapeType="1" noTextEdit="1"/>
          </p:cNvSpPr>
          <p:nvPr/>
        </p:nvSpPr>
        <p:spPr bwMode="auto">
          <a:xfrm>
            <a:off x="4267200" y="0"/>
            <a:ext cx="29718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 二、叠加定理</a:t>
            </a:r>
          </a:p>
        </p:txBody>
      </p:sp>
      <p:sp>
        <p:nvSpPr>
          <p:cNvPr id="43011" name="矩形 36867">
            <a:extLst>
              <a:ext uri="{FF2B5EF4-FFF2-40B4-BE49-F238E27FC236}">
                <a16:creationId xmlns:a16="http://schemas.microsoft.com/office/drawing/2014/main" id="{08934DDA-E2E8-4F18-A68E-996CBBF549BD}"/>
              </a:ext>
            </a:extLst>
          </p:cNvPr>
          <p:cNvSpPr>
            <a:spLocks noChangeArrowheads="1"/>
          </p:cNvSpPr>
          <p:nvPr/>
        </p:nvSpPr>
        <p:spPr bwMode="auto">
          <a:xfrm>
            <a:off x="228600" y="0"/>
            <a:ext cx="3276600"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  2.5 </a:t>
            </a:r>
            <a:r>
              <a:rPr lang="zh-CN" altLang="en-US">
                <a:solidFill>
                  <a:schemeClr val="bg1"/>
                </a:solidFill>
                <a:latin typeface="黑体" panose="02010609060101010101" pitchFamily="49" charset="-122"/>
                <a:ea typeface="黑体" panose="02010609060101010101" pitchFamily="49" charset="-122"/>
              </a:rPr>
              <a:t>齐次定理和叠加定理</a:t>
            </a:r>
          </a:p>
        </p:txBody>
      </p:sp>
      <p:sp>
        <p:nvSpPr>
          <p:cNvPr id="36874" name="文本框 36873">
            <a:extLst>
              <a:ext uri="{FF2B5EF4-FFF2-40B4-BE49-F238E27FC236}">
                <a16:creationId xmlns:a16="http://schemas.microsoft.com/office/drawing/2014/main" id="{13C3B49D-4625-436D-948B-CAEE45C3B8E1}"/>
              </a:ext>
            </a:extLst>
          </p:cNvPr>
          <p:cNvSpPr txBox="1">
            <a:spLocks noChangeArrowheads="1"/>
          </p:cNvSpPr>
          <p:nvPr/>
        </p:nvSpPr>
        <p:spPr bwMode="auto">
          <a:xfrm>
            <a:off x="381000" y="1066800"/>
            <a:ext cx="8458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latin typeface="Times New Roman" panose="02020603050405020304" pitchFamily="18" charset="0"/>
                <a:ea typeface="华文新魏" panose="02010800040101010101" pitchFamily="2" charset="-122"/>
              </a:rPr>
              <a:t>       </a:t>
            </a:r>
            <a:r>
              <a:rPr lang="zh-CN" altLang="en-US" b="1">
                <a:solidFill>
                  <a:srgbClr val="0000FF"/>
                </a:solidFill>
                <a:latin typeface="Times New Roman" panose="02020603050405020304" pitchFamily="18" charset="0"/>
                <a:ea typeface="华文新魏" panose="02010800040101010101" pitchFamily="2" charset="-122"/>
              </a:rPr>
              <a:t>叠加定理一般不用于具体电路的分析计算，但对于一些黑盒子电路，则必须利用性质进行分析。</a:t>
            </a:r>
          </a:p>
        </p:txBody>
      </p:sp>
      <p:sp>
        <p:nvSpPr>
          <p:cNvPr id="36875" name="文本框 36874">
            <a:extLst>
              <a:ext uri="{FF2B5EF4-FFF2-40B4-BE49-F238E27FC236}">
                <a16:creationId xmlns:a16="http://schemas.microsoft.com/office/drawing/2014/main" id="{81C674CD-6BF6-436B-8D93-1E488078A888}"/>
              </a:ext>
            </a:extLst>
          </p:cNvPr>
          <p:cNvSpPr txBox="1">
            <a:spLocks noChangeArrowheads="1"/>
          </p:cNvSpPr>
          <p:nvPr/>
        </p:nvSpPr>
        <p:spPr bwMode="auto">
          <a:xfrm>
            <a:off x="304800" y="1676400"/>
            <a:ext cx="5791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solidFill>
                  <a:srgbClr val="FF0000"/>
                </a:solidFill>
                <a:latin typeface="Times New Roman" panose="02020603050405020304" pitchFamily="18" charset="0"/>
                <a:ea typeface="华文新魏" panose="02010800040101010101" pitchFamily="2" charset="-122"/>
              </a:rPr>
              <a:t> </a:t>
            </a:r>
            <a:r>
              <a:rPr lang="zh-CN" altLang="en-US" sz="2400">
                <a:solidFill>
                  <a:srgbClr val="FF0000"/>
                </a:solidFill>
                <a:latin typeface="Times New Roman" panose="02020603050405020304" pitchFamily="18" charset="0"/>
                <a:ea typeface="华文新魏" panose="02010800040101010101" pitchFamily="2" charset="-122"/>
              </a:rPr>
              <a:t>例</a:t>
            </a:r>
            <a:r>
              <a:rPr lang="zh-CN" altLang="en-US" sz="2400">
                <a:latin typeface="Times New Roman" panose="02020603050405020304" pitchFamily="18" charset="0"/>
                <a:ea typeface="华文新魏" panose="02010800040101010101" pitchFamily="2" charset="-122"/>
              </a:rPr>
              <a:t> </a:t>
            </a:r>
            <a:r>
              <a:rPr lang="zh-CN" altLang="en-US">
                <a:solidFill>
                  <a:srgbClr val="0000FF"/>
                </a:solidFill>
                <a:latin typeface="Times New Roman" panose="02020603050405020304" pitchFamily="18" charset="0"/>
                <a:ea typeface="华文新魏" panose="02010800040101010101" pitchFamily="2" charset="-122"/>
              </a:rPr>
              <a:t>如图电路，</a:t>
            </a:r>
            <a:r>
              <a:rPr lang="en-US" altLang="zh-CN">
                <a:solidFill>
                  <a:srgbClr val="0000FF"/>
                </a:solidFill>
                <a:latin typeface="Times New Roman" panose="02020603050405020304" pitchFamily="18" charset="0"/>
                <a:ea typeface="华文新魏" panose="02010800040101010101" pitchFamily="2" charset="-122"/>
              </a:rPr>
              <a:t>N</a:t>
            </a:r>
            <a:r>
              <a:rPr lang="zh-CN" altLang="en-US">
                <a:solidFill>
                  <a:srgbClr val="0000FF"/>
                </a:solidFill>
                <a:latin typeface="Times New Roman" panose="02020603050405020304" pitchFamily="18" charset="0"/>
                <a:ea typeface="华文新魏" panose="02010800040101010101" pitchFamily="2" charset="-122"/>
              </a:rPr>
              <a:t>是含有独立源的线性电路，已知</a:t>
            </a:r>
          </a:p>
          <a:p>
            <a:pPr eaLnBrk="1" hangingPunct="1"/>
            <a:r>
              <a:rPr lang="zh-CN" altLang="en-US">
                <a:solidFill>
                  <a:srgbClr val="0000FF"/>
                </a:solidFill>
                <a:latin typeface="Times New Roman" panose="02020603050405020304" pitchFamily="18" charset="0"/>
                <a:ea typeface="华文新魏" panose="02010800040101010101" pitchFamily="2" charset="-122"/>
              </a:rPr>
              <a:t>        当</a:t>
            </a:r>
            <a:r>
              <a:rPr lang="en-US" altLang="zh-CN" i="1">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s </a:t>
            </a:r>
            <a:r>
              <a:rPr lang="en-US" altLang="zh-CN">
                <a:solidFill>
                  <a:srgbClr val="0000FF"/>
                </a:solidFill>
                <a:latin typeface="Times New Roman" panose="02020603050405020304" pitchFamily="18" charset="0"/>
                <a:ea typeface="华文新魏" panose="02010800040101010101" pitchFamily="2" charset="-122"/>
              </a:rPr>
              <a:t>= 6V</a:t>
            </a:r>
            <a:r>
              <a:rPr lang="zh-CN" altLang="en-US">
                <a:solidFill>
                  <a:srgbClr val="0000FF"/>
                </a:solidFill>
                <a:latin typeface="Times New Roman" panose="02020603050405020304" pitchFamily="18" charset="0"/>
                <a:ea typeface="华文新魏" panose="02010800040101010101" pitchFamily="2" charset="-122"/>
              </a:rPr>
              <a:t>，</a:t>
            </a:r>
            <a:r>
              <a:rPr lang="en-US" altLang="zh-CN" i="1">
                <a:solidFill>
                  <a:srgbClr val="0000FF"/>
                </a:solidFill>
                <a:latin typeface="Times New Roman" panose="02020603050405020304" pitchFamily="18" charset="0"/>
                <a:ea typeface="华文新魏" panose="02010800040101010101" pitchFamily="2" charset="-122"/>
              </a:rPr>
              <a:t>i</a:t>
            </a:r>
            <a:r>
              <a:rPr lang="en-US" altLang="zh-CN" baseline="-25000">
                <a:solidFill>
                  <a:srgbClr val="0000FF"/>
                </a:solidFill>
                <a:latin typeface="Times New Roman" panose="02020603050405020304" pitchFamily="18" charset="0"/>
                <a:ea typeface="华文新魏" panose="02010800040101010101" pitchFamily="2" charset="-122"/>
              </a:rPr>
              <a:t>S</a:t>
            </a:r>
            <a:r>
              <a:rPr lang="en-US" altLang="zh-CN">
                <a:solidFill>
                  <a:srgbClr val="0000FF"/>
                </a:solidFill>
                <a:latin typeface="Times New Roman" panose="02020603050405020304" pitchFamily="18" charset="0"/>
                <a:ea typeface="华文新魏" panose="02010800040101010101" pitchFamily="2" charset="-122"/>
              </a:rPr>
              <a:t>= 0</a:t>
            </a:r>
            <a:r>
              <a:rPr lang="zh-CN" altLang="en-US">
                <a:solidFill>
                  <a:srgbClr val="0000FF"/>
                </a:solidFill>
                <a:latin typeface="Times New Roman" panose="02020603050405020304" pitchFamily="18" charset="0"/>
                <a:ea typeface="华文新魏" panose="02010800040101010101" pitchFamily="2" charset="-122"/>
              </a:rPr>
              <a:t>时，开路电压</a:t>
            </a:r>
            <a:r>
              <a:rPr lang="en-US" altLang="zh-CN" i="1">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o</a:t>
            </a:r>
            <a:r>
              <a:rPr lang="en-US" altLang="zh-CN">
                <a:solidFill>
                  <a:srgbClr val="0000FF"/>
                </a:solidFill>
                <a:latin typeface="Times New Roman" panose="02020603050405020304" pitchFamily="18" charset="0"/>
                <a:ea typeface="华文新魏" panose="02010800040101010101" pitchFamily="2" charset="-122"/>
              </a:rPr>
              <a:t>= 4V</a:t>
            </a:r>
            <a:r>
              <a:rPr lang="zh-CN" altLang="en-US">
                <a:solidFill>
                  <a:srgbClr val="0000FF"/>
                </a:solidFill>
                <a:latin typeface="Times New Roman" panose="02020603050405020304" pitchFamily="18" charset="0"/>
                <a:ea typeface="华文新魏" panose="02010800040101010101" pitchFamily="2" charset="-122"/>
              </a:rPr>
              <a:t>；</a:t>
            </a:r>
          </a:p>
          <a:p>
            <a:pPr eaLnBrk="1" hangingPunct="1"/>
            <a:r>
              <a:rPr lang="zh-CN" altLang="en-US">
                <a:solidFill>
                  <a:srgbClr val="0000FF"/>
                </a:solidFill>
                <a:latin typeface="Times New Roman" panose="02020603050405020304" pitchFamily="18" charset="0"/>
                <a:ea typeface="华文新魏" panose="02010800040101010101" pitchFamily="2" charset="-122"/>
              </a:rPr>
              <a:t>        当</a:t>
            </a:r>
            <a:r>
              <a:rPr lang="en-US" altLang="zh-CN" i="1">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s </a:t>
            </a:r>
            <a:r>
              <a:rPr lang="en-US" altLang="zh-CN">
                <a:solidFill>
                  <a:srgbClr val="0000FF"/>
                </a:solidFill>
                <a:latin typeface="Times New Roman" panose="02020603050405020304" pitchFamily="18" charset="0"/>
                <a:ea typeface="华文新魏" panose="02010800040101010101" pitchFamily="2" charset="-122"/>
              </a:rPr>
              <a:t>= 0V</a:t>
            </a:r>
            <a:r>
              <a:rPr lang="zh-CN" altLang="en-US">
                <a:solidFill>
                  <a:srgbClr val="0000FF"/>
                </a:solidFill>
                <a:latin typeface="Times New Roman" panose="02020603050405020304" pitchFamily="18" charset="0"/>
                <a:ea typeface="华文新魏" panose="02010800040101010101" pitchFamily="2" charset="-122"/>
              </a:rPr>
              <a:t>，</a:t>
            </a:r>
            <a:r>
              <a:rPr lang="en-US" altLang="zh-CN" i="1">
                <a:solidFill>
                  <a:srgbClr val="0000FF"/>
                </a:solidFill>
                <a:latin typeface="Times New Roman" panose="02020603050405020304" pitchFamily="18" charset="0"/>
                <a:ea typeface="华文新魏" panose="02010800040101010101" pitchFamily="2" charset="-122"/>
              </a:rPr>
              <a:t>i</a:t>
            </a:r>
            <a:r>
              <a:rPr lang="en-US" altLang="zh-CN" baseline="-25000">
                <a:solidFill>
                  <a:srgbClr val="0000FF"/>
                </a:solidFill>
                <a:latin typeface="Times New Roman" panose="02020603050405020304" pitchFamily="18" charset="0"/>
                <a:ea typeface="华文新魏" panose="02010800040101010101" pitchFamily="2" charset="-122"/>
              </a:rPr>
              <a:t>S</a:t>
            </a:r>
            <a:r>
              <a:rPr lang="en-US" altLang="zh-CN">
                <a:solidFill>
                  <a:srgbClr val="0000FF"/>
                </a:solidFill>
                <a:latin typeface="Times New Roman" panose="02020603050405020304" pitchFamily="18" charset="0"/>
                <a:ea typeface="华文新魏" panose="02010800040101010101" pitchFamily="2" charset="-122"/>
              </a:rPr>
              <a:t>= 4A</a:t>
            </a:r>
            <a:r>
              <a:rPr lang="zh-CN" altLang="en-US">
                <a:solidFill>
                  <a:srgbClr val="0000FF"/>
                </a:solidFill>
                <a:latin typeface="Times New Roman" panose="02020603050405020304" pitchFamily="18" charset="0"/>
                <a:ea typeface="华文新魏" panose="02010800040101010101" pitchFamily="2" charset="-122"/>
              </a:rPr>
              <a:t>时，</a:t>
            </a:r>
            <a:r>
              <a:rPr lang="en-US" altLang="zh-CN" i="1">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o</a:t>
            </a:r>
            <a:r>
              <a:rPr lang="en-US" altLang="zh-CN">
                <a:solidFill>
                  <a:srgbClr val="0000FF"/>
                </a:solidFill>
                <a:latin typeface="Times New Roman" panose="02020603050405020304" pitchFamily="18" charset="0"/>
                <a:ea typeface="华文新魏" panose="02010800040101010101" pitchFamily="2" charset="-122"/>
              </a:rPr>
              <a:t>= 0V</a:t>
            </a:r>
            <a:r>
              <a:rPr lang="zh-CN" altLang="en-US">
                <a:solidFill>
                  <a:srgbClr val="0000FF"/>
                </a:solidFill>
                <a:latin typeface="Times New Roman" panose="02020603050405020304" pitchFamily="18" charset="0"/>
                <a:ea typeface="华文新魏" panose="02010800040101010101" pitchFamily="2" charset="-122"/>
              </a:rPr>
              <a:t>；</a:t>
            </a:r>
          </a:p>
          <a:p>
            <a:pPr eaLnBrk="1" hangingPunct="1"/>
            <a:r>
              <a:rPr lang="zh-CN" altLang="en-US">
                <a:solidFill>
                  <a:srgbClr val="0000FF"/>
                </a:solidFill>
                <a:latin typeface="Times New Roman" panose="02020603050405020304" pitchFamily="18" charset="0"/>
                <a:ea typeface="华文新魏" panose="02010800040101010101" pitchFamily="2" charset="-122"/>
              </a:rPr>
              <a:t>        当</a:t>
            </a:r>
            <a:r>
              <a:rPr lang="en-US" altLang="zh-CN" i="1">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s </a:t>
            </a:r>
            <a:r>
              <a:rPr lang="en-US" altLang="zh-CN">
                <a:solidFill>
                  <a:srgbClr val="0000FF"/>
                </a:solidFill>
                <a:latin typeface="Times New Roman" panose="02020603050405020304" pitchFamily="18" charset="0"/>
                <a:ea typeface="华文新魏" panose="02010800040101010101" pitchFamily="2" charset="-122"/>
              </a:rPr>
              <a:t>= </a:t>
            </a:r>
            <a:r>
              <a:rPr lang="en-US" altLang="zh-CN">
                <a:solidFill>
                  <a:srgbClr val="0000FF"/>
                </a:solidFill>
                <a:latin typeface="黑体" panose="02010609060101010101" pitchFamily="49" charset="-122"/>
                <a:ea typeface="黑体" panose="02010609060101010101" pitchFamily="49" charset="-122"/>
              </a:rPr>
              <a:t>-</a:t>
            </a:r>
            <a:r>
              <a:rPr lang="en-US" altLang="zh-CN">
                <a:solidFill>
                  <a:srgbClr val="0000FF"/>
                </a:solidFill>
                <a:latin typeface="Times New Roman" panose="02020603050405020304" pitchFamily="18" charset="0"/>
                <a:ea typeface="华文新魏" panose="02010800040101010101" pitchFamily="2" charset="-122"/>
              </a:rPr>
              <a:t>3V</a:t>
            </a:r>
            <a:r>
              <a:rPr lang="zh-CN" altLang="en-US">
                <a:solidFill>
                  <a:srgbClr val="0000FF"/>
                </a:solidFill>
                <a:latin typeface="Times New Roman" panose="02020603050405020304" pitchFamily="18" charset="0"/>
                <a:ea typeface="华文新魏" panose="02010800040101010101" pitchFamily="2" charset="-122"/>
              </a:rPr>
              <a:t>，</a:t>
            </a:r>
            <a:r>
              <a:rPr lang="en-US" altLang="zh-CN" i="1">
                <a:solidFill>
                  <a:srgbClr val="0000FF"/>
                </a:solidFill>
                <a:latin typeface="Times New Roman" panose="02020603050405020304" pitchFamily="18" charset="0"/>
                <a:ea typeface="华文新魏" panose="02010800040101010101" pitchFamily="2" charset="-122"/>
              </a:rPr>
              <a:t>i</a:t>
            </a:r>
            <a:r>
              <a:rPr lang="en-US" altLang="zh-CN" baseline="-25000">
                <a:solidFill>
                  <a:srgbClr val="0000FF"/>
                </a:solidFill>
                <a:latin typeface="Times New Roman" panose="02020603050405020304" pitchFamily="18" charset="0"/>
                <a:ea typeface="华文新魏" panose="02010800040101010101" pitchFamily="2" charset="-122"/>
              </a:rPr>
              <a:t>S</a:t>
            </a:r>
            <a:r>
              <a:rPr lang="en-US" altLang="zh-CN">
                <a:solidFill>
                  <a:srgbClr val="0000FF"/>
                </a:solidFill>
                <a:latin typeface="Times New Roman" panose="02020603050405020304" pitchFamily="18" charset="0"/>
                <a:ea typeface="华文新魏" panose="02010800040101010101" pitchFamily="2" charset="-122"/>
              </a:rPr>
              <a:t>= </a:t>
            </a:r>
            <a:r>
              <a:rPr lang="en-US" altLang="zh-CN">
                <a:solidFill>
                  <a:srgbClr val="0000FF"/>
                </a:solidFill>
                <a:latin typeface="黑体" panose="02010609060101010101" pitchFamily="49" charset="-122"/>
                <a:ea typeface="黑体" panose="02010609060101010101" pitchFamily="49" charset="-122"/>
              </a:rPr>
              <a:t>-</a:t>
            </a:r>
            <a:r>
              <a:rPr lang="en-US" altLang="zh-CN">
                <a:solidFill>
                  <a:srgbClr val="0000FF"/>
                </a:solidFill>
                <a:latin typeface="Times New Roman" panose="02020603050405020304" pitchFamily="18" charset="0"/>
                <a:ea typeface="华文新魏" panose="02010800040101010101" pitchFamily="2" charset="-122"/>
              </a:rPr>
              <a:t>2A</a:t>
            </a:r>
            <a:r>
              <a:rPr lang="zh-CN" altLang="en-US">
                <a:solidFill>
                  <a:srgbClr val="0000FF"/>
                </a:solidFill>
                <a:latin typeface="Times New Roman" panose="02020603050405020304" pitchFamily="18" charset="0"/>
                <a:ea typeface="华文新魏" panose="02010800040101010101" pitchFamily="2" charset="-122"/>
              </a:rPr>
              <a:t>时，</a:t>
            </a:r>
            <a:r>
              <a:rPr lang="en-US" altLang="zh-CN" i="1">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o</a:t>
            </a:r>
            <a:r>
              <a:rPr lang="en-US" altLang="zh-CN">
                <a:solidFill>
                  <a:srgbClr val="0000FF"/>
                </a:solidFill>
                <a:latin typeface="Times New Roman" panose="02020603050405020304" pitchFamily="18" charset="0"/>
                <a:ea typeface="华文新魏" panose="02010800040101010101" pitchFamily="2" charset="-122"/>
              </a:rPr>
              <a:t>= 2V</a:t>
            </a:r>
            <a:r>
              <a:rPr lang="zh-CN" altLang="en-US">
                <a:solidFill>
                  <a:srgbClr val="0000FF"/>
                </a:solidFill>
                <a:latin typeface="Times New Roman" panose="02020603050405020304" pitchFamily="18" charset="0"/>
                <a:ea typeface="华文新魏" panose="02010800040101010101" pitchFamily="2" charset="-122"/>
              </a:rPr>
              <a:t>；</a:t>
            </a:r>
          </a:p>
          <a:p>
            <a:pPr eaLnBrk="1" hangingPunct="1"/>
            <a:r>
              <a:rPr lang="zh-CN" altLang="en-US">
                <a:solidFill>
                  <a:srgbClr val="0000FF"/>
                </a:solidFill>
                <a:latin typeface="Times New Roman" panose="02020603050405020304" pitchFamily="18" charset="0"/>
                <a:ea typeface="华文新魏" panose="02010800040101010101" pitchFamily="2" charset="-122"/>
              </a:rPr>
              <a:t>求当</a:t>
            </a:r>
            <a:r>
              <a:rPr lang="en-US" altLang="zh-CN" i="1">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s </a:t>
            </a:r>
            <a:r>
              <a:rPr lang="en-US" altLang="zh-CN">
                <a:solidFill>
                  <a:srgbClr val="0000FF"/>
                </a:solidFill>
                <a:latin typeface="Times New Roman" panose="02020603050405020304" pitchFamily="18" charset="0"/>
                <a:ea typeface="华文新魏" panose="02010800040101010101" pitchFamily="2" charset="-122"/>
              </a:rPr>
              <a:t>= 3V</a:t>
            </a:r>
            <a:r>
              <a:rPr lang="zh-CN" altLang="en-US">
                <a:solidFill>
                  <a:srgbClr val="0000FF"/>
                </a:solidFill>
                <a:latin typeface="Times New Roman" panose="02020603050405020304" pitchFamily="18" charset="0"/>
                <a:ea typeface="华文新魏" panose="02010800040101010101" pitchFamily="2" charset="-122"/>
              </a:rPr>
              <a:t>，</a:t>
            </a:r>
            <a:r>
              <a:rPr lang="en-US" altLang="zh-CN" i="1">
                <a:solidFill>
                  <a:srgbClr val="0000FF"/>
                </a:solidFill>
                <a:latin typeface="Times New Roman" panose="02020603050405020304" pitchFamily="18" charset="0"/>
                <a:ea typeface="华文新魏" panose="02010800040101010101" pitchFamily="2" charset="-122"/>
              </a:rPr>
              <a:t>i</a:t>
            </a:r>
            <a:r>
              <a:rPr lang="en-US" altLang="zh-CN" baseline="-25000">
                <a:solidFill>
                  <a:srgbClr val="0000FF"/>
                </a:solidFill>
                <a:latin typeface="Times New Roman" panose="02020603050405020304" pitchFamily="18" charset="0"/>
                <a:ea typeface="华文新魏" panose="02010800040101010101" pitchFamily="2" charset="-122"/>
              </a:rPr>
              <a:t>S</a:t>
            </a:r>
            <a:r>
              <a:rPr lang="en-US" altLang="zh-CN">
                <a:solidFill>
                  <a:srgbClr val="0000FF"/>
                </a:solidFill>
                <a:latin typeface="Times New Roman" panose="02020603050405020304" pitchFamily="18" charset="0"/>
                <a:ea typeface="华文新魏" panose="02010800040101010101" pitchFamily="2" charset="-122"/>
              </a:rPr>
              <a:t>= 3A</a:t>
            </a:r>
            <a:r>
              <a:rPr lang="zh-CN" altLang="en-US">
                <a:solidFill>
                  <a:srgbClr val="0000FF"/>
                </a:solidFill>
                <a:latin typeface="Times New Roman" panose="02020603050405020304" pitchFamily="18" charset="0"/>
                <a:ea typeface="华文新魏" panose="02010800040101010101" pitchFamily="2" charset="-122"/>
              </a:rPr>
              <a:t>时的电压</a:t>
            </a:r>
            <a:r>
              <a:rPr lang="en-US" altLang="zh-CN" i="1">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o</a:t>
            </a:r>
            <a:endParaRPr lang="en-US" altLang="zh-CN">
              <a:solidFill>
                <a:srgbClr val="0000FF"/>
              </a:solidFill>
              <a:latin typeface="Times New Roman" panose="02020603050405020304" pitchFamily="18" charset="0"/>
              <a:ea typeface="华文新魏" panose="02010800040101010101" pitchFamily="2" charset="-122"/>
            </a:endParaRPr>
          </a:p>
        </p:txBody>
      </p:sp>
      <p:sp>
        <p:nvSpPr>
          <p:cNvPr id="36876" name="文本框 36875">
            <a:extLst>
              <a:ext uri="{FF2B5EF4-FFF2-40B4-BE49-F238E27FC236}">
                <a16:creationId xmlns:a16="http://schemas.microsoft.com/office/drawing/2014/main" id="{06A0FA9E-EB49-414A-95FD-5827F7E070E6}"/>
              </a:ext>
            </a:extLst>
          </p:cNvPr>
          <p:cNvSpPr txBox="1">
            <a:spLocks noChangeArrowheads="1"/>
          </p:cNvSpPr>
          <p:nvPr/>
        </p:nvSpPr>
        <p:spPr bwMode="auto">
          <a:xfrm>
            <a:off x="304800" y="3200400"/>
            <a:ext cx="8686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rgbClr val="FF0000"/>
                </a:solidFill>
                <a:latin typeface="Times New Roman" panose="02020603050405020304" pitchFamily="18" charset="0"/>
                <a:ea typeface="华文新魏" panose="02010800040101010101" pitchFamily="2" charset="-122"/>
              </a:rPr>
              <a:t>解</a:t>
            </a:r>
            <a:r>
              <a:rPr lang="zh-CN" altLang="en-US" sz="2400">
                <a:latin typeface="Times New Roman" panose="02020603050405020304" pitchFamily="18" charset="0"/>
                <a:ea typeface="华文新魏" panose="02010800040101010101" pitchFamily="2" charset="-122"/>
              </a:rPr>
              <a:t>：</a:t>
            </a:r>
            <a:r>
              <a:rPr lang="zh-CN" altLang="en-US">
                <a:solidFill>
                  <a:srgbClr val="0000FF"/>
                </a:solidFill>
                <a:latin typeface="Times New Roman" panose="02020603050405020304" pitchFamily="18" charset="0"/>
                <a:ea typeface="华文新魏" panose="02010800040101010101" pitchFamily="2" charset="-122"/>
              </a:rPr>
              <a:t>将激励源分为三组：</a:t>
            </a:r>
          </a:p>
          <a:p>
            <a:pPr eaLnBrk="1" hangingPunct="1"/>
            <a:r>
              <a:rPr lang="en-US" altLang="zh-CN">
                <a:solidFill>
                  <a:srgbClr val="0000FF"/>
                </a:solidFill>
                <a:latin typeface="Times New Roman" panose="02020603050405020304" pitchFamily="18" charset="0"/>
                <a:ea typeface="华文新魏" panose="02010800040101010101" pitchFamily="2" charset="-122"/>
              </a:rPr>
              <a:t>①</a:t>
            </a:r>
            <a:r>
              <a:rPr lang="zh-CN" altLang="en-US">
                <a:solidFill>
                  <a:srgbClr val="0000FF"/>
                </a:solidFill>
                <a:latin typeface="Times New Roman" panose="02020603050405020304" pitchFamily="18" charset="0"/>
                <a:ea typeface="华文新魏" panose="02010800040101010101" pitchFamily="2" charset="-122"/>
              </a:rPr>
              <a:t>电压源</a:t>
            </a:r>
            <a:r>
              <a:rPr lang="en-US" altLang="zh-CN" i="1">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S</a:t>
            </a:r>
            <a:r>
              <a:rPr lang="en-US" altLang="zh-CN">
                <a:solidFill>
                  <a:srgbClr val="0000FF"/>
                </a:solidFill>
                <a:latin typeface="Times New Roman" panose="02020603050405020304" pitchFamily="18" charset="0"/>
                <a:ea typeface="华文新魏" panose="02010800040101010101" pitchFamily="2" charset="-122"/>
              </a:rPr>
              <a:t>, ②</a:t>
            </a:r>
            <a:r>
              <a:rPr lang="zh-CN" altLang="en-US">
                <a:solidFill>
                  <a:srgbClr val="0000FF"/>
                </a:solidFill>
                <a:latin typeface="Times New Roman" panose="02020603050405020304" pitchFamily="18" charset="0"/>
                <a:ea typeface="华文新魏" panose="02010800040101010101" pitchFamily="2" charset="-122"/>
              </a:rPr>
              <a:t>电流源</a:t>
            </a:r>
            <a:r>
              <a:rPr lang="en-US" altLang="zh-CN" i="1">
                <a:solidFill>
                  <a:srgbClr val="0000FF"/>
                </a:solidFill>
                <a:latin typeface="Times New Roman" panose="02020603050405020304" pitchFamily="18" charset="0"/>
                <a:ea typeface="华文新魏" panose="02010800040101010101" pitchFamily="2" charset="-122"/>
              </a:rPr>
              <a:t>i</a:t>
            </a:r>
            <a:r>
              <a:rPr lang="en-US" altLang="zh-CN" baseline="-25000">
                <a:solidFill>
                  <a:srgbClr val="0000FF"/>
                </a:solidFill>
                <a:latin typeface="Times New Roman" panose="02020603050405020304" pitchFamily="18" charset="0"/>
                <a:ea typeface="华文新魏" panose="02010800040101010101" pitchFamily="2" charset="-122"/>
              </a:rPr>
              <a:t>S</a:t>
            </a:r>
            <a:r>
              <a:rPr lang="en-US" altLang="zh-CN">
                <a:solidFill>
                  <a:srgbClr val="0000FF"/>
                </a:solidFill>
                <a:latin typeface="Times New Roman" panose="02020603050405020304" pitchFamily="18" charset="0"/>
                <a:ea typeface="华文新魏" panose="02010800040101010101" pitchFamily="2" charset="-122"/>
              </a:rPr>
              <a:t>,  ③N</a:t>
            </a:r>
            <a:r>
              <a:rPr lang="zh-CN" altLang="en-US">
                <a:solidFill>
                  <a:srgbClr val="0000FF"/>
                </a:solidFill>
                <a:latin typeface="Times New Roman" panose="02020603050405020304" pitchFamily="18" charset="0"/>
                <a:ea typeface="华文新魏" panose="02010800040101010101" pitchFamily="2" charset="-122"/>
              </a:rPr>
              <a:t>内的全部独立源。</a:t>
            </a:r>
          </a:p>
          <a:p>
            <a:pPr eaLnBrk="1" hangingPunct="1"/>
            <a:r>
              <a:rPr lang="zh-CN" altLang="en-US">
                <a:solidFill>
                  <a:srgbClr val="0000FF"/>
                </a:solidFill>
                <a:latin typeface="Times New Roman" panose="02020603050405020304" pitchFamily="18" charset="0"/>
                <a:ea typeface="华文新魏" panose="02010800040101010101" pitchFamily="2" charset="-122"/>
              </a:rPr>
              <a:t>  设仅由电压源</a:t>
            </a:r>
            <a:r>
              <a:rPr lang="en-US" altLang="zh-CN" i="1">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S</a:t>
            </a:r>
            <a:r>
              <a:rPr lang="zh-CN" altLang="en-US">
                <a:solidFill>
                  <a:srgbClr val="0000FF"/>
                </a:solidFill>
                <a:latin typeface="Times New Roman" panose="02020603050405020304" pitchFamily="18" charset="0"/>
                <a:ea typeface="华文新魏" panose="02010800040101010101" pitchFamily="2" charset="-122"/>
              </a:rPr>
              <a:t>单独作用时引起的响应为</a:t>
            </a:r>
            <a:r>
              <a:rPr lang="en-US" altLang="zh-CN" i="1">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o</a:t>
            </a:r>
            <a:r>
              <a:rPr lang="en-US" altLang="zh-CN">
                <a:solidFill>
                  <a:srgbClr val="0000FF"/>
                </a:solidFill>
                <a:latin typeface="Times New Roman" panose="02020603050405020304" pitchFamily="18" charset="0"/>
                <a:ea typeface="华文新魏" panose="02010800040101010101" pitchFamily="2" charset="-122"/>
              </a:rPr>
              <a:t>’ </a:t>
            </a:r>
            <a:r>
              <a:rPr lang="zh-CN" altLang="en-US">
                <a:solidFill>
                  <a:srgbClr val="0000FF"/>
                </a:solidFill>
                <a:latin typeface="Times New Roman" panose="02020603050405020304" pitchFamily="18" charset="0"/>
                <a:ea typeface="华文新魏" panose="02010800040101010101" pitchFamily="2" charset="-122"/>
              </a:rPr>
              <a:t>，根据齐次定理，令 </a:t>
            </a:r>
            <a:r>
              <a:rPr lang="en-US" altLang="zh-CN" i="1">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o</a:t>
            </a:r>
            <a:r>
              <a:rPr lang="en-US" altLang="zh-CN">
                <a:solidFill>
                  <a:srgbClr val="0000FF"/>
                </a:solidFill>
                <a:latin typeface="Times New Roman" panose="02020603050405020304" pitchFamily="18" charset="0"/>
                <a:ea typeface="华文新魏" panose="02010800040101010101" pitchFamily="2" charset="-122"/>
              </a:rPr>
              <a:t>’ = K</a:t>
            </a:r>
            <a:r>
              <a:rPr lang="en-US" altLang="zh-CN" baseline="-25000">
                <a:solidFill>
                  <a:srgbClr val="0000FF"/>
                </a:solidFill>
                <a:latin typeface="Times New Roman" panose="02020603050405020304" pitchFamily="18" charset="0"/>
                <a:ea typeface="华文新魏" panose="02010800040101010101" pitchFamily="2" charset="-122"/>
              </a:rPr>
              <a:t>1 </a:t>
            </a:r>
            <a:r>
              <a:rPr lang="en-US" altLang="zh-CN" i="1">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S</a:t>
            </a:r>
          </a:p>
          <a:p>
            <a:pPr eaLnBrk="1" hangingPunct="1"/>
            <a:r>
              <a:rPr lang="zh-CN" altLang="en-US">
                <a:solidFill>
                  <a:srgbClr val="0000FF"/>
                </a:solidFill>
                <a:latin typeface="Times New Roman" panose="02020603050405020304" pitchFamily="18" charset="0"/>
                <a:ea typeface="华文新魏" panose="02010800040101010101" pitchFamily="2" charset="-122"/>
              </a:rPr>
              <a:t>仅由电流源</a:t>
            </a:r>
            <a:r>
              <a:rPr lang="en-US" altLang="zh-CN" i="1">
                <a:solidFill>
                  <a:srgbClr val="0000FF"/>
                </a:solidFill>
                <a:latin typeface="Times New Roman" panose="02020603050405020304" pitchFamily="18" charset="0"/>
                <a:ea typeface="华文新魏" panose="02010800040101010101" pitchFamily="2" charset="-122"/>
              </a:rPr>
              <a:t>i</a:t>
            </a:r>
            <a:r>
              <a:rPr lang="en-US" altLang="zh-CN" baseline="-25000">
                <a:solidFill>
                  <a:srgbClr val="0000FF"/>
                </a:solidFill>
                <a:latin typeface="Times New Roman" panose="02020603050405020304" pitchFamily="18" charset="0"/>
                <a:ea typeface="华文新魏" panose="02010800040101010101" pitchFamily="2" charset="-122"/>
              </a:rPr>
              <a:t>S</a:t>
            </a:r>
            <a:r>
              <a:rPr lang="zh-CN" altLang="en-US">
                <a:solidFill>
                  <a:srgbClr val="0000FF"/>
                </a:solidFill>
                <a:latin typeface="Times New Roman" panose="02020603050405020304" pitchFamily="18" charset="0"/>
                <a:ea typeface="华文新魏" panose="02010800040101010101" pitchFamily="2" charset="-122"/>
              </a:rPr>
              <a:t>单独作用时引起的响应为</a:t>
            </a:r>
            <a:r>
              <a:rPr lang="en-US" altLang="zh-CN" i="1">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o</a:t>
            </a:r>
            <a:r>
              <a:rPr lang="en-US" altLang="zh-CN">
                <a:solidFill>
                  <a:srgbClr val="0000FF"/>
                </a:solidFill>
                <a:latin typeface="Times New Roman" panose="02020603050405020304" pitchFamily="18" charset="0"/>
                <a:ea typeface="华文新魏" panose="02010800040101010101" pitchFamily="2" charset="-122"/>
              </a:rPr>
              <a:t>” </a:t>
            </a:r>
            <a:r>
              <a:rPr lang="zh-CN" altLang="en-US">
                <a:solidFill>
                  <a:srgbClr val="0000FF"/>
                </a:solidFill>
                <a:latin typeface="Times New Roman" panose="02020603050405020304" pitchFamily="18" charset="0"/>
                <a:ea typeface="华文新魏" panose="02010800040101010101" pitchFamily="2" charset="-122"/>
              </a:rPr>
              <a:t>，根据齐次定理，令 </a:t>
            </a:r>
            <a:r>
              <a:rPr lang="en-US" altLang="zh-CN" i="1">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o</a:t>
            </a:r>
            <a:r>
              <a:rPr lang="en-US" altLang="zh-CN">
                <a:solidFill>
                  <a:srgbClr val="0000FF"/>
                </a:solidFill>
                <a:latin typeface="Times New Roman" panose="02020603050405020304" pitchFamily="18" charset="0"/>
                <a:ea typeface="华文新魏" panose="02010800040101010101" pitchFamily="2" charset="-122"/>
              </a:rPr>
              <a:t>” = K</a:t>
            </a:r>
            <a:r>
              <a:rPr lang="en-US" altLang="zh-CN" baseline="-25000">
                <a:solidFill>
                  <a:srgbClr val="0000FF"/>
                </a:solidFill>
                <a:latin typeface="Times New Roman" panose="02020603050405020304" pitchFamily="18" charset="0"/>
                <a:ea typeface="华文新魏" panose="02010800040101010101" pitchFamily="2" charset="-122"/>
              </a:rPr>
              <a:t>2 </a:t>
            </a:r>
            <a:r>
              <a:rPr lang="en-US" altLang="zh-CN" i="1">
                <a:solidFill>
                  <a:srgbClr val="0000FF"/>
                </a:solidFill>
                <a:latin typeface="Times New Roman" panose="02020603050405020304" pitchFamily="18" charset="0"/>
                <a:ea typeface="华文新魏" panose="02010800040101010101" pitchFamily="2" charset="-122"/>
              </a:rPr>
              <a:t>i</a:t>
            </a:r>
            <a:r>
              <a:rPr lang="en-US" altLang="zh-CN" baseline="-25000">
                <a:solidFill>
                  <a:srgbClr val="0000FF"/>
                </a:solidFill>
                <a:latin typeface="Times New Roman" panose="02020603050405020304" pitchFamily="18" charset="0"/>
                <a:ea typeface="华文新魏" panose="02010800040101010101" pitchFamily="2" charset="-122"/>
              </a:rPr>
              <a:t>S</a:t>
            </a:r>
            <a:r>
              <a:rPr lang="zh-CN" altLang="en-US">
                <a:solidFill>
                  <a:srgbClr val="0000FF"/>
                </a:solidFill>
                <a:latin typeface="Times New Roman" panose="02020603050405020304" pitchFamily="18" charset="0"/>
                <a:ea typeface="华文新魏" panose="02010800040101010101" pitchFamily="2" charset="-122"/>
              </a:rPr>
              <a:t>；</a:t>
            </a:r>
          </a:p>
          <a:p>
            <a:pPr eaLnBrk="1" hangingPunct="1"/>
            <a:r>
              <a:rPr lang="zh-CN" altLang="en-US">
                <a:solidFill>
                  <a:srgbClr val="0000FF"/>
                </a:solidFill>
                <a:latin typeface="Times New Roman" panose="02020603050405020304" pitchFamily="18" charset="0"/>
                <a:ea typeface="华文新魏" panose="02010800040101010101" pitchFamily="2" charset="-122"/>
              </a:rPr>
              <a:t>仅由</a:t>
            </a:r>
            <a:r>
              <a:rPr lang="en-US" altLang="zh-CN">
                <a:solidFill>
                  <a:srgbClr val="0000FF"/>
                </a:solidFill>
                <a:latin typeface="Times New Roman" panose="02020603050405020304" pitchFamily="18" charset="0"/>
                <a:ea typeface="华文新魏" panose="02010800040101010101" pitchFamily="2" charset="-122"/>
              </a:rPr>
              <a:t>N</a:t>
            </a:r>
            <a:r>
              <a:rPr lang="zh-CN" altLang="en-US">
                <a:solidFill>
                  <a:srgbClr val="0000FF"/>
                </a:solidFill>
                <a:latin typeface="Times New Roman" panose="02020603050405020304" pitchFamily="18" charset="0"/>
                <a:ea typeface="华文新魏" panose="02010800040101010101" pitchFamily="2" charset="-122"/>
              </a:rPr>
              <a:t>内部所有独立源引起的响应记为</a:t>
            </a:r>
            <a:r>
              <a:rPr lang="en-US" altLang="zh-CN" i="1">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o</a:t>
            </a:r>
            <a:r>
              <a:rPr lang="en-US" altLang="zh-CN">
                <a:solidFill>
                  <a:srgbClr val="0000FF"/>
                </a:solidFill>
                <a:latin typeface="Times New Roman" panose="02020603050405020304" pitchFamily="18" charset="0"/>
                <a:ea typeface="华文新魏" panose="02010800040101010101" pitchFamily="2" charset="-122"/>
              </a:rPr>
              <a:t>”’ </a:t>
            </a:r>
            <a:r>
              <a:rPr lang="zh-CN" altLang="en-US">
                <a:solidFill>
                  <a:srgbClr val="0000FF"/>
                </a:solidFill>
                <a:latin typeface="Times New Roman" panose="02020603050405020304" pitchFamily="18" charset="0"/>
                <a:ea typeface="华文新魏" panose="02010800040101010101" pitchFamily="2" charset="-122"/>
              </a:rPr>
              <a:t>，于是，根据叠加定理，有</a:t>
            </a:r>
          </a:p>
          <a:p>
            <a:pPr eaLnBrk="1" hangingPunct="1"/>
            <a:r>
              <a:rPr lang="zh-CN" altLang="en-US">
                <a:solidFill>
                  <a:srgbClr val="0000FF"/>
                </a:solidFill>
                <a:latin typeface="Times New Roman" panose="02020603050405020304" pitchFamily="18" charset="0"/>
                <a:ea typeface="华文新魏" panose="02010800040101010101" pitchFamily="2" charset="-122"/>
              </a:rPr>
              <a:t>                  </a:t>
            </a:r>
            <a:r>
              <a:rPr lang="en-US" altLang="zh-CN" i="1">
                <a:solidFill>
                  <a:srgbClr val="FF0000"/>
                </a:solidFill>
                <a:latin typeface="Times New Roman" panose="02020603050405020304" pitchFamily="18" charset="0"/>
                <a:ea typeface="华文新魏" panose="02010800040101010101" pitchFamily="2" charset="-122"/>
              </a:rPr>
              <a:t>u</a:t>
            </a:r>
            <a:r>
              <a:rPr lang="en-US" altLang="zh-CN" baseline="-25000">
                <a:solidFill>
                  <a:srgbClr val="FF0000"/>
                </a:solidFill>
                <a:latin typeface="Times New Roman" panose="02020603050405020304" pitchFamily="18" charset="0"/>
                <a:ea typeface="华文新魏" panose="02010800040101010101" pitchFamily="2" charset="-122"/>
              </a:rPr>
              <a:t>o</a:t>
            </a:r>
            <a:r>
              <a:rPr lang="en-US" altLang="zh-CN">
                <a:solidFill>
                  <a:srgbClr val="FF0000"/>
                </a:solidFill>
                <a:latin typeface="Times New Roman" panose="02020603050405020304" pitchFamily="18" charset="0"/>
                <a:ea typeface="华文新魏" panose="02010800040101010101" pitchFamily="2" charset="-122"/>
              </a:rPr>
              <a:t> = K</a:t>
            </a:r>
            <a:r>
              <a:rPr lang="en-US" altLang="zh-CN" baseline="-25000">
                <a:solidFill>
                  <a:srgbClr val="FF0000"/>
                </a:solidFill>
                <a:latin typeface="Times New Roman" panose="02020603050405020304" pitchFamily="18" charset="0"/>
                <a:ea typeface="华文新魏" panose="02010800040101010101" pitchFamily="2" charset="-122"/>
              </a:rPr>
              <a:t>1 </a:t>
            </a:r>
            <a:r>
              <a:rPr lang="en-US" altLang="zh-CN" i="1">
                <a:solidFill>
                  <a:srgbClr val="FF0000"/>
                </a:solidFill>
                <a:latin typeface="Times New Roman" panose="02020603050405020304" pitchFamily="18" charset="0"/>
                <a:ea typeface="华文新魏" panose="02010800040101010101" pitchFamily="2" charset="-122"/>
              </a:rPr>
              <a:t>u</a:t>
            </a:r>
            <a:r>
              <a:rPr lang="en-US" altLang="zh-CN" baseline="-25000">
                <a:solidFill>
                  <a:srgbClr val="FF0000"/>
                </a:solidFill>
                <a:latin typeface="Times New Roman" panose="02020603050405020304" pitchFamily="18" charset="0"/>
                <a:ea typeface="华文新魏" panose="02010800040101010101" pitchFamily="2" charset="-122"/>
              </a:rPr>
              <a:t>S</a:t>
            </a:r>
            <a:r>
              <a:rPr lang="en-US" altLang="zh-CN">
                <a:solidFill>
                  <a:srgbClr val="FF0000"/>
                </a:solidFill>
                <a:latin typeface="Times New Roman" panose="02020603050405020304" pitchFamily="18" charset="0"/>
                <a:ea typeface="华文新魏" panose="02010800040101010101" pitchFamily="2" charset="-122"/>
              </a:rPr>
              <a:t>+ K</a:t>
            </a:r>
            <a:r>
              <a:rPr lang="en-US" altLang="zh-CN" baseline="-25000">
                <a:solidFill>
                  <a:srgbClr val="FF0000"/>
                </a:solidFill>
                <a:latin typeface="Times New Roman" panose="02020603050405020304" pitchFamily="18" charset="0"/>
                <a:ea typeface="华文新魏" panose="02010800040101010101" pitchFamily="2" charset="-122"/>
              </a:rPr>
              <a:t>2 </a:t>
            </a:r>
            <a:r>
              <a:rPr lang="en-US" altLang="zh-CN" i="1">
                <a:solidFill>
                  <a:srgbClr val="FF0000"/>
                </a:solidFill>
                <a:latin typeface="Times New Roman" panose="02020603050405020304" pitchFamily="18" charset="0"/>
                <a:ea typeface="华文新魏" panose="02010800040101010101" pitchFamily="2" charset="-122"/>
              </a:rPr>
              <a:t>i</a:t>
            </a:r>
            <a:r>
              <a:rPr lang="en-US" altLang="zh-CN" baseline="-25000">
                <a:solidFill>
                  <a:srgbClr val="FF0000"/>
                </a:solidFill>
                <a:latin typeface="Times New Roman" panose="02020603050405020304" pitchFamily="18" charset="0"/>
                <a:ea typeface="华文新魏" panose="02010800040101010101" pitchFamily="2" charset="-122"/>
              </a:rPr>
              <a:t>S</a:t>
            </a:r>
            <a:r>
              <a:rPr lang="en-US" altLang="zh-CN">
                <a:solidFill>
                  <a:srgbClr val="FF0000"/>
                </a:solidFill>
                <a:latin typeface="Times New Roman" panose="02020603050405020304" pitchFamily="18" charset="0"/>
                <a:ea typeface="华文新魏" panose="02010800040101010101" pitchFamily="2" charset="-122"/>
              </a:rPr>
              <a:t>+ </a:t>
            </a:r>
            <a:r>
              <a:rPr lang="en-US" altLang="zh-CN" i="1">
                <a:solidFill>
                  <a:srgbClr val="FF0000"/>
                </a:solidFill>
                <a:latin typeface="Times New Roman" panose="02020603050405020304" pitchFamily="18" charset="0"/>
                <a:ea typeface="华文新魏" panose="02010800040101010101" pitchFamily="2" charset="-122"/>
              </a:rPr>
              <a:t>u</a:t>
            </a:r>
            <a:r>
              <a:rPr lang="en-US" altLang="zh-CN" baseline="-25000">
                <a:solidFill>
                  <a:srgbClr val="FF0000"/>
                </a:solidFill>
                <a:latin typeface="Times New Roman" panose="02020603050405020304" pitchFamily="18" charset="0"/>
                <a:ea typeface="华文新魏" panose="02010800040101010101" pitchFamily="2" charset="-122"/>
              </a:rPr>
              <a:t>o</a:t>
            </a:r>
            <a:r>
              <a:rPr lang="en-US" altLang="zh-CN">
                <a:solidFill>
                  <a:srgbClr val="FF0000"/>
                </a:solidFill>
                <a:latin typeface="Times New Roman" panose="02020603050405020304" pitchFamily="18" charset="0"/>
                <a:ea typeface="华文新魏" panose="02010800040101010101" pitchFamily="2" charset="-122"/>
              </a:rPr>
              <a:t>”’</a:t>
            </a:r>
            <a:r>
              <a:rPr lang="en-US" altLang="zh-CN">
                <a:solidFill>
                  <a:srgbClr val="0000FF"/>
                </a:solidFill>
                <a:latin typeface="Times New Roman" panose="02020603050405020304" pitchFamily="18" charset="0"/>
                <a:ea typeface="华文新魏" panose="02010800040101010101" pitchFamily="2" charset="-122"/>
              </a:rPr>
              <a:t> </a:t>
            </a:r>
          </a:p>
          <a:p>
            <a:pPr eaLnBrk="1" hangingPunct="1"/>
            <a:r>
              <a:rPr lang="zh-CN" altLang="en-US">
                <a:solidFill>
                  <a:srgbClr val="0000FF"/>
                </a:solidFill>
                <a:latin typeface="Times New Roman" panose="02020603050405020304" pitchFamily="18" charset="0"/>
                <a:ea typeface="华文新魏" panose="02010800040101010101" pitchFamily="2" charset="-122"/>
              </a:rPr>
              <a:t>将已知条件代入得  </a:t>
            </a:r>
            <a:r>
              <a:rPr lang="en-US" altLang="zh-CN">
                <a:solidFill>
                  <a:srgbClr val="0000FF"/>
                </a:solidFill>
                <a:latin typeface="Times New Roman" panose="02020603050405020304" pitchFamily="18" charset="0"/>
                <a:ea typeface="华文新魏" panose="02010800040101010101" pitchFamily="2" charset="-122"/>
              </a:rPr>
              <a:t>6 K</a:t>
            </a:r>
            <a:r>
              <a:rPr lang="en-US" altLang="zh-CN" baseline="-25000">
                <a:solidFill>
                  <a:srgbClr val="0000FF"/>
                </a:solidFill>
                <a:latin typeface="Times New Roman" panose="02020603050405020304" pitchFamily="18" charset="0"/>
                <a:ea typeface="华文新魏" panose="02010800040101010101" pitchFamily="2" charset="-122"/>
              </a:rPr>
              <a:t>1 </a:t>
            </a:r>
            <a:r>
              <a:rPr lang="en-US" altLang="zh-CN">
                <a:solidFill>
                  <a:srgbClr val="0000FF"/>
                </a:solidFill>
                <a:latin typeface="Times New Roman" panose="02020603050405020304" pitchFamily="18" charset="0"/>
                <a:ea typeface="华文新魏" panose="02010800040101010101" pitchFamily="2" charset="-122"/>
              </a:rPr>
              <a:t>+ </a:t>
            </a:r>
            <a:r>
              <a:rPr lang="en-US" altLang="zh-CN" i="1">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o</a:t>
            </a:r>
            <a:r>
              <a:rPr lang="en-US" altLang="zh-CN">
                <a:solidFill>
                  <a:srgbClr val="0000FF"/>
                </a:solidFill>
                <a:latin typeface="Times New Roman" panose="02020603050405020304" pitchFamily="18" charset="0"/>
                <a:ea typeface="华文新魏" panose="02010800040101010101" pitchFamily="2" charset="-122"/>
              </a:rPr>
              <a:t>”’ = 4   </a:t>
            </a:r>
            <a:r>
              <a:rPr lang="zh-CN" altLang="en-US">
                <a:solidFill>
                  <a:srgbClr val="0000FF"/>
                </a:solidFill>
                <a:latin typeface="Times New Roman" panose="02020603050405020304" pitchFamily="18" charset="0"/>
                <a:ea typeface="华文新魏" panose="02010800040101010101" pitchFamily="2" charset="-122"/>
              </a:rPr>
              <a:t>，</a:t>
            </a:r>
            <a:r>
              <a:rPr lang="en-US" altLang="zh-CN">
                <a:solidFill>
                  <a:srgbClr val="0000FF"/>
                </a:solidFill>
                <a:latin typeface="Times New Roman" panose="02020603050405020304" pitchFamily="18" charset="0"/>
                <a:ea typeface="华文新魏" panose="02010800040101010101" pitchFamily="2" charset="-122"/>
              </a:rPr>
              <a:t>4 K</a:t>
            </a:r>
            <a:r>
              <a:rPr lang="en-US" altLang="zh-CN" baseline="-25000">
                <a:solidFill>
                  <a:srgbClr val="0000FF"/>
                </a:solidFill>
                <a:latin typeface="Times New Roman" panose="02020603050405020304" pitchFamily="18" charset="0"/>
                <a:ea typeface="华文新魏" panose="02010800040101010101" pitchFamily="2" charset="-122"/>
              </a:rPr>
              <a:t>2</a:t>
            </a:r>
            <a:r>
              <a:rPr lang="en-US" altLang="zh-CN">
                <a:solidFill>
                  <a:srgbClr val="0000FF"/>
                </a:solidFill>
                <a:latin typeface="Times New Roman" panose="02020603050405020304" pitchFamily="18" charset="0"/>
                <a:ea typeface="华文新魏" panose="02010800040101010101" pitchFamily="2" charset="-122"/>
              </a:rPr>
              <a:t> + </a:t>
            </a:r>
            <a:r>
              <a:rPr lang="en-US" altLang="zh-CN" i="1">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o</a:t>
            </a:r>
            <a:r>
              <a:rPr lang="en-US" altLang="zh-CN">
                <a:solidFill>
                  <a:srgbClr val="0000FF"/>
                </a:solidFill>
                <a:latin typeface="Times New Roman" panose="02020603050405020304" pitchFamily="18" charset="0"/>
                <a:ea typeface="华文新魏" panose="02010800040101010101" pitchFamily="2" charset="-122"/>
              </a:rPr>
              <a:t>”’ = 0 </a:t>
            </a:r>
            <a:r>
              <a:rPr lang="zh-CN" altLang="en-US">
                <a:solidFill>
                  <a:srgbClr val="0000FF"/>
                </a:solidFill>
                <a:latin typeface="Times New Roman" panose="02020603050405020304" pitchFamily="18" charset="0"/>
                <a:ea typeface="华文新魏" panose="02010800040101010101" pitchFamily="2" charset="-122"/>
              </a:rPr>
              <a:t>， </a:t>
            </a:r>
            <a:r>
              <a:rPr lang="en-US" altLang="zh-CN">
                <a:solidFill>
                  <a:srgbClr val="0000FF"/>
                </a:solidFill>
                <a:latin typeface="黑体" panose="02010609060101010101" pitchFamily="49" charset="-122"/>
                <a:ea typeface="黑体" panose="02010609060101010101" pitchFamily="49" charset="-122"/>
              </a:rPr>
              <a:t>-</a:t>
            </a:r>
            <a:r>
              <a:rPr lang="en-US" altLang="zh-CN">
                <a:solidFill>
                  <a:srgbClr val="0000FF"/>
                </a:solidFill>
                <a:latin typeface="Times New Roman" panose="02020603050405020304" pitchFamily="18" charset="0"/>
                <a:ea typeface="华文新魏" panose="02010800040101010101" pitchFamily="2" charset="-122"/>
              </a:rPr>
              <a:t> 3 K</a:t>
            </a:r>
            <a:r>
              <a:rPr lang="en-US" altLang="zh-CN" baseline="-25000">
                <a:solidFill>
                  <a:srgbClr val="0000FF"/>
                </a:solidFill>
                <a:latin typeface="Times New Roman" panose="02020603050405020304" pitchFamily="18" charset="0"/>
                <a:ea typeface="华文新魏" panose="02010800040101010101" pitchFamily="2" charset="-122"/>
              </a:rPr>
              <a:t>1 </a:t>
            </a:r>
            <a:r>
              <a:rPr lang="en-US" altLang="zh-CN">
                <a:solidFill>
                  <a:srgbClr val="0000FF"/>
                </a:solidFill>
                <a:latin typeface="黑体" panose="02010609060101010101" pitchFamily="49" charset="-122"/>
                <a:ea typeface="黑体" panose="02010609060101010101" pitchFamily="49" charset="-122"/>
              </a:rPr>
              <a:t>-</a:t>
            </a:r>
            <a:r>
              <a:rPr lang="en-US" altLang="zh-CN" baseline="-25000">
                <a:solidFill>
                  <a:srgbClr val="0000FF"/>
                </a:solidFill>
                <a:latin typeface="Times New Roman" panose="02020603050405020304" pitchFamily="18" charset="0"/>
                <a:ea typeface="华文新魏" panose="02010800040101010101" pitchFamily="2" charset="-122"/>
              </a:rPr>
              <a:t> </a:t>
            </a:r>
            <a:r>
              <a:rPr lang="en-US" altLang="zh-CN">
                <a:solidFill>
                  <a:srgbClr val="0000FF"/>
                </a:solidFill>
                <a:latin typeface="Times New Roman" panose="02020603050405020304" pitchFamily="18" charset="0"/>
                <a:ea typeface="华文新魏" panose="02010800040101010101" pitchFamily="2" charset="-122"/>
              </a:rPr>
              <a:t>2 K</a:t>
            </a:r>
            <a:r>
              <a:rPr lang="en-US" altLang="zh-CN" baseline="-25000">
                <a:solidFill>
                  <a:srgbClr val="0000FF"/>
                </a:solidFill>
                <a:latin typeface="Times New Roman" panose="02020603050405020304" pitchFamily="18" charset="0"/>
                <a:ea typeface="华文新魏" panose="02010800040101010101" pitchFamily="2" charset="-122"/>
              </a:rPr>
              <a:t>2</a:t>
            </a:r>
            <a:r>
              <a:rPr lang="en-US" altLang="zh-CN">
                <a:solidFill>
                  <a:srgbClr val="0000FF"/>
                </a:solidFill>
                <a:latin typeface="Times New Roman" panose="02020603050405020304" pitchFamily="18" charset="0"/>
                <a:ea typeface="华文新魏" panose="02010800040101010101" pitchFamily="2" charset="-122"/>
              </a:rPr>
              <a:t> + </a:t>
            </a:r>
            <a:r>
              <a:rPr lang="en-US" altLang="zh-CN" i="1">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o</a:t>
            </a:r>
            <a:r>
              <a:rPr lang="en-US" altLang="zh-CN">
                <a:solidFill>
                  <a:srgbClr val="0000FF"/>
                </a:solidFill>
                <a:latin typeface="Times New Roman" panose="02020603050405020304" pitchFamily="18" charset="0"/>
                <a:ea typeface="华文新魏" panose="02010800040101010101" pitchFamily="2" charset="-122"/>
              </a:rPr>
              <a:t>”’ = 2</a:t>
            </a:r>
          </a:p>
          <a:p>
            <a:pPr eaLnBrk="1" hangingPunct="1"/>
            <a:r>
              <a:rPr lang="zh-CN" altLang="en-US">
                <a:solidFill>
                  <a:srgbClr val="0000FF"/>
                </a:solidFill>
                <a:latin typeface="Times New Roman" panose="02020603050405020304" pitchFamily="18" charset="0"/>
                <a:ea typeface="华文新魏" panose="02010800040101010101" pitchFamily="2" charset="-122"/>
              </a:rPr>
              <a:t>解得， </a:t>
            </a:r>
            <a:r>
              <a:rPr lang="en-US" altLang="zh-CN">
                <a:solidFill>
                  <a:srgbClr val="0000FF"/>
                </a:solidFill>
                <a:latin typeface="Times New Roman" panose="02020603050405020304" pitchFamily="18" charset="0"/>
                <a:ea typeface="华文新魏" panose="02010800040101010101" pitchFamily="2" charset="-122"/>
              </a:rPr>
              <a:t>K</a:t>
            </a:r>
            <a:r>
              <a:rPr lang="en-US" altLang="zh-CN" baseline="-25000">
                <a:solidFill>
                  <a:srgbClr val="0000FF"/>
                </a:solidFill>
                <a:latin typeface="Times New Roman" panose="02020603050405020304" pitchFamily="18" charset="0"/>
                <a:ea typeface="华文新魏" panose="02010800040101010101" pitchFamily="2" charset="-122"/>
              </a:rPr>
              <a:t>1 </a:t>
            </a:r>
            <a:r>
              <a:rPr lang="en-US" altLang="zh-CN">
                <a:solidFill>
                  <a:srgbClr val="0000FF"/>
                </a:solidFill>
                <a:latin typeface="Times New Roman" panose="02020603050405020304" pitchFamily="18" charset="0"/>
                <a:ea typeface="华文新魏" panose="02010800040101010101" pitchFamily="2" charset="-122"/>
              </a:rPr>
              <a:t>=1/3</a:t>
            </a:r>
            <a:r>
              <a:rPr lang="zh-CN" altLang="en-US">
                <a:solidFill>
                  <a:srgbClr val="0000FF"/>
                </a:solidFill>
                <a:latin typeface="Times New Roman" panose="02020603050405020304" pitchFamily="18" charset="0"/>
                <a:ea typeface="华文新魏" panose="02010800040101010101" pitchFamily="2" charset="-122"/>
              </a:rPr>
              <a:t>， </a:t>
            </a:r>
            <a:r>
              <a:rPr lang="en-US" altLang="zh-CN">
                <a:solidFill>
                  <a:srgbClr val="0000FF"/>
                </a:solidFill>
                <a:latin typeface="Times New Roman" panose="02020603050405020304" pitchFamily="18" charset="0"/>
                <a:ea typeface="华文新魏" panose="02010800040101010101" pitchFamily="2" charset="-122"/>
              </a:rPr>
              <a:t>K</a:t>
            </a:r>
            <a:r>
              <a:rPr lang="en-US" altLang="zh-CN" baseline="-25000">
                <a:solidFill>
                  <a:srgbClr val="0000FF"/>
                </a:solidFill>
                <a:latin typeface="Times New Roman" panose="02020603050405020304" pitchFamily="18" charset="0"/>
                <a:ea typeface="华文新魏" panose="02010800040101010101" pitchFamily="2" charset="-122"/>
              </a:rPr>
              <a:t>2 </a:t>
            </a:r>
            <a:r>
              <a:rPr lang="en-US" altLang="zh-CN">
                <a:solidFill>
                  <a:srgbClr val="0000FF"/>
                </a:solidFill>
                <a:latin typeface="Times New Roman" panose="02020603050405020304" pitchFamily="18" charset="0"/>
                <a:ea typeface="华文新魏" panose="02010800040101010101" pitchFamily="2" charset="-122"/>
              </a:rPr>
              <a:t>= </a:t>
            </a:r>
            <a:r>
              <a:rPr lang="en-US" altLang="zh-CN">
                <a:solidFill>
                  <a:srgbClr val="0000FF"/>
                </a:solidFill>
                <a:latin typeface="黑体" panose="02010609060101010101" pitchFamily="49" charset="-122"/>
                <a:ea typeface="黑体" panose="02010609060101010101" pitchFamily="49" charset="-122"/>
              </a:rPr>
              <a:t>-</a:t>
            </a:r>
            <a:r>
              <a:rPr lang="en-US" altLang="zh-CN" baseline="-25000">
                <a:solidFill>
                  <a:srgbClr val="0000FF"/>
                </a:solidFill>
                <a:latin typeface="Times New Roman" panose="02020603050405020304" pitchFamily="18" charset="0"/>
                <a:ea typeface="华文新魏" panose="02010800040101010101" pitchFamily="2" charset="-122"/>
              </a:rPr>
              <a:t> </a:t>
            </a:r>
            <a:r>
              <a:rPr lang="en-US" altLang="zh-CN">
                <a:solidFill>
                  <a:srgbClr val="0000FF"/>
                </a:solidFill>
                <a:latin typeface="Times New Roman" panose="02020603050405020304" pitchFamily="18" charset="0"/>
                <a:ea typeface="华文新魏" panose="02010800040101010101" pitchFamily="2" charset="-122"/>
              </a:rPr>
              <a:t>1/2 </a:t>
            </a:r>
            <a:r>
              <a:rPr lang="zh-CN" altLang="en-US">
                <a:solidFill>
                  <a:srgbClr val="0000FF"/>
                </a:solidFill>
                <a:latin typeface="Times New Roman" panose="02020603050405020304" pitchFamily="18" charset="0"/>
                <a:ea typeface="华文新魏" panose="02010800040101010101" pitchFamily="2" charset="-122"/>
              </a:rPr>
              <a:t>， </a:t>
            </a:r>
            <a:r>
              <a:rPr lang="en-US" altLang="zh-CN" i="1">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o</a:t>
            </a:r>
            <a:r>
              <a:rPr lang="en-US" altLang="zh-CN">
                <a:solidFill>
                  <a:srgbClr val="0000FF"/>
                </a:solidFill>
                <a:latin typeface="Times New Roman" panose="02020603050405020304" pitchFamily="18" charset="0"/>
                <a:ea typeface="华文新魏" panose="02010800040101010101" pitchFamily="2" charset="-122"/>
              </a:rPr>
              <a:t>”’ = 2 </a:t>
            </a:r>
          </a:p>
          <a:p>
            <a:pPr eaLnBrk="1" hangingPunct="1"/>
            <a:r>
              <a:rPr lang="zh-CN" altLang="en-US">
                <a:solidFill>
                  <a:srgbClr val="0000FF"/>
                </a:solidFill>
                <a:latin typeface="Times New Roman" panose="02020603050405020304" pitchFamily="18" charset="0"/>
                <a:ea typeface="华文新魏" panose="02010800040101010101" pitchFamily="2" charset="-122"/>
              </a:rPr>
              <a:t>因此   </a:t>
            </a:r>
            <a:r>
              <a:rPr lang="en-US" altLang="zh-CN" i="1">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o</a:t>
            </a:r>
            <a:r>
              <a:rPr lang="en-US" altLang="zh-CN">
                <a:solidFill>
                  <a:srgbClr val="0000FF"/>
                </a:solidFill>
                <a:latin typeface="Times New Roman" panose="02020603050405020304" pitchFamily="18" charset="0"/>
                <a:ea typeface="华文新魏" panose="02010800040101010101" pitchFamily="2" charset="-122"/>
              </a:rPr>
              <a:t> = </a:t>
            </a:r>
            <a:r>
              <a:rPr lang="en-US" altLang="zh-CN" i="1">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S </a:t>
            </a:r>
            <a:r>
              <a:rPr lang="en-US" altLang="zh-CN">
                <a:solidFill>
                  <a:srgbClr val="0000FF"/>
                </a:solidFill>
                <a:latin typeface="Times New Roman" panose="02020603050405020304" pitchFamily="18" charset="0"/>
                <a:ea typeface="华文新魏" panose="02010800040101010101" pitchFamily="2" charset="-122"/>
              </a:rPr>
              <a:t>/3</a:t>
            </a:r>
            <a:r>
              <a:rPr lang="en-US" altLang="zh-CN" baseline="-25000">
                <a:solidFill>
                  <a:srgbClr val="0000FF"/>
                </a:solidFill>
                <a:latin typeface="Times New Roman" panose="02020603050405020304" pitchFamily="18" charset="0"/>
                <a:ea typeface="华文新魏" panose="02010800040101010101" pitchFamily="2" charset="-122"/>
              </a:rPr>
              <a:t>  </a:t>
            </a:r>
            <a:r>
              <a:rPr lang="en-US" altLang="zh-CN">
                <a:solidFill>
                  <a:srgbClr val="0000FF"/>
                </a:solidFill>
                <a:latin typeface="黑体" panose="02010609060101010101" pitchFamily="49" charset="-122"/>
                <a:ea typeface="黑体" panose="02010609060101010101" pitchFamily="49" charset="-122"/>
              </a:rPr>
              <a:t>-</a:t>
            </a:r>
            <a:r>
              <a:rPr lang="en-US" altLang="zh-CN">
                <a:solidFill>
                  <a:srgbClr val="0000FF"/>
                </a:solidFill>
                <a:latin typeface="Times New Roman" panose="02020603050405020304" pitchFamily="18" charset="0"/>
                <a:ea typeface="华文新魏" panose="02010800040101010101" pitchFamily="2" charset="-122"/>
              </a:rPr>
              <a:t> </a:t>
            </a:r>
            <a:r>
              <a:rPr lang="en-US" altLang="zh-CN" i="1">
                <a:solidFill>
                  <a:srgbClr val="0000FF"/>
                </a:solidFill>
                <a:latin typeface="Times New Roman" panose="02020603050405020304" pitchFamily="18" charset="0"/>
                <a:ea typeface="华文新魏" panose="02010800040101010101" pitchFamily="2" charset="-122"/>
              </a:rPr>
              <a:t>i</a:t>
            </a:r>
            <a:r>
              <a:rPr lang="en-US" altLang="zh-CN" baseline="-25000">
                <a:solidFill>
                  <a:srgbClr val="0000FF"/>
                </a:solidFill>
                <a:latin typeface="Times New Roman" panose="02020603050405020304" pitchFamily="18" charset="0"/>
                <a:ea typeface="华文新魏" panose="02010800040101010101" pitchFamily="2" charset="-122"/>
              </a:rPr>
              <a:t>S </a:t>
            </a:r>
            <a:r>
              <a:rPr lang="en-US" altLang="zh-CN">
                <a:solidFill>
                  <a:srgbClr val="0000FF"/>
                </a:solidFill>
                <a:latin typeface="Times New Roman" panose="02020603050405020304" pitchFamily="18" charset="0"/>
                <a:ea typeface="华文新魏" panose="02010800040101010101" pitchFamily="2" charset="-122"/>
              </a:rPr>
              <a:t>/2 + 2 </a:t>
            </a:r>
            <a:r>
              <a:rPr lang="zh-CN" altLang="en-US">
                <a:solidFill>
                  <a:srgbClr val="0000FF"/>
                </a:solidFill>
                <a:latin typeface="Times New Roman" panose="02020603050405020304" pitchFamily="18" charset="0"/>
                <a:ea typeface="华文新魏" panose="02010800040101010101" pitchFamily="2" charset="-122"/>
              </a:rPr>
              <a:t>，当</a:t>
            </a:r>
            <a:r>
              <a:rPr lang="en-US" altLang="zh-CN" i="1">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s </a:t>
            </a:r>
            <a:r>
              <a:rPr lang="en-US" altLang="zh-CN">
                <a:solidFill>
                  <a:srgbClr val="0000FF"/>
                </a:solidFill>
                <a:latin typeface="Times New Roman" panose="02020603050405020304" pitchFamily="18" charset="0"/>
                <a:ea typeface="华文新魏" panose="02010800040101010101" pitchFamily="2" charset="-122"/>
              </a:rPr>
              <a:t>= 3V</a:t>
            </a:r>
            <a:r>
              <a:rPr lang="zh-CN" altLang="en-US">
                <a:solidFill>
                  <a:srgbClr val="0000FF"/>
                </a:solidFill>
                <a:latin typeface="Times New Roman" panose="02020603050405020304" pitchFamily="18" charset="0"/>
                <a:ea typeface="华文新魏" panose="02010800040101010101" pitchFamily="2" charset="-122"/>
              </a:rPr>
              <a:t>，</a:t>
            </a:r>
            <a:r>
              <a:rPr lang="en-US" altLang="zh-CN" i="1">
                <a:solidFill>
                  <a:srgbClr val="0000FF"/>
                </a:solidFill>
                <a:latin typeface="Times New Roman" panose="02020603050405020304" pitchFamily="18" charset="0"/>
                <a:ea typeface="华文新魏" panose="02010800040101010101" pitchFamily="2" charset="-122"/>
              </a:rPr>
              <a:t>i</a:t>
            </a:r>
            <a:r>
              <a:rPr lang="en-US" altLang="zh-CN" baseline="-25000">
                <a:solidFill>
                  <a:srgbClr val="0000FF"/>
                </a:solidFill>
                <a:latin typeface="Times New Roman" panose="02020603050405020304" pitchFamily="18" charset="0"/>
                <a:ea typeface="华文新魏" panose="02010800040101010101" pitchFamily="2" charset="-122"/>
              </a:rPr>
              <a:t>S</a:t>
            </a:r>
            <a:r>
              <a:rPr lang="en-US" altLang="zh-CN">
                <a:solidFill>
                  <a:srgbClr val="0000FF"/>
                </a:solidFill>
                <a:latin typeface="Times New Roman" panose="02020603050405020304" pitchFamily="18" charset="0"/>
                <a:ea typeface="华文新魏" panose="02010800040101010101" pitchFamily="2" charset="-122"/>
              </a:rPr>
              <a:t>= 3A</a:t>
            </a:r>
            <a:r>
              <a:rPr lang="zh-CN" altLang="en-US">
                <a:solidFill>
                  <a:srgbClr val="0000FF"/>
                </a:solidFill>
                <a:latin typeface="Times New Roman" panose="02020603050405020304" pitchFamily="18" charset="0"/>
                <a:ea typeface="华文新魏" panose="02010800040101010101" pitchFamily="2" charset="-122"/>
              </a:rPr>
              <a:t>时的电压</a:t>
            </a:r>
            <a:r>
              <a:rPr lang="en-US" altLang="zh-CN" i="1">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o</a:t>
            </a:r>
            <a:r>
              <a:rPr lang="en-US" altLang="zh-CN">
                <a:solidFill>
                  <a:srgbClr val="0000FF"/>
                </a:solidFill>
                <a:latin typeface="Times New Roman" panose="02020603050405020304" pitchFamily="18" charset="0"/>
                <a:ea typeface="华文新魏" panose="02010800040101010101" pitchFamily="2" charset="-122"/>
              </a:rPr>
              <a:t>= 1.5V</a:t>
            </a:r>
          </a:p>
        </p:txBody>
      </p:sp>
      <p:graphicFrame>
        <p:nvGraphicFramePr>
          <p:cNvPr id="36877" name="对象 36876">
            <a:extLst>
              <a:ext uri="{FF2B5EF4-FFF2-40B4-BE49-F238E27FC236}">
                <a16:creationId xmlns:a16="http://schemas.microsoft.com/office/drawing/2014/main" id="{C869BE79-43C7-4AB1-803C-CAF9279930F0}"/>
              </a:ext>
            </a:extLst>
          </p:cNvPr>
          <p:cNvGraphicFramePr>
            <a:graphicFrameLocks/>
          </p:cNvGraphicFramePr>
          <p:nvPr/>
        </p:nvGraphicFramePr>
        <p:xfrm>
          <a:off x="5867400" y="1524000"/>
          <a:ext cx="3078163" cy="2081213"/>
        </p:xfrm>
        <a:graphic>
          <a:graphicData uri="http://schemas.openxmlformats.org/presentationml/2006/ole">
            <mc:AlternateContent xmlns:mc="http://schemas.openxmlformats.org/markup-compatibility/2006">
              <mc:Choice xmlns:v="urn:schemas-microsoft-com:vml" Requires="v">
                <p:oleObj spid="_x0000_s43037" r:id="rId3" imgW="3078480" imgH="2081784" progId="Visio.Drawing.5">
                  <p:embed/>
                </p:oleObj>
              </mc:Choice>
              <mc:Fallback>
                <p:oleObj r:id="rId3" imgW="3078480" imgH="2081784" progId="Visio.Drawing.5">
                  <p:embed/>
                  <p:pic>
                    <p:nvPicPr>
                      <p:cNvPr id="0" name="对象 3687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524000"/>
                        <a:ext cx="3078163" cy="208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895" name="文本框 36881">
            <a:hlinkClick r:id="" action="ppaction://hlinkshowjump?jump=nextslide"/>
            <a:extLst>
              <a:ext uri="{FF2B5EF4-FFF2-40B4-BE49-F238E27FC236}">
                <a16:creationId xmlns:a16="http://schemas.microsoft.com/office/drawing/2014/main" id="{FA36CEC7-1F42-4C96-948D-1C14EEB77D05}"/>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37896" name="文本框 36882">
            <a:hlinkClick r:id="" action="ppaction://hlinkshowjump?jump=previousslide"/>
            <a:extLst>
              <a:ext uri="{FF2B5EF4-FFF2-40B4-BE49-F238E27FC236}">
                <a16:creationId xmlns:a16="http://schemas.microsoft.com/office/drawing/2014/main" id="{EC6221DB-05FC-47E3-93B8-5AA10D557C7D}"/>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37897" name="文本框 36883">
            <a:extLst>
              <a:ext uri="{FF2B5EF4-FFF2-40B4-BE49-F238E27FC236}">
                <a16:creationId xmlns:a16="http://schemas.microsoft.com/office/drawing/2014/main" id="{37F79849-604F-4F22-A238-24C3DEF01F2D}"/>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07DF955B-DF2F-422D-B1F1-1D2F6A61CF20}"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25</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37898" name="文本框 36884">
            <a:hlinkClick r:id="" action="ppaction://hlinkshowjump?jump=firstslide"/>
            <a:extLst>
              <a:ext uri="{FF2B5EF4-FFF2-40B4-BE49-F238E27FC236}">
                <a16:creationId xmlns:a16="http://schemas.microsoft.com/office/drawing/2014/main" id="{AC63FA14-803B-42DF-A1A8-120573A31315}"/>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43020" name="标题 36885">
            <a:extLst>
              <a:ext uri="{FF2B5EF4-FFF2-40B4-BE49-F238E27FC236}">
                <a16:creationId xmlns:a16="http://schemas.microsoft.com/office/drawing/2014/main" id="{2C58DC9B-E151-42B8-869B-25619F537230}"/>
              </a:ext>
            </a:extLst>
          </p:cNvPr>
          <p:cNvSpPr>
            <a:spLocks noGrp="1" noChangeArrowheads="1"/>
          </p:cNvSpPr>
          <p:nvPr>
            <p:ph type="title" idx="4294967295"/>
          </p:nvPr>
        </p:nvSpPr>
        <p:spPr>
          <a:xfrm>
            <a:off x="381000" y="762000"/>
            <a:ext cx="1524000" cy="381000"/>
          </a:xfrm>
        </p:spPr>
        <p:txBody>
          <a:bodyPr/>
          <a:lstStyle/>
          <a:p>
            <a:pPr eaLnBrk="1" hangingPunct="1"/>
            <a:r>
              <a:rPr lang="en-US" altLang="zh-CN">
                <a:solidFill>
                  <a:srgbClr val="D82E1C"/>
                </a:solidFill>
                <a:latin typeface="黑体" panose="02010609060101010101" pitchFamily="49" charset="-122"/>
                <a:ea typeface="黑体" panose="02010609060101010101" pitchFamily="49" charset="-122"/>
              </a:rPr>
              <a:t>4</a:t>
            </a:r>
            <a:r>
              <a:rPr lang="zh-CN" altLang="en-US">
                <a:solidFill>
                  <a:srgbClr val="D82E1C"/>
                </a:solidFill>
                <a:latin typeface="黑体" panose="02010609060101010101" pitchFamily="49" charset="-122"/>
                <a:ea typeface="黑体" panose="02010609060101010101" pitchFamily="49" charset="-122"/>
              </a:rPr>
              <a:t>、举例</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68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36875"/>
                                        </p:tgtEl>
                                        <p:attrNameLst>
                                          <p:attrName>style.visibility</p:attrName>
                                        </p:attrNameLst>
                                      </p:cBhvr>
                                      <p:to>
                                        <p:strVal val="visible"/>
                                      </p:to>
                                    </p:set>
                                    <p:anim calcmode="lin" valueType="num">
                                      <p:cBhvr>
                                        <p:cTn id="11" dur="500" fill="hold"/>
                                        <p:tgtEl>
                                          <p:spTgt spid="36875"/>
                                        </p:tgtEl>
                                        <p:attrNameLst>
                                          <p:attrName>ppt_w</p:attrName>
                                        </p:attrNameLst>
                                      </p:cBhvr>
                                      <p:tavLst>
                                        <p:tav tm="0">
                                          <p:val>
                                            <p:fltVal val="0"/>
                                          </p:val>
                                        </p:tav>
                                        <p:tav tm="100000">
                                          <p:val>
                                            <p:strVal val="#ppt_w"/>
                                          </p:val>
                                        </p:tav>
                                      </p:tavLst>
                                    </p:anim>
                                    <p:anim calcmode="lin" valueType="num">
                                      <p:cBhvr>
                                        <p:cTn id="12" dur="500" fill="hold"/>
                                        <p:tgtEl>
                                          <p:spTgt spid="36875"/>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36877"/>
                                        </p:tgtEl>
                                        <p:attrNameLst>
                                          <p:attrName>style.visibility</p:attrName>
                                        </p:attrNameLst>
                                      </p:cBhvr>
                                      <p:to>
                                        <p:strVal val="visible"/>
                                      </p:to>
                                    </p:set>
                                    <p:anim calcmode="lin" valueType="num">
                                      <p:cBhvr additive="base">
                                        <p:cTn id="17" dur="500" fill="hold"/>
                                        <p:tgtEl>
                                          <p:spTgt spid="36877"/>
                                        </p:tgtEl>
                                        <p:attrNameLst>
                                          <p:attrName>ppt_x</p:attrName>
                                        </p:attrNameLst>
                                      </p:cBhvr>
                                      <p:tavLst>
                                        <p:tav tm="0">
                                          <p:val>
                                            <p:strVal val="1+#ppt_w/2"/>
                                          </p:val>
                                        </p:tav>
                                        <p:tav tm="100000">
                                          <p:val>
                                            <p:strVal val="#ppt_x"/>
                                          </p:val>
                                        </p:tav>
                                      </p:tavLst>
                                    </p:anim>
                                    <p:anim calcmode="lin" valueType="num">
                                      <p:cBhvr additive="base">
                                        <p:cTn id="18" dur="500" fill="hold"/>
                                        <p:tgtEl>
                                          <p:spTgt spid="36877"/>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6876">
                                            <p:txEl>
                                              <p:pRg st="0" end="0"/>
                                            </p:txEl>
                                          </p:spTgt>
                                        </p:tgtEl>
                                        <p:attrNameLst>
                                          <p:attrName>style.visibility</p:attrName>
                                        </p:attrNameLst>
                                      </p:cBhvr>
                                      <p:to>
                                        <p:strVal val="visible"/>
                                      </p:to>
                                    </p:set>
                                    <p:anim calcmode="lin" valueType="num">
                                      <p:cBhvr additive="base">
                                        <p:cTn id="23" dur="500" fill="hold"/>
                                        <p:tgtEl>
                                          <p:spTgt spid="36876">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687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6876">
                                            <p:txEl>
                                              <p:pRg st="1" end="1"/>
                                            </p:txEl>
                                          </p:spTgt>
                                        </p:tgtEl>
                                        <p:attrNameLst>
                                          <p:attrName>style.visibility</p:attrName>
                                        </p:attrNameLst>
                                      </p:cBhvr>
                                      <p:to>
                                        <p:strVal val="visible"/>
                                      </p:to>
                                    </p:set>
                                    <p:anim calcmode="lin" valueType="num">
                                      <p:cBhvr additive="base">
                                        <p:cTn id="29" dur="500" fill="hold"/>
                                        <p:tgtEl>
                                          <p:spTgt spid="36876">
                                            <p:txEl>
                                              <p:pRg st="1" end="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687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6876">
                                            <p:txEl>
                                              <p:pRg st="2" end="2"/>
                                            </p:txEl>
                                          </p:spTgt>
                                        </p:tgtEl>
                                        <p:attrNameLst>
                                          <p:attrName>style.visibility</p:attrName>
                                        </p:attrNameLst>
                                      </p:cBhvr>
                                      <p:to>
                                        <p:strVal val="visible"/>
                                      </p:to>
                                    </p:set>
                                    <p:anim calcmode="lin" valueType="num">
                                      <p:cBhvr additive="base">
                                        <p:cTn id="35" dur="500" fill="hold"/>
                                        <p:tgtEl>
                                          <p:spTgt spid="36876">
                                            <p:txEl>
                                              <p:pRg st="2" end="2"/>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687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6876">
                                            <p:txEl>
                                              <p:pRg st="3" end="3"/>
                                            </p:txEl>
                                          </p:spTgt>
                                        </p:tgtEl>
                                        <p:attrNameLst>
                                          <p:attrName>style.visibility</p:attrName>
                                        </p:attrNameLst>
                                      </p:cBhvr>
                                      <p:to>
                                        <p:strVal val="visible"/>
                                      </p:to>
                                    </p:set>
                                    <p:anim calcmode="lin" valueType="num">
                                      <p:cBhvr additive="base">
                                        <p:cTn id="41" dur="500" fill="hold"/>
                                        <p:tgtEl>
                                          <p:spTgt spid="36876">
                                            <p:txEl>
                                              <p:pRg st="3" end="3"/>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687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36876">
                                            <p:txEl>
                                              <p:pRg st="4" end="4"/>
                                            </p:txEl>
                                          </p:spTgt>
                                        </p:tgtEl>
                                        <p:attrNameLst>
                                          <p:attrName>style.visibility</p:attrName>
                                        </p:attrNameLst>
                                      </p:cBhvr>
                                      <p:to>
                                        <p:strVal val="visible"/>
                                      </p:to>
                                    </p:set>
                                    <p:anim calcmode="lin" valueType="num">
                                      <p:cBhvr additive="base">
                                        <p:cTn id="47" dur="500" fill="hold"/>
                                        <p:tgtEl>
                                          <p:spTgt spid="36876">
                                            <p:txEl>
                                              <p:pRg st="4" end="4"/>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687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36876">
                                            <p:txEl>
                                              <p:pRg st="5" end="5"/>
                                            </p:txEl>
                                          </p:spTgt>
                                        </p:tgtEl>
                                        <p:attrNameLst>
                                          <p:attrName>style.visibility</p:attrName>
                                        </p:attrNameLst>
                                      </p:cBhvr>
                                      <p:to>
                                        <p:strVal val="visible"/>
                                      </p:to>
                                    </p:set>
                                    <p:anim calcmode="lin" valueType="num">
                                      <p:cBhvr additive="base">
                                        <p:cTn id="53" dur="500" fill="hold"/>
                                        <p:tgtEl>
                                          <p:spTgt spid="36876">
                                            <p:txEl>
                                              <p:pRg st="5" end="5"/>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3687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36876">
                                            <p:txEl>
                                              <p:pRg st="6" end="6"/>
                                            </p:txEl>
                                          </p:spTgt>
                                        </p:tgtEl>
                                        <p:attrNameLst>
                                          <p:attrName>style.visibility</p:attrName>
                                        </p:attrNameLst>
                                      </p:cBhvr>
                                      <p:to>
                                        <p:strVal val="visible"/>
                                      </p:to>
                                    </p:set>
                                    <p:anim calcmode="lin" valueType="num">
                                      <p:cBhvr additive="base">
                                        <p:cTn id="59" dur="500" fill="hold"/>
                                        <p:tgtEl>
                                          <p:spTgt spid="36876">
                                            <p:txEl>
                                              <p:pRg st="6" end="6"/>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3687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36876">
                                            <p:txEl>
                                              <p:pRg st="7" end="7"/>
                                            </p:txEl>
                                          </p:spTgt>
                                        </p:tgtEl>
                                        <p:attrNameLst>
                                          <p:attrName>style.visibility</p:attrName>
                                        </p:attrNameLst>
                                      </p:cBhvr>
                                      <p:to>
                                        <p:strVal val="visible"/>
                                      </p:to>
                                    </p:set>
                                    <p:anim calcmode="lin" valueType="num">
                                      <p:cBhvr additive="base">
                                        <p:cTn id="65" dur="500" fill="hold"/>
                                        <p:tgtEl>
                                          <p:spTgt spid="36876">
                                            <p:txEl>
                                              <p:pRg st="7" end="7"/>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3687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36876">
                                            <p:txEl>
                                              <p:pRg st="8" end="8"/>
                                            </p:txEl>
                                          </p:spTgt>
                                        </p:tgtEl>
                                        <p:attrNameLst>
                                          <p:attrName>style.visibility</p:attrName>
                                        </p:attrNameLst>
                                      </p:cBhvr>
                                      <p:to>
                                        <p:strVal val="visible"/>
                                      </p:to>
                                    </p:set>
                                    <p:anim calcmode="lin" valueType="num">
                                      <p:cBhvr additive="base">
                                        <p:cTn id="71" dur="500" fill="hold"/>
                                        <p:tgtEl>
                                          <p:spTgt spid="36876">
                                            <p:txEl>
                                              <p:pRg st="8" end="8"/>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36876">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4" grpId="0"/>
      <p:bldP spid="36875" grpId="0"/>
      <p:bldP spid="36876"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3" name="矩形 37889">
            <a:extLst>
              <a:ext uri="{FF2B5EF4-FFF2-40B4-BE49-F238E27FC236}">
                <a16:creationId xmlns:a16="http://schemas.microsoft.com/office/drawing/2014/main" id="{75F927FF-3B7C-4CF3-AF5E-ACC7987B861A}"/>
              </a:ext>
            </a:extLst>
          </p:cNvPr>
          <p:cNvSpPr>
            <a:spLocks noChangeArrowheads="1" noChangeShapeType="1" noTextEdit="1"/>
          </p:cNvSpPr>
          <p:nvPr/>
        </p:nvSpPr>
        <p:spPr bwMode="auto">
          <a:xfrm>
            <a:off x="1905000" y="0"/>
            <a:ext cx="54864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1" hangingPunct="1">
              <a:buFont typeface="Arial" panose="020B0604020202020204" pitchFamily="34" charset="0"/>
              <a:buNone/>
              <a:defRPr/>
            </a:pPr>
            <a:r>
              <a:rPr lang="zh-CN" altLang="en-US"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 </a:t>
            </a:r>
            <a:r>
              <a:rPr lang="en-US" altLang="zh-CN"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2.6   </a:t>
            </a:r>
            <a:r>
              <a:rPr lang="zh-CN" altLang="en-US"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替代定理</a:t>
            </a:r>
            <a:r>
              <a:rPr lang="en-US" altLang="zh-CN"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(Substitution  theorem)</a:t>
            </a:r>
            <a:endParaRPr lang="zh-CN" altLang="en-US"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endParaRPr>
          </a:p>
        </p:txBody>
      </p:sp>
      <p:sp>
        <p:nvSpPr>
          <p:cNvPr id="44035" name="文本框 37894">
            <a:extLst>
              <a:ext uri="{FF2B5EF4-FFF2-40B4-BE49-F238E27FC236}">
                <a16:creationId xmlns:a16="http://schemas.microsoft.com/office/drawing/2014/main" id="{D99AB242-5658-4E1A-8FB8-4F4CA1E6B08E}"/>
              </a:ext>
            </a:extLst>
          </p:cNvPr>
          <p:cNvSpPr txBox="1">
            <a:spLocks noChangeArrowheads="1"/>
          </p:cNvSpPr>
          <p:nvPr/>
        </p:nvSpPr>
        <p:spPr bwMode="auto">
          <a:xfrm>
            <a:off x="304800" y="838200"/>
            <a:ext cx="8077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1E14E8"/>
                </a:solidFill>
                <a:latin typeface="Times New Roman" panose="02020603050405020304" pitchFamily="18" charset="0"/>
                <a:ea typeface="华文新魏" panose="02010800040101010101" pitchFamily="2" charset="-122"/>
              </a:rPr>
              <a:t>        </a:t>
            </a:r>
            <a:r>
              <a:rPr lang="zh-CN" altLang="en-US">
                <a:solidFill>
                  <a:srgbClr val="1E14E8"/>
                </a:solidFill>
                <a:latin typeface="Times New Roman" panose="02020603050405020304" pitchFamily="18" charset="0"/>
                <a:ea typeface="华文新魏" panose="02010800040101010101" pitchFamily="2" charset="-122"/>
              </a:rPr>
              <a:t>替代定理也称为置换定理，它对于简化电路的分析非常有用。它既可用于线性电路，也可用于非线性电路。</a:t>
            </a:r>
          </a:p>
        </p:txBody>
      </p:sp>
      <p:sp>
        <p:nvSpPr>
          <p:cNvPr id="37896" name="矩形 37895">
            <a:extLst>
              <a:ext uri="{FF2B5EF4-FFF2-40B4-BE49-F238E27FC236}">
                <a16:creationId xmlns:a16="http://schemas.microsoft.com/office/drawing/2014/main" id="{BFAF8094-0B99-4C43-93CD-4AC948DEF67B}"/>
              </a:ext>
            </a:extLst>
          </p:cNvPr>
          <p:cNvSpPr>
            <a:spLocks noChangeArrowheads="1" noChangeShapeType="1" noTextEdit="1"/>
          </p:cNvSpPr>
          <p:nvPr/>
        </p:nvSpPr>
        <p:spPr bwMode="auto">
          <a:xfrm>
            <a:off x="381000" y="1752600"/>
            <a:ext cx="2209800" cy="304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gradFill rotWithShape="1">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 一、替代定理</a:t>
            </a:r>
          </a:p>
        </p:txBody>
      </p:sp>
      <p:grpSp>
        <p:nvGrpSpPr>
          <p:cNvPr id="37991" name="组合 37990">
            <a:extLst>
              <a:ext uri="{FF2B5EF4-FFF2-40B4-BE49-F238E27FC236}">
                <a16:creationId xmlns:a16="http://schemas.microsoft.com/office/drawing/2014/main" id="{2B8E9174-0AFF-476E-BBF3-E806A3F51297}"/>
              </a:ext>
            </a:extLst>
          </p:cNvPr>
          <p:cNvGrpSpPr>
            <a:grpSpLocks/>
          </p:cNvGrpSpPr>
          <p:nvPr/>
        </p:nvGrpSpPr>
        <p:grpSpPr bwMode="auto">
          <a:xfrm>
            <a:off x="3048000" y="3429000"/>
            <a:ext cx="1981200" cy="457200"/>
            <a:chOff x="1920" y="2131"/>
            <a:chExt cx="1248" cy="288"/>
          </a:xfrm>
        </p:grpSpPr>
        <p:sp>
          <p:nvSpPr>
            <p:cNvPr id="44053" name="文本框 37925">
              <a:extLst>
                <a:ext uri="{FF2B5EF4-FFF2-40B4-BE49-F238E27FC236}">
                  <a16:creationId xmlns:a16="http://schemas.microsoft.com/office/drawing/2014/main" id="{D2956B2B-E158-4DA4-B460-B50E111CE909}"/>
                </a:ext>
              </a:extLst>
            </p:cNvPr>
            <p:cNvSpPr txBox="1">
              <a:spLocks noChangeArrowheads="1"/>
            </p:cNvSpPr>
            <p:nvPr/>
          </p:nvSpPr>
          <p:spPr bwMode="auto">
            <a:xfrm>
              <a:off x="1920" y="2131"/>
              <a:ext cx="124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zh-CN" altLang="en-US" sz="1800">
                  <a:latin typeface="黑体" panose="02010609060101010101" pitchFamily="49" charset="-122"/>
                  <a:ea typeface="黑体" panose="02010609060101010101" pitchFamily="49" charset="-122"/>
                </a:rPr>
                <a:t>若已知</a:t>
              </a:r>
              <a:r>
                <a:rPr lang="en-US" altLang="zh-CN" sz="1800" b="1">
                  <a:latin typeface="Times New Roman" panose="02020603050405020304" pitchFamily="18" charset="0"/>
                  <a:ea typeface="黑体" panose="02010609060101010101" pitchFamily="49" charset="-122"/>
                </a:rPr>
                <a:t>A</a:t>
              </a:r>
              <a:r>
                <a:rPr lang="zh-CN" altLang="en-US" sz="1800" b="1">
                  <a:latin typeface="Times New Roman" panose="02020603050405020304" pitchFamily="18" charset="0"/>
                  <a:ea typeface="黑体" panose="02010609060101010101" pitchFamily="49" charset="-122"/>
                </a:rPr>
                <a:t>支路</a:t>
              </a:r>
              <a:r>
                <a:rPr lang="zh-CN" altLang="en-US" sz="1800">
                  <a:latin typeface="黑体" panose="02010609060101010101" pitchFamily="49" charset="-122"/>
                  <a:ea typeface="黑体" panose="02010609060101010101" pitchFamily="49" charset="-122"/>
                </a:rPr>
                <a:t>电压</a:t>
              </a:r>
              <a:r>
                <a:rPr lang="en-US" altLang="zh-CN" sz="1800" b="1" i="1">
                  <a:solidFill>
                    <a:srgbClr val="E92B0B"/>
                  </a:solidFill>
                  <a:latin typeface="Times New Roman" panose="02020603050405020304" pitchFamily="18" charset="0"/>
                  <a:ea typeface="黑体" panose="02010609060101010101" pitchFamily="49" charset="-122"/>
                </a:rPr>
                <a:t>u</a:t>
              </a:r>
            </a:p>
          </p:txBody>
        </p:sp>
        <p:sp>
          <p:nvSpPr>
            <p:cNvPr id="44054" name="右箭头 37979">
              <a:extLst>
                <a:ext uri="{FF2B5EF4-FFF2-40B4-BE49-F238E27FC236}">
                  <a16:creationId xmlns:a16="http://schemas.microsoft.com/office/drawing/2014/main" id="{C86CC5D1-AA61-4ECA-8464-C8871F166F26}"/>
                </a:ext>
              </a:extLst>
            </p:cNvPr>
            <p:cNvSpPr>
              <a:spLocks noChangeArrowheads="1"/>
            </p:cNvSpPr>
            <p:nvPr/>
          </p:nvSpPr>
          <p:spPr bwMode="auto">
            <a:xfrm>
              <a:off x="1968" y="2323"/>
              <a:ext cx="1200" cy="96"/>
            </a:xfrm>
            <a:prstGeom prst="rightArrow">
              <a:avLst>
                <a:gd name="adj1" fmla="val 50000"/>
                <a:gd name="adj2" fmla="val 312500"/>
              </a:avLst>
            </a:prstGeom>
            <a:solidFill>
              <a:schemeClr val="accent1"/>
            </a:solidFill>
            <a:ln w="9525">
              <a:solidFill>
                <a:srgbClr val="1E14E8"/>
              </a:solidFill>
              <a:miter lim="800000"/>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grpSp>
      <p:grpSp>
        <p:nvGrpSpPr>
          <p:cNvPr id="37992" name="组合 37991">
            <a:extLst>
              <a:ext uri="{FF2B5EF4-FFF2-40B4-BE49-F238E27FC236}">
                <a16:creationId xmlns:a16="http://schemas.microsoft.com/office/drawing/2014/main" id="{EEF76566-2F41-4E79-A6CF-62BEFC92E4E0}"/>
              </a:ext>
            </a:extLst>
          </p:cNvPr>
          <p:cNvGrpSpPr>
            <a:grpSpLocks/>
          </p:cNvGrpSpPr>
          <p:nvPr/>
        </p:nvGrpSpPr>
        <p:grpSpPr bwMode="auto">
          <a:xfrm>
            <a:off x="3011488" y="4830763"/>
            <a:ext cx="2017712" cy="520700"/>
            <a:chOff x="1897" y="3043"/>
            <a:chExt cx="1271" cy="328"/>
          </a:xfrm>
        </p:grpSpPr>
        <p:sp>
          <p:nvSpPr>
            <p:cNvPr id="44051" name="文本框 37928">
              <a:extLst>
                <a:ext uri="{FF2B5EF4-FFF2-40B4-BE49-F238E27FC236}">
                  <a16:creationId xmlns:a16="http://schemas.microsoft.com/office/drawing/2014/main" id="{12F448CE-F7AF-420C-BF13-D461705DB383}"/>
                </a:ext>
              </a:extLst>
            </p:cNvPr>
            <p:cNvSpPr txBox="1">
              <a:spLocks noChangeArrowheads="1"/>
            </p:cNvSpPr>
            <p:nvPr/>
          </p:nvSpPr>
          <p:spPr bwMode="auto">
            <a:xfrm>
              <a:off x="1897" y="3139"/>
              <a:ext cx="117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zh-CN" altLang="en-US" sz="1800">
                  <a:latin typeface="Times New Roman" panose="02020603050405020304" pitchFamily="18" charset="0"/>
                  <a:ea typeface="黑体" panose="02010609060101010101" pitchFamily="49" charset="-122"/>
                </a:rPr>
                <a:t>若已知</a:t>
              </a:r>
              <a:r>
                <a:rPr lang="en-US" altLang="zh-CN" sz="1800" b="1">
                  <a:latin typeface="Times New Roman" panose="02020603050405020304" pitchFamily="18" charset="0"/>
                  <a:ea typeface="黑体" panose="02010609060101010101" pitchFamily="49" charset="-122"/>
                </a:rPr>
                <a:t>A</a:t>
              </a:r>
              <a:r>
                <a:rPr lang="zh-CN" altLang="en-US" sz="1800" b="1">
                  <a:latin typeface="Times New Roman" panose="02020603050405020304" pitchFamily="18" charset="0"/>
                  <a:ea typeface="黑体" panose="02010609060101010101" pitchFamily="49" charset="-122"/>
                </a:rPr>
                <a:t>支路</a:t>
              </a:r>
              <a:r>
                <a:rPr lang="zh-CN" altLang="en-US" sz="1800">
                  <a:latin typeface="Times New Roman" panose="02020603050405020304" pitchFamily="18" charset="0"/>
                  <a:ea typeface="黑体" panose="02010609060101010101" pitchFamily="49" charset="-122"/>
                </a:rPr>
                <a:t>电流</a:t>
              </a:r>
              <a:r>
                <a:rPr lang="en-US" altLang="zh-CN" sz="1800" b="1" i="1">
                  <a:solidFill>
                    <a:srgbClr val="FF0000"/>
                  </a:solidFill>
                  <a:latin typeface="Times New Roman" panose="02020603050405020304" pitchFamily="18" charset="0"/>
                </a:rPr>
                <a:t>i</a:t>
              </a:r>
              <a:r>
                <a:rPr lang="en-US" altLang="zh-CN">
                  <a:solidFill>
                    <a:srgbClr val="FF0000"/>
                  </a:solidFill>
                  <a:latin typeface="Times New Roman" panose="02020603050405020304" pitchFamily="18" charset="0"/>
                </a:rPr>
                <a:t> </a:t>
              </a:r>
            </a:p>
          </p:txBody>
        </p:sp>
        <p:sp>
          <p:nvSpPr>
            <p:cNvPr id="44052" name="右箭头 37980">
              <a:extLst>
                <a:ext uri="{FF2B5EF4-FFF2-40B4-BE49-F238E27FC236}">
                  <a16:creationId xmlns:a16="http://schemas.microsoft.com/office/drawing/2014/main" id="{A4E77394-F7AB-4290-A3F5-7395537B4CFE}"/>
                </a:ext>
              </a:extLst>
            </p:cNvPr>
            <p:cNvSpPr>
              <a:spLocks noChangeArrowheads="1"/>
            </p:cNvSpPr>
            <p:nvPr/>
          </p:nvSpPr>
          <p:spPr bwMode="auto">
            <a:xfrm>
              <a:off x="1968" y="3043"/>
              <a:ext cx="1200" cy="96"/>
            </a:xfrm>
            <a:prstGeom prst="rightArrow">
              <a:avLst>
                <a:gd name="adj1" fmla="val 50000"/>
                <a:gd name="adj2" fmla="val 312500"/>
              </a:avLst>
            </a:prstGeom>
            <a:solidFill>
              <a:schemeClr val="accent1"/>
            </a:solidFill>
            <a:ln w="9525">
              <a:solidFill>
                <a:srgbClr val="1E14E8"/>
              </a:solidFill>
              <a:miter lim="800000"/>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grpSp>
      <p:grpSp>
        <p:nvGrpSpPr>
          <p:cNvPr id="37989" name="组合 37988">
            <a:extLst>
              <a:ext uri="{FF2B5EF4-FFF2-40B4-BE49-F238E27FC236}">
                <a16:creationId xmlns:a16="http://schemas.microsoft.com/office/drawing/2014/main" id="{FC8DDDAC-1612-43B3-9263-0AD04866E964}"/>
              </a:ext>
            </a:extLst>
          </p:cNvPr>
          <p:cNvGrpSpPr>
            <a:grpSpLocks/>
          </p:cNvGrpSpPr>
          <p:nvPr/>
        </p:nvGrpSpPr>
        <p:grpSpPr bwMode="auto">
          <a:xfrm>
            <a:off x="2286000" y="3810000"/>
            <a:ext cx="838200" cy="1096963"/>
            <a:chOff x="1440" y="2304"/>
            <a:chExt cx="528" cy="720"/>
          </a:xfrm>
        </p:grpSpPr>
        <p:sp>
          <p:nvSpPr>
            <p:cNvPr id="44049" name="右箭头 37977">
              <a:extLst>
                <a:ext uri="{FF2B5EF4-FFF2-40B4-BE49-F238E27FC236}">
                  <a16:creationId xmlns:a16="http://schemas.microsoft.com/office/drawing/2014/main" id="{72F0CFD5-D02D-49EE-9918-A14347FD9CB2}"/>
                </a:ext>
              </a:extLst>
            </p:cNvPr>
            <p:cNvSpPr>
              <a:spLocks noChangeArrowheads="1"/>
            </p:cNvSpPr>
            <p:nvPr/>
          </p:nvSpPr>
          <p:spPr bwMode="auto">
            <a:xfrm>
              <a:off x="1440" y="2592"/>
              <a:ext cx="336" cy="144"/>
            </a:xfrm>
            <a:prstGeom prst="rightArrow">
              <a:avLst>
                <a:gd name="adj1" fmla="val 50000"/>
                <a:gd name="adj2" fmla="val 58323"/>
              </a:avLst>
            </a:prstGeom>
            <a:solidFill>
              <a:schemeClr val="accent1"/>
            </a:solidFill>
            <a:ln w="9525">
              <a:solidFill>
                <a:srgbClr val="1E14E8"/>
              </a:solidFill>
              <a:miter lim="800000"/>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44050" name="左大括号 37982">
              <a:extLst>
                <a:ext uri="{FF2B5EF4-FFF2-40B4-BE49-F238E27FC236}">
                  <a16:creationId xmlns:a16="http://schemas.microsoft.com/office/drawing/2014/main" id="{E8369571-3FA7-4668-9D11-A37F8F4BAB23}"/>
                </a:ext>
              </a:extLst>
            </p:cNvPr>
            <p:cNvSpPr>
              <a:spLocks/>
            </p:cNvSpPr>
            <p:nvPr/>
          </p:nvSpPr>
          <p:spPr bwMode="auto">
            <a:xfrm>
              <a:off x="1824" y="2304"/>
              <a:ext cx="144" cy="720"/>
            </a:xfrm>
            <a:prstGeom prst="leftBrace">
              <a:avLst>
                <a:gd name="adj1" fmla="val 41644"/>
                <a:gd name="adj2" fmla="val 50000"/>
              </a:avLst>
            </a:prstGeom>
            <a:noFill/>
            <a:ln w="57150">
              <a:solidFill>
                <a:srgbClr val="1E14E8"/>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grpSp>
      <p:graphicFrame>
        <p:nvGraphicFramePr>
          <p:cNvPr id="37985" name="对象 37984">
            <a:extLst>
              <a:ext uri="{FF2B5EF4-FFF2-40B4-BE49-F238E27FC236}">
                <a16:creationId xmlns:a16="http://schemas.microsoft.com/office/drawing/2014/main" id="{C1C8CB2B-0E90-44F6-8E88-15DD68EF87A7}"/>
              </a:ext>
            </a:extLst>
          </p:cNvPr>
          <p:cNvGraphicFramePr>
            <a:graphicFrameLocks/>
          </p:cNvGraphicFramePr>
          <p:nvPr/>
        </p:nvGraphicFramePr>
        <p:xfrm>
          <a:off x="609600" y="3763963"/>
          <a:ext cx="1573213" cy="1076325"/>
        </p:xfrm>
        <a:graphic>
          <a:graphicData uri="http://schemas.openxmlformats.org/presentationml/2006/ole">
            <mc:AlternateContent xmlns:mc="http://schemas.openxmlformats.org/markup-compatibility/2006">
              <mc:Choice xmlns:v="urn:schemas-microsoft-com:vml" Requires="v">
                <p:oleObj spid="_x0000_s44103" r:id="rId3" imgW="1572768" imgH="1075944" progId="Visio.Drawing.5">
                  <p:embed/>
                </p:oleObj>
              </mc:Choice>
              <mc:Fallback>
                <p:oleObj r:id="rId3" imgW="1572768" imgH="1075944" progId="Visio.Drawing.5">
                  <p:embed/>
                  <p:pic>
                    <p:nvPicPr>
                      <p:cNvPr id="0" name="对象 3798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763963"/>
                        <a:ext cx="157321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986" name="对象 37985">
            <a:extLst>
              <a:ext uri="{FF2B5EF4-FFF2-40B4-BE49-F238E27FC236}">
                <a16:creationId xmlns:a16="http://schemas.microsoft.com/office/drawing/2014/main" id="{C1F02C8F-9547-4A5F-B701-0DF6DCA8BABD}"/>
              </a:ext>
            </a:extLst>
          </p:cNvPr>
          <p:cNvGraphicFramePr>
            <a:graphicFrameLocks/>
          </p:cNvGraphicFramePr>
          <p:nvPr/>
        </p:nvGraphicFramePr>
        <p:xfrm>
          <a:off x="5105400" y="3230563"/>
          <a:ext cx="2135188" cy="1076325"/>
        </p:xfrm>
        <a:graphic>
          <a:graphicData uri="http://schemas.openxmlformats.org/presentationml/2006/ole">
            <mc:AlternateContent xmlns:mc="http://schemas.openxmlformats.org/markup-compatibility/2006">
              <mc:Choice xmlns:v="urn:schemas-microsoft-com:vml" Requires="v">
                <p:oleObj spid="_x0000_s44104" r:id="rId5" imgW="2136648" imgH="1075944" progId="Visio.Drawing.5">
                  <p:embed/>
                </p:oleObj>
              </mc:Choice>
              <mc:Fallback>
                <p:oleObj r:id="rId5" imgW="2136648" imgH="1075944" progId="Visio.Drawing.5">
                  <p:embed/>
                  <p:pic>
                    <p:nvPicPr>
                      <p:cNvPr id="0" name="对象 3798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3230563"/>
                        <a:ext cx="2135188"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988" name="对象 37987">
            <a:extLst>
              <a:ext uri="{FF2B5EF4-FFF2-40B4-BE49-F238E27FC236}">
                <a16:creationId xmlns:a16="http://schemas.microsoft.com/office/drawing/2014/main" id="{0A17B82B-BF38-463E-9BD3-751AC8FBBEFC}"/>
              </a:ext>
            </a:extLst>
          </p:cNvPr>
          <p:cNvGraphicFramePr>
            <a:graphicFrameLocks/>
          </p:cNvGraphicFramePr>
          <p:nvPr/>
        </p:nvGraphicFramePr>
        <p:xfrm>
          <a:off x="5105400" y="4449763"/>
          <a:ext cx="1966913" cy="960437"/>
        </p:xfrm>
        <a:graphic>
          <a:graphicData uri="http://schemas.openxmlformats.org/presentationml/2006/ole">
            <mc:AlternateContent xmlns:mc="http://schemas.openxmlformats.org/markup-compatibility/2006">
              <mc:Choice xmlns:v="urn:schemas-microsoft-com:vml" Requires="v">
                <p:oleObj spid="_x0000_s44105" r:id="rId7" imgW="1964210" imgH="960044" progId="Visio.Drawing.5">
                  <p:embed/>
                </p:oleObj>
              </mc:Choice>
              <mc:Fallback>
                <p:oleObj r:id="rId7" imgW="1964210" imgH="960044" progId="Visio.Drawing.5">
                  <p:embed/>
                  <p:pic>
                    <p:nvPicPr>
                      <p:cNvPr id="0" name="对象 3798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4449763"/>
                        <a:ext cx="1966913"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990" name="矩形 37989">
            <a:extLst>
              <a:ext uri="{FF2B5EF4-FFF2-40B4-BE49-F238E27FC236}">
                <a16:creationId xmlns:a16="http://schemas.microsoft.com/office/drawing/2014/main" id="{0FD2FE50-A420-434F-9C09-FDE593C3B87F}"/>
              </a:ext>
            </a:extLst>
          </p:cNvPr>
          <p:cNvSpPr>
            <a:spLocks noChangeArrowheads="1"/>
          </p:cNvSpPr>
          <p:nvPr/>
        </p:nvSpPr>
        <p:spPr bwMode="auto">
          <a:xfrm>
            <a:off x="914400" y="5622925"/>
            <a:ext cx="7175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1E14E8"/>
                </a:solidFill>
                <a:latin typeface="黑体" panose="02010609060101010101" pitchFamily="49" charset="-122"/>
                <a:ea typeface="黑体" panose="02010609060101010101" pitchFamily="49" charset="-122"/>
              </a:rPr>
              <a:t>支路</a:t>
            </a:r>
            <a:r>
              <a:rPr lang="en-US" altLang="zh-CN" b="1">
                <a:solidFill>
                  <a:srgbClr val="1E14E8"/>
                </a:solidFill>
                <a:latin typeface="Times New Roman" panose="02020603050405020304" pitchFamily="18" charset="0"/>
                <a:ea typeface="黑体" panose="02010609060101010101" pitchFamily="49" charset="-122"/>
              </a:rPr>
              <a:t>A</a:t>
            </a:r>
            <a:r>
              <a:rPr lang="zh-CN" altLang="en-US">
                <a:solidFill>
                  <a:srgbClr val="1E14E8"/>
                </a:solidFill>
                <a:latin typeface="黑体" panose="02010609060101010101" pitchFamily="49" charset="-122"/>
                <a:ea typeface="黑体" panose="02010609060101010101" pitchFamily="49" charset="-122"/>
              </a:rPr>
              <a:t>用电压源或电流源替代后，</a:t>
            </a:r>
            <a:r>
              <a:rPr lang="en-US" altLang="zh-CN">
                <a:solidFill>
                  <a:srgbClr val="1E14E8"/>
                </a:solidFill>
                <a:latin typeface="黑体" panose="02010609060101010101" pitchFamily="49" charset="-122"/>
                <a:ea typeface="黑体" panose="02010609060101010101" pitchFamily="49" charset="-122"/>
              </a:rPr>
              <a:t>N</a:t>
            </a:r>
            <a:r>
              <a:rPr lang="en-US" altLang="zh-CN" sz="1200">
                <a:solidFill>
                  <a:srgbClr val="1E14E8"/>
                </a:solidFill>
                <a:latin typeface="黑体" panose="02010609060101010101" pitchFamily="49" charset="-122"/>
                <a:ea typeface="黑体" panose="02010609060101010101" pitchFamily="49" charset="-122"/>
              </a:rPr>
              <a:t>1</a:t>
            </a:r>
            <a:r>
              <a:rPr lang="zh-CN" altLang="en-US">
                <a:solidFill>
                  <a:srgbClr val="1E14E8"/>
                </a:solidFill>
                <a:latin typeface="黑体" panose="02010609060101010101" pitchFamily="49" charset="-122"/>
                <a:ea typeface="黑体" panose="02010609060101010101" pitchFamily="49" charset="-122"/>
              </a:rPr>
              <a:t>中的电流、电压保持不变。</a:t>
            </a:r>
          </a:p>
        </p:txBody>
      </p:sp>
      <p:sp>
        <p:nvSpPr>
          <p:cNvPr id="38929" name="文本框 37996">
            <a:hlinkClick r:id="" action="ppaction://hlinkshowjump?jump=nextslide"/>
            <a:extLst>
              <a:ext uri="{FF2B5EF4-FFF2-40B4-BE49-F238E27FC236}">
                <a16:creationId xmlns:a16="http://schemas.microsoft.com/office/drawing/2014/main" id="{FAE4D180-4070-409F-A538-76B619ABC0FA}"/>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38930" name="文本框 37997">
            <a:hlinkClick r:id="" action="ppaction://hlinkshowjump?jump=previousslide"/>
            <a:extLst>
              <a:ext uri="{FF2B5EF4-FFF2-40B4-BE49-F238E27FC236}">
                <a16:creationId xmlns:a16="http://schemas.microsoft.com/office/drawing/2014/main" id="{229980A8-7821-4890-AF9A-8CFE51FEB250}"/>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38931" name="文本框 37998">
            <a:extLst>
              <a:ext uri="{FF2B5EF4-FFF2-40B4-BE49-F238E27FC236}">
                <a16:creationId xmlns:a16="http://schemas.microsoft.com/office/drawing/2014/main" id="{58D2D3D6-00C0-47CE-8DA9-272C1882AC31}"/>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875972B8-804E-4D02-BA63-A8536EDB25FE}"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26</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38932" name="文本框 37999">
            <a:hlinkClick r:id="" action="ppaction://hlinkshowjump?jump=firstslide"/>
            <a:extLst>
              <a:ext uri="{FF2B5EF4-FFF2-40B4-BE49-F238E27FC236}">
                <a16:creationId xmlns:a16="http://schemas.microsoft.com/office/drawing/2014/main" id="{7E1E03CA-FEAA-4668-9C57-32FF2F1292A5}"/>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38001" name="标题 38000">
            <a:extLst>
              <a:ext uri="{FF2B5EF4-FFF2-40B4-BE49-F238E27FC236}">
                <a16:creationId xmlns:a16="http://schemas.microsoft.com/office/drawing/2014/main" id="{FEB58E5A-BE43-4AAA-B0CB-3CB5004BA742}"/>
              </a:ext>
            </a:extLst>
          </p:cNvPr>
          <p:cNvSpPr>
            <a:spLocks noGrp="1" noChangeArrowheads="1"/>
          </p:cNvSpPr>
          <p:nvPr>
            <p:ph type="title" idx="4294967295"/>
          </p:nvPr>
        </p:nvSpPr>
        <p:spPr>
          <a:xfrm>
            <a:off x="381000" y="2133600"/>
            <a:ext cx="8153400" cy="1143000"/>
          </a:xfrm>
        </p:spPr>
        <p:txBody>
          <a:bodyPr/>
          <a:lstStyle/>
          <a:p>
            <a:pPr algn="l" eaLnBrk="1" hangingPunct="1"/>
            <a:r>
              <a:rPr lang="en-US" altLang="zh-CN">
                <a:solidFill>
                  <a:srgbClr val="D82E1C"/>
                </a:solidFill>
                <a:latin typeface="黑体" panose="02010609060101010101" pitchFamily="49" charset="-122"/>
                <a:ea typeface="黑体" panose="02010609060101010101" pitchFamily="49" charset="-122"/>
              </a:rPr>
              <a:t>1</a:t>
            </a:r>
            <a:r>
              <a:rPr lang="zh-CN" altLang="en-US">
                <a:solidFill>
                  <a:srgbClr val="D82E1C"/>
                </a:solidFill>
                <a:latin typeface="黑体" panose="02010609060101010101" pitchFamily="49" charset="-122"/>
                <a:ea typeface="黑体" panose="02010609060101010101" pitchFamily="49" charset="-122"/>
              </a:rPr>
              <a:t>、基本内容：</a:t>
            </a:r>
            <a:r>
              <a:rPr lang="zh-CN" altLang="en-US" sz="2000">
                <a:solidFill>
                  <a:srgbClr val="1E14E8"/>
                </a:solidFill>
                <a:latin typeface="Times New Roman" panose="02020603050405020304" pitchFamily="18" charset="0"/>
                <a:ea typeface="华文新魏" panose="02010800040101010101" pitchFamily="2" charset="-122"/>
              </a:rPr>
              <a:t>对于具有唯一解的线性或非线性电路，若某支路的电压</a:t>
            </a:r>
            <a:r>
              <a:rPr lang="en-US" altLang="zh-CN" sz="2000" i="1">
                <a:solidFill>
                  <a:srgbClr val="1E14E8"/>
                </a:solidFill>
                <a:latin typeface="Times New Roman" panose="02020603050405020304" pitchFamily="18" charset="0"/>
                <a:ea typeface="华文新魏" panose="02010800040101010101" pitchFamily="2" charset="-122"/>
              </a:rPr>
              <a:t>u</a:t>
            </a:r>
            <a:r>
              <a:rPr lang="zh-CN" altLang="en-US" sz="2000">
                <a:solidFill>
                  <a:srgbClr val="1E14E8"/>
                </a:solidFill>
                <a:latin typeface="Times New Roman" panose="02020603050405020304" pitchFamily="18" charset="0"/>
                <a:ea typeface="华文新魏" panose="02010800040101010101" pitchFamily="2" charset="-122"/>
              </a:rPr>
              <a:t>或电流</a:t>
            </a:r>
            <a:r>
              <a:rPr lang="en-US" altLang="zh-CN" sz="2000" i="1">
                <a:solidFill>
                  <a:srgbClr val="1E14E8"/>
                </a:solidFill>
                <a:latin typeface="Times New Roman" panose="02020603050405020304" pitchFamily="18" charset="0"/>
                <a:ea typeface="华文新魏" panose="02010800040101010101" pitchFamily="2" charset="-122"/>
              </a:rPr>
              <a:t>i</a:t>
            </a:r>
            <a:r>
              <a:rPr lang="zh-CN" altLang="en-US" sz="2000">
                <a:solidFill>
                  <a:srgbClr val="1E14E8"/>
                </a:solidFill>
                <a:latin typeface="Times New Roman" panose="02020603050405020304" pitchFamily="18" charset="0"/>
                <a:ea typeface="华文新魏" panose="02010800040101010101" pitchFamily="2" charset="-122"/>
              </a:rPr>
              <a:t>已知，则该支路可用方向和大小与</a:t>
            </a:r>
            <a:r>
              <a:rPr lang="en-US" altLang="zh-CN" sz="2000" i="1">
                <a:solidFill>
                  <a:srgbClr val="1E14E8"/>
                </a:solidFill>
                <a:latin typeface="Times New Roman" panose="02020603050405020304" pitchFamily="18" charset="0"/>
                <a:ea typeface="华文新魏" panose="02010800040101010101" pitchFamily="2" charset="-122"/>
              </a:rPr>
              <a:t>u</a:t>
            </a:r>
            <a:r>
              <a:rPr lang="zh-CN" altLang="en-US" sz="2000">
                <a:solidFill>
                  <a:srgbClr val="1E14E8"/>
                </a:solidFill>
                <a:latin typeface="Times New Roman" panose="02020603050405020304" pitchFamily="18" charset="0"/>
                <a:ea typeface="华文新魏" panose="02010800040101010101" pitchFamily="2" charset="-122"/>
              </a:rPr>
              <a:t>相同的电压源替代，或用方向和大小与</a:t>
            </a:r>
            <a:r>
              <a:rPr lang="en-US" altLang="zh-CN" sz="2000" i="1">
                <a:solidFill>
                  <a:srgbClr val="1E14E8"/>
                </a:solidFill>
                <a:latin typeface="Times New Roman" panose="02020603050405020304" pitchFamily="18" charset="0"/>
                <a:ea typeface="华文新魏" panose="02010800040101010101" pitchFamily="2" charset="-122"/>
              </a:rPr>
              <a:t>i</a:t>
            </a:r>
            <a:r>
              <a:rPr lang="zh-CN" altLang="en-US" sz="2000">
                <a:solidFill>
                  <a:srgbClr val="1E14E8"/>
                </a:solidFill>
                <a:latin typeface="Times New Roman" panose="02020603050405020304" pitchFamily="18" charset="0"/>
                <a:ea typeface="华文新魏" panose="02010800040101010101" pitchFamily="2" charset="-122"/>
              </a:rPr>
              <a:t>相同的电流源替代，而不会影响其它各处的电流和电压。</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7896"/>
                                        </p:tgtEl>
                                        <p:attrNameLst>
                                          <p:attrName>style.visibility</p:attrName>
                                        </p:attrNameLst>
                                      </p:cBhvr>
                                      <p:to>
                                        <p:strVal val="visible"/>
                                      </p:to>
                                    </p:set>
                                    <p:anim calcmode="lin" valueType="num">
                                      <p:cBhvr additive="base">
                                        <p:cTn id="7" dur="500" fill="hold"/>
                                        <p:tgtEl>
                                          <p:spTgt spid="37896"/>
                                        </p:tgtEl>
                                        <p:attrNameLst>
                                          <p:attrName>ppt_x</p:attrName>
                                        </p:attrNameLst>
                                      </p:cBhvr>
                                      <p:tavLst>
                                        <p:tav tm="0">
                                          <p:val>
                                            <p:strVal val="0-#ppt_w/2"/>
                                          </p:val>
                                        </p:tav>
                                        <p:tav tm="100000">
                                          <p:val>
                                            <p:strVal val="#ppt_x"/>
                                          </p:val>
                                        </p:tav>
                                      </p:tavLst>
                                    </p:anim>
                                    <p:anim calcmode="lin" valueType="num">
                                      <p:cBhvr additive="base">
                                        <p:cTn id="8" dur="500" fill="hold"/>
                                        <p:tgtEl>
                                          <p:spTgt spid="378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8001"/>
                                        </p:tgtEl>
                                        <p:attrNameLst>
                                          <p:attrName>style.visibility</p:attrName>
                                        </p:attrNameLst>
                                      </p:cBhvr>
                                      <p:to>
                                        <p:strVal val="visible"/>
                                      </p:to>
                                    </p:set>
                                    <p:animEffect transition="in" filter="wipe(up)">
                                      <p:cBhvr>
                                        <p:cTn id="13" dur="500"/>
                                        <p:tgtEl>
                                          <p:spTgt spid="3800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37985"/>
                                        </p:tgtEl>
                                        <p:attrNameLst>
                                          <p:attrName>style.visibility</p:attrName>
                                        </p:attrNameLst>
                                      </p:cBhvr>
                                      <p:to>
                                        <p:strVal val="visible"/>
                                      </p:to>
                                    </p:set>
                                    <p:anim calcmode="lin" valueType="num">
                                      <p:cBhvr additive="base">
                                        <p:cTn id="18" dur="500" fill="hold"/>
                                        <p:tgtEl>
                                          <p:spTgt spid="37985"/>
                                        </p:tgtEl>
                                        <p:attrNameLst>
                                          <p:attrName>ppt_x</p:attrName>
                                        </p:attrNameLst>
                                      </p:cBhvr>
                                      <p:tavLst>
                                        <p:tav tm="0">
                                          <p:val>
                                            <p:strVal val="0-#ppt_w/2"/>
                                          </p:val>
                                        </p:tav>
                                        <p:tav tm="100000">
                                          <p:val>
                                            <p:strVal val="#ppt_x"/>
                                          </p:val>
                                        </p:tav>
                                      </p:tavLst>
                                    </p:anim>
                                    <p:anim calcmode="lin" valueType="num">
                                      <p:cBhvr additive="base">
                                        <p:cTn id="19" dur="500" fill="hold"/>
                                        <p:tgtEl>
                                          <p:spTgt spid="3798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37989"/>
                                        </p:tgtEl>
                                        <p:attrNameLst>
                                          <p:attrName>style.visibility</p:attrName>
                                        </p:attrNameLst>
                                      </p:cBhvr>
                                      <p:to>
                                        <p:strVal val="visible"/>
                                      </p:to>
                                    </p:set>
                                    <p:animEffect transition="in" filter="wipe(left)">
                                      <p:cBhvr>
                                        <p:cTn id="24" dur="500"/>
                                        <p:tgtEl>
                                          <p:spTgt spid="3798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7991"/>
                                        </p:tgtEl>
                                        <p:attrNameLst>
                                          <p:attrName>style.visibility</p:attrName>
                                        </p:attrNameLst>
                                      </p:cBhvr>
                                      <p:to>
                                        <p:strVal val="visible"/>
                                      </p:to>
                                    </p:set>
                                    <p:animEffect transition="in" filter="wipe(left)">
                                      <p:cBhvr>
                                        <p:cTn id="29" dur="500"/>
                                        <p:tgtEl>
                                          <p:spTgt spid="37991"/>
                                        </p:tgtEl>
                                      </p:cBhvr>
                                    </p:animEffect>
                                  </p:childTnLst>
                                </p:cTn>
                              </p:par>
                            </p:childTnLst>
                          </p:cTn>
                        </p:par>
                        <p:par>
                          <p:cTn id="30" fill="hold" nodeType="after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37986"/>
                                        </p:tgtEl>
                                        <p:attrNameLst>
                                          <p:attrName>style.visibility</p:attrName>
                                        </p:attrNameLst>
                                      </p:cBhvr>
                                      <p:to>
                                        <p:strVal val="visible"/>
                                      </p:to>
                                    </p:set>
                                    <p:animEffect transition="in" filter="wipe(left)">
                                      <p:cBhvr>
                                        <p:cTn id="33" dur="500"/>
                                        <p:tgtEl>
                                          <p:spTgt spid="3798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37992"/>
                                        </p:tgtEl>
                                        <p:attrNameLst>
                                          <p:attrName>style.visibility</p:attrName>
                                        </p:attrNameLst>
                                      </p:cBhvr>
                                      <p:to>
                                        <p:strVal val="visible"/>
                                      </p:to>
                                    </p:set>
                                    <p:animEffect transition="in" filter="wipe(left)">
                                      <p:cBhvr>
                                        <p:cTn id="38" dur="500"/>
                                        <p:tgtEl>
                                          <p:spTgt spid="37992"/>
                                        </p:tgtEl>
                                      </p:cBhvr>
                                    </p:animEffect>
                                  </p:childTnLst>
                                </p:cTn>
                              </p:par>
                            </p:childTnLst>
                          </p:cTn>
                        </p:par>
                        <p:par>
                          <p:cTn id="39" fill="hold" nodeType="afterGroup">
                            <p:stCondLst>
                              <p:cond delay="500"/>
                            </p:stCondLst>
                            <p:childTnLst>
                              <p:par>
                                <p:cTn id="40" presetID="22" presetClass="entr" presetSubtype="8" fill="hold" nodeType="afterEffect">
                                  <p:stCondLst>
                                    <p:cond delay="0"/>
                                  </p:stCondLst>
                                  <p:childTnLst>
                                    <p:set>
                                      <p:cBhvr>
                                        <p:cTn id="41" dur="1" fill="hold">
                                          <p:stCondLst>
                                            <p:cond delay="0"/>
                                          </p:stCondLst>
                                        </p:cTn>
                                        <p:tgtEl>
                                          <p:spTgt spid="37988"/>
                                        </p:tgtEl>
                                        <p:attrNameLst>
                                          <p:attrName>style.visibility</p:attrName>
                                        </p:attrNameLst>
                                      </p:cBhvr>
                                      <p:to>
                                        <p:strVal val="visible"/>
                                      </p:to>
                                    </p:set>
                                    <p:animEffect transition="in" filter="wipe(left)">
                                      <p:cBhvr>
                                        <p:cTn id="42" dur="500"/>
                                        <p:tgtEl>
                                          <p:spTgt spid="37988"/>
                                        </p:tgtEl>
                                      </p:cBhvr>
                                    </p:animEffect>
                                  </p:childTnLst>
                                </p:cTn>
                              </p:par>
                            </p:childTnLst>
                          </p:cTn>
                        </p:par>
                        <p:par>
                          <p:cTn id="43" fill="hold" nodeType="afterGroup">
                            <p:stCondLst>
                              <p:cond delay="1000"/>
                            </p:stCondLst>
                            <p:childTnLst>
                              <p:par>
                                <p:cTn id="44" presetID="23" presetClass="entr" presetSubtype="16" fill="hold" grpId="0" nodeType="afterEffect">
                                  <p:stCondLst>
                                    <p:cond delay="0"/>
                                  </p:stCondLst>
                                  <p:childTnLst>
                                    <p:set>
                                      <p:cBhvr>
                                        <p:cTn id="45" dur="1" fill="hold">
                                          <p:stCondLst>
                                            <p:cond delay="0"/>
                                          </p:stCondLst>
                                        </p:cTn>
                                        <p:tgtEl>
                                          <p:spTgt spid="37990"/>
                                        </p:tgtEl>
                                        <p:attrNameLst>
                                          <p:attrName>style.visibility</p:attrName>
                                        </p:attrNameLst>
                                      </p:cBhvr>
                                      <p:to>
                                        <p:strVal val="visible"/>
                                      </p:to>
                                    </p:set>
                                    <p:anim calcmode="lin" valueType="num">
                                      <p:cBhvr>
                                        <p:cTn id="46" dur="500" fill="hold"/>
                                        <p:tgtEl>
                                          <p:spTgt spid="37990"/>
                                        </p:tgtEl>
                                        <p:attrNameLst>
                                          <p:attrName>ppt_w</p:attrName>
                                        </p:attrNameLst>
                                      </p:cBhvr>
                                      <p:tavLst>
                                        <p:tav tm="0">
                                          <p:val>
                                            <p:fltVal val="0"/>
                                          </p:val>
                                        </p:tav>
                                        <p:tav tm="100000">
                                          <p:val>
                                            <p:strVal val="#ppt_w"/>
                                          </p:val>
                                        </p:tav>
                                      </p:tavLst>
                                    </p:anim>
                                    <p:anim calcmode="lin" valueType="num">
                                      <p:cBhvr>
                                        <p:cTn id="47" dur="500" fill="hold"/>
                                        <p:tgtEl>
                                          <p:spTgt spid="3799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 grpId="0"/>
      <p:bldP spid="3800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矩形 44033">
            <a:extLst>
              <a:ext uri="{FF2B5EF4-FFF2-40B4-BE49-F238E27FC236}">
                <a16:creationId xmlns:a16="http://schemas.microsoft.com/office/drawing/2014/main" id="{1BBA567C-F4F3-4EA1-A550-6528964F668B}"/>
              </a:ext>
            </a:extLst>
          </p:cNvPr>
          <p:cNvSpPr>
            <a:spLocks noChangeArrowheads="1" noChangeShapeType="1" noTextEdit="1"/>
          </p:cNvSpPr>
          <p:nvPr/>
        </p:nvSpPr>
        <p:spPr bwMode="auto">
          <a:xfrm>
            <a:off x="3886200" y="0"/>
            <a:ext cx="29718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 一、替代定理</a:t>
            </a:r>
          </a:p>
        </p:txBody>
      </p:sp>
      <p:sp>
        <p:nvSpPr>
          <p:cNvPr id="45059" name="矩形 44034">
            <a:extLst>
              <a:ext uri="{FF2B5EF4-FFF2-40B4-BE49-F238E27FC236}">
                <a16:creationId xmlns:a16="http://schemas.microsoft.com/office/drawing/2014/main" id="{2EE023FB-94CB-44A7-A8FD-0941C4BC6F46}"/>
              </a:ext>
            </a:extLst>
          </p:cNvPr>
          <p:cNvSpPr>
            <a:spLocks noChangeArrowheads="1"/>
          </p:cNvSpPr>
          <p:nvPr/>
        </p:nvSpPr>
        <p:spPr bwMode="auto">
          <a:xfrm>
            <a:off x="304800" y="0"/>
            <a:ext cx="1905000"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 2.6 </a:t>
            </a:r>
            <a:r>
              <a:rPr lang="zh-CN" altLang="en-US">
                <a:solidFill>
                  <a:schemeClr val="bg1"/>
                </a:solidFill>
                <a:latin typeface="黑体" panose="02010609060101010101" pitchFamily="49" charset="-122"/>
                <a:ea typeface="黑体" panose="02010609060101010101" pitchFamily="49" charset="-122"/>
              </a:rPr>
              <a:t>替代定理</a:t>
            </a:r>
          </a:p>
        </p:txBody>
      </p:sp>
      <p:sp>
        <p:nvSpPr>
          <p:cNvPr id="44041" name="矩形 44040">
            <a:extLst>
              <a:ext uri="{FF2B5EF4-FFF2-40B4-BE49-F238E27FC236}">
                <a16:creationId xmlns:a16="http://schemas.microsoft.com/office/drawing/2014/main" id="{57198AF9-D4D8-4D30-A2F2-F42635FA8C14}"/>
              </a:ext>
            </a:extLst>
          </p:cNvPr>
          <p:cNvSpPr>
            <a:spLocks noChangeArrowheads="1"/>
          </p:cNvSpPr>
          <p:nvPr/>
        </p:nvSpPr>
        <p:spPr bwMode="auto">
          <a:xfrm>
            <a:off x="609600" y="1736725"/>
            <a:ext cx="45720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1E14E8"/>
                </a:solidFill>
                <a:latin typeface="Times New Roman" panose="02020603050405020304" pitchFamily="18" charset="0"/>
                <a:ea typeface="华文新魏" panose="02010800040101010101" pitchFamily="2" charset="-122"/>
              </a:rPr>
              <a:t>   </a:t>
            </a:r>
            <a:r>
              <a:rPr lang="zh-CN" altLang="en-US" sz="2400">
                <a:solidFill>
                  <a:srgbClr val="1E14E8"/>
                </a:solidFill>
                <a:latin typeface="Times New Roman" panose="02020603050405020304" pitchFamily="18" charset="0"/>
                <a:ea typeface="华文新魏" panose="02010800040101010101" pitchFamily="2" charset="-122"/>
              </a:rPr>
              <a:t>对图</a:t>
            </a:r>
            <a:r>
              <a:rPr lang="en-US" altLang="zh-CN" sz="2400">
                <a:solidFill>
                  <a:srgbClr val="1E14E8"/>
                </a:solidFill>
                <a:latin typeface="Times New Roman" panose="02020603050405020304" pitchFamily="18" charset="0"/>
                <a:ea typeface="华文新魏" panose="02010800040101010101" pitchFamily="2" charset="-122"/>
              </a:rPr>
              <a:t>(a)</a:t>
            </a:r>
            <a:r>
              <a:rPr lang="zh-CN" altLang="en-US" sz="2400">
                <a:solidFill>
                  <a:srgbClr val="1E14E8"/>
                </a:solidFill>
                <a:latin typeface="Times New Roman" panose="02020603050405020304" pitchFamily="18" charset="0"/>
                <a:ea typeface="华文新魏" panose="02010800040101010101" pitchFamily="2" charset="-122"/>
              </a:rPr>
              <a:t>电路，列节点方程得</a:t>
            </a:r>
          </a:p>
          <a:p>
            <a:pPr eaLnBrk="1" hangingPunct="1"/>
            <a:r>
              <a:rPr lang="zh-CN" altLang="en-US" sz="2400">
                <a:solidFill>
                  <a:srgbClr val="1E14E8"/>
                </a:solidFill>
                <a:latin typeface="Times New Roman" panose="02020603050405020304" pitchFamily="18" charset="0"/>
                <a:ea typeface="华文新魏" panose="02010800040101010101" pitchFamily="2" charset="-122"/>
              </a:rPr>
              <a:t>       </a:t>
            </a:r>
            <a:r>
              <a:rPr lang="en-US" altLang="zh-CN" sz="2400">
                <a:solidFill>
                  <a:srgbClr val="1E14E8"/>
                </a:solidFill>
                <a:latin typeface="Times New Roman" panose="02020603050405020304" pitchFamily="18" charset="0"/>
                <a:ea typeface="华文新魏" panose="02010800040101010101" pitchFamily="2" charset="-122"/>
              </a:rPr>
              <a:t>(1+0.5+0.5)</a:t>
            </a:r>
            <a:r>
              <a:rPr lang="en-US" altLang="zh-CN" sz="2400" i="1">
                <a:solidFill>
                  <a:srgbClr val="1E14E8"/>
                </a:solidFill>
                <a:latin typeface="Times New Roman" panose="02020603050405020304" pitchFamily="18" charset="0"/>
                <a:ea typeface="华文新魏" panose="02010800040101010101" pitchFamily="2" charset="-122"/>
              </a:rPr>
              <a:t>u</a:t>
            </a:r>
            <a:r>
              <a:rPr lang="en-US" altLang="zh-CN" sz="2400" baseline="-25000">
                <a:solidFill>
                  <a:srgbClr val="1E14E8"/>
                </a:solidFill>
                <a:latin typeface="Times New Roman" panose="02020603050405020304" pitchFamily="18" charset="0"/>
                <a:ea typeface="华文新魏" panose="02010800040101010101" pitchFamily="2" charset="-122"/>
              </a:rPr>
              <a:t>a</a:t>
            </a:r>
            <a:r>
              <a:rPr lang="en-US" altLang="zh-CN" sz="2400">
                <a:solidFill>
                  <a:srgbClr val="1E14E8"/>
                </a:solidFill>
                <a:latin typeface="Times New Roman" panose="02020603050405020304" pitchFamily="18" charset="0"/>
                <a:ea typeface="华文新魏" panose="02010800040101010101" pitchFamily="2" charset="-122"/>
              </a:rPr>
              <a:t> = 4/2 + 8/2 = 6</a:t>
            </a:r>
          </a:p>
          <a:p>
            <a:pPr eaLnBrk="1" hangingPunct="1"/>
            <a:r>
              <a:rPr lang="zh-CN" altLang="en-US" sz="2400">
                <a:solidFill>
                  <a:srgbClr val="1E14E8"/>
                </a:solidFill>
                <a:latin typeface="Times New Roman" panose="02020603050405020304" pitchFamily="18" charset="0"/>
                <a:ea typeface="华文新魏" panose="02010800040101010101" pitchFamily="2" charset="-122"/>
              </a:rPr>
              <a:t>解得    </a:t>
            </a:r>
            <a:r>
              <a:rPr lang="en-US" altLang="zh-CN" sz="2400" i="1">
                <a:solidFill>
                  <a:srgbClr val="1E14E8"/>
                </a:solidFill>
                <a:latin typeface="Times New Roman" panose="02020603050405020304" pitchFamily="18" charset="0"/>
                <a:ea typeface="华文新魏" panose="02010800040101010101" pitchFamily="2" charset="-122"/>
              </a:rPr>
              <a:t>u</a:t>
            </a:r>
            <a:r>
              <a:rPr lang="en-US" altLang="zh-CN" sz="2400" baseline="-25000">
                <a:solidFill>
                  <a:srgbClr val="1E14E8"/>
                </a:solidFill>
                <a:latin typeface="Times New Roman" panose="02020603050405020304" pitchFamily="18" charset="0"/>
                <a:ea typeface="华文新魏" panose="02010800040101010101" pitchFamily="2" charset="-122"/>
              </a:rPr>
              <a:t>a</a:t>
            </a:r>
            <a:r>
              <a:rPr lang="en-US" altLang="zh-CN" sz="2400">
                <a:solidFill>
                  <a:srgbClr val="1E14E8"/>
                </a:solidFill>
                <a:latin typeface="Times New Roman" panose="02020603050405020304" pitchFamily="18" charset="0"/>
                <a:ea typeface="华文新魏" panose="02010800040101010101" pitchFamily="2" charset="-122"/>
              </a:rPr>
              <a:t> = 3V</a:t>
            </a:r>
            <a:r>
              <a:rPr lang="zh-CN" altLang="en-US" sz="2400">
                <a:solidFill>
                  <a:srgbClr val="1E14E8"/>
                </a:solidFill>
                <a:latin typeface="Times New Roman" panose="02020603050405020304" pitchFamily="18" charset="0"/>
                <a:ea typeface="华文新魏" panose="02010800040101010101" pitchFamily="2" charset="-122"/>
              </a:rPr>
              <a:t>，</a:t>
            </a:r>
          </a:p>
          <a:p>
            <a:pPr eaLnBrk="1" hangingPunct="1"/>
            <a:r>
              <a:rPr lang="zh-CN" altLang="en-US" sz="2400">
                <a:solidFill>
                  <a:srgbClr val="1E14E8"/>
                </a:solidFill>
                <a:latin typeface="Times New Roman" panose="02020603050405020304" pitchFamily="18" charset="0"/>
                <a:ea typeface="华文新魏" panose="02010800040101010101" pitchFamily="2" charset="-122"/>
              </a:rPr>
              <a:t>           </a:t>
            </a:r>
            <a:r>
              <a:rPr lang="en-US" altLang="zh-CN" sz="2400" i="1">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1</a:t>
            </a:r>
            <a:r>
              <a:rPr lang="en-US" altLang="zh-CN" sz="2400">
                <a:solidFill>
                  <a:srgbClr val="1E14E8"/>
                </a:solidFill>
                <a:latin typeface="Times New Roman" panose="02020603050405020304" pitchFamily="18" charset="0"/>
                <a:ea typeface="华文新魏" panose="02010800040101010101" pitchFamily="2" charset="-122"/>
              </a:rPr>
              <a:t> = </a:t>
            </a:r>
            <a:r>
              <a:rPr lang="en-US" altLang="zh-CN" sz="2400" i="1">
                <a:solidFill>
                  <a:srgbClr val="1E14E8"/>
                </a:solidFill>
                <a:latin typeface="Times New Roman" panose="02020603050405020304" pitchFamily="18" charset="0"/>
                <a:ea typeface="华文新魏" panose="02010800040101010101" pitchFamily="2" charset="-122"/>
              </a:rPr>
              <a:t>u</a:t>
            </a:r>
            <a:r>
              <a:rPr lang="en-US" altLang="zh-CN" sz="2400" baseline="-25000">
                <a:solidFill>
                  <a:srgbClr val="1E14E8"/>
                </a:solidFill>
                <a:latin typeface="Times New Roman" panose="02020603050405020304" pitchFamily="18" charset="0"/>
                <a:ea typeface="华文新魏" panose="02010800040101010101" pitchFamily="2" charset="-122"/>
              </a:rPr>
              <a:t>a</a:t>
            </a:r>
            <a:r>
              <a:rPr lang="en-US" altLang="zh-CN" sz="2400">
                <a:solidFill>
                  <a:srgbClr val="1E14E8"/>
                </a:solidFill>
                <a:latin typeface="Times New Roman" panose="02020603050405020304" pitchFamily="18" charset="0"/>
                <a:ea typeface="华文新魏" panose="02010800040101010101" pitchFamily="2" charset="-122"/>
              </a:rPr>
              <a:t> /1 = 3A </a:t>
            </a:r>
            <a:r>
              <a:rPr lang="zh-CN" altLang="en-US" sz="2400">
                <a:solidFill>
                  <a:srgbClr val="1E14E8"/>
                </a:solidFill>
                <a:latin typeface="Times New Roman" panose="02020603050405020304" pitchFamily="18" charset="0"/>
                <a:ea typeface="华文新魏" panose="02010800040101010101" pitchFamily="2" charset="-122"/>
              </a:rPr>
              <a:t>，</a:t>
            </a:r>
          </a:p>
          <a:p>
            <a:pPr eaLnBrk="1" hangingPunct="1"/>
            <a:r>
              <a:rPr lang="zh-CN" altLang="en-US" sz="2400">
                <a:solidFill>
                  <a:srgbClr val="1E14E8"/>
                </a:solidFill>
                <a:latin typeface="Times New Roman" panose="02020603050405020304" pitchFamily="18" charset="0"/>
                <a:ea typeface="华文新魏" panose="02010800040101010101" pitchFamily="2" charset="-122"/>
              </a:rPr>
              <a:t>           </a:t>
            </a:r>
            <a:r>
              <a:rPr lang="en-US" altLang="zh-CN" sz="2400" i="1">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2</a:t>
            </a:r>
            <a:r>
              <a:rPr lang="en-US" altLang="zh-CN" sz="2400">
                <a:solidFill>
                  <a:srgbClr val="1E14E8"/>
                </a:solidFill>
                <a:latin typeface="Times New Roman" panose="02020603050405020304" pitchFamily="18" charset="0"/>
                <a:ea typeface="华文新魏" panose="02010800040101010101" pitchFamily="2" charset="-122"/>
              </a:rPr>
              <a:t> = (4 – </a:t>
            </a:r>
            <a:r>
              <a:rPr lang="en-US" altLang="zh-CN" sz="2400" i="1">
                <a:solidFill>
                  <a:srgbClr val="1E14E8"/>
                </a:solidFill>
                <a:latin typeface="Times New Roman" panose="02020603050405020304" pitchFamily="18" charset="0"/>
                <a:ea typeface="华文新魏" panose="02010800040101010101" pitchFamily="2" charset="-122"/>
              </a:rPr>
              <a:t>u</a:t>
            </a:r>
            <a:r>
              <a:rPr lang="en-US" altLang="zh-CN" sz="2400" baseline="-25000">
                <a:solidFill>
                  <a:srgbClr val="1E14E8"/>
                </a:solidFill>
                <a:latin typeface="Times New Roman" panose="02020603050405020304" pitchFamily="18" charset="0"/>
                <a:ea typeface="华文新魏" panose="02010800040101010101" pitchFamily="2" charset="-122"/>
              </a:rPr>
              <a:t>a</a:t>
            </a:r>
            <a:r>
              <a:rPr lang="en-US" altLang="zh-CN" sz="2400">
                <a:solidFill>
                  <a:srgbClr val="1E14E8"/>
                </a:solidFill>
                <a:latin typeface="Times New Roman" panose="02020603050405020304" pitchFamily="18" charset="0"/>
                <a:ea typeface="华文新魏" panose="02010800040101010101" pitchFamily="2" charset="-122"/>
              </a:rPr>
              <a:t> ) /2 =</a:t>
            </a:r>
            <a:r>
              <a:rPr lang="en-US" altLang="zh-CN" sz="2400">
                <a:solidFill>
                  <a:srgbClr val="1E14E8"/>
                </a:solidFill>
                <a:latin typeface="黑体" panose="02010609060101010101" pitchFamily="49" charset="-122"/>
                <a:ea typeface="黑体" panose="02010609060101010101" pitchFamily="49" charset="-122"/>
              </a:rPr>
              <a:t> </a:t>
            </a:r>
            <a:r>
              <a:rPr lang="en-US" altLang="zh-CN" sz="2400">
                <a:solidFill>
                  <a:srgbClr val="1E14E8"/>
                </a:solidFill>
                <a:latin typeface="Times New Roman" panose="02020603050405020304" pitchFamily="18" charset="0"/>
                <a:ea typeface="华文新魏" panose="02010800040101010101" pitchFamily="2" charset="-122"/>
              </a:rPr>
              <a:t>0.5A</a:t>
            </a:r>
          </a:p>
          <a:p>
            <a:pPr eaLnBrk="1" hangingPunct="1"/>
            <a:r>
              <a:rPr lang="en-US" altLang="zh-CN" sz="2400">
                <a:solidFill>
                  <a:srgbClr val="1E14E8"/>
                </a:solidFill>
                <a:latin typeface="Times New Roman" panose="02020603050405020304" pitchFamily="18" charset="0"/>
                <a:ea typeface="华文新魏" panose="02010800040101010101" pitchFamily="2" charset="-122"/>
              </a:rPr>
              <a:t>           </a:t>
            </a:r>
            <a:r>
              <a:rPr lang="en-US" altLang="zh-CN" sz="2400" i="1">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3</a:t>
            </a:r>
            <a:r>
              <a:rPr lang="en-US" altLang="zh-CN" sz="2400">
                <a:solidFill>
                  <a:srgbClr val="1E14E8"/>
                </a:solidFill>
                <a:latin typeface="Times New Roman" panose="02020603050405020304" pitchFamily="18" charset="0"/>
                <a:ea typeface="华文新魏" panose="02010800040101010101" pitchFamily="2" charset="-122"/>
              </a:rPr>
              <a:t> = (8– </a:t>
            </a:r>
            <a:r>
              <a:rPr lang="en-US" altLang="zh-CN" sz="2400" i="1">
                <a:solidFill>
                  <a:srgbClr val="1E14E8"/>
                </a:solidFill>
                <a:latin typeface="Times New Roman" panose="02020603050405020304" pitchFamily="18" charset="0"/>
                <a:ea typeface="华文新魏" panose="02010800040101010101" pitchFamily="2" charset="-122"/>
              </a:rPr>
              <a:t>u</a:t>
            </a:r>
            <a:r>
              <a:rPr lang="en-US" altLang="zh-CN" sz="2400" baseline="-25000">
                <a:solidFill>
                  <a:srgbClr val="1E14E8"/>
                </a:solidFill>
                <a:latin typeface="Times New Roman" panose="02020603050405020304" pitchFamily="18" charset="0"/>
                <a:ea typeface="华文新魏" panose="02010800040101010101" pitchFamily="2" charset="-122"/>
              </a:rPr>
              <a:t>a</a:t>
            </a:r>
            <a:r>
              <a:rPr lang="en-US" altLang="zh-CN" sz="2400">
                <a:solidFill>
                  <a:srgbClr val="1E14E8"/>
                </a:solidFill>
                <a:latin typeface="Times New Roman" panose="02020603050405020304" pitchFamily="18" charset="0"/>
                <a:ea typeface="华文新魏" panose="02010800040101010101" pitchFamily="2" charset="-122"/>
              </a:rPr>
              <a:t> ) /2 =</a:t>
            </a:r>
            <a:r>
              <a:rPr lang="en-US" altLang="zh-CN" sz="2400">
                <a:solidFill>
                  <a:srgbClr val="1E14E8"/>
                </a:solidFill>
                <a:latin typeface="黑体" panose="02010609060101010101" pitchFamily="49" charset="-122"/>
                <a:ea typeface="黑体" panose="02010609060101010101" pitchFamily="49" charset="-122"/>
              </a:rPr>
              <a:t> </a:t>
            </a:r>
            <a:r>
              <a:rPr lang="en-US" altLang="zh-CN" sz="2400">
                <a:solidFill>
                  <a:srgbClr val="1E14E8"/>
                </a:solidFill>
                <a:latin typeface="Times New Roman" panose="02020603050405020304" pitchFamily="18" charset="0"/>
                <a:ea typeface="华文新魏" panose="02010800040101010101" pitchFamily="2" charset="-122"/>
              </a:rPr>
              <a:t>2.5A</a:t>
            </a:r>
          </a:p>
        </p:txBody>
      </p:sp>
      <p:graphicFrame>
        <p:nvGraphicFramePr>
          <p:cNvPr id="44042" name="对象 44041">
            <a:extLst>
              <a:ext uri="{FF2B5EF4-FFF2-40B4-BE49-F238E27FC236}">
                <a16:creationId xmlns:a16="http://schemas.microsoft.com/office/drawing/2014/main" id="{6D442671-4FD8-4C59-8BF9-988FCE90145D}"/>
              </a:ext>
            </a:extLst>
          </p:cNvPr>
          <p:cNvGraphicFramePr>
            <a:graphicFrameLocks/>
          </p:cNvGraphicFramePr>
          <p:nvPr/>
        </p:nvGraphicFramePr>
        <p:xfrm>
          <a:off x="5486400" y="1295400"/>
          <a:ext cx="2555875" cy="2297113"/>
        </p:xfrm>
        <a:graphic>
          <a:graphicData uri="http://schemas.openxmlformats.org/presentationml/2006/ole">
            <mc:AlternateContent xmlns:mc="http://schemas.openxmlformats.org/markup-compatibility/2006">
              <mc:Choice xmlns:v="urn:schemas-microsoft-com:vml" Requires="v">
                <p:oleObj spid="_x0000_s45102" r:id="rId3" imgW="2557272" imgH="2296668" progId="Visio.Drawing.5">
                  <p:embed/>
                </p:oleObj>
              </mc:Choice>
              <mc:Fallback>
                <p:oleObj r:id="rId3" imgW="2557272" imgH="2296668" progId="Visio.Drawing.5">
                  <p:embed/>
                  <p:pic>
                    <p:nvPicPr>
                      <p:cNvPr id="0" name="对象 4404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295400"/>
                        <a:ext cx="2555875"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043" name="对象 44042">
            <a:extLst>
              <a:ext uri="{FF2B5EF4-FFF2-40B4-BE49-F238E27FC236}">
                <a16:creationId xmlns:a16="http://schemas.microsoft.com/office/drawing/2014/main" id="{95BB8BD4-4F9B-4F71-9F24-5987A6432451}"/>
              </a:ext>
            </a:extLst>
          </p:cNvPr>
          <p:cNvGraphicFramePr>
            <a:graphicFrameLocks/>
          </p:cNvGraphicFramePr>
          <p:nvPr/>
        </p:nvGraphicFramePr>
        <p:xfrm>
          <a:off x="5486400" y="3733800"/>
          <a:ext cx="2555875" cy="2297113"/>
        </p:xfrm>
        <a:graphic>
          <a:graphicData uri="http://schemas.openxmlformats.org/presentationml/2006/ole">
            <mc:AlternateContent xmlns:mc="http://schemas.openxmlformats.org/markup-compatibility/2006">
              <mc:Choice xmlns:v="urn:schemas-microsoft-com:vml" Requires="v">
                <p:oleObj spid="_x0000_s45103" r:id="rId5" imgW="2557272" imgH="2296668" progId="Visio.Drawing.5">
                  <p:embed/>
                </p:oleObj>
              </mc:Choice>
              <mc:Fallback>
                <p:oleObj r:id="rId5" imgW="2557272" imgH="2296668" progId="Visio.Drawing.5">
                  <p:embed/>
                  <p:pic>
                    <p:nvPicPr>
                      <p:cNvPr id="0" name="对象 4404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3733800"/>
                        <a:ext cx="2555875"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044" name="矩形 44043">
            <a:extLst>
              <a:ext uri="{FF2B5EF4-FFF2-40B4-BE49-F238E27FC236}">
                <a16:creationId xmlns:a16="http://schemas.microsoft.com/office/drawing/2014/main" id="{A2FCD6EE-C165-4815-8F3F-7376E14EAE1A}"/>
              </a:ext>
            </a:extLst>
          </p:cNvPr>
          <p:cNvSpPr>
            <a:spLocks noChangeArrowheads="1"/>
          </p:cNvSpPr>
          <p:nvPr/>
        </p:nvSpPr>
        <p:spPr bwMode="auto">
          <a:xfrm>
            <a:off x="457200" y="4022725"/>
            <a:ext cx="4572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solidFill>
                  <a:srgbClr val="1E14E8"/>
                </a:solidFill>
                <a:latin typeface="Times New Roman" panose="02020603050405020304" pitchFamily="18" charset="0"/>
                <a:ea typeface="华文新魏" panose="02010800040101010101" pitchFamily="2" charset="-122"/>
              </a:rPr>
              <a:t>       </a:t>
            </a:r>
            <a:r>
              <a:rPr lang="zh-CN" altLang="en-US" sz="2400">
                <a:solidFill>
                  <a:srgbClr val="1E14E8"/>
                </a:solidFill>
                <a:latin typeface="Times New Roman" panose="02020603050405020304" pitchFamily="18" charset="0"/>
                <a:ea typeface="华文新魏" panose="02010800040101010101" pitchFamily="2" charset="-122"/>
              </a:rPr>
              <a:t>用</a:t>
            </a:r>
            <a:r>
              <a:rPr lang="en-US" altLang="zh-CN" sz="2400" i="1">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2</a:t>
            </a:r>
            <a:r>
              <a:rPr lang="en-US" altLang="zh-CN" sz="2400">
                <a:solidFill>
                  <a:srgbClr val="1E14E8"/>
                </a:solidFill>
                <a:latin typeface="Times New Roman" panose="02020603050405020304" pitchFamily="18" charset="0"/>
                <a:ea typeface="华文新魏" panose="02010800040101010101" pitchFamily="2" charset="-122"/>
              </a:rPr>
              <a:t> = 0.5A</a:t>
            </a:r>
            <a:r>
              <a:rPr lang="zh-CN" altLang="en-US" sz="2400">
                <a:solidFill>
                  <a:srgbClr val="1E14E8"/>
                </a:solidFill>
                <a:latin typeface="Times New Roman" panose="02020603050405020304" pitchFamily="18" charset="0"/>
                <a:ea typeface="华文新魏" panose="02010800040101010101" pitchFamily="2" charset="-122"/>
              </a:rPr>
              <a:t>替代</a:t>
            </a:r>
            <a:r>
              <a:rPr lang="en-US" altLang="zh-CN" sz="2400" i="1">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2</a:t>
            </a:r>
            <a:r>
              <a:rPr lang="zh-CN" altLang="en-US" sz="2400">
                <a:solidFill>
                  <a:srgbClr val="1E14E8"/>
                </a:solidFill>
                <a:latin typeface="Times New Roman" panose="02020603050405020304" pitchFamily="18" charset="0"/>
                <a:ea typeface="华文新魏" panose="02010800040101010101" pitchFamily="2" charset="-122"/>
              </a:rPr>
              <a:t>支路，得图</a:t>
            </a:r>
            <a:r>
              <a:rPr lang="en-US" altLang="zh-CN" sz="2400">
                <a:solidFill>
                  <a:srgbClr val="1E14E8"/>
                </a:solidFill>
                <a:latin typeface="Times New Roman" panose="02020603050405020304" pitchFamily="18" charset="0"/>
                <a:ea typeface="华文新魏" panose="02010800040101010101" pitchFamily="2" charset="-122"/>
              </a:rPr>
              <a:t>(b)</a:t>
            </a:r>
            <a:r>
              <a:rPr lang="zh-CN" altLang="en-US" sz="2400">
                <a:solidFill>
                  <a:srgbClr val="1E14E8"/>
                </a:solidFill>
                <a:latin typeface="Times New Roman" panose="02020603050405020304" pitchFamily="18" charset="0"/>
                <a:ea typeface="华文新魏" panose="02010800040101010101" pitchFamily="2" charset="-122"/>
              </a:rPr>
              <a:t>，列节点方程为</a:t>
            </a:r>
          </a:p>
          <a:p>
            <a:pPr eaLnBrk="1" hangingPunct="1"/>
            <a:r>
              <a:rPr lang="zh-CN" altLang="en-US" sz="2400">
                <a:solidFill>
                  <a:srgbClr val="1E14E8"/>
                </a:solidFill>
                <a:latin typeface="Times New Roman" panose="02020603050405020304" pitchFamily="18" charset="0"/>
                <a:ea typeface="华文新魏" panose="02010800040101010101" pitchFamily="2" charset="-122"/>
              </a:rPr>
              <a:t>     </a:t>
            </a:r>
            <a:r>
              <a:rPr lang="en-US" altLang="zh-CN" sz="2400">
                <a:solidFill>
                  <a:srgbClr val="1E14E8"/>
                </a:solidFill>
                <a:latin typeface="Times New Roman" panose="02020603050405020304" pitchFamily="18" charset="0"/>
                <a:ea typeface="华文新魏" panose="02010800040101010101" pitchFamily="2" charset="-122"/>
              </a:rPr>
              <a:t>(1+0.5)</a:t>
            </a:r>
            <a:r>
              <a:rPr lang="en-US" altLang="zh-CN" sz="2400" i="1">
                <a:solidFill>
                  <a:srgbClr val="1E14E8"/>
                </a:solidFill>
                <a:latin typeface="Times New Roman" panose="02020603050405020304" pitchFamily="18" charset="0"/>
                <a:ea typeface="华文新魏" panose="02010800040101010101" pitchFamily="2" charset="-122"/>
              </a:rPr>
              <a:t>u</a:t>
            </a:r>
            <a:r>
              <a:rPr lang="en-US" altLang="zh-CN" sz="2400" baseline="-25000">
                <a:solidFill>
                  <a:srgbClr val="1E14E8"/>
                </a:solidFill>
                <a:latin typeface="Times New Roman" panose="02020603050405020304" pitchFamily="18" charset="0"/>
                <a:ea typeface="华文新魏" panose="02010800040101010101" pitchFamily="2" charset="-122"/>
              </a:rPr>
              <a:t>a</a:t>
            </a:r>
            <a:r>
              <a:rPr lang="en-US" altLang="zh-CN" sz="2400">
                <a:solidFill>
                  <a:srgbClr val="1E14E8"/>
                </a:solidFill>
                <a:latin typeface="Times New Roman" panose="02020603050405020304" pitchFamily="18" charset="0"/>
                <a:ea typeface="华文新魏" panose="02010800040101010101" pitchFamily="2" charset="-122"/>
              </a:rPr>
              <a:t> = 0.5 + 8/2 = 4.5</a:t>
            </a:r>
          </a:p>
          <a:p>
            <a:pPr eaLnBrk="1" hangingPunct="1"/>
            <a:r>
              <a:rPr lang="zh-CN" altLang="en-US" sz="2400">
                <a:solidFill>
                  <a:srgbClr val="1E14E8"/>
                </a:solidFill>
                <a:latin typeface="Times New Roman" panose="02020603050405020304" pitchFamily="18" charset="0"/>
                <a:ea typeface="华文新魏" panose="02010800040101010101" pitchFamily="2" charset="-122"/>
              </a:rPr>
              <a:t>解得     </a:t>
            </a:r>
            <a:r>
              <a:rPr lang="en-US" altLang="zh-CN" sz="2400" i="1">
                <a:solidFill>
                  <a:srgbClr val="1E14E8"/>
                </a:solidFill>
                <a:latin typeface="Times New Roman" panose="02020603050405020304" pitchFamily="18" charset="0"/>
                <a:ea typeface="华文新魏" panose="02010800040101010101" pitchFamily="2" charset="-122"/>
              </a:rPr>
              <a:t>u</a:t>
            </a:r>
            <a:r>
              <a:rPr lang="en-US" altLang="zh-CN" sz="2400" baseline="-25000">
                <a:solidFill>
                  <a:srgbClr val="1E14E8"/>
                </a:solidFill>
                <a:latin typeface="Times New Roman" panose="02020603050405020304" pitchFamily="18" charset="0"/>
                <a:ea typeface="华文新魏" panose="02010800040101010101" pitchFamily="2" charset="-122"/>
              </a:rPr>
              <a:t>a</a:t>
            </a:r>
            <a:r>
              <a:rPr lang="en-US" altLang="zh-CN" sz="2400">
                <a:solidFill>
                  <a:srgbClr val="1E14E8"/>
                </a:solidFill>
                <a:latin typeface="Times New Roman" panose="02020603050405020304" pitchFamily="18" charset="0"/>
                <a:ea typeface="华文新魏" panose="02010800040101010101" pitchFamily="2" charset="-122"/>
              </a:rPr>
              <a:t> = 3V</a:t>
            </a:r>
          </a:p>
        </p:txBody>
      </p:sp>
      <p:sp>
        <p:nvSpPr>
          <p:cNvPr id="39943" name="文本框 44048">
            <a:hlinkClick r:id="" action="ppaction://hlinkshowjump?jump=nextslide"/>
            <a:extLst>
              <a:ext uri="{FF2B5EF4-FFF2-40B4-BE49-F238E27FC236}">
                <a16:creationId xmlns:a16="http://schemas.microsoft.com/office/drawing/2014/main" id="{03ECBABA-92B9-4389-A8C5-6CB8EEC1D2A6}"/>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39944" name="文本框 44049">
            <a:hlinkClick r:id="" action="ppaction://hlinkshowjump?jump=previousslide"/>
            <a:extLst>
              <a:ext uri="{FF2B5EF4-FFF2-40B4-BE49-F238E27FC236}">
                <a16:creationId xmlns:a16="http://schemas.microsoft.com/office/drawing/2014/main" id="{7A63739C-B0AC-40F4-9C2B-F41CFD98F4AB}"/>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39945" name="文本框 44050">
            <a:extLst>
              <a:ext uri="{FF2B5EF4-FFF2-40B4-BE49-F238E27FC236}">
                <a16:creationId xmlns:a16="http://schemas.microsoft.com/office/drawing/2014/main" id="{9AC89A5A-D72B-4F49-BF9E-DEE44A112A1A}"/>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461F561B-2E81-4BF5-A0BB-7A1973994A4D}"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27</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39946" name="文本框 44051">
            <a:hlinkClick r:id="" action="ppaction://hlinkshowjump?jump=firstslide"/>
            <a:extLst>
              <a:ext uri="{FF2B5EF4-FFF2-40B4-BE49-F238E27FC236}">
                <a16:creationId xmlns:a16="http://schemas.microsoft.com/office/drawing/2014/main" id="{94D9FF47-A9CA-42D4-A883-5BF2D30312F9}"/>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45068" name="矩形 44052">
            <a:extLst>
              <a:ext uri="{FF2B5EF4-FFF2-40B4-BE49-F238E27FC236}">
                <a16:creationId xmlns:a16="http://schemas.microsoft.com/office/drawing/2014/main" id="{3922F87A-A661-4C29-A214-738FF9B5B5A2}"/>
              </a:ext>
            </a:extLst>
          </p:cNvPr>
          <p:cNvSpPr>
            <a:spLocks noChangeArrowheads="1"/>
          </p:cNvSpPr>
          <p:nvPr/>
        </p:nvSpPr>
        <p:spPr bwMode="auto">
          <a:xfrm>
            <a:off x="2209800" y="9906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zh-CN" sz="2400">
              <a:solidFill>
                <a:srgbClr val="D82E1C"/>
              </a:solidFill>
              <a:latin typeface="黑体" panose="02010609060101010101" pitchFamily="49" charset="-122"/>
              <a:ea typeface="黑体" panose="02010609060101010101" pitchFamily="49" charset="-122"/>
            </a:endParaRPr>
          </a:p>
        </p:txBody>
      </p:sp>
      <p:sp>
        <p:nvSpPr>
          <p:cNvPr id="45069" name="标题 44053">
            <a:extLst>
              <a:ext uri="{FF2B5EF4-FFF2-40B4-BE49-F238E27FC236}">
                <a16:creationId xmlns:a16="http://schemas.microsoft.com/office/drawing/2014/main" id="{9576B914-BA71-40F0-B03A-5583F7849FE2}"/>
              </a:ext>
            </a:extLst>
          </p:cNvPr>
          <p:cNvSpPr>
            <a:spLocks noGrp="1" noChangeArrowheads="1"/>
          </p:cNvSpPr>
          <p:nvPr>
            <p:ph type="title" idx="4294967295"/>
          </p:nvPr>
        </p:nvSpPr>
        <p:spPr>
          <a:xfrm>
            <a:off x="457200" y="1066800"/>
            <a:ext cx="4114800" cy="381000"/>
          </a:xfrm>
        </p:spPr>
        <p:txBody>
          <a:bodyPr/>
          <a:lstStyle/>
          <a:p>
            <a:pPr algn="l" eaLnBrk="1" hangingPunct="1"/>
            <a:r>
              <a:rPr lang="en-US" altLang="zh-CN">
                <a:solidFill>
                  <a:srgbClr val="D82E1C"/>
                </a:solidFill>
                <a:latin typeface="黑体" panose="02010609060101010101" pitchFamily="49" charset="-122"/>
                <a:ea typeface="黑体" panose="02010609060101010101" pitchFamily="49" charset="-122"/>
              </a:rPr>
              <a:t>2</a:t>
            </a:r>
            <a:r>
              <a:rPr lang="zh-CN" altLang="en-US">
                <a:solidFill>
                  <a:srgbClr val="D82E1C"/>
                </a:solidFill>
                <a:latin typeface="黑体" panose="02010609060101010101" pitchFamily="49" charset="-122"/>
                <a:ea typeface="黑体" panose="02010609060101010101" pitchFamily="49" charset="-122"/>
              </a:rPr>
              <a:t>、替代定理的举例说明：</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4042"/>
                                        </p:tgtEl>
                                        <p:attrNameLst>
                                          <p:attrName>style.visibility</p:attrName>
                                        </p:attrNameLst>
                                      </p:cBhvr>
                                      <p:to>
                                        <p:strVal val="visible"/>
                                      </p:to>
                                    </p:set>
                                    <p:anim calcmode="lin" valueType="num">
                                      <p:cBhvr additive="base">
                                        <p:cTn id="7" dur="500" fill="hold"/>
                                        <p:tgtEl>
                                          <p:spTgt spid="44042"/>
                                        </p:tgtEl>
                                        <p:attrNameLst>
                                          <p:attrName>ppt_x</p:attrName>
                                        </p:attrNameLst>
                                      </p:cBhvr>
                                      <p:tavLst>
                                        <p:tav tm="0">
                                          <p:val>
                                            <p:strVal val="1+#ppt_w/2"/>
                                          </p:val>
                                        </p:tav>
                                        <p:tav tm="100000">
                                          <p:val>
                                            <p:strVal val="#ppt_x"/>
                                          </p:val>
                                        </p:tav>
                                      </p:tavLst>
                                    </p:anim>
                                    <p:anim calcmode="lin" valueType="num">
                                      <p:cBhvr additive="base">
                                        <p:cTn id="8" dur="500" fill="hold"/>
                                        <p:tgtEl>
                                          <p:spTgt spid="4404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4041"/>
                                        </p:tgtEl>
                                        <p:attrNameLst>
                                          <p:attrName>style.visibility</p:attrName>
                                        </p:attrNameLst>
                                      </p:cBhvr>
                                      <p:to>
                                        <p:strVal val="visible"/>
                                      </p:to>
                                    </p:set>
                                    <p:anim calcmode="lin" valueType="num">
                                      <p:cBhvr additive="base">
                                        <p:cTn id="12" dur="500" fill="hold"/>
                                        <p:tgtEl>
                                          <p:spTgt spid="44041"/>
                                        </p:tgtEl>
                                        <p:attrNameLst>
                                          <p:attrName>ppt_x</p:attrName>
                                        </p:attrNameLst>
                                      </p:cBhvr>
                                      <p:tavLst>
                                        <p:tav tm="0">
                                          <p:val>
                                            <p:strVal val="0-#ppt_w/2"/>
                                          </p:val>
                                        </p:tav>
                                        <p:tav tm="100000">
                                          <p:val>
                                            <p:strVal val="#ppt_x"/>
                                          </p:val>
                                        </p:tav>
                                      </p:tavLst>
                                    </p:anim>
                                    <p:anim calcmode="lin" valueType="num">
                                      <p:cBhvr additive="base">
                                        <p:cTn id="13" dur="500" fill="hold"/>
                                        <p:tgtEl>
                                          <p:spTgt spid="4404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4044"/>
                                        </p:tgtEl>
                                        <p:attrNameLst>
                                          <p:attrName>style.visibility</p:attrName>
                                        </p:attrNameLst>
                                      </p:cBhvr>
                                      <p:to>
                                        <p:strVal val="visible"/>
                                      </p:to>
                                    </p:set>
                                    <p:anim calcmode="lin" valueType="num">
                                      <p:cBhvr additive="base">
                                        <p:cTn id="18" dur="500" fill="hold"/>
                                        <p:tgtEl>
                                          <p:spTgt spid="44044"/>
                                        </p:tgtEl>
                                        <p:attrNameLst>
                                          <p:attrName>ppt_x</p:attrName>
                                        </p:attrNameLst>
                                      </p:cBhvr>
                                      <p:tavLst>
                                        <p:tav tm="0">
                                          <p:val>
                                            <p:strVal val="0-#ppt_w/2"/>
                                          </p:val>
                                        </p:tav>
                                        <p:tav tm="100000">
                                          <p:val>
                                            <p:strVal val="#ppt_x"/>
                                          </p:val>
                                        </p:tav>
                                      </p:tavLst>
                                    </p:anim>
                                    <p:anim calcmode="lin" valueType="num">
                                      <p:cBhvr additive="base">
                                        <p:cTn id="19" dur="500" fill="hold"/>
                                        <p:tgtEl>
                                          <p:spTgt spid="44044"/>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 presetClass="entr" presetSubtype="2" fill="hold" nodeType="afterEffect">
                                  <p:stCondLst>
                                    <p:cond delay="0"/>
                                  </p:stCondLst>
                                  <p:childTnLst>
                                    <p:set>
                                      <p:cBhvr>
                                        <p:cTn id="22" dur="1" fill="hold">
                                          <p:stCondLst>
                                            <p:cond delay="0"/>
                                          </p:stCondLst>
                                        </p:cTn>
                                        <p:tgtEl>
                                          <p:spTgt spid="44043"/>
                                        </p:tgtEl>
                                        <p:attrNameLst>
                                          <p:attrName>style.visibility</p:attrName>
                                        </p:attrNameLst>
                                      </p:cBhvr>
                                      <p:to>
                                        <p:strVal val="visible"/>
                                      </p:to>
                                    </p:set>
                                    <p:anim calcmode="lin" valueType="num">
                                      <p:cBhvr additive="base">
                                        <p:cTn id="23" dur="500" fill="hold"/>
                                        <p:tgtEl>
                                          <p:spTgt spid="44043"/>
                                        </p:tgtEl>
                                        <p:attrNameLst>
                                          <p:attrName>ppt_x</p:attrName>
                                        </p:attrNameLst>
                                      </p:cBhvr>
                                      <p:tavLst>
                                        <p:tav tm="0">
                                          <p:val>
                                            <p:strVal val="1+#ppt_w/2"/>
                                          </p:val>
                                        </p:tav>
                                        <p:tav tm="100000">
                                          <p:val>
                                            <p:strVal val="#ppt_x"/>
                                          </p:val>
                                        </p:tav>
                                      </p:tavLst>
                                    </p:anim>
                                    <p:anim calcmode="lin" valueType="num">
                                      <p:cBhvr additive="base">
                                        <p:cTn id="24" dur="500" fill="hold"/>
                                        <p:tgtEl>
                                          <p:spTgt spid="440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1" grpId="0"/>
      <p:bldP spid="4404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38917">
            <a:extLst>
              <a:ext uri="{FF2B5EF4-FFF2-40B4-BE49-F238E27FC236}">
                <a16:creationId xmlns:a16="http://schemas.microsoft.com/office/drawing/2014/main" id="{028F0EC0-46BD-4C55-8811-0FBCD7B68D43}"/>
              </a:ext>
            </a:extLst>
          </p:cNvPr>
          <p:cNvSpPr>
            <a:spLocks noChangeArrowheads="1" noChangeShapeType="1" noTextEdit="1"/>
          </p:cNvSpPr>
          <p:nvPr/>
        </p:nvSpPr>
        <p:spPr bwMode="auto">
          <a:xfrm>
            <a:off x="3886200" y="0"/>
            <a:ext cx="29718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 一、替代定理</a:t>
            </a:r>
          </a:p>
        </p:txBody>
      </p:sp>
      <p:sp>
        <p:nvSpPr>
          <p:cNvPr id="46083" name="矩形 38918">
            <a:extLst>
              <a:ext uri="{FF2B5EF4-FFF2-40B4-BE49-F238E27FC236}">
                <a16:creationId xmlns:a16="http://schemas.microsoft.com/office/drawing/2014/main" id="{7E8C732C-F708-4885-A876-793DC6E12BA4}"/>
              </a:ext>
            </a:extLst>
          </p:cNvPr>
          <p:cNvSpPr>
            <a:spLocks noChangeArrowheads="1"/>
          </p:cNvSpPr>
          <p:nvPr/>
        </p:nvSpPr>
        <p:spPr bwMode="auto">
          <a:xfrm>
            <a:off x="304800" y="0"/>
            <a:ext cx="2057400"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 2.6 </a:t>
            </a:r>
            <a:r>
              <a:rPr lang="zh-CN" altLang="en-US">
                <a:solidFill>
                  <a:schemeClr val="bg1"/>
                </a:solidFill>
                <a:latin typeface="黑体" panose="02010609060101010101" pitchFamily="49" charset="-122"/>
                <a:ea typeface="黑体" panose="02010609060101010101" pitchFamily="49" charset="-122"/>
              </a:rPr>
              <a:t>替代定理</a:t>
            </a:r>
          </a:p>
        </p:txBody>
      </p:sp>
      <p:sp>
        <p:nvSpPr>
          <p:cNvPr id="38920" name="文本框 38919">
            <a:extLst>
              <a:ext uri="{FF2B5EF4-FFF2-40B4-BE49-F238E27FC236}">
                <a16:creationId xmlns:a16="http://schemas.microsoft.com/office/drawing/2014/main" id="{864B8B4A-F6B1-4AC3-A32D-3A5E6F855FCE}"/>
              </a:ext>
            </a:extLst>
          </p:cNvPr>
          <p:cNvSpPr txBox="1">
            <a:spLocks noChangeArrowheads="1"/>
          </p:cNvSpPr>
          <p:nvPr/>
        </p:nvSpPr>
        <p:spPr bwMode="auto">
          <a:xfrm>
            <a:off x="228600" y="7620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zh-CN">
              <a:solidFill>
                <a:srgbClr val="1E14E8"/>
              </a:solidFill>
              <a:latin typeface="Times New Roman" panose="02020603050405020304" pitchFamily="18" charset="0"/>
              <a:ea typeface="华文新魏" panose="02010800040101010101" pitchFamily="2" charset="-122"/>
            </a:endParaRPr>
          </a:p>
        </p:txBody>
      </p:sp>
      <p:sp>
        <p:nvSpPr>
          <p:cNvPr id="38921" name="矩形 38920">
            <a:extLst>
              <a:ext uri="{FF2B5EF4-FFF2-40B4-BE49-F238E27FC236}">
                <a16:creationId xmlns:a16="http://schemas.microsoft.com/office/drawing/2014/main" id="{63A4D50D-E2C8-4B0F-A70B-EC8F6A7F7506}"/>
              </a:ext>
            </a:extLst>
          </p:cNvPr>
          <p:cNvSpPr>
            <a:spLocks noChangeArrowheads="1"/>
          </p:cNvSpPr>
          <p:nvPr/>
        </p:nvSpPr>
        <p:spPr bwMode="auto">
          <a:xfrm>
            <a:off x="228600" y="3505200"/>
            <a:ext cx="548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1E14E8"/>
                </a:solidFill>
                <a:latin typeface="华文新魏" panose="02010800040101010101" pitchFamily="2" charset="-122"/>
                <a:ea typeface="华文新魏" panose="02010800040101010101" pitchFamily="2" charset="-122"/>
              </a:rPr>
              <a:t>（</a:t>
            </a:r>
            <a:r>
              <a:rPr lang="en-US" altLang="zh-CN">
                <a:solidFill>
                  <a:srgbClr val="1E14E8"/>
                </a:solidFill>
                <a:latin typeface="华文新魏" panose="02010800040101010101" pitchFamily="2" charset="-122"/>
                <a:ea typeface="华文新魏" panose="02010800040101010101" pitchFamily="2" charset="-122"/>
              </a:rPr>
              <a:t>3</a:t>
            </a:r>
            <a:r>
              <a:rPr lang="zh-CN" altLang="en-US">
                <a:solidFill>
                  <a:srgbClr val="1E14E8"/>
                </a:solidFill>
                <a:latin typeface="华文新魏" panose="02010800040101010101" pitchFamily="2" charset="-122"/>
                <a:ea typeface="华文新魏" panose="02010800040101010101" pitchFamily="2" charset="-122"/>
              </a:rPr>
              <a:t>）替代定理应用时，注意不要把受控源的控制量替换掉。</a:t>
            </a:r>
            <a:endParaRPr lang="zh-CN" altLang="en-US">
              <a:solidFill>
                <a:srgbClr val="1E14E8"/>
              </a:solidFill>
              <a:latin typeface="Times New Roman" panose="02020603050405020304" pitchFamily="18" charset="0"/>
              <a:ea typeface="华文新魏" panose="02010800040101010101" pitchFamily="2" charset="-122"/>
            </a:endParaRPr>
          </a:p>
        </p:txBody>
      </p:sp>
      <p:grpSp>
        <p:nvGrpSpPr>
          <p:cNvPr id="38963" name="组合 38962">
            <a:extLst>
              <a:ext uri="{FF2B5EF4-FFF2-40B4-BE49-F238E27FC236}">
                <a16:creationId xmlns:a16="http://schemas.microsoft.com/office/drawing/2014/main" id="{BC08FBD6-B226-43ED-95FB-68B05174B7C0}"/>
              </a:ext>
            </a:extLst>
          </p:cNvPr>
          <p:cNvGrpSpPr>
            <a:grpSpLocks/>
          </p:cNvGrpSpPr>
          <p:nvPr/>
        </p:nvGrpSpPr>
        <p:grpSpPr bwMode="auto">
          <a:xfrm>
            <a:off x="920750" y="4038600"/>
            <a:ext cx="2660650" cy="2062163"/>
            <a:chOff x="720" y="2256"/>
            <a:chExt cx="1676" cy="1299"/>
          </a:xfrm>
        </p:grpSpPr>
        <p:sp>
          <p:nvSpPr>
            <p:cNvPr id="46141" name="矩形 38922">
              <a:extLst>
                <a:ext uri="{FF2B5EF4-FFF2-40B4-BE49-F238E27FC236}">
                  <a16:creationId xmlns:a16="http://schemas.microsoft.com/office/drawing/2014/main" id="{BC3C3ECE-44CC-462A-8A87-A4A4F6CE4686}"/>
                </a:ext>
              </a:extLst>
            </p:cNvPr>
            <p:cNvSpPr>
              <a:spLocks noChangeArrowheads="1"/>
            </p:cNvSpPr>
            <p:nvPr/>
          </p:nvSpPr>
          <p:spPr bwMode="auto">
            <a:xfrm rot="-2700000">
              <a:off x="1125" y="2510"/>
              <a:ext cx="192" cy="192"/>
            </a:xfrm>
            <a:prstGeom prst="rect">
              <a:avLst/>
            </a:prstGeom>
            <a:solidFill>
              <a:schemeClr val="bg1"/>
            </a:solidFill>
            <a:ln w="28575">
              <a:solidFill>
                <a:schemeClr val="tx1"/>
              </a:solidFill>
              <a:miter lim="800000"/>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46142" name="矩形 38923">
              <a:extLst>
                <a:ext uri="{FF2B5EF4-FFF2-40B4-BE49-F238E27FC236}">
                  <a16:creationId xmlns:a16="http://schemas.microsoft.com/office/drawing/2014/main" id="{AD51D6C4-52C4-4510-856E-6FD4F14D230B}"/>
                </a:ext>
              </a:extLst>
            </p:cNvPr>
            <p:cNvSpPr>
              <a:spLocks noChangeArrowheads="1"/>
            </p:cNvSpPr>
            <p:nvPr/>
          </p:nvSpPr>
          <p:spPr bwMode="auto">
            <a:xfrm>
              <a:off x="1632" y="2327"/>
              <a:ext cx="764" cy="1228"/>
            </a:xfrm>
            <a:prstGeom prst="rect">
              <a:avLst/>
            </a:prstGeom>
            <a:solidFill>
              <a:srgbClr val="FFFFFF"/>
            </a:solidFill>
            <a:ln w="9525">
              <a:solidFill>
                <a:srgbClr val="FF0000"/>
              </a:solidFill>
              <a:prstDash val="lgDash"/>
              <a:miter lim="800000"/>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46143" name="文本框 38924">
              <a:extLst>
                <a:ext uri="{FF2B5EF4-FFF2-40B4-BE49-F238E27FC236}">
                  <a16:creationId xmlns:a16="http://schemas.microsoft.com/office/drawing/2014/main" id="{3A8EE983-6BFD-4747-AEA5-CBA7FA0555D3}"/>
                </a:ext>
              </a:extLst>
            </p:cNvPr>
            <p:cNvSpPr txBox="1">
              <a:spLocks noChangeArrowheads="1"/>
            </p:cNvSpPr>
            <p:nvPr/>
          </p:nvSpPr>
          <p:spPr bwMode="auto">
            <a:xfrm>
              <a:off x="1813" y="2322"/>
              <a:ext cx="1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sz="2400" i="1">
                  <a:latin typeface="Times New Roman" panose="02020603050405020304" pitchFamily="18" charset="0"/>
                </a:rPr>
                <a:t>i</a:t>
              </a:r>
              <a:r>
                <a:rPr lang="en-US" altLang="zh-CN" sz="2400" baseline="-25000">
                  <a:latin typeface="Times New Roman" panose="02020603050405020304" pitchFamily="18" charset="0"/>
                </a:rPr>
                <a:t>k</a:t>
              </a:r>
              <a:r>
                <a:rPr lang="en-US" altLang="zh-CN" sz="2400">
                  <a:latin typeface="Times New Roman" panose="02020603050405020304" pitchFamily="18" charset="0"/>
                </a:rPr>
                <a:t> </a:t>
              </a:r>
              <a:r>
                <a:rPr lang="en-US" altLang="zh-CN">
                  <a:latin typeface="Times New Roman" panose="02020603050405020304" pitchFamily="18" charset="0"/>
                </a:rPr>
                <a:t> </a:t>
              </a:r>
            </a:p>
          </p:txBody>
        </p:sp>
        <p:sp>
          <p:nvSpPr>
            <p:cNvPr id="46144" name="直接连接符 38925">
              <a:extLst>
                <a:ext uri="{FF2B5EF4-FFF2-40B4-BE49-F238E27FC236}">
                  <a16:creationId xmlns:a16="http://schemas.microsoft.com/office/drawing/2014/main" id="{91735C6A-7C76-4EFB-BD21-7C02DFDE52DB}"/>
                </a:ext>
              </a:extLst>
            </p:cNvPr>
            <p:cNvSpPr>
              <a:spLocks noChangeShapeType="1"/>
            </p:cNvSpPr>
            <p:nvPr/>
          </p:nvSpPr>
          <p:spPr bwMode="auto">
            <a:xfrm>
              <a:off x="1813" y="2599"/>
              <a:ext cx="177" cy="0"/>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6145" name="椭圆 38926">
              <a:extLst>
                <a:ext uri="{FF2B5EF4-FFF2-40B4-BE49-F238E27FC236}">
                  <a16:creationId xmlns:a16="http://schemas.microsoft.com/office/drawing/2014/main" id="{FDF032FE-AC72-432E-BCDC-F2798E9BE251}"/>
                </a:ext>
              </a:extLst>
            </p:cNvPr>
            <p:cNvSpPr>
              <a:spLocks noChangeArrowheads="1"/>
            </p:cNvSpPr>
            <p:nvPr/>
          </p:nvSpPr>
          <p:spPr bwMode="auto">
            <a:xfrm rot="-5400000">
              <a:off x="1928" y="3059"/>
              <a:ext cx="189" cy="200"/>
            </a:xfrm>
            <a:prstGeom prst="ellipse">
              <a:avLst/>
            </a:prstGeom>
            <a:solidFill>
              <a:srgbClr val="FFFFFF"/>
            </a:solidFill>
            <a:ln w="28575">
              <a:solidFill>
                <a:srgbClr val="000000"/>
              </a:solidFill>
              <a:round/>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46146" name="椭圆 38927">
              <a:extLst>
                <a:ext uri="{FF2B5EF4-FFF2-40B4-BE49-F238E27FC236}">
                  <a16:creationId xmlns:a16="http://schemas.microsoft.com/office/drawing/2014/main" id="{7F9E7493-FA4B-4401-8E01-EA44A67B01A1}"/>
                </a:ext>
              </a:extLst>
            </p:cNvPr>
            <p:cNvSpPr>
              <a:spLocks noChangeArrowheads="1"/>
            </p:cNvSpPr>
            <p:nvPr/>
          </p:nvSpPr>
          <p:spPr bwMode="auto">
            <a:xfrm rot="-5400000">
              <a:off x="817" y="3012"/>
              <a:ext cx="189" cy="201"/>
            </a:xfrm>
            <a:prstGeom prst="ellipse">
              <a:avLst/>
            </a:prstGeom>
            <a:solidFill>
              <a:srgbClr val="FFFFFF"/>
            </a:solidFill>
            <a:ln w="28575">
              <a:solidFill>
                <a:srgbClr val="000000"/>
              </a:solidFill>
              <a:round/>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46147" name="文本框 38928">
              <a:extLst>
                <a:ext uri="{FF2B5EF4-FFF2-40B4-BE49-F238E27FC236}">
                  <a16:creationId xmlns:a16="http://schemas.microsoft.com/office/drawing/2014/main" id="{C77A03C9-F3EB-477A-BDF1-855BF36C57C9}"/>
                </a:ext>
              </a:extLst>
            </p:cNvPr>
            <p:cNvSpPr txBox="1">
              <a:spLocks noChangeArrowheads="1"/>
            </p:cNvSpPr>
            <p:nvPr/>
          </p:nvSpPr>
          <p:spPr bwMode="auto">
            <a:xfrm>
              <a:off x="2147" y="2732"/>
              <a:ext cx="10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latin typeface="Times New Roman" panose="02020603050405020304" pitchFamily="18" charset="0"/>
                </a:rPr>
                <a:t>R </a:t>
              </a:r>
            </a:p>
          </p:txBody>
        </p:sp>
        <p:sp>
          <p:nvSpPr>
            <p:cNvPr id="46148" name="文本框 38929">
              <a:extLst>
                <a:ext uri="{FF2B5EF4-FFF2-40B4-BE49-F238E27FC236}">
                  <a16:creationId xmlns:a16="http://schemas.microsoft.com/office/drawing/2014/main" id="{BDE7BF07-D100-49AD-9D28-2ED0728B6268}"/>
                </a:ext>
              </a:extLst>
            </p:cNvPr>
            <p:cNvSpPr txBox="1">
              <a:spLocks noChangeArrowheads="1"/>
            </p:cNvSpPr>
            <p:nvPr/>
          </p:nvSpPr>
          <p:spPr bwMode="auto">
            <a:xfrm>
              <a:off x="953" y="2287"/>
              <a:ext cx="11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solidFill>
                    <a:srgbClr val="FF0000"/>
                  </a:solidFill>
                  <a:latin typeface="宋体" panose="02010600030101010101" pitchFamily="2" charset="-122"/>
                </a:rPr>
                <a:t>-</a:t>
              </a:r>
              <a:r>
                <a:rPr lang="en-US" altLang="zh-CN">
                  <a:latin typeface="宋体" panose="02010600030101010101" pitchFamily="2" charset="-122"/>
                </a:rPr>
                <a:t> </a:t>
              </a:r>
            </a:p>
          </p:txBody>
        </p:sp>
        <p:sp>
          <p:nvSpPr>
            <p:cNvPr id="46149" name="文本框 38930">
              <a:extLst>
                <a:ext uri="{FF2B5EF4-FFF2-40B4-BE49-F238E27FC236}">
                  <a16:creationId xmlns:a16="http://schemas.microsoft.com/office/drawing/2014/main" id="{B04C5226-06C2-42B6-97D3-CD001F1EDB1A}"/>
                </a:ext>
              </a:extLst>
            </p:cNvPr>
            <p:cNvSpPr txBox="1">
              <a:spLocks noChangeArrowheads="1"/>
            </p:cNvSpPr>
            <p:nvPr/>
          </p:nvSpPr>
          <p:spPr bwMode="auto">
            <a:xfrm>
              <a:off x="1071" y="2995"/>
              <a:ext cx="23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sz="2400" i="1">
                  <a:latin typeface="Times New Roman" panose="02020603050405020304" pitchFamily="18" charset="0"/>
                </a:rPr>
                <a:t>u</a:t>
              </a:r>
              <a:r>
                <a:rPr lang="en-US" altLang="zh-CN" sz="2400" baseline="-25000">
                  <a:latin typeface="Times New Roman" panose="02020603050405020304" pitchFamily="18" charset="0"/>
                </a:rPr>
                <a:t>s1</a:t>
              </a:r>
              <a:r>
                <a:rPr lang="en-US" altLang="zh-CN">
                  <a:latin typeface="Times New Roman" panose="02020603050405020304" pitchFamily="18" charset="0"/>
                </a:rPr>
                <a:t> </a:t>
              </a:r>
            </a:p>
          </p:txBody>
        </p:sp>
        <p:sp>
          <p:nvSpPr>
            <p:cNvPr id="46150" name="文本框 38931">
              <a:extLst>
                <a:ext uri="{FF2B5EF4-FFF2-40B4-BE49-F238E27FC236}">
                  <a16:creationId xmlns:a16="http://schemas.microsoft.com/office/drawing/2014/main" id="{9FD77FEE-C649-49D9-9C49-C9A8123792B2}"/>
                </a:ext>
              </a:extLst>
            </p:cNvPr>
            <p:cNvSpPr txBox="1">
              <a:spLocks noChangeArrowheads="1"/>
            </p:cNvSpPr>
            <p:nvPr/>
          </p:nvSpPr>
          <p:spPr bwMode="auto">
            <a:xfrm>
              <a:off x="720" y="2695"/>
              <a:ext cx="118"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latin typeface="Times New Roman" panose="02020603050405020304" pitchFamily="18" charset="0"/>
                </a:rPr>
                <a:t>R </a:t>
              </a:r>
            </a:p>
          </p:txBody>
        </p:sp>
        <p:sp>
          <p:nvSpPr>
            <p:cNvPr id="46151" name="文本框 38932">
              <a:extLst>
                <a:ext uri="{FF2B5EF4-FFF2-40B4-BE49-F238E27FC236}">
                  <a16:creationId xmlns:a16="http://schemas.microsoft.com/office/drawing/2014/main" id="{15FAB632-1E5F-4A61-9B5E-842EBFEAECF0}"/>
                </a:ext>
              </a:extLst>
            </p:cNvPr>
            <p:cNvSpPr txBox="1">
              <a:spLocks noChangeArrowheads="1"/>
            </p:cNvSpPr>
            <p:nvPr/>
          </p:nvSpPr>
          <p:spPr bwMode="auto">
            <a:xfrm>
              <a:off x="1376" y="2284"/>
              <a:ext cx="92"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solidFill>
                    <a:srgbClr val="FF0000"/>
                  </a:solidFill>
                  <a:latin typeface="Times New Roman" panose="02020603050405020304" pitchFamily="18" charset="0"/>
                </a:rPr>
                <a:t>+</a:t>
              </a:r>
              <a:r>
                <a:rPr lang="en-US" altLang="zh-CN">
                  <a:latin typeface="Times New Roman" panose="02020603050405020304" pitchFamily="18" charset="0"/>
                </a:rPr>
                <a:t> </a:t>
              </a:r>
            </a:p>
          </p:txBody>
        </p:sp>
        <p:sp>
          <p:nvSpPr>
            <p:cNvPr id="46152" name="文本框 38933">
              <a:extLst>
                <a:ext uri="{FF2B5EF4-FFF2-40B4-BE49-F238E27FC236}">
                  <a16:creationId xmlns:a16="http://schemas.microsoft.com/office/drawing/2014/main" id="{99981BF5-F053-44FB-97FA-574BDAB40480}"/>
                </a:ext>
              </a:extLst>
            </p:cNvPr>
            <p:cNvSpPr txBox="1">
              <a:spLocks noChangeArrowheads="1"/>
            </p:cNvSpPr>
            <p:nvPr/>
          </p:nvSpPr>
          <p:spPr bwMode="auto">
            <a:xfrm>
              <a:off x="2182" y="2970"/>
              <a:ext cx="14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latin typeface="Times New Roman" panose="02020603050405020304" pitchFamily="18" charset="0"/>
                </a:rPr>
                <a:t>+ </a:t>
              </a:r>
            </a:p>
          </p:txBody>
        </p:sp>
        <p:sp>
          <p:nvSpPr>
            <p:cNvPr id="46153" name="文本框 38934">
              <a:extLst>
                <a:ext uri="{FF2B5EF4-FFF2-40B4-BE49-F238E27FC236}">
                  <a16:creationId xmlns:a16="http://schemas.microsoft.com/office/drawing/2014/main" id="{EEC4D73D-4C20-45E2-8F27-C38A3B336D3D}"/>
                </a:ext>
              </a:extLst>
            </p:cNvPr>
            <p:cNvSpPr txBox="1">
              <a:spLocks noChangeArrowheads="1"/>
            </p:cNvSpPr>
            <p:nvPr/>
          </p:nvSpPr>
          <p:spPr bwMode="auto">
            <a:xfrm>
              <a:off x="2175" y="3209"/>
              <a:ext cx="140"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latin typeface="宋体" panose="02010600030101010101" pitchFamily="2" charset="-122"/>
                </a:rPr>
                <a:t>- </a:t>
              </a:r>
            </a:p>
          </p:txBody>
        </p:sp>
        <p:sp>
          <p:nvSpPr>
            <p:cNvPr id="46154" name="文本框 38935">
              <a:extLst>
                <a:ext uri="{FF2B5EF4-FFF2-40B4-BE49-F238E27FC236}">
                  <a16:creationId xmlns:a16="http://schemas.microsoft.com/office/drawing/2014/main" id="{74E1D389-836C-490C-86A8-9E876453CE28}"/>
                </a:ext>
              </a:extLst>
            </p:cNvPr>
            <p:cNvSpPr txBox="1">
              <a:spLocks noChangeArrowheads="1"/>
            </p:cNvSpPr>
            <p:nvPr/>
          </p:nvSpPr>
          <p:spPr bwMode="auto">
            <a:xfrm>
              <a:off x="1080" y="2879"/>
              <a:ext cx="11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latin typeface="Times New Roman" panose="02020603050405020304" pitchFamily="18" charset="0"/>
                </a:rPr>
                <a:t>+ </a:t>
              </a:r>
            </a:p>
          </p:txBody>
        </p:sp>
        <p:sp>
          <p:nvSpPr>
            <p:cNvPr id="46155" name="文本框 38936">
              <a:extLst>
                <a:ext uri="{FF2B5EF4-FFF2-40B4-BE49-F238E27FC236}">
                  <a16:creationId xmlns:a16="http://schemas.microsoft.com/office/drawing/2014/main" id="{640E3054-0304-44F4-8720-DE2E19BF8E1E}"/>
                </a:ext>
              </a:extLst>
            </p:cNvPr>
            <p:cNvSpPr txBox="1">
              <a:spLocks noChangeArrowheads="1"/>
            </p:cNvSpPr>
            <p:nvPr/>
          </p:nvSpPr>
          <p:spPr bwMode="auto">
            <a:xfrm>
              <a:off x="1076" y="3177"/>
              <a:ext cx="11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latin typeface="宋体" panose="02010600030101010101" pitchFamily="2" charset="-122"/>
                </a:rPr>
                <a:t>- </a:t>
              </a:r>
            </a:p>
          </p:txBody>
        </p:sp>
        <p:sp>
          <p:nvSpPr>
            <p:cNvPr id="46156" name="直接连接符 38937">
              <a:extLst>
                <a:ext uri="{FF2B5EF4-FFF2-40B4-BE49-F238E27FC236}">
                  <a16:creationId xmlns:a16="http://schemas.microsoft.com/office/drawing/2014/main" id="{86F77F2B-38CF-4B3F-90DF-945386986AB4}"/>
                </a:ext>
              </a:extLst>
            </p:cNvPr>
            <p:cNvSpPr>
              <a:spLocks noChangeShapeType="1"/>
            </p:cNvSpPr>
            <p:nvPr/>
          </p:nvSpPr>
          <p:spPr bwMode="auto">
            <a:xfrm>
              <a:off x="914" y="2599"/>
              <a:ext cx="0" cy="76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57" name="矩形 38938">
              <a:extLst>
                <a:ext uri="{FF2B5EF4-FFF2-40B4-BE49-F238E27FC236}">
                  <a16:creationId xmlns:a16="http://schemas.microsoft.com/office/drawing/2014/main" id="{23C7FE47-9F15-44BE-A2EA-F4596D77120E}"/>
                </a:ext>
              </a:extLst>
            </p:cNvPr>
            <p:cNvSpPr>
              <a:spLocks noChangeArrowheads="1"/>
            </p:cNvSpPr>
            <p:nvPr/>
          </p:nvSpPr>
          <p:spPr bwMode="auto">
            <a:xfrm>
              <a:off x="855" y="2709"/>
              <a:ext cx="117" cy="189"/>
            </a:xfrm>
            <a:prstGeom prst="rect">
              <a:avLst/>
            </a:prstGeom>
            <a:solidFill>
              <a:srgbClr val="FFFFFF"/>
            </a:solidFill>
            <a:ln w="28575">
              <a:solidFill>
                <a:srgbClr val="000000"/>
              </a:solidFill>
              <a:miter lim="800000"/>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46158" name="直接连接符 38939">
              <a:extLst>
                <a:ext uri="{FF2B5EF4-FFF2-40B4-BE49-F238E27FC236}">
                  <a16:creationId xmlns:a16="http://schemas.microsoft.com/office/drawing/2014/main" id="{231B6504-9430-4EC7-834C-4A62A230C794}"/>
                </a:ext>
              </a:extLst>
            </p:cNvPr>
            <p:cNvSpPr>
              <a:spLocks noChangeShapeType="1"/>
            </p:cNvSpPr>
            <p:nvPr/>
          </p:nvSpPr>
          <p:spPr bwMode="auto">
            <a:xfrm>
              <a:off x="914" y="2599"/>
              <a:ext cx="111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59" name="直接连接符 38940">
              <a:extLst>
                <a:ext uri="{FF2B5EF4-FFF2-40B4-BE49-F238E27FC236}">
                  <a16:creationId xmlns:a16="http://schemas.microsoft.com/office/drawing/2014/main" id="{7FC42A6B-4A22-4CD1-8604-B65576F83B00}"/>
                </a:ext>
              </a:extLst>
            </p:cNvPr>
            <p:cNvSpPr>
              <a:spLocks noChangeShapeType="1"/>
            </p:cNvSpPr>
            <p:nvPr/>
          </p:nvSpPr>
          <p:spPr bwMode="auto">
            <a:xfrm>
              <a:off x="914" y="3359"/>
              <a:ext cx="11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60" name="直接连接符 38941">
              <a:extLst>
                <a:ext uri="{FF2B5EF4-FFF2-40B4-BE49-F238E27FC236}">
                  <a16:creationId xmlns:a16="http://schemas.microsoft.com/office/drawing/2014/main" id="{8F133135-E41E-4C8F-9D83-3A3C9CAF9392}"/>
                </a:ext>
              </a:extLst>
            </p:cNvPr>
            <p:cNvSpPr>
              <a:spLocks noChangeShapeType="1"/>
            </p:cNvSpPr>
            <p:nvPr/>
          </p:nvSpPr>
          <p:spPr bwMode="auto">
            <a:xfrm>
              <a:off x="1486" y="2599"/>
              <a:ext cx="0" cy="76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61" name="直接连接符 38942">
              <a:extLst>
                <a:ext uri="{FF2B5EF4-FFF2-40B4-BE49-F238E27FC236}">
                  <a16:creationId xmlns:a16="http://schemas.microsoft.com/office/drawing/2014/main" id="{C3BEC9E5-3DE8-4DB3-A8B9-B875E3F1B3F8}"/>
                </a:ext>
              </a:extLst>
            </p:cNvPr>
            <p:cNvSpPr>
              <a:spLocks noChangeShapeType="1"/>
            </p:cNvSpPr>
            <p:nvPr/>
          </p:nvSpPr>
          <p:spPr bwMode="auto">
            <a:xfrm>
              <a:off x="2024" y="2599"/>
              <a:ext cx="0" cy="76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62" name="矩形 38943">
              <a:extLst>
                <a:ext uri="{FF2B5EF4-FFF2-40B4-BE49-F238E27FC236}">
                  <a16:creationId xmlns:a16="http://schemas.microsoft.com/office/drawing/2014/main" id="{2BD0DC61-8530-4AF4-80AE-4DFA9F9B15A0}"/>
                </a:ext>
              </a:extLst>
            </p:cNvPr>
            <p:cNvSpPr>
              <a:spLocks noChangeArrowheads="1"/>
            </p:cNvSpPr>
            <p:nvPr/>
          </p:nvSpPr>
          <p:spPr bwMode="auto">
            <a:xfrm>
              <a:off x="1427" y="2875"/>
              <a:ext cx="117" cy="190"/>
            </a:xfrm>
            <a:prstGeom prst="rect">
              <a:avLst/>
            </a:prstGeom>
            <a:solidFill>
              <a:srgbClr val="FFFFFF"/>
            </a:solidFill>
            <a:ln w="28575">
              <a:solidFill>
                <a:srgbClr val="000000"/>
              </a:solidFill>
              <a:miter lim="800000"/>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46163" name="矩形 38944">
              <a:extLst>
                <a:ext uri="{FF2B5EF4-FFF2-40B4-BE49-F238E27FC236}">
                  <a16:creationId xmlns:a16="http://schemas.microsoft.com/office/drawing/2014/main" id="{4D4D1270-A485-4D66-9BEB-736365FE744B}"/>
                </a:ext>
              </a:extLst>
            </p:cNvPr>
            <p:cNvSpPr>
              <a:spLocks noChangeArrowheads="1"/>
            </p:cNvSpPr>
            <p:nvPr/>
          </p:nvSpPr>
          <p:spPr bwMode="auto">
            <a:xfrm>
              <a:off x="1973" y="2708"/>
              <a:ext cx="119" cy="189"/>
            </a:xfrm>
            <a:prstGeom prst="rect">
              <a:avLst/>
            </a:prstGeom>
            <a:solidFill>
              <a:srgbClr val="FFFFFF"/>
            </a:solidFill>
            <a:ln w="28575">
              <a:solidFill>
                <a:srgbClr val="000000"/>
              </a:solidFill>
              <a:miter lim="800000"/>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46164" name="文本框 38945">
              <a:extLst>
                <a:ext uri="{FF2B5EF4-FFF2-40B4-BE49-F238E27FC236}">
                  <a16:creationId xmlns:a16="http://schemas.microsoft.com/office/drawing/2014/main" id="{30CD9BE6-6209-4B03-93F0-0AC34970C2D0}"/>
                </a:ext>
              </a:extLst>
            </p:cNvPr>
            <p:cNvSpPr txBox="1">
              <a:spLocks noChangeArrowheads="1"/>
            </p:cNvSpPr>
            <p:nvPr/>
          </p:nvSpPr>
          <p:spPr bwMode="auto">
            <a:xfrm>
              <a:off x="1301" y="2884"/>
              <a:ext cx="11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latin typeface="Times New Roman" panose="02020603050405020304" pitchFamily="18" charset="0"/>
                </a:rPr>
                <a:t>R </a:t>
              </a:r>
            </a:p>
          </p:txBody>
        </p:sp>
        <p:sp>
          <p:nvSpPr>
            <p:cNvPr id="46165" name="文本框 38946">
              <a:extLst>
                <a:ext uri="{FF2B5EF4-FFF2-40B4-BE49-F238E27FC236}">
                  <a16:creationId xmlns:a16="http://schemas.microsoft.com/office/drawing/2014/main" id="{DC554117-2995-4180-BB6E-66E4076E319A}"/>
                </a:ext>
              </a:extLst>
            </p:cNvPr>
            <p:cNvSpPr txBox="1">
              <a:spLocks noChangeArrowheads="1"/>
            </p:cNvSpPr>
            <p:nvPr/>
          </p:nvSpPr>
          <p:spPr bwMode="auto">
            <a:xfrm>
              <a:off x="1812" y="2696"/>
              <a:ext cx="17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i="1">
                  <a:solidFill>
                    <a:srgbClr val="FF0000"/>
                  </a:solidFill>
                  <a:latin typeface="Times New Roman" panose="02020603050405020304" pitchFamily="18" charset="0"/>
                </a:rPr>
                <a:t>u</a:t>
              </a:r>
              <a:r>
                <a:rPr lang="en-US" altLang="zh-CN" baseline="-25000">
                  <a:solidFill>
                    <a:srgbClr val="FF0000"/>
                  </a:solidFill>
                  <a:latin typeface="Times New Roman" panose="02020603050405020304" pitchFamily="18" charset="0"/>
                </a:rPr>
                <a:t>1</a:t>
              </a:r>
              <a:r>
                <a:rPr lang="en-US" altLang="zh-CN">
                  <a:solidFill>
                    <a:srgbClr val="FF0000"/>
                  </a:solidFill>
                  <a:latin typeface="Times New Roman" panose="02020603050405020304" pitchFamily="18" charset="0"/>
                </a:rPr>
                <a:t> </a:t>
              </a:r>
            </a:p>
          </p:txBody>
        </p:sp>
        <p:sp>
          <p:nvSpPr>
            <p:cNvPr id="46166" name="文本框 38947">
              <a:extLst>
                <a:ext uri="{FF2B5EF4-FFF2-40B4-BE49-F238E27FC236}">
                  <a16:creationId xmlns:a16="http://schemas.microsoft.com/office/drawing/2014/main" id="{518A8A84-7DA1-42EE-8A08-555EA49CD59B}"/>
                </a:ext>
              </a:extLst>
            </p:cNvPr>
            <p:cNvSpPr txBox="1">
              <a:spLocks noChangeArrowheads="1"/>
            </p:cNvSpPr>
            <p:nvPr/>
          </p:nvSpPr>
          <p:spPr bwMode="auto">
            <a:xfrm>
              <a:off x="2178" y="3038"/>
              <a:ext cx="177"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sz="2400" i="1">
                  <a:latin typeface="Times New Roman" panose="02020603050405020304" pitchFamily="18" charset="0"/>
                </a:rPr>
                <a:t>u</a:t>
              </a:r>
              <a:r>
                <a:rPr lang="en-US" altLang="zh-CN" sz="2400" baseline="-25000">
                  <a:latin typeface="Times New Roman" panose="02020603050405020304" pitchFamily="18" charset="0"/>
                </a:rPr>
                <a:t>k</a:t>
              </a:r>
              <a:r>
                <a:rPr lang="en-US" altLang="zh-CN">
                  <a:latin typeface="Times New Roman" panose="02020603050405020304" pitchFamily="18" charset="0"/>
                </a:rPr>
                <a:t> </a:t>
              </a:r>
            </a:p>
          </p:txBody>
        </p:sp>
        <p:sp>
          <p:nvSpPr>
            <p:cNvPr id="46167" name="文本框 38948">
              <a:extLst>
                <a:ext uri="{FF2B5EF4-FFF2-40B4-BE49-F238E27FC236}">
                  <a16:creationId xmlns:a16="http://schemas.microsoft.com/office/drawing/2014/main" id="{9A78D053-7748-46B9-A122-80B93D741975}"/>
                </a:ext>
              </a:extLst>
            </p:cNvPr>
            <p:cNvSpPr txBox="1">
              <a:spLocks noChangeArrowheads="1"/>
            </p:cNvSpPr>
            <p:nvPr/>
          </p:nvSpPr>
          <p:spPr bwMode="auto">
            <a:xfrm>
              <a:off x="1824" y="2615"/>
              <a:ext cx="119"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solidFill>
                    <a:srgbClr val="FF0000"/>
                  </a:solidFill>
                  <a:latin typeface="Times New Roman" panose="02020603050405020304" pitchFamily="18" charset="0"/>
                </a:rPr>
                <a:t>+</a:t>
              </a:r>
              <a:r>
                <a:rPr lang="en-US" altLang="zh-CN">
                  <a:latin typeface="Times New Roman" panose="02020603050405020304" pitchFamily="18" charset="0"/>
                </a:rPr>
                <a:t> </a:t>
              </a:r>
            </a:p>
          </p:txBody>
        </p:sp>
        <p:sp>
          <p:nvSpPr>
            <p:cNvPr id="46168" name="文本框 38949">
              <a:extLst>
                <a:ext uri="{FF2B5EF4-FFF2-40B4-BE49-F238E27FC236}">
                  <a16:creationId xmlns:a16="http://schemas.microsoft.com/office/drawing/2014/main" id="{4BFBD5B4-0043-4E77-ADBA-5F0ACE8B8DCE}"/>
                </a:ext>
              </a:extLst>
            </p:cNvPr>
            <p:cNvSpPr txBox="1">
              <a:spLocks noChangeArrowheads="1"/>
            </p:cNvSpPr>
            <p:nvPr/>
          </p:nvSpPr>
          <p:spPr bwMode="auto">
            <a:xfrm>
              <a:off x="1823" y="2836"/>
              <a:ext cx="119"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solidFill>
                    <a:srgbClr val="FF0000"/>
                  </a:solidFill>
                  <a:latin typeface="宋体" panose="02010600030101010101" pitchFamily="2" charset="-122"/>
                </a:rPr>
                <a:t>-</a:t>
              </a:r>
              <a:r>
                <a:rPr lang="en-US" altLang="zh-CN">
                  <a:latin typeface="宋体" panose="02010600030101010101" pitchFamily="2" charset="-122"/>
                </a:rPr>
                <a:t> </a:t>
              </a:r>
            </a:p>
          </p:txBody>
        </p:sp>
        <p:grpSp>
          <p:nvGrpSpPr>
            <p:cNvPr id="46169" name="组合 38950">
              <a:extLst>
                <a:ext uri="{FF2B5EF4-FFF2-40B4-BE49-F238E27FC236}">
                  <a16:creationId xmlns:a16="http://schemas.microsoft.com/office/drawing/2014/main" id="{7576C7F7-EB28-49F5-BA2F-8175C43B56C7}"/>
                </a:ext>
              </a:extLst>
            </p:cNvPr>
            <p:cNvGrpSpPr>
              <a:grpSpLocks/>
            </p:cNvGrpSpPr>
            <p:nvPr/>
          </p:nvGrpSpPr>
          <p:grpSpPr bwMode="auto">
            <a:xfrm>
              <a:off x="1069" y="2256"/>
              <a:ext cx="329" cy="206"/>
              <a:chOff x="5862" y="6472"/>
              <a:chExt cx="585" cy="744"/>
            </a:xfrm>
          </p:grpSpPr>
          <p:sp>
            <p:nvSpPr>
              <p:cNvPr id="46170" name="文本框 38951">
                <a:extLst>
                  <a:ext uri="{FF2B5EF4-FFF2-40B4-BE49-F238E27FC236}">
                    <a16:creationId xmlns:a16="http://schemas.microsoft.com/office/drawing/2014/main" id="{89F2DF7D-F061-4E46-AF85-F3B1216FC612}"/>
                  </a:ext>
                </a:extLst>
              </p:cNvPr>
              <p:cNvSpPr txBox="1">
                <a:spLocks noChangeArrowheads="1"/>
              </p:cNvSpPr>
              <p:nvPr/>
            </p:nvSpPr>
            <p:spPr bwMode="auto">
              <a:xfrm>
                <a:off x="6132" y="6472"/>
                <a:ext cx="315" cy="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i="1">
                    <a:solidFill>
                      <a:srgbClr val="FF0000"/>
                    </a:solidFill>
                    <a:latin typeface="Times New Roman" panose="02020603050405020304" pitchFamily="18" charset="0"/>
                  </a:rPr>
                  <a:t>u</a:t>
                </a:r>
                <a:r>
                  <a:rPr lang="en-US" altLang="zh-CN" baseline="-25000">
                    <a:solidFill>
                      <a:srgbClr val="FF0000"/>
                    </a:solidFill>
                    <a:latin typeface="Times New Roman" panose="02020603050405020304" pitchFamily="18" charset="0"/>
                  </a:rPr>
                  <a:t>1</a:t>
                </a:r>
                <a:r>
                  <a:rPr lang="en-US" altLang="zh-CN">
                    <a:latin typeface="Times New Roman" panose="02020603050405020304" pitchFamily="18" charset="0"/>
                  </a:rPr>
                  <a:t> </a:t>
                </a:r>
              </a:p>
            </p:txBody>
          </p:sp>
          <p:sp>
            <p:nvSpPr>
              <p:cNvPr id="46171" name="文本框 38952">
                <a:extLst>
                  <a:ext uri="{FF2B5EF4-FFF2-40B4-BE49-F238E27FC236}">
                    <a16:creationId xmlns:a16="http://schemas.microsoft.com/office/drawing/2014/main" id="{8FD9C748-648D-4C74-9FF7-6A59064E03DE}"/>
                  </a:ext>
                </a:extLst>
              </p:cNvPr>
              <p:cNvSpPr txBox="1">
                <a:spLocks noChangeArrowheads="1"/>
              </p:cNvSpPr>
              <p:nvPr/>
            </p:nvSpPr>
            <p:spPr bwMode="auto">
              <a:xfrm>
                <a:off x="5862" y="6502"/>
                <a:ext cx="315" cy="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i="1">
                    <a:solidFill>
                      <a:srgbClr val="FF0000"/>
                    </a:solidFill>
                    <a:latin typeface="宋体" panose="02010600030101010101" pitchFamily="2" charset="-122"/>
                  </a:rPr>
                  <a:t>α</a:t>
                </a:r>
                <a:endParaRPr lang="en-US" altLang="zh-CN" i="1">
                  <a:solidFill>
                    <a:srgbClr val="FF0000"/>
                  </a:solidFill>
                  <a:latin typeface="Times New Roman" panose="02020603050405020304" pitchFamily="18" charset="0"/>
                </a:endParaRPr>
              </a:p>
            </p:txBody>
          </p:sp>
        </p:grpSp>
      </p:grpSp>
      <p:sp>
        <p:nvSpPr>
          <p:cNvPr id="38962" name="椭圆形标注 38961">
            <a:extLst>
              <a:ext uri="{FF2B5EF4-FFF2-40B4-BE49-F238E27FC236}">
                <a16:creationId xmlns:a16="http://schemas.microsoft.com/office/drawing/2014/main" id="{5C44D0D3-2874-4AE1-A037-CEBECFC2C694}"/>
              </a:ext>
            </a:extLst>
          </p:cNvPr>
          <p:cNvSpPr>
            <a:spLocks noChangeArrowheads="1"/>
          </p:cNvSpPr>
          <p:nvPr/>
        </p:nvSpPr>
        <p:spPr bwMode="auto">
          <a:xfrm>
            <a:off x="5257800" y="4495800"/>
            <a:ext cx="3124200" cy="1600200"/>
          </a:xfrm>
          <a:prstGeom prst="wedgeEllipseCallout">
            <a:avLst>
              <a:gd name="adj1" fmla="val -103454"/>
              <a:gd name="adj2" fmla="val -24208"/>
            </a:avLst>
          </a:prstGeom>
          <a:solidFill>
            <a:srgbClr val="1E14E8"/>
          </a:solidFill>
          <a:ln w="9525">
            <a:solidFill>
              <a:schemeClr val="tx1"/>
            </a:solidFill>
            <a:miter lim="800000"/>
            <a:headEnd/>
            <a:tailEnd/>
          </a:ln>
          <a:effectLst>
            <a:outerShdw dist="35921" dir="2700000" algn="ctr" rotWithShape="0">
              <a:schemeClr val="bg2"/>
            </a:outerShdw>
          </a:effectLst>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400">
                <a:solidFill>
                  <a:srgbClr val="FFFF99"/>
                </a:solidFill>
                <a:latin typeface="Times New Roman" panose="02020603050405020304" pitchFamily="18" charset="0"/>
                <a:ea typeface="华文行楷" panose="02010800040101010101" pitchFamily="2" charset="-122"/>
              </a:rPr>
              <a:t>支路中有受控源的控制量，不能被替代呦！</a:t>
            </a:r>
          </a:p>
        </p:txBody>
      </p:sp>
      <p:sp>
        <p:nvSpPr>
          <p:cNvPr id="38964" name="矩形 38963">
            <a:extLst>
              <a:ext uri="{FF2B5EF4-FFF2-40B4-BE49-F238E27FC236}">
                <a16:creationId xmlns:a16="http://schemas.microsoft.com/office/drawing/2014/main" id="{040B9E8C-5BDA-4652-8BE6-E6BCAEDBDCE3}"/>
              </a:ext>
            </a:extLst>
          </p:cNvPr>
          <p:cNvSpPr>
            <a:spLocks noChangeArrowheads="1"/>
          </p:cNvSpPr>
          <p:nvPr/>
        </p:nvSpPr>
        <p:spPr bwMode="auto">
          <a:xfrm>
            <a:off x="304800" y="1143000"/>
            <a:ext cx="54102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1E14E8"/>
                </a:solidFill>
                <a:latin typeface="Times New Roman" panose="02020603050405020304" pitchFamily="18" charset="0"/>
                <a:ea typeface="华文新魏" panose="02010800040101010101" pitchFamily="2" charset="-122"/>
              </a:rPr>
              <a:t>（</a:t>
            </a:r>
            <a:r>
              <a:rPr lang="en-US" altLang="zh-CN">
                <a:solidFill>
                  <a:srgbClr val="1E14E8"/>
                </a:solidFill>
                <a:latin typeface="Times New Roman" panose="02020603050405020304" pitchFamily="18" charset="0"/>
                <a:ea typeface="华文新魏" panose="02010800040101010101" pitchFamily="2" charset="-122"/>
              </a:rPr>
              <a:t>1</a:t>
            </a:r>
            <a:r>
              <a:rPr lang="zh-CN" altLang="en-US">
                <a:solidFill>
                  <a:srgbClr val="1E14E8"/>
                </a:solidFill>
                <a:latin typeface="Times New Roman" panose="02020603050405020304" pitchFamily="18" charset="0"/>
                <a:ea typeface="华文新魏" panose="02010800040101010101" pitchFamily="2" charset="-122"/>
              </a:rPr>
              <a:t>）</a:t>
            </a:r>
            <a:r>
              <a:rPr lang="zh-CN" altLang="en-US">
                <a:solidFill>
                  <a:srgbClr val="1E14E8"/>
                </a:solidFill>
                <a:latin typeface="华文新魏" panose="02010800040101010101" pitchFamily="2" charset="-122"/>
                <a:ea typeface="华文新魏" panose="02010800040101010101" pitchFamily="2" charset="-122"/>
              </a:rPr>
              <a:t>替代定理对线性和非线性电路均适用。</a:t>
            </a:r>
          </a:p>
          <a:p>
            <a:pPr eaLnBrk="1" hangingPunct="1"/>
            <a:r>
              <a:rPr lang="zh-CN" altLang="en-US">
                <a:solidFill>
                  <a:srgbClr val="1E14E8"/>
                </a:solidFill>
                <a:latin typeface="华文新魏" panose="02010800040101010101" pitchFamily="2" charset="-122"/>
                <a:ea typeface="华文新魏" panose="02010800040101010101" pitchFamily="2" charset="-122"/>
              </a:rPr>
              <a:t>（</a:t>
            </a:r>
            <a:r>
              <a:rPr lang="en-US" altLang="zh-CN">
                <a:solidFill>
                  <a:srgbClr val="1E14E8"/>
                </a:solidFill>
                <a:latin typeface="华文新魏" panose="02010800040101010101" pitchFamily="2" charset="-122"/>
                <a:ea typeface="华文新魏" panose="02010800040101010101" pitchFamily="2" charset="-122"/>
              </a:rPr>
              <a:t>2</a:t>
            </a:r>
            <a:r>
              <a:rPr lang="zh-CN" altLang="en-US">
                <a:solidFill>
                  <a:srgbClr val="1E14E8"/>
                </a:solidFill>
                <a:latin typeface="华文新魏" panose="02010800040101010101" pitchFamily="2" charset="-122"/>
                <a:ea typeface="华文新魏" panose="02010800040101010101" pitchFamily="2" charset="-122"/>
              </a:rPr>
              <a:t>）搞清楚替代定理与等效变换的本质区别。替代定理针对某个具体电路，在替代前后，被替代支路以外电路的拓扑结构和元件参数不能改变，否则无法替代；而等效变换针对任意电路，与变换以外的电路无关。如图</a:t>
            </a:r>
            <a:r>
              <a:rPr lang="en-US" altLang="zh-CN">
                <a:solidFill>
                  <a:srgbClr val="1E14E8"/>
                </a:solidFill>
                <a:latin typeface="华文新魏" panose="02010800040101010101" pitchFamily="2" charset="-122"/>
                <a:ea typeface="华文新魏" panose="02010800040101010101" pitchFamily="2" charset="-122"/>
              </a:rPr>
              <a:t>(a)</a:t>
            </a:r>
            <a:r>
              <a:rPr lang="zh-CN" altLang="en-US">
                <a:solidFill>
                  <a:srgbClr val="1E14E8"/>
                </a:solidFill>
                <a:latin typeface="华文新魏" panose="02010800040101010101" pitchFamily="2" charset="-122"/>
                <a:ea typeface="华文新魏" panose="02010800040101010101" pitchFamily="2" charset="-122"/>
              </a:rPr>
              <a:t>中的</a:t>
            </a:r>
            <a:r>
              <a:rPr lang="en-US" altLang="zh-CN">
                <a:solidFill>
                  <a:srgbClr val="E92B0B"/>
                </a:solidFill>
                <a:latin typeface="华文新魏" panose="02010800040101010101" pitchFamily="2" charset="-122"/>
                <a:ea typeface="华文新魏" panose="02010800040101010101" pitchFamily="2" charset="-122"/>
              </a:rPr>
              <a:t>N</a:t>
            </a:r>
            <a:r>
              <a:rPr lang="en-US" altLang="zh-CN" baseline="-25000">
                <a:solidFill>
                  <a:srgbClr val="E92B0B"/>
                </a:solidFill>
                <a:latin typeface="华文新魏" panose="02010800040101010101" pitchFamily="2" charset="-122"/>
                <a:ea typeface="华文新魏" panose="02010800040101010101" pitchFamily="2" charset="-122"/>
              </a:rPr>
              <a:t>1</a:t>
            </a:r>
            <a:r>
              <a:rPr lang="zh-CN" altLang="en-US">
                <a:solidFill>
                  <a:srgbClr val="1E14E8"/>
                </a:solidFill>
                <a:latin typeface="华文新魏" panose="02010800040101010101" pitchFamily="2" charset="-122"/>
                <a:ea typeface="华文新魏" panose="02010800040101010101" pitchFamily="2" charset="-122"/>
              </a:rPr>
              <a:t>与图</a:t>
            </a:r>
            <a:r>
              <a:rPr lang="en-US" altLang="zh-CN">
                <a:solidFill>
                  <a:srgbClr val="1E14E8"/>
                </a:solidFill>
                <a:latin typeface="华文新魏" panose="02010800040101010101" pitchFamily="2" charset="-122"/>
                <a:ea typeface="华文新魏" panose="02010800040101010101" pitchFamily="2" charset="-122"/>
              </a:rPr>
              <a:t>(b)</a:t>
            </a:r>
            <a:r>
              <a:rPr lang="zh-CN" altLang="en-US">
                <a:solidFill>
                  <a:srgbClr val="1E14E8"/>
                </a:solidFill>
                <a:latin typeface="华文新魏" panose="02010800040101010101" pitchFamily="2" charset="-122"/>
                <a:ea typeface="华文新魏" panose="02010800040101010101" pitchFamily="2" charset="-122"/>
              </a:rPr>
              <a:t>中的</a:t>
            </a:r>
            <a:r>
              <a:rPr lang="en-US" altLang="zh-CN">
                <a:solidFill>
                  <a:srgbClr val="E92B0B"/>
                </a:solidFill>
                <a:latin typeface="华文新魏" panose="02010800040101010101" pitchFamily="2" charset="-122"/>
                <a:ea typeface="华文新魏" panose="02010800040101010101" pitchFamily="2" charset="-122"/>
              </a:rPr>
              <a:t>N</a:t>
            </a:r>
            <a:r>
              <a:rPr lang="en-US" altLang="zh-CN" baseline="-25000">
                <a:solidFill>
                  <a:srgbClr val="E92B0B"/>
                </a:solidFill>
                <a:latin typeface="华文新魏" panose="02010800040101010101" pitchFamily="2" charset="-122"/>
                <a:ea typeface="华文新魏" panose="02010800040101010101" pitchFamily="2" charset="-122"/>
              </a:rPr>
              <a:t>2</a:t>
            </a:r>
            <a:r>
              <a:rPr lang="zh-CN" altLang="en-US">
                <a:solidFill>
                  <a:srgbClr val="1E14E8"/>
                </a:solidFill>
                <a:latin typeface="华文新魏" panose="02010800040101010101" pitchFamily="2" charset="-122"/>
                <a:ea typeface="华文新魏" panose="02010800040101010101" pitchFamily="2" charset="-122"/>
              </a:rPr>
              <a:t>是</a:t>
            </a:r>
            <a:r>
              <a:rPr lang="zh-CN" altLang="en-US">
                <a:solidFill>
                  <a:srgbClr val="E92B0B"/>
                </a:solidFill>
                <a:latin typeface="华文新魏" panose="02010800040101010101" pitchFamily="2" charset="-122"/>
                <a:ea typeface="华文新魏" panose="02010800040101010101" pitchFamily="2" charset="-122"/>
              </a:rPr>
              <a:t>替代关系</a:t>
            </a:r>
            <a:r>
              <a:rPr lang="zh-CN" altLang="en-US">
                <a:solidFill>
                  <a:srgbClr val="1E14E8"/>
                </a:solidFill>
                <a:latin typeface="华文新魏" panose="02010800040101010101" pitchFamily="2" charset="-122"/>
                <a:ea typeface="华文新魏" panose="02010800040101010101" pitchFamily="2" charset="-122"/>
              </a:rPr>
              <a:t>，</a:t>
            </a:r>
            <a:r>
              <a:rPr lang="zh-CN" altLang="en-US">
                <a:solidFill>
                  <a:srgbClr val="E92B0B"/>
                </a:solidFill>
                <a:latin typeface="华文新魏" panose="02010800040101010101" pitchFamily="2" charset="-122"/>
                <a:ea typeface="华文新魏" panose="02010800040101010101" pitchFamily="2" charset="-122"/>
              </a:rPr>
              <a:t>不是等效关系</a:t>
            </a:r>
            <a:r>
              <a:rPr lang="zh-CN" altLang="en-US">
                <a:solidFill>
                  <a:srgbClr val="1E14E8"/>
                </a:solidFill>
                <a:latin typeface="华文新魏" panose="02010800040101010101" pitchFamily="2" charset="-122"/>
                <a:ea typeface="华文新魏" panose="02010800040101010101" pitchFamily="2" charset="-122"/>
              </a:rPr>
              <a:t>。</a:t>
            </a:r>
          </a:p>
        </p:txBody>
      </p:sp>
      <p:grpSp>
        <p:nvGrpSpPr>
          <p:cNvPr id="38965" name="组合 38964">
            <a:extLst>
              <a:ext uri="{FF2B5EF4-FFF2-40B4-BE49-F238E27FC236}">
                <a16:creationId xmlns:a16="http://schemas.microsoft.com/office/drawing/2014/main" id="{917B53AA-7250-42D8-93D4-DCFE0470EC61}"/>
              </a:ext>
            </a:extLst>
          </p:cNvPr>
          <p:cNvGrpSpPr>
            <a:grpSpLocks/>
          </p:cNvGrpSpPr>
          <p:nvPr/>
        </p:nvGrpSpPr>
        <p:grpSpPr bwMode="auto">
          <a:xfrm>
            <a:off x="6096000" y="838200"/>
            <a:ext cx="2590800" cy="1628775"/>
            <a:chOff x="864" y="816"/>
            <a:chExt cx="1632" cy="1026"/>
          </a:xfrm>
        </p:grpSpPr>
        <p:sp>
          <p:nvSpPr>
            <p:cNvPr id="46119" name="矩形 38965">
              <a:extLst>
                <a:ext uri="{FF2B5EF4-FFF2-40B4-BE49-F238E27FC236}">
                  <a16:creationId xmlns:a16="http://schemas.microsoft.com/office/drawing/2014/main" id="{C4FF4FF9-01F8-4820-80AC-38C7908CFF9E}"/>
                </a:ext>
              </a:extLst>
            </p:cNvPr>
            <p:cNvSpPr>
              <a:spLocks noChangeArrowheads="1"/>
            </p:cNvSpPr>
            <p:nvPr/>
          </p:nvSpPr>
          <p:spPr bwMode="auto">
            <a:xfrm>
              <a:off x="864" y="816"/>
              <a:ext cx="504" cy="755"/>
            </a:xfrm>
            <a:prstGeom prst="rect">
              <a:avLst/>
            </a:prstGeom>
            <a:solidFill>
              <a:srgbClr val="FFFFFF"/>
            </a:solidFill>
            <a:ln w="9525">
              <a:solidFill>
                <a:srgbClr val="FF0000"/>
              </a:solidFill>
              <a:prstDash val="lgDash"/>
              <a:miter lim="800000"/>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46120" name="椭圆 38966">
              <a:extLst>
                <a:ext uri="{FF2B5EF4-FFF2-40B4-BE49-F238E27FC236}">
                  <a16:creationId xmlns:a16="http://schemas.microsoft.com/office/drawing/2014/main" id="{4A55DE2D-14EE-442E-BC4D-9CA29506E4AC}"/>
                </a:ext>
              </a:extLst>
            </p:cNvPr>
            <p:cNvSpPr>
              <a:spLocks noChangeArrowheads="1"/>
            </p:cNvSpPr>
            <p:nvPr/>
          </p:nvSpPr>
          <p:spPr bwMode="auto">
            <a:xfrm>
              <a:off x="929" y="1089"/>
              <a:ext cx="201" cy="185"/>
            </a:xfrm>
            <a:prstGeom prst="ellipse">
              <a:avLst/>
            </a:prstGeom>
            <a:solidFill>
              <a:srgbClr val="FFFFFF"/>
            </a:solidFill>
            <a:ln w="9525">
              <a:solidFill>
                <a:srgbClr val="000000"/>
              </a:solidFill>
              <a:round/>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46121" name="直接连接符 38967">
              <a:extLst>
                <a:ext uri="{FF2B5EF4-FFF2-40B4-BE49-F238E27FC236}">
                  <a16:creationId xmlns:a16="http://schemas.microsoft.com/office/drawing/2014/main" id="{DF3B09E7-44B5-4EE5-86A8-293EA8C5C68B}"/>
                </a:ext>
              </a:extLst>
            </p:cNvPr>
            <p:cNvSpPr>
              <a:spLocks noChangeShapeType="1"/>
            </p:cNvSpPr>
            <p:nvPr/>
          </p:nvSpPr>
          <p:spPr bwMode="auto">
            <a:xfrm>
              <a:off x="1570" y="871"/>
              <a:ext cx="151" cy="0"/>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6122" name="文本框 38968">
              <a:extLst>
                <a:ext uri="{FF2B5EF4-FFF2-40B4-BE49-F238E27FC236}">
                  <a16:creationId xmlns:a16="http://schemas.microsoft.com/office/drawing/2014/main" id="{C9A36C91-A508-4BC0-A722-3D5BC796D8B1}"/>
                </a:ext>
              </a:extLst>
            </p:cNvPr>
            <p:cNvSpPr txBox="1">
              <a:spLocks noChangeArrowheads="1"/>
            </p:cNvSpPr>
            <p:nvPr/>
          </p:nvSpPr>
          <p:spPr bwMode="auto">
            <a:xfrm>
              <a:off x="1563" y="877"/>
              <a:ext cx="165"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b="1" i="1">
                  <a:latin typeface="Times New Roman" panose="02020603050405020304" pitchFamily="18" charset="0"/>
                </a:rPr>
                <a:t>i</a:t>
              </a:r>
              <a:r>
                <a:rPr lang="en-US" altLang="zh-CN" baseline="-25000">
                  <a:latin typeface="Times New Roman" panose="02020603050405020304" pitchFamily="18" charset="0"/>
                </a:rPr>
                <a:t>1</a:t>
              </a:r>
              <a:r>
                <a:rPr lang="en-US" altLang="zh-CN">
                  <a:latin typeface="Times New Roman" panose="02020603050405020304" pitchFamily="18" charset="0"/>
                </a:rPr>
                <a:t>  </a:t>
              </a:r>
            </a:p>
          </p:txBody>
        </p:sp>
        <p:sp>
          <p:nvSpPr>
            <p:cNvPr id="46123" name="文本框 38969">
              <a:extLst>
                <a:ext uri="{FF2B5EF4-FFF2-40B4-BE49-F238E27FC236}">
                  <a16:creationId xmlns:a16="http://schemas.microsoft.com/office/drawing/2014/main" id="{9DB9BCD5-3AD3-48F4-A87B-A43913B39EA0}"/>
                </a:ext>
              </a:extLst>
            </p:cNvPr>
            <p:cNvSpPr txBox="1">
              <a:spLocks noChangeArrowheads="1"/>
            </p:cNvSpPr>
            <p:nvPr/>
          </p:nvSpPr>
          <p:spPr bwMode="auto">
            <a:xfrm>
              <a:off x="1728" y="1301"/>
              <a:ext cx="11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latin typeface="宋体" panose="02010600030101010101" pitchFamily="2" charset="-122"/>
                </a:rPr>
                <a:t>- </a:t>
              </a:r>
            </a:p>
          </p:txBody>
        </p:sp>
        <p:sp>
          <p:nvSpPr>
            <p:cNvPr id="46124" name="直接连接符 38970">
              <a:extLst>
                <a:ext uri="{FF2B5EF4-FFF2-40B4-BE49-F238E27FC236}">
                  <a16:creationId xmlns:a16="http://schemas.microsoft.com/office/drawing/2014/main" id="{938458B5-1EB6-4813-AF57-BCA9BCD42666}"/>
                </a:ext>
              </a:extLst>
            </p:cNvPr>
            <p:cNvSpPr>
              <a:spLocks noChangeShapeType="1"/>
            </p:cNvSpPr>
            <p:nvPr/>
          </p:nvSpPr>
          <p:spPr bwMode="auto">
            <a:xfrm>
              <a:off x="1030" y="871"/>
              <a:ext cx="7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25" name="直接连接符 38971">
              <a:extLst>
                <a:ext uri="{FF2B5EF4-FFF2-40B4-BE49-F238E27FC236}">
                  <a16:creationId xmlns:a16="http://schemas.microsoft.com/office/drawing/2014/main" id="{3D5F2781-EFFB-4212-AA66-6D235C8AED58}"/>
                </a:ext>
              </a:extLst>
            </p:cNvPr>
            <p:cNvSpPr>
              <a:spLocks noChangeShapeType="1"/>
            </p:cNvSpPr>
            <p:nvPr/>
          </p:nvSpPr>
          <p:spPr bwMode="auto">
            <a:xfrm>
              <a:off x="1030" y="871"/>
              <a:ext cx="0" cy="6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26" name="直接连接符 38972">
              <a:extLst>
                <a:ext uri="{FF2B5EF4-FFF2-40B4-BE49-F238E27FC236}">
                  <a16:creationId xmlns:a16="http://schemas.microsoft.com/office/drawing/2014/main" id="{945A75CE-BE24-486A-A909-3B3F13E8D786}"/>
                </a:ext>
              </a:extLst>
            </p:cNvPr>
            <p:cNvSpPr>
              <a:spLocks noChangeShapeType="1"/>
            </p:cNvSpPr>
            <p:nvPr/>
          </p:nvSpPr>
          <p:spPr bwMode="auto">
            <a:xfrm>
              <a:off x="1030" y="1491"/>
              <a:ext cx="70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27" name="文本框 38973">
              <a:extLst>
                <a:ext uri="{FF2B5EF4-FFF2-40B4-BE49-F238E27FC236}">
                  <a16:creationId xmlns:a16="http://schemas.microsoft.com/office/drawing/2014/main" id="{824AE22C-84F2-48AB-929F-EB96BAF551F4}"/>
                </a:ext>
              </a:extLst>
            </p:cNvPr>
            <p:cNvSpPr txBox="1">
              <a:spLocks noChangeArrowheads="1"/>
            </p:cNvSpPr>
            <p:nvPr/>
          </p:nvSpPr>
          <p:spPr bwMode="auto">
            <a:xfrm>
              <a:off x="1730" y="911"/>
              <a:ext cx="12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latin typeface="Times New Roman" panose="02020603050405020304" pitchFamily="18" charset="0"/>
                </a:rPr>
                <a:t>+ </a:t>
              </a:r>
            </a:p>
          </p:txBody>
        </p:sp>
        <p:sp>
          <p:nvSpPr>
            <p:cNvPr id="46128" name="直接连接符 38974">
              <a:extLst>
                <a:ext uri="{FF2B5EF4-FFF2-40B4-BE49-F238E27FC236}">
                  <a16:creationId xmlns:a16="http://schemas.microsoft.com/office/drawing/2014/main" id="{6067924D-8E3E-4FA4-98F3-7B6B32161DD8}"/>
                </a:ext>
              </a:extLst>
            </p:cNvPr>
            <p:cNvSpPr>
              <a:spLocks noChangeShapeType="1"/>
            </p:cNvSpPr>
            <p:nvPr/>
          </p:nvSpPr>
          <p:spPr bwMode="auto">
            <a:xfrm>
              <a:off x="1800" y="871"/>
              <a:ext cx="339" cy="0"/>
            </a:xfrm>
            <a:prstGeom prst="line">
              <a:avLst/>
            </a:prstGeom>
            <a:noFill/>
            <a:ln w="9525">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29" name="直接连接符 38975">
              <a:extLst>
                <a:ext uri="{FF2B5EF4-FFF2-40B4-BE49-F238E27FC236}">
                  <a16:creationId xmlns:a16="http://schemas.microsoft.com/office/drawing/2014/main" id="{FEECA4B3-BDA0-428A-AC94-6574B73AED66}"/>
                </a:ext>
              </a:extLst>
            </p:cNvPr>
            <p:cNvSpPr>
              <a:spLocks noChangeShapeType="1"/>
            </p:cNvSpPr>
            <p:nvPr/>
          </p:nvSpPr>
          <p:spPr bwMode="auto">
            <a:xfrm>
              <a:off x="1800" y="1494"/>
              <a:ext cx="339" cy="0"/>
            </a:xfrm>
            <a:prstGeom prst="line">
              <a:avLst/>
            </a:prstGeom>
            <a:noFill/>
            <a:ln w="9525">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30" name="椭圆 38976">
              <a:extLst>
                <a:ext uri="{FF2B5EF4-FFF2-40B4-BE49-F238E27FC236}">
                  <a16:creationId xmlns:a16="http://schemas.microsoft.com/office/drawing/2014/main" id="{7F1311A6-DFB7-4291-9543-11AC5FD6D959}"/>
                </a:ext>
              </a:extLst>
            </p:cNvPr>
            <p:cNvSpPr>
              <a:spLocks noChangeArrowheads="1"/>
            </p:cNvSpPr>
            <p:nvPr/>
          </p:nvSpPr>
          <p:spPr bwMode="auto">
            <a:xfrm>
              <a:off x="1735" y="845"/>
              <a:ext cx="60" cy="56"/>
            </a:xfrm>
            <a:prstGeom prst="ellipse">
              <a:avLst/>
            </a:prstGeom>
            <a:solidFill>
              <a:srgbClr val="FFFFFF"/>
            </a:solidFill>
            <a:ln w="9525">
              <a:solidFill>
                <a:srgbClr val="000000"/>
              </a:solidFill>
              <a:round/>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46131" name="椭圆 38977">
              <a:extLst>
                <a:ext uri="{FF2B5EF4-FFF2-40B4-BE49-F238E27FC236}">
                  <a16:creationId xmlns:a16="http://schemas.microsoft.com/office/drawing/2014/main" id="{CE393866-47E8-4E19-9729-A841D07583F9}"/>
                </a:ext>
              </a:extLst>
            </p:cNvPr>
            <p:cNvSpPr>
              <a:spLocks noChangeArrowheads="1"/>
            </p:cNvSpPr>
            <p:nvPr/>
          </p:nvSpPr>
          <p:spPr bwMode="auto">
            <a:xfrm>
              <a:off x="1735" y="1465"/>
              <a:ext cx="60" cy="55"/>
            </a:xfrm>
            <a:prstGeom prst="ellipse">
              <a:avLst/>
            </a:prstGeom>
            <a:solidFill>
              <a:srgbClr val="FFFFFF"/>
            </a:solidFill>
            <a:ln w="9525">
              <a:solidFill>
                <a:srgbClr val="000000"/>
              </a:solidFill>
              <a:round/>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46132" name="直接连接符 38978">
              <a:extLst>
                <a:ext uri="{FF2B5EF4-FFF2-40B4-BE49-F238E27FC236}">
                  <a16:creationId xmlns:a16="http://schemas.microsoft.com/office/drawing/2014/main" id="{D78A882E-8697-4CC3-9FD3-EFE16E8626D5}"/>
                </a:ext>
              </a:extLst>
            </p:cNvPr>
            <p:cNvSpPr>
              <a:spLocks noChangeShapeType="1"/>
            </p:cNvSpPr>
            <p:nvPr/>
          </p:nvSpPr>
          <p:spPr bwMode="auto">
            <a:xfrm>
              <a:off x="2139" y="871"/>
              <a:ext cx="0" cy="620"/>
            </a:xfrm>
            <a:prstGeom prst="line">
              <a:avLst/>
            </a:prstGeom>
            <a:noFill/>
            <a:ln w="9525">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33" name="矩形 38979">
              <a:extLst>
                <a:ext uri="{FF2B5EF4-FFF2-40B4-BE49-F238E27FC236}">
                  <a16:creationId xmlns:a16="http://schemas.microsoft.com/office/drawing/2014/main" id="{3E90BD42-1A4F-4843-B49F-9A5DE6B7E389}"/>
                </a:ext>
              </a:extLst>
            </p:cNvPr>
            <p:cNvSpPr>
              <a:spLocks noChangeArrowheads="1"/>
            </p:cNvSpPr>
            <p:nvPr/>
          </p:nvSpPr>
          <p:spPr bwMode="auto">
            <a:xfrm>
              <a:off x="2095" y="1089"/>
              <a:ext cx="99" cy="176"/>
            </a:xfrm>
            <a:prstGeom prst="rect">
              <a:avLst/>
            </a:prstGeom>
            <a:solidFill>
              <a:srgbClr val="FFFFFF"/>
            </a:solidFill>
            <a:ln w="9525">
              <a:solidFill>
                <a:srgbClr val="000000"/>
              </a:solidFill>
              <a:miter lim="800000"/>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46134" name="文本框 38980">
              <a:extLst>
                <a:ext uri="{FF2B5EF4-FFF2-40B4-BE49-F238E27FC236}">
                  <a16:creationId xmlns:a16="http://schemas.microsoft.com/office/drawing/2014/main" id="{B7F03E65-9DD5-4DB5-81FE-02FD4183DF34}"/>
                </a:ext>
              </a:extLst>
            </p:cNvPr>
            <p:cNvSpPr txBox="1">
              <a:spLocks noChangeArrowheads="1"/>
            </p:cNvSpPr>
            <p:nvPr/>
          </p:nvSpPr>
          <p:spPr bwMode="auto">
            <a:xfrm>
              <a:off x="1149" y="936"/>
              <a:ext cx="13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latin typeface="Times New Roman" panose="02020603050405020304" pitchFamily="18" charset="0"/>
                </a:rPr>
                <a:t>+ </a:t>
              </a:r>
            </a:p>
          </p:txBody>
        </p:sp>
        <p:sp>
          <p:nvSpPr>
            <p:cNvPr id="46135" name="文本框 38981">
              <a:extLst>
                <a:ext uri="{FF2B5EF4-FFF2-40B4-BE49-F238E27FC236}">
                  <a16:creationId xmlns:a16="http://schemas.microsoft.com/office/drawing/2014/main" id="{CB110E9A-C726-404E-A2BB-80891E8CFBC3}"/>
                </a:ext>
              </a:extLst>
            </p:cNvPr>
            <p:cNvSpPr txBox="1">
              <a:spLocks noChangeArrowheads="1"/>
            </p:cNvSpPr>
            <p:nvPr/>
          </p:nvSpPr>
          <p:spPr bwMode="auto">
            <a:xfrm>
              <a:off x="1138" y="1234"/>
              <a:ext cx="12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latin typeface="宋体" panose="02010600030101010101" pitchFamily="2" charset="-122"/>
                </a:rPr>
                <a:t>- </a:t>
              </a:r>
            </a:p>
          </p:txBody>
        </p:sp>
        <p:sp>
          <p:nvSpPr>
            <p:cNvPr id="46136" name="文本框 38982">
              <a:extLst>
                <a:ext uri="{FF2B5EF4-FFF2-40B4-BE49-F238E27FC236}">
                  <a16:creationId xmlns:a16="http://schemas.microsoft.com/office/drawing/2014/main" id="{236AA249-2F43-47F1-B6F3-EA77C91E82AF}"/>
                </a:ext>
              </a:extLst>
            </p:cNvPr>
            <p:cNvSpPr txBox="1">
              <a:spLocks noChangeArrowheads="1"/>
            </p:cNvSpPr>
            <p:nvPr/>
          </p:nvSpPr>
          <p:spPr bwMode="auto">
            <a:xfrm>
              <a:off x="1730" y="1089"/>
              <a:ext cx="180"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b="1" i="1">
                  <a:latin typeface="Times New Roman" panose="02020603050405020304" pitchFamily="18" charset="0"/>
                </a:rPr>
                <a:t>u</a:t>
              </a:r>
              <a:r>
                <a:rPr lang="en-US" altLang="zh-CN" baseline="-25000">
                  <a:latin typeface="Times New Roman" panose="02020603050405020304" pitchFamily="18" charset="0"/>
                </a:rPr>
                <a:t>1</a:t>
              </a:r>
              <a:r>
                <a:rPr lang="en-US" altLang="zh-CN">
                  <a:latin typeface="Times New Roman" panose="02020603050405020304" pitchFamily="18" charset="0"/>
                </a:rPr>
                <a:t>  </a:t>
              </a:r>
            </a:p>
          </p:txBody>
        </p:sp>
        <p:sp>
          <p:nvSpPr>
            <p:cNvPr id="46137" name="文本框 38983">
              <a:extLst>
                <a:ext uri="{FF2B5EF4-FFF2-40B4-BE49-F238E27FC236}">
                  <a16:creationId xmlns:a16="http://schemas.microsoft.com/office/drawing/2014/main" id="{06C7874B-AF0F-46B0-B90F-1808F57D44F7}"/>
                </a:ext>
              </a:extLst>
            </p:cNvPr>
            <p:cNvSpPr txBox="1">
              <a:spLocks noChangeArrowheads="1"/>
            </p:cNvSpPr>
            <p:nvPr/>
          </p:nvSpPr>
          <p:spPr bwMode="auto">
            <a:xfrm>
              <a:off x="1030" y="1565"/>
              <a:ext cx="20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solidFill>
                    <a:srgbClr val="FF0000"/>
                  </a:solidFill>
                  <a:latin typeface="Times New Roman" panose="02020603050405020304" pitchFamily="18" charset="0"/>
                </a:rPr>
                <a:t>N</a:t>
              </a:r>
              <a:r>
                <a:rPr lang="en-US" altLang="zh-CN" baseline="-25000">
                  <a:solidFill>
                    <a:srgbClr val="FF0000"/>
                  </a:solidFill>
                  <a:latin typeface="Times New Roman" panose="02020603050405020304" pitchFamily="18" charset="0"/>
                </a:rPr>
                <a:t>1</a:t>
              </a:r>
              <a:r>
                <a:rPr lang="en-US" altLang="zh-CN">
                  <a:latin typeface="Times New Roman" panose="02020603050405020304" pitchFamily="18" charset="0"/>
                </a:rPr>
                <a:t>  </a:t>
              </a:r>
            </a:p>
          </p:txBody>
        </p:sp>
        <p:sp>
          <p:nvSpPr>
            <p:cNvPr id="46138" name="文本框 38984">
              <a:extLst>
                <a:ext uri="{FF2B5EF4-FFF2-40B4-BE49-F238E27FC236}">
                  <a16:creationId xmlns:a16="http://schemas.microsoft.com/office/drawing/2014/main" id="{56E3D003-FC45-4950-83A9-C2BE015B952B}"/>
                </a:ext>
              </a:extLst>
            </p:cNvPr>
            <p:cNvSpPr txBox="1">
              <a:spLocks noChangeArrowheads="1"/>
            </p:cNvSpPr>
            <p:nvPr/>
          </p:nvSpPr>
          <p:spPr bwMode="auto">
            <a:xfrm>
              <a:off x="1152" y="1072"/>
              <a:ext cx="20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b="1">
                  <a:latin typeface="Times New Roman" panose="02020603050405020304" pitchFamily="18" charset="0"/>
                </a:rPr>
                <a:t>2V</a:t>
              </a:r>
              <a:r>
                <a:rPr lang="en-US" altLang="zh-CN">
                  <a:latin typeface="Times New Roman" panose="02020603050405020304" pitchFamily="18" charset="0"/>
                </a:rPr>
                <a:t>  </a:t>
              </a:r>
            </a:p>
          </p:txBody>
        </p:sp>
        <p:sp>
          <p:nvSpPr>
            <p:cNvPr id="46139" name="文本框 38985">
              <a:extLst>
                <a:ext uri="{FF2B5EF4-FFF2-40B4-BE49-F238E27FC236}">
                  <a16:creationId xmlns:a16="http://schemas.microsoft.com/office/drawing/2014/main" id="{D9803C33-D4E4-4416-961A-F9B9C946CCA6}"/>
                </a:ext>
              </a:extLst>
            </p:cNvPr>
            <p:cNvSpPr txBox="1">
              <a:spLocks noChangeArrowheads="1"/>
            </p:cNvSpPr>
            <p:nvPr/>
          </p:nvSpPr>
          <p:spPr bwMode="auto">
            <a:xfrm>
              <a:off x="2237" y="1083"/>
              <a:ext cx="259"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b="1">
                  <a:latin typeface="Times New Roman" panose="02020603050405020304" pitchFamily="18" charset="0"/>
                </a:rPr>
                <a:t>2Ω</a:t>
              </a:r>
              <a:r>
                <a:rPr lang="en-US" altLang="zh-CN">
                  <a:latin typeface="Times New Roman" panose="02020603050405020304" pitchFamily="18" charset="0"/>
                </a:rPr>
                <a:t>  </a:t>
              </a:r>
            </a:p>
          </p:txBody>
        </p:sp>
        <p:sp>
          <p:nvSpPr>
            <p:cNvPr id="46140" name="文本框 38986">
              <a:extLst>
                <a:ext uri="{FF2B5EF4-FFF2-40B4-BE49-F238E27FC236}">
                  <a16:creationId xmlns:a16="http://schemas.microsoft.com/office/drawing/2014/main" id="{1A47A343-C46F-43A3-A7A5-438D849AA721}"/>
                </a:ext>
              </a:extLst>
            </p:cNvPr>
            <p:cNvSpPr txBox="1">
              <a:spLocks noChangeArrowheads="1"/>
            </p:cNvSpPr>
            <p:nvPr/>
          </p:nvSpPr>
          <p:spPr bwMode="auto">
            <a:xfrm>
              <a:off x="1429" y="1624"/>
              <a:ext cx="656"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zh-CN" altLang="en-US" b="1">
                  <a:latin typeface="Times New Roman" panose="02020603050405020304" pitchFamily="18" charset="0"/>
                  <a:ea typeface="黑体" panose="02010609060101010101" pitchFamily="49" charset="-122"/>
                </a:rPr>
                <a:t>图</a:t>
              </a:r>
              <a:r>
                <a:rPr lang="zh-CN" altLang="en-US" b="1">
                  <a:latin typeface="Times New Roman" panose="02020603050405020304" pitchFamily="18" charset="0"/>
                </a:rPr>
                <a:t>（</a:t>
              </a:r>
              <a:r>
                <a:rPr lang="en-US" altLang="zh-CN" b="1">
                  <a:latin typeface="Times New Roman" panose="02020603050405020304" pitchFamily="18" charset="0"/>
                </a:rPr>
                <a:t>a</a:t>
              </a:r>
              <a:r>
                <a:rPr lang="zh-CN" altLang="en-US" b="1">
                  <a:latin typeface="Times New Roman" panose="02020603050405020304" pitchFamily="18" charset="0"/>
                </a:rPr>
                <a:t>）</a:t>
              </a:r>
              <a:r>
                <a:rPr lang="zh-CN" altLang="en-US">
                  <a:latin typeface="Times New Roman" panose="02020603050405020304" pitchFamily="18" charset="0"/>
                </a:rPr>
                <a:t> </a:t>
              </a:r>
            </a:p>
          </p:txBody>
        </p:sp>
      </p:grpSp>
      <p:grpSp>
        <p:nvGrpSpPr>
          <p:cNvPr id="38988" name="组合 38987">
            <a:extLst>
              <a:ext uri="{FF2B5EF4-FFF2-40B4-BE49-F238E27FC236}">
                <a16:creationId xmlns:a16="http://schemas.microsoft.com/office/drawing/2014/main" id="{050B568A-5AE1-4F72-8F3A-BCEFA70DB46F}"/>
              </a:ext>
            </a:extLst>
          </p:cNvPr>
          <p:cNvGrpSpPr>
            <a:grpSpLocks/>
          </p:cNvGrpSpPr>
          <p:nvPr/>
        </p:nvGrpSpPr>
        <p:grpSpPr bwMode="auto">
          <a:xfrm>
            <a:off x="6096000" y="2493963"/>
            <a:ext cx="2743200" cy="1565275"/>
            <a:chOff x="2976" y="744"/>
            <a:chExt cx="2005" cy="1144"/>
          </a:xfrm>
        </p:grpSpPr>
        <p:sp>
          <p:nvSpPr>
            <p:cNvPr id="46096" name="文本框 38988">
              <a:extLst>
                <a:ext uri="{FF2B5EF4-FFF2-40B4-BE49-F238E27FC236}">
                  <a16:creationId xmlns:a16="http://schemas.microsoft.com/office/drawing/2014/main" id="{3450E584-418B-4BDD-91DA-58A67DE79344}"/>
                </a:ext>
              </a:extLst>
            </p:cNvPr>
            <p:cNvSpPr txBox="1">
              <a:spLocks noChangeArrowheads="1"/>
            </p:cNvSpPr>
            <p:nvPr/>
          </p:nvSpPr>
          <p:spPr bwMode="auto">
            <a:xfrm>
              <a:off x="4525" y="1077"/>
              <a:ext cx="45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b="1">
                  <a:latin typeface="Times New Roman" panose="02020603050405020304" pitchFamily="18" charset="0"/>
                </a:rPr>
                <a:t>2Ω</a:t>
              </a:r>
              <a:r>
                <a:rPr lang="en-US" altLang="zh-CN">
                  <a:latin typeface="Times New Roman" panose="02020603050405020304" pitchFamily="18" charset="0"/>
                </a:rPr>
                <a:t>  </a:t>
              </a:r>
            </a:p>
          </p:txBody>
        </p:sp>
        <p:sp>
          <p:nvSpPr>
            <p:cNvPr id="46097" name="矩形 38989">
              <a:extLst>
                <a:ext uri="{FF2B5EF4-FFF2-40B4-BE49-F238E27FC236}">
                  <a16:creationId xmlns:a16="http://schemas.microsoft.com/office/drawing/2014/main" id="{27DB3910-AB24-48CC-87B0-69B2322A3A46}"/>
                </a:ext>
              </a:extLst>
            </p:cNvPr>
            <p:cNvSpPr>
              <a:spLocks noChangeArrowheads="1"/>
            </p:cNvSpPr>
            <p:nvPr/>
          </p:nvSpPr>
          <p:spPr bwMode="auto">
            <a:xfrm>
              <a:off x="2976" y="744"/>
              <a:ext cx="560" cy="839"/>
            </a:xfrm>
            <a:prstGeom prst="rect">
              <a:avLst/>
            </a:prstGeom>
            <a:solidFill>
              <a:srgbClr val="FFFFFF"/>
            </a:solidFill>
            <a:ln w="9525">
              <a:solidFill>
                <a:srgbClr val="FF0000"/>
              </a:solidFill>
              <a:prstDash val="lgDash"/>
              <a:miter lim="800000"/>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46098" name="直接连接符 38990">
              <a:extLst>
                <a:ext uri="{FF2B5EF4-FFF2-40B4-BE49-F238E27FC236}">
                  <a16:creationId xmlns:a16="http://schemas.microsoft.com/office/drawing/2014/main" id="{6E64EAD5-779D-4FCF-B88D-657E53F4AFE1}"/>
                </a:ext>
              </a:extLst>
            </p:cNvPr>
            <p:cNvSpPr>
              <a:spLocks noChangeShapeType="1"/>
            </p:cNvSpPr>
            <p:nvPr/>
          </p:nvSpPr>
          <p:spPr bwMode="auto">
            <a:xfrm>
              <a:off x="3792" y="810"/>
              <a:ext cx="168" cy="0"/>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6099" name="文本框 38991">
              <a:extLst>
                <a:ext uri="{FF2B5EF4-FFF2-40B4-BE49-F238E27FC236}">
                  <a16:creationId xmlns:a16="http://schemas.microsoft.com/office/drawing/2014/main" id="{93ACD0D9-868F-4F44-9285-B358C7E4BBC7}"/>
                </a:ext>
              </a:extLst>
            </p:cNvPr>
            <p:cNvSpPr txBox="1">
              <a:spLocks noChangeArrowheads="1"/>
            </p:cNvSpPr>
            <p:nvPr/>
          </p:nvSpPr>
          <p:spPr bwMode="auto">
            <a:xfrm>
              <a:off x="3800" y="811"/>
              <a:ext cx="16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b="1" i="1">
                  <a:latin typeface="Times New Roman" panose="02020603050405020304" pitchFamily="18" charset="0"/>
                </a:rPr>
                <a:t>i</a:t>
              </a:r>
              <a:r>
                <a:rPr lang="en-US" altLang="zh-CN" baseline="-25000">
                  <a:latin typeface="Times New Roman" panose="02020603050405020304" pitchFamily="18" charset="0"/>
                </a:rPr>
                <a:t>2</a:t>
              </a:r>
              <a:r>
                <a:rPr lang="en-US" altLang="zh-CN">
                  <a:latin typeface="Times New Roman" panose="02020603050405020304" pitchFamily="18" charset="0"/>
                </a:rPr>
                <a:t>  </a:t>
              </a:r>
            </a:p>
          </p:txBody>
        </p:sp>
        <p:sp>
          <p:nvSpPr>
            <p:cNvPr id="46100" name="文本框 38992">
              <a:extLst>
                <a:ext uri="{FF2B5EF4-FFF2-40B4-BE49-F238E27FC236}">
                  <a16:creationId xmlns:a16="http://schemas.microsoft.com/office/drawing/2014/main" id="{6E6B5481-76E2-402E-9236-D93BCA6BF3EF}"/>
                </a:ext>
              </a:extLst>
            </p:cNvPr>
            <p:cNvSpPr txBox="1">
              <a:spLocks noChangeArrowheads="1"/>
            </p:cNvSpPr>
            <p:nvPr/>
          </p:nvSpPr>
          <p:spPr bwMode="auto">
            <a:xfrm>
              <a:off x="3949" y="1312"/>
              <a:ext cx="16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latin typeface="宋体" panose="02010600030101010101" pitchFamily="2" charset="-122"/>
                </a:rPr>
                <a:t>- </a:t>
              </a:r>
            </a:p>
          </p:txBody>
        </p:sp>
        <p:sp>
          <p:nvSpPr>
            <p:cNvPr id="46101" name="直接连接符 38993">
              <a:extLst>
                <a:ext uri="{FF2B5EF4-FFF2-40B4-BE49-F238E27FC236}">
                  <a16:creationId xmlns:a16="http://schemas.microsoft.com/office/drawing/2014/main" id="{FF6E3990-8F69-4CDA-8609-52BFC91F68C2}"/>
                </a:ext>
              </a:extLst>
            </p:cNvPr>
            <p:cNvSpPr>
              <a:spLocks noChangeShapeType="1"/>
            </p:cNvSpPr>
            <p:nvPr/>
          </p:nvSpPr>
          <p:spPr bwMode="auto">
            <a:xfrm>
              <a:off x="3184" y="817"/>
              <a:ext cx="7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2" name="直接连接符 38994">
              <a:extLst>
                <a:ext uri="{FF2B5EF4-FFF2-40B4-BE49-F238E27FC236}">
                  <a16:creationId xmlns:a16="http://schemas.microsoft.com/office/drawing/2014/main" id="{135F4F95-D233-4167-AEAE-1E8C743EC038}"/>
                </a:ext>
              </a:extLst>
            </p:cNvPr>
            <p:cNvSpPr>
              <a:spLocks noChangeShapeType="1"/>
            </p:cNvSpPr>
            <p:nvPr/>
          </p:nvSpPr>
          <p:spPr bwMode="auto">
            <a:xfrm>
              <a:off x="3184" y="815"/>
              <a:ext cx="0" cy="6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3" name="直接连接符 38995">
              <a:extLst>
                <a:ext uri="{FF2B5EF4-FFF2-40B4-BE49-F238E27FC236}">
                  <a16:creationId xmlns:a16="http://schemas.microsoft.com/office/drawing/2014/main" id="{E2D0AFB5-FAA2-46F6-ABDA-E9905FD02759}"/>
                </a:ext>
              </a:extLst>
            </p:cNvPr>
            <p:cNvSpPr>
              <a:spLocks noChangeShapeType="1"/>
            </p:cNvSpPr>
            <p:nvPr/>
          </p:nvSpPr>
          <p:spPr bwMode="auto">
            <a:xfrm>
              <a:off x="3184" y="1503"/>
              <a:ext cx="7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4" name="文本框 38996">
              <a:extLst>
                <a:ext uri="{FF2B5EF4-FFF2-40B4-BE49-F238E27FC236}">
                  <a16:creationId xmlns:a16="http://schemas.microsoft.com/office/drawing/2014/main" id="{D1850635-9F23-422A-9266-F279D948590D}"/>
                </a:ext>
              </a:extLst>
            </p:cNvPr>
            <p:cNvSpPr txBox="1">
              <a:spLocks noChangeArrowheads="1"/>
            </p:cNvSpPr>
            <p:nvPr/>
          </p:nvSpPr>
          <p:spPr bwMode="auto">
            <a:xfrm>
              <a:off x="3952" y="829"/>
              <a:ext cx="176"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latin typeface="Times New Roman" panose="02020603050405020304" pitchFamily="18" charset="0"/>
                </a:rPr>
                <a:t>+ </a:t>
              </a:r>
            </a:p>
          </p:txBody>
        </p:sp>
        <p:sp>
          <p:nvSpPr>
            <p:cNvPr id="46105" name="直接连接符 38997">
              <a:extLst>
                <a:ext uri="{FF2B5EF4-FFF2-40B4-BE49-F238E27FC236}">
                  <a16:creationId xmlns:a16="http://schemas.microsoft.com/office/drawing/2014/main" id="{A127CFD7-59B1-4571-994C-26698617EDC3}"/>
                </a:ext>
              </a:extLst>
            </p:cNvPr>
            <p:cNvSpPr>
              <a:spLocks noChangeShapeType="1"/>
            </p:cNvSpPr>
            <p:nvPr/>
          </p:nvSpPr>
          <p:spPr bwMode="auto">
            <a:xfrm>
              <a:off x="4040" y="815"/>
              <a:ext cx="376" cy="0"/>
            </a:xfrm>
            <a:prstGeom prst="line">
              <a:avLst/>
            </a:prstGeom>
            <a:noFill/>
            <a:ln w="9525">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6" name="直接连接符 38998">
              <a:extLst>
                <a:ext uri="{FF2B5EF4-FFF2-40B4-BE49-F238E27FC236}">
                  <a16:creationId xmlns:a16="http://schemas.microsoft.com/office/drawing/2014/main" id="{B68830F3-3C93-4CB0-9C52-EC659E0BB17A}"/>
                </a:ext>
              </a:extLst>
            </p:cNvPr>
            <p:cNvSpPr>
              <a:spLocks noChangeShapeType="1"/>
            </p:cNvSpPr>
            <p:nvPr/>
          </p:nvSpPr>
          <p:spPr bwMode="auto">
            <a:xfrm>
              <a:off x="4040" y="1506"/>
              <a:ext cx="376" cy="0"/>
            </a:xfrm>
            <a:prstGeom prst="line">
              <a:avLst/>
            </a:prstGeom>
            <a:noFill/>
            <a:ln w="9525">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7" name="椭圆 38999">
              <a:extLst>
                <a:ext uri="{FF2B5EF4-FFF2-40B4-BE49-F238E27FC236}">
                  <a16:creationId xmlns:a16="http://schemas.microsoft.com/office/drawing/2014/main" id="{BF40E500-1670-48B3-94FD-9356D344B9F0}"/>
                </a:ext>
              </a:extLst>
            </p:cNvPr>
            <p:cNvSpPr>
              <a:spLocks noChangeArrowheads="1"/>
            </p:cNvSpPr>
            <p:nvPr/>
          </p:nvSpPr>
          <p:spPr bwMode="auto">
            <a:xfrm>
              <a:off x="3968" y="786"/>
              <a:ext cx="66" cy="62"/>
            </a:xfrm>
            <a:prstGeom prst="ellipse">
              <a:avLst/>
            </a:prstGeom>
            <a:solidFill>
              <a:srgbClr val="FFFFFF"/>
            </a:solidFill>
            <a:ln w="9525">
              <a:solidFill>
                <a:srgbClr val="000000"/>
              </a:solidFill>
              <a:round/>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46108" name="椭圆 39000">
              <a:extLst>
                <a:ext uri="{FF2B5EF4-FFF2-40B4-BE49-F238E27FC236}">
                  <a16:creationId xmlns:a16="http://schemas.microsoft.com/office/drawing/2014/main" id="{56E238F8-D28B-4692-BF6A-A40C5C070613}"/>
                </a:ext>
              </a:extLst>
            </p:cNvPr>
            <p:cNvSpPr>
              <a:spLocks noChangeArrowheads="1"/>
            </p:cNvSpPr>
            <p:nvPr/>
          </p:nvSpPr>
          <p:spPr bwMode="auto">
            <a:xfrm>
              <a:off x="3968" y="1474"/>
              <a:ext cx="66" cy="62"/>
            </a:xfrm>
            <a:prstGeom prst="ellipse">
              <a:avLst/>
            </a:prstGeom>
            <a:solidFill>
              <a:srgbClr val="FFFFFF"/>
            </a:solidFill>
            <a:ln w="9525">
              <a:solidFill>
                <a:srgbClr val="000000"/>
              </a:solidFill>
              <a:round/>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46109" name="直接连接符 39001">
              <a:extLst>
                <a:ext uri="{FF2B5EF4-FFF2-40B4-BE49-F238E27FC236}">
                  <a16:creationId xmlns:a16="http://schemas.microsoft.com/office/drawing/2014/main" id="{8DEBE96E-127E-4553-81A2-6F615BDD7C19}"/>
                </a:ext>
              </a:extLst>
            </p:cNvPr>
            <p:cNvSpPr>
              <a:spLocks noChangeShapeType="1"/>
            </p:cNvSpPr>
            <p:nvPr/>
          </p:nvSpPr>
          <p:spPr bwMode="auto">
            <a:xfrm>
              <a:off x="4416" y="815"/>
              <a:ext cx="0" cy="688"/>
            </a:xfrm>
            <a:prstGeom prst="line">
              <a:avLst/>
            </a:prstGeom>
            <a:noFill/>
            <a:ln w="9525">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0" name="矩形 39002">
              <a:extLst>
                <a:ext uri="{FF2B5EF4-FFF2-40B4-BE49-F238E27FC236}">
                  <a16:creationId xmlns:a16="http://schemas.microsoft.com/office/drawing/2014/main" id="{5011804F-DF32-4893-9612-88CB530832FF}"/>
                </a:ext>
              </a:extLst>
            </p:cNvPr>
            <p:cNvSpPr>
              <a:spLocks noChangeArrowheads="1"/>
            </p:cNvSpPr>
            <p:nvPr/>
          </p:nvSpPr>
          <p:spPr bwMode="auto">
            <a:xfrm>
              <a:off x="4368" y="1057"/>
              <a:ext cx="109" cy="196"/>
            </a:xfrm>
            <a:prstGeom prst="rect">
              <a:avLst/>
            </a:prstGeom>
            <a:solidFill>
              <a:srgbClr val="FFFFFF"/>
            </a:solidFill>
            <a:ln w="9525">
              <a:solidFill>
                <a:srgbClr val="000000"/>
              </a:solidFill>
              <a:miter lim="800000"/>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46111" name="文本框 39003">
              <a:extLst>
                <a:ext uri="{FF2B5EF4-FFF2-40B4-BE49-F238E27FC236}">
                  <a16:creationId xmlns:a16="http://schemas.microsoft.com/office/drawing/2014/main" id="{9518607B-D20F-4463-8C6B-0930F733770B}"/>
                </a:ext>
              </a:extLst>
            </p:cNvPr>
            <p:cNvSpPr txBox="1">
              <a:spLocks noChangeArrowheads="1"/>
            </p:cNvSpPr>
            <p:nvPr/>
          </p:nvSpPr>
          <p:spPr bwMode="auto">
            <a:xfrm>
              <a:off x="3930" y="1049"/>
              <a:ext cx="16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b="1" i="1">
                  <a:latin typeface="Times New Roman" panose="02020603050405020304" pitchFamily="18" charset="0"/>
                </a:rPr>
                <a:t>u</a:t>
              </a:r>
              <a:r>
                <a:rPr lang="en-US" altLang="zh-CN" baseline="-25000">
                  <a:latin typeface="Times New Roman" panose="02020603050405020304" pitchFamily="18" charset="0"/>
                </a:rPr>
                <a:t>2</a:t>
              </a:r>
              <a:r>
                <a:rPr lang="en-US" altLang="zh-CN">
                  <a:latin typeface="Times New Roman" panose="02020603050405020304" pitchFamily="18" charset="0"/>
                </a:rPr>
                <a:t>  </a:t>
              </a:r>
            </a:p>
          </p:txBody>
        </p:sp>
        <p:sp>
          <p:nvSpPr>
            <p:cNvPr id="46112" name="文本框 39004">
              <a:extLst>
                <a:ext uri="{FF2B5EF4-FFF2-40B4-BE49-F238E27FC236}">
                  <a16:creationId xmlns:a16="http://schemas.microsoft.com/office/drawing/2014/main" id="{BB79F0A0-78AB-455B-A311-743B4E3168F5}"/>
                </a:ext>
              </a:extLst>
            </p:cNvPr>
            <p:cNvSpPr txBox="1">
              <a:spLocks noChangeArrowheads="1"/>
            </p:cNvSpPr>
            <p:nvPr/>
          </p:nvSpPr>
          <p:spPr bwMode="auto">
            <a:xfrm>
              <a:off x="3195" y="1584"/>
              <a:ext cx="22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solidFill>
                    <a:srgbClr val="FF0000"/>
                  </a:solidFill>
                  <a:latin typeface="Times New Roman" panose="02020603050405020304" pitchFamily="18" charset="0"/>
                </a:rPr>
                <a:t>N</a:t>
              </a:r>
              <a:r>
                <a:rPr lang="en-US" altLang="zh-CN" baseline="-25000">
                  <a:solidFill>
                    <a:srgbClr val="FF0000"/>
                  </a:solidFill>
                  <a:latin typeface="Times New Roman" panose="02020603050405020304" pitchFamily="18" charset="0"/>
                </a:rPr>
                <a:t>2</a:t>
              </a:r>
              <a:r>
                <a:rPr lang="en-US" altLang="zh-CN">
                  <a:latin typeface="Times New Roman" panose="02020603050405020304" pitchFamily="18" charset="0"/>
                </a:rPr>
                <a:t>  </a:t>
              </a:r>
            </a:p>
          </p:txBody>
        </p:sp>
        <p:sp>
          <p:nvSpPr>
            <p:cNvPr id="46113" name="文本框 39005">
              <a:extLst>
                <a:ext uri="{FF2B5EF4-FFF2-40B4-BE49-F238E27FC236}">
                  <a16:creationId xmlns:a16="http://schemas.microsoft.com/office/drawing/2014/main" id="{AB3785C9-90B5-45B8-B55A-C17E4E288907}"/>
                </a:ext>
              </a:extLst>
            </p:cNvPr>
            <p:cNvSpPr txBox="1">
              <a:spLocks noChangeArrowheads="1"/>
            </p:cNvSpPr>
            <p:nvPr/>
          </p:nvSpPr>
          <p:spPr bwMode="auto">
            <a:xfrm>
              <a:off x="3224" y="842"/>
              <a:ext cx="280"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b="1">
                  <a:latin typeface="Times New Roman" panose="02020603050405020304" pitchFamily="18" charset="0"/>
                </a:rPr>
                <a:t>1A</a:t>
              </a:r>
              <a:r>
                <a:rPr lang="en-US" altLang="zh-CN">
                  <a:latin typeface="Times New Roman" panose="02020603050405020304" pitchFamily="18" charset="0"/>
                </a:rPr>
                <a:t>  </a:t>
              </a:r>
            </a:p>
          </p:txBody>
        </p:sp>
        <p:grpSp>
          <p:nvGrpSpPr>
            <p:cNvPr id="46114" name="组合 39006">
              <a:extLst>
                <a:ext uri="{FF2B5EF4-FFF2-40B4-BE49-F238E27FC236}">
                  <a16:creationId xmlns:a16="http://schemas.microsoft.com/office/drawing/2014/main" id="{EB315F79-A5DB-4E73-94E6-0F5A035B23D5}"/>
                </a:ext>
              </a:extLst>
            </p:cNvPr>
            <p:cNvGrpSpPr>
              <a:grpSpLocks/>
            </p:cNvGrpSpPr>
            <p:nvPr/>
          </p:nvGrpSpPr>
          <p:grpSpPr bwMode="auto">
            <a:xfrm>
              <a:off x="3072" y="1096"/>
              <a:ext cx="224" cy="205"/>
              <a:chOff x="3822" y="6310"/>
              <a:chExt cx="420" cy="420"/>
            </a:xfrm>
          </p:grpSpPr>
          <p:sp>
            <p:nvSpPr>
              <p:cNvPr id="46117" name="椭圆 39007">
                <a:extLst>
                  <a:ext uri="{FF2B5EF4-FFF2-40B4-BE49-F238E27FC236}">
                    <a16:creationId xmlns:a16="http://schemas.microsoft.com/office/drawing/2014/main" id="{5C9B510A-6395-4F2D-B8AD-B727FEEFDC63}"/>
                  </a:ext>
                </a:extLst>
              </p:cNvPr>
              <p:cNvSpPr>
                <a:spLocks noChangeArrowheads="1"/>
              </p:cNvSpPr>
              <p:nvPr/>
            </p:nvSpPr>
            <p:spPr bwMode="auto">
              <a:xfrm>
                <a:off x="3822" y="6310"/>
                <a:ext cx="420" cy="420"/>
              </a:xfrm>
              <a:prstGeom prst="ellipse">
                <a:avLst/>
              </a:prstGeom>
              <a:solidFill>
                <a:srgbClr val="FFFFFF"/>
              </a:solidFill>
              <a:ln w="9525">
                <a:solidFill>
                  <a:srgbClr val="000000"/>
                </a:solidFill>
                <a:round/>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46118" name="直接连接符 39008">
                <a:extLst>
                  <a:ext uri="{FF2B5EF4-FFF2-40B4-BE49-F238E27FC236}">
                    <a16:creationId xmlns:a16="http://schemas.microsoft.com/office/drawing/2014/main" id="{13F792CA-2AD6-43E8-992C-E8ECB03A0561}"/>
                  </a:ext>
                </a:extLst>
              </p:cNvPr>
              <p:cNvSpPr>
                <a:spLocks noChangeShapeType="1"/>
              </p:cNvSpPr>
              <p:nvPr/>
            </p:nvSpPr>
            <p:spPr bwMode="auto">
              <a:xfrm>
                <a:off x="3822" y="6526"/>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6115" name="直接连接符 39009">
              <a:extLst>
                <a:ext uri="{FF2B5EF4-FFF2-40B4-BE49-F238E27FC236}">
                  <a16:creationId xmlns:a16="http://schemas.microsoft.com/office/drawing/2014/main" id="{9AA1C3CC-536D-4074-B899-5C8B73D69B68}"/>
                </a:ext>
              </a:extLst>
            </p:cNvPr>
            <p:cNvSpPr>
              <a:spLocks noChangeShapeType="1"/>
            </p:cNvSpPr>
            <p:nvPr/>
          </p:nvSpPr>
          <p:spPr bwMode="auto">
            <a:xfrm rot="-5400000">
              <a:off x="3107" y="962"/>
              <a:ext cx="154" cy="0"/>
            </a:xfrm>
            <a:prstGeom prst="line">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46116" name="文本框 39010">
              <a:extLst>
                <a:ext uri="{FF2B5EF4-FFF2-40B4-BE49-F238E27FC236}">
                  <a16:creationId xmlns:a16="http://schemas.microsoft.com/office/drawing/2014/main" id="{9C284B79-6D5A-4D1C-BB32-D6CDF8F83C59}"/>
                </a:ext>
              </a:extLst>
            </p:cNvPr>
            <p:cNvSpPr txBox="1">
              <a:spLocks noChangeArrowheads="1"/>
            </p:cNvSpPr>
            <p:nvPr/>
          </p:nvSpPr>
          <p:spPr bwMode="auto">
            <a:xfrm>
              <a:off x="3692" y="1624"/>
              <a:ext cx="7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zh-CN" altLang="en-US" b="1">
                  <a:latin typeface="Times New Roman" panose="02020603050405020304" pitchFamily="18" charset="0"/>
                </a:rPr>
                <a:t>图（</a:t>
              </a:r>
              <a:r>
                <a:rPr lang="en-US" altLang="zh-CN" b="1">
                  <a:latin typeface="Times New Roman" panose="02020603050405020304" pitchFamily="18" charset="0"/>
                </a:rPr>
                <a:t>b</a:t>
              </a:r>
              <a:r>
                <a:rPr lang="zh-CN" altLang="en-US" b="1">
                  <a:latin typeface="Times New Roman" panose="02020603050405020304" pitchFamily="18" charset="0"/>
                </a:rPr>
                <a:t>）</a:t>
              </a:r>
              <a:r>
                <a:rPr lang="zh-CN" altLang="en-US">
                  <a:latin typeface="Times New Roman" panose="02020603050405020304" pitchFamily="18" charset="0"/>
                </a:rPr>
                <a:t> </a:t>
              </a:r>
            </a:p>
          </p:txBody>
        </p:sp>
      </p:grpSp>
      <p:sp>
        <p:nvSpPr>
          <p:cNvPr id="41046" name="文本框 39015">
            <a:hlinkClick r:id="" action="ppaction://hlinkshowjump?jump=nextslide"/>
            <a:extLst>
              <a:ext uri="{FF2B5EF4-FFF2-40B4-BE49-F238E27FC236}">
                <a16:creationId xmlns:a16="http://schemas.microsoft.com/office/drawing/2014/main" id="{0728CA8B-BBA0-4AA1-9DF7-90DD330020B8}"/>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41047" name="文本框 39016">
            <a:hlinkClick r:id="" action="ppaction://hlinkshowjump?jump=previousslide"/>
            <a:extLst>
              <a:ext uri="{FF2B5EF4-FFF2-40B4-BE49-F238E27FC236}">
                <a16:creationId xmlns:a16="http://schemas.microsoft.com/office/drawing/2014/main" id="{C7DC307A-C651-4484-B543-89F17A3E82BA}"/>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41048" name="文本框 39017">
            <a:extLst>
              <a:ext uri="{FF2B5EF4-FFF2-40B4-BE49-F238E27FC236}">
                <a16:creationId xmlns:a16="http://schemas.microsoft.com/office/drawing/2014/main" id="{9915FF05-97D8-4A78-8ADB-993701FF2644}"/>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29BF6A78-864E-4BCF-8599-B41A747EF6FA}"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28</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41049" name="文本框 39018">
            <a:hlinkClick r:id="" action="ppaction://hlinkshowjump?jump=firstslide"/>
            <a:extLst>
              <a:ext uri="{FF2B5EF4-FFF2-40B4-BE49-F238E27FC236}">
                <a16:creationId xmlns:a16="http://schemas.microsoft.com/office/drawing/2014/main" id="{8BFDF752-64C5-45BB-B72B-F6B1E2CB0D30}"/>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46095" name="标题 39019">
            <a:extLst>
              <a:ext uri="{FF2B5EF4-FFF2-40B4-BE49-F238E27FC236}">
                <a16:creationId xmlns:a16="http://schemas.microsoft.com/office/drawing/2014/main" id="{8BB0B9E5-CFC4-456C-B15A-7D3E67D2951E}"/>
              </a:ext>
            </a:extLst>
          </p:cNvPr>
          <p:cNvSpPr>
            <a:spLocks noGrp="1" noChangeArrowheads="1"/>
          </p:cNvSpPr>
          <p:nvPr>
            <p:ph type="title" idx="4294967295"/>
          </p:nvPr>
        </p:nvSpPr>
        <p:spPr>
          <a:xfrm>
            <a:off x="457200" y="762000"/>
            <a:ext cx="1981200" cy="381000"/>
          </a:xfrm>
        </p:spPr>
        <p:txBody>
          <a:bodyPr/>
          <a:lstStyle/>
          <a:p>
            <a:pPr algn="l" eaLnBrk="1" hangingPunct="1"/>
            <a:r>
              <a:rPr lang="en-US" altLang="zh-CN">
                <a:solidFill>
                  <a:srgbClr val="D82E1C"/>
                </a:solidFill>
                <a:latin typeface="黑体" panose="02010609060101010101" pitchFamily="49" charset="-122"/>
                <a:ea typeface="黑体" panose="02010609060101010101" pitchFamily="49" charset="-122"/>
              </a:rPr>
              <a:t>3</a:t>
            </a:r>
            <a:r>
              <a:rPr lang="zh-CN" altLang="en-US">
                <a:solidFill>
                  <a:srgbClr val="D82E1C"/>
                </a:solidFill>
                <a:latin typeface="黑体" panose="02010609060101010101" pitchFamily="49" charset="-122"/>
                <a:ea typeface="黑体" panose="02010609060101010101" pitchFamily="49" charset="-122"/>
              </a:rPr>
              <a:t>、说明：</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nodePh="1">
                                  <p:stCondLst>
                                    <p:cond delay="0"/>
                                  </p:stCondLst>
                                  <p:endCondLst>
                                    <p:cond delay="0"/>
                                  </p:endCondLst>
                                  <p:childTnLst>
                                    <p:set>
                                      <p:cBhvr>
                                        <p:cTn id="6" dur="1" fill="hold">
                                          <p:stCondLst>
                                            <p:cond delay="0"/>
                                          </p:stCondLst>
                                        </p:cTn>
                                        <p:tgtEl>
                                          <p:spTgt spid="38920"/>
                                        </p:tgtEl>
                                        <p:attrNameLst>
                                          <p:attrName>style.visibility</p:attrName>
                                        </p:attrNameLst>
                                      </p:cBhvr>
                                      <p:to>
                                        <p:strVal val="visible"/>
                                      </p:to>
                                    </p:set>
                                    <p:anim calcmode="lin" valueType="num">
                                      <p:cBhvr>
                                        <p:cTn id="7" dur="500" fill="hold"/>
                                        <p:tgtEl>
                                          <p:spTgt spid="38920"/>
                                        </p:tgtEl>
                                        <p:attrNameLst>
                                          <p:attrName>ppt_w</p:attrName>
                                        </p:attrNameLst>
                                      </p:cBhvr>
                                      <p:tavLst>
                                        <p:tav tm="0">
                                          <p:val>
                                            <p:fltVal val="0"/>
                                          </p:val>
                                        </p:tav>
                                        <p:tav tm="100000">
                                          <p:val>
                                            <p:strVal val="#ppt_w"/>
                                          </p:val>
                                        </p:tav>
                                      </p:tavLst>
                                    </p:anim>
                                    <p:anim calcmode="lin" valueType="num">
                                      <p:cBhvr>
                                        <p:cTn id="8" dur="500" fill="hold"/>
                                        <p:tgtEl>
                                          <p:spTgt spid="38920"/>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8964">
                                            <p:txEl>
                                              <p:pRg st="0" end="0"/>
                                            </p:txEl>
                                          </p:spTgt>
                                        </p:tgtEl>
                                        <p:attrNameLst>
                                          <p:attrName>style.visibility</p:attrName>
                                        </p:attrNameLst>
                                      </p:cBhvr>
                                      <p:to>
                                        <p:strVal val="visible"/>
                                      </p:to>
                                    </p:set>
                                    <p:animEffect transition="in" filter="wipe(left)">
                                      <p:cBhvr>
                                        <p:cTn id="13" dur="500"/>
                                        <p:tgtEl>
                                          <p:spTgt spid="38964">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8964">
                                            <p:txEl>
                                              <p:pRg st="1" end="1"/>
                                            </p:txEl>
                                          </p:spTgt>
                                        </p:tgtEl>
                                        <p:attrNameLst>
                                          <p:attrName>style.visibility</p:attrName>
                                        </p:attrNameLst>
                                      </p:cBhvr>
                                      <p:to>
                                        <p:strVal val="visible"/>
                                      </p:to>
                                    </p:set>
                                    <p:animEffect transition="in" filter="wipe(left)">
                                      <p:cBhvr>
                                        <p:cTn id="18" dur="500"/>
                                        <p:tgtEl>
                                          <p:spTgt spid="38964">
                                            <p:txEl>
                                              <p:pRg st="1" end="1"/>
                                            </p:txEl>
                                          </p:spTgt>
                                        </p:tgtEl>
                                      </p:cBhvr>
                                    </p:animEffect>
                                  </p:childTnLst>
                                </p:cTn>
                              </p:par>
                            </p:childTnLst>
                          </p:cTn>
                        </p:par>
                        <p:par>
                          <p:cTn id="19" fill="hold" nodeType="afterGroup">
                            <p:stCondLst>
                              <p:cond delay="500"/>
                            </p:stCondLst>
                            <p:childTnLst>
                              <p:par>
                                <p:cTn id="20" presetID="2" presetClass="entr" presetSubtype="2" fill="hold" nodeType="afterEffect">
                                  <p:stCondLst>
                                    <p:cond delay="0"/>
                                  </p:stCondLst>
                                  <p:childTnLst>
                                    <p:set>
                                      <p:cBhvr>
                                        <p:cTn id="21" dur="1" fill="hold">
                                          <p:stCondLst>
                                            <p:cond delay="0"/>
                                          </p:stCondLst>
                                        </p:cTn>
                                        <p:tgtEl>
                                          <p:spTgt spid="38965"/>
                                        </p:tgtEl>
                                        <p:attrNameLst>
                                          <p:attrName>style.visibility</p:attrName>
                                        </p:attrNameLst>
                                      </p:cBhvr>
                                      <p:to>
                                        <p:strVal val="visible"/>
                                      </p:to>
                                    </p:set>
                                    <p:anim calcmode="lin" valueType="num">
                                      <p:cBhvr additive="base">
                                        <p:cTn id="22" dur="500" fill="hold"/>
                                        <p:tgtEl>
                                          <p:spTgt spid="38965"/>
                                        </p:tgtEl>
                                        <p:attrNameLst>
                                          <p:attrName>ppt_x</p:attrName>
                                        </p:attrNameLst>
                                      </p:cBhvr>
                                      <p:tavLst>
                                        <p:tav tm="0">
                                          <p:val>
                                            <p:strVal val="1+#ppt_w/2"/>
                                          </p:val>
                                        </p:tav>
                                        <p:tav tm="100000">
                                          <p:val>
                                            <p:strVal val="#ppt_x"/>
                                          </p:val>
                                        </p:tav>
                                      </p:tavLst>
                                    </p:anim>
                                    <p:anim calcmode="lin" valueType="num">
                                      <p:cBhvr additive="base">
                                        <p:cTn id="23" dur="500" fill="hold"/>
                                        <p:tgtEl>
                                          <p:spTgt spid="38965"/>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1000"/>
                            </p:stCondLst>
                            <p:childTnLst>
                              <p:par>
                                <p:cTn id="25" presetID="2" presetClass="entr" presetSubtype="2" fill="hold" nodeType="afterEffect">
                                  <p:stCondLst>
                                    <p:cond delay="0"/>
                                  </p:stCondLst>
                                  <p:childTnLst>
                                    <p:set>
                                      <p:cBhvr>
                                        <p:cTn id="26" dur="1" fill="hold">
                                          <p:stCondLst>
                                            <p:cond delay="0"/>
                                          </p:stCondLst>
                                        </p:cTn>
                                        <p:tgtEl>
                                          <p:spTgt spid="38988"/>
                                        </p:tgtEl>
                                        <p:attrNameLst>
                                          <p:attrName>style.visibility</p:attrName>
                                        </p:attrNameLst>
                                      </p:cBhvr>
                                      <p:to>
                                        <p:strVal val="visible"/>
                                      </p:to>
                                    </p:set>
                                    <p:anim calcmode="lin" valueType="num">
                                      <p:cBhvr additive="base">
                                        <p:cTn id="27" dur="500" fill="hold"/>
                                        <p:tgtEl>
                                          <p:spTgt spid="38988"/>
                                        </p:tgtEl>
                                        <p:attrNameLst>
                                          <p:attrName>ppt_x</p:attrName>
                                        </p:attrNameLst>
                                      </p:cBhvr>
                                      <p:tavLst>
                                        <p:tav tm="0">
                                          <p:val>
                                            <p:strVal val="1+#ppt_w/2"/>
                                          </p:val>
                                        </p:tav>
                                        <p:tav tm="100000">
                                          <p:val>
                                            <p:strVal val="#ppt_x"/>
                                          </p:val>
                                        </p:tav>
                                      </p:tavLst>
                                    </p:anim>
                                    <p:anim calcmode="lin" valueType="num">
                                      <p:cBhvr additive="base">
                                        <p:cTn id="28" dur="500" fill="hold"/>
                                        <p:tgtEl>
                                          <p:spTgt spid="38988"/>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8921">
                                            <p:txEl>
                                              <p:pRg st="0" end="0"/>
                                            </p:txEl>
                                          </p:spTgt>
                                        </p:tgtEl>
                                        <p:attrNameLst>
                                          <p:attrName>style.visibility</p:attrName>
                                        </p:attrNameLst>
                                      </p:cBhvr>
                                      <p:to>
                                        <p:strVal val="visible"/>
                                      </p:to>
                                    </p:set>
                                    <p:animEffect transition="in" filter="wipe(left)">
                                      <p:cBhvr>
                                        <p:cTn id="33" dur="500"/>
                                        <p:tgtEl>
                                          <p:spTgt spid="38921">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38963"/>
                                        </p:tgtEl>
                                        <p:attrNameLst>
                                          <p:attrName>style.visibility</p:attrName>
                                        </p:attrNameLst>
                                      </p:cBhvr>
                                      <p:to>
                                        <p:strVal val="visible"/>
                                      </p:to>
                                    </p:set>
                                    <p:animEffect transition="in" filter="dissolve">
                                      <p:cBhvr>
                                        <p:cTn id="38" dur="500"/>
                                        <p:tgtEl>
                                          <p:spTgt spid="3896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9" presetClass="entr" presetSubtype="10" fill="hold" grpId="0" nodeType="clickEffect">
                                  <p:stCondLst>
                                    <p:cond delay="0"/>
                                  </p:stCondLst>
                                  <p:childTnLst>
                                    <p:set>
                                      <p:cBhvr>
                                        <p:cTn id="42" dur="1" fill="hold">
                                          <p:stCondLst>
                                            <p:cond delay="0"/>
                                          </p:stCondLst>
                                        </p:cTn>
                                        <p:tgtEl>
                                          <p:spTgt spid="38962"/>
                                        </p:tgtEl>
                                        <p:attrNameLst>
                                          <p:attrName>style.visibility</p:attrName>
                                        </p:attrNameLst>
                                      </p:cBhvr>
                                      <p:to>
                                        <p:strVal val="visible"/>
                                      </p:to>
                                    </p:set>
                                    <p:anim calcmode="lin" valueType="num">
                                      <p:cBhvr>
                                        <p:cTn id="43" dur="5000" fill="hold"/>
                                        <p:tgtEl>
                                          <p:spTgt spid="38962"/>
                                        </p:tgtEl>
                                        <p:attrNameLst>
                                          <p:attrName>ppt_w</p:attrName>
                                        </p:attrNameLst>
                                      </p:cBhvr>
                                      <p:tavLst>
                                        <p:tav tm="0" fmla="#ppt_w*sin(2.5*pi*$)">
                                          <p:val>
                                            <p:fltVal val="0"/>
                                          </p:val>
                                        </p:tav>
                                        <p:tav tm="100000">
                                          <p:val>
                                            <p:fltVal val="1"/>
                                          </p:val>
                                        </p:tav>
                                      </p:tavLst>
                                    </p:anim>
                                    <p:anim calcmode="lin" valueType="num">
                                      <p:cBhvr>
                                        <p:cTn id="44" dur="5000" fill="hold"/>
                                        <p:tgtEl>
                                          <p:spTgt spid="389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0" grpId="0"/>
      <p:bldP spid="38921" grpId="0" build="p"/>
      <p:bldP spid="38962" grpId="0" animBg="1"/>
      <p:bldP spid="3896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矩形 39937">
            <a:extLst>
              <a:ext uri="{FF2B5EF4-FFF2-40B4-BE49-F238E27FC236}">
                <a16:creationId xmlns:a16="http://schemas.microsoft.com/office/drawing/2014/main" id="{F6C20E9F-FE48-40AD-82B2-EC333C138143}"/>
              </a:ext>
            </a:extLst>
          </p:cNvPr>
          <p:cNvSpPr>
            <a:spLocks noChangeArrowheads="1" noChangeShapeType="1" noTextEdit="1"/>
          </p:cNvSpPr>
          <p:nvPr/>
        </p:nvSpPr>
        <p:spPr bwMode="auto">
          <a:xfrm>
            <a:off x="3429000" y="0"/>
            <a:ext cx="36576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gradFill rotWithShape="1">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 二、替代定理的应用举例</a:t>
            </a:r>
          </a:p>
        </p:txBody>
      </p:sp>
      <p:sp>
        <p:nvSpPr>
          <p:cNvPr id="47107" name="矩形 39938">
            <a:extLst>
              <a:ext uri="{FF2B5EF4-FFF2-40B4-BE49-F238E27FC236}">
                <a16:creationId xmlns:a16="http://schemas.microsoft.com/office/drawing/2014/main" id="{E6BB7CD0-FE4D-4D58-995C-250B00430134}"/>
              </a:ext>
            </a:extLst>
          </p:cNvPr>
          <p:cNvSpPr>
            <a:spLocks noChangeArrowheads="1"/>
          </p:cNvSpPr>
          <p:nvPr/>
        </p:nvSpPr>
        <p:spPr bwMode="auto">
          <a:xfrm>
            <a:off x="304800" y="0"/>
            <a:ext cx="1981200"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 2.6 </a:t>
            </a:r>
            <a:r>
              <a:rPr lang="zh-CN" altLang="en-US">
                <a:solidFill>
                  <a:schemeClr val="bg1"/>
                </a:solidFill>
                <a:latin typeface="黑体" panose="02010609060101010101" pitchFamily="49" charset="-122"/>
                <a:ea typeface="黑体" panose="02010609060101010101" pitchFamily="49" charset="-122"/>
              </a:rPr>
              <a:t>替代定理</a:t>
            </a:r>
          </a:p>
        </p:txBody>
      </p:sp>
      <p:sp>
        <p:nvSpPr>
          <p:cNvPr id="39945" name="文本框 39944">
            <a:extLst>
              <a:ext uri="{FF2B5EF4-FFF2-40B4-BE49-F238E27FC236}">
                <a16:creationId xmlns:a16="http://schemas.microsoft.com/office/drawing/2014/main" id="{32AB1C4E-F957-43E4-9DF4-58BABBB18887}"/>
              </a:ext>
            </a:extLst>
          </p:cNvPr>
          <p:cNvSpPr txBox="1">
            <a:spLocks noChangeArrowheads="1"/>
          </p:cNvSpPr>
          <p:nvPr/>
        </p:nvSpPr>
        <p:spPr bwMode="auto">
          <a:xfrm>
            <a:off x="304800" y="1006475"/>
            <a:ext cx="807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solidFill>
                  <a:srgbClr val="1E14E8"/>
                </a:solidFill>
                <a:latin typeface="Times New Roman" panose="02020603050405020304" pitchFamily="18" charset="0"/>
                <a:ea typeface="华文新魏" panose="02010800040101010101" pitchFamily="2" charset="-122"/>
              </a:rPr>
              <a:t>          </a:t>
            </a:r>
            <a:r>
              <a:rPr lang="zh-CN" altLang="en-US" sz="2400">
                <a:solidFill>
                  <a:srgbClr val="1E14E8"/>
                </a:solidFill>
                <a:latin typeface="Times New Roman" panose="02020603050405020304" pitchFamily="18" charset="0"/>
                <a:ea typeface="华文新魏" panose="02010800040101010101" pitchFamily="2" charset="-122"/>
              </a:rPr>
              <a:t>如图</a:t>
            </a:r>
            <a:r>
              <a:rPr lang="en-US" altLang="zh-CN" sz="2400">
                <a:solidFill>
                  <a:srgbClr val="1E14E8"/>
                </a:solidFill>
                <a:latin typeface="Times New Roman" panose="02020603050405020304" pitchFamily="18" charset="0"/>
                <a:ea typeface="华文新魏" panose="02010800040101010101" pitchFamily="2" charset="-122"/>
              </a:rPr>
              <a:t>(a)</a:t>
            </a:r>
            <a:r>
              <a:rPr lang="zh-CN" altLang="en-US" sz="2400">
                <a:solidFill>
                  <a:srgbClr val="1E14E8"/>
                </a:solidFill>
                <a:latin typeface="Times New Roman" panose="02020603050405020304" pitchFamily="18" charset="0"/>
                <a:ea typeface="华文新魏" panose="02010800040101010101" pitchFamily="2" charset="-122"/>
              </a:rPr>
              <a:t>所示电路，已知电压</a:t>
            </a:r>
            <a:r>
              <a:rPr lang="en-US" altLang="zh-CN" sz="2400">
                <a:solidFill>
                  <a:srgbClr val="1E14E8"/>
                </a:solidFill>
                <a:latin typeface="Times New Roman" panose="02020603050405020304" pitchFamily="18" charset="0"/>
                <a:ea typeface="华文新魏" panose="02010800040101010101" pitchFamily="2" charset="-122"/>
              </a:rPr>
              <a:t>u = 9V</a:t>
            </a:r>
            <a:r>
              <a:rPr lang="zh-CN" altLang="en-US" sz="2400">
                <a:solidFill>
                  <a:srgbClr val="1E14E8"/>
                </a:solidFill>
                <a:latin typeface="Times New Roman" panose="02020603050405020304" pitchFamily="18" charset="0"/>
                <a:ea typeface="华文新魏" panose="02010800040101010101" pitchFamily="2" charset="-122"/>
              </a:rPr>
              <a:t>，求二端电路</a:t>
            </a:r>
            <a:r>
              <a:rPr lang="en-US" altLang="zh-CN" sz="2400">
                <a:solidFill>
                  <a:srgbClr val="1E14E8"/>
                </a:solidFill>
                <a:latin typeface="Times New Roman" panose="02020603050405020304" pitchFamily="18" charset="0"/>
                <a:ea typeface="华文新魏" panose="02010800040101010101" pitchFamily="2" charset="-122"/>
              </a:rPr>
              <a:t>N</a:t>
            </a:r>
            <a:r>
              <a:rPr lang="zh-CN" altLang="en-US" sz="2400">
                <a:solidFill>
                  <a:srgbClr val="1E14E8"/>
                </a:solidFill>
                <a:latin typeface="Times New Roman" panose="02020603050405020304" pitchFamily="18" charset="0"/>
                <a:ea typeface="华文新魏" panose="02010800040101010101" pitchFamily="2" charset="-122"/>
              </a:rPr>
              <a:t>吸收的功率</a:t>
            </a:r>
            <a:r>
              <a:rPr lang="en-US" altLang="zh-CN" sz="2400">
                <a:solidFill>
                  <a:srgbClr val="1E14E8"/>
                </a:solidFill>
                <a:latin typeface="Times New Roman" panose="02020603050405020304" pitchFamily="18" charset="0"/>
                <a:ea typeface="华文新魏" panose="02010800040101010101" pitchFamily="2" charset="-122"/>
              </a:rPr>
              <a:t>P</a:t>
            </a:r>
            <a:r>
              <a:rPr lang="en-US" altLang="zh-CN" sz="2400" baseline="-25000">
                <a:solidFill>
                  <a:srgbClr val="1E14E8"/>
                </a:solidFill>
                <a:latin typeface="Times New Roman" panose="02020603050405020304" pitchFamily="18" charset="0"/>
                <a:ea typeface="华文新魏" panose="02010800040101010101" pitchFamily="2" charset="-122"/>
              </a:rPr>
              <a:t>N</a:t>
            </a:r>
            <a:r>
              <a:rPr lang="zh-CN" altLang="en-US" sz="2400">
                <a:solidFill>
                  <a:srgbClr val="1E14E8"/>
                </a:solidFill>
                <a:latin typeface="Times New Roman" panose="02020603050405020304" pitchFamily="18" charset="0"/>
                <a:ea typeface="华文新魏" panose="02010800040101010101" pitchFamily="2" charset="-122"/>
              </a:rPr>
              <a:t>。</a:t>
            </a:r>
          </a:p>
        </p:txBody>
      </p:sp>
      <p:sp>
        <p:nvSpPr>
          <p:cNvPr id="39946" name="文本框 39945">
            <a:extLst>
              <a:ext uri="{FF2B5EF4-FFF2-40B4-BE49-F238E27FC236}">
                <a16:creationId xmlns:a16="http://schemas.microsoft.com/office/drawing/2014/main" id="{46E8F7C1-94C9-40E4-9FDF-485F7FAB512A}"/>
              </a:ext>
            </a:extLst>
          </p:cNvPr>
          <p:cNvSpPr txBox="1">
            <a:spLocks noChangeArrowheads="1"/>
          </p:cNvSpPr>
          <p:nvPr/>
        </p:nvSpPr>
        <p:spPr bwMode="auto">
          <a:xfrm>
            <a:off x="228600" y="2057400"/>
            <a:ext cx="4572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E92B0B"/>
                </a:solidFill>
                <a:latin typeface="Times New Roman" panose="02020603050405020304" pitchFamily="18" charset="0"/>
                <a:ea typeface="华文新魏" panose="02010800040101010101" pitchFamily="2" charset="-122"/>
              </a:rPr>
              <a:t>解：</a:t>
            </a:r>
            <a:r>
              <a:rPr lang="zh-CN" altLang="en-US">
                <a:solidFill>
                  <a:srgbClr val="1E14E8"/>
                </a:solidFill>
                <a:latin typeface="Times New Roman" panose="02020603050405020304" pitchFamily="18" charset="0"/>
                <a:ea typeface="华文新魏" panose="02010800040101010101" pitchFamily="2" charset="-122"/>
              </a:rPr>
              <a:t>利用替代定理将电路</a:t>
            </a:r>
            <a:r>
              <a:rPr lang="en-US" altLang="zh-CN">
                <a:solidFill>
                  <a:srgbClr val="1E14E8"/>
                </a:solidFill>
                <a:latin typeface="Times New Roman" panose="02020603050405020304" pitchFamily="18" charset="0"/>
                <a:ea typeface="华文新魏" panose="02010800040101010101" pitchFamily="2" charset="-122"/>
              </a:rPr>
              <a:t>N</a:t>
            </a:r>
            <a:r>
              <a:rPr lang="zh-CN" altLang="en-US">
                <a:solidFill>
                  <a:srgbClr val="1E14E8"/>
                </a:solidFill>
                <a:latin typeface="Times New Roman" panose="02020603050405020304" pitchFamily="18" charset="0"/>
                <a:ea typeface="华文新魏" panose="02010800040101010101" pitchFamily="2" charset="-122"/>
              </a:rPr>
              <a:t>用电压为</a:t>
            </a:r>
            <a:r>
              <a:rPr lang="en-US" altLang="zh-CN">
                <a:solidFill>
                  <a:srgbClr val="1E14E8"/>
                </a:solidFill>
                <a:latin typeface="Times New Roman" panose="02020603050405020304" pitchFamily="18" charset="0"/>
                <a:ea typeface="华文新魏" panose="02010800040101010101" pitchFamily="2" charset="-122"/>
              </a:rPr>
              <a:t>9V</a:t>
            </a:r>
            <a:r>
              <a:rPr lang="zh-CN" altLang="en-US">
                <a:solidFill>
                  <a:srgbClr val="1E14E8"/>
                </a:solidFill>
                <a:latin typeface="Times New Roman" panose="02020603050405020304" pitchFamily="18" charset="0"/>
                <a:ea typeface="华文新魏" panose="02010800040101010101" pitchFamily="2" charset="-122"/>
              </a:rPr>
              <a:t>的电压源替代，得到图</a:t>
            </a:r>
            <a:r>
              <a:rPr lang="en-US" altLang="zh-CN">
                <a:solidFill>
                  <a:srgbClr val="1E14E8"/>
                </a:solidFill>
                <a:latin typeface="Times New Roman" panose="02020603050405020304" pitchFamily="18" charset="0"/>
                <a:ea typeface="华文新魏" panose="02010800040101010101" pitchFamily="2" charset="-122"/>
              </a:rPr>
              <a:t>(b)</a:t>
            </a:r>
            <a:r>
              <a:rPr lang="zh-CN" altLang="en-US">
                <a:solidFill>
                  <a:srgbClr val="1E14E8"/>
                </a:solidFill>
                <a:latin typeface="Times New Roman" panose="02020603050405020304" pitchFamily="18" charset="0"/>
                <a:ea typeface="华文新魏" panose="02010800040101010101" pitchFamily="2" charset="-122"/>
              </a:rPr>
              <a:t>；</a:t>
            </a:r>
            <a:r>
              <a:rPr lang="en-US" altLang="zh-CN">
                <a:solidFill>
                  <a:srgbClr val="1E14E8"/>
                </a:solidFill>
                <a:latin typeface="Times New Roman" panose="02020603050405020304" pitchFamily="18" charset="0"/>
                <a:ea typeface="华文新魏" panose="02010800040101010101" pitchFamily="2" charset="-122"/>
              </a:rPr>
              <a:t>9V</a:t>
            </a:r>
            <a:r>
              <a:rPr lang="zh-CN" altLang="en-US">
                <a:solidFill>
                  <a:srgbClr val="1E14E8"/>
                </a:solidFill>
                <a:latin typeface="Times New Roman" panose="02020603050405020304" pitchFamily="18" charset="0"/>
                <a:ea typeface="华文新魏" panose="02010800040101010101" pitchFamily="2" charset="-122"/>
              </a:rPr>
              <a:t>电压源吸收的功率就是电路</a:t>
            </a:r>
            <a:r>
              <a:rPr lang="en-US" altLang="zh-CN">
                <a:solidFill>
                  <a:srgbClr val="1E14E8"/>
                </a:solidFill>
                <a:latin typeface="Times New Roman" panose="02020603050405020304" pitchFamily="18" charset="0"/>
                <a:ea typeface="华文新魏" panose="02010800040101010101" pitchFamily="2" charset="-122"/>
              </a:rPr>
              <a:t>N</a:t>
            </a:r>
            <a:r>
              <a:rPr lang="zh-CN" altLang="en-US">
                <a:solidFill>
                  <a:srgbClr val="1E14E8"/>
                </a:solidFill>
                <a:latin typeface="Times New Roman" panose="02020603050405020304" pitchFamily="18" charset="0"/>
                <a:ea typeface="华文新魏" panose="02010800040101010101" pitchFamily="2" charset="-122"/>
              </a:rPr>
              <a:t>吸收的功率。设参考点及节点</a:t>
            </a:r>
            <a:r>
              <a:rPr lang="en-US" altLang="zh-CN">
                <a:solidFill>
                  <a:srgbClr val="1E14E8"/>
                </a:solidFill>
                <a:latin typeface="Times New Roman" panose="02020603050405020304" pitchFamily="18" charset="0"/>
                <a:ea typeface="华文新魏" panose="02010800040101010101" pitchFamily="2" charset="-122"/>
              </a:rPr>
              <a:t>a</a:t>
            </a:r>
            <a:r>
              <a:rPr lang="zh-CN" altLang="en-US">
                <a:solidFill>
                  <a:srgbClr val="1E14E8"/>
                </a:solidFill>
                <a:latin typeface="Times New Roman" panose="02020603050405020304" pitchFamily="18" charset="0"/>
                <a:ea typeface="华文新魏" panose="02010800040101010101" pitchFamily="2" charset="-122"/>
              </a:rPr>
              <a:t>如图</a:t>
            </a:r>
            <a:r>
              <a:rPr lang="en-US" altLang="zh-CN">
                <a:solidFill>
                  <a:srgbClr val="1E14E8"/>
                </a:solidFill>
                <a:latin typeface="Times New Roman" panose="02020603050405020304" pitchFamily="18" charset="0"/>
                <a:ea typeface="华文新魏" panose="02010800040101010101" pitchFamily="2" charset="-122"/>
              </a:rPr>
              <a:t>(b)</a:t>
            </a:r>
            <a:r>
              <a:rPr lang="zh-CN" altLang="en-US">
                <a:solidFill>
                  <a:srgbClr val="1E14E8"/>
                </a:solidFill>
                <a:latin typeface="Times New Roman" panose="02020603050405020304" pitchFamily="18" charset="0"/>
                <a:ea typeface="华文新魏" panose="02010800040101010101" pitchFamily="2" charset="-122"/>
              </a:rPr>
              <a:t>所标，列节点方程为</a:t>
            </a:r>
          </a:p>
        </p:txBody>
      </p:sp>
      <p:graphicFrame>
        <p:nvGraphicFramePr>
          <p:cNvPr id="39947" name="对象 39946">
            <a:extLst>
              <a:ext uri="{FF2B5EF4-FFF2-40B4-BE49-F238E27FC236}">
                <a16:creationId xmlns:a16="http://schemas.microsoft.com/office/drawing/2014/main" id="{917F96A6-7CE3-4358-9357-10C255D2CB17}"/>
              </a:ext>
            </a:extLst>
          </p:cNvPr>
          <p:cNvGraphicFramePr>
            <a:graphicFrameLocks/>
          </p:cNvGraphicFramePr>
          <p:nvPr/>
        </p:nvGraphicFramePr>
        <p:xfrm>
          <a:off x="5638800" y="1905000"/>
          <a:ext cx="2508250" cy="1603375"/>
        </p:xfrm>
        <a:graphic>
          <a:graphicData uri="http://schemas.openxmlformats.org/presentationml/2006/ole">
            <mc:AlternateContent xmlns:mc="http://schemas.openxmlformats.org/markup-compatibility/2006">
              <mc:Choice xmlns:v="urn:schemas-microsoft-com:vml" Requires="v">
                <p:oleObj spid="_x0000_s47167" r:id="rId3" imgW="2508504" imgH="1603248" progId="Visio.Drawing.5">
                  <p:embed/>
                </p:oleObj>
              </mc:Choice>
              <mc:Fallback>
                <p:oleObj r:id="rId3" imgW="2508504" imgH="1603248" progId="Visio.Drawing.5">
                  <p:embed/>
                  <p:pic>
                    <p:nvPicPr>
                      <p:cNvPr id="0" name="对象 3994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905000"/>
                        <a:ext cx="250825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48" name="对象 39947">
            <a:extLst>
              <a:ext uri="{FF2B5EF4-FFF2-40B4-BE49-F238E27FC236}">
                <a16:creationId xmlns:a16="http://schemas.microsoft.com/office/drawing/2014/main" id="{B3BA1748-6029-4E24-88F0-C15B632249BB}"/>
              </a:ext>
            </a:extLst>
          </p:cNvPr>
          <p:cNvGraphicFramePr>
            <a:graphicFrameLocks/>
          </p:cNvGraphicFramePr>
          <p:nvPr/>
        </p:nvGraphicFramePr>
        <p:xfrm>
          <a:off x="5715000" y="3581400"/>
          <a:ext cx="2544763" cy="1641475"/>
        </p:xfrm>
        <a:graphic>
          <a:graphicData uri="http://schemas.openxmlformats.org/presentationml/2006/ole">
            <mc:AlternateContent xmlns:mc="http://schemas.openxmlformats.org/markup-compatibility/2006">
              <mc:Choice xmlns:v="urn:schemas-microsoft-com:vml" Requires="v">
                <p:oleObj spid="_x0000_s47168" r:id="rId5" imgW="2545080" imgH="1641348" progId="Visio.Drawing.5">
                  <p:embed/>
                </p:oleObj>
              </mc:Choice>
              <mc:Fallback>
                <p:oleObj r:id="rId5" imgW="2545080" imgH="1641348" progId="Visio.Drawing.5">
                  <p:embed/>
                  <p:pic>
                    <p:nvPicPr>
                      <p:cNvPr id="0" name="对象 3994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3581400"/>
                        <a:ext cx="2544763"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49" name="对象 39948">
            <a:extLst>
              <a:ext uri="{FF2B5EF4-FFF2-40B4-BE49-F238E27FC236}">
                <a16:creationId xmlns:a16="http://schemas.microsoft.com/office/drawing/2014/main" id="{7DBCF4C4-C26C-4CF5-AB03-F09233E8D6A1}"/>
              </a:ext>
            </a:extLst>
          </p:cNvPr>
          <p:cNvGraphicFramePr>
            <a:graphicFrameLocks/>
          </p:cNvGraphicFramePr>
          <p:nvPr/>
        </p:nvGraphicFramePr>
        <p:xfrm>
          <a:off x="1143000" y="3657600"/>
          <a:ext cx="2490788" cy="796925"/>
        </p:xfrm>
        <a:graphic>
          <a:graphicData uri="http://schemas.openxmlformats.org/presentationml/2006/ole">
            <mc:AlternateContent xmlns:mc="http://schemas.openxmlformats.org/markup-compatibility/2006">
              <mc:Choice xmlns:v="urn:schemas-microsoft-com:vml" Requires="v">
                <p:oleObj spid="_x0000_s47169" r:id="rId7" imgW="1310546" imgH="388494" progId="Equation.3">
                  <p:embed/>
                </p:oleObj>
              </mc:Choice>
              <mc:Fallback>
                <p:oleObj r:id="rId7" imgW="1310546" imgH="388494" progId="Equation.3">
                  <p:embed/>
                  <p:pic>
                    <p:nvPicPr>
                      <p:cNvPr id="0" name="对象 3994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3657600"/>
                        <a:ext cx="2490788"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9951" name="矩形 39950">
            <a:extLst>
              <a:ext uri="{FF2B5EF4-FFF2-40B4-BE49-F238E27FC236}">
                <a16:creationId xmlns:a16="http://schemas.microsoft.com/office/drawing/2014/main" id="{70C7E0B6-7180-48E7-8C19-833CAE791638}"/>
              </a:ext>
            </a:extLst>
          </p:cNvPr>
          <p:cNvSpPr>
            <a:spLocks noChangeArrowheads="1"/>
          </p:cNvSpPr>
          <p:nvPr/>
        </p:nvSpPr>
        <p:spPr bwMode="auto">
          <a:xfrm>
            <a:off x="381000" y="4648200"/>
            <a:ext cx="4191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1E14E8"/>
                </a:solidFill>
                <a:latin typeface="Times New Roman" panose="02020603050405020304" pitchFamily="18" charset="0"/>
                <a:ea typeface="华文新魏" panose="02010800040101010101" pitchFamily="2" charset="-122"/>
              </a:rPr>
              <a:t>解得  </a:t>
            </a:r>
            <a:r>
              <a:rPr lang="en-US" altLang="zh-CN" i="1">
                <a:solidFill>
                  <a:srgbClr val="1E14E8"/>
                </a:solidFill>
                <a:latin typeface="Times New Roman" panose="02020603050405020304" pitchFamily="18" charset="0"/>
                <a:ea typeface="华文新魏" panose="02010800040101010101" pitchFamily="2" charset="-122"/>
              </a:rPr>
              <a:t>u</a:t>
            </a:r>
            <a:r>
              <a:rPr lang="en-US" altLang="zh-CN" baseline="-25000">
                <a:solidFill>
                  <a:srgbClr val="1E14E8"/>
                </a:solidFill>
                <a:latin typeface="Times New Roman" panose="02020603050405020304" pitchFamily="18" charset="0"/>
                <a:ea typeface="华文新魏" panose="02010800040101010101" pitchFamily="2" charset="-122"/>
              </a:rPr>
              <a:t>a</a:t>
            </a:r>
            <a:r>
              <a:rPr lang="en-US" altLang="zh-CN">
                <a:solidFill>
                  <a:srgbClr val="1E14E8"/>
                </a:solidFill>
                <a:latin typeface="Times New Roman" panose="02020603050405020304" pitchFamily="18" charset="0"/>
                <a:ea typeface="华文新魏" panose="02010800040101010101" pitchFamily="2" charset="-122"/>
              </a:rPr>
              <a:t> = 12V</a:t>
            </a:r>
          </a:p>
          <a:p>
            <a:pPr eaLnBrk="1" hangingPunct="1"/>
            <a:r>
              <a:rPr lang="zh-CN" altLang="en-US">
                <a:solidFill>
                  <a:srgbClr val="1E14E8"/>
                </a:solidFill>
                <a:latin typeface="Times New Roman" panose="02020603050405020304" pitchFamily="18" charset="0"/>
                <a:ea typeface="华文新魏" panose="02010800040101010101" pitchFamily="2" charset="-122"/>
              </a:rPr>
              <a:t>因此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a:solidFill>
                  <a:srgbClr val="1E14E8"/>
                </a:solidFill>
                <a:latin typeface="Times New Roman" panose="02020603050405020304" pitchFamily="18" charset="0"/>
                <a:ea typeface="华文新魏" panose="02010800040101010101" pitchFamily="2" charset="-122"/>
              </a:rPr>
              <a:t> = (</a:t>
            </a:r>
            <a:r>
              <a:rPr lang="en-US" altLang="zh-CN" i="1">
                <a:solidFill>
                  <a:srgbClr val="1E14E8"/>
                </a:solidFill>
                <a:latin typeface="Times New Roman" panose="02020603050405020304" pitchFamily="18" charset="0"/>
                <a:ea typeface="华文新魏" panose="02010800040101010101" pitchFamily="2" charset="-122"/>
              </a:rPr>
              <a:t>u</a:t>
            </a:r>
            <a:r>
              <a:rPr lang="en-US" altLang="zh-CN" baseline="-25000">
                <a:solidFill>
                  <a:srgbClr val="1E14E8"/>
                </a:solidFill>
                <a:latin typeface="Times New Roman" panose="02020603050405020304" pitchFamily="18" charset="0"/>
                <a:ea typeface="华文新魏" panose="02010800040101010101" pitchFamily="2" charset="-122"/>
              </a:rPr>
              <a:t>a </a:t>
            </a:r>
            <a:r>
              <a:rPr lang="en-US" altLang="zh-CN">
                <a:solidFill>
                  <a:srgbClr val="1E14E8"/>
                </a:solidFill>
                <a:latin typeface="Times New Roman" panose="02020603050405020304" pitchFamily="18" charset="0"/>
                <a:ea typeface="华文新魏" panose="02010800040101010101" pitchFamily="2" charset="-122"/>
              </a:rPr>
              <a:t>– 9)/6 = (12</a:t>
            </a:r>
            <a:r>
              <a:rPr lang="en-US" altLang="zh-CN">
                <a:solidFill>
                  <a:srgbClr val="1E14E8"/>
                </a:solidFill>
                <a:latin typeface="宋体" panose="02010600030101010101" pitchFamily="2" charset="-122"/>
              </a:rPr>
              <a:t>-</a:t>
            </a:r>
            <a:r>
              <a:rPr lang="en-US" altLang="zh-CN">
                <a:solidFill>
                  <a:srgbClr val="1E14E8"/>
                </a:solidFill>
                <a:latin typeface="Times New Roman" panose="02020603050405020304" pitchFamily="18" charset="0"/>
                <a:ea typeface="华文新魏" panose="02010800040101010101" pitchFamily="2" charset="-122"/>
              </a:rPr>
              <a:t> 9)/6 = 0.5A</a:t>
            </a:r>
          </a:p>
          <a:p>
            <a:pPr eaLnBrk="1" hangingPunct="1"/>
            <a:r>
              <a:rPr lang="zh-CN" altLang="en-US">
                <a:solidFill>
                  <a:srgbClr val="1E14E8"/>
                </a:solidFill>
                <a:latin typeface="Times New Roman" panose="02020603050405020304" pitchFamily="18" charset="0"/>
                <a:ea typeface="华文新魏" panose="02010800040101010101" pitchFamily="2" charset="-122"/>
              </a:rPr>
              <a:t>故       </a:t>
            </a:r>
            <a:r>
              <a:rPr lang="en-US" altLang="zh-CN">
                <a:solidFill>
                  <a:srgbClr val="1E14E8"/>
                </a:solidFill>
                <a:latin typeface="Times New Roman" panose="02020603050405020304" pitchFamily="18" charset="0"/>
                <a:ea typeface="华文新魏" panose="02010800040101010101" pitchFamily="2" charset="-122"/>
              </a:rPr>
              <a:t>P</a:t>
            </a:r>
            <a:r>
              <a:rPr lang="en-US" altLang="zh-CN" baseline="-25000">
                <a:solidFill>
                  <a:srgbClr val="1E14E8"/>
                </a:solidFill>
                <a:latin typeface="Times New Roman" panose="02020603050405020304" pitchFamily="18" charset="0"/>
                <a:ea typeface="华文新魏" panose="02010800040101010101" pitchFamily="2" charset="-122"/>
              </a:rPr>
              <a:t>N</a:t>
            </a:r>
            <a:r>
              <a:rPr lang="en-US" altLang="zh-CN">
                <a:solidFill>
                  <a:srgbClr val="1E14E8"/>
                </a:solidFill>
                <a:latin typeface="Times New Roman" panose="02020603050405020304" pitchFamily="18" charset="0"/>
                <a:ea typeface="华文新魏" panose="02010800040101010101" pitchFamily="2" charset="-122"/>
              </a:rPr>
              <a:t>= </a:t>
            </a:r>
            <a:r>
              <a:rPr lang="en-US" altLang="zh-CN" i="1">
                <a:solidFill>
                  <a:srgbClr val="1E14E8"/>
                </a:solidFill>
                <a:latin typeface="Times New Roman" panose="02020603050405020304" pitchFamily="18" charset="0"/>
                <a:ea typeface="华文新魏" panose="02010800040101010101" pitchFamily="2" charset="-122"/>
              </a:rPr>
              <a:t>u i</a:t>
            </a:r>
            <a:r>
              <a:rPr lang="en-US" altLang="zh-CN">
                <a:solidFill>
                  <a:srgbClr val="1E14E8"/>
                </a:solidFill>
                <a:latin typeface="Times New Roman" panose="02020603050405020304" pitchFamily="18" charset="0"/>
                <a:ea typeface="华文新魏" panose="02010800040101010101" pitchFamily="2" charset="-122"/>
              </a:rPr>
              <a:t> = 9×0.5= 4.5 (W)</a:t>
            </a:r>
          </a:p>
        </p:txBody>
      </p:sp>
      <p:sp>
        <p:nvSpPr>
          <p:cNvPr id="41993" name="文本框 39955">
            <a:hlinkClick r:id="" action="ppaction://hlinkshowjump?jump=nextslide"/>
            <a:extLst>
              <a:ext uri="{FF2B5EF4-FFF2-40B4-BE49-F238E27FC236}">
                <a16:creationId xmlns:a16="http://schemas.microsoft.com/office/drawing/2014/main" id="{4384F7D7-D456-4694-AB09-EF6CDA355DD0}"/>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41994" name="文本框 39956">
            <a:hlinkClick r:id="" action="ppaction://hlinkshowjump?jump=previousslide"/>
            <a:extLst>
              <a:ext uri="{FF2B5EF4-FFF2-40B4-BE49-F238E27FC236}">
                <a16:creationId xmlns:a16="http://schemas.microsoft.com/office/drawing/2014/main" id="{3DEDF832-5CB4-47A9-92EF-216E83CC22D8}"/>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41995" name="文本框 39957">
            <a:extLst>
              <a:ext uri="{FF2B5EF4-FFF2-40B4-BE49-F238E27FC236}">
                <a16:creationId xmlns:a16="http://schemas.microsoft.com/office/drawing/2014/main" id="{CA89AE9F-EFFB-4C08-83CF-E365F8F3F01A}"/>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6D2A2D49-0744-4F67-A4BF-D07EC74DEBA2}"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29</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41996" name="文本框 39958">
            <a:hlinkClick r:id="" action="ppaction://hlinkshowjump?jump=firstslide"/>
            <a:extLst>
              <a:ext uri="{FF2B5EF4-FFF2-40B4-BE49-F238E27FC236}">
                <a16:creationId xmlns:a16="http://schemas.microsoft.com/office/drawing/2014/main" id="{BFCF496B-5964-4366-ADB6-14AE5CEBF152}"/>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47118" name="标题 39959">
            <a:extLst>
              <a:ext uri="{FF2B5EF4-FFF2-40B4-BE49-F238E27FC236}">
                <a16:creationId xmlns:a16="http://schemas.microsoft.com/office/drawing/2014/main" id="{025C2D56-AA58-43B0-ADDB-09A1E4317A17}"/>
              </a:ext>
            </a:extLst>
          </p:cNvPr>
          <p:cNvSpPr>
            <a:spLocks noGrp="1" noChangeArrowheads="1"/>
          </p:cNvSpPr>
          <p:nvPr>
            <p:ph type="title" idx="4294967295"/>
          </p:nvPr>
        </p:nvSpPr>
        <p:spPr>
          <a:xfrm>
            <a:off x="304800" y="1066800"/>
            <a:ext cx="762000" cy="381000"/>
          </a:xfrm>
        </p:spPr>
        <p:txBody>
          <a:bodyPr/>
          <a:lstStyle/>
          <a:p>
            <a:pPr eaLnBrk="1" hangingPunct="1"/>
            <a:r>
              <a:rPr lang="zh-CN" altLang="en-US">
                <a:solidFill>
                  <a:srgbClr val="E92B0B"/>
                </a:solidFill>
                <a:latin typeface="Times New Roman" panose="02020603050405020304" pitchFamily="18" charset="0"/>
                <a:ea typeface="华文新魏" panose="02010800040101010101" pitchFamily="2" charset="-122"/>
              </a:rPr>
              <a:t>例</a:t>
            </a:r>
            <a:r>
              <a:rPr lang="en-US" altLang="zh-CN">
                <a:solidFill>
                  <a:srgbClr val="E92B0B"/>
                </a:solidFill>
                <a:latin typeface="Times New Roman" panose="02020603050405020304" pitchFamily="18" charset="0"/>
                <a:ea typeface="华文新魏" panose="02010800040101010101" pitchFamily="2" charset="-122"/>
              </a:rPr>
              <a:t>1</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9945"/>
                                        </p:tgtEl>
                                        <p:attrNameLst>
                                          <p:attrName>style.visibility</p:attrName>
                                        </p:attrNameLst>
                                      </p:cBhvr>
                                      <p:to>
                                        <p:strVal val="visible"/>
                                      </p:to>
                                    </p:set>
                                  </p:childTnLst>
                                </p:cTn>
                              </p:par>
                            </p:childTnLst>
                          </p:cTn>
                        </p:par>
                        <p:par>
                          <p:cTn id="7" fill="hold" nodeType="afterGroup">
                            <p:stCondLst>
                              <p:cond delay="500"/>
                            </p:stCondLst>
                            <p:childTnLst>
                              <p:par>
                                <p:cTn id="8" presetID="2" presetClass="entr" presetSubtype="2" fill="hold" nodeType="afterEffect">
                                  <p:stCondLst>
                                    <p:cond delay="0"/>
                                  </p:stCondLst>
                                  <p:childTnLst>
                                    <p:set>
                                      <p:cBhvr>
                                        <p:cTn id="9" dur="1" fill="hold">
                                          <p:stCondLst>
                                            <p:cond delay="0"/>
                                          </p:stCondLst>
                                        </p:cTn>
                                        <p:tgtEl>
                                          <p:spTgt spid="39947"/>
                                        </p:tgtEl>
                                        <p:attrNameLst>
                                          <p:attrName>style.visibility</p:attrName>
                                        </p:attrNameLst>
                                      </p:cBhvr>
                                      <p:to>
                                        <p:strVal val="visible"/>
                                      </p:to>
                                    </p:set>
                                    <p:anim calcmode="lin" valueType="num">
                                      <p:cBhvr additive="base">
                                        <p:cTn id="10" dur="500" fill="hold"/>
                                        <p:tgtEl>
                                          <p:spTgt spid="39947"/>
                                        </p:tgtEl>
                                        <p:attrNameLst>
                                          <p:attrName>ppt_x</p:attrName>
                                        </p:attrNameLst>
                                      </p:cBhvr>
                                      <p:tavLst>
                                        <p:tav tm="0">
                                          <p:val>
                                            <p:strVal val="1+#ppt_w/2"/>
                                          </p:val>
                                        </p:tav>
                                        <p:tav tm="100000">
                                          <p:val>
                                            <p:strVal val="#ppt_x"/>
                                          </p:val>
                                        </p:tav>
                                      </p:tavLst>
                                    </p:anim>
                                    <p:anim calcmode="lin" valueType="num">
                                      <p:cBhvr additive="base">
                                        <p:cTn id="11" dur="500" fill="hold"/>
                                        <p:tgtEl>
                                          <p:spTgt spid="39947"/>
                                        </p:tgtEl>
                                        <p:attrNameLst>
                                          <p:attrName>ppt_y</p:attrName>
                                        </p:attrNameLst>
                                      </p:cBhvr>
                                      <p:tavLst>
                                        <p:tav tm="0">
                                          <p:val>
                                            <p:strVal val="#ppt_y"/>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39946"/>
                                        </p:tgtEl>
                                        <p:attrNameLst>
                                          <p:attrName>style.visibility</p:attrName>
                                        </p:attrNameLst>
                                      </p:cBhvr>
                                      <p:to>
                                        <p:strVal val="visible"/>
                                      </p:to>
                                    </p:set>
                                    <p:anim calcmode="lin" valueType="num">
                                      <p:cBhvr additive="base">
                                        <p:cTn id="16" dur="500" fill="hold"/>
                                        <p:tgtEl>
                                          <p:spTgt spid="39946"/>
                                        </p:tgtEl>
                                        <p:attrNameLst>
                                          <p:attrName>ppt_x</p:attrName>
                                        </p:attrNameLst>
                                      </p:cBhvr>
                                      <p:tavLst>
                                        <p:tav tm="0">
                                          <p:val>
                                            <p:strVal val="0-#ppt_w/2"/>
                                          </p:val>
                                        </p:tav>
                                        <p:tav tm="100000">
                                          <p:val>
                                            <p:strVal val="#ppt_x"/>
                                          </p:val>
                                        </p:tav>
                                      </p:tavLst>
                                    </p:anim>
                                    <p:anim calcmode="lin" valueType="num">
                                      <p:cBhvr additive="base">
                                        <p:cTn id="17" dur="500" fill="hold"/>
                                        <p:tgtEl>
                                          <p:spTgt spid="39946"/>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500"/>
                            </p:stCondLst>
                            <p:childTnLst>
                              <p:par>
                                <p:cTn id="19" presetID="2" presetClass="entr" presetSubtype="2" fill="hold" nodeType="afterEffect">
                                  <p:stCondLst>
                                    <p:cond delay="0"/>
                                  </p:stCondLst>
                                  <p:childTnLst>
                                    <p:set>
                                      <p:cBhvr>
                                        <p:cTn id="20" dur="1" fill="hold">
                                          <p:stCondLst>
                                            <p:cond delay="0"/>
                                          </p:stCondLst>
                                        </p:cTn>
                                        <p:tgtEl>
                                          <p:spTgt spid="39948"/>
                                        </p:tgtEl>
                                        <p:attrNameLst>
                                          <p:attrName>style.visibility</p:attrName>
                                        </p:attrNameLst>
                                      </p:cBhvr>
                                      <p:to>
                                        <p:strVal val="visible"/>
                                      </p:to>
                                    </p:set>
                                    <p:anim calcmode="lin" valueType="num">
                                      <p:cBhvr additive="base">
                                        <p:cTn id="21" dur="500" fill="hold"/>
                                        <p:tgtEl>
                                          <p:spTgt spid="39948"/>
                                        </p:tgtEl>
                                        <p:attrNameLst>
                                          <p:attrName>ppt_x</p:attrName>
                                        </p:attrNameLst>
                                      </p:cBhvr>
                                      <p:tavLst>
                                        <p:tav tm="0">
                                          <p:val>
                                            <p:strVal val="1+#ppt_w/2"/>
                                          </p:val>
                                        </p:tav>
                                        <p:tav tm="100000">
                                          <p:val>
                                            <p:strVal val="#ppt_x"/>
                                          </p:val>
                                        </p:tav>
                                      </p:tavLst>
                                    </p:anim>
                                    <p:anim calcmode="lin" valueType="num">
                                      <p:cBhvr additive="base">
                                        <p:cTn id="22" dur="500" fill="hold"/>
                                        <p:tgtEl>
                                          <p:spTgt spid="39948"/>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39949"/>
                                        </p:tgtEl>
                                        <p:attrNameLst>
                                          <p:attrName>style.visibility</p:attrName>
                                        </p:attrNameLst>
                                      </p:cBhvr>
                                      <p:to>
                                        <p:strVal val="visible"/>
                                      </p:to>
                                    </p:set>
                                    <p:anim calcmode="lin" valueType="num">
                                      <p:cBhvr additive="base">
                                        <p:cTn id="27" dur="500" fill="hold"/>
                                        <p:tgtEl>
                                          <p:spTgt spid="39949"/>
                                        </p:tgtEl>
                                        <p:attrNameLst>
                                          <p:attrName>ppt_x</p:attrName>
                                        </p:attrNameLst>
                                      </p:cBhvr>
                                      <p:tavLst>
                                        <p:tav tm="0">
                                          <p:val>
                                            <p:strVal val="0-#ppt_w/2"/>
                                          </p:val>
                                        </p:tav>
                                        <p:tav tm="100000">
                                          <p:val>
                                            <p:strVal val="#ppt_x"/>
                                          </p:val>
                                        </p:tav>
                                      </p:tavLst>
                                    </p:anim>
                                    <p:anim calcmode="lin" valueType="num">
                                      <p:cBhvr additive="base">
                                        <p:cTn id="28" dur="500" fill="hold"/>
                                        <p:tgtEl>
                                          <p:spTgt spid="39949"/>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39951">
                                            <p:txEl>
                                              <p:pRg st="0" end="0"/>
                                            </p:txEl>
                                          </p:spTgt>
                                        </p:tgtEl>
                                        <p:attrNameLst>
                                          <p:attrName>style.visibility</p:attrName>
                                        </p:attrNameLst>
                                      </p:cBhvr>
                                      <p:to>
                                        <p:strVal val="visible"/>
                                      </p:to>
                                    </p:set>
                                    <p:anim calcmode="lin" valueType="num">
                                      <p:cBhvr>
                                        <p:cTn id="33" dur="500" fill="hold"/>
                                        <p:tgtEl>
                                          <p:spTgt spid="39951">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39951">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grpId="0" nodeType="clickEffect">
                                  <p:stCondLst>
                                    <p:cond delay="0"/>
                                  </p:stCondLst>
                                  <p:childTnLst>
                                    <p:set>
                                      <p:cBhvr>
                                        <p:cTn id="38" dur="1" fill="hold">
                                          <p:stCondLst>
                                            <p:cond delay="0"/>
                                          </p:stCondLst>
                                        </p:cTn>
                                        <p:tgtEl>
                                          <p:spTgt spid="39951">
                                            <p:txEl>
                                              <p:pRg st="1" end="1"/>
                                            </p:txEl>
                                          </p:spTgt>
                                        </p:tgtEl>
                                        <p:attrNameLst>
                                          <p:attrName>style.visibility</p:attrName>
                                        </p:attrNameLst>
                                      </p:cBhvr>
                                      <p:to>
                                        <p:strVal val="visible"/>
                                      </p:to>
                                    </p:set>
                                    <p:anim calcmode="lin" valueType="num">
                                      <p:cBhvr>
                                        <p:cTn id="39" dur="500" fill="hold"/>
                                        <p:tgtEl>
                                          <p:spTgt spid="39951">
                                            <p:txEl>
                                              <p:pRg st="1" end="1"/>
                                            </p:txEl>
                                          </p:spTgt>
                                        </p:tgtEl>
                                        <p:attrNameLst>
                                          <p:attrName>ppt_w</p:attrName>
                                        </p:attrNameLst>
                                      </p:cBhvr>
                                      <p:tavLst>
                                        <p:tav tm="0">
                                          <p:val>
                                            <p:fltVal val="0"/>
                                          </p:val>
                                        </p:tav>
                                        <p:tav tm="100000">
                                          <p:val>
                                            <p:strVal val="#ppt_w"/>
                                          </p:val>
                                        </p:tav>
                                      </p:tavLst>
                                    </p:anim>
                                    <p:anim calcmode="lin" valueType="num">
                                      <p:cBhvr>
                                        <p:cTn id="40" dur="500" fill="hold"/>
                                        <p:tgtEl>
                                          <p:spTgt spid="39951">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3" presetClass="entr" presetSubtype="16" fill="hold" grpId="0" nodeType="clickEffect">
                                  <p:stCondLst>
                                    <p:cond delay="0"/>
                                  </p:stCondLst>
                                  <p:childTnLst>
                                    <p:set>
                                      <p:cBhvr>
                                        <p:cTn id="44" dur="1" fill="hold">
                                          <p:stCondLst>
                                            <p:cond delay="0"/>
                                          </p:stCondLst>
                                        </p:cTn>
                                        <p:tgtEl>
                                          <p:spTgt spid="39951">
                                            <p:txEl>
                                              <p:pRg st="2" end="2"/>
                                            </p:txEl>
                                          </p:spTgt>
                                        </p:tgtEl>
                                        <p:attrNameLst>
                                          <p:attrName>style.visibility</p:attrName>
                                        </p:attrNameLst>
                                      </p:cBhvr>
                                      <p:to>
                                        <p:strVal val="visible"/>
                                      </p:to>
                                    </p:set>
                                    <p:anim calcmode="lin" valueType="num">
                                      <p:cBhvr>
                                        <p:cTn id="45" dur="500" fill="hold"/>
                                        <p:tgtEl>
                                          <p:spTgt spid="39951">
                                            <p:txEl>
                                              <p:pRg st="2" end="2"/>
                                            </p:txEl>
                                          </p:spTgt>
                                        </p:tgtEl>
                                        <p:attrNameLst>
                                          <p:attrName>ppt_w</p:attrName>
                                        </p:attrNameLst>
                                      </p:cBhvr>
                                      <p:tavLst>
                                        <p:tav tm="0">
                                          <p:val>
                                            <p:fltVal val="0"/>
                                          </p:val>
                                        </p:tav>
                                        <p:tav tm="100000">
                                          <p:val>
                                            <p:strVal val="#ppt_w"/>
                                          </p:val>
                                        </p:tav>
                                      </p:tavLst>
                                    </p:anim>
                                    <p:anim calcmode="lin" valueType="num">
                                      <p:cBhvr>
                                        <p:cTn id="46" dur="500" fill="hold"/>
                                        <p:tgtEl>
                                          <p:spTgt spid="39951">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5" grpId="0"/>
      <p:bldP spid="39946" grpId="0"/>
      <p:bldP spid="3995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矩形 12289">
            <a:extLst>
              <a:ext uri="{FF2B5EF4-FFF2-40B4-BE49-F238E27FC236}">
                <a16:creationId xmlns:a16="http://schemas.microsoft.com/office/drawing/2014/main" id="{5FACA189-CD64-49DD-845E-186BA031BD3A}"/>
              </a:ext>
            </a:extLst>
          </p:cNvPr>
          <p:cNvSpPr>
            <a:spLocks noChangeArrowheads="1" noChangeShapeType="1" noTextEdit="1"/>
          </p:cNvSpPr>
          <p:nvPr/>
        </p:nvSpPr>
        <p:spPr bwMode="auto">
          <a:xfrm>
            <a:off x="2971800" y="0"/>
            <a:ext cx="46482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1" hangingPunct="1">
              <a:buFont typeface="Arial" panose="020B0604020202020204" pitchFamily="34" charset="0"/>
              <a:buNone/>
              <a:defRPr/>
            </a:pPr>
            <a:r>
              <a:rPr lang="zh-CN" altLang="en-US" sz="360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 二、</a:t>
            </a:r>
            <a:r>
              <a:rPr lang="en-US" altLang="zh-CN" sz="360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KCL</a:t>
            </a:r>
            <a:r>
              <a:rPr lang="zh-CN" altLang="en-US" sz="360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和</a:t>
            </a:r>
            <a:r>
              <a:rPr lang="en-US" altLang="zh-CN" sz="360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KVL</a:t>
            </a:r>
            <a:r>
              <a:rPr lang="zh-CN" altLang="en-US" sz="360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的独立方程</a:t>
            </a:r>
          </a:p>
        </p:txBody>
      </p:sp>
      <p:sp>
        <p:nvSpPr>
          <p:cNvPr id="17411" name="矩形 12290">
            <a:extLst>
              <a:ext uri="{FF2B5EF4-FFF2-40B4-BE49-F238E27FC236}">
                <a16:creationId xmlns:a16="http://schemas.microsoft.com/office/drawing/2014/main" id="{7DB39C9B-D509-4EC9-8099-E98FD84858C8}"/>
              </a:ext>
            </a:extLst>
          </p:cNvPr>
          <p:cNvSpPr>
            <a:spLocks noChangeArrowheads="1"/>
          </p:cNvSpPr>
          <p:nvPr/>
        </p:nvSpPr>
        <p:spPr bwMode="auto">
          <a:xfrm>
            <a:off x="222250" y="76200"/>
            <a:ext cx="2216150" cy="396875"/>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b="1">
                <a:solidFill>
                  <a:schemeClr val="bg1"/>
                </a:solidFill>
                <a:latin typeface="黑体" panose="02010609060101010101" pitchFamily="49" charset="-122"/>
                <a:ea typeface="黑体" panose="02010609060101010101" pitchFamily="49" charset="-122"/>
              </a:rPr>
              <a:t>2.1 </a:t>
            </a:r>
            <a:r>
              <a:rPr lang="zh-CN" altLang="en-US">
                <a:solidFill>
                  <a:schemeClr val="bg1"/>
                </a:solidFill>
                <a:latin typeface="黑体" panose="02010609060101010101" pitchFamily="49" charset="-122"/>
                <a:ea typeface="黑体" panose="02010609060101010101" pitchFamily="49" charset="-122"/>
              </a:rPr>
              <a:t>图与电路方程</a:t>
            </a:r>
          </a:p>
        </p:txBody>
      </p:sp>
      <p:sp>
        <p:nvSpPr>
          <p:cNvPr id="12297" name="文本框 12296">
            <a:extLst>
              <a:ext uri="{FF2B5EF4-FFF2-40B4-BE49-F238E27FC236}">
                <a16:creationId xmlns:a16="http://schemas.microsoft.com/office/drawing/2014/main" id="{9568D4F8-2CD3-41BA-8369-1F4C2D32B33F}"/>
              </a:ext>
            </a:extLst>
          </p:cNvPr>
          <p:cNvSpPr txBox="1">
            <a:spLocks noChangeArrowheads="1"/>
          </p:cNvSpPr>
          <p:nvPr/>
        </p:nvSpPr>
        <p:spPr bwMode="auto">
          <a:xfrm>
            <a:off x="304800" y="990600"/>
            <a:ext cx="56626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a:solidFill>
                  <a:srgbClr val="1E14E8"/>
                </a:solidFill>
                <a:latin typeface="华文新魏" panose="02010800040101010101" pitchFamily="2" charset="-122"/>
                <a:ea typeface="华文新魏" panose="02010800040101010101" pitchFamily="2" charset="-122"/>
              </a:rPr>
              <a:t> </a:t>
            </a:r>
            <a:r>
              <a:rPr lang="zh-CN" altLang="en-US" sz="2400">
                <a:solidFill>
                  <a:srgbClr val="1E14E8"/>
                </a:solidFill>
                <a:latin typeface="黑体" panose="02010609060101010101" pitchFamily="49" charset="-122"/>
                <a:ea typeface="黑体" panose="02010609060101010101" pitchFamily="49" charset="-122"/>
              </a:rPr>
              <a:t>图示为某电路的拓扑图，选回路列出</a:t>
            </a:r>
            <a:r>
              <a:rPr lang="en-US" altLang="zh-CN" sz="2400">
                <a:solidFill>
                  <a:srgbClr val="1E14E8"/>
                </a:solidFill>
                <a:latin typeface="黑体" panose="02010609060101010101" pitchFamily="49" charset="-122"/>
                <a:ea typeface="黑体" panose="02010609060101010101" pitchFamily="49" charset="-122"/>
              </a:rPr>
              <a:t>KVL</a:t>
            </a:r>
            <a:r>
              <a:rPr lang="zh-CN" altLang="en-US" sz="2400">
                <a:solidFill>
                  <a:srgbClr val="1E14E8"/>
                </a:solidFill>
                <a:latin typeface="黑体" panose="02010609060101010101" pitchFamily="49" charset="-122"/>
                <a:ea typeface="黑体" panose="02010609060101010101" pitchFamily="49" charset="-122"/>
              </a:rPr>
              <a:t>方程为：</a:t>
            </a:r>
            <a:r>
              <a:rPr lang="en-US" altLang="zh-CN" sz="2400">
                <a:solidFill>
                  <a:srgbClr val="1E14E8"/>
                </a:solidFill>
                <a:latin typeface="华文新魏" panose="02010800040101010101" pitchFamily="2" charset="-122"/>
                <a:ea typeface="华文新魏" panose="02010800040101010101" pitchFamily="2" charset="-122"/>
              </a:rPr>
              <a:t>(</a:t>
            </a:r>
            <a:r>
              <a:rPr lang="zh-CN" altLang="en-US" sz="2400">
                <a:solidFill>
                  <a:srgbClr val="1E14E8"/>
                </a:solidFill>
                <a:latin typeface="华文新魏" panose="02010800040101010101" pitchFamily="2" charset="-122"/>
                <a:ea typeface="华文新魏" panose="02010800040101010101" pitchFamily="2" charset="-122"/>
              </a:rPr>
              <a:t>支路电压与回路方向一致取</a:t>
            </a:r>
            <a:r>
              <a:rPr lang="zh-CN" altLang="en-US" sz="2400">
                <a:solidFill>
                  <a:srgbClr val="1E14E8"/>
                </a:solidFill>
                <a:latin typeface="Arial" panose="020B0604020202020204" pitchFamily="34" charset="0"/>
                <a:ea typeface="华文新魏" panose="02010800040101010101" pitchFamily="2" charset="-122"/>
              </a:rPr>
              <a:t>“</a:t>
            </a:r>
            <a:r>
              <a:rPr lang="en-US" altLang="zh-CN" sz="2400">
                <a:solidFill>
                  <a:srgbClr val="1E14E8"/>
                </a:solidFill>
                <a:latin typeface="华文新魏" panose="02010800040101010101" pitchFamily="2" charset="-122"/>
                <a:ea typeface="华文新魏" panose="02010800040101010101" pitchFamily="2" charset="-122"/>
              </a:rPr>
              <a:t>+</a:t>
            </a:r>
            <a:r>
              <a:rPr lang="en-US" altLang="zh-CN" sz="2400">
                <a:solidFill>
                  <a:srgbClr val="1E14E8"/>
                </a:solidFill>
                <a:latin typeface="Arial" panose="020B0604020202020204" pitchFamily="34" charset="0"/>
                <a:ea typeface="华文新魏" panose="02010800040101010101" pitchFamily="2" charset="-122"/>
              </a:rPr>
              <a:t>”</a:t>
            </a:r>
            <a:r>
              <a:rPr lang="zh-CN" altLang="en-US" sz="2400">
                <a:solidFill>
                  <a:srgbClr val="1E14E8"/>
                </a:solidFill>
                <a:latin typeface="华文新魏" panose="02010800040101010101" pitchFamily="2" charset="-122"/>
                <a:ea typeface="华文新魏" panose="02010800040101010101" pitchFamily="2" charset="-122"/>
              </a:rPr>
              <a:t>；支路电压与回路方向相反取</a:t>
            </a:r>
            <a:r>
              <a:rPr lang="zh-CN" altLang="en-US" sz="2400">
                <a:solidFill>
                  <a:srgbClr val="1E14E8"/>
                </a:solidFill>
                <a:latin typeface="Arial" panose="020B0604020202020204" pitchFamily="34" charset="0"/>
                <a:ea typeface="华文新魏" panose="02010800040101010101" pitchFamily="2" charset="-122"/>
              </a:rPr>
              <a:t>“</a:t>
            </a:r>
            <a:r>
              <a:rPr lang="en-US" altLang="zh-CN" sz="2400">
                <a:solidFill>
                  <a:srgbClr val="1E14E8"/>
                </a:solidFill>
                <a:latin typeface="黑体" panose="02010609060101010101" pitchFamily="49" charset="-122"/>
                <a:ea typeface="黑体" panose="02010609060101010101" pitchFamily="49" charset="-122"/>
              </a:rPr>
              <a:t>-</a:t>
            </a:r>
            <a:r>
              <a:rPr lang="en-US" altLang="zh-CN" sz="2400">
                <a:solidFill>
                  <a:srgbClr val="1E14E8"/>
                </a:solidFill>
                <a:latin typeface="Arial" panose="020B0604020202020204" pitchFamily="34" charset="0"/>
                <a:ea typeface="华文新魏" panose="02010800040101010101" pitchFamily="2" charset="-122"/>
              </a:rPr>
              <a:t>”</a:t>
            </a:r>
            <a:r>
              <a:rPr lang="en-US" altLang="zh-CN" sz="2400">
                <a:solidFill>
                  <a:srgbClr val="1E14E8"/>
                </a:solidFill>
                <a:latin typeface="华文新魏" panose="02010800040101010101" pitchFamily="2" charset="-122"/>
                <a:ea typeface="华文新魏" panose="02010800040101010101" pitchFamily="2" charset="-122"/>
              </a:rPr>
              <a:t>)</a:t>
            </a:r>
          </a:p>
        </p:txBody>
      </p:sp>
      <p:sp>
        <p:nvSpPr>
          <p:cNvPr id="12299" name="文本框 12298">
            <a:extLst>
              <a:ext uri="{FF2B5EF4-FFF2-40B4-BE49-F238E27FC236}">
                <a16:creationId xmlns:a16="http://schemas.microsoft.com/office/drawing/2014/main" id="{5809A3EB-42FD-4088-A499-8945EBBF011E}"/>
              </a:ext>
            </a:extLst>
          </p:cNvPr>
          <p:cNvSpPr txBox="1">
            <a:spLocks noChangeArrowheads="1"/>
          </p:cNvSpPr>
          <p:nvPr/>
        </p:nvSpPr>
        <p:spPr bwMode="auto">
          <a:xfrm>
            <a:off x="212725" y="2057400"/>
            <a:ext cx="5349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rgbClr val="1E14E8"/>
                </a:solidFill>
                <a:latin typeface="Times New Roman" panose="02020603050405020304" pitchFamily="18" charset="0"/>
                <a:ea typeface="华文新魏" panose="02010800040101010101" pitchFamily="2" charset="-122"/>
              </a:rPr>
              <a:t>对回路</a:t>
            </a:r>
            <a:r>
              <a:rPr lang="en-US" altLang="zh-CN" sz="2400">
                <a:solidFill>
                  <a:srgbClr val="E92B0B"/>
                </a:solidFill>
                <a:latin typeface="Times New Roman" panose="02020603050405020304" pitchFamily="18" charset="0"/>
                <a:ea typeface="华文新魏" panose="02010800040101010101" pitchFamily="2" charset="-122"/>
              </a:rPr>
              <a:t>Ⅰ</a:t>
            </a:r>
            <a:r>
              <a:rPr lang="en-US" altLang="zh-CN" sz="2400">
                <a:solidFill>
                  <a:srgbClr val="1E14E8"/>
                </a:solidFill>
                <a:latin typeface="Times New Roman" panose="02020603050405020304" pitchFamily="18" charset="0"/>
                <a:ea typeface="华文新魏" panose="02010800040101010101" pitchFamily="2" charset="-122"/>
              </a:rPr>
              <a:t>:     </a:t>
            </a:r>
            <a:r>
              <a:rPr lang="en-US" altLang="zh-CN" sz="2400" i="1">
                <a:solidFill>
                  <a:srgbClr val="1E14E8"/>
                </a:solidFill>
                <a:latin typeface="Times New Roman" panose="02020603050405020304" pitchFamily="18" charset="0"/>
                <a:ea typeface="华文新魏" panose="02010800040101010101" pitchFamily="2" charset="-122"/>
              </a:rPr>
              <a:t>u</a:t>
            </a:r>
            <a:r>
              <a:rPr lang="en-US" altLang="zh-CN" sz="2400" baseline="-25000">
                <a:solidFill>
                  <a:srgbClr val="1E14E8"/>
                </a:solidFill>
                <a:latin typeface="Times New Roman" panose="02020603050405020304" pitchFamily="18" charset="0"/>
                <a:ea typeface="华文新魏" panose="02010800040101010101" pitchFamily="2" charset="-122"/>
              </a:rPr>
              <a:t>1</a:t>
            </a:r>
            <a:r>
              <a:rPr lang="en-US" altLang="zh-CN" sz="2400">
                <a:solidFill>
                  <a:srgbClr val="1E14E8"/>
                </a:solidFill>
                <a:latin typeface="Times New Roman" panose="02020603050405020304" pitchFamily="18" charset="0"/>
                <a:ea typeface="华文新魏" panose="02010800040101010101" pitchFamily="2" charset="-122"/>
              </a:rPr>
              <a:t> </a:t>
            </a:r>
            <a:r>
              <a:rPr lang="en-US" altLang="zh-CN" sz="2400">
                <a:solidFill>
                  <a:srgbClr val="1E14E8"/>
                </a:solidFill>
                <a:latin typeface="黑体" panose="02010609060101010101" pitchFamily="49" charset="-122"/>
                <a:ea typeface="黑体" panose="02010609060101010101" pitchFamily="49" charset="-122"/>
              </a:rPr>
              <a:t>–</a:t>
            </a:r>
            <a:r>
              <a:rPr lang="en-US" altLang="zh-CN" sz="2400">
                <a:solidFill>
                  <a:srgbClr val="1E14E8"/>
                </a:solidFill>
                <a:latin typeface="Times New Roman" panose="02020603050405020304" pitchFamily="18" charset="0"/>
                <a:ea typeface="华文新魏" panose="02010800040101010101" pitchFamily="2" charset="-122"/>
              </a:rPr>
              <a:t> </a:t>
            </a:r>
            <a:r>
              <a:rPr lang="en-US" altLang="zh-CN" sz="2400" i="1">
                <a:solidFill>
                  <a:srgbClr val="1E14E8"/>
                </a:solidFill>
                <a:latin typeface="Times New Roman" panose="02020603050405020304" pitchFamily="18" charset="0"/>
                <a:ea typeface="华文新魏" panose="02010800040101010101" pitchFamily="2" charset="-122"/>
              </a:rPr>
              <a:t>u</a:t>
            </a:r>
            <a:r>
              <a:rPr lang="en-US" altLang="zh-CN" sz="2400" baseline="-25000">
                <a:solidFill>
                  <a:srgbClr val="1E14E8"/>
                </a:solidFill>
                <a:latin typeface="Times New Roman" panose="02020603050405020304" pitchFamily="18" charset="0"/>
                <a:ea typeface="华文新魏" panose="02010800040101010101" pitchFamily="2" charset="-122"/>
              </a:rPr>
              <a:t>5</a:t>
            </a:r>
            <a:r>
              <a:rPr lang="en-US" altLang="zh-CN" sz="2400">
                <a:solidFill>
                  <a:srgbClr val="1E14E8"/>
                </a:solidFill>
                <a:latin typeface="Times New Roman" panose="02020603050405020304" pitchFamily="18" charset="0"/>
                <a:ea typeface="华文新魏" panose="02010800040101010101" pitchFamily="2" charset="-122"/>
              </a:rPr>
              <a:t> </a:t>
            </a:r>
            <a:r>
              <a:rPr lang="en-US" altLang="zh-CN" sz="2400">
                <a:solidFill>
                  <a:srgbClr val="1E14E8"/>
                </a:solidFill>
                <a:latin typeface="黑体" panose="02010609060101010101" pitchFamily="49" charset="-122"/>
                <a:ea typeface="黑体" panose="02010609060101010101" pitchFamily="49" charset="-122"/>
              </a:rPr>
              <a:t>–</a:t>
            </a:r>
            <a:r>
              <a:rPr lang="en-US" altLang="zh-CN" sz="2400">
                <a:solidFill>
                  <a:srgbClr val="1E14E8"/>
                </a:solidFill>
                <a:latin typeface="Times New Roman" panose="02020603050405020304" pitchFamily="18" charset="0"/>
                <a:ea typeface="华文新魏" panose="02010800040101010101" pitchFamily="2" charset="-122"/>
              </a:rPr>
              <a:t> </a:t>
            </a:r>
            <a:r>
              <a:rPr lang="en-US" altLang="zh-CN" sz="2400" i="1">
                <a:solidFill>
                  <a:srgbClr val="1E14E8"/>
                </a:solidFill>
                <a:latin typeface="Times New Roman" panose="02020603050405020304" pitchFamily="18" charset="0"/>
                <a:ea typeface="华文新魏" panose="02010800040101010101" pitchFamily="2" charset="-122"/>
              </a:rPr>
              <a:t>u</a:t>
            </a:r>
            <a:r>
              <a:rPr lang="en-US" altLang="zh-CN" sz="2400" baseline="-25000">
                <a:solidFill>
                  <a:srgbClr val="1E14E8"/>
                </a:solidFill>
                <a:latin typeface="Times New Roman" panose="02020603050405020304" pitchFamily="18" charset="0"/>
                <a:ea typeface="华文新魏" panose="02010800040101010101" pitchFamily="2" charset="-122"/>
              </a:rPr>
              <a:t>4</a:t>
            </a:r>
            <a:r>
              <a:rPr lang="en-US" altLang="zh-CN" sz="2400">
                <a:solidFill>
                  <a:srgbClr val="1E14E8"/>
                </a:solidFill>
                <a:latin typeface="Times New Roman" panose="02020603050405020304" pitchFamily="18" charset="0"/>
                <a:ea typeface="华文新魏" panose="02010800040101010101" pitchFamily="2" charset="-122"/>
              </a:rPr>
              <a:t> = 0               (1)</a:t>
            </a:r>
          </a:p>
        </p:txBody>
      </p:sp>
      <p:sp>
        <p:nvSpPr>
          <p:cNvPr id="12300" name="文本框 12299">
            <a:extLst>
              <a:ext uri="{FF2B5EF4-FFF2-40B4-BE49-F238E27FC236}">
                <a16:creationId xmlns:a16="http://schemas.microsoft.com/office/drawing/2014/main" id="{763A21F7-10C0-48B3-834D-409FE6DC5F55}"/>
              </a:ext>
            </a:extLst>
          </p:cNvPr>
          <p:cNvSpPr txBox="1">
            <a:spLocks noChangeArrowheads="1"/>
          </p:cNvSpPr>
          <p:nvPr/>
        </p:nvSpPr>
        <p:spPr bwMode="auto">
          <a:xfrm>
            <a:off x="152400" y="24384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rgbClr val="1E14E8"/>
                </a:solidFill>
                <a:latin typeface="Times New Roman" panose="02020603050405020304" pitchFamily="18" charset="0"/>
                <a:ea typeface="华文新魏" panose="02010800040101010101" pitchFamily="2" charset="-122"/>
              </a:rPr>
              <a:t>对回路</a:t>
            </a:r>
            <a:r>
              <a:rPr lang="en-US" altLang="zh-CN" sz="2400">
                <a:solidFill>
                  <a:srgbClr val="E92B0B"/>
                </a:solidFill>
                <a:latin typeface="Times New Roman" panose="02020603050405020304" pitchFamily="18" charset="0"/>
                <a:ea typeface="华文新魏" panose="02010800040101010101" pitchFamily="2" charset="-122"/>
              </a:rPr>
              <a:t>Ⅱ</a:t>
            </a:r>
            <a:r>
              <a:rPr lang="en-US" altLang="zh-CN" sz="2400">
                <a:solidFill>
                  <a:srgbClr val="1E14E8"/>
                </a:solidFill>
                <a:latin typeface="Times New Roman" panose="02020603050405020304" pitchFamily="18" charset="0"/>
                <a:ea typeface="华文新魏" panose="02010800040101010101" pitchFamily="2" charset="-122"/>
              </a:rPr>
              <a:t>: </a:t>
            </a:r>
            <a:r>
              <a:rPr lang="en-US" altLang="zh-CN" sz="2400">
                <a:solidFill>
                  <a:srgbClr val="1E14E8"/>
                </a:solidFill>
                <a:latin typeface="黑体" panose="02010609060101010101" pitchFamily="49" charset="-122"/>
                <a:ea typeface="黑体" panose="02010609060101010101" pitchFamily="49" charset="-122"/>
              </a:rPr>
              <a:t>–</a:t>
            </a:r>
            <a:r>
              <a:rPr lang="en-US" altLang="zh-CN" sz="2400">
                <a:solidFill>
                  <a:srgbClr val="1E14E8"/>
                </a:solidFill>
                <a:latin typeface="Times New Roman" panose="02020603050405020304" pitchFamily="18" charset="0"/>
                <a:ea typeface="华文新魏" panose="02010800040101010101" pitchFamily="2" charset="-122"/>
              </a:rPr>
              <a:t> </a:t>
            </a:r>
            <a:r>
              <a:rPr lang="en-US" altLang="zh-CN" sz="2400" i="1">
                <a:solidFill>
                  <a:srgbClr val="1E14E8"/>
                </a:solidFill>
                <a:latin typeface="Times New Roman" panose="02020603050405020304" pitchFamily="18" charset="0"/>
                <a:ea typeface="华文新魏" panose="02010800040101010101" pitchFamily="2" charset="-122"/>
              </a:rPr>
              <a:t>u</a:t>
            </a:r>
            <a:r>
              <a:rPr lang="en-US" altLang="zh-CN" sz="2400" baseline="-25000">
                <a:solidFill>
                  <a:srgbClr val="1E14E8"/>
                </a:solidFill>
                <a:latin typeface="Times New Roman" panose="02020603050405020304" pitchFamily="18" charset="0"/>
                <a:ea typeface="华文新魏" panose="02010800040101010101" pitchFamily="2" charset="-122"/>
              </a:rPr>
              <a:t>4</a:t>
            </a:r>
            <a:r>
              <a:rPr lang="en-US" altLang="zh-CN" sz="2400">
                <a:solidFill>
                  <a:srgbClr val="1E14E8"/>
                </a:solidFill>
                <a:latin typeface="Times New Roman" panose="02020603050405020304" pitchFamily="18" charset="0"/>
                <a:ea typeface="华文新魏" panose="02010800040101010101" pitchFamily="2" charset="-122"/>
              </a:rPr>
              <a:t> </a:t>
            </a:r>
            <a:r>
              <a:rPr lang="en-US" altLang="zh-CN" sz="2400">
                <a:solidFill>
                  <a:srgbClr val="1E14E8"/>
                </a:solidFill>
                <a:latin typeface="黑体" panose="02010609060101010101" pitchFamily="49" charset="-122"/>
                <a:ea typeface="黑体" panose="02010609060101010101" pitchFamily="49" charset="-122"/>
              </a:rPr>
              <a:t>–</a:t>
            </a:r>
            <a:r>
              <a:rPr lang="en-US" altLang="zh-CN" sz="2400">
                <a:solidFill>
                  <a:srgbClr val="1E14E8"/>
                </a:solidFill>
                <a:latin typeface="Times New Roman" panose="02020603050405020304" pitchFamily="18" charset="0"/>
                <a:ea typeface="华文新魏" panose="02010800040101010101" pitchFamily="2" charset="-122"/>
              </a:rPr>
              <a:t> </a:t>
            </a:r>
            <a:r>
              <a:rPr lang="en-US" altLang="zh-CN" sz="2400" i="1">
                <a:solidFill>
                  <a:srgbClr val="1E14E8"/>
                </a:solidFill>
                <a:latin typeface="Times New Roman" panose="02020603050405020304" pitchFamily="18" charset="0"/>
                <a:ea typeface="华文新魏" panose="02010800040101010101" pitchFamily="2" charset="-122"/>
              </a:rPr>
              <a:t>u</a:t>
            </a:r>
            <a:r>
              <a:rPr lang="en-US" altLang="zh-CN" sz="2400" baseline="-25000">
                <a:solidFill>
                  <a:srgbClr val="1E14E8"/>
                </a:solidFill>
                <a:latin typeface="Times New Roman" panose="02020603050405020304" pitchFamily="18" charset="0"/>
                <a:ea typeface="华文新魏" panose="02010800040101010101" pitchFamily="2" charset="-122"/>
              </a:rPr>
              <a:t>6</a:t>
            </a:r>
            <a:r>
              <a:rPr lang="en-US" altLang="zh-CN" sz="2400">
                <a:solidFill>
                  <a:srgbClr val="1E14E8"/>
                </a:solidFill>
                <a:latin typeface="Times New Roman" panose="02020603050405020304" pitchFamily="18" charset="0"/>
                <a:ea typeface="华文新魏" panose="02010800040101010101" pitchFamily="2" charset="-122"/>
              </a:rPr>
              <a:t> </a:t>
            </a:r>
            <a:r>
              <a:rPr lang="en-US" altLang="zh-CN" sz="2400">
                <a:solidFill>
                  <a:srgbClr val="1E14E8"/>
                </a:solidFill>
                <a:latin typeface="黑体" panose="02010609060101010101" pitchFamily="49" charset="-122"/>
                <a:ea typeface="黑体" panose="02010609060101010101" pitchFamily="49" charset="-122"/>
              </a:rPr>
              <a:t>+</a:t>
            </a:r>
            <a:r>
              <a:rPr lang="en-US" altLang="zh-CN" sz="2400">
                <a:solidFill>
                  <a:srgbClr val="1E14E8"/>
                </a:solidFill>
                <a:latin typeface="Times New Roman" panose="02020603050405020304" pitchFamily="18" charset="0"/>
                <a:ea typeface="华文新魏" panose="02010800040101010101" pitchFamily="2" charset="-122"/>
              </a:rPr>
              <a:t> </a:t>
            </a:r>
            <a:r>
              <a:rPr lang="en-US" altLang="zh-CN" sz="2400" i="1">
                <a:solidFill>
                  <a:srgbClr val="1E14E8"/>
                </a:solidFill>
                <a:latin typeface="Times New Roman" panose="02020603050405020304" pitchFamily="18" charset="0"/>
                <a:ea typeface="华文新魏" panose="02010800040101010101" pitchFamily="2" charset="-122"/>
              </a:rPr>
              <a:t>u</a:t>
            </a:r>
            <a:r>
              <a:rPr lang="en-US" altLang="zh-CN" sz="2400" baseline="-25000">
                <a:solidFill>
                  <a:srgbClr val="1E14E8"/>
                </a:solidFill>
                <a:latin typeface="Times New Roman" panose="02020603050405020304" pitchFamily="18" charset="0"/>
                <a:ea typeface="华文新魏" panose="02010800040101010101" pitchFamily="2" charset="-122"/>
              </a:rPr>
              <a:t>2</a:t>
            </a:r>
            <a:r>
              <a:rPr lang="en-US" altLang="zh-CN" sz="2400">
                <a:solidFill>
                  <a:srgbClr val="1E14E8"/>
                </a:solidFill>
                <a:latin typeface="Times New Roman" panose="02020603050405020304" pitchFamily="18" charset="0"/>
                <a:ea typeface="华文新魏" panose="02010800040101010101" pitchFamily="2" charset="-122"/>
              </a:rPr>
              <a:t> = 0               (2)</a:t>
            </a:r>
          </a:p>
        </p:txBody>
      </p:sp>
      <p:sp>
        <p:nvSpPr>
          <p:cNvPr id="12301" name="文本框 12300">
            <a:extLst>
              <a:ext uri="{FF2B5EF4-FFF2-40B4-BE49-F238E27FC236}">
                <a16:creationId xmlns:a16="http://schemas.microsoft.com/office/drawing/2014/main" id="{10A1AD6E-2975-40AB-B47D-480750F55122}"/>
              </a:ext>
            </a:extLst>
          </p:cNvPr>
          <p:cNvSpPr txBox="1">
            <a:spLocks noChangeArrowheads="1"/>
          </p:cNvSpPr>
          <p:nvPr/>
        </p:nvSpPr>
        <p:spPr bwMode="auto">
          <a:xfrm>
            <a:off x="152400" y="2819400"/>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rgbClr val="1E14E8"/>
                </a:solidFill>
                <a:latin typeface="Times New Roman" panose="02020603050405020304" pitchFamily="18" charset="0"/>
                <a:ea typeface="华文新魏" panose="02010800040101010101" pitchFamily="2" charset="-122"/>
              </a:rPr>
              <a:t>对回路</a:t>
            </a:r>
            <a:r>
              <a:rPr lang="en-US" altLang="zh-CN" sz="2400">
                <a:solidFill>
                  <a:srgbClr val="E92B0B"/>
                </a:solidFill>
                <a:latin typeface="Times New Roman" panose="02020603050405020304" pitchFamily="18" charset="0"/>
                <a:ea typeface="华文新魏" panose="02010800040101010101" pitchFamily="2" charset="-122"/>
              </a:rPr>
              <a:t>Ⅲ</a:t>
            </a:r>
            <a:r>
              <a:rPr lang="en-US" altLang="zh-CN" sz="2400">
                <a:solidFill>
                  <a:srgbClr val="1E14E8"/>
                </a:solidFill>
                <a:latin typeface="Times New Roman" panose="02020603050405020304" pitchFamily="18" charset="0"/>
                <a:ea typeface="华文新魏" panose="02010800040101010101" pitchFamily="2" charset="-122"/>
              </a:rPr>
              <a:t>:    </a:t>
            </a:r>
            <a:r>
              <a:rPr lang="en-US" altLang="zh-CN" sz="2400" i="1">
                <a:solidFill>
                  <a:srgbClr val="1E14E8"/>
                </a:solidFill>
                <a:latin typeface="Times New Roman" panose="02020603050405020304" pitchFamily="18" charset="0"/>
                <a:ea typeface="华文新魏" panose="02010800040101010101" pitchFamily="2" charset="-122"/>
              </a:rPr>
              <a:t>u</a:t>
            </a:r>
            <a:r>
              <a:rPr lang="en-US" altLang="zh-CN" sz="2400" baseline="-25000">
                <a:solidFill>
                  <a:srgbClr val="1E14E8"/>
                </a:solidFill>
                <a:latin typeface="Times New Roman" panose="02020603050405020304" pitchFamily="18" charset="0"/>
                <a:ea typeface="华文新魏" panose="02010800040101010101" pitchFamily="2" charset="-122"/>
              </a:rPr>
              <a:t>5</a:t>
            </a:r>
            <a:r>
              <a:rPr lang="en-US" altLang="zh-CN" sz="2400">
                <a:solidFill>
                  <a:srgbClr val="1E14E8"/>
                </a:solidFill>
                <a:latin typeface="Times New Roman" panose="02020603050405020304" pitchFamily="18" charset="0"/>
                <a:ea typeface="华文新魏" panose="02010800040101010101" pitchFamily="2" charset="-122"/>
              </a:rPr>
              <a:t> + </a:t>
            </a:r>
            <a:r>
              <a:rPr lang="en-US" altLang="zh-CN" sz="2400" i="1">
                <a:solidFill>
                  <a:srgbClr val="1E14E8"/>
                </a:solidFill>
                <a:latin typeface="Times New Roman" panose="02020603050405020304" pitchFamily="18" charset="0"/>
                <a:ea typeface="华文新魏" panose="02010800040101010101" pitchFamily="2" charset="-122"/>
              </a:rPr>
              <a:t>u</a:t>
            </a:r>
            <a:r>
              <a:rPr lang="en-US" altLang="zh-CN" sz="2400" baseline="-25000">
                <a:solidFill>
                  <a:srgbClr val="1E14E8"/>
                </a:solidFill>
                <a:latin typeface="Times New Roman" panose="02020603050405020304" pitchFamily="18" charset="0"/>
                <a:ea typeface="华文新魏" panose="02010800040101010101" pitchFamily="2" charset="-122"/>
              </a:rPr>
              <a:t>3</a:t>
            </a:r>
            <a:r>
              <a:rPr lang="en-US" altLang="zh-CN" sz="2400">
                <a:solidFill>
                  <a:srgbClr val="1E14E8"/>
                </a:solidFill>
                <a:latin typeface="Times New Roman" panose="02020603050405020304" pitchFamily="18" charset="0"/>
                <a:ea typeface="华文新魏" panose="02010800040101010101" pitchFamily="2" charset="-122"/>
              </a:rPr>
              <a:t> – </a:t>
            </a:r>
            <a:r>
              <a:rPr lang="en-US" altLang="zh-CN" sz="2400" i="1">
                <a:solidFill>
                  <a:srgbClr val="1E14E8"/>
                </a:solidFill>
                <a:latin typeface="Times New Roman" panose="02020603050405020304" pitchFamily="18" charset="0"/>
                <a:ea typeface="华文新魏" panose="02010800040101010101" pitchFamily="2" charset="-122"/>
              </a:rPr>
              <a:t>u</a:t>
            </a:r>
            <a:r>
              <a:rPr lang="en-US" altLang="zh-CN" sz="2400" baseline="-25000">
                <a:solidFill>
                  <a:srgbClr val="1E14E8"/>
                </a:solidFill>
                <a:latin typeface="Times New Roman" panose="02020603050405020304" pitchFamily="18" charset="0"/>
                <a:ea typeface="华文新魏" panose="02010800040101010101" pitchFamily="2" charset="-122"/>
              </a:rPr>
              <a:t>6</a:t>
            </a:r>
            <a:r>
              <a:rPr lang="en-US" altLang="zh-CN" sz="2400">
                <a:solidFill>
                  <a:srgbClr val="1E14E8"/>
                </a:solidFill>
                <a:latin typeface="Times New Roman" panose="02020603050405020304" pitchFamily="18" charset="0"/>
                <a:ea typeface="华文新魏" panose="02010800040101010101" pitchFamily="2" charset="-122"/>
              </a:rPr>
              <a:t> = 0                (3)</a:t>
            </a:r>
          </a:p>
        </p:txBody>
      </p:sp>
      <p:sp>
        <p:nvSpPr>
          <p:cNvPr id="12302" name="文本框 12301">
            <a:extLst>
              <a:ext uri="{FF2B5EF4-FFF2-40B4-BE49-F238E27FC236}">
                <a16:creationId xmlns:a16="http://schemas.microsoft.com/office/drawing/2014/main" id="{C950B2BA-BB9D-42DD-9B21-A65D8AB7FAC1}"/>
              </a:ext>
            </a:extLst>
          </p:cNvPr>
          <p:cNvSpPr txBox="1">
            <a:spLocks noChangeArrowheads="1"/>
          </p:cNvSpPr>
          <p:nvPr/>
        </p:nvSpPr>
        <p:spPr bwMode="auto">
          <a:xfrm>
            <a:off x="152400" y="32004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rgbClr val="1E14E8"/>
                </a:solidFill>
                <a:latin typeface="Times New Roman" panose="02020603050405020304" pitchFamily="18" charset="0"/>
                <a:ea typeface="华文新魏" panose="02010800040101010101" pitchFamily="2" charset="-122"/>
              </a:rPr>
              <a:t>对回路</a:t>
            </a:r>
            <a:r>
              <a:rPr lang="en-US" altLang="zh-CN" sz="2400">
                <a:solidFill>
                  <a:srgbClr val="E92B0B"/>
                </a:solidFill>
                <a:latin typeface="Times New Roman" panose="02020603050405020304" pitchFamily="18" charset="0"/>
                <a:ea typeface="华文新魏" panose="02010800040101010101" pitchFamily="2" charset="-122"/>
              </a:rPr>
              <a:t>Ⅳ</a:t>
            </a:r>
            <a:r>
              <a:rPr lang="en-US" altLang="zh-CN" sz="2400">
                <a:solidFill>
                  <a:srgbClr val="1E14E8"/>
                </a:solidFill>
                <a:latin typeface="Times New Roman" panose="02020603050405020304" pitchFamily="18" charset="0"/>
                <a:ea typeface="华文新魏" panose="02010800040101010101" pitchFamily="2" charset="-122"/>
              </a:rPr>
              <a:t>:    </a:t>
            </a:r>
            <a:r>
              <a:rPr lang="en-US" altLang="zh-CN" sz="2400" i="1">
                <a:solidFill>
                  <a:srgbClr val="1E14E8"/>
                </a:solidFill>
                <a:latin typeface="Times New Roman" panose="02020603050405020304" pitchFamily="18" charset="0"/>
                <a:ea typeface="华文新魏" panose="02010800040101010101" pitchFamily="2" charset="-122"/>
              </a:rPr>
              <a:t>u</a:t>
            </a:r>
            <a:r>
              <a:rPr lang="en-US" altLang="zh-CN" sz="2400" baseline="-25000">
                <a:solidFill>
                  <a:srgbClr val="1E14E8"/>
                </a:solidFill>
                <a:latin typeface="Times New Roman" panose="02020603050405020304" pitchFamily="18" charset="0"/>
                <a:ea typeface="华文新魏" panose="02010800040101010101" pitchFamily="2" charset="-122"/>
              </a:rPr>
              <a:t>1</a:t>
            </a:r>
            <a:r>
              <a:rPr lang="en-US" altLang="zh-CN" sz="2400">
                <a:solidFill>
                  <a:srgbClr val="1E14E8"/>
                </a:solidFill>
                <a:latin typeface="Times New Roman" panose="02020603050405020304" pitchFamily="18" charset="0"/>
                <a:ea typeface="华文新魏" panose="02010800040101010101" pitchFamily="2" charset="-122"/>
              </a:rPr>
              <a:t> </a:t>
            </a:r>
            <a:r>
              <a:rPr lang="en-US" altLang="zh-CN" sz="2400">
                <a:solidFill>
                  <a:srgbClr val="1E14E8"/>
                </a:solidFill>
                <a:latin typeface="黑体" panose="02010609060101010101" pitchFamily="49" charset="-122"/>
                <a:ea typeface="黑体" panose="02010609060101010101" pitchFamily="49" charset="-122"/>
              </a:rPr>
              <a:t>+</a:t>
            </a:r>
            <a:r>
              <a:rPr lang="en-US" altLang="zh-CN" sz="2400">
                <a:solidFill>
                  <a:srgbClr val="1E14E8"/>
                </a:solidFill>
                <a:latin typeface="Times New Roman" panose="02020603050405020304" pitchFamily="18" charset="0"/>
                <a:ea typeface="华文新魏" panose="02010800040101010101" pitchFamily="2" charset="-122"/>
              </a:rPr>
              <a:t> </a:t>
            </a:r>
            <a:r>
              <a:rPr lang="en-US" altLang="zh-CN" sz="2400" i="1">
                <a:solidFill>
                  <a:srgbClr val="1E14E8"/>
                </a:solidFill>
                <a:latin typeface="Times New Roman" panose="02020603050405020304" pitchFamily="18" charset="0"/>
                <a:ea typeface="华文新魏" panose="02010800040101010101" pitchFamily="2" charset="-122"/>
              </a:rPr>
              <a:t>u</a:t>
            </a:r>
            <a:r>
              <a:rPr lang="en-US" altLang="zh-CN" sz="2400" baseline="-25000">
                <a:solidFill>
                  <a:srgbClr val="1E14E8"/>
                </a:solidFill>
                <a:latin typeface="Times New Roman" panose="02020603050405020304" pitchFamily="18" charset="0"/>
                <a:ea typeface="华文新魏" panose="02010800040101010101" pitchFamily="2" charset="-122"/>
              </a:rPr>
              <a:t>3</a:t>
            </a:r>
            <a:r>
              <a:rPr lang="en-US" altLang="zh-CN" sz="2400">
                <a:solidFill>
                  <a:srgbClr val="1E14E8"/>
                </a:solidFill>
                <a:latin typeface="Times New Roman" panose="02020603050405020304" pitchFamily="18" charset="0"/>
                <a:ea typeface="华文新魏" panose="02010800040101010101" pitchFamily="2" charset="-122"/>
              </a:rPr>
              <a:t> </a:t>
            </a:r>
            <a:r>
              <a:rPr lang="en-US" altLang="zh-CN" sz="2400">
                <a:solidFill>
                  <a:srgbClr val="1E14E8"/>
                </a:solidFill>
                <a:latin typeface="黑体" panose="02010609060101010101" pitchFamily="49" charset="-122"/>
                <a:ea typeface="黑体" panose="02010609060101010101" pitchFamily="49" charset="-122"/>
              </a:rPr>
              <a:t>–</a:t>
            </a:r>
            <a:r>
              <a:rPr lang="en-US" altLang="zh-CN" sz="2400">
                <a:solidFill>
                  <a:srgbClr val="1E14E8"/>
                </a:solidFill>
                <a:latin typeface="Times New Roman" panose="02020603050405020304" pitchFamily="18" charset="0"/>
                <a:ea typeface="华文新魏" panose="02010800040101010101" pitchFamily="2" charset="-122"/>
              </a:rPr>
              <a:t> </a:t>
            </a:r>
            <a:r>
              <a:rPr lang="en-US" altLang="zh-CN" sz="2400" i="1">
                <a:solidFill>
                  <a:srgbClr val="1E14E8"/>
                </a:solidFill>
                <a:latin typeface="Times New Roman" panose="02020603050405020304" pitchFamily="18" charset="0"/>
                <a:ea typeface="华文新魏" panose="02010800040101010101" pitchFamily="2" charset="-122"/>
              </a:rPr>
              <a:t>u</a:t>
            </a:r>
            <a:r>
              <a:rPr lang="en-US" altLang="zh-CN" sz="2400" baseline="-25000">
                <a:solidFill>
                  <a:srgbClr val="1E14E8"/>
                </a:solidFill>
                <a:latin typeface="Times New Roman" panose="02020603050405020304" pitchFamily="18" charset="0"/>
                <a:ea typeface="华文新魏" panose="02010800040101010101" pitchFamily="2" charset="-122"/>
              </a:rPr>
              <a:t>2</a:t>
            </a:r>
            <a:r>
              <a:rPr lang="en-US" altLang="zh-CN" sz="2400">
                <a:solidFill>
                  <a:srgbClr val="1E14E8"/>
                </a:solidFill>
                <a:latin typeface="Times New Roman" panose="02020603050405020304" pitchFamily="18" charset="0"/>
                <a:ea typeface="华文新魏" panose="02010800040101010101" pitchFamily="2" charset="-122"/>
              </a:rPr>
              <a:t> = 0                (4)</a:t>
            </a:r>
          </a:p>
        </p:txBody>
      </p:sp>
      <p:sp>
        <p:nvSpPr>
          <p:cNvPr id="12303" name="文本框 12302">
            <a:extLst>
              <a:ext uri="{FF2B5EF4-FFF2-40B4-BE49-F238E27FC236}">
                <a16:creationId xmlns:a16="http://schemas.microsoft.com/office/drawing/2014/main" id="{6628465C-5A36-44CE-95D1-0A680D147279}"/>
              </a:ext>
            </a:extLst>
          </p:cNvPr>
          <p:cNvSpPr txBox="1">
            <a:spLocks noChangeArrowheads="1"/>
          </p:cNvSpPr>
          <p:nvPr/>
        </p:nvSpPr>
        <p:spPr bwMode="auto">
          <a:xfrm>
            <a:off x="228600" y="3581400"/>
            <a:ext cx="8610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rgbClr val="000000"/>
                </a:solidFill>
                <a:latin typeface="Times New Roman" panose="02020603050405020304" pitchFamily="18" charset="0"/>
                <a:ea typeface="华文新魏" panose="02010800040101010101" pitchFamily="2" charset="-122"/>
              </a:rPr>
              <a:t>以上</a:t>
            </a:r>
            <a:r>
              <a:rPr lang="en-US" altLang="zh-CN" sz="2400">
                <a:solidFill>
                  <a:srgbClr val="000000"/>
                </a:solidFill>
                <a:latin typeface="Times New Roman" panose="02020603050405020304" pitchFamily="18" charset="0"/>
                <a:ea typeface="华文新魏" panose="02010800040101010101" pitchFamily="2" charset="-122"/>
              </a:rPr>
              <a:t>4</a:t>
            </a:r>
            <a:r>
              <a:rPr lang="zh-CN" altLang="en-US" sz="2400">
                <a:solidFill>
                  <a:srgbClr val="000000"/>
                </a:solidFill>
                <a:latin typeface="Times New Roman" panose="02020603050405020304" pitchFamily="18" charset="0"/>
                <a:ea typeface="华文新魏" panose="02010800040101010101" pitchFamily="2" charset="-122"/>
              </a:rPr>
              <a:t>个方程并不独立，其中任意一个方程可通过其它三个方程相加减得到。任意去掉一个方程，剩余三个方程就是独立的。同学们还可以其它回路的</a:t>
            </a:r>
            <a:r>
              <a:rPr lang="en-US" altLang="zh-CN" sz="2400">
                <a:solidFill>
                  <a:srgbClr val="000000"/>
                </a:solidFill>
                <a:latin typeface="Times New Roman" panose="02020603050405020304" pitchFamily="18" charset="0"/>
                <a:ea typeface="华文新魏" panose="02010800040101010101" pitchFamily="2" charset="-122"/>
              </a:rPr>
              <a:t>KVL</a:t>
            </a:r>
            <a:r>
              <a:rPr lang="zh-CN" altLang="en-US" sz="2400">
                <a:solidFill>
                  <a:srgbClr val="000000"/>
                </a:solidFill>
                <a:latin typeface="Times New Roman" panose="02020603050405020304" pitchFamily="18" charset="0"/>
                <a:ea typeface="华文新魏" panose="02010800040101010101" pitchFamily="2" charset="-122"/>
              </a:rPr>
              <a:t>方程，均不独立。</a:t>
            </a:r>
          </a:p>
        </p:txBody>
      </p:sp>
      <p:sp>
        <p:nvSpPr>
          <p:cNvPr id="12304" name="文本框 12303">
            <a:extLst>
              <a:ext uri="{FF2B5EF4-FFF2-40B4-BE49-F238E27FC236}">
                <a16:creationId xmlns:a16="http://schemas.microsoft.com/office/drawing/2014/main" id="{46681EF5-3CF4-4974-A5B5-B08DB6466ECA}"/>
              </a:ext>
            </a:extLst>
          </p:cNvPr>
          <p:cNvSpPr txBox="1">
            <a:spLocks noChangeArrowheads="1"/>
          </p:cNvSpPr>
          <p:nvPr/>
        </p:nvSpPr>
        <p:spPr bwMode="auto">
          <a:xfrm>
            <a:off x="250825" y="4724400"/>
            <a:ext cx="8893175" cy="1562100"/>
          </a:xfrm>
          <a:prstGeom prst="rect">
            <a:avLst/>
          </a:prstGeom>
          <a:noFill/>
          <a:ln w="9525">
            <a:solidFill>
              <a:srgbClr val="E92B0B"/>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rgbClr val="D82E1C"/>
                </a:solidFill>
                <a:latin typeface="黑体" panose="02010609060101010101" pitchFamily="49" charset="-122"/>
                <a:ea typeface="黑体" panose="02010609060101010101" pitchFamily="49" charset="-122"/>
              </a:rPr>
              <a:t>结论</a:t>
            </a:r>
            <a:r>
              <a:rPr lang="en-US" altLang="zh-CN" sz="2400">
                <a:solidFill>
                  <a:srgbClr val="D82E1C"/>
                </a:solidFill>
                <a:latin typeface="黑体" panose="02010609060101010101" pitchFamily="49" charset="-122"/>
                <a:ea typeface="黑体" panose="02010609060101010101" pitchFamily="49" charset="-122"/>
              </a:rPr>
              <a:t>2</a:t>
            </a:r>
            <a:r>
              <a:rPr lang="zh-CN" altLang="en-US" sz="2400">
                <a:solidFill>
                  <a:srgbClr val="D82E1C"/>
                </a:solidFill>
                <a:latin typeface="黑体" panose="02010609060101010101" pitchFamily="49" charset="-122"/>
                <a:ea typeface="黑体" panose="02010609060101010101" pitchFamily="49" charset="-122"/>
              </a:rPr>
              <a:t>：</a:t>
            </a:r>
            <a:r>
              <a:rPr lang="zh-CN" altLang="en-US" sz="2400">
                <a:solidFill>
                  <a:srgbClr val="341CAA"/>
                </a:solidFill>
                <a:latin typeface="黑体" panose="02010609060101010101" pitchFamily="49" charset="-122"/>
                <a:ea typeface="黑体" panose="02010609060101010101" pitchFamily="49" charset="-122"/>
              </a:rPr>
              <a:t>对具有</a:t>
            </a:r>
            <a:r>
              <a:rPr lang="en-US" altLang="zh-CN" sz="2400">
                <a:solidFill>
                  <a:srgbClr val="341CAA"/>
                </a:solidFill>
                <a:latin typeface="黑体" panose="02010609060101010101" pitchFamily="49" charset="-122"/>
                <a:ea typeface="黑体" panose="02010609060101010101" pitchFamily="49" charset="-122"/>
              </a:rPr>
              <a:t>n</a:t>
            </a:r>
            <a:r>
              <a:rPr lang="zh-CN" altLang="en-US" sz="2400">
                <a:solidFill>
                  <a:srgbClr val="341CAA"/>
                </a:solidFill>
                <a:latin typeface="黑体" panose="02010609060101010101" pitchFamily="49" charset="-122"/>
                <a:ea typeface="黑体" panose="02010609060101010101" pitchFamily="49" charset="-122"/>
              </a:rPr>
              <a:t>个节点、</a:t>
            </a:r>
            <a:r>
              <a:rPr lang="en-US" altLang="zh-CN" sz="2400">
                <a:solidFill>
                  <a:srgbClr val="341CAA"/>
                </a:solidFill>
                <a:latin typeface="黑体" panose="02010609060101010101" pitchFamily="49" charset="-122"/>
                <a:ea typeface="黑体" panose="02010609060101010101" pitchFamily="49" charset="-122"/>
              </a:rPr>
              <a:t>b</a:t>
            </a:r>
            <a:r>
              <a:rPr lang="zh-CN" altLang="en-US" sz="2400">
                <a:solidFill>
                  <a:srgbClr val="341CAA"/>
                </a:solidFill>
                <a:latin typeface="黑体" panose="02010609060101010101" pitchFamily="49" charset="-122"/>
                <a:ea typeface="黑体" panose="02010609060101010101" pitchFamily="49" charset="-122"/>
              </a:rPr>
              <a:t>条支路的连通图，有且仅有</a:t>
            </a:r>
            <a:r>
              <a:rPr lang="en-US" altLang="zh-CN" sz="2400">
                <a:solidFill>
                  <a:srgbClr val="341CAA"/>
                </a:solidFill>
                <a:latin typeface="黑体" panose="02010609060101010101" pitchFamily="49" charset="-122"/>
                <a:ea typeface="黑体" panose="02010609060101010101" pitchFamily="49" charset="-122"/>
              </a:rPr>
              <a:t>(</a:t>
            </a:r>
            <a:r>
              <a:rPr lang="en-US" altLang="zh-CN" sz="2400" i="1">
                <a:solidFill>
                  <a:srgbClr val="341CAA"/>
                </a:solidFill>
                <a:latin typeface="Times New Roman" panose="02020603050405020304" pitchFamily="18" charset="0"/>
                <a:ea typeface="黑体" panose="02010609060101010101" pitchFamily="49" charset="-122"/>
              </a:rPr>
              <a:t>b </a:t>
            </a:r>
            <a:r>
              <a:rPr lang="en-US" altLang="zh-CN" sz="2400">
                <a:solidFill>
                  <a:srgbClr val="341CAA"/>
                </a:solidFill>
                <a:latin typeface="Arial" panose="020B0604020202020204" pitchFamily="34" charset="0"/>
                <a:ea typeface="黑体" panose="02010609060101010101" pitchFamily="49" charset="-122"/>
              </a:rPr>
              <a:t>–</a:t>
            </a:r>
            <a:r>
              <a:rPr lang="en-US" altLang="zh-CN" sz="2400">
                <a:solidFill>
                  <a:srgbClr val="341CAA"/>
                </a:solidFill>
                <a:latin typeface="黑体" panose="02010609060101010101" pitchFamily="49" charset="-122"/>
                <a:ea typeface="黑体" panose="02010609060101010101" pitchFamily="49" charset="-122"/>
              </a:rPr>
              <a:t> </a:t>
            </a:r>
            <a:r>
              <a:rPr lang="en-US" altLang="zh-CN" sz="2400" i="1">
                <a:solidFill>
                  <a:srgbClr val="341CAA"/>
                </a:solidFill>
                <a:latin typeface="Times New Roman" panose="02020603050405020304" pitchFamily="18" charset="0"/>
                <a:ea typeface="黑体" panose="02010609060101010101" pitchFamily="49" charset="-122"/>
              </a:rPr>
              <a:t>n </a:t>
            </a:r>
            <a:r>
              <a:rPr lang="en-US" altLang="zh-CN" sz="2400">
                <a:solidFill>
                  <a:srgbClr val="341CAA"/>
                </a:solidFill>
                <a:latin typeface="黑体" panose="02010609060101010101" pitchFamily="49" charset="-122"/>
                <a:ea typeface="黑体" panose="02010609060101010101" pitchFamily="49" charset="-122"/>
              </a:rPr>
              <a:t>+ 1)</a:t>
            </a:r>
            <a:r>
              <a:rPr lang="zh-CN" altLang="en-US" sz="2400">
                <a:solidFill>
                  <a:srgbClr val="341CAA"/>
                </a:solidFill>
                <a:latin typeface="黑体" panose="02010609060101010101" pitchFamily="49" charset="-122"/>
                <a:ea typeface="黑体" panose="02010609060101010101" pitchFamily="49" charset="-122"/>
              </a:rPr>
              <a:t>个独立的</a:t>
            </a:r>
            <a:r>
              <a:rPr lang="en-US" altLang="zh-CN" sz="2400">
                <a:solidFill>
                  <a:srgbClr val="341CAA"/>
                </a:solidFill>
                <a:latin typeface="黑体" panose="02010609060101010101" pitchFamily="49" charset="-122"/>
                <a:ea typeface="黑体" panose="02010609060101010101" pitchFamily="49" charset="-122"/>
              </a:rPr>
              <a:t>KVL</a:t>
            </a:r>
            <a:r>
              <a:rPr lang="zh-CN" altLang="en-US" sz="2400">
                <a:solidFill>
                  <a:srgbClr val="341CAA"/>
                </a:solidFill>
                <a:latin typeface="黑体" panose="02010609060101010101" pitchFamily="49" charset="-122"/>
                <a:ea typeface="黑体" panose="02010609060101010101" pitchFamily="49" charset="-122"/>
              </a:rPr>
              <a:t>方程。 将能列出独立</a:t>
            </a:r>
            <a:r>
              <a:rPr lang="en-US" altLang="zh-CN" sz="2400">
                <a:solidFill>
                  <a:srgbClr val="341CAA"/>
                </a:solidFill>
                <a:latin typeface="黑体" panose="02010609060101010101" pitchFamily="49" charset="-122"/>
                <a:ea typeface="黑体" panose="02010609060101010101" pitchFamily="49" charset="-122"/>
              </a:rPr>
              <a:t>KVL</a:t>
            </a:r>
            <a:r>
              <a:rPr lang="zh-CN" altLang="en-US" sz="2400">
                <a:solidFill>
                  <a:srgbClr val="341CAA"/>
                </a:solidFill>
                <a:latin typeface="黑体" panose="02010609060101010101" pitchFamily="49" charset="-122"/>
                <a:ea typeface="黑体" panose="02010609060101010101" pitchFamily="49" charset="-122"/>
              </a:rPr>
              <a:t>方程的回路称为</a:t>
            </a:r>
            <a:r>
              <a:rPr lang="zh-CN" altLang="en-US" sz="2400">
                <a:solidFill>
                  <a:srgbClr val="E92B0B"/>
                </a:solidFill>
                <a:latin typeface="黑体" panose="02010609060101010101" pitchFamily="49" charset="-122"/>
                <a:ea typeface="黑体" panose="02010609060101010101" pitchFamily="49" charset="-122"/>
              </a:rPr>
              <a:t>独立回路</a:t>
            </a:r>
            <a:r>
              <a:rPr lang="zh-CN" altLang="en-US" sz="2400">
                <a:solidFill>
                  <a:srgbClr val="341CAA"/>
                </a:solidFill>
                <a:latin typeface="黑体" panose="02010609060101010101" pitchFamily="49" charset="-122"/>
                <a:ea typeface="黑体" panose="02010609060101010101" pitchFamily="49" charset="-122"/>
              </a:rPr>
              <a:t>。常见的独立回路有：</a:t>
            </a:r>
            <a:r>
              <a:rPr lang="en-US" altLang="zh-CN" sz="2400">
                <a:solidFill>
                  <a:srgbClr val="341CAA"/>
                </a:solidFill>
                <a:latin typeface="黑体" panose="02010609060101010101" pitchFamily="49" charset="-122"/>
                <a:ea typeface="黑体" panose="02010609060101010101" pitchFamily="49" charset="-122"/>
              </a:rPr>
              <a:t>(1) (</a:t>
            </a:r>
            <a:r>
              <a:rPr lang="en-US" altLang="zh-CN" sz="2400" i="1">
                <a:solidFill>
                  <a:srgbClr val="341CAA"/>
                </a:solidFill>
                <a:latin typeface="Times New Roman" panose="02020603050405020304" pitchFamily="18" charset="0"/>
                <a:ea typeface="黑体" panose="02010609060101010101" pitchFamily="49" charset="-122"/>
              </a:rPr>
              <a:t>b </a:t>
            </a:r>
            <a:r>
              <a:rPr lang="en-US" altLang="zh-CN" sz="2400">
                <a:solidFill>
                  <a:srgbClr val="341CAA"/>
                </a:solidFill>
                <a:latin typeface="Arial" panose="020B0604020202020204" pitchFamily="34" charset="0"/>
                <a:ea typeface="黑体" panose="02010609060101010101" pitchFamily="49" charset="-122"/>
              </a:rPr>
              <a:t>–</a:t>
            </a:r>
            <a:r>
              <a:rPr lang="en-US" altLang="zh-CN" sz="2400">
                <a:solidFill>
                  <a:srgbClr val="341CAA"/>
                </a:solidFill>
                <a:latin typeface="黑体" panose="02010609060101010101" pitchFamily="49" charset="-122"/>
                <a:ea typeface="黑体" panose="02010609060101010101" pitchFamily="49" charset="-122"/>
              </a:rPr>
              <a:t> </a:t>
            </a:r>
            <a:r>
              <a:rPr lang="en-US" altLang="zh-CN" sz="2400" i="1">
                <a:solidFill>
                  <a:srgbClr val="341CAA"/>
                </a:solidFill>
                <a:latin typeface="Times New Roman" panose="02020603050405020304" pitchFamily="18" charset="0"/>
                <a:ea typeface="黑体" panose="02010609060101010101" pitchFamily="49" charset="-122"/>
              </a:rPr>
              <a:t>n </a:t>
            </a:r>
            <a:r>
              <a:rPr lang="en-US" altLang="zh-CN" sz="2400">
                <a:solidFill>
                  <a:srgbClr val="341CAA"/>
                </a:solidFill>
                <a:latin typeface="黑体" panose="02010609060101010101" pitchFamily="49" charset="-122"/>
                <a:ea typeface="黑体" panose="02010609060101010101" pitchFamily="49" charset="-122"/>
              </a:rPr>
              <a:t>+1)</a:t>
            </a:r>
            <a:r>
              <a:rPr lang="zh-CN" altLang="en-US" sz="2400">
                <a:solidFill>
                  <a:srgbClr val="341CAA"/>
                </a:solidFill>
                <a:latin typeface="黑体" panose="02010609060101010101" pitchFamily="49" charset="-122"/>
                <a:ea typeface="黑体" panose="02010609060101010101" pitchFamily="49" charset="-122"/>
              </a:rPr>
              <a:t>个</a:t>
            </a:r>
            <a:r>
              <a:rPr lang="zh-CN" altLang="en-US" sz="2400">
                <a:solidFill>
                  <a:srgbClr val="E92B0B"/>
                </a:solidFill>
                <a:latin typeface="黑体" panose="02010609060101010101" pitchFamily="49" charset="-122"/>
                <a:ea typeface="黑体" panose="02010609060101010101" pitchFamily="49" charset="-122"/>
              </a:rPr>
              <a:t>基本回路</a:t>
            </a:r>
            <a:r>
              <a:rPr lang="zh-CN" altLang="en-US" sz="2400">
                <a:solidFill>
                  <a:srgbClr val="341CAA"/>
                </a:solidFill>
                <a:latin typeface="黑体" panose="02010609060101010101" pitchFamily="49" charset="-122"/>
                <a:ea typeface="黑体" panose="02010609060101010101" pitchFamily="49" charset="-122"/>
              </a:rPr>
              <a:t>；</a:t>
            </a:r>
            <a:r>
              <a:rPr lang="en-US" altLang="zh-CN" sz="2400">
                <a:solidFill>
                  <a:srgbClr val="341CAA"/>
                </a:solidFill>
                <a:latin typeface="黑体" panose="02010609060101010101" pitchFamily="49" charset="-122"/>
                <a:ea typeface="黑体" panose="02010609060101010101" pitchFamily="49" charset="-122"/>
              </a:rPr>
              <a:t>(2)</a:t>
            </a:r>
            <a:r>
              <a:rPr lang="zh-CN" altLang="en-US" sz="2400">
                <a:solidFill>
                  <a:srgbClr val="341CAA"/>
                </a:solidFill>
                <a:latin typeface="黑体" panose="02010609060101010101" pitchFamily="49" charset="-122"/>
                <a:ea typeface="黑体" panose="02010609060101010101" pitchFamily="49" charset="-122"/>
              </a:rPr>
              <a:t>平面电路的</a:t>
            </a:r>
            <a:r>
              <a:rPr lang="en-US" altLang="zh-CN" sz="2400">
                <a:solidFill>
                  <a:srgbClr val="341CAA"/>
                </a:solidFill>
                <a:latin typeface="黑体" panose="02010609060101010101" pitchFamily="49" charset="-122"/>
                <a:ea typeface="黑体" panose="02010609060101010101" pitchFamily="49" charset="-122"/>
              </a:rPr>
              <a:t>(</a:t>
            </a:r>
            <a:r>
              <a:rPr lang="en-US" altLang="zh-CN" sz="2400" i="1">
                <a:solidFill>
                  <a:srgbClr val="341CAA"/>
                </a:solidFill>
                <a:latin typeface="Times New Roman" panose="02020603050405020304" pitchFamily="18" charset="0"/>
                <a:ea typeface="黑体" panose="02010609060101010101" pitchFamily="49" charset="-122"/>
              </a:rPr>
              <a:t>b </a:t>
            </a:r>
            <a:r>
              <a:rPr lang="en-US" altLang="zh-CN" sz="2400">
                <a:solidFill>
                  <a:srgbClr val="341CAA"/>
                </a:solidFill>
                <a:latin typeface="Arial" panose="020B0604020202020204" pitchFamily="34" charset="0"/>
                <a:ea typeface="黑体" panose="02010609060101010101" pitchFamily="49" charset="-122"/>
              </a:rPr>
              <a:t>–</a:t>
            </a:r>
            <a:r>
              <a:rPr lang="en-US" altLang="zh-CN" sz="2400">
                <a:solidFill>
                  <a:srgbClr val="341CAA"/>
                </a:solidFill>
                <a:latin typeface="黑体" panose="02010609060101010101" pitchFamily="49" charset="-122"/>
                <a:ea typeface="黑体" panose="02010609060101010101" pitchFamily="49" charset="-122"/>
              </a:rPr>
              <a:t> </a:t>
            </a:r>
            <a:r>
              <a:rPr lang="en-US" altLang="zh-CN" sz="2400" i="1">
                <a:solidFill>
                  <a:srgbClr val="341CAA"/>
                </a:solidFill>
                <a:latin typeface="Times New Roman" panose="02020603050405020304" pitchFamily="18" charset="0"/>
                <a:ea typeface="黑体" panose="02010609060101010101" pitchFamily="49" charset="-122"/>
              </a:rPr>
              <a:t>n </a:t>
            </a:r>
            <a:r>
              <a:rPr lang="en-US" altLang="zh-CN" sz="2400">
                <a:solidFill>
                  <a:srgbClr val="341CAA"/>
                </a:solidFill>
                <a:latin typeface="黑体" panose="02010609060101010101" pitchFamily="49" charset="-122"/>
                <a:ea typeface="黑体" panose="02010609060101010101" pitchFamily="49" charset="-122"/>
              </a:rPr>
              <a:t>+1)</a:t>
            </a:r>
            <a:r>
              <a:rPr lang="zh-CN" altLang="en-US" sz="2400">
                <a:solidFill>
                  <a:srgbClr val="341CAA"/>
                </a:solidFill>
                <a:latin typeface="黑体" panose="02010609060101010101" pitchFamily="49" charset="-122"/>
                <a:ea typeface="黑体" panose="02010609060101010101" pitchFamily="49" charset="-122"/>
              </a:rPr>
              <a:t>个</a:t>
            </a:r>
            <a:r>
              <a:rPr lang="zh-CN" altLang="en-US" sz="2400">
                <a:solidFill>
                  <a:srgbClr val="E92B0B"/>
                </a:solidFill>
                <a:latin typeface="黑体" panose="02010609060101010101" pitchFamily="49" charset="-122"/>
                <a:ea typeface="黑体" panose="02010609060101010101" pitchFamily="49" charset="-122"/>
              </a:rPr>
              <a:t>网孔</a:t>
            </a:r>
            <a:r>
              <a:rPr lang="zh-CN" altLang="en-US" sz="2400">
                <a:solidFill>
                  <a:srgbClr val="341CAA"/>
                </a:solidFill>
                <a:latin typeface="黑体" panose="02010609060101010101" pitchFamily="49" charset="-122"/>
                <a:ea typeface="黑体" panose="02010609060101010101" pitchFamily="49" charset="-122"/>
              </a:rPr>
              <a:t>。</a:t>
            </a:r>
          </a:p>
        </p:txBody>
      </p:sp>
      <p:graphicFrame>
        <p:nvGraphicFramePr>
          <p:cNvPr id="12306" name="对象 12305">
            <a:extLst>
              <a:ext uri="{FF2B5EF4-FFF2-40B4-BE49-F238E27FC236}">
                <a16:creationId xmlns:a16="http://schemas.microsoft.com/office/drawing/2014/main" id="{5B17150B-3BA4-44C3-B4EB-97BD7F00A73F}"/>
              </a:ext>
            </a:extLst>
          </p:cNvPr>
          <p:cNvGraphicFramePr>
            <a:graphicFrameLocks/>
          </p:cNvGraphicFramePr>
          <p:nvPr/>
        </p:nvGraphicFramePr>
        <p:xfrm>
          <a:off x="5967413" y="1143000"/>
          <a:ext cx="3176587" cy="2492375"/>
        </p:xfrm>
        <a:graphic>
          <a:graphicData uri="http://schemas.openxmlformats.org/presentationml/2006/ole">
            <mc:AlternateContent xmlns:mc="http://schemas.openxmlformats.org/markup-compatibility/2006">
              <mc:Choice xmlns:v="urn:schemas-microsoft-com:vml" Requires="v">
                <p:oleObj spid="_x0000_s17441" r:id="rId3" imgW="3170014" imgH="2484204" progId="Visio.Drawing.5">
                  <p:embed/>
                </p:oleObj>
              </mc:Choice>
              <mc:Fallback>
                <p:oleObj r:id="rId3" imgW="3170014" imgH="2484204" progId="Visio.Drawing.5">
                  <p:embed/>
                  <p:pic>
                    <p:nvPicPr>
                      <p:cNvPr id="0" name="对象 1230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7413" y="1143000"/>
                        <a:ext cx="3176587"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275" name="文本框 12310">
            <a:hlinkClick r:id="" action="ppaction://hlinkshowjump?jump=nextslide"/>
            <a:extLst>
              <a:ext uri="{FF2B5EF4-FFF2-40B4-BE49-F238E27FC236}">
                <a16:creationId xmlns:a16="http://schemas.microsoft.com/office/drawing/2014/main" id="{EAC862FC-E965-49AF-8D4D-018BC5E954DD}"/>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11276" name="文本框 12311">
            <a:hlinkClick r:id="" action="ppaction://hlinkshowjump?jump=previousslide"/>
            <a:extLst>
              <a:ext uri="{FF2B5EF4-FFF2-40B4-BE49-F238E27FC236}">
                <a16:creationId xmlns:a16="http://schemas.microsoft.com/office/drawing/2014/main" id="{34BECBC4-182F-4D1F-94F8-117B59C50FD3}"/>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11277" name="文本框 12312">
            <a:extLst>
              <a:ext uri="{FF2B5EF4-FFF2-40B4-BE49-F238E27FC236}">
                <a16:creationId xmlns:a16="http://schemas.microsoft.com/office/drawing/2014/main" id="{197C6624-91C8-4391-9DEF-D76E1F1AE856}"/>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CC4785E0-10BE-49DD-AEDB-216CADBBBC04}"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3</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11278" name="文本框 12313">
            <a:hlinkClick r:id="" action="ppaction://hlinkshowjump?jump=firstslide"/>
            <a:extLst>
              <a:ext uri="{FF2B5EF4-FFF2-40B4-BE49-F238E27FC236}">
                <a16:creationId xmlns:a16="http://schemas.microsoft.com/office/drawing/2014/main" id="{BA4576AB-E862-41FE-ABBB-CE35BC4DEF9C}"/>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17424" name="标题 12314">
            <a:extLst>
              <a:ext uri="{FF2B5EF4-FFF2-40B4-BE49-F238E27FC236}">
                <a16:creationId xmlns:a16="http://schemas.microsoft.com/office/drawing/2014/main" id="{94EDCA8B-A6D2-4F97-AD71-3D4634FA6331}"/>
              </a:ext>
            </a:extLst>
          </p:cNvPr>
          <p:cNvSpPr>
            <a:spLocks noGrp="1" noChangeArrowheads="1"/>
          </p:cNvSpPr>
          <p:nvPr>
            <p:ph type="title" idx="4294967295"/>
          </p:nvPr>
        </p:nvSpPr>
        <p:spPr>
          <a:xfrm>
            <a:off x="457200" y="609600"/>
            <a:ext cx="3048000" cy="381000"/>
          </a:xfrm>
        </p:spPr>
        <p:txBody>
          <a:bodyPr/>
          <a:lstStyle/>
          <a:p>
            <a:pPr eaLnBrk="1" hangingPunct="1"/>
            <a:r>
              <a:rPr lang="en-US" altLang="zh-CN">
                <a:solidFill>
                  <a:srgbClr val="D82E1C"/>
                </a:solidFill>
                <a:latin typeface="黑体" panose="02010609060101010101" pitchFamily="49" charset="-122"/>
                <a:ea typeface="黑体" panose="02010609060101010101" pitchFamily="49" charset="-122"/>
              </a:rPr>
              <a:t>2</a:t>
            </a:r>
            <a:r>
              <a:rPr lang="zh-CN" altLang="en-US">
                <a:solidFill>
                  <a:srgbClr val="D82E1C"/>
                </a:solidFill>
                <a:latin typeface="黑体" panose="02010609060101010101" pitchFamily="49" charset="-122"/>
                <a:ea typeface="黑体" panose="02010609060101010101" pitchFamily="49" charset="-122"/>
              </a:rPr>
              <a:t>、</a:t>
            </a:r>
            <a:r>
              <a:rPr lang="en-US" altLang="zh-CN">
                <a:solidFill>
                  <a:srgbClr val="D82E1C"/>
                </a:solidFill>
                <a:latin typeface="黑体" panose="02010609060101010101" pitchFamily="49" charset="-122"/>
                <a:ea typeface="黑体" panose="02010609060101010101" pitchFamily="49" charset="-122"/>
              </a:rPr>
              <a:t>KVL</a:t>
            </a:r>
            <a:r>
              <a:rPr lang="zh-CN" altLang="en-US">
                <a:solidFill>
                  <a:srgbClr val="D82E1C"/>
                </a:solidFill>
                <a:latin typeface="黑体" panose="02010609060101010101" pitchFamily="49" charset="-122"/>
                <a:ea typeface="黑体" panose="02010609060101010101" pitchFamily="49" charset="-122"/>
              </a:rPr>
              <a:t>的独立方程：</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7"/>
                                        </p:tgtEl>
                                        <p:attrNameLst>
                                          <p:attrName>style.visibility</p:attrName>
                                        </p:attrNameLst>
                                      </p:cBhvr>
                                      <p:to>
                                        <p:strVal val="visible"/>
                                      </p:to>
                                    </p:set>
                                    <p:anim calcmode="lin" valueType="num">
                                      <p:cBhvr additive="base">
                                        <p:cTn id="7" dur="500" fill="hold"/>
                                        <p:tgtEl>
                                          <p:spTgt spid="12297"/>
                                        </p:tgtEl>
                                        <p:attrNameLst>
                                          <p:attrName>ppt_x</p:attrName>
                                        </p:attrNameLst>
                                      </p:cBhvr>
                                      <p:tavLst>
                                        <p:tav tm="0">
                                          <p:val>
                                            <p:strVal val="0-#ppt_w/2"/>
                                          </p:val>
                                        </p:tav>
                                        <p:tav tm="100000">
                                          <p:val>
                                            <p:strVal val="#ppt_x"/>
                                          </p:val>
                                        </p:tav>
                                      </p:tavLst>
                                    </p:anim>
                                    <p:anim calcmode="lin" valueType="num">
                                      <p:cBhvr additive="base">
                                        <p:cTn id="8" dur="500" fill="hold"/>
                                        <p:tgtEl>
                                          <p:spTgt spid="1229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12306"/>
                                        </p:tgtEl>
                                        <p:attrNameLst>
                                          <p:attrName>style.visibility</p:attrName>
                                        </p:attrNameLst>
                                      </p:cBhvr>
                                      <p:to>
                                        <p:strVal val="visible"/>
                                      </p:to>
                                    </p:set>
                                    <p:anim calcmode="lin" valueType="num">
                                      <p:cBhvr additive="base">
                                        <p:cTn id="12" dur="500" fill="hold"/>
                                        <p:tgtEl>
                                          <p:spTgt spid="12306"/>
                                        </p:tgtEl>
                                        <p:attrNameLst>
                                          <p:attrName>ppt_x</p:attrName>
                                        </p:attrNameLst>
                                      </p:cBhvr>
                                      <p:tavLst>
                                        <p:tav tm="0">
                                          <p:val>
                                            <p:strVal val="1+#ppt_w/2"/>
                                          </p:val>
                                        </p:tav>
                                        <p:tav tm="100000">
                                          <p:val>
                                            <p:strVal val="#ppt_x"/>
                                          </p:val>
                                        </p:tav>
                                      </p:tavLst>
                                    </p:anim>
                                    <p:anim calcmode="lin" valueType="num">
                                      <p:cBhvr additive="base">
                                        <p:cTn id="13" dur="500" fill="hold"/>
                                        <p:tgtEl>
                                          <p:spTgt spid="1230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2299"/>
                                        </p:tgtEl>
                                        <p:attrNameLst>
                                          <p:attrName>style.visibility</p:attrName>
                                        </p:attrNameLst>
                                      </p:cBhvr>
                                      <p:to>
                                        <p:strVal val="visible"/>
                                      </p:to>
                                    </p:set>
                                    <p:anim calcmode="lin" valueType="num">
                                      <p:cBhvr additive="base">
                                        <p:cTn id="18" dur="500" fill="hold"/>
                                        <p:tgtEl>
                                          <p:spTgt spid="12299"/>
                                        </p:tgtEl>
                                        <p:attrNameLst>
                                          <p:attrName>ppt_x</p:attrName>
                                        </p:attrNameLst>
                                      </p:cBhvr>
                                      <p:tavLst>
                                        <p:tav tm="0">
                                          <p:val>
                                            <p:strVal val="0-#ppt_w/2"/>
                                          </p:val>
                                        </p:tav>
                                        <p:tav tm="100000">
                                          <p:val>
                                            <p:strVal val="#ppt_x"/>
                                          </p:val>
                                        </p:tav>
                                      </p:tavLst>
                                    </p:anim>
                                    <p:anim calcmode="lin" valueType="num">
                                      <p:cBhvr additive="base">
                                        <p:cTn id="19" dur="500" fill="hold"/>
                                        <p:tgtEl>
                                          <p:spTgt spid="12299"/>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2300"/>
                                        </p:tgtEl>
                                        <p:attrNameLst>
                                          <p:attrName>style.visibility</p:attrName>
                                        </p:attrNameLst>
                                      </p:cBhvr>
                                      <p:to>
                                        <p:strVal val="visible"/>
                                      </p:to>
                                    </p:set>
                                    <p:anim calcmode="lin" valueType="num">
                                      <p:cBhvr additive="base">
                                        <p:cTn id="24" dur="500" fill="hold"/>
                                        <p:tgtEl>
                                          <p:spTgt spid="12300"/>
                                        </p:tgtEl>
                                        <p:attrNameLst>
                                          <p:attrName>ppt_x</p:attrName>
                                        </p:attrNameLst>
                                      </p:cBhvr>
                                      <p:tavLst>
                                        <p:tav tm="0">
                                          <p:val>
                                            <p:strVal val="0-#ppt_w/2"/>
                                          </p:val>
                                        </p:tav>
                                        <p:tav tm="100000">
                                          <p:val>
                                            <p:strVal val="#ppt_x"/>
                                          </p:val>
                                        </p:tav>
                                      </p:tavLst>
                                    </p:anim>
                                    <p:anim calcmode="lin" valueType="num">
                                      <p:cBhvr additive="base">
                                        <p:cTn id="25" dur="500" fill="hold"/>
                                        <p:tgtEl>
                                          <p:spTgt spid="12300"/>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2301"/>
                                        </p:tgtEl>
                                        <p:attrNameLst>
                                          <p:attrName>style.visibility</p:attrName>
                                        </p:attrNameLst>
                                      </p:cBhvr>
                                      <p:to>
                                        <p:strVal val="visible"/>
                                      </p:to>
                                    </p:set>
                                    <p:anim calcmode="lin" valueType="num">
                                      <p:cBhvr additive="base">
                                        <p:cTn id="30" dur="500" fill="hold"/>
                                        <p:tgtEl>
                                          <p:spTgt spid="12301"/>
                                        </p:tgtEl>
                                        <p:attrNameLst>
                                          <p:attrName>ppt_x</p:attrName>
                                        </p:attrNameLst>
                                      </p:cBhvr>
                                      <p:tavLst>
                                        <p:tav tm="0">
                                          <p:val>
                                            <p:strVal val="0-#ppt_w/2"/>
                                          </p:val>
                                        </p:tav>
                                        <p:tav tm="100000">
                                          <p:val>
                                            <p:strVal val="#ppt_x"/>
                                          </p:val>
                                        </p:tav>
                                      </p:tavLst>
                                    </p:anim>
                                    <p:anim calcmode="lin" valueType="num">
                                      <p:cBhvr additive="base">
                                        <p:cTn id="31" dur="500" fill="hold"/>
                                        <p:tgtEl>
                                          <p:spTgt spid="12301"/>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2302"/>
                                        </p:tgtEl>
                                        <p:attrNameLst>
                                          <p:attrName>style.visibility</p:attrName>
                                        </p:attrNameLst>
                                      </p:cBhvr>
                                      <p:to>
                                        <p:strVal val="visible"/>
                                      </p:to>
                                    </p:set>
                                    <p:anim calcmode="lin" valueType="num">
                                      <p:cBhvr additive="base">
                                        <p:cTn id="36" dur="500" fill="hold"/>
                                        <p:tgtEl>
                                          <p:spTgt spid="12302"/>
                                        </p:tgtEl>
                                        <p:attrNameLst>
                                          <p:attrName>ppt_x</p:attrName>
                                        </p:attrNameLst>
                                      </p:cBhvr>
                                      <p:tavLst>
                                        <p:tav tm="0">
                                          <p:val>
                                            <p:strVal val="0-#ppt_w/2"/>
                                          </p:val>
                                        </p:tav>
                                        <p:tav tm="100000">
                                          <p:val>
                                            <p:strVal val="#ppt_x"/>
                                          </p:val>
                                        </p:tav>
                                      </p:tavLst>
                                    </p:anim>
                                    <p:anim calcmode="lin" valueType="num">
                                      <p:cBhvr additive="base">
                                        <p:cTn id="37" dur="500" fill="hold"/>
                                        <p:tgtEl>
                                          <p:spTgt spid="12302"/>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2303"/>
                                        </p:tgtEl>
                                        <p:attrNameLst>
                                          <p:attrName>style.visibility</p:attrName>
                                        </p:attrNameLst>
                                      </p:cBhvr>
                                      <p:to>
                                        <p:strVal val="visible"/>
                                      </p:to>
                                    </p:set>
                                    <p:anim calcmode="lin" valueType="num">
                                      <p:cBhvr additive="base">
                                        <p:cTn id="42" dur="500" fill="hold"/>
                                        <p:tgtEl>
                                          <p:spTgt spid="12303"/>
                                        </p:tgtEl>
                                        <p:attrNameLst>
                                          <p:attrName>ppt_x</p:attrName>
                                        </p:attrNameLst>
                                      </p:cBhvr>
                                      <p:tavLst>
                                        <p:tav tm="0">
                                          <p:val>
                                            <p:strVal val="0-#ppt_w/2"/>
                                          </p:val>
                                        </p:tav>
                                        <p:tav tm="100000">
                                          <p:val>
                                            <p:strVal val="#ppt_x"/>
                                          </p:val>
                                        </p:tav>
                                      </p:tavLst>
                                    </p:anim>
                                    <p:anim calcmode="lin" valueType="num">
                                      <p:cBhvr additive="base">
                                        <p:cTn id="43" dur="500" fill="hold"/>
                                        <p:tgtEl>
                                          <p:spTgt spid="12303"/>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12" fill="hold" grpId="0" nodeType="clickEffect">
                                  <p:stCondLst>
                                    <p:cond delay="0"/>
                                  </p:stCondLst>
                                  <p:childTnLst>
                                    <p:set>
                                      <p:cBhvr>
                                        <p:cTn id="47" dur="1" fill="hold">
                                          <p:stCondLst>
                                            <p:cond delay="0"/>
                                          </p:stCondLst>
                                        </p:cTn>
                                        <p:tgtEl>
                                          <p:spTgt spid="12304"/>
                                        </p:tgtEl>
                                        <p:attrNameLst>
                                          <p:attrName>style.visibility</p:attrName>
                                        </p:attrNameLst>
                                      </p:cBhvr>
                                      <p:to>
                                        <p:strVal val="visible"/>
                                      </p:to>
                                    </p:set>
                                    <p:animEffect transition="in" filter="strips(downLeft)">
                                      <p:cBhvr>
                                        <p:cTn id="48" dur="500"/>
                                        <p:tgtEl>
                                          <p:spTgt spid="12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7" grpId="0"/>
      <p:bldP spid="12299" grpId="0"/>
      <p:bldP spid="12300" grpId="0"/>
      <p:bldP spid="12301" grpId="0"/>
      <p:bldP spid="12302" grpId="0"/>
      <p:bldP spid="12303" grpId="0"/>
      <p:bldP spid="1230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40962">
            <a:extLst>
              <a:ext uri="{FF2B5EF4-FFF2-40B4-BE49-F238E27FC236}">
                <a16:creationId xmlns:a16="http://schemas.microsoft.com/office/drawing/2014/main" id="{F3BBA13D-6C6E-4186-BE42-3026E1BA8A3F}"/>
              </a:ext>
            </a:extLst>
          </p:cNvPr>
          <p:cNvSpPr>
            <a:spLocks noChangeArrowheads="1"/>
          </p:cNvSpPr>
          <p:nvPr/>
        </p:nvSpPr>
        <p:spPr bwMode="auto">
          <a:xfrm>
            <a:off x="304800" y="0"/>
            <a:ext cx="1905000"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 2.6 </a:t>
            </a:r>
            <a:r>
              <a:rPr lang="zh-CN" altLang="en-US">
                <a:solidFill>
                  <a:schemeClr val="bg1"/>
                </a:solidFill>
                <a:latin typeface="黑体" panose="02010609060101010101" pitchFamily="49" charset="-122"/>
                <a:ea typeface="黑体" panose="02010609060101010101" pitchFamily="49" charset="-122"/>
              </a:rPr>
              <a:t>替代定理</a:t>
            </a:r>
          </a:p>
        </p:txBody>
      </p:sp>
      <p:sp>
        <p:nvSpPr>
          <p:cNvPr id="40969" name="文本框 40968">
            <a:extLst>
              <a:ext uri="{FF2B5EF4-FFF2-40B4-BE49-F238E27FC236}">
                <a16:creationId xmlns:a16="http://schemas.microsoft.com/office/drawing/2014/main" id="{24F7DF9D-5A83-432C-811B-5417EB5108E6}"/>
              </a:ext>
            </a:extLst>
          </p:cNvPr>
          <p:cNvSpPr txBox="1">
            <a:spLocks noChangeArrowheads="1"/>
          </p:cNvSpPr>
          <p:nvPr/>
        </p:nvSpPr>
        <p:spPr bwMode="auto">
          <a:xfrm>
            <a:off x="228600" y="2544763"/>
            <a:ext cx="4572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E92B0B"/>
                </a:solidFill>
                <a:latin typeface="Times New Roman" panose="02020603050405020304" pitchFamily="18" charset="0"/>
                <a:ea typeface="华文新魏" panose="02010800040101010101" pitchFamily="2" charset="-122"/>
              </a:rPr>
              <a:t>解：</a:t>
            </a:r>
            <a:r>
              <a:rPr lang="zh-CN" altLang="en-US">
                <a:solidFill>
                  <a:srgbClr val="1E14E8"/>
                </a:solidFill>
                <a:latin typeface="Times New Roman" panose="02020603050405020304" pitchFamily="18" charset="0"/>
                <a:ea typeface="华文新魏" panose="02010800040101010101" pitchFamily="2" charset="-122"/>
              </a:rPr>
              <a:t>根据替代定理，将支路</a:t>
            </a:r>
            <a:r>
              <a:rPr lang="en-US" altLang="zh-CN">
                <a:solidFill>
                  <a:srgbClr val="1E14E8"/>
                </a:solidFill>
                <a:latin typeface="Times New Roman" panose="02020603050405020304" pitchFamily="18" charset="0"/>
                <a:ea typeface="华文新魏" panose="02010800040101010101" pitchFamily="2" charset="-122"/>
              </a:rPr>
              <a:t>R</a:t>
            </a:r>
            <a:r>
              <a:rPr lang="zh-CN" altLang="en-US">
                <a:solidFill>
                  <a:srgbClr val="1E14E8"/>
                </a:solidFill>
                <a:latin typeface="Times New Roman" panose="02020603050405020304" pitchFamily="18" charset="0"/>
                <a:ea typeface="华文新魏" panose="02010800040101010101" pitchFamily="2" charset="-122"/>
              </a:rPr>
              <a:t>用电流源</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S</a:t>
            </a:r>
            <a:r>
              <a:rPr lang="en-US" altLang="zh-CN">
                <a:solidFill>
                  <a:srgbClr val="1E14E8"/>
                </a:solidFill>
                <a:latin typeface="Times New Roman" panose="02020603050405020304" pitchFamily="18" charset="0"/>
                <a:ea typeface="华文新魏" panose="02010800040101010101" pitchFamily="2" charset="-122"/>
              </a:rPr>
              <a:t>(</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S</a:t>
            </a:r>
            <a:r>
              <a:rPr lang="en-US" altLang="zh-CN">
                <a:solidFill>
                  <a:srgbClr val="1E14E8"/>
                </a:solidFill>
                <a:latin typeface="Times New Roman" panose="02020603050405020304" pitchFamily="18" charset="0"/>
                <a:ea typeface="华文新魏" panose="02010800040101010101" pitchFamily="2" charset="-122"/>
              </a:rPr>
              <a:t> =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2</a:t>
            </a:r>
            <a:r>
              <a:rPr lang="en-US" altLang="zh-CN">
                <a:solidFill>
                  <a:srgbClr val="1E14E8"/>
                </a:solidFill>
                <a:latin typeface="Times New Roman" panose="02020603050405020304" pitchFamily="18" charset="0"/>
                <a:ea typeface="华文新魏" panose="02010800040101010101" pitchFamily="2" charset="-122"/>
              </a:rPr>
              <a:t>)</a:t>
            </a:r>
            <a:r>
              <a:rPr lang="zh-CN" altLang="en-US">
                <a:solidFill>
                  <a:srgbClr val="1E14E8"/>
                </a:solidFill>
                <a:latin typeface="Times New Roman" panose="02020603050405020304" pitchFamily="18" charset="0"/>
                <a:ea typeface="华文新魏" panose="02010800040101010101" pitchFamily="2" charset="-122"/>
              </a:rPr>
              <a:t>来替代，如图</a:t>
            </a:r>
            <a:r>
              <a:rPr lang="en-US" altLang="zh-CN">
                <a:solidFill>
                  <a:srgbClr val="1E14E8"/>
                </a:solidFill>
                <a:latin typeface="Times New Roman" panose="02020603050405020304" pitchFamily="18" charset="0"/>
                <a:ea typeface="华文新魏" panose="02010800040101010101" pitchFamily="2" charset="-122"/>
              </a:rPr>
              <a:t>(b) </a:t>
            </a:r>
            <a:r>
              <a:rPr lang="zh-CN" altLang="en-US">
                <a:solidFill>
                  <a:srgbClr val="1E14E8"/>
                </a:solidFill>
                <a:latin typeface="Times New Roman" panose="02020603050405020304" pitchFamily="18" charset="0"/>
                <a:ea typeface="华文新魏" panose="02010800040101010101" pitchFamily="2" charset="-122"/>
              </a:rPr>
              <a:t>所示。</a:t>
            </a:r>
          </a:p>
        </p:txBody>
      </p:sp>
      <p:sp>
        <p:nvSpPr>
          <p:cNvPr id="40974" name="文本框 40973">
            <a:extLst>
              <a:ext uri="{FF2B5EF4-FFF2-40B4-BE49-F238E27FC236}">
                <a16:creationId xmlns:a16="http://schemas.microsoft.com/office/drawing/2014/main" id="{A1C44BBD-746C-45B2-ADC6-5B8FFA9219AC}"/>
              </a:ext>
            </a:extLst>
          </p:cNvPr>
          <p:cNvSpPr txBox="1">
            <a:spLocks noChangeArrowheads="1"/>
          </p:cNvSpPr>
          <p:nvPr/>
        </p:nvSpPr>
        <p:spPr bwMode="auto">
          <a:xfrm>
            <a:off x="228600" y="838200"/>
            <a:ext cx="8305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1E14E8"/>
                </a:solidFill>
                <a:latin typeface="Times New Roman" panose="02020603050405020304" pitchFamily="18" charset="0"/>
                <a:ea typeface="华文新魏" panose="02010800040101010101" pitchFamily="2" charset="-122"/>
              </a:rPr>
              <a:t>          </a:t>
            </a:r>
            <a:r>
              <a:rPr lang="zh-CN" altLang="en-US">
                <a:solidFill>
                  <a:srgbClr val="1E14E8"/>
                </a:solidFill>
                <a:latin typeface="Times New Roman" panose="02020603050405020304" pitchFamily="18" charset="0"/>
                <a:ea typeface="华文新魏" panose="02010800040101010101" pitchFamily="2" charset="-122"/>
              </a:rPr>
              <a:t>如图</a:t>
            </a:r>
            <a:r>
              <a:rPr lang="en-US" altLang="zh-CN">
                <a:solidFill>
                  <a:srgbClr val="1E14E8"/>
                </a:solidFill>
                <a:latin typeface="Times New Roman" panose="02020603050405020304" pitchFamily="18" charset="0"/>
                <a:ea typeface="华文新魏" panose="02010800040101010101" pitchFamily="2" charset="-122"/>
              </a:rPr>
              <a:t>(a)</a:t>
            </a:r>
            <a:r>
              <a:rPr lang="zh-CN" altLang="en-US">
                <a:solidFill>
                  <a:srgbClr val="1E14E8"/>
                </a:solidFill>
                <a:latin typeface="Times New Roman" panose="02020603050405020304" pitchFamily="18" charset="0"/>
                <a:ea typeface="华文新魏" panose="02010800040101010101" pitchFamily="2" charset="-122"/>
              </a:rPr>
              <a:t>所示电路，</a:t>
            </a:r>
            <a:r>
              <a:rPr lang="en-US" altLang="zh-CN">
                <a:solidFill>
                  <a:srgbClr val="1E14E8"/>
                </a:solidFill>
                <a:latin typeface="Times New Roman" panose="02020603050405020304" pitchFamily="18" charset="0"/>
                <a:ea typeface="华文新魏" panose="02010800040101010101" pitchFamily="2" charset="-122"/>
              </a:rPr>
              <a:t>N</a:t>
            </a:r>
            <a:r>
              <a:rPr lang="zh-CN" altLang="en-US">
                <a:solidFill>
                  <a:srgbClr val="1E14E8"/>
                </a:solidFill>
                <a:latin typeface="Times New Roman" panose="02020603050405020304" pitchFamily="18" charset="0"/>
                <a:ea typeface="华文新魏" panose="02010800040101010101" pitchFamily="2" charset="-122"/>
              </a:rPr>
              <a:t>为线性电阻电路，当改变电阻</a:t>
            </a:r>
            <a:r>
              <a:rPr lang="en-US" altLang="zh-CN">
                <a:solidFill>
                  <a:srgbClr val="1E14E8"/>
                </a:solidFill>
                <a:latin typeface="Times New Roman" panose="02020603050405020304" pitchFamily="18" charset="0"/>
                <a:ea typeface="华文新魏" panose="02010800040101010101" pitchFamily="2" charset="-122"/>
              </a:rPr>
              <a:t>R</a:t>
            </a:r>
            <a:r>
              <a:rPr lang="zh-CN" altLang="en-US">
                <a:solidFill>
                  <a:srgbClr val="1E14E8"/>
                </a:solidFill>
                <a:latin typeface="Times New Roman" panose="02020603050405020304" pitchFamily="18" charset="0"/>
                <a:ea typeface="华文新魏" panose="02010800040101010101" pitchFamily="2" charset="-122"/>
              </a:rPr>
              <a:t>时，电路中各处电流都将改变。</a:t>
            </a:r>
          </a:p>
          <a:p>
            <a:pPr eaLnBrk="1" hangingPunct="1"/>
            <a:r>
              <a:rPr lang="zh-CN" altLang="en-US">
                <a:solidFill>
                  <a:srgbClr val="1E14E8"/>
                </a:solidFill>
                <a:latin typeface="Times New Roman" panose="02020603050405020304" pitchFamily="18" charset="0"/>
                <a:ea typeface="华文新魏" panose="02010800040101010101" pitchFamily="2" charset="-122"/>
              </a:rPr>
              <a:t>           当</a:t>
            </a:r>
            <a:r>
              <a:rPr lang="en-US" altLang="zh-CN">
                <a:solidFill>
                  <a:srgbClr val="1E14E8"/>
                </a:solidFill>
                <a:latin typeface="Times New Roman" panose="02020603050405020304" pitchFamily="18" charset="0"/>
                <a:ea typeface="华文新魏" panose="02010800040101010101" pitchFamily="2" charset="-122"/>
              </a:rPr>
              <a:t>R = R</a:t>
            </a:r>
            <a:r>
              <a:rPr lang="en-US" altLang="zh-CN" baseline="-25000">
                <a:solidFill>
                  <a:srgbClr val="1E14E8"/>
                </a:solidFill>
                <a:latin typeface="Times New Roman" panose="02020603050405020304" pitchFamily="18" charset="0"/>
                <a:ea typeface="华文新魏" panose="02010800040101010101" pitchFamily="2" charset="-122"/>
              </a:rPr>
              <a:t>1</a:t>
            </a:r>
            <a:r>
              <a:rPr lang="zh-CN" altLang="en-US">
                <a:solidFill>
                  <a:srgbClr val="1E14E8"/>
                </a:solidFill>
                <a:latin typeface="Times New Roman" panose="02020603050405020304" pitchFamily="18" charset="0"/>
                <a:ea typeface="华文新魏" panose="02010800040101010101" pitchFamily="2" charset="-122"/>
              </a:rPr>
              <a:t>时，测得</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1</a:t>
            </a:r>
            <a:r>
              <a:rPr lang="en-US" altLang="zh-CN">
                <a:solidFill>
                  <a:srgbClr val="1E14E8"/>
                </a:solidFill>
                <a:latin typeface="Times New Roman" panose="02020603050405020304" pitchFamily="18" charset="0"/>
                <a:ea typeface="华文新魏" panose="02010800040101010101" pitchFamily="2" charset="-122"/>
              </a:rPr>
              <a:t> = 5A</a:t>
            </a:r>
            <a:r>
              <a:rPr lang="zh-CN" altLang="en-US">
                <a:solidFill>
                  <a:srgbClr val="1E14E8"/>
                </a:solidFill>
                <a:latin typeface="Times New Roman" panose="02020603050405020304" pitchFamily="18" charset="0"/>
                <a:ea typeface="华文新魏" panose="02010800040101010101" pitchFamily="2" charset="-122"/>
              </a:rPr>
              <a:t>，</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2</a:t>
            </a:r>
            <a:r>
              <a:rPr lang="en-US" altLang="zh-CN">
                <a:solidFill>
                  <a:srgbClr val="1E14E8"/>
                </a:solidFill>
                <a:latin typeface="Times New Roman" panose="02020603050405020304" pitchFamily="18" charset="0"/>
                <a:ea typeface="华文新魏" panose="02010800040101010101" pitchFamily="2" charset="-122"/>
              </a:rPr>
              <a:t>= 4A</a:t>
            </a:r>
            <a:r>
              <a:rPr lang="zh-CN" altLang="en-US">
                <a:solidFill>
                  <a:srgbClr val="1E14E8"/>
                </a:solidFill>
                <a:latin typeface="Times New Roman" panose="02020603050405020304" pitchFamily="18" charset="0"/>
                <a:ea typeface="华文新魏" panose="02010800040101010101" pitchFamily="2" charset="-122"/>
              </a:rPr>
              <a:t>；</a:t>
            </a:r>
          </a:p>
          <a:p>
            <a:pPr eaLnBrk="1" hangingPunct="1"/>
            <a:r>
              <a:rPr lang="zh-CN" altLang="en-US">
                <a:solidFill>
                  <a:srgbClr val="1E14E8"/>
                </a:solidFill>
                <a:latin typeface="Times New Roman" panose="02020603050405020304" pitchFamily="18" charset="0"/>
                <a:ea typeface="华文新魏" panose="02010800040101010101" pitchFamily="2" charset="-122"/>
              </a:rPr>
              <a:t>           当</a:t>
            </a:r>
            <a:r>
              <a:rPr lang="en-US" altLang="zh-CN">
                <a:solidFill>
                  <a:srgbClr val="1E14E8"/>
                </a:solidFill>
                <a:latin typeface="Times New Roman" panose="02020603050405020304" pitchFamily="18" charset="0"/>
                <a:ea typeface="华文新魏" panose="02010800040101010101" pitchFamily="2" charset="-122"/>
              </a:rPr>
              <a:t>R = R</a:t>
            </a:r>
            <a:r>
              <a:rPr lang="en-US" altLang="zh-CN" baseline="-25000">
                <a:solidFill>
                  <a:srgbClr val="1E14E8"/>
                </a:solidFill>
                <a:latin typeface="Times New Roman" panose="02020603050405020304" pitchFamily="18" charset="0"/>
                <a:ea typeface="华文新魏" panose="02010800040101010101" pitchFamily="2" charset="-122"/>
              </a:rPr>
              <a:t>2</a:t>
            </a:r>
            <a:r>
              <a:rPr lang="zh-CN" altLang="en-US">
                <a:solidFill>
                  <a:srgbClr val="1E14E8"/>
                </a:solidFill>
                <a:latin typeface="Times New Roman" panose="02020603050405020304" pitchFamily="18" charset="0"/>
                <a:ea typeface="华文新魏" panose="02010800040101010101" pitchFamily="2" charset="-122"/>
              </a:rPr>
              <a:t>时，测得</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1</a:t>
            </a:r>
            <a:r>
              <a:rPr lang="en-US" altLang="zh-CN">
                <a:solidFill>
                  <a:srgbClr val="1E14E8"/>
                </a:solidFill>
                <a:latin typeface="Times New Roman" panose="02020603050405020304" pitchFamily="18" charset="0"/>
                <a:ea typeface="华文新魏" panose="02010800040101010101" pitchFamily="2" charset="-122"/>
              </a:rPr>
              <a:t> = 3.5A</a:t>
            </a:r>
            <a:r>
              <a:rPr lang="zh-CN" altLang="en-US">
                <a:solidFill>
                  <a:srgbClr val="1E14E8"/>
                </a:solidFill>
                <a:latin typeface="Times New Roman" panose="02020603050405020304" pitchFamily="18" charset="0"/>
                <a:ea typeface="华文新魏" panose="02010800040101010101" pitchFamily="2" charset="-122"/>
              </a:rPr>
              <a:t>，</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2</a:t>
            </a:r>
            <a:r>
              <a:rPr lang="en-US" altLang="zh-CN">
                <a:solidFill>
                  <a:srgbClr val="1E14E8"/>
                </a:solidFill>
                <a:latin typeface="Times New Roman" panose="02020603050405020304" pitchFamily="18" charset="0"/>
                <a:ea typeface="华文新魏" panose="02010800040101010101" pitchFamily="2" charset="-122"/>
              </a:rPr>
              <a:t>= 2A</a:t>
            </a:r>
            <a:r>
              <a:rPr lang="zh-CN" altLang="en-US">
                <a:solidFill>
                  <a:srgbClr val="1E14E8"/>
                </a:solidFill>
                <a:latin typeface="Times New Roman" panose="02020603050405020304" pitchFamily="18" charset="0"/>
                <a:ea typeface="华文新魏" panose="02010800040101010101" pitchFamily="2" charset="-122"/>
              </a:rPr>
              <a:t>。</a:t>
            </a:r>
          </a:p>
          <a:p>
            <a:pPr eaLnBrk="1" hangingPunct="1"/>
            <a:r>
              <a:rPr lang="zh-CN" altLang="en-US">
                <a:solidFill>
                  <a:srgbClr val="1E14E8"/>
                </a:solidFill>
                <a:latin typeface="Times New Roman" panose="02020603050405020304" pitchFamily="18" charset="0"/>
                <a:ea typeface="华文新魏" panose="02010800040101010101" pitchFamily="2" charset="-122"/>
              </a:rPr>
              <a:t>问当</a:t>
            </a:r>
            <a:r>
              <a:rPr lang="en-US" altLang="zh-CN">
                <a:solidFill>
                  <a:srgbClr val="1E14E8"/>
                </a:solidFill>
                <a:latin typeface="Times New Roman" panose="02020603050405020304" pitchFamily="18" charset="0"/>
                <a:ea typeface="华文新魏" panose="02010800040101010101" pitchFamily="2" charset="-122"/>
              </a:rPr>
              <a:t>R = R</a:t>
            </a:r>
            <a:r>
              <a:rPr lang="en-US" altLang="zh-CN" baseline="-25000">
                <a:solidFill>
                  <a:srgbClr val="1E14E8"/>
                </a:solidFill>
                <a:latin typeface="Times New Roman" panose="02020603050405020304" pitchFamily="18" charset="0"/>
                <a:ea typeface="华文新魏" panose="02010800040101010101" pitchFamily="2" charset="-122"/>
              </a:rPr>
              <a:t>3</a:t>
            </a:r>
            <a:r>
              <a:rPr lang="zh-CN" altLang="en-US">
                <a:solidFill>
                  <a:srgbClr val="1E14E8"/>
                </a:solidFill>
                <a:latin typeface="Times New Roman" panose="02020603050405020304" pitchFamily="18" charset="0"/>
                <a:ea typeface="华文新魏" panose="02010800040101010101" pitchFamily="2" charset="-122"/>
              </a:rPr>
              <a:t>时，测得</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2</a:t>
            </a:r>
            <a:r>
              <a:rPr lang="en-US" altLang="zh-CN">
                <a:solidFill>
                  <a:srgbClr val="1E14E8"/>
                </a:solidFill>
                <a:latin typeface="Times New Roman" panose="02020603050405020304" pitchFamily="18" charset="0"/>
                <a:ea typeface="华文新魏" panose="02010800040101010101" pitchFamily="2" charset="-122"/>
              </a:rPr>
              <a:t>= 4/3 A</a:t>
            </a:r>
            <a:r>
              <a:rPr lang="zh-CN" altLang="en-US">
                <a:solidFill>
                  <a:srgbClr val="1E14E8"/>
                </a:solidFill>
                <a:latin typeface="Times New Roman" panose="02020603050405020304" pitchFamily="18" charset="0"/>
                <a:ea typeface="华文新魏" panose="02010800040101010101" pitchFamily="2" charset="-122"/>
              </a:rPr>
              <a:t>，此时测得的</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1</a:t>
            </a:r>
            <a:r>
              <a:rPr lang="en-US" altLang="zh-CN">
                <a:solidFill>
                  <a:srgbClr val="1E14E8"/>
                </a:solidFill>
                <a:latin typeface="Times New Roman" panose="02020603050405020304" pitchFamily="18" charset="0"/>
                <a:ea typeface="华文新魏" panose="02010800040101010101" pitchFamily="2" charset="-122"/>
              </a:rPr>
              <a:t> </a:t>
            </a:r>
            <a:r>
              <a:rPr lang="zh-CN" altLang="en-US">
                <a:solidFill>
                  <a:srgbClr val="1E14E8"/>
                </a:solidFill>
                <a:latin typeface="Times New Roman" panose="02020603050405020304" pitchFamily="18" charset="0"/>
                <a:ea typeface="华文新魏" panose="02010800040101010101" pitchFamily="2" charset="-122"/>
              </a:rPr>
              <a:t>为多少？</a:t>
            </a:r>
            <a:r>
              <a:rPr lang="zh-CN" altLang="en-US" sz="2400">
                <a:solidFill>
                  <a:srgbClr val="1E14E8"/>
                </a:solidFill>
                <a:latin typeface="Times New Roman" panose="02020603050405020304" pitchFamily="18" charset="0"/>
                <a:ea typeface="华文新魏" panose="02010800040101010101" pitchFamily="2" charset="-122"/>
              </a:rPr>
              <a:t> </a:t>
            </a:r>
          </a:p>
        </p:txBody>
      </p:sp>
      <p:graphicFrame>
        <p:nvGraphicFramePr>
          <p:cNvPr id="40975" name="对象 40974">
            <a:extLst>
              <a:ext uri="{FF2B5EF4-FFF2-40B4-BE49-F238E27FC236}">
                <a16:creationId xmlns:a16="http://schemas.microsoft.com/office/drawing/2014/main" id="{F2D80CA2-C267-45AF-99F6-630EA18E6AFD}"/>
              </a:ext>
            </a:extLst>
          </p:cNvPr>
          <p:cNvGraphicFramePr>
            <a:graphicFrameLocks/>
          </p:cNvGraphicFramePr>
          <p:nvPr/>
        </p:nvGraphicFramePr>
        <p:xfrm>
          <a:off x="6400800" y="1371600"/>
          <a:ext cx="2244725" cy="1768475"/>
        </p:xfrm>
        <a:graphic>
          <a:graphicData uri="http://schemas.openxmlformats.org/presentationml/2006/ole">
            <mc:AlternateContent xmlns:mc="http://schemas.openxmlformats.org/markup-compatibility/2006">
              <mc:Choice xmlns:v="urn:schemas-microsoft-com:vml" Requires="v">
                <p:oleObj spid="_x0000_s48174" r:id="rId3" imgW="2244852" imgH="1767840" progId="Visio.Drawing.5">
                  <p:embed/>
                </p:oleObj>
              </mc:Choice>
              <mc:Fallback>
                <p:oleObj r:id="rId3" imgW="2244852" imgH="1767840" progId="Visio.Drawing.5">
                  <p:embed/>
                  <p:pic>
                    <p:nvPicPr>
                      <p:cNvPr id="0" name="对象 4097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1371600"/>
                        <a:ext cx="2244725"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76" name="对象 40975">
            <a:extLst>
              <a:ext uri="{FF2B5EF4-FFF2-40B4-BE49-F238E27FC236}">
                <a16:creationId xmlns:a16="http://schemas.microsoft.com/office/drawing/2014/main" id="{885F3562-2C10-4316-8152-FCD95B6B7917}"/>
              </a:ext>
            </a:extLst>
          </p:cNvPr>
          <p:cNvGraphicFramePr>
            <a:graphicFrameLocks/>
          </p:cNvGraphicFramePr>
          <p:nvPr/>
        </p:nvGraphicFramePr>
        <p:xfrm>
          <a:off x="6400800" y="3352800"/>
          <a:ext cx="2571750" cy="1616075"/>
        </p:xfrm>
        <a:graphic>
          <a:graphicData uri="http://schemas.openxmlformats.org/presentationml/2006/ole">
            <mc:AlternateContent xmlns:mc="http://schemas.openxmlformats.org/markup-compatibility/2006">
              <mc:Choice xmlns:v="urn:schemas-microsoft-com:vml" Requires="v">
                <p:oleObj spid="_x0000_s48175" r:id="rId5" imgW="2570988" imgH="1615440" progId="Visio.Drawing.5">
                  <p:embed/>
                </p:oleObj>
              </mc:Choice>
              <mc:Fallback>
                <p:oleObj r:id="rId5" imgW="2570988" imgH="1615440" progId="Visio.Drawing.5">
                  <p:embed/>
                  <p:pic>
                    <p:nvPicPr>
                      <p:cNvPr id="0" name="对象 4097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0800" y="3352800"/>
                        <a:ext cx="257175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0977" name="文本框 40976">
            <a:extLst>
              <a:ext uri="{FF2B5EF4-FFF2-40B4-BE49-F238E27FC236}">
                <a16:creationId xmlns:a16="http://schemas.microsoft.com/office/drawing/2014/main" id="{0ABF16F8-6173-46B8-8A61-77315152A8DC}"/>
              </a:ext>
            </a:extLst>
          </p:cNvPr>
          <p:cNvSpPr txBox="1">
            <a:spLocks noChangeArrowheads="1"/>
          </p:cNvSpPr>
          <p:nvPr/>
        </p:nvSpPr>
        <p:spPr bwMode="auto">
          <a:xfrm>
            <a:off x="228600" y="3200400"/>
            <a:ext cx="6248400"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1E14E8"/>
                </a:solidFill>
                <a:latin typeface="Times New Roman" panose="02020603050405020304" pitchFamily="18" charset="0"/>
                <a:ea typeface="华文新魏" panose="02010800040101010101" pitchFamily="2" charset="-122"/>
              </a:rPr>
              <a:t>       </a:t>
            </a:r>
            <a:r>
              <a:rPr lang="zh-CN" altLang="en-US">
                <a:solidFill>
                  <a:srgbClr val="1E14E8"/>
                </a:solidFill>
                <a:latin typeface="Times New Roman" panose="02020603050405020304" pitchFamily="18" charset="0"/>
                <a:ea typeface="华文新魏" panose="02010800040101010101" pitchFamily="2" charset="-122"/>
              </a:rPr>
              <a:t>根据线性电路的齐次性和叠加性，由电流源</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S</a:t>
            </a:r>
            <a:r>
              <a:rPr lang="zh-CN" altLang="en-US">
                <a:solidFill>
                  <a:srgbClr val="1E14E8"/>
                </a:solidFill>
                <a:latin typeface="Times New Roman" panose="02020603050405020304" pitchFamily="18" charset="0"/>
                <a:ea typeface="华文新魏" panose="02010800040101010101" pitchFamily="2" charset="-122"/>
              </a:rPr>
              <a:t>单独作用时所产生的电流</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1</a:t>
            </a:r>
            <a:r>
              <a:rPr lang="en-US" altLang="zh-CN">
                <a:solidFill>
                  <a:srgbClr val="1E14E8"/>
                </a:solidFill>
                <a:latin typeface="Times New Roman" panose="02020603050405020304" pitchFamily="18" charset="0"/>
                <a:ea typeface="华文新魏" panose="02010800040101010101" pitchFamily="2" charset="-122"/>
              </a:rPr>
              <a:t>’</a:t>
            </a:r>
            <a:r>
              <a:rPr lang="zh-CN" altLang="en-US">
                <a:solidFill>
                  <a:srgbClr val="1E14E8"/>
                </a:solidFill>
                <a:latin typeface="Times New Roman" panose="02020603050405020304" pitchFamily="18" charset="0"/>
                <a:ea typeface="华文新魏" panose="02010800040101010101" pitchFamily="2" charset="-122"/>
              </a:rPr>
              <a:t>令为</a:t>
            </a:r>
            <a:r>
              <a:rPr lang="en-US" altLang="zh-CN">
                <a:solidFill>
                  <a:srgbClr val="1E14E8"/>
                </a:solidFill>
                <a:latin typeface="Times New Roman" panose="02020603050405020304" pitchFamily="18" charset="0"/>
                <a:ea typeface="华文新魏" panose="02010800040101010101" pitchFamily="2" charset="-122"/>
              </a:rPr>
              <a:t>K</a:t>
            </a:r>
            <a:r>
              <a:rPr lang="en-US" altLang="zh-CN" baseline="-25000">
                <a:solidFill>
                  <a:srgbClr val="1E14E8"/>
                </a:solidFill>
                <a:latin typeface="Times New Roman" panose="02020603050405020304" pitchFamily="18" charset="0"/>
                <a:ea typeface="华文新魏" panose="02010800040101010101" pitchFamily="2" charset="-122"/>
              </a:rPr>
              <a:t>1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S </a:t>
            </a:r>
            <a:r>
              <a:rPr lang="en-US" altLang="zh-CN">
                <a:solidFill>
                  <a:srgbClr val="1E14E8"/>
                </a:solidFill>
                <a:latin typeface="Times New Roman" panose="02020603050405020304" pitchFamily="18" charset="0"/>
                <a:ea typeface="华文新魏" panose="02010800040101010101" pitchFamily="2" charset="-122"/>
              </a:rPr>
              <a:t>,</a:t>
            </a:r>
            <a:r>
              <a:rPr lang="zh-CN" altLang="en-US">
                <a:solidFill>
                  <a:srgbClr val="1E14E8"/>
                </a:solidFill>
                <a:latin typeface="Times New Roman" panose="02020603050405020304" pitchFamily="18" charset="0"/>
                <a:ea typeface="华文新魏" panose="02010800040101010101" pitchFamily="2" charset="-122"/>
              </a:rPr>
              <a:t>当</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S</a:t>
            </a:r>
            <a:r>
              <a:rPr lang="en-US" altLang="zh-CN">
                <a:solidFill>
                  <a:srgbClr val="1E14E8"/>
                </a:solidFill>
                <a:latin typeface="Times New Roman" panose="02020603050405020304" pitchFamily="18" charset="0"/>
                <a:ea typeface="华文新魏" panose="02010800040101010101" pitchFamily="2" charset="-122"/>
              </a:rPr>
              <a:t>= 0</a:t>
            </a:r>
            <a:r>
              <a:rPr lang="zh-CN" altLang="en-US">
                <a:solidFill>
                  <a:srgbClr val="1E14E8"/>
                </a:solidFill>
                <a:latin typeface="Times New Roman" panose="02020603050405020304" pitchFamily="18" charset="0"/>
                <a:ea typeface="华文新魏" panose="02010800040101010101" pitchFamily="2" charset="-122"/>
              </a:rPr>
              <a:t>时</a:t>
            </a:r>
            <a:r>
              <a:rPr lang="en-US" altLang="zh-CN">
                <a:solidFill>
                  <a:srgbClr val="1E14E8"/>
                </a:solidFill>
                <a:latin typeface="Times New Roman" panose="02020603050405020304" pitchFamily="18" charset="0"/>
                <a:ea typeface="华文新魏" panose="02010800040101010101" pitchFamily="2" charset="-122"/>
              </a:rPr>
              <a:t>,</a:t>
            </a:r>
            <a:r>
              <a:rPr lang="zh-CN" altLang="en-US">
                <a:solidFill>
                  <a:srgbClr val="1E14E8"/>
                </a:solidFill>
                <a:latin typeface="Times New Roman" panose="02020603050405020304" pitchFamily="18" charset="0"/>
                <a:ea typeface="华文新魏" panose="02010800040101010101" pitchFamily="2" charset="-122"/>
              </a:rPr>
              <a:t>由电路</a:t>
            </a:r>
            <a:r>
              <a:rPr lang="en-US" altLang="zh-CN">
                <a:solidFill>
                  <a:srgbClr val="1E14E8"/>
                </a:solidFill>
                <a:latin typeface="Times New Roman" panose="02020603050405020304" pitchFamily="18" charset="0"/>
                <a:ea typeface="华文新魏" panose="02010800040101010101" pitchFamily="2" charset="-122"/>
              </a:rPr>
              <a:t>N</a:t>
            </a:r>
            <a:r>
              <a:rPr lang="zh-CN" altLang="en-US">
                <a:solidFill>
                  <a:srgbClr val="1E14E8"/>
                </a:solidFill>
                <a:latin typeface="Times New Roman" panose="02020603050405020304" pitchFamily="18" charset="0"/>
                <a:ea typeface="华文新魏" panose="02010800040101010101" pitchFamily="2" charset="-122"/>
              </a:rPr>
              <a:t>内部独立源产生的电流设为</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1</a:t>
            </a:r>
            <a:r>
              <a:rPr lang="en-US" altLang="zh-CN">
                <a:solidFill>
                  <a:srgbClr val="1E14E8"/>
                </a:solidFill>
                <a:latin typeface="Times New Roman" panose="02020603050405020304" pitchFamily="18" charset="0"/>
                <a:ea typeface="华文新魏" panose="02010800040101010101" pitchFamily="2" charset="-122"/>
              </a:rPr>
              <a:t>”,</a:t>
            </a:r>
            <a:r>
              <a:rPr lang="zh-CN" altLang="en-US">
                <a:solidFill>
                  <a:srgbClr val="1E14E8"/>
                </a:solidFill>
                <a:latin typeface="Times New Roman" panose="02020603050405020304" pitchFamily="18" charset="0"/>
                <a:ea typeface="华文新魏" panose="02010800040101010101" pitchFamily="2" charset="-122"/>
              </a:rPr>
              <a:t>于是</a:t>
            </a:r>
          </a:p>
          <a:p>
            <a:pPr eaLnBrk="1" hangingPunct="1"/>
            <a:r>
              <a:rPr lang="zh-CN" altLang="en-US">
                <a:solidFill>
                  <a:srgbClr val="1E14E8"/>
                </a:solidFill>
                <a:latin typeface="Times New Roman" panose="02020603050405020304" pitchFamily="18" charset="0"/>
                <a:ea typeface="华文新魏" panose="02010800040101010101" pitchFamily="2" charset="-122"/>
              </a:rPr>
              <a:t>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1</a:t>
            </a:r>
            <a:r>
              <a:rPr lang="en-US" altLang="zh-CN">
                <a:solidFill>
                  <a:srgbClr val="1E14E8"/>
                </a:solidFill>
                <a:latin typeface="Times New Roman" panose="02020603050405020304" pitchFamily="18" charset="0"/>
                <a:ea typeface="华文新魏" panose="02010800040101010101" pitchFamily="2" charset="-122"/>
              </a:rPr>
              <a:t> = K</a:t>
            </a:r>
            <a:r>
              <a:rPr lang="en-US" altLang="zh-CN" baseline="-25000">
                <a:solidFill>
                  <a:srgbClr val="1E14E8"/>
                </a:solidFill>
                <a:latin typeface="Times New Roman" panose="02020603050405020304" pitchFamily="18" charset="0"/>
                <a:ea typeface="华文新魏" panose="02010800040101010101" pitchFamily="2" charset="-122"/>
              </a:rPr>
              <a:t>1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S </a:t>
            </a:r>
            <a:r>
              <a:rPr lang="en-US" altLang="zh-CN">
                <a:solidFill>
                  <a:srgbClr val="1E14E8"/>
                </a:solidFill>
                <a:latin typeface="Times New Roman" panose="02020603050405020304" pitchFamily="18" charset="0"/>
                <a:ea typeface="华文新魏" panose="02010800040101010101" pitchFamily="2" charset="-122"/>
              </a:rPr>
              <a:t>+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1</a:t>
            </a:r>
            <a:r>
              <a:rPr lang="en-US" altLang="zh-CN">
                <a:solidFill>
                  <a:srgbClr val="1E14E8"/>
                </a:solidFill>
                <a:latin typeface="Times New Roman" panose="02020603050405020304" pitchFamily="18" charset="0"/>
                <a:ea typeface="华文新魏" panose="02010800040101010101" pitchFamily="2" charset="-122"/>
              </a:rPr>
              <a:t>” = K</a:t>
            </a:r>
            <a:r>
              <a:rPr lang="en-US" altLang="zh-CN" baseline="-25000">
                <a:solidFill>
                  <a:srgbClr val="1E14E8"/>
                </a:solidFill>
                <a:latin typeface="Times New Roman" panose="02020603050405020304" pitchFamily="18" charset="0"/>
                <a:ea typeface="华文新魏" panose="02010800040101010101" pitchFamily="2" charset="-122"/>
              </a:rPr>
              <a:t>1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2 </a:t>
            </a:r>
            <a:r>
              <a:rPr lang="en-US" altLang="zh-CN">
                <a:solidFill>
                  <a:srgbClr val="1E14E8"/>
                </a:solidFill>
                <a:latin typeface="Times New Roman" panose="02020603050405020304" pitchFamily="18" charset="0"/>
                <a:ea typeface="华文新魏" panose="02010800040101010101" pitchFamily="2" charset="-122"/>
              </a:rPr>
              <a:t>+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1</a:t>
            </a:r>
            <a:r>
              <a:rPr lang="en-US" altLang="zh-CN">
                <a:solidFill>
                  <a:srgbClr val="1E14E8"/>
                </a:solidFill>
                <a:latin typeface="Times New Roman" panose="02020603050405020304" pitchFamily="18" charset="0"/>
                <a:ea typeface="华文新魏" panose="02010800040101010101" pitchFamily="2" charset="-122"/>
              </a:rPr>
              <a:t>” </a:t>
            </a:r>
          </a:p>
          <a:p>
            <a:pPr eaLnBrk="1" hangingPunct="1"/>
            <a:r>
              <a:rPr lang="zh-CN" altLang="en-US">
                <a:solidFill>
                  <a:srgbClr val="1E14E8"/>
                </a:solidFill>
                <a:latin typeface="Times New Roman" panose="02020603050405020304" pitchFamily="18" charset="0"/>
                <a:ea typeface="华文新魏" panose="02010800040101010101" pitchFamily="2" charset="-122"/>
              </a:rPr>
              <a:t>将已知条件代入</a:t>
            </a:r>
            <a:r>
              <a:rPr lang="en-US" altLang="zh-CN">
                <a:solidFill>
                  <a:srgbClr val="1E14E8"/>
                </a:solidFill>
                <a:latin typeface="Times New Roman" panose="02020603050405020304" pitchFamily="18" charset="0"/>
                <a:ea typeface="华文新魏" panose="02010800040101010101" pitchFamily="2" charset="-122"/>
              </a:rPr>
              <a:t>,</a:t>
            </a:r>
            <a:r>
              <a:rPr lang="zh-CN" altLang="en-US">
                <a:solidFill>
                  <a:srgbClr val="1E14E8"/>
                </a:solidFill>
                <a:latin typeface="Times New Roman" panose="02020603050405020304" pitchFamily="18" charset="0"/>
                <a:ea typeface="华文新魏" panose="02010800040101010101" pitchFamily="2" charset="-122"/>
              </a:rPr>
              <a:t>有</a:t>
            </a:r>
          </a:p>
          <a:p>
            <a:pPr eaLnBrk="1" hangingPunct="1"/>
            <a:r>
              <a:rPr lang="zh-CN" altLang="en-US">
                <a:solidFill>
                  <a:srgbClr val="1E14E8"/>
                </a:solidFill>
                <a:latin typeface="Times New Roman" panose="02020603050405020304" pitchFamily="18" charset="0"/>
                <a:ea typeface="华文新魏" panose="02010800040101010101" pitchFamily="2" charset="-122"/>
              </a:rPr>
              <a:t>          </a:t>
            </a:r>
            <a:r>
              <a:rPr lang="en-US" altLang="zh-CN">
                <a:solidFill>
                  <a:srgbClr val="1E14E8"/>
                </a:solidFill>
                <a:latin typeface="Times New Roman" panose="02020603050405020304" pitchFamily="18" charset="0"/>
                <a:ea typeface="华文新魏" panose="02010800040101010101" pitchFamily="2" charset="-122"/>
              </a:rPr>
              <a:t>4 K</a:t>
            </a:r>
            <a:r>
              <a:rPr lang="en-US" altLang="zh-CN" baseline="-25000">
                <a:solidFill>
                  <a:srgbClr val="1E14E8"/>
                </a:solidFill>
                <a:latin typeface="Times New Roman" panose="02020603050405020304" pitchFamily="18" charset="0"/>
                <a:ea typeface="华文新魏" panose="02010800040101010101" pitchFamily="2" charset="-122"/>
              </a:rPr>
              <a:t>1 </a:t>
            </a:r>
            <a:r>
              <a:rPr lang="en-US" altLang="zh-CN">
                <a:solidFill>
                  <a:srgbClr val="1E14E8"/>
                </a:solidFill>
                <a:latin typeface="Times New Roman" panose="02020603050405020304" pitchFamily="18" charset="0"/>
                <a:ea typeface="华文新魏" panose="02010800040101010101" pitchFamily="2" charset="-122"/>
              </a:rPr>
              <a:t>+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1</a:t>
            </a:r>
            <a:r>
              <a:rPr lang="en-US" altLang="zh-CN">
                <a:solidFill>
                  <a:srgbClr val="1E14E8"/>
                </a:solidFill>
                <a:latin typeface="Times New Roman" panose="02020603050405020304" pitchFamily="18" charset="0"/>
                <a:ea typeface="华文新魏" panose="02010800040101010101" pitchFamily="2" charset="-122"/>
              </a:rPr>
              <a:t>” = 5  </a:t>
            </a:r>
            <a:r>
              <a:rPr lang="zh-CN" altLang="en-US">
                <a:solidFill>
                  <a:srgbClr val="1E14E8"/>
                </a:solidFill>
                <a:latin typeface="Times New Roman" panose="02020603050405020304" pitchFamily="18" charset="0"/>
                <a:ea typeface="华文新魏" panose="02010800040101010101" pitchFamily="2" charset="-122"/>
              </a:rPr>
              <a:t>，       </a:t>
            </a:r>
            <a:r>
              <a:rPr lang="en-US" altLang="zh-CN">
                <a:solidFill>
                  <a:srgbClr val="1E14E8"/>
                </a:solidFill>
                <a:latin typeface="Times New Roman" panose="02020603050405020304" pitchFamily="18" charset="0"/>
                <a:ea typeface="华文新魏" panose="02010800040101010101" pitchFamily="2" charset="-122"/>
              </a:rPr>
              <a:t>2 K</a:t>
            </a:r>
            <a:r>
              <a:rPr lang="en-US" altLang="zh-CN" baseline="-25000">
                <a:solidFill>
                  <a:srgbClr val="1E14E8"/>
                </a:solidFill>
                <a:latin typeface="Times New Roman" panose="02020603050405020304" pitchFamily="18" charset="0"/>
                <a:ea typeface="华文新魏" panose="02010800040101010101" pitchFamily="2" charset="-122"/>
              </a:rPr>
              <a:t>1 </a:t>
            </a:r>
            <a:r>
              <a:rPr lang="en-US" altLang="zh-CN">
                <a:solidFill>
                  <a:srgbClr val="1E14E8"/>
                </a:solidFill>
                <a:latin typeface="Times New Roman" panose="02020603050405020304" pitchFamily="18" charset="0"/>
                <a:ea typeface="华文新魏" panose="02010800040101010101" pitchFamily="2" charset="-122"/>
              </a:rPr>
              <a:t>+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1</a:t>
            </a:r>
            <a:r>
              <a:rPr lang="en-US" altLang="zh-CN">
                <a:solidFill>
                  <a:srgbClr val="1E14E8"/>
                </a:solidFill>
                <a:latin typeface="Times New Roman" panose="02020603050405020304" pitchFamily="18" charset="0"/>
                <a:ea typeface="华文新魏" panose="02010800040101010101" pitchFamily="2" charset="-122"/>
              </a:rPr>
              <a:t>” = 3.5</a:t>
            </a:r>
          </a:p>
          <a:p>
            <a:pPr eaLnBrk="1" hangingPunct="1"/>
            <a:r>
              <a:rPr lang="zh-CN" altLang="en-US">
                <a:solidFill>
                  <a:srgbClr val="1E14E8"/>
                </a:solidFill>
                <a:latin typeface="Times New Roman" panose="02020603050405020304" pitchFamily="18" charset="0"/>
                <a:ea typeface="华文新魏" panose="02010800040101010101" pitchFamily="2" charset="-122"/>
              </a:rPr>
              <a:t>解得 </a:t>
            </a:r>
            <a:r>
              <a:rPr lang="en-US" altLang="zh-CN">
                <a:solidFill>
                  <a:srgbClr val="1E14E8"/>
                </a:solidFill>
                <a:latin typeface="Times New Roman" panose="02020603050405020304" pitchFamily="18" charset="0"/>
                <a:ea typeface="华文新魏" panose="02010800040101010101" pitchFamily="2" charset="-122"/>
              </a:rPr>
              <a:t>K</a:t>
            </a:r>
            <a:r>
              <a:rPr lang="en-US" altLang="zh-CN" baseline="-25000">
                <a:solidFill>
                  <a:srgbClr val="1E14E8"/>
                </a:solidFill>
                <a:latin typeface="Times New Roman" panose="02020603050405020304" pitchFamily="18" charset="0"/>
                <a:ea typeface="华文新魏" panose="02010800040101010101" pitchFamily="2" charset="-122"/>
              </a:rPr>
              <a:t>1 </a:t>
            </a:r>
            <a:r>
              <a:rPr lang="en-US" altLang="zh-CN">
                <a:solidFill>
                  <a:srgbClr val="1E14E8"/>
                </a:solidFill>
                <a:latin typeface="Times New Roman" panose="02020603050405020304" pitchFamily="18" charset="0"/>
                <a:ea typeface="华文新魏" panose="02010800040101010101" pitchFamily="2" charset="-122"/>
              </a:rPr>
              <a:t>= </a:t>
            </a:r>
            <a:r>
              <a:rPr lang="en-US" altLang="zh-CN" sz="3600">
                <a:solidFill>
                  <a:srgbClr val="1E14E8"/>
                </a:solidFill>
                <a:latin typeface="Times New Roman" panose="02020603050405020304" pitchFamily="18" charset="0"/>
                <a:ea typeface="华文新魏" panose="02010800040101010101" pitchFamily="2" charset="-122"/>
              </a:rPr>
              <a:t>¾</a:t>
            </a:r>
            <a:r>
              <a:rPr lang="en-US" altLang="zh-CN">
                <a:solidFill>
                  <a:srgbClr val="1E14E8"/>
                </a:solidFill>
                <a:latin typeface="Times New Roman" panose="02020603050405020304" pitchFamily="18" charset="0"/>
                <a:ea typeface="华文新魏" panose="02010800040101010101" pitchFamily="2" charset="-122"/>
              </a:rPr>
              <a:t>   </a:t>
            </a:r>
            <a:r>
              <a:rPr lang="zh-CN" altLang="en-US">
                <a:solidFill>
                  <a:srgbClr val="1E14E8"/>
                </a:solidFill>
                <a:latin typeface="Times New Roman" panose="02020603050405020304" pitchFamily="18" charset="0"/>
                <a:ea typeface="华文新魏" panose="02010800040101010101" pitchFamily="2" charset="-122"/>
              </a:rPr>
              <a:t>，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1</a:t>
            </a:r>
            <a:r>
              <a:rPr lang="en-US" altLang="zh-CN">
                <a:solidFill>
                  <a:srgbClr val="1E14E8"/>
                </a:solidFill>
                <a:latin typeface="Times New Roman" panose="02020603050405020304" pitchFamily="18" charset="0"/>
                <a:ea typeface="华文新魏" panose="02010800040101010101" pitchFamily="2" charset="-122"/>
              </a:rPr>
              <a:t>” = 2</a:t>
            </a:r>
            <a:r>
              <a:rPr lang="zh-CN" altLang="en-US">
                <a:solidFill>
                  <a:srgbClr val="1E14E8"/>
                </a:solidFill>
                <a:latin typeface="Times New Roman" panose="02020603050405020304" pitchFamily="18" charset="0"/>
                <a:ea typeface="华文新魏" panose="02010800040101010101" pitchFamily="2" charset="-122"/>
              </a:rPr>
              <a:t>。于是有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1</a:t>
            </a:r>
            <a:r>
              <a:rPr lang="en-US" altLang="zh-CN">
                <a:solidFill>
                  <a:srgbClr val="1E14E8"/>
                </a:solidFill>
                <a:latin typeface="Times New Roman" panose="02020603050405020304" pitchFamily="18" charset="0"/>
                <a:ea typeface="华文新魏" panose="02010800040101010101" pitchFamily="2" charset="-122"/>
              </a:rPr>
              <a:t> = (3/4)</a:t>
            </a:r>
            <a:r>
              <a:rPr lang="en-US" altLang="zh-CN" baseline="-25000">
                <a:solidFill>
                  <a:srgbClr val="1E14E8"/>
                </a:solidFill>
                <a:latin typeface="Times New Roman" panose="02020603050405020304" pitchFamily="18" charset="0"/>
                <a:ea typeface="华文新魏" panose="02010800040101010101" pitchFamily="2" charset="-122"/>
              </a:rPr>
              <a:t>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S </a:t>
            </a:r>
            <a:r>
              <a:rPr lang="en-US" altLang="zh-CN">
                <a:solidFill>
                  <a:srgbClr val="1E14E8"/>
                </a:solidFill>
                <a:latin typeface="Times New Roman" panose="02020603050405020304" pitchFamily="18" charset="0"/>
                <a:ea typeface="华文新魏" panose="02010800040101010101" pitchFamily="2" charset="-122"/>
              </a:rPr>
              <a:t>+ 2</a:t>
            </a:r>
          </a:p>
          <a:p>
            <a:pPr eaLnBrk="1" hangingPunct="1"/>
            <a:r>
              <a:rPr lang="zh-CN" altLang="en-US">
                <a:solidFill>
                  <a:srgbClr val="1E14E8"/>
                </a:solidFill>
                <a:latin typeface="Times New Roman" panose="02020603050405020304" pitchFamily="18" charset="0"/>
                <a:ea typeface="华文新魏" panose="02010800040101010101" pitchFamily="2" charset="-122"/>
              </a:rPr>
              <a:t>因此，当</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2</a:t>
            </a:r>
            <a:r>
              <a:rPr lang="en-US" altLang="zh-CN">
                <a:solidFill>
                  <a:srgbClr val="1E14E8"/>
                </a:solidFill>
                <a:latin typeface="Times New Roman" panose="02020603050405020304" pitchFamily="18" charset="0"/>
                <a:ea typeface="华文新魏" panose="02010800040101010101" pitchFamily="2" charset="-122"/>
              </a:rPr>
              <a:t>= 4/3 A</a:t>
            </a:r>
            <a:r>
              <a:rPr lang="zh-CN" altLang="en-US">
                <a:solidFill>
                  <a:srgbClr val="1E14E8"/>
                </a:solidFill>
                <a:latin typeface="Times New Roman" panose="02020603050405020304" pitchFamily="18" charset="0"/>
                <a:ea typeface="华文新魏" panose="02010800040101010101" pitchFamily="2" charset="-122"/>
              </a:rPr>
              <a:t>时，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1</a:t>
            </a:r>
            <a:r>
              <a:rPr lang="en-US" altLang="zh-CN">
                <a:solidFill>
                  <a:srgbClr val="1E14E8"/>
                </a:solidFill>
                <a:latin typeface="Times New Roman" panose="02020603050405020304" pitchFamily="18" charset="0"/>
                <a:ea typeface="华文新魏" panose="02010800040101010101" pitchFamily="2" charset="-122"/>
              </a:rPr>
              <a:t> = 3A</a:t>
            </a:r>
          </a:p>
        </p:txBody>
      </p:sp>
      <p:sp>
        <p:nvSpPr>
          <p:cNvPr id="48136" name="矩形 40977">
            <a:extLst>
              <a:ext uri="{FF2B5EF4-FFF2-40B4-BE49-F238E27FC236}">
                <a16:creationId xmlns:a16="http://schemas.microsoft.com/office/drawing/2014/main" id="{FD2B8106-8249-4CE5-B1C8-0C8DF4F18AA3}"/>
              </a:ext>
            </a:extLst>
          </p:cNvPr>
          <p:cNvSpPr>
            <a:spLocks noChangeArrowheads="1" noChangeShapeType="1" noTextEdit="1"/>
          </p:cNvSpPr>
          <p:nvPr/>
        </p:nvSpPr>
        <p:spPr bwMode="auto">
          <a:xfrm>
            <a:off x="3429000" y="0"/>
            <a:ext cx="36576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 二、替代定理的应用举例</a:t>
            </a:r>
          </a:p>
        </p:txBody>
      </p:sp>
      <p:sp>
        <p:nvSpPr>
          <p:cNvPr id="43016" name="文本框 40982">
            <a:hlinkClick r:id="" action="ppaction://hlinkshowjump?jump=nextslide"/>
            <a:extLst>
              <a:ext uri="{FF2B5EF4-FFF2-40B4-BE49-F238E27FC236}">
                <a16:creationId xmlns:a16="http://schemas.microsoft.com/office/drawing/2014/main" id="{5E647CA0-9A61-49DB-B35F-76EB4879B26F}"/>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43017" name="文本框 40983">
            <a:hlinkClick r:id="" action="ppaction://hlinkshowjump?jump=previousslide"/>
            <a:extLst>
              <a:ext uri="{FF2B5EF4-FFF2-40B4-BE49-F238E27FC236}">
                <a16:creationId xmlns:a16="http://schemas.microsoft.com/office/drawing/2014/main" id="{35F7F498-6CE8-44FD-A09B-435857954422}"/>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43018" name="文本框 40984">
            <a:extLst>
              <a:ext uri="{FF2B5EF4-FFF2-40B4-BE49-F238E27FC236}">
                <a16:creationId xmlns:a16="http://schemas.microsoft.com/office/drawing/2014/main" id="{7477FFBE-F3FF-4507-AE56-F3340C85DA8D}"/>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0665BCF3-A59C-4B1E-A972-BFF85AB42243}"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30</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43019" name="文本框 40985">
            <a:hlinkClick r:id="" action="ppaction://hlinkshowjump?jump=firstslide"/>
            <a:extLst>
              <a:ext uri="{FF2B5EF4-FFF2-40B4-BE49-F238E27FC236}">
                <a16:creationId xmlns:a16="http://schemas.microsoft.com/office/drawing/2014/main" id="{7A0D96E3-07D3-486B-BB62-1D695115DEFF}"/>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48141" name="标题 40986">
            <a:extLst>
              <a:ext uri="{FF2B5EF4-FFF2-40B4-BE49-F238E27FC236}">
                <a16:creationId xmlns:a16="http://schemas.microsoft.com/office/drawing/2014/main" id="{61CFB554-AE6A-4D3A-A1E0-087D9D33A3A8}"/>
              </a:ext>
            </a:extLst>
          </p:cNvPr>
          <p:cNvSpPr>
            <a:spLocks noGrp="1" noChangeArrowheads="1"/>
          </p:cNvSpPr>
          <p:nvPr>
            <p:ph type="title" idx="4294967295"/>
          </p:nvPr>
        </p:nvSpPr>
        <p:spPr>
          <a:xfrm>
            <a:off x="228600" y="838200"/>
            <a:ext cx="762000" cy="381000"/>
          </a:xfrm>
        </p:spPr>
        <p:txBody>
          <a:bodyPr/>
          <a:lstStyle/>
          <a:p>
            <a:pPr eaLnBrk="1" hangingPunct="1"/>
            <a:r>
              <a:rPr lang="en-US" altLang="zh-CN" sz="2000">
                <a:solidFill>
                  <a:srgbClr val="1E14E8"/>
                </a:solidFill>
                <a:latin typeface="Times New Roman" panose="02020603050405020304" pitchFamily="18" charset="0"/>
                <a:ea typeface="华文新魏" panose="02010800040101010101" pitchFamily="2" charset="-122"/>
              </a:rPr>
              <a:t> </a:t>
            </a:r>
            <a:r>
              <a:rPr lang="zh-CN" altLang="en-US">
                <a:solidFill>
                  <a:srgbClr val="E92B0B"/>
                </a:solidFill>
                <a:latin typeface="Times New Roman" panose="02020603050405020304" pitchFamily="18" charset="0"/>
                <a:ea typeface="华文新魏" panose="02010800040101010101" pitchFamily="2" charset="-122"/>
              </a:rPr>
              <a:t>例</a:t>
            </a:r>
            <a:r>
              <a:rPr lang="en-US" altLang="zh-CN">
                <a:solidFill>
                  <a:srgbClr val="E92B0B"/>
                </a:solidFill>
                <a:latin typeface="Times New Roman" panose="02020603050405020304" pitchFamily="18" charset="0"/>
                <a:ea typeface="华文新魏" panose="02010800040101010101" pitchFamily="2" charset="-122"/>
              </a:rPr>
              <a:t>2</a:t>
            </a:r>
            <a:r>
              <a:rPr lang="en-US" altLang="zh-CN">
                <a:solidFill>
                  <a:srgbClr val="1E14E8"/>
                </a:solidFill>
                <a:latin typeface="Times New Roman" panose="02020603050405020304" pitchFamily="18" charset="0"/>
                <a:ea typeface="华文新魏" panose="02010800040101010101" pitchFamily="2" charset="-122"/>
              </a:rPr>
              <a:t> </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0974"/>
                                        </p:tgtEl>
                                        <p:attrNameLst>
                                          <p:attrName>style.visibility</p:attrName>
                                        </p:attrNameLst>
                                      </p:cBhvr>
                                      <p:to>
                                        <p:strVal val="visible"/>
                                      </p:to>
                                    </p:set>
                                  </p:childTnLst>
                                </p:cTn>
                              </p:par>
                            </p:childTnLst>
                          </p:cTn>
                        </p:par>
                        <p:par>
                          <p:cTn id="7" fill="hold" nodeType="afterGroup">
                            <p:stCondLst>
                              <p:cond delay="500"/>
                            </p:stCondLst>
                            <p:childTnLst>
                              <p:par>
                                <p:cTn id="8" presetID="2" presetClass="entr" presetSubtype="2" fill="hold" nodeType="afterEffect">
                                  <p:stCondLst>
                                    <p:cond delay="0"/>
                                  </p:stCondLst>
                                  <p:childTnLst>
                                    <p:set>
                                      <p:cBhvr>
                                        <p:cTn id="9" dur="1" fill="hold">
                                          <p:stCondLst>
                                            <p:cond delay="0"/>
                                          </p:stCondLst>
                                        </p:cTn>
                                        <p:tgtEl>
                                          <p:spTgt spid="40975"/>
                                        </p:tgtEl>
                                        <p:attrNameLst>
                                          <p:attrName>style.visibility</p:attrName>
                                        </p:attrNameLst>
                                      </p:cBhvr>
                                      <p:to>
                                        <p:strVal val="visible"/>
                                      </p:to>
                                    </p:set>
                                    <p:anim calcmode="lin" valueType="num">
                                      <p:cBhvr additive="base">
                                        <p:cTn id="10" dur="500" fill="hold"/>
                                        <p:tgtEl>
                                          <p:spTgt spid="40975"/>
                                        </p:tgtEl>
                                        <p:attrNameLst>
                                          <p:attrName>ppt_x</p:attrName>
                                        </p:attrNameLst>
                                      </p:cBhvr>
                                      <p:tavLst>
                                        <p:tav tm="0">
                                          <p:val>
                                            <p:strVal val="1+#ppt_w/2"/>
                                          </p:val>
                                        </p:tav>
                                        <p:tav tm="100000">
                                          <p:val>
                                            <p:strVal val="#ppt_x"/>
                                          </p:val>
                                        </p:tav>
                                      </p:tavLst>
                                    </p:anim>
                                    <p:anim calcmode="lin" valueType="num">
                                      <p:cBhvr additive="base">
                                        <p:cTn id="11" dur="500" fill="hold"/>
                                        <p:tgtEl>
                                          <p:spTgt spid="40975"/>
                                        </p:tgtEl>
                                        <p:attrNameLst>
                                          <p:attrName>ppt_y</p:attrName>
                                        </p:attrNameLst>
                                      </p:cBhvr>
                                      <p:tavLst>
                                        <p:tav tm="0">
                                          <p:val>
                                            <p:strVal val="#ppt_y"/>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40969"/>
                                        </p:tgtEl>
                                        <p:attrNameLst>
                                          <p:attrName>style.visibility</p:attrName>
                                        </p:attrNameLst>
                                      </p:cBhvr>
                                      <p:to>
                                        <p:strVal val="visible"/>
                                      </p:to>
                                    </p:set>
                                    <p:anim calcmode="lin" valueType="num">
                                      <p:cBhvr additive="base">
                                        <p:cTn id="16" dur="500" fill="hold"/>
                                        <p:tgtEl>
                                          <p:spTgt spid="40969"/>
                                        </p:tgtEl>
                                        <p:attrNameLst>
                                          <p:attrName>ppt_x</p:attrName>
                                        </p:attrNameLst>
                                      </p:cBhvr>
                                      <p:tavLst>
                                        <p:tav tm="0">
                                          <p:val>
                                            <p:strVal val="0-#ppt_w/2"/>
                                          </p:val>
                                        </p:tav>
                                        <p:tav tm="100000">
                                          <p:val>
                                            <p:strVal val="#ppt_x"/>
                                          </p:val>
                                        </p:tav>
                                      </p:tavLst>
                                    </p:anim>
                                    <p:anim calcmode="lin" valueType="num">
                                      <p:cBhvr additive="base">
                                        <p:cTn id="17" dur="500" fill="hold"/>
                                        <p:tgtEl>
                                          <p:spTgt spid="40969"/>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500"/>
                            </p:stCondLst>
                            <p:childTnLst>
                              <p:par>
                                <p:cTn id="19" presetID="2" presetClass="entr" presetSubtype="2" fill="hold" nodeType="afterEffect">
                                  <p:stCondLst>
                                    <p:cond delay="0"/>
                                  </p:stCondLst>
                                  <p:childTnLst>
                                    <p:set>
                                      <p:cBhvr>
                                        <p:cTn id="20" dur="1" fill="hold">
                                          <p:stCondLst>
                                            <p:cond delay="0"/>
                                          </p:stCondLst>
                                        </p:cTn>
                                        <p:tgtEl>
                                          <p:spTgt spid="40976"/>
                                        </p:tgtEl>
                                        <p:attrNameLst>
                                          <p:attrName>style.visibility</p:attrName>
                                        </p:attrNameLst>
                                      </p:cBhvr>
                                      <p:to>
                                        <p:strVal val="visible"/>
                                      </p:to>
                                    </p:set>
                                    <p:anim calcmode="lin" valueType="num">
                                      <p:cBhvr additive="base">
                                        <p:cTn id="21" dur="500" fill="hold"/>
                                        <p:tgtEl>
                                          <p:spTgt spid="40976"/>
                                        </p:tgtEl>
                                        <p:attrNameLst>
                                          <p:attrName>ppt_x</p:attrName>
                                        </p:attrNameLst>
                                      </p:cBhvr>
                                      <p:tavLst>
                                        <p:tav tm="0">
                                          <p:val>
                                            <p:strVal val="1+#ppt_w/2"/>
                                          </p:val>
                                        </p:tav>
                                        <p:tav tm="100000">
                                          <p:val>
                                            <p:strVal val="#ppt_x"/>
                                          </p:val>
                                        </p:tav>
                                      </p:tavLst>
                                    </p:anim>
                                    <p:anim calcmode="lin" valueType="num">
                                      <p:cBhvr additive="base">
                                        <p:cTn id="22" dur="500" fill="hold"/>
                                        <p:tgtEl>
                                          <p:spTgt spid="40976"/>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0977">
                                            <p:txEl>
                                              <p:pRg st="0" end="0"/>
                                            </p:txEl>
                                          </p:spTgt>
                                        </p:tgtEl>
                                        <p:attrNameLst>
                                          <p:attrName>style.visibility</p:attrName>
                                        </p:attrNameLst>
                                      </p:cBhvr>
                                      <p:to>
                                        <p:strVal val="visible"/>
                                      </p:to>
                                    </p:set>
                                    <p:animEffect transition="in" filter="wipe(up)">
                                      <p:cBhvr>
                                        <p:cTn id="27" dur="500"/>
                                        <p:tgtEl>
                                          <p:spTgt spid="40977">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0977">
                                            <p:txEl>
                                              <p:pRg st="1" end="1"/>
                                            </p:txEl>
                                          </p:spTgt>
                                        </p:tgtEl>
                                        <p:attrNameLst>
                                          <p:attrName>style.visibility</p:attrName>
                                        </p:attrNameLst>
                                      </p:cBhvr>
                                      <p:to>
                                        <p:strVal val="visible"/>
                                      </p:to>
                                    </p:set>
                                    <p:animEffect transition="in" filter="wipe(up)">
                                      <p:cBhvr>
                                        <p:cTn id="32" dur="500"/>
                                        <p:tgtEl>
                                          <p:spTgt spid="40977">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0977">
                                            <p:txEl>
                                              <p:pRg st="2" end="2"/>
                                            </p:txEl>
                                          </p:spTgt>
                                        </p:tgtEl>
                                        <p:attrNameLst>
                                          <p:attrName>style.visibility</p:attrName>
                                        </p:attrNameLst>
                                      </p:cBhvr>
                                      <p:to>
                                        <p:strVal val="visible"/>
                                      </p:to>
                                    </p:set>
                                    <p:animEffect transition="in" filter="wipe(up)">
                                      <p:cBhvr>
                                        <p:cTn id="37" dur="500"/>
                                        <p:tgtEl>
                                          <p:spTgt spid="40977">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0977">
                                            <p:txEl>
                                              <p:pRg st="3" end="3"/>
                                            </p:txEl>
                                          </p:spTgt>
                                        </p:tgtEl>
                                        <p:attrNameLst>
                                          <p:attrName>style.visibility</p:attrName>
                                        </p:attrNameLst>
                                      </p:cBhvr>
                                      <p:to>
                                        <p:strVal val="visible"/>
                                      </p:to>
                                    </p:set>
                                    <p:animEffect transition="in" filter="wipe(up)">
                                      <p:cBhvr>
                                        <p:cTn id="42" dur="500"/>
                                        <p:tgtEl>
                                          <p:spTgt spid="40977">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40977">
                                            <p:txEl>
                                              <p:pRg st="4" end="4"/>
                                            </p:txEl>
                                          </p:spTgt>
                                        </p:tgtEl>
                                        <p:attrNameLst>
                                          <p:attrName>style.visibility</p:attrName>
                                        </p:attrNameLst>
                                      </p:cBhvr>
                                      <p:to>
                                        <p:strVal val="visible"/>
                                      </p:to>
                                    </p:set>
                                    <p:animEffect transition="in" filter="wipe(up)">
                                      <p:cBhvr>
                                        <p:cTn id="47" dur="500"/>
                                        <p:tgtEl>
                                          <p:spTgt spid="40977">
                                            <p:txEl>
                                              <p:pRg st="4" end="4"/>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40977">
                                            <p:txEl>
                                              <p:pRg st="5" end="5"/>
                                            </p:txEl>
                                          </p:spTgt>
                                        </p:tgtEl>
                                        <p:attrNameLst>
                                          <p:attrName>style.visibility</p:attrName>
                                        </p:attrNameLst>
                                      </p:cBhvr>
                                      <p:to>
                                        <p:strVal val="visible"/>
                                      </p:to>
                                    </p:set>
                                    <p:animEffect transition="in" filter="wipe(up)">
                                      <p:cBhvr>
                                        <p:cTn id="52" dur="500"/>
                                        <p:tgtEl>
                                          <p:spTgt spid="4097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9" grpId="0"/>
      <p:bldP spid="40974" grpId="0"/>
      <p:bldP spid="40977"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3" name="矩形 43013">
            <a:extLst>
              <a:ext uri="{FF2B5EF4-FFF2-40B4-BE49-F238E27FC236}">
                <a16:creationId xmlns:a16="http://schemas.microsoft.com/office/drawing/2014/main" id="{86348124-5CD6-4561-BDF8-BBF87EF42EA7}"/>
              </a:ext>
            </a:extLst>
          </p:cNvPr>
          <p:cNvSpPr>
            <a:spLocks noChangeArrowheads="1" noChangeShapeType="1" noTextEdit="1"/>
          </p:cNvSpPr>
          <p:nvPr/>
        </p:nvSpPr>
        <p:spPr bwMode="auto">
          <a:xfrm>
            <a:off x="2209800" y="0"/>
            <a:ext cx="44958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1" hangingPunct="1">
              <a:buFont typeface="Arial" panose="020B0604020202020204" pitchFamily="34" charset="0"/>
              <a:buNone/>
              <a:defRPr/>
            </a:pPr>
            <a:r>
              <a:rPr lang="zh-CN" altLang="en-US"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 </a:t>
            </a:r>
            <a:r>
              <a:rPr lang="en-US" altLang="zh-CN"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2.7   </a:t>
            </a:r>
            <a:r>
              <a:rPr lang="zh-CN" altLang="en-US"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等效电源定理</a:t>
            </a:r>
          </a:p>
        </p:txBody>
      </p:sp>
      <p:sp>
        <p:nvSpPr>
          <p:cNvPr id="49155" name="文本框 43014">
            <a:extLst>
              <a:ext uri="{FF2B5EF4-FFF2-40B4-BE49-F238E27FC236}">
                <a16:creationId xmlns:a16="http://schemas.microsoft.com/office/drawing/2014/main" id="{07411192-400D-4FEC-A481-1EA3F38FFB71}"/>
              </a:ext>
            </a:extLst>
          </p:cNvPr>
          <p:cNvSpPr txBox="1">
            <a:spLocks noChangeArrowheads="1"/>
          </p:cNvSpPr>
          <p:nvPr/>
        </p:nvSpPr>
        <p:spPr bwMode="auto">
          <a:xfrm>
            <a:off x="152400" y="762000"/>
            <a:ext cx="917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latin typeface="Times New Roman" panose="02020603050405020304" pitchFamily="18" charset="0"/>
                <a:ea typeface="华文新魏" panose="02010800040101010101" pitchFamily="2" charset="-122"/>
              </a:rPr>
              <a:t>    </a:t>
            </a:r>
            <a:r>
              <a:rPr lang="zh-CN" altLang="en-US" sz="1800">
                <a:solidFill>
                  <a:srgbClr val="1E14E8"/>
                </a:solidFill>
                <a:latin typeface="华文新魏" panose="02010800040101010101" pitchFamily="2" charset="-122"/>
                <a:ea typeface="华文新魏" panose="02010800040101010101" pitchFamily="2" charset="-122"/>
              </a:rPr>
              <a:t>等效电源定理包括</a:t>
            </a:r>
            <a:r>
              <a:rPr lang="zh-CN" altLang="en-US" sz="1800">
                <a:solidFill>
                  <a:srgbClr val="1E14E8"/>
                </a:solidFill>
                <a:latin typeface="华文新魏" panose="02010800040101010101" pitchFamily="2" charset="-122"/>
                <a:ea typeface="华文新魏" panose="02010800040101010101" pitchFamily="2" charset="-122"/>
                <a:hlinkClick r:id="rId3" action="ppaction://hlinkpres?slideindex=1&amp;slidetitle="/>
              </a:rPr>
              <a:t>戴维南</a:t>
            </a:r>
            <a:r>
              <a:rPr lang="zh-CN" altLang="en-US" sz="1800">
                <a:solidFill>
                  <a:srgbClr val="1E14E8"/>
                </a:solidFill>
                <a:latin typeface="华文新魏" panose="02010800040101010101" pitchFamily="2" charset="-122"/>
                <a:ea typeface="华文新魏" panose="02010800040101010101" pitchFamily="2" charset="-122"/>
              </a:rPr>
              <a:t>定理</a:t>
            </a:r>
            <a:r>
              <a:rPr lang="en-US" altLang="zh-CN" sz="1800">
                <a:solidFill>
                  <a:srgbClr val="1E14E8"/>
                </a:solidFill>
                <a:latin typeface="华文新魏" panose="02010800040101010101" pitchFamily="2" charset="-122"/>
                <a:ea typeface="华文新魏" panose="02010800040101010101" pitchFamily="2" charset="-122"/>
              </a:rPr>
              <a:t>(Thevenin’s  theorem)</a:t>
            </a:r>
            <a:r>
              <a:rPr lang="zh-CN" altLang="en-US" sz="1800">
                <a:solidFill>
                  <a:srgbClr val="1E14E8"/>
                </a:solidFill>
                <a:latin typeface="华文新魏" panose="02010800040101010101" pitchFamily="2" charset="-122"/>
                <a:ea typeface="华文新魏" panose="02010800040101010101" pitchFamily="2" charset="-122"/>
              </a:rPr>
              <a:t>和诺顿定理</a:t>
            </a:r>
            <a:r>
              <a:rPr lang="en-US" altLang="zh-CN" sz="1800">
                <a:solidFill>
                  <a:srgbClr val="1E14E8"/>
                </a:solidFill>
                <a:latin typeface="华文新魏" panose="02010800040101010101" pitchFamily="2" charset="-122"/>
                <a:ea typeface="华文新魏" panose="02010800040101010101" pitchFamily="2" charset="-122"/>
              </a:rPr>
              <a:t>(Norton’s theorem)</a:t>
            </a:r>
            <a:r>
              <a:rPr lang="zh-CN" altLang="en-US" sz="2400">
                <a:solidFill>
                  <a:srgbClr val="1E14E8"/>
                </a:solidFill>
                <a:latin typeface="Times New Roman" panose="02020603050405020304" pitchFamily="18" charset="0"/>
                <a:ea typeface="华文新魏" panose="02010800040101010101" pitchFamily="2" charset="-122"/>
              </a:rPr>
              <a:t>。</a:t>
            </a:r>
          </a:p>
        </p:txBody>
      </p:sp>
      <p:sp>
        <p:nvSpPr>
          <p:cNvPr id="43016" name="矩形 43015">
            <a:extLst>
              <a:ext uri="{FF2B5EF4-FFF2-40B4-BE49-F238E27FC236}">
                <a16:creationId xmlns:a16="http://schemas.microsoft.com/office/drawing/2014/main" id="{C8FF585C-8CCF-4641-B8A2-4859AB905776}"/>
              </a:ext>
            </a:extLst>
          </p:cNvPr>
          <p:cNvSpPr>
            <a:spLocks noChangeArrowheads="1" noChangeShapeType="1" noTextEdit="1"/>
          </p:cNvSpPr>
          <p:nvPr/>
        </p:nvSpPr>
        <p:spPr bwMode="auto">
          <a:xfrm>
            <a:off x="457200" y="1295400"/>
            <a:ext cx="2209800" cy="304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gradFill rotWithShape="1">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 一、等效电源定理</a:t>
            </a:r>
          </a:p>
        </p:txBody>
      </p:sp>
      <p:graphicFrame>
        <p:nvGraphicFramePr>
          <p:cNvPr id="43018" name="对象 43017">
            <a:extLst>
              <a:ext uri="{FF2B5EF4-FFF2-40B4-BE49-F238E27FC236}">
                <a16:creationId xmlns:a16="http://schemas.microsoft.com/office/drawing/2014/main" id="{C94352F8-5CE9-4B05-957D-D96F02DED3E8}"/>
              </a:ext>
            </a:extLst>
          </p:cNvPr>
          <p:cNvGraphicFramePr>
            <a:graphicFrameLocks/>
          </p:cNvGraphicFramePr>
          <p:nvPr/>
        </p:nvGraphicFramePr>
        <p:xfrm>
          <a:off x="222250" y="3048000"/>
          <a:ext cx="2292350" cy="1652588"/>
        </p:xfrm>
        <a:graphic>
          <a:graphicData uri="http://schemas.openxmlformats.org/presentationml/2006/ole">
            <mc:AlternateContent xmlns:mc="http://schemas.openxmlformats.org/markup-compatibility/2006">
              <mc:Choice xmlns:v="urn:schemas-microsoft-com:vml" Requires="v">
                <p:oleObj spid="_x0000_s49240" r:id="rId4" imgW="2293620" imgH="1653540" progId="Visio.Drawing.5">
                  <p:embed/>
                </p:oleObj>
              </mc:Choice>
              <mc:Fallback>
                <p:oleObj r:id="rId4" imgW="2293620" imgH="1653540" progId="Visio.Drawing.5">
                  <p:embed/>
                  <p:pic>
                    <p:nvPicPr>
                      <p:cNvPr id="0" name="对象 4301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250" y="3048000"/>
                        <a:ext cx="2292350" cy="165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3036" name="组合 43035">
            <a:extLst>
              <a:ext uri="{FF2B5EF4-FFF2-40B4-BE49-F238E27FC236}">
                <a16:creationId xmlns:a16="http://schemas.microsoft.com/office/drawing/2014/main" id="{EE74815D-9AA3-4D93-9308-E643DF432F96}"/>
              </a:ext>
            </a:extLst>
          </p:cNvPr>
          <p:cNvGrpSpPr>
            <a:grpSpLocks/>
          </p:cNvGrpSpPr>
          <p:nvPr/>
        </p:nvGrpSpPr>
        <p:grpSpPr bwMode="auto">
          <a:xfrm>
            <a:off x="2362200" y="3505200"/>
            <a:ext cx="1447800" cy="685800"/>
            <a:chOff x="1440" y="2448"/>
            <a:chExt cx="912" cy="432"/>
          </a:xfrm>
        </p:grpSpPr>
        <p:sp>
          <p:nvSpPr>
            <p:cNvPr id="49174" name="右箭头 43018">
              <a:extLst>
                <a:ext uri="{FF2B5EF4-FFF2-40B4-BE49-F238E27FC236}">
                  <a16:creationId xmlns:a16="http://schemas.microsoft.com/office/drawing/2014/main" id="{73BA2289-3642-4D37-89FD-611617C9ECC8}"/>
                </a:ext>
              </a:extLst>
            </p:cNvPr>
            <p:cNvSpPr>
              <a:spLocks noChangeArrowheads="1"/>
            </p:cNvSpPr>
            <p:nvPr/>
          </p:nvSpPr>
          <p:spPr bwMode="auto">
            <a:xfrm>
              <a:off x="1584" y="2688"/>
              <a:ext cx="720" cy="192"/>
            </a:xfrm>
            <a:prstGeom prst="rightArrow">
              <a:avLst>
                <a:gd name="adj1" fmla="val 50000"/>
                <a:gd name="adj2" fmla="val 93750"/>
              </a:avLst>
            </a:prstGeom>
            <a:noFill/>
            <a:ln w="38100">
              <a:solidFill>
                <a:srgbClr val="E92B0B"/>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49175" name="矩形 43021">
              <a:extLst>
                <a:ext uri="{FF2B5EF4-FFF2-40B4-BE49-F238E27FC236}">
                  <a16:creationId xmlns:a16="http://schemas.microsoft.com/office/drawing/2014/main" id="{9FFD1AAA-3C2F-40AC-A20D-62B9E42A777F}"/>
                </a:ext>
              </a:extLst>
            </p:cNvPr>
            <p:cNvSpPr>
              <a:spLocks noChangeArrowheads="1" noChangeShapeType="1" noTextEdit="1"/>
            </p:cNvSpPr>
            <p:nvPr/>
          </p:nvSpPr>
          <p:spPr bwMode="auto">
            <a:xfrm>
              <a:off x="1440" y="2448"/>
              <a:ext cx="912" cy="19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gradFill rotWithShape="1">
                    <a:gsLst>
                      <a:gs pos="0">
                        <a:srgbClr val="762F00"/>
                      </a:gs>
                      <a:gs pos="50000">
                        <a:srgbClr val="FF6600"/>
                      </a:gs>
                      <a:gs pos="100000">
                        <a:srgbClr val="762F00"/>
                      </a:gs>
                    </a:gsLst>
                    <a:lin ang="5400000" scaled="1"/>
                  </a:gradFill>
                  <a:effectLst>
                    <a:prstShdw prst="shdw17" dist="17961" dir="13500000">
                      <a:srgbClr val="993D00"/>
                    </a:prstShdw>
                  </a:effectLst>
                  <a:latin typeface="黑体" panose="02010609060101010101" pitchFamily="49" charset="-122"/>
                  <a:ea typeface="黑体" panose="02010609060101010101" pitchFamily="49" charset="-122"/>
                </a:rPr>
                <a:t> 可等效为</a:t>
              </a:r>
            </a:p>
          </p:txBody>
        </p:sp>
      </p:grpSp>
      <p:graphicFrame>
        <p:nvGraphicFramePr>
          <p:cNvPr id="43024" name="对象 43023">
            <a:extLst>
              <a:ext uri="{FF2B5EF4-FFF2-40B4-BE49-F238E27FC236}">
                <a16:creationId xmlns:a16="http://schemas.microsoft.com/office/drawing/2014/main" id="{79725C57-5206-47BF-8BF6-79F0F38EACE6}"/>
              </a:ext>
            </a:extLst>
          </p:cNvPr>
          <p:cNvGraphicFramePr>
            <a:graphicFrameLocks/>
          </p:cNvGraphicFramePr>
          <p:nvPr/>
        </p:nvGraphicFramePr>
        <p:xfrm>
          <a:off x="3762375" y="3124200"/>
          <a:ext cx="2638425" cy="1768475"/>
        </p:xfrm>
        <a:graphic>
          <a:graphicData uri="http://schemas.openxmlformats.org/presentationml/2006/ole">
            <mc:AlternateContent xmlns:mc="http://schemas.openxmlformats.org/markup-compatibility/2006">
              <mc:Choice xmlns:v="urn:schemas-microsoft-com:vml" Requires="v">
                <p:oleObj spid="_x0000_s49241" r:id="rId6" imgW="2638044" imgH="1767840" progId="Visio.Drawing.5">
                  <p:embed/>
                </p:oleObj>
              </mc:Choice>
              <mc:Fallback>
                <p:oleObj r:id="rId6" imgW="2638044" imgH="1767840" progId="Visio.Drawing.5">
                  <p:embed/>
                  <p:pic>
                    <p:nvPicPr>
                      <p:cNvPr id="0" name="对象 4302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62375" y="3124200"/>
                        <a:ext cx="2638425"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026" name="对象 43025">
            <a:extLst>
              <a:ext uri="{FF2B5EF4-FFF2-40B4-BE49-F238E27FC236}">
                <a16:creationId xmlns:a16="http://schemas.microsoft.com/office/drawing/2014/main" id="{8A6D381B-84F2-4664-A413-C84464A6FF91}"/>
              </a:ext>
            </a:extLst>
          </p:cNvPr>
          <p:cNvGraphicFramePr>
            <a:graphicFrameLocks/>
          </p:cNvGraphicFramePr>
          <p:nvPr/>
        </p:nvGraphicFramePr>
        <p:xfrm>
          <a:off x="6934200" y="2743200"/>
          <a:ext cx="1577975" cy="1444625"/>
        </p:xfrm>
        <a:graphic>
          <a:graphicData uri="http://schemas.openxmlformats.org/presentationml/2006/ole">
            <mc:AlternateContent xmlns:mc="http://schemas.openxmlformats.org/markup-compatibility/2006">
              <mc:Choice xmlns:v="urn:schemas-microsoft-com:vml" Requires="v">
                <p:oleObj spid="_x0000_s49242" r:id="rId8" imgW="1577340" imgH="1444752" progId="Visio.Drawing.5">
                  <p:embed/>
                </p:oleObj>
              </mc:Choice>
              <mc:Fallback>
                <p:oleObj r:id="rId8" imgW="1577340" imgH="1444752" progId="Visio.Drawing.5">
                  <p:embed/>
                  <p:pic>
                    <p:nvPicPr>
                      <p:cNvPr id="0" name="对象 4302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34200" y="2743200"/>
                        <a:ext cx="1577975"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027" name="对象 43026">
            <a:extLst>
              <a:ext uri="{FF2B5EF4-FFF2-40B4-BE49-F238E27FC236}">
                <a16:creationId xmlns:a16="http://schemas.microsoft.com/office/drawing/2014/main" id="{0580F1E3-FA2F-44EF-9304-990B5B0FA594}"/>
              </a:ext>
            </a:extLst>
          </p:cNvPr>
          <p:cNvGraphicFramePr>
            <a:graphicFrameLocks/>
          </p:cNvGraphicFramePr>
          <p:nvPr/>
        </p:nvGraphicFramePr>
        <p:xfrm>
          <a:off x="6934200" y="4114800"/>
          <a:ext cx="1560513" cy="1444625"/>
        </p:xfrm>
        <a:graphic>
          <a:graphicData uri="http://schemas.openxmlformats.org/presentationml/2006/ole">
            <mc:AlternateContent xmlns:mc="http://schemas.openxmlformats.org/markup-compatibility/2006">
              <mc:Choice xmlns:v="urn:schemas-microsoft-com:vml" Requires="v">
                <p:oleObj spid="_x0000_s49243" r:id="rId10" imgW="1560576" imgH="1444752" progId="Visio.Drawing.5">
                  <p:embed/>
                </p:oleObj>
              </mc:Choice>
              <mc:Fallback>
                <p:oleObj r:id="rId10" imgW="1560576" imgH="1444752" progId="Visio.Drawing.5">
                  <p:embed/>
                  <p:pic>
                    <p:nvPicPr>
                      <p:cNvPr id="0" name="对象 4302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34200" y="4114800"/>
                        <a:ext cx="1560513"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029" name="左大括号 43028">
            <a:extLst>
              <a:ext uri="{FF2B5EF4-FFF2-40B4-BE49-F238E27FC236}">
                <a16:creationId xmlns:a16="http://schemas.microsoft.com/office/drawing/2014/main" id="{C71FBE91-164B-44FE-900D-ABBF01E7BC0A}"/>
              </a:ext>
            </a:extLst>
          </p:cNvPr>
          <p:cNvSpPr>
            <a:spLocks/>
          </p:cNvSpPr>
          <p:nvPr/>
        </p:nvSpPr>
        <p:spPr bwMode="auto">
          <a:xfrm>
            <a:off x="6477000" y="3505200"/>
            <a:ext cx="381000" cy="1371600"/>
          </a:xfrm>
          <a:prstGeom prst="leftBrace">
            <a:avLst>
              <a:gd name="adj1" fmla="val 30000"/>
              <a:gd name="adj2" fmla="val 50000"/>
            </a:avLst>
          </a:prstGeom>
          <a:noFill/>
          <a:ln w="38100">
            <a:solidFill>
              <a:srgbClr val="E92B0B"/>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zh-CN" sz="2400">
              <a:solidFill>
                <a:srgbClr val="E92B0B"/>
              </a:solidFill>
              <a:latin typeface="Times New Roman" panose="02020603050405020304" pitchFamily="18" charset="0"/>
              <a:ea typeface="华文新魏" panose="02010800040101010101" pitchFamily="2" charset="-122"/>
            </a:endParaRPr>
          </a:p>
        </p:txBody>
      </p:sp>
      <p:sp>
        <p:nvSpPr>
          <p:cNvPr id="43030" name="左箭头 43029">
            <a:extLst>
              <a:ext uri="{FF2B5EF4-FFF2-40B4-BE49-F238E27FC236}">
                <a16:creationId xmlns:a16="http://schemas.microsoft.com/office/drawing/2014/main" id="{7D7C6E46-8BA3-4A2D-B2EB-5F685535337D}"/>
              </a:ext>
            </a:extLst>
          </p:cNvPr>
          <p:cNvSpPr>
            <a:spLocks noChangeArrowheads="1"/>
          </p:cNvSpPr>
          <p:nvPr/>
        </p:nvSpPr>
        <p:spPr bwMode="auto">
          <a:xfrm>
            <a:off x="8077200" y="4876800"/>
            <a:ext cx="533400" cy="152400"/>
          </a:xfrm>
          <a:prstGeom prst="leftArrow">
            <a:avLst>
              <a:gd name="adj1" fmla="val 50000"/>
              <a:gd name="adj2" fmla="val 87500"/>
            </a:avLst>
          </a:prstGeom>
          <a:noFill/>
          <a:ln w="38100">
            <a:solidFill>
              <a:srgbClr val="E92B0B"/>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zh-CN" sz="2400">
              <a:solidFill>
                <a:srgbClr val="E92B0B"/>
              </a:solidFill>
              <a:latin typeface="Times New Roman" panose="02020603050405020304" pitchFamily="18" charset="0"/>
              <a:ea typeface="华文新魏" panose="02010800040101010101" pitchFamily="2" charset="-122"/>
            </a:endParaRPr>
          </a:p>
        </p:txBody>
      </p:sp>
      <p:sp>
        <p:nvSpPr>
          <p:cNvPr id="43031" name="文本框 43030">
            <a:extLst>
              <a:ext uri="{FF2B5EF4-FFF2-40B4-BE49-F238E27FC236}">
                <a16:creationId xmlns:a16="http://schemas.microsoft.com/office/drawing/2014/main" id="{D2144E8D-A65E-4093-840B-C1D67669F2E5}"/>
              </a:ext>
            </a:extLst>
          </p:cNvPr>
          <p:cNvSpPr txBox="1">
            <a:spLocks noChangeArrowheads="1"/>
          </p:cNvSpPr>
          <p:nvPr/>
        </p:nvSpPr>
        <p:spPr bwMode="auto">
          <a:xfrm>
            <a:off x="8578850" y="4876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b="1" i="1">
                <a:latin typeface="Times New Roman" panose="02020603050405020304" pitchFamily="18" charset="0"/>
                <a:ea typeface="华文新魏" panose="02010800040101010101" pitchFamily="2" charset="-122"/>
              </a:rPr>
              <a:t>R</a:t>
            </a:r>
            <a:r>
              <a:rPr lang="en-US" altLang="zh-CN" sz="2400" b="1" baseline="-25000">
                <a:latin typeface="Times New Roman" panose="02020603050405020304" pitchFamily="18" charset="0"/>
                <a:ea typeface="华文新魏" panose="02010800040101010101" pitchFamily="2" charset="-122"/>
              </a:rPr>
              <a:t>0</a:t>
            </a:r>
          </a:p>
        </p:txBody>
      </p:sp>
      <p:sp>
        <p:nvSpPr>
          <p:cNvPr id="43034" name="云形标注 43033">
            <a:extLst>
              <a:ext uri="{FF2B5EF4-FFF2-40B4-BE49-F238E27FC236}">
                <a16:creationId xmlns:a16="http://schemas.microsoft.com/office/drawing/2014/main" id="{C8DE2C9D-995D-43C4-9D9B-A01508C2C234}"/>
              </a:ext>
            </a:extLst>
          </p:cNvPr>
          <p:cNvSpPr>
            <a:spLocks noChangeArrowheads="1"/>
          </p:cNvSpPr>
          <p:nvPr/>
        </p:nvSpPr>
        <p:spPr bwMode="auto">
          <a:xfrm>
            <a:off x="3810000" y="4953000"/>
            <a:ext cx="2705100" cy="762000"/>
          </a:xfrm>
          <a:prstGeom prst="cloudCallout">
            <a:avLst>
              <a:gd name="adj1" fmla="val 71949"/>
              <a:gd name="adj2" fmla="val -17083"/>
            </a:avLst>
          </a:prstGeom>
          <a:gradFill rotWithShape="0">
            <a:gsLst>
              <a:gs pos="0">
                <a:srgbClr val="446B6E"/>
              </a:gs>
              <a:gs pos="50000">
                <a:srgbClr val="92E7EE"/>
              </a:gs>
              <a:gs pos="100000">
                <a:srgbClr val="446B6E"/>
              </a:gs>
            </a:gsLst>
            <a:lin ang="2700000" scaled="1"/>
          </a:gradFill>
          <a:ln w="9525">
            <a:solidFill>
              <a:schemeClr val="tx1"/>
            </a:solidFill>
            <a:miter lim="800000"/>
            <a:headEnd/>
            <a:tailEnd/>
          </a:ln>
          <a:effectLst>
            <a:outerShdw dist="35921" dir="2700000" algn="ctr" rotWithShape="0">
              <a:schemeClr val="bg2"/>
            </a:outerShdw>
          </a:effectLst>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b="1">
                <a:solidFill>
                  <a:srgbClr val="E92B0B"/>
                </a:solidFill>
                <a:latin typeface="Times New Roman" panose="02020603050405020304" pitchFamily="18" charset="0"/>
                <a:ea typeface="华文细黑" panose="02010600040101010101" pitchFamily="2" charset="-122"/>
              </a:rPr>
              <a:t>所有独立源为零值</a:t>
            </a:r>
          </a:p>
        </p:txBody>
      </p:sp>
      <p:sp>
        <p:nvSpPr>
          <p:cNvPr id="43035" name="椭圆形标注 43034">
            <a:extLst>
              <a:ext uri="{FF2B5EF4-FFF2-40B4-BE49-F238E27FC236}">
                <a16:creationId xmlns:a16="http://schemas.microsoft.com/office/drawing/2014/main" id="{CE673AA3-121C-4073-9ED7-4CA64BA39F8E}"/>
              </a:ext>
            </a:extLst>
          </p:cNvPr>
          <p:cNvSpPr>
            <a:spLocks noChangeArrowheads="1"/>
          </p:cNvSpPr>
          <p:nvPr/>
        </p:nvSpPr>
        <p:spPr bwMode="auto">
          <a:xfrm>
            <a:off x="8534400" y="2514600"/>
            <a:ext cx="609600" cy="1295400"/>
          </a:xfrm>
          <a:prstGeom prst="wedgeEllipseCallout">
            <a:avLst>
              <a:gd name="adj1" fmla="val -78907"/>
              <a:gd name="adj2" fmla="val 31616"/>
            </a:avLst>
          </a:prstGeom>
          <a:gradFill rotWithShape="0">
            <a:gsLst>
              <a:gs pos="0">
                <a:srgbClr val="23B12A"/>
              </a:gs>
              <a:gs pos="100000">
                <a:srgbClr val="105213"/>
              </a:gs>
            </a:gsLst>
            <a:path path="rect">
              <a:fillToRect l="100000" b="100000"/>
            </a:path>
          </a:gradFill>
          <a:ln w="9525">
            <a:solidFill>
              <a:schemeClr val="tx1"/>
            </a:solidFill>
            <a:miter lim="800000"/>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400">
                <a:solidFill>
                  <a:schemeClr val="bg1"/>
                </a:solidFill>
                <a:latin typeface="Times New Roman" panose="02020603050405020304" pitchFamily="18" charset="0"/>
                <a:ea typeface="华文新魏" panose="02010800040101010101" pitchFamily="2" charset="-122"/>
              </a:rPr>
              <a:t>开路</a:t>
            </a:r>
          </a:p>
        </p:txBody>
      </p:sp>
      <p:sp>
        <p:nvSpPr>
          <p:cNvPr id="43037" name="圆角矩形标注 43036">
            <a:extLst>
              <a:ext uri="{FF2B5EF4-FFF2-40B4-BE49-F238E27FC236}">
                <a16:creationId xmlns:a16="http://schemas.microsoft.com/office/drawing/2014/main" id="{2717A64A-3B2A-4F17-B073-AE4FA9C3035A}"/>
              </a:ext>
            </a:extLst>
          </p:cNvPr>
          <p:cNvSpPr>
            <a:spLocks noChangeArrowheads="1"/>
          </p:cNvSpPr>
          <p:nvPr/>
        </p:nvSpPr>
        <p:spPr bwMode="auto">
          <a:xfrm>
            <a:off x="990600" y="4953000"/>
            <a:ext cx="2133600" cy="838200"/>
          </a:xfrm>
          <a:prstGeom prst="wedgeRoundRectCallout">
            <a:avLst>
              <a:gd name="adj1" fmla="val 107815"/>
              <a:gd name="adj2" fmla="val -108144"/>
              <a:gd name="adj3" fmla="val 16667"/>
            </a:avLst>
          </a:prstGeom>
          <a:gradFill rotWithShape="0">
            <a:gsLst>
              <a:gs pos="0">
                <a:srgbClr val="FFFFFF"/>
              </a:gs>
              <a:gs pos="100000">
                <a:srgbClr val="058CE7"/>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400">
                <a:solidFill>
                  <a:srgbClr val="E92B0B"/>
                </a:solidFill>
                <a:latin typeface="Times New Roman" panose="02020603050405020304" pitchFamily="18" charset="0"/>
                <a:ea typeface="华文新魏" panose="02010800040101010101" pitchFamily="2" charset="-122"/>
              </a:rPr>
              <a:t>戴维南等效电路</a:t>
            </a:r>
          </a:p>
        </p:txBody>
      </p:sp>
      <p:sp>
        <p:nvSpPr>
          <p:cNvPr id="43040" name="椭圆形标注 43039">
            <a:extLst>
              <a:ext uri="{FF2B5EF4-FFF2-40B4-BE49-F238E27FC236}">
                <a16:creationId xmlns:a16="http://schemas.microsoft.com/office/drawing/2014/main" id="{4A001EC5-A8BA-4FC9-89A4-004BD1E47FAA}"/>
              </a:ext>
            </a:extLst>
          </p:cNvPr>
          <p:cNvSpPr>
            <a:spLocks noChangeArrowheads="1"/>
          </p:cNvSpPr>
          <p:nvPr/>
        </p:nvSpPr>
        <p:spPr bwMode="auto">
          <a:xfrm>
            <a:off x="6324600" y="5791200"/>
            <a:ext cx="2819400" cy="381000"/>
          </a:xfrm>
          <a:prstGeom prst="wedgeEllipseCallout">
            <a:avLst>
              <a:gd name="adj1" fmla="val 36148"/>
              <a:gd name="adj2" fmla="val -204167"/>
            </a:avLst>
          </a:prstGeom>
          <a:gradFill rotWithShape="0">
            <a:gsLst>
              <a:gs pos="0">
                <a:srgbClr val="92E7EE"/>
              </a:gs>
              <a:gs pos="100000">
                <a:srgbClr val="FFFFFF"/>
              </a:gs>
            </a:gsLst>
            <a:lin ang="5400000" scaled="1"/>
          </a:gradFill>
          <a:ln w="9525">
            <a:solidFill>
              <a:schemeClr val="tx1"/>
            </a:solidFill>
            <a:miter lim="800000"/>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a:solidFill>
                  <a:srgbClr val="E92B0B"/>
                </a:solidFill>
                <a:latin typeface="Times New Roman" panose="02020603050405020304" pitchFamily="18" charset="0"/>
                <a:ea typeface="华文新魏" panose="02010800040101010101" pitchFamily="2" charset="-122"/>
              </a:rPr>
              <a:t>戴维南等效内阻</a:t>
            </a:r>
          </a:p>
        </p:txBody>
      </p:sp>
      <p:sp>
        <p:nvSpPr>
          <p:cNvPr id="44050" name="文本框 43044">
            <a:hlinkClick r:id="" action="ppaction://hlinkshowjump?jump=nextslide"/>
            <a:extLst>
              <a:ext uri="{FF2B5EF4-FFF2-40B4-BE49-F238E27FC236}">
                <a16:creationId xmlns:a16="http://schemas.microsoft.com/office/drawing/2014/main" id="{E8420404-A62D-4C1A-B82A-0001C952BA11}"/>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44051" name="文本框 43045">
            <a:hlinkClick r:id="" action="ppaction://hlinkshowjump?jump=previousslide"/>
            <a:extLst>
              <a:ext uri="{FF2B5EF4-FFF2-40B4-BE49-F238E27FC236}">
                <a16:creationId xmlns:a16="http://schemas.microsoft.com/office/drawing/2014/main" id="{A7883153-025D-4A69-BD7E-AA75A1BBF05F}"/>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44052" name="文本框 43046">
            <a:extLst>
              <a:ext uri="{FF2B5EF4-FFF2-40B4-BE49-F238E27FC236}">
                <a16:creationId xmlns:a16="http://schemas.microsoft.com/office/drawing/2014/main" id="{7E41BDFC-FDB5-44E2-91A2-656467779B7C}"/>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F6822F8F-00E8-437A-8FBC-FBB261A77176}"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31</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44053" name="文本框 43047">
            <a:hlinkClick r:id="" action="ppaction://hlinkshowjump?jump=firstslide"/>
            <a:extLst>
              <a:ext uri="{FF2B5EF4-FFF2-40B4-BE49-F238E27FC236}">
                <a16:creationId xmlns:a16="http://schemas.microsoft.com/office/drawing/2014/main" id="{18D84341-AAC4-4037-B7E1-E80090BA58A6}"/>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43049" name="标题 43048">
            <a:extLst>
              <a:ext uri="{FF2B5EF4-FFF2-40B4-BE49-F238E27FC236}">
                <a16:creationId xmlns:a16="http://schemas.microsoft.com/office/drawing/2014/main" id="{6202BC78-AFE4-40FB-AE58-3D9905CF619E}"/>
              </a:ext>
            </a:extLst>
          </p:cNvPr>
          <p:cNvSpPr>
            <a:spLocks noGrp="1" noChangeArrowheads="1"/>
          </p:cNvSpPr>
          <p:nvPr>
            <p:ph type="title" idx="4294967295"/>
          </p:nvPr>
        </p:nvSpPr>
        <p:spPr>
          <a:xfrm>
            <a:off x="304800" y="1600200"/>
            <a:ext cx="8077200" cy="1447800"/>
          </a:xfrm>
        </p:spPr>
        <p:txBody>
          <a:bodyPr/>
          <a:lstStyle/>
          <a:p>
            <a:pPr algn="l" eaLnBrk="1" hangingPunct="1"/>
            <a:r>
              <a:rPr lang="en-US" altLang="zh-CN">
                <a:solidFill>
                  <a:srgbClr val="D82E1C"/>
                </a:solidFill>
                <a:latin typeface="黑体" panose="02010609060101010101" pitchFamily="49" charset="-122"/>
                <a:ea typeface="黑体" panose="02010609060101010101" pitchFamily="49" charset="-122"/>
              </a:rPr>
              <a:t>1</a:t>
            </a:r>
            <a:r>
              <a:rPr lang="zh-CN" altLang="en-US">
                <a:solidFill>
                  <a:srgbClr val="D82E1C"/>
                </a:solidFill>
                <a:latin typeface="黑体" panose="02010609060101010101" pitchFamily="49" charset="-122"/>
                <a:ea typeface="黑体" panose="02010609060101010101" pitchFamily="49" charset="-122"/>
              </a:rPr>
              <a:t>、戴维南定理：</a:t>
            </a:r>
            <a:r>
              <a:rPr lang="zh-CN" altLang="en-US" sz="2000">
                <a:solidFill>
                  <a:srgbClr val="1E14E8"/>
                </a:solidFill>
                <a:latin typeface="华文新魏" panose="02010800040101010101" pitchFamily="2" charset="-122"/>
                <a:ea typeface="华文新魏" panose="02010800040101010101" pitchFamily="2" charset="-122"/>
              </a:rPr>
              <a:t>任意一个线性二端含源电路</a:t>
            </a:r>
            <a:r>
              <a:rPr lang="en-US" altLang="zh-CN" sz="2000">
                <a:solidFill>
                  <a:srgbClr val="1E14E8"/>
                </a:solidFill>
                <a:latin typeface="华文新魏" panose="02010800040101010101" pitchFamily="2" charset="-122"/>
                <a:ea typeface="华文新魏" panose="02010800040101010101" pitchFamily="2" charset="-122"/>
              </a:rPr>
              <a:t>N</a:t>
            </a:r>
            <a:r>
              <a:rPr lang="zh-CN" altLang="en-US" sz="2000">
                <a:solidFill>
                  <a:srgbClr val="1E14E8"/>
                </a:solidFill>
                <a:latin typeface="华文新魏" panose="02010800040101010101" pitchFamily="2" charset="-122"/>
                <a:ea typeface="华文新魏" panose="02010800040101010101" pitchFamily="2" charset="-122"/>
              </a:rPr>
              <a:t>，对其外部而言，可以用一个电压源和电阻的串联组合来等效。该电压源的电压值</a:t>
            </a:r>
            <a:r>
              <a:rPr lang="en-US" altLang="zh-CN" sz="2000">
                <a:solidFill>
                  <a:srgbClr val="1E14E8"/>
                </a:solidFill>
                <a:latin typeface="华文新魏" panose="02010800040101010101" pitchFamily="2" charset="-122"/>
                <a:ea typeface="华文新魏" panose="02010800040101010101" pitchFamily="2" charset="-122"/>
              </a:rPr>
              <a:t>u</a:t>
            </a:r>
            <a:r>
              <a:rPr lang="en-US" altLang="zh-CN" sz="2000" baseline="-25000">
                <a:solidFill>
                  <a:srgbClr val="1E14E8"/>
                </a:solidFill>
                <a:latin typeface="华文新魏" panose="02010800040101010101" pitchFamily="2" charset="-122"/>
                <a:ea typeface="华文新魏" panose="02010800040101010101" pitchFamily="2" charset="-122"/>
              </a:rPr>
              <a:t>OC</a:t>
            </a:r>
            <a:r>
              <a:rPr lang="zh-CN" altLang="en-US" sz="2000">
                <a:solidFill>
                  <a:srgbClr val="1E14E8"/>
                </a:solidFill>
                <a:latin typeface="华文新魏" panose="02010800040101010101" pitchFamily="2" charset="-122"/>
                <a:ea typeface="华文新魏" panose="02010800040101010101" pitchFamily="2" charset="-122"/>
              </a:rPr>
              <a:t>等于电路</a:t>
            </a:r>
            <a:r>
              <a:rPr lang="en-US" altLang="zh-CN" sz="2000">
                <a:solidFill>
                  <a:srgbClr val="1E14E8"/>
                </a:solidFill>
                <a:latin typeface="华文新魏" panose="02010800040101010101" pitchFamily="2" charset="-122"/>
                <a:ea typeface="华文新魏" panose="02010800040101010101" pitchFamily="2" charset="-122"/>
              </a:rPr>
              <a:t>N</a:t>
            </a:r>
            <a:r>
              <a:rPr lang="zh-CN" altLang="en-US" sz="2000">
                <a:solidFill>
                  <a:srgbClr val="1E14E8"/>
                </a:solidFill>
                <a:latin typeface="华文新魏" panose="02010800040101010101" pitchFamily="2" charset="-122"/>
                <a:ea typeface="华文新魏" panose="02010800040101010101" pitchFamily="2" charset="-122"/>
              </a:rPr>
              <a:t>二端子间的开路电压，其串联电阻值</a:t>
            </a:r>
            <a:r>
              <a:rPr lang="en-US" altLang="zh-CN" sz="2000">
                <a:solidFill>
                  <a:srgbClr val="1E14E8"/>
                </a:solidFill>
                <a:latin typeface="华文新魏" panose="02010800040101010101" pitchFamily="2" charset="-122"/>
                <a:ea typeface="华文新魏" panose="02010800040101010101" pitchFamily="2" charset="-122"/>
              </a:rPr>
              <a:t>R</a:t>
            </a:r>
            <a:r>
              <a:rPr lang="en-US" altLang="zh-CN" sz="2000" baseline="-25000">
                <a:solidFill>
                  <a:srgbClr val="1E14E8"/>
                </a:solidFill>
                <a:latin typeface="华文新魏" panose="02010800040101010101" pitchFamily="2" charset="-122"/>
                <a:ea typeface="华文新魏" panose="02010800040101010101" pitchFamily="2" charset="-122"/>
              </a:rPr>
              <a:t>0</a:t>
            </a:r>
            <a:r>
              <a:rPr lang="zh-CN" altLang="en-US" sz="2000">
                <a:solidFill>
                  <a:srgbClr val="1E14E8"/>
                </a:solidFill>
                <a:latin typeface="华文新魏" panose="02010800040101010101" pitchFamily="2" charset="-122"/>
                <a:ea typeface="华文新魏" panose="02010800040101010101" pitchFamily="2" charset="-122"/>
              </a:rPr>
              <a:t>等于电路</a:t>
            </a:r>
            <a:r>
              <a:rPr lang="en-US" altLang="zh-CN" sz="2000">
                <a:solidFill>
                  <a:srgbClr val="1E14E8"/>
                </a:solidFill>
                <a:latin typeface="华文新魏" panose="02010800040101010101" pitchFamily="2" charset="-122"/>
                <a:ea typeface="华文新魏" panose="02010800040101010101" pitchFamily="2" charset="-122"/>
              </a:rPr>
              <a:t>N</a:t>
            </a:r>
            <a:r>
              <a:rPr lang="zh-CN" altLang="en-US" sz="2000">
                <a:solidFill>
                  <a:srgbClr val="1E14E8"/>
                </a:solidFill>
                <a:latin typeface="华文新魏" panose="02010800040101010101" pitchFamily="2" charset="-122"/>
                <a:ea typeface="华文新魏" panose="02010800040101010101" pitchFamily="2" charset="-122"/>
              </a:rPr>
              <a:t>内部所有独立源为零时二端子间的等效电阻。</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3016"/>
                                        </p:tgtEl>
                                        <p:attrNameLst>
                                          <p:attrName>style.visibility</p:attrName>
                                        </p:attrNameLst>
                                      </p:cBhvr>
                                      <p:to>
                                        <p:strVal val="visible"/>
                                      </p:to>
                                    </p:set>
                                    <p:anim calcmode="lin" valueType="num">
                                      <p:cBhvr additive="base">
                                        <p:cTn id="7" dur="500" fill="hold"/>
                                        <p:tgtEl>
                                          <p:spTgt spid="43016"/>
                                        </p:tgtEl>
                                        <p:attrNameLst>
                                          <p:attrName>ppt_x</p:attrName>
                                        </p:attrNameLst>
                                      </p:cBhvr>
                                      <p:tavLst>
                                        <p:tav tm="0">
                                          <p:val>
                                            <p:strVal val="0-#ppt_w/2"/>
                                          </p:val>
                                        </p:tav>
                                        <p:tav tm="100000">
                                          <p:val>
                                            <p:strVal val="#ppt_x"/>
                                          </p:val>
                                        </p:tav>
                                      </p:tavLst>
                                    </p:anim>
                                    <p:anim calcmode="lin" valueType="num">
                                      <p:cBhvr additive="base">
                                        <p:cTn id="8" dur="500" fill="hold"/>
                                        <p:tgtEl>
                                          <p:spTgt spid="430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3049"/>
                                        </p:tgtEl>
                                        <p:attrNameLst>
                                          <p:attrName>style.visibility</p:attrName>
                                        </p:attrNameLst>
                                      </p:cBhvr>
                                      <p:to>
                                        <p:strVal val="visible"/>
                                      </p:to>
                                    </p:set>
                                    <p:animEffect transition="in" filter="wipe(up)">
                                      <p:cBhvr>
                                        <p:cTn id="13" dur="500"/>
                                        <p:tgtEl>
                                          <p:spTgt spid="43049"/>
                                        </p:tgtEl>
                                      </p:cBhvr>
                                    </p:animEffect>
                                  </p:childTnLst>
                                </p:cTn>
                              </p:par>
                            </p:childTnLst>
                          </p:cTn>
                        </p:par>
                        <p:par>
                          <p:cTn id="14" fill="hold" nodeType="afterGroup">
                            <p:stCondLst>
                              <p:cond delay="500"/>
                            </p:stCondLst>
                            <p:childTnLst>
                              <p:par>
                                <p:cTn id="15" presetID="2" presetClass="entr" presetSubtype="8" fill="hold" nodeType="afterEffect">
                                  <p:stCondLst>
                                    <p:cond delay="0"/>
                                  </p:stCondLst>
                                  <p:childTnLst>
                                    <p:set>
                                      <p:cBhvr>
                                        <p:cTn id="16" dur="1" fill="hold">
                                          <p:stCondLst>
                                            <p:cond delay="0"/>
                                          </p:stCondLst>
                                        </p:cTn>
                                        <p:tgtEl>
                                          <p:spTgt spid="43018"/>
                                        </p:tgtEl>
                                        <p:attrNameLst>
                                          <p:attrName>style.visibility</p:attrName>
                                        </p:attrNameLst>
                                      </p:cBhvr>
                                      <p:to>
                                        <p:strVal val="visible"/>
                                      </p:to>
                                    </p:set>
                                    <p:anim calcmode="lin" valueType="num">
                                      <p:cBhvr additive="base">
                                        <p:cTn id="17" dur="500" fill="hold"/>
                                        <p:tgtEl>
                                          <p:spTgt spid="43018"/>
                                        </p:tgtEl>
                                        <p:attrNameLst>
                                          <p:attrName>ppt_x</p:attrName>
                                        </p:attrNameLst>
                                      </p:cBhvr>
                                      <p:tavLst>
                                        <p:tav tm="0">
                                          <p:val>
                                            <p:strVal val="0-#ppt_w/2"/>
                                          </p:val>
                                        </p:tav>
                                        <p:tav tm="100000">
                                          <p:val>
                                            <p:strVal val="#ppt_x"/>
                                          </p:val>
                                        </p:tav>
                                      </p:tavLst>
                                    </p:anim>
                                    <p:anim calcmode="lin" valueType="num">
                                      <p:cBhvr additive="base">
                                        <p:cTn id="18" dur="500" fill="hold"/>
                                        <p:tgtEl>
                                          <p:spTgt spid="4301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3036"/>
                                        </p:tgtEl>
                                        <p:attrNameLst>
                                          <p:attrName>style.visibility</p:attrName>
                                        </p:attrNameLst>
                                      </p:cBhvr>
                                      <p:to>
                                        <p:strVal val="visible"/>
                                      </p:to>
                                    </p:set>
                                    <p:animEffect transition="in" filter="wipe(left)">
                                      <p:cBhvr>
                                        <p:cTn id="23" dur="500"/>
                                        <p:tgtEl>
                                          <p:spTgt spid="43036"/>
                                        </p:tgtEl>
                                      </p:cBhvr>
                                    </p:animEffect>
                                  </p:childTnLst>
                                </p:cTn>
                              </p:par>
                            </p:childTnLst>
                          </p:cTn>
                        </p:par>
                        <p:par>
                          <p:cTn id="24" fill="hold" nodeType="afterGroup">
                            <p:stCondLst>
                              <p:cond delay="500"/>
                            </p:stCondLst>
                            <p:childTnLst>
                              <p:par>
                                <p:cTn id="25" presetID="3" presetClass="entr" presetSubtype="10" fill="hold" nodeType="afterEffect">
                                  <p:stCondLst>
                                    <p:cond delay="0"/>
                                  </p:stCondLst>
                                  <p:childTnLst>
                                    <p:set>
                                      <p:cBhvr>
                                        <p:cTn id="26" dur="1" fill="hold">
                                          <p:stCondLst>
                                            <p:cond delay="0"/>
                                          </p:stCondLst>
                                        </p:cTn>
                                        <p:tgtEl>
                                          <p:spTgt spid="43024"/>
                                        </p:tgtEl>
                                        <p:attrNameLst>
                                          <p:attrName>style.visibility</p:attrName>
                                        </p:attrNameLst>
                                      </p:cBhvr>
                                      <p:to>
                                        <p:strVal val="visible"/>
                                      </p:to>
                                    </p:set>
                                    <p:animEffect transition="in" filter="blinds(horizontal)">
                                      <p:cBhvr>
                                        <p:cTn id="27" dur="500"/>
                                        <p:tgtEl>
                                          <p:spTgt spid="43024"/>
                                        </p:tgtEl>
                                      </p:cBhvr>
                                    </p:animEffect>
                                  </p:childTnLst>
                                </p:cTn>
                              </p:par>
                            </p:childTnLst>
                          </p:cTn>
                        </p:par>
                        <p:par>
                          <p:cTn id="28" fill="hold" nodeType="afterGroup">
                            <p:stCondLst>
                              <p:cond delay="1000"/>
                            </p:stCondLst>
                            <p:childTnLst>
                              <p:par>
                                <p:cTn id="29" presetID="2" presetClass="entr" presetSubtype="12" fill="hold" grpId="0" nodeType="afterEffect">
                                  <p:stCondLst>
                                    <p:cond delay="0"/>
                                  </p:stCondLst>
                                  <p:childTnLst>
                                    <p:set>
                                      <p:cBhvr>
                                        <p:cTn id="30" dur="1" fill="hold">
                                          <p:stCondLst>
                                            <p:cond delay="0"/>
                                          </p:stCondLst>
                                        </p:cTn>
                                        <p:tgtEl>
                                          <p:spTgt spid="43037"/>
                                        </p:tgtEl>
                                        <p:attrNameLst>
                                          <p:attrName>style.visibility</p:attrName>
                                        </p:attrNameLst>
                                      </p:cBhvr>
                                      <p:to>
                                        <p:strVal val="visible"/>
                                      </p:to>
                                    </p:set>
                                    <p:anim calcmode="lin" valueType="num">
                                      <p:cBhvr additive="base">
                                        <p:cTn id="31" dur="500" fill="hold"/>
                                        <p:tgtEl>
                                          <p:spTgt spid="43037"/>
                                        </p:tgtEl>
                                        <p:attrNameLst>
                                          <p:attrName>ppt_x</p:attrName>
                                        </p:attrNameLst>
                                      </p:cBhvr>
                                      <p:tavLst>
                                        <p:tav tm="0">
                                          <p:val>
                                            <p:strVal val="0-#ppt_w/2"/>
                                          </p:val>
                                        </p:tav>
                                        <p:tav tm="100000">
                                          <p:val>
                                            <p:strVal val="#ppt_x"/>
                                          </p:val>
                                        </p:tav>
                                      </p:tavLst>
                                    </p:anim>
                                    <p:anim calcmode="lin" valueType="num">
                                      <p:cBhvr additive="base">
                                        <p:cTn id="32" dur="500" fill="hold"/>
                                        <p:tgtEl>
                                          <p:spTgt spid="4303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43029"/>
                                        </p:tgtEl>
                                        <p:attrNameLst>
                                          <p:attrName>style.visibility</p:attrName>
                                        </p:attrNameLst>
                                      </p:cBhvr>
                                      <p:to>
                                        <p:strVal val="visible"/>
                                      </p:to>
                                    </p:set>
                                    <p:anim calcmode="lin" valueType="num">
                                      <p:cBhvr>
                                        <p:cTn id="37" dur="500" fill="hold"/>
                                        <p:tgtEl>
                                          <p:spTgt spid="43029"/>
                                        </p:tgtEl>
                                        <p:attrNameLst>
                                          <p:attrName>ppt_w</p:attrName>
                                        </p:attrNameLst>
                                      </p:cBhvr>
                                      <p:tavLst>
                                        <p:tav tm="0">
                                          <p:val>
                                            <p:fltVal val="0"/>
                                          </p:val>
                                        </p:tav>
                                        <p:tav tm="100000">
                                          <p:val>
                                            <p:strVal val="#ppt_w"/>
                                          </p:val>
                                        </p:tav>
                                      </p:tavLst>
                                    </p:anim>
                                    <p:anim calcmode="lin" valueType="num">
                                      <p:cBhvr>
                                        <p:cTn id="38" dur="500" fill="hold"/>
                                        <p:tgtEl>
                                          <p:spTgt spid="43029"/>
                                        </p:tgtEl>
                                        <p:attrNameLst>
                                          <p:attrName>ppt_h</p:attrName>
                                        </p:attrNameLst>
                                      </p:cBhvr>
                                      <p:tavLst>
                                        <p:tav tm="0">
                                          <p:val>
                                            <p:fltVal val="0"/>
                                          </p:val>
                                        </p:tav>
                                        <p:tav tm="100000">
                                          <p:val>
                                            <p:strVal val="#ppt_h"/>
                                          </p:val>
                                        </p:tav>
                                      </p:tavLst>
                                    </p:anim>
                                  </p:childTnLst>
                                </p:cTn>
                              </p:par>
                            </p:childTnLst>
                          </p:cTn>
                        </p:par>
                        <p:par>
                          <p:cTn id="39" fill="hold" nodeType="afterGroup">
                            <p:stCondLst>
                              <p:cond delay="500"/>
                            </p:stCondLst>
                            <p:childTnLst>
                              <p:par>
                                <p:cTn id="40" presetID="2" presetClass="entr" presetSubtype="2" fill="hold" nodeType="afterEffect">
                                  <p:stCondLst>
                                    <p:cond delay="0"/>
                                  </p:stCondLst>
                                  <p:childTnLst>
                                    <p:set>
                                      <p:cBhvr>
                                        <p:cTn id="41" dur="1" fill="hold">
                                          <p:stCondLst>
                                            <p:cond delay="0"/>
                                          </p:stCondLst>
                                        </p:cTn>
                                        <p:tgtEl>
                                          <p:spTgt spid="43026"/>
                                        </p:tgtEl>
                                        <p:attrNameLst>
                                          <p:attrName>style.visibility</p:attrName>
                                        </p:attrNameLst>
                                      </p:cBhvr>
                                      <p:to>
                                        <p:strVal val="visible"/>
                                      </p:to>
                                    </p:set>
                                    <p:anim calcmode="lin" valueType="num">
                                      <p:cBhvr additive="base">
                                        <p:cTn id="42" dur="500" fill="hold"/>
                                        <p:tgtEl>
                                          <p:spTgt spid="43026"/>
                                        </p:tgtEl>
                                        <p:attrNameLst>
                                          <p:attrName>ppt_x</p:attrName>
                                        </p:attrNameLst>
                                      </p:cBhvr>
                                      <p:tavLst>
                                        <p:tav tm="0">
                                          <p:val>
                                            <p:strVal val="1+#ppt_w/2"/>
                                          </p:val>
                                        </p:tav>
                                        <p:tav tm="100000">
                                          <p:val>
                                            <p:strVal val="#ppt_x"/>
                                          </p:val>
                                        </p:tav>
                                      </p:tavLst>
                                    </p:anim>
                                    <p:anim calcmode="lin" valueType="num">
                                      <p:cBhvr additive="base">
                                        <p:cTn id="43" dur="500" fill="hold"/>
                                        <p:tgtEl>
                                          <p:spTgt spid="43026"/>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1000"/>
                            </p:stCondLst>
                            <p:childTnLst>
                              <p:par>
                                <p:cTn id="45" presetID="2" presetClass="entr" presetSubtype="3" fill="hold" grpId="0" nodeType="afterEffect">
                                  <p:stCondLst>
                                    <p:cond delay="0"/>
                                  </p:stCondLst>
                                  <p:childTnLst>
                                    <p:set>
                                      <p:cBhvr>
                                        <p:cTn id="46" dur="1" fill="hold">
                                          <p:stCondLst>
                                            <p:cond delay="0"/>
                                          </p:stCondLst>
                                        </p:cTn>
                                        <p:tgtEl>
                                          <p:spTgt spid="43035"/>
                                        </p:tgtEl>
                                        <p:attrNameLst>
                                          <p:attrName>style.visibility</p:attrName>
                                        </p:attrNameLst>
                                      </p:cBhvr>
                                      <p:to>
                                        <p:strVal val="visible"/>
                                      </p:to>
                                    </p:set>
                                    <p:anim calcmode="lin" valueType="num">
                                      <p:cBhvr additive="base">
                                        <p:cTn id="47" dur="500" fill="hold"/>
                                        <p:tgtEl>
                                          <p:spTgt spid="43035"/>
                                        </p:tgtEl>
                                        <p:attrNameLst>
                                          <p:attrName>ppt_x</p:attrName>
                                        </p:attrNameLst>
                                      </p:cBhvr>
                                      <p:tavLst>
                                        <p:tav tm="0">
                                          <p:val>
                                            <p:strVal val="1+#ppt_w/2"/>
                                          </p:val>
                                        </p:tav>
                                        <p:tav tm="100000">
                                          <p:val>
                                            <p:strVal val="#ppt_x"/>
                                          </p:val>
                                        </p:tav>
                                      </p:tavLst>
                                    </p:anim>
                                    <p:anim calcmode="lin" valueType="num">
                                      <p:cBhvr additive="base">
                                        <p:cTn id="48" dur="500" fill="hold"/>
                                        <p:tgtEl>
                                          <p:spTgt spid="43035"/>
                                        </p:tgtEl>
                                        <p:attrNameLst>
                                          <p:attrName>ppt_y</p:attrName>
                                        </p:attrNameLst>
                                      </p:cBhvr>
                                      <p:tavLst>
                                        <p:tav tm="0">
                                          <p:val>
                                            <p:strVal val="0-#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nodeType="clickEffect">
                                  <p:stCondLst>
                                    <p:cond delay="0"/>
                                  </p:stCondLst>
                                  <p:childTnLst>
                                    <p:set>
                                      <p:cBhvr>
                                        <p:cTn id="52" dur="1" fill="hold">
                                          <p:stCondLst>
                                            <p:cond delay="0"/>
                                          </p:stCondLst>
                                        </p:cTn>
                                        <p:tgtEl>
                                          <p:spTgt spid="43027"/>
                                        </p:tgtEl>
                                        <p:attrNameLst>
                                          <p:attrName>style.visibility</p:attrName>
                                        </p:attrNameLst>
                                      </p:cBhvr>
                                      <p:to>
                                        <p:strVal val="visible"/>
                                      </p:to>
                                    </p:set>
                                    <p:anim calcmode="lin" valueType="num">
                                      <p:cBhvr additive="base">
                                        <p:cTn id="53" dur="500" fill="hold"/>
                                        <p:tgtEl>
                                          <p:spTgt spid="43027"/>
                                        </p:tgtEl>
                                        <p:attrNameLst>
                                          <p:attrName>ppt_x</p:attrName>
                                        </p:attrNameLst>
                                      </p:cBhvr>
                                      <p:tavLst>
                                        <p:tav tm="0">
                                          <p:val>
                                            <p:strVal val="1+#ppt_w/2"/>
                                          </p:val>
                                        </p:tav>
                                        <p:tav tm="100000">
                                          <p:val>
                                            <p:strVal val="#ppt_x"/>
                                          </p:val>
                                        </p:tav>
                                      </p:tavLst>
                                    </p:anim>
                                    <p:anim calcmode="lin" valueType="num">
                                      <p:cBhvr additive="base">
                                        <p:cTn id="54" dur="500" fill="hold"/>
                                        <p:tgtEl>
                                          <p:spTgt spid="43027"/>
                                        </p:tgtEl>
                                        <p:attrNameLst>
                                          <p:attrName>ppt_y</p:attrName>
                                        </p:attrNameLst>
                                      </p:cBhvr>
                                      <p:tavLst>
                                        <p:tav tm="0">
                                          <p:val>
                                            <p:strVal val="#ppt_y"/>
                                          </p:val>
                                        </p:tav>
                                        <p:tav tm="100000">
                                          <p:val>
                                            <p:strVal val="#ppt_y"/>
                                          </p:val>
                                        </p:tav>
                                      </p:tavLst>
                                    </p:anim>
                                  </p:childTnLst>
                                </p:cTn>
                              </p:par>
                            </p:childTnLst>
                          </p:cTn>
                        </p:par>
                        <p:par>
                          <p:cTn id="55" fill="hold" nodeType="afterGroup">
                            <p:stCondLst>
                              <p:cond delay="500"/>
                            </p:stCondLst>
                            <p:childTnLst>
                              <p:par>
                                <p:cTn id="56" presetID="2" presetClass="entr" presetSubtype="12" fill="hold" grpId="0" nodeType="afterEffect">
                                  <p:stCondLst>
                                    <p:cond delay="0"/>
                                  </p:stCondLst>
                                  <p:childTnLst>
                                    <p:set>
                                      <p:cBhvr>
                                        <p:cTn id="57" dur="1" fill="hold">
                                          <p:stCondLst>
                                            <p:cond delay="0"/>
                                          </p:stCondLst>
                                        </p:cTn>
                                        <p:tgtEl>
                                          <p:spTgt spid="43034"/>
                                        </p:tgtEl>
                                        <p:attrNameLst>
                                          <p:attrName>style.visibility</p:attrName>
                                        </p:attrNameLst>
                                      </p:cBhvr>
                                      <p:to>
                                        <p:strVal val="visible"/>
                                      </p:to>
                                    </p:set>
                                    <p:anim calcmode="lin" valueType="num">
                                      <p:cBhvr additive="base">
                                        <p:cTn id="58" dur="500" fill="hold"/>
                                        <p:tgtEl>
                                          <p:spTgt spid="43034"/>
                                        </p:tgtEl>
                                        <p:attrNameLst>
                                          <p:attrName>ppt_x</p:attrName>
                                        </p:attrNameLst>
                                      </p:cBhvr>
                                      <p:tavLst>
                                        <p:tav tm="0">
                                          <p:val>
                                            <p:strVal val="0-#ppt_w/2"/>
                                          </p:val>
                                        </p:tav>
                                        <p:tav tm="100000">
                                          <p:val>
                                            <p:strVal val="#ppt_x"/>
                                          </p:val>
                                        </p:tav>
                                      </p:tavLst>
                                    </p:anim>
                                    <p:anim calcmode="lin" valueType="num">
                                      <p:cBhvr additive="base">
                                        <p:cTn id="59" dur="500" fill="hold"/>
                                        <p:tgtEl>
                                          <p:spTgt spid="43034"/>
                                        </p:tgtEl>
                                        <p:attrNameLst>
                                          <p:attrName>ppt_y</p:attrName>
                                        </p:attrNameLst>
                                      </p:cBhvr>
                                      <p:tavLst>
                                        <p:tav tm="0">
                                          <p:val>
                                            <p:strVal val="1+#ppt_h/2"/>
                                          </p:val>
                                        </p:tav>
                                        <p:tav tm="100000">
                                          <p:val>
                                            <p:strVal val="#ppt_y"/>
                                          </p:val>
                                        </p:tav>
                                      </p:tavLst>
                                    </p:anim>
                                  </p:childTnLst>
                                </p:cTn>
                              </p:par>
                            </p:childTnLst>
                          </p:cTn>
                        </p:par>
                        <p:par>
                          <p:cTn id="60" fill="hold" nodeType="afterGroup">
                            <p:stCondLst>
                              <p:cond delay="1000"/>
                            </p:stCondLst>
                            <p:childTnLst>
                              <p:par>
                                <p:cTn id="61" presetID="2" presetClass="entr" presetSubtype="2" fill="hold" grpId="0" nodeType="afterEffect">
                                  <p:stCondLst>
                                    <p:cond delay="0"/>
                                  </p:stCondLst>
                                  <p:childTnLst>
                                    <p:set>
                                      <p:cBhvr>
                                        <p:cTn id="62" dur="1" fill="hold">
                                          <p:stCondLst>
                                            <p:cond delay="0"/>
                                          </p:stCondLst>
                                        </p:cTn>
                                        <p:tgtEl>
                                          <p:spTgt spid="43030"/>
                                        </p:tgtEl>
                                        <p:attrNameLst>
                                          <p:attrName>style.visibility</p:attrName>
                                        </p:attrNameLst>
                                      </p:cBhvr>
                                      <p:to>
                                        <p:strVal val="visible"/>
                                      </p:to>
                                    </p:set>
                                    <p:anim calcmode="lin" valueType="num">
                                      <p:cBhvr additive="base">
                                        <p:cTn id="63" dur="500" fill="hold"/>
                                        <p:tgtEl>
                                          <p:spTgt spid="43030"/>
                                        </p:tgtEl>
                                        <p:attrNameLst>
                                          <p:attrName>ppt_x</p:attrName>
                                        </p:attrNameLst>
                                      </p:cBhvr>
                                      <p:tavLst>
                                        <p:tav tm="0">
                                          <p:val>
                                            <p:strVal val="1+#ppt_w/2"/>
                                          </p:val>
                                        </p:tav>
                                        <p:tav tm="100000">
                                          <p:val>
                                            <p:strVal val="#ppt_x"/>
                                          </p:val>
                                        </p:tav>
                                      </p:tavLst>
                                    </p:anim>
                                    <p:anim calcmode="lin" valueType="num">
                                      <p:cBhvr additive="base">
                                        <p:cTn id="64" dur="500" fill="hold"/>
                                        <p:tgtEl>
                                          <p:spTgt spid="43030"/>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43031"/>
                                        </p:tgtEl>
                                        <p:attrNameLst>
                                          <p:attrName>style.visibility</p:attrName>
                                        </p:attrNameLst>
                                      </p:cBhvr>
                                      <p:to>
                                        <p:strVal val="visible"/>
                                      </p:to>
                                    </p:set>
                                    <p:anim calcmode="lin" valueType="num">
                                      <p:cBhvr additive="base">
                                        <p:cTn id="69" dur="500" fill="hold"/>
                                        <p:tgtEl>
                                          <p:spTgt spid="43031"/>
                                        </p:tgtEl>
                                        <p:attrNameLst>
                                          <p:attrName>ppt_x</p:attrName>
                                        </p:attrNameLst>
                                      </p:cBhvr>
                                      <p:tavLst>
                                        <p:tav tm="0">
                                          <p:val>
                                            <p:strVal val="1+#ppt_w/2"/>
                                          </p:val>
                                        </p:tav>
                                        <p:tav tm="100000">
                                          <p:val>
                                            <p:strVal val="#ppt_x"/>
                                          </p:val>
                                        </p:tav>
                                      </p:tavLst>
                                    </p:anim>
                                    <p:anim calcmode="lin" valueType="num">
                                      <p:cBhvr additive="base">
                                        <p:cTn id="70" dur="500" fill="hold"/>
                                        <p:tgtEl>
                                          <p:spTgt spid="43031"/>
                                        </p:tgtEl>
                                        <p:attrNameLst>
                                          <p:attrName>ppt_y</p:attrName>
                                        </p:attrNameLst>
                                      </p:cBhvr>
                                      <p:tavLst>
                                        <p:tav tm="0">
                                          <p:val>
                                            <p:strVal val="#ppt_y"/>
                                          </p:val>
                                        </p:tav>
                                        <p:tav tm="100000">
                                          <p:val>
                                            <p:strVal val="#ppt_y"/>
                                          </p:val>
                                        </p:tav>
                                      </p:tavLst>
                                    </p:anim>
                                  </p:childTnLst>
                                </p:cTn>
                              </p:par>
                            </p:childTnLst>
                          </p:cTn>
                        </p:par>
                        <p:par>
                          <p:cTn id="71" fill="hold" nodeType="afterGroup">
                            <p:stCondLst>
                              <p:cond delay="500"/>
                            </p:stCondLst>
                            <p:childTnLst>
                              <p:par>
                                <p:cTn id="72" presetID="2" presetClass="entr" presetSubtype="8" fill="hold" grpId="0" nodeType="afterEffect">
                                  <p:stCondLst>
                                    <p:cond delay="0"/>
                                  </p:stCondLst>
                                  <p:childTnLst>
                                    <p:set>
                                      <p:cBhvr>
                                        <p:cTn id="73" dur="1" fill="hold">
                                          <p:stCondLst>
                                            <p:cond delay="0"/>
                                          </p:stCondLst>
                                        </p:cTn>
                                        <p:tgtEl>
                                          <p:spTgt spid="43040"/>
                                        </p:tgtEl>
                                        <p:attrNameLst>
                                          <p:attrName>style.visibility</p:attrName>
                                        </p:attrNameLst>
                                      </p:cBhvr>
                                      <p:to>
                                        <p:strVal val="visible"/>
                                      </p:to>
                                    </p:set>
                                    <p:anim calcmode="lin" valueType="num">
                                      <p:cBhvr additive="base">
                                        <p:cTn id="74" dur="500" fill="hold"/>
                                        <p:tgtEl>
                                          <p:spTgt spid="43040"/>
                                        </p:tgtEl>
                                        <p:attrNameLst>
                                          <p:attrName>ppt_x</p:attrName>
                                        </p:attrNameLst>
                                      </p:cBhvr>
                                      <p:tavLst>
                                        <p:tav tm="0">
                                          <p:val>
                                            <p:strVal val="0-#ppt_w/2"/>
                                          </p:val>
                                        </p:tav>
                                        <p:tav tm="100000">
                                          <p:val>
                                            <p:strVal val="#ppt_x"/>
                                          </p:val>
                                        </p:tav>
                                      </p:tavLst>
                                    </p:anim>
                                    <p:anim calcmode="lin" valueType="num">
                                      <p:cBhvr additive="base">
                                        <p:cTn id="75" dur="500" fill="hold"/>
                                        <p:tgtEl>
                                          <p:spTgt spid="430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9" grpId="0" animBg="1"/>
      <p:bldP spid="43030" grpId="0" animBg="1"/>
      <p:bldP spid="43031" grpId="0"/>
      <p:bldP spid="43034" grpId="0" animBg="1"/>
      <p:bldP spid="43035" grpId="0" animBg="1"/>
      <p:bldP spid="43037" grpId="0" animBg="1"/>
      <p:bldP spid="43040" grpId="0" animBg="1"/>
      <p:bldP spid="4304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矩形 45057">
            <a:extLst>
              <a:ext uri="{FF2B5EF4-FFF2-40B4-BE49-F238E27FC236}">
                <a16:creationId xmlns:a16="http://schemas.microsoft.com/office/drawing/2014/main" id="{B877A639-CB58-4857-A03C-18FCE7BBD7F9}"/>
              </a:ext>
            </a:extLst>
          </p:cNvPr>
          <p:cNvSpPr>
            <a:spLocks noChangeArrowheads="1"/>
          </p:cNvSpPr>
          <p:nvPr/>
        </p:nvSpPr>
        <p:spPr bwMode="auto">
          <a:xfrm>
            <a:off x="228600" y="0"/>
            <a:ext cx="2590800"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  2.7 </a:t>
            </a:r>
            <a:r>
              <a:rPr lang="zh-CN" altLang="en-US">
                <a:solidFill>
                  <a:schemeClr val="bg1"/>
                </a:solidFill>
                <a:latin typeface="黑体" panose="02010609060101010101" pitchFamily="49" charset="-122"/>
                <a:ea typeface="黑体" panose="02010609060101010101" pitchFamily="49" charset="-122"/>
              </a:rPr>
              <a:t>等效电源定理</a:t>
            </a:r>
          </a:p>
        </p:txBody>
      </p:sp>
      <p:sp>
        <p:nvSpPr>
          <p:cNvPr id="50179" name="矩形 45058">
            <a:extLst>
              <a:ext uri="{FF2B5EF4-FFF2-40B4-BE49-F238E27FC236}">
                <a16:creationId xmlns:a16="http://schemas.microsoft.com/office/drawing/2014/main" id="{F063EBCF-A38C-4B5B-B62A-45120664C2DE}"/>
              </a:ext>
            </a:extLst>
          </p:cNvPr>
          <p:cNvSpPr>
            <a:spLocks noChangeArrowheads="1" noChangeShapeType="1" noTextEdit="1"/>
          </p:cNvSpPr>
          <p:nvPr/>
        </p:nvSpPr>
        <p:spPr bwMode="auto">
          <a:xfrm>
            <a:off x="3429000" y="0"/>
            <a:ext cx="36576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  一、等效电源定理</a:t>
            </a:r>
          </a:p>
        </p:txBody>
      </p:sp>
      <p:graphicFrame>
        <p:nvGraphicFramePr>
          <p:cNvPr id="45065" name="对象 45064">
            <a:extLst>
              <a:ext uri="{FF2B5EF4-FFF2-40B4-BE49-F238E27FC236}">
                <a16:creationId xmlns:a16="http://schemas.microsoft.com/office/drawing/2014/main" id="{944EDDFE-F924-4D08-9F78-E3EE1CE92F26}"/>
              </a:ext>
            </a:extLst>
          </p:cNvPr>
          <p:cNvGraphicFramePr>
            <a:graphicFrameLocks/>
          </p:cNvGraphicFramePr>
          <p:nvPr/>
        </p:nvGraphicFramePr>
        <p:xfrm>
          <a:off x="222250" y="2362200"/>
          <a:ext cx="2292350" cy="1652588"/>
        </p:xfrm>
        <a:graphic>
          <a:graphicData uri="http://schemas.openxmlformats.org/presentationml/2006/ole">
            <mc:AlternateContent xmlns:mc="http://schemas.openxmlformats.org/markup-compatibility/2006">
              <mc:Choice xmlns:v="urn:schemas-microsoft-com:vml" Requires="v">
                <p:oleObj spid="_x0000_s50264" r:id="rId3" imgW="2293620" imgH="1653540" progId="Visio.Drawing.5">
                  <p:embed/>
                </p:oleObj>
              </mc:Choice>
              <mc:Fallback>
                <p:oleObj r:id="rId3" imgW="2293620" imgH="1653540" progId="Visio.Drawing.5">
                  <p:embed/>
                  <p:pic>
                    <p:nvPicPr>
                      <p:cNvPr id="0" name="对象 4506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250" y="2362200"/>
                        <a:ext cx="2292350" cy="165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5066" name="组合 45065">
            <a:extLst>
              <a:ext uri="{FF2B5EF4-FFF2-40B4-BE49-F238E27FC236}">
                <a16:creationId xmlns:a16="http://schemas.microsoft.com/office/drawing/2014/main" id="{448ECB9E-C215-4BAF-9931-2C9307A31D59}"/>
              </a:ext>
            </a:extLst>
          </p:cNvPr>
          <p:cNvGrpSpPr>
            <a:grpSpLocks/>
          </p:cNvGrpSpPr>
          <p:nvPr/>
        </p:nvGrpSpPr>
        <p:grpSpPr bwMode="auto">
          <a:xfrm>
            <a:off x="2362200" y="2819400"/>
            <a:ext cx="1447800" cy="685800"/>
            <a:chOff x="1440" y="2448"/>
            <a:chExt cx="912" cy="432"/>
          </a:xfrm>
        </p:grpSpPr>
        <p:sp>
          <p:nvSpPr>
            <p:cNvPr id="50198" name="右箭头 45066">
              <a:extLst>
                <a:ext uri="{FF2B5EF4-FFF2-40B4-BE49-F238E27FC236}">
                  <a16:creationId xmlns:a16="http://schemas.microsoft.com/office/drawing/2014/main" id="{4E88A59A-9F4C-4449-8295-B130B9501ABF}"/>
                </a:ext>
              </a:extLst>
            </p:cNvPr>
            <p:cNvSpPr>
              <a:spLocks noChangeArrowheads="1"/>
            </p:cNvSpPr>
            <p:nvPr/>
          </p:nvSpPr>
          <p:spPr bwMode="auto">
            <a:xfrm>
              <a:off x="1584" y="2688"/>
              <a:ext cx="720" cy="192"/>
            </a:xfrm>
            <a:prstGeom prst="rightArrow">
              <a:avLst>
                <a:gd name="adj1" fmla="val 50000"/>
                <a:gd name="adj2" fmla="val 93750"/>
              </a:avLst>
            </a:prstGeom>
            <a:noFill/>
            <a:ln w="38100">
              <a:solidFill>
                <a:srgbClr val="E92B0B"/>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50199" name="矩形 45067">
              <a:extLst>
                <a:ext uri="{FF2B5EF4-FFF2-40B4-BE49-F238E27FC236}">
                  <a16:creationId xmlns:a16="http://schemas.microsoft.com/office/drawing/2014/main" id="{F789919D-66A1-4F3F-ABD0-BA600BB6FD04}"/>
                </a:ext>
              </a:extLst>
            </p:cNvPr>
            <p:cNvSpPr>
              <a:spLocks noChangeArrowheads="1" noChangeShapeType="1" noTextEdit="1"/>
            </p:cNvSpPr>
            <p:nvPr/>
          </p:nvSpPr>
          <p:spPr bwMode="auto">
            <a:xfrm>
              <a:off x="1440" y="2448"/>
              <a:ext cx="912" cy="19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gradFill rotWithShape="1">
                    <a:gsLst>
                      <a:gs pos="0">
                        <a:srgbClr val="762F00"/>
                      </a:gs>
                      <a:gs pos="50000">
                        <a:srgbClr val="FF6600"/>
                      </a:gs>
                      <a:gs pos="100000">
                        <a:srgbClr val="762F00"/>
                      </a:gs>
                    </a:gsLst>
                    <a:lin ang="5400000" scaled="1"/>
                  </a:gradFill>
                  <a:effectLst>
                    <a:prstShdw prst="shdw17" dist="17961" dir="13500000">
                      <a:srgbClr val="993D00"/>
                    </a:prstShdw>
                  </a:effectLst>
                  <a:latin typeface="黑体" panose="02010609060101010101" pitchFamily="49" charset="-122"/>
                  <a:ea typeface="黑体" panose="02010609060101010101" pitchFamily="49" charset="-122"/>
                </a:rPr>
                <a:t> 可等效为</a:t>
              </a:r>
            </a:p>
          </p:txBody>
        </p:sp>
      </p:grpSp>
      <p:graphicFrame>
        <p:nvGraphicFramePr>
          <p:cNvPr id="45071" name="对象 45070">
            <a:extLst>
              <a:ext uri="{FF2B5EF4-FFF2-40B4-BE49-F238E27FC236}">
                <a16:creationId xmlns:a16="http://schemas.microsoft.com/office/drawing/2014/main" id="{94353B3A-CB97-49C5-AEFC-5381EE24F5E1}"/>
              </a:ext>
            </a:extLst>
          </p:cNvPr>
          <p:cNvGraphicFramePr>
            <a:graphicFrameLocks/>
          </p:cNvGraphicFramePr>
          <p:nvPr/>
        </p:nvGraphicFramePr>
        <p:xfrm>
          <a:off x="6934200" y="3657600"/>
          <a:ext cx="1560513" cy="1444625"/>
        </p:xfrm>
        <a:graphic>
          <a:graphicData uri="http://schemas.openxmlformats.org/presentationml/2006/ole">
            <mc:AlternateContent xmlns:mc="http://schemas.openxmlformats.org/markup-compatibility/2006">
              <mc:Choice xmlns:v="urn:schemas-microsoft-com:vml" Requires="v">
                <p:oleObj spid="_x0000_s50265" r:id="rId5" imgW="1560576" imgH="1444752" progId="Visio.Drawing.5">
                  <p:embed/>
                </p:oleObj>
              </mc:Choice>
              <mc:Fallback>
                <p:oleObj r:id="rId5" imgW="1560576" imgH="1444752" progId="Visio.Drawing.5">
                  <p:embed/>
                  <p:pic>
                    <p:nvPicPr>
                      <p:cNvPr id="0" name="对象 4507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0" y="3657600"/>
                        <a:ext cx="1560513"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072" name="左大括号 45071">
            <a:extLst>
              <a:ext uri="{FF2B5EF4-FFF2-40B4-BE49-F238E27FC236}">
                <a16:creationId xmlns:a16="http://schemas.microsoft.com/office/drawing/2014/main" id="{ED2E3F06-F790-42D1-B3C2-70FD4310736D}"/>
              </a:ext>
            </a:extLst>
          </p:cNvPr>
          <p:cNvSpPr>
            <a:spLocks/>
          </p:cNvSpPr>
          <p:nvPr/>
        </p:nvSpPr>
        <p:spPr bwMode="auto">
          <a:xfrm>
            <a:off x="6477000" y="2819400"/>
            <a:ext cx="381000" cy="1371600"/>
          </a:xfrm>
          <a:prstGeom prst="leftBrace">
            <a:avLst>
              <a:gd name="adj1" fmla="val 30000"/>
              <a:gd name="adj2" fmla="val 50000"/>
            </a:avLst>
          </a:prstGeom>
          <a:noFill/>
          <a:ln w="38100">
            <a:solidFill>
              <a:srgbClr val="E92B0B"/>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zh-CN" sz="2400">
              <a:solidFill>
                <a:srgbClr val="E92B0B"/>
              </a:solidFill>
              <a:latin typeface="Times New Roman" panose="02020603050405020304" pitchFamily="18" charset="0"/>
              <a:ea typeface="华文新魏" panose="02010800040101010101" pitchFamily="2" charset="-122"/>
            </a:endParaRPr>
          </a:p>
        </p:txBody>
      </p:sp>
      <p:sp>
        <p:nvSpPr>
          <p:cNvPr id="45073" name="左箭头 45072">
            <a:extLst>
              <a:ext uri="{FF2B5EF4-FFF2-40B4-BE49-F238E27FC236}">
                <a16:creationId xmlns:a16="http://schemas.microsoft.com/office/drawing/2014/main" id="{310C8D80-300A-418D-9254-03CA055403E0}"/>
              </a:ext>
            </a:extLst>
          </p:cNvPr>
          <p:cNvSpPr>
            <a:spLocks noChangeArrowheads="1"/>
          </p:cNvSpPr>
          <p:nvPr/>
        </p:nvSpPr>
        <p:spPr bwMode="auto">
          <a:xfrm>
            <a:off x="8001000" y="4267200"/>
            <a:ext cx="533400" cy="152400"/>
          </a:xfrm>
          <a:prstGeom prst="leftArrow">
            <a:avLst>
              <a:gd name="adj1" fmla="val 50000"/>
              <a:gd name="adj2" fmla="val 87500"/>
            </a:avLst>
          </a:prstGeom>
          <a:noFill/>
          <a:ln w="38100">
            <a:solidFill>
              <a:srgbClr val="E92B0B"/>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zh-CN" sz="2400">
              <a:solidFill>
                <a:srgbClr val="E92B0B"/>
              </a:solidFill>
              <a:latin typeface="Times New Roman" panose="02020603050405020304" pitchFamily="18" charset="0"/>
              <a:ea typeface="华文新魏" panose="02010800040101010101" pitchFamily="2" charset="-122"/>
            </a:endParaRPr>
          </a:p>
        </p:txBody>
      </p:sp>
      <p:sp>
        <p:nvSpPr>
          <p:cNvPr id="45074" name="文本框 45073">
            <a:extLst>
              <a:ext uri="{FF2B5EF4-FFF2-40B4-BE49-F238E27FC236}">
                <a16:creationId xmlns:a16="http://schemas.microsoft.com/office/drawing/2014/main" id="{B8608CDC-AB1C-42AA-B92C-5F5D0ED1264F}"/>
              </a:ext>
            </a:extLst>
          </p:cNvPr>
          <p:cNvSpPr txBox="1">
            <a:spLocks noChangeArrowheads="1"/>
          </p:cNvSpPr>
          <p:nvPr/>
        </p:nvSpPr>
        <p:spPr bwMode="auto">
          <a:xfrm>
            <a:off x="8502650" y="4114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b="1" i="1">
                <a:latin typeface="Times New Roman" panose="02020603050405020304" pitchFamily="18" charset="0"/>
                <a:ea typeface="华文新魏" panose="02010800040101010101" pitchFamily="2" charset="-122"/>
              </a:rPr>
              <a:t>R</a:t>
            </a:r>
            <a:r>
              <a:rPr lang="en-US" altLang="zh-CN" sz="2400" b="1" baseline="-25000">
                <a:latin typeface="Times New Roman" panose="02020603050405020304" pitchFamily="18" charset="0"/>
                <a:ea typeface="华文新魏" panose="02010800040101010101" pitchFamily="2" charset="-122"/>
              </a:rPr>
              <a:t>0</a:t>
            </a:r>
          </a:p>
        </p:txBody>
      </p:sp>
      <p:sp>
        <p:nvSpPr>
          <p:cNvPr id="45075" name="云形标注 45074">
            <a:extLst>
              <a:ext uri="{FF2B5EF4-FFF2-40B4-BE49-F238E27FC236}">
                <a16:creationId xmlns:a16="http://schemas.microsoft.com/office/drawing/2014/main" id="{FAF51204-0EC1-4365-BD17-241EF4C570D7}"/>
              </a:ext>
            </a:extLst>
          </p:cNvPr>
          <p:cNvSpPr>
            <a:spLocks noChangeArrowheads="1"/>
          </p:cNvSpPr>
          <p:nvPr/>
        </p:nvSpPr>
        <p:spPr bwMode="auto">
          <a:xfrm>
            <a:off x="3200400" y="4343400"/>
            <a:ext cx="3657600" cy="762000"/>
          </a:xfrm>
          <a:prstGeom prst="cloudCallout">
            <a:avLst>
              <a:gd name="adj1" fmla="val 61023"/>
              <a:gd name="adj2" fmla="val -17083"/>
            </a:avLst>
          </a:prstGeom>
          <a:gradFill rotWithShape="0">
            <a:gsLst>
              <a:gs pos="0">
                <a:srgbClr val="446B6E"/>
              </a:gs>
              <a:gs pos="50000">
                <a:srgbClr val="92E7EE"/>
              </a:gs>
              <a:gs pos="100000">
                <a:srgbClr val="446B6E"/>
              </a:gs>
            </a:gsLst>
            <a:lin ang="2700000" scaled="1"/>
          </a:gradFill>
          <a:ln w="9525">
            <a:solidFill>
              <a:schemeClr val="tx1"/>
            </a:solidFill>
            <a:miter lim="800000"/>
            <a:headEnd/>
            <a:tailEnd/>
          </a:ln>
          <a:effectLst>
            <a:outerShdw dist="35921" dir="2700000" algn="ctr" rotWithShape="0">
              <a:schemeClr val="bg2"/>
            </a:outerShdw>
          </a:effectLst>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b="1">
                <a:solidFill>
                  <a:srgbClr val="E92B0B"/>
                </a:solidFill>
                <a:latin typeface="Times New Roman" panose="02020603050405020304" pitchFamily="18" charset="0"/>
                <a:ea typeface="华文细黑" panose="02010600040101010101" pitchFamily="2" charset="-122"/>
              </a:rPr>
              <a:t>所有独立源为零值吆！</a:t>
            </a:r>
          </a:p>
        </p:txBody>
      </p:sp>
      <p:sp>
        <p:nvSpPr>
          <p:cNvPr id="45076" name="椭圆形标注 45075">
            <a:extLst>
              <a:ext uri="{FF2B5EF4-FFF2-40B4-BE49-F238E27FC236}">
                <a16:creationId xmlns:a16="http://schemas.microsoft.com/office/drawing/2014/main" id="{03800A42-A354-4516-86F8-401FF1A63C73}"/>
              </a:ext>
            </a:extLst>
          </p:cNvPr>
          <p:cNvSpPr>
            <a:spLocks noChangeArrowheads="1"/>
          </p:cNvSpPr>
          <p:nvPr/>
        </p:nvSpPr>
        <p:spPr bwMode="auto">
          <a:xfrm>
            <a:off x="8534400" y="990600"/>
            <a:ext cx="609600" cy="2743200"/>
          </a:xfrm>
          <a:prstGeom prst="wedgeEllipseCallout">
            <a:avLst>
              <a:gd name="adj1" fmla="val -76824"/>
              <a:gd name="adj2" fmla="val 24190"/>
            </a:avLst>
          </a:prstGeom>
          <a:gradFill rotWithShape="0">
            <a:gsLst>
              <a:gs pos="0">
                <a:srgbClr val="23B12A"/>
              </a:gs>
              <a:gs pos="100000">
                <a:srgbClr val="105213"/>
              </a:gs>
            </a:gsLst>
            <a:path path="rect">
              <a:fillToRect l="100000" b="100000"/>
            </a:path>
          </a:gradFill>
          <a:ln w="9525">
            <a:solidFill>
              <a:schemeClr val="tx1"/>
            </a:solidFill>
            <a:miter lim="800000"/>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400">
                <a:solidFill>
                  <a:schemeClr val="bg1"/>
                </a:solidFill>
                <a:latin typeface="Times New Roman" panose="02020603050405020304" pitchFamily="18" charset="0"/>
                <a:ea typeface="华文新魏" panose="02010800040101010101" pitchFamily="2" charset="-122"/>
              </a:rPr>
              <a:t>注意电流方向</a:t>
            </a:r>
          </a:p>
        </p:txBody>
      </p:sp>
      <p:graphicFrame>
        <p:nvGraphicFramePr>
          <p:cNvPr id="45077" name="对象 45076">
            <a:extLst>
              <a:ext uri="{FF2B5EF4-FFF2-40B4-BE49-F238E27FC236}">
                <a16:creationId xmlns:a16="http://schemas.microsoft.com/office/drawing/2014/main" id="{1BD15DBB-2E65-4452-A580-DAA466FC3F3D}"/>
              </a:ext>
            </a:extLst>
          </p:cNvPr>
          <p:cNvGraphicFramePr>
            <a:graphicFrameLocks/>
          </p:cNvGraphicFramePr>
          <p:nvPr/>
        </p:nvGraphicFramePr>
        <p:xfrm>
          <a:off x="3846513" y="2392363"/>
          <a:ext cx="2706687" cy="1768475"/>
        </p:xfrm>
        <a:graphic>
          <a:graphicData uri="http://schemas.openxmlformats.org/presentationml/2006/ole">
            <mc:AlternateContent xmlns:mc="http://schemas.openxmlformats.org/markup-compatibility/2006">
              <mc:Choice xmlns:v="urn:schemas-microsoft-com:vml" Requires="v">
                <p:oleObj spid="_x0000_s50266" r:id="rId7" imgW="2706624" imgH="1767840" progId="Visio.Drawing.5">
                  <p:embed/>
                </p:oleObj>
              </mc:Choice>
              <mc:Fallback>
                <p:oleObj r:id="rId7" imgW="2706624" imgH="1767840" progId="Visio.Drawing.5">
                  <p:embed/>
                  <p:pic>
                    <p:nvPicPr>
                      <p:cNvPr id="0" name="对象 4507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6513" y="2392363"/>
                        <a:ext cx="2706687"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78" name="对象 45077">
            <a:extLst>
              <a:ext uri="{FF2B5EF4-FFF2-40B4-BE49-F238E27FC236}">
                <a16:creationId xmlns:a16="http://schemas.microsoft.com/office/drawing/2014/main" id="{9B13539A-0D91-4A61-AB5C-D7B8B2BF814C}"/>
              </a:ext>
            </a:extLst>
          </p:cNvPr>
          <p:cNvGraphicFramePr>
            <a:graphicFrameLocks/>
          </p:cNvGraphicFramePr>
          <p:nvPr/>
        </p:nvGraphicFramePr>
        <p:xfrm>
          <a:off x="6934200" y="2286000"/>
          <a:ext cx="1560513" cy="1444625"/>
        </p:xfrm>
        <a:graphic>
          <a:graphicData uri="http://schemas.openxmlformats.org/presentationml/2006/ole">
            <mc:AlternateContent xmlns:mc="http://schemas.openxmlformats.org/markup-compatibility/2006">
              <mc:Choice xmlns:v="urn:schemas-microsoft-com:vml" Requires="v">
                <p:oleObj spid="_x0000_s50267" r:id="rId9" imgW="1560576" imgH="1444752" progId="Visio.Drawing.5">
                  <p:embed/>
                </p:oleObj>
              </mc:Choice>
              <mc:Fallback>
                <p:oleObj r:id="rId9" imgW="1560576" imgH="1444752" progId="Visio.Drawing.5">
                  <p:embed/>
                  <p:pic>
                    <p:nvPicPr>
                      <p:cNvPr id="0" name="对象 4507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34200" y="2286000"/>
                        <a:ext cx="1560513"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079" name="圆角矩形标注 45078">
            <a:extLst>
              <a:ext uri="{FF2B5EF4-FFF2-40B4-BE49-F238E27FC236}">
                <a16:creationId xmlns:a16="http://schemas.microsoft.com/office/drawing/2014/main" id="{04E931A1-AA07-4210-AE82-7BE6CD3AF99E}"/>
              </a:ext>
            </a:extLst>
          </p:cNvPr>
          <p:cNvSpPr>
            <a:spLocks noChangeArrowheads="1"/>
          </p:cNvSpPr>
          <p:nvPr/>
        </p:nvSpPr>
        <p:spPr bwMode="auto">
          <a:xfrm>
            <a:off x="304800" y="4191000"/>
            <a:ext cx="2819400" cy="838200"/>
          </a:xfrm>
          <a:prstGeom prst="wedgeRoundRectCallout">
            <a:avLst>
              <a:gd name="adj1" fmla="val 89245"/>
              <a:gd name="adj2" fmla="val -123296"/>
              <a:gd name="adj3" fmla="val 16667"/>
            </a:avLst>
          </a:prstGeom>
          <a:gradFill rotWithShape="0">
            <a:gsLst>
              <a:gs pos="0">
                <a:srgbClr val="FFFFFF"/>
              </a:gs>
              <a:gs pos="100000">
                <a:srgbClr val="058CE7"/>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400">
                <a:solidFill>
                  <a:srgbClr val="E92B0B"/>
                </a:solidFill>
                <a:latin typeface="Times New Roman" panose="02020603050405020304" pitchFamily="18" charset="0"/>
                <a:ea typeface="华文新魏" panose="02010800040101010101" pitchFamily="2" charset="-122"/>
              </a:rPr>
              <a:t>诺顿等效电路</a:t>
            </a:r>
          </a:p>
          <a:p>
            <a:pPr algn="ctr" eaLnBrk="1" hangingPunct="1"/>
            <a:r>
              <a:rPr lang="zh-CN" altLang="en-US" sz="2400">
                <a:solidFill>
                  <a:srgbClr val="E92B0B"/>
                </a:solidFill>
                <a:latin typeface="Times New Roman" panose="02020603050405020304" pitchFamily="18" charset="0"/>
                <a:ea typeface="华文新魏" panose="02010800040101010101" pitchFamily="2" charset="-122"/>
              </a:rPr>
              <a:t>注意电流源的方向</a:t>
            </a:r>
          </a:p>
        </p:txBody>
      </p:sp>
      <p:sp>
        <p:nvSpPr>
          <p:cNvPr id="45080" name="椭圆形标注 45079">
            <a:extLst>
              <a:ext uri="{FF2B5EF4-FFF2-40B4-BE49-F238E27FC236}">
                <a16:creationId xmlns:a16="http://schemas.microsoft.com/office/drawing/2014/main" id="{4823C6CB-0874-4C8B-B116-098034D6ED9C}"/>
              </a:ext>
            </a:extLst>
          </p:cNvPr>
          <p:cNvSpPr>
            <a:spLocks noChangeArrowheads="1"/>
          </p:cNvSpPr>
          <p:nvPr/>
        </p:nvSpPr>
        <p:spPr bwMode="auto">
          <a:xfrm>
            <a:off x="6934200" y="5410200"/>
            <a:ext cx="2057400" cy="762000"/>
          </a:xfrm>
          <a:prstGeom prst="wedgeEllipseCallout">
            <a:avLst>
              <a:gd name="adj1" fmla="val 42745"/>
              <a:gd name="adj2" fmla="val -157083"/>
            </a:avLst>
          </a:prstGeom>
          <a:gradFill rotWithShape="0">
            <a:gsLst>
              <a:gs pos="0">
                <a:srgbClr val="92E7EE"/>
              </a:gs>
              <a:gs pos="100000">
                <a:srgbClr val="FFFFFF"/>
              </a:gs>
            </a:gsLst>
            <a:lin ang="5400000" scaled="1"/>
          </a:gradFill>
          <a:ln w="9525">
            <a:solidFill>
              <a:schemeClr val="tx1"/>
            </a:solidFill>
            <a:miter lim="800000"/>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a:solidFill>
                  <a:srgbClr val="E92B0B"/>
                </a:solidFill>
                <a:latin typeface="Times New Roman" panose="02020603050405020304" pitchFamily="18" charset="0"/>
                <a:ea typeface="华文新魏" panose="02010800040101010101" pitchFamily="2" charset="-122"/>
              </a:rPr>
              <a:t>戴维南等效内阻</a:t>
            </a:r>
          </a:p>
        </p:txBody>
      </p:sp>
      <p:sp>
        <p:nvSpPr>
          <p:cNvPr id="45081" name="文本框 45080">
            <a:extLst>
              <a:ext uri="{FF2B5EF4-FFF2-40B4-BE49-F238E27FC236}">
                <a16:creationId xmlns:a16="http://schemas.microsoft.com/office/drawing/2014/main" id="{1AACF4FE-F08B-49D8-8F49-CC51B0BF7645}"/>
              </a:ext>
            </a:extLst>
          </p:cNvPr>
          <p:cNvSpPr txBox="1">
            <a:spLocks noChangeArrowheads="1"/>
          </p:cNvSpPr>
          <p:nvPr/>
        </p:nvSpPr>
        <p:spPr bwMode="auto">
          <a:xfrm>
            <a:off x="304800" y="5181600"/>
            <a:ext cx="6324600" cy="1016000"/>
          </a:xfrm>
          <a:prstGeom prst="rect">
            <a:avLst/>
          </a:prstGeom>
          <a:noFill/>
          <a:ln w="9525">
            <a:solidFill>
              <a:srgbClr val="1E14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E92B0B"/>
                </a:solidFill>
                <a:latin typeface="Times New Roman" panose="02020603050405020304" pitchFamily="18" charset="0"/>
                <a:ea typeface="黑体" panose="02010609060101010101" pitchFamily="49" charset="-122"/>
              </a:rPr>
              <a:t>         </a:t>
            </a:r>
            <a:r>
              <a:rPr lang="zh-CN" altLang="en-US">
                <a:solidFill>
                  <a:srgbClr val="E92B0B"/>
                </a:solidFill>
                <a:latin typeface="Times New Roman" panose="02020603050405020304" pitchFamily="18" charset="0"/>
                <a:ea typeface="黑体" panose="02010609060101010101" pitchFamily="49" charset="-122"/>
              </a:rPr>
              <a:t>可见，戴维南等效电路与诺顿等效电路本质上是相同的，两者互为等效。可将诺顿定理看作是戴维南定理的另一种形式。</a:t>
            </a:r>
          </a:p>
        </p:txBody>
      </p:sp>
      <p:sp>
        <p:nvSpPr>
          <p:cNvPr id="2" name="文本框 45085">
            <a:hlinkClick r:id="" action="ppaction://hlinkshowjump?jump=nextslide"/>
            <a:extLst>
              <a:ext uri="{FF2B5EF4-FFF2-40B4-BE49-F238E27FC236}">
                <a16:creationId xmlns:a16="http://schemas.microsoft.com/office/drawing/2014/main" id="{6FA0091A-ADFC-4D00-99AF-7A921720B32D}"/>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3" name="文本框 45086">
            <a:hlinkClick r:id="" action="ppaction://hlinkshowjump?jump=previousslide"/>
            <a:extLst>
              <a:ext uri="{FF2B5EF4-FFF2-40B4-BE49-F238E27FC236}">
                <a16:creationId xmlns:a16="http://schemas.microsoft.com/office/drawing/2014/main" id="{A29DE59E-605D-450C-9C3B-963EF1DE968D}"/>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4" name="文本框 45087">
            <a:extLst>
              <a:ext uri="{FF2B5EF4-FFF2-40B4-BE49-F238E27FC236}">
                <a16:creationId xmlns:a16="http://schemas.microsoft.com/office/drawing/2014/main" id="{7FC6934C-2617-47C5-B3DB-4A88A527487C}"/>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0296E5C2-6613-4135-B3F5-16821BE6743C}"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32</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5" name="文本框 45088">
            <a:hlinkClick r:id="" action="ppaction://hlinkshowjump?jump=firstslide"/>
            <a:extLst>
              <a:ext uri="{FF2B5EF4-FFF2-40B4-BE49-F238E27FC236}">
                <a16:creationId xmlns:a16="http://schemas.microsoft.com/office/drawing/2014/main" id="{971516C1-9863-4867-97F1-BED559C59021}"/>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50197" name="标题 45089">
            <a:extLst>
              <a:ext uri="{FF2B5EF4-FFF2-40B4-BE49-F238E27FC236}">
                <a16:creationId xmlns:a16="http://schemas.microsoft.com/office/drawing/2014/main" id="{051C8A22-6420-40D1-8EFD-F0946D303056}"/>
              </a:ext>
            </a:extLst>
          </p:cNvPr>
          <p:cNvSpPr>
            <a:spLocks noGrp="1" noChangeArrowheads="1"/>
          </p:cNvSpPr>
          <p:nvPr>
            <p:ph type="title" idx="4294967295"/>
          </p:nvPr>
        </p:nvSpPr>
        <p:spPr>
          <a:xfrm>
            <a:off x="304800" y="762000"/>
            <a:ext cx="8659813" cy="1524000"/>
          </a:xfrm>
        </p:spPr>
        <p:txBody>
          <a:bodyPr/>
          <a:lstStyle/>
          <a:p>
            <a:pPr algn="l" eaLnBrk="1" hangingPunct="1"/>
            <a:r>
              <a:rPr lang="en-US" altLang="zh-CN">
                <a:solidFill>
                  <a:srgbClr val="D82E1C"/>
                </a:solidFill>
                <a:latin typeface="黑体" panose="02010609060101010101" pitchFamily="49" charset="-122"/>
                <a:ea typeface="黑体" panose="02010609060101010101" pitchFamily="49" charset="-122"/>
              </a:rPr>
              <a:t>2</a:t>
            </a:r>
            <a:r>
              <a:rPr lang="zh-CN" altLang="en-US">
                <a:solidFill>
                  <a:srgbClr val="D82E1C"/>
                </a:solidFill>
                <a:latin typeface="黑体" panose="02010609060101010101" pitchFamily="49" charset="-122"/>
                <a:ea typeface="黑体" panose="02010609060101010101" pitchFamily="49" charset="-122"/>
              </a:rPr>
              <a:t>、诺顿定理：</a:t>
            </a:r>
            <a:r>
              <a:rPr lang="zh-CN" altLang="en-US">
                <a:solidFill>
                  <a:srgbClr val="1E14E8"/>
                </a:solidFill>
                <a:latin typeface="华文新魏" panose="02010800040101010101" pitchFamily="2" charset="-122"/>
                <a:ea typeface="华文新魏" panose="02010800040101010101" pitchFamily="2" charset="-122"/>
              </a:rPr>
              <a:t>任意一个线性二端含源电路</a:t>
            </a:r>
            <a:r>
              <a:rPr lang="en-US" altLang="zh-CN">
                <a:solidFill>
                  <a:srgbClr val="1E14E8"/>
                </a:solidFill>
                <a:latin typeface="华文新魏" panose="02010800040101010101" pitchFamily="2" charset="-122"/>
                <a:ea typeface="华文新魏" panose="02010800040101010101" pitchFamily="2" charset="-122"/>
              </a:rPr>
              <a:t>N</a:t>
            </a:r>
            <a:r>
              <a:rPr lang="zh-CN" altLang="en-US">
                <a:solidFill>
                  <a:srgbClr val="1E14E8"/>
                </a:solidFill>
                <a:latin typeface="华文新魏" panose="02010800040101010101" pitchFamily="2" charset="-122"/>
                <a:ea typeface="华文新魏" panose="02010800040101010101" pitchFamily="2" charset="-122"/>
              </a:rPr>
              <a:t>，对其外部而言，可以用一个电流源和电阻的并联组合来等效。该电流源的电流值</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华文新魏" panose="02010800040101010101" pitchFamily="2" charset="-122"/>
                <a:ea typeface="华文新魏" panose="02010800040101010101" pitchFamily="2" charset="-122"/>
              </a:rPr>
              <a:t>SC</a:t>
            </a:r>
            <a:r>
              <a:rPr lang="zh-CN" altLang="en-US">
                <a:solidFill>
                  <a:srgbClr val="1E14E8"/>
                </a:solidFill>
                <a:latin typeface="华文新魏" panose="02010800040101010101" pitchFamily="2" charset="-122"/>
                <a:ea typeface="华文新魏" panose="02010800040101010101" pitchFamily="2" charset="-122"/>
              </a:rPr>
              <a:t>等于电路</a:t>
            </a:r>
            <a:r>
              <a:rPr lang="en-US" altLang="zh-CN">
                <a:solidFill>
                  <a:srgbClr val="1E14E8"/>
                </a:solidFill>
                <a:latin typeface="华文新魏" panose="02010800040101010101" pitchFamily="2" charset="-122"/>
                <a:ea typeface="华文新魏" panose="02010800040101010101" pitchFamily="2" charset="-122"/>
              </a:rPr>
              <a:t>N</a:t>
            </a:r>
            <a:r>
              <a:rPr lang="zh-CN" altLang="en-US">
                <a:solidFill>
                  <a:srgbClr val="1E14E8"/>
                </a:solidFill>
                <a:latin typeface="华文新魏" panose="02010800040101010101" pitchFamily="2" charset="-122"/>
                <a:ea typeface="华文新魏" panose="02010800040101010101" pitchFamily="2" charset="-122"/>
              </a:rPr>
              <a:t>二端子短路时其上的短路电流，其串联电阻值</a:t>
            </a:r>
            <a:r>
              <a:rPr lang="en-US" altLang="zh-CN">
                <a:solidFill>
                  <a:srgbClr val="1E14E8"/>
                </a:solidFill>
                <a:latin typeface="华文新魏" panose="02010800040101010101" pitchFamily="2" charset="-122"/>
                <a:ea typeface="华文新魏" panose="02010800040101010101" pitchFamily="2" charset="-122"/>
              </a:rPr>
              <a:t>R</a:t>
            </a:r>
            <a:r>
              <a:rPr lang="en-US" altLang="zh-CN" baseline="-25000">
                <a:solidFill>
                  <a:srgbClr val="1E14E8"/>
                </a:solidFill>
                <a:latin typeface="华文新魏" panose="02010800040101010101" pitchFamily="2" charset="-122"/>
                <a:ea typeface="华文新魏" panose="02010800040101010101" pitchFamily="2" charset="-122"/>
              </a:rPr>
              <a:t>0</a:t>
            </a:r>
            <a:r>
              <a:rPr lang="zh-CN" altLang="en-US">
                <a:solidFill>
                  <a:srgbClr val="1E14E8"/>
                </a:solidFill>
                <a:latin typeface="华文新魏" panose="02010800040101010101" pitchFamily="2" charset="-122"/>
                <a:ea typeface="华文新魏" panose="02010800040101010101" pitchFamily="2" charset="-122"/>
              </a:rPr>
              <a:t>等于电路</a:t>
            </a:r>
            <a:r>
              <a:rPr lang="en-US" altLang="zh-CN">
                <a:solidFill>
                  <a:srgbClr val="1E14E8"/>
                </a:solidFill>
                <a:latin typeface="华文新魏" panose="02010800040101010101" pitchFamily="2" charset="-122"/>
                <a:ea typeface="华文新魏" panose="02010800040101010101" pitchFamily="2" charset="-122"/>
              </a:rPr>
              <a:t>N</a:t>
            </a:r>
            <a:r>
              <a:rPr lang="zh-CN" altLang="en-US">
                <a:solidFill>
                  <a:srgbClr val="1E14E8"/>
                </a:solidFill>
                <a:latin typeface="华文新魏" panose="02010800040101010101" pitchFamily="2" charset="-122"/>
                <a:ea typeface="华文新魏" panose="02010800040101010101" pitchFamily="2" charset="-122"/>
              </a:rPr>
              <a:t>内部所有独立源为零时二端子间的等效电阻。</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45065"/>
                                        </p:tgtEl>
                                        <p:attrNameLst>
                                          <p:attrName>style.visibility</p:attrName>
                                        </p:attrNameLst>
                                      </p:cBhvr>
                                      <p:to>
                                        <p:strVal val="visible"/>
                                      </p:to>
                                    </p:set>
                                    <p:anim calcmode="lin" valueType="num">
                                      <p:cBhvr additive="base">
                                        <p:cTn id="7" dur="500" fill="hold"/>
                                        <p:tgtEl>
                                          <p:spTgt spid="45065"/>
                                        </p:tgtEl>
                                        <p:attrNameLst>
                                          <p:attrName>ppt_x</p:attrName>
                                        </p:attrNameLst>
                                      </p:cBhvr>
                                      <p:tavLst>
                                        <p:tav tm="0">
                                          <p:val>
                                            <p:strVal val="0-#ppt_w/2"/>
                                          </p:val>
                                        </p:tav>
                                        <p:tav tm="100000">
                                          <p:val>
                                            <p:strVal val="#ppt_x"/>
                                          </p:val>
                                        </p:tav>
                                      </p:tavLst>
                                    </p:anim>
                                    <p:anim calcmode="lin" valueType="num">
                                      <p:cBhvr additive="base">
                                        <p:cTn id="8" dur="500" fill="hold"/>
                                        <p:tgtEl>
                                          <p:spTgt spid="4506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45066"/>
                                        </p:tgtEl>
                                        <p:attrNameLst>
                                          <p:attrName>style.visibility</p:attrName>
                                        </p:attrNameLst>
                                      </p:cBhvr>
                                      <p:to>
                                        <p:strVal val="visible"/>
                                      </p:to>
                                    </p:set>
                                    <p:animEffect transition="in" filter="wipe(left)">
                                      <p:cBhvr>
                                        <p:cTn id="13" dur="500"/>
                                        <p:tgtEl>
                                          <p:spTgt spid="4506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45077"/>
                                        </p:tgtEl>
                                        <p:attrNameLst>
                                          <p:attrName>style.visibility</p:attrName>
                                        </p:attrNameLst>
                                      </p:cBhvr>
                                      <p:to>
                                        <p:strVal val="visible"/>
                                      </p:to>
                                    </p:set>
                                    <p:anim calcmode="lin" valueType="num">
                                      <p:cBhvr additive="base">
                                        <p:cTn id="18" dur="500" fill="hold"/>
                                        <p:tgtEl>
                                          <p:spTgt spid="45077"/>
                                        </p:tgtEl>
                                        <p:attrNameLst>
                                          <p:attrName>ppt_x</p:attrName>
                                        </p:attrNameLst>
                                      </p:cBhvr>
                                      <p:tavLst>
                                        <p:tav tm="0">
                                          <p:val>
                                            <p:strVal val="1+#ppt_w/2"/>
                                          </p:val>
                                        </p:tav>
                                        <p:tav tm="100000">
                                          <p:val>
                                            <p:strVal val="#ppt_x"/>
                                          </p:val>
                                        </p:tav>
                                      </p:tavLst>
                                    </p:anim>
                                    <p:anim calcmode="lin" valueType="num">
                                      <p:cBhvr additive="base">
                                        <p:cTn id="19" dur="500" fill="hold"/>
                                        <p:tgtEl>
                                          <p:spTgt spid="45077"/>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 presetClass="entr" presetSubtype="12" fill="hold" grpId="0" nodeType="afterEffect">
                                  <p:stCondLst>
                                    <p:cond delay="0"/>
                                  </p:stCondLst>
                                  <p:childTnLst>
                                    <p:set>
                                      <p:cBhvr>
                                        <p:cTn id="22" dur="1" fill="hold">
                                          <p:stCondLst>
                                            <p:cond delay="0"/>
                                          </p:stCondLst>
                                        </p:cTn>
                                        <p:tgtEl>
                                          <p:spTgt spid="45079"/>
                                        </p:tgtEl>
                                        <p:attrNameLst>
                                          <p:attrName>style.visibility</p:attrName>
                                        </p:attrNameLst>
                                      </p:cBhvr>
                                      <p:to>
                                        <p:strVal val="visible"/>
                                      </p:to>
                                    </p:set>
                                    <p:anim calcmode="lin" valueType="num">
                                      <p:cBhvr additive="base">
                                        <p:cTn id="23" dur="500" fill="hold"/>
                                        <p:tgtEl>
                                          <p:spTgt spid="45079"/>
                                        </p:tgtEl>
                                        <p:attrNameLst>
                                          <p:attrName>ppt_x</p:attrName>
                                        </p:attrNameLst>
                                      </p:cBhvr>
                                      <p:tavLst>
                                        <p:tav tm="0">
                                          <p:val>
                                            <p:strVal val="0-#ppt_w/2"/>
                                          </p:val>
                                        </p:tav>
                                        <p:tav tm="100000">
                                          <p:val>
                                            <p:strVal val="#ppt_x"/>
                                          </p:val>
                                        </p:tav>
                                      </p:tavLst>
                                    </p:anim>
                                    <p:anim calcmode="lin" valueType="num">
                                      <p:cBhvr additive="base">
                                        <p:cTn id="24" dur="500" fill="hold"/>
                                        <p:tgtEl>
                                          <p:spTgt spid="45079"/>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45072"/>
                                        </p:tgtEl>
                                        <p:attrNameLst>
                                          <p:attrName>style.visibility</p:attrName>
                                        </p:attrNameLst>
                                      </p:cBhvr>
                                      <p:to>
                                        <p:strVal val="visible"/>
                                      </p:to>
                                    </p:set>
                                    <p:anim calcmode="lin" valueType="num">
                                      <p:cBhvr>
                                        <p:cTn id="29" dur="500" fill="hold"/>
                                        <p:tgtEl>
                                          <p:spTgt spid="45072"/>
                                        </p:tgtEl>
                                        <p:attrNameLst>
                                          <p:attrName>ppt_w</p:attrName>
                                        </p:attrNameLst>
                                      </p:cBhvr>
                                      <p:tavLst>
                                        <p:tav tm="0">
                                          <p:val>
                                            <p:fltVal val="0"/>
                                          </p:val>
                                        </p:tav>
                                        <p:tav tm="100000">
                                          <p:val>
                                            <p:strVal val="#ppt_w"/>
                                          </p:val>
                                        </p:tav>
                                      </p:tavLst>
                                    </p:anim>
                                    <p:anim calcmode="lin" valueType="num">
                                      <p:cBhvr>
                                        <p:cTn id="30" dur="500" fill="hold"/>
                                        <p:tgtEl>
                                          <p:spTgt spid="45072"/>
                                        </p:tgtEl>
                                        <p:attrNameLst>
                                          <p:attrName>ppt_h</p:attrName>
                                        </p:attrNameLst>
                                      </p:cBhvr>
                                      <p:tavLst>
                                        <p:tav tm="0">
                                          <p:val>
                                            <p:fltVal val="0"/>
                                          </p:val>
                                        </p:tav>
                                        <p:tav tm="100000">
                                          <p:val>
                                            <p:strVal val="#ppt_h"/>
                                          </p:val>
                                        </p:tav>
                                      </p:tavLst>
                                    </p:anim>
                                  </p:childTnLst>
                                </p:cTn>
                              </p:par>
                            </p:childTnLst>
                          </p:cTn>
                        </p:par>
                        <p:par>
                          <p:cTn id="31" fill="hold" nodeType="afterGroup">
                            <p:stCondLst>
                              <p:cond delay="500"/>
                            </p:stCondLst>
                            <p:childTnLst>
                              <p:par>
                                <p:cTn id="32" presetID="2" presetClass="entr" presetSubtype="2" fill="hold" nodeType="afterEffect">
                                  <p:stCondLst>
                                    <p:cond delay="0"/>
                                  </p:stCondLst>
                                  <p:childTnLst>
                                    <p:set>
                                      <p:cBhvr>
                                        <p:cTn id="33" dur="1" fill="hold">
                                          <p:stCondLst>
                                            <p:cond delay="0"/>
                                          </p:stCondLst>
                                        </p:cTn>
                                        <p:tgtEl>
                                          <p:spTgt spid="45078"/>
                                        </p:tgtEl>
                                        <p:attrNameLst>
                                          <p:attrName>style.visibility</p:attrName>
                                        </p:attrNameLst>
                                      </p:cBhvr>
                                      <p:to>
                                        <p:strVal val="visible"/>
                                      </p:to>
                                    </p:set>
                                    <p:anim calcmode="lin" valueType="num">
                                      <p:cBhvr additive="base">
                                        <p:cTn id="34" dur="500" fill="hold"/>
                                        <p:tgtEl>
                                          <p:spTgt spid="45078"/>
                                        </p:tgtEl>
                                        <p:attrNameLst>
                                          <p:attrName>ppt_x</p:attrName>
                                        </p:attrNameLst>
                                      </p:cBhvr>
                                      <p:tavLst>
                                        <p:tav tm="0">
                                          <p:val>
                                            <p:strVal val="1+#ppt_w/2"/>
                                          </p:val>
                                        </p:tav>
                                        <p:tav tm="100000">
                                          <p:val>
                                            <p:strVal val="#ppt_x"/>
                                          </p:val>
                                        </p:tav>
                                      </p:tavLst>
                                    </p:anim>
                                    <p:anim calcmode="lin" valueType="num">
                                      <p:cBhvr additive="base">
                                        <p:cTn id="35" dur="500" fill="hold"/>
                                        <p:tgtEl>
                                          <p:spTgt spid="45078"/>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1000"/>
                            </p:stCondLst>
                            <p:childTnLst>
                              <p:par>
                                <p:cTn id="37" presetID="2" presetClass="entr" presetSubtype="3" fill="hold" grpId="0" nodeType="afterEffect">
                                  <p:stCondLst>
                                    <p:cond delay="0"/>
                                  </p:stCondLst>
                                  <p:childTnLst>
                                    <p:set>
                                      <p:cBhvr>
                                        <p:cTn id="38" dur="1" fill="hold">
                                          <p:stCondLst>
                                            <p:cond delay="0"/>
                                          </p:stCondLst>
                                        </p:cTn>
                                        <p:tgtEl>
                                          <p:spTgt spid="45076"/>
                                        </p:tgtEl>
                                        <p:attrNameLst>
                                          <p:attrName>style.visibility</p:attrName>
                                        </p:attrNameLst>
                                      </p:cBhvr>
                                      <p:to>
                                        <p:strVal val="visible"/>
                                      </p:to>
                                    </p:set>
                                    <p:anim calcmode="lin" valueType="num">
                                      <p:cBhvr additive="base">
                                        <p:cTn id="39" dur="500" fill="hold"/>
                                        <p:tgtEl>
                                          <p:spTgt spid="45076"/>
                                        </p:tgtEl>
                                        <p:attrNameLst>
                                          <p:attrName>ppt_x</p:attrName>
                                        </p:attrNameLst>
                                      </p:cBhvr>
                                      <p:tavLst>
                                        <p:tav tm="0">
                                          <p:val>
                                            <p:strVal val="1+#ppt_w/2"/>
                                          </p:val>
                                        </p:tav>
                                        <p:tav tm="100000">
                                          <p:val>
                                            <p:strVal val="#ppt_x"/>
                                          </p:val>
                                        </p:tav>
                                      </p:tavLst>
                                    </p:anim>
                                    <p:anim calcmode="lin" valueType="num">
                                      <p:cBhvr additive="base">
                                        <p:cTn id="40" dur="500" fill="hold"/>
                                        <p:tgtEl>
                                          <p:spTgt spid="45076"/>
                                        </p:tgtEl>
                                        <p:attrNameLst>
                                          <p:attrName>ppt_y</p:attrName>
                                        </p:attrNameLst>
                                      </p:cBhvr>
                                      <p:tavLst>
                                        <p:tav tm="0">
                                          <p:val>
                                            <p:strVal val="0-#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nodeType="clickEffect">
                                  <p:stCondLst>
                                    <p:cond delay="0"/>
                                  </p:stCondLst>
                                  <p:childTnLst>
                                    <p:set>
                                      <p:cBhvr>
                                        <p:cTn id="44" dur="1" fill="hold">
                                          <p:stCondLst>
                                            <p:cond delay="0"/>
                                          </p:stCondLst>
                                        </p:cTn>
                                        <p:tgtEl>
                                          <p:spTgt spid="45071"/>
                                        </p:tgtEl>
                                        <p:attrNameLst>
                                          <p:attrName>style.visibility</p:attrName>
                                        </p:attrNameLst>
                                      </p:cBhvr>
                                      <p:to>
                                        <p:strVal val="visible"/>
                                      </p:to>
                                    </p:set>
                                    <p:anim calcmode="lin" valueType="num">
                                      <p:cBhvr additive="base">
                                        <p:cTn id="45" dur="500" fill="hold"/>
                                        <p:tgtEl>
                                          <p:spTgt spid="45071"/>
                                        </p:tgtEl>
                                        <p:attrNameLst>
                                          <p:attrName>ppt_x</p:attrName>
                                        </p:attrNameLst>
                                      </p:cBhvr>
                                      <p:tavLst>
                                        <p:tav tm="0">
                                          <p:val>
                                            <p:strVal val="1+#ppt_w/2"/>
                                          </p:val>
                                        </p:tav>
                                        <p:tav tm="100000">
                                          <p:val>
                                            <p:strVal val="#ppt_x"/>
                                          </p:val>
                                        </p:tav>
                                      </p:tavLst>
                                    </p:anim>
                                    <p:anim calcmode="lin" valueType="num">
                                      <p:cBhvr additive="base">
                                        <p:cTn id="46" dur="500" fill="hold"/>
                                        <p:tgtEl>
                                          <p:spTgt spid="45071"/>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500"/>
                            </p:stCondLst>
                            <p:childTnLst>
                              <p:par>
                                <p:cTn id="48" presetID="2" presetClass="entr" presetSubtype="12" fill="hold" grpId="0" nodeType="afterEffect">
                                  <p:stCondLst>
                                    <p:cond delay="0"/>
                                  </p:stCondLst>
                                  <p:childTnLst>
                                    <p:set>
                                      <p:cBhvr>
                                        <p:cTn id="49" dur="1" fill="hold">
                                          <p:stCondLst>
                                            <p:cond delay="0"/>
                                          </p:stCondLst>
                                        </p:cTn>
                                        <p:tgtEl>
                                          <p:spTgt spid="45075"/>
                                        </p:tgtEl>
                                        <p:attrNameLst>
                                          <p:attrName>style.visibility</p:attrName>
                                        </p:attrNameLst>
                                      </p:cBhvr>
                                      <p:to>
                                        <p:strVal val="visible"/>
                                      </p:to>
                                    </p:set>
                                    <p:anim calcmode="lin" valueType="num">
                                      <p:cBhvr additive="base">
                                        <p:cTn id="50" dur="500" fill="hold"/>
                                        <p:tgtEl>
                                          <p:spTgt spid="45075"/>
                                        </p:tgtEl>
                                        <p:attrNameLst>
                                          <p:attrName>ppt_x</p:attrName>
                                        </p:attrNameLst>
                                      </p:cBhvr>
                                      <p:tavLst>
                                        <p:tav tm="0">
                                          <p:val>
                                            <p:strVal val="0-#ppt_w/2"/>
                                          </p:val>
                                        </p:tav>
                                        <p:tav tm="100000">
                                          <p:val>
                                            <p:strVal val="#ppt_x"/>
                                          </p:val>
                                        </p:tav>
                                      </p:tavLst>
                                    </p:anim>
                                    <p:anim calcmode="lin" valueType="num">
                                      <p:cBhvr additive="base">
                                        <p:cTn id="51" dur="500" fill="hold"/>
                                        <p:tgtEl>
                                          <p:spTgt spid="45075"/>
                                        </p:tgtEl>
                                        <p:attrNameLst>
                                          <p:attrName>ppt_y</p:attrName>
                                        </p:attrNameLst>
                                      </p:cBhvr>
                                      <p:tavLst>
                                        <p:tav tm="0">
                                          <p:val>
                                            <p:strVal val="1+#ppt_h/2"/>
                                          </p:val>
                                        </p:tav>
                                        <p:tav tm="100000">
                                          <p:val>
                                            <p:strVal val="#ppt_y"/>
                                          </p:val>
                                        </p:tav>
                                      </p:tavLst>
                                    </p:anim>
                                  </p:childTnLst>
                                </p:cTn>
                              </p:par>
                            </p:childTnLst>
                          </p:cTn>
                        </p:par>
                        <p:par>
                          <p:cTn id="52" fill="hold" nodeType="afterGroup">
                            <p:stCondLst>
                              <p:cond delay="1000"/>
                            </p:stCondLst>
                            <p:childTnLst>
                              <p:par>
                                <p:cTn id="53" presetID="2" presetClass="entr" presetSubtype="2" fill="hold" grpId="0" nodeType="afterEffect">
                                  <p:stCondLst>
                                    <p:cond delay="0"/>
                                  </p:stCondLst>
                                  <p:childTnLst>
                                    <p:set>
                                      <p:cBhvr>
                                        <p:cTn id="54" dur="1" fill="hold">
                                          <p:stCondLst>
                                            <p:cond delay="0"/>
                                          </p:stCondLst>
                                        </p:cTn>
                                        <p:tgtEl>
                                          <p:spTgt spid="45073"/>
                                        </p:tgtEl>
                                        <p:attrNameLst>
                                          <p:attrName>style.visibility</p:attrName>
                                        </p:attrNameLst>
                                      </p:cBhvr>
                                      <p:to>
                                        <p:strVal val="visible"/>
                                      </p:to>
                                    </p:set>
                                    <p:anim calcmode="lin" valueType="num">
                                      <p:cBhvr additive="base">
                                        <p:cTn id="55" dur="500" fill="hold"/>
                                        <p:tgtEl>
                                          <p:spTgt spid="45073"/>
                                        </p:tgtEl>
                                        <p:attrNameLst>
                                          <p:attrName>ppt_x</p:attrName>
                                        </p:attrNameLst>
                                      </p:cBhvr>
                                      <p:tavLst>
                                        <p:tav tm="0">
                                          <p:val>
                                            <p:strVal val="1+#ppt_w/2"/>
                                          </p:val>
                                        </p:tav>
                                        <p:tav tm="100000">
                                          <p:val>
                                            <p:strVal val="#ppt_x"/>
                                          </p:val>
                                        </p:tav>
                                      </p:tavLst>
                                    </p:anim>
                                    <p:anim calcmode="lin" valueType="num">
                                      <p:cBhvr additive="base">
                                        <p:cTn id="56" dur="500" fill="hold"/>
                                        <p:tgtEl>
                                          <p:spTgt spid="45073"/>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45074"/>
                                        </p:tgtEl>
                                        <p:attrNameLst>
                                          <p:attrName>style.visibility</p:attrName>
                                        </p:attrNameLst>
                                      </p:cBhvr>
                                      <p:to>
                                        <p:strVal val="visible"/>
                                      </p:to>
                                    </p:set>
                                    <p:anim calcmode="lin" valueType="num">
                                      <p:cBhvr additive="base">
                                        <p:cTn id="61" dur="500" fill="hold"/>
                                        <p:tgtEl>
                                          <p:spTgt spid="45074"/>
                                        </p:tgtEl>
                                        <p:attrNameLst>
                                          <p:attrName>ppt_x</p:attrName>
                                        </p:attrNameLst>
                                      </p:cBhvr>
                                      <p:tavLst>
                                        <p:tav tm="0">
                                          <p:val>
                                            <p:strVal val="1+#ppt_w/2"/>
                                          </p:val>
                                        </p:tav>
                                        <p:tav tm="100000">
                                          <p:val>
                                            <p:strVal val="#ppt_x"/>
                                          </p:val>
                                        </p:tav>
                                      </p:tavLst>
                                    </p:anim>
                                    <p:anim calcmode="lin" valueType="num">
                                      <p:cBhvr additive="base">
                                        <p:cTn id="62" dur="500" fill="hold"/>
                                        <p:tgtEl>
                                          <p:spTgt spid="45074"/>
                                        </p:tgtEl>
                                        <p:attrNameLst>
                                          <p:attrName>ppt_y</p:attrName>
                                        </p:attrNameLst>
                                      </p:cBhvr>
                                      <p:tavLst>
                                        <p:tav tm="0">
                                          <p:val>
                                            <p:strVal val="#ppt_y"/>
                                          </p:val>
                                        </p:tav>
                                        <p:tav tm="100000">
                                          <p:val>
                                            <p:strVal val="#ppt_y"/>
                                          </p:val>
                                        </p:tav>
                                      </p:tavLst>
                                    </p:anim>
                                  </p:childTnLst>
                                </p:cTn>
                              </p:par>
                            </p:childTnLst>
                          </p:cTn>
                        </p:par>
                        <p:par>
                          <p:cTn id="63" fill="hold" nodeType="afterGroup">
                            <p:stCondLst>
                              <p:cond delay="500"/>
                            </p:stCondLst>
                            <p:childTnLst>
                              <p:par>
                                <p:cTn id="64" presetID="2" presetClass="entr" presetSubtype="8" fill="hold" grpId="0" nodeType="afterEffect">
                                  <p:stCondLst>
                                    <p:cond delay="0"/>
                                  </p:stCondLst>
                                  <p:childTnLst>
                                    <p:set>
                                      <p:cBhvr>
                                        <p:cTn id="65" dur="1" fill="hold">
                                          <p:stCondLst>
                                            <p:cond delay="0"/>
                                          </p:stCondLst>
                                        </p:cTn>
                                        <p:tgtEl>
                                          <p:spTgt spid="45080"/>
                                        </p:tgtEl>
                                        <p:attrNameLst>
                                          <p:attrName>style.visibility</p:attrName>
                                        </p:attrNameLst>
                                      </p:cBhvr>
                                      <p:to>
                                        <p:strVal val="visible"/>
                                      </p:to>
                                    </p:set>
                                    <p:anim calcmode="lin" valueType="num">
                                      <p:cBhvr additive="base">
                                        <p:cTn id="66" dur="500" fill="hold"/>
                                        <p:tgtEl>
                                          <p:spTgt spid="45080"/>
                                        </p:tgtEl>
                                        <p:attrNameLst>
                                          <p:attrName>ppt_x</p:attrName>
                                        </p:attrNameLst>
                                      </p:cBhvr>
                                      <p:tavLst>
                                        <p:tav tm="0">
                                          <p:val>
                                            <p:strVal val="0-#ppt_w/2"/>
                                          </p:val>
                                        </p:tav>
                                        <p:tav tm="100000">
                                          <p:val>
                                            <p:strVal val="#ppt_x"/>
                                          </p:val>
                                        </p:tav>
                                      </p:tavLst>
                                    </p:anim>
                                    <p:anim calcmode="lin" valueType="num">
                                      <p:cBhvr additive="base">
                                        <p:cTn id="67" dur="500" fill="hold"/>
                                        <p:tgtEl>
                                          <p:spTgt spid="45080"/>
                                        </p:tgtEl>
                                        <p:attrNameLst>
                                          <p:attrName>ppt_y</p:attrName>
                                        </p:attrNameLst>
                                      </p:cBhvr>
                                      <p:tavLst>
                                        <p:tav tm="0">
                                          <p:val>
                                            <p:strVal val="#ppt_y"/>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3" presetClass="entr" presetSubtype="16" fill="hold" grpId="0" nodeType="clickEffect">
                                  <p:stCondLst>
                                    <p:cond delay="0"/>
                                  </p:stCondLst>
                                  <p:childTnLst>
                                    <p:set>
                                      <p:cBhvr>
                                        <p:cTn id="71" dur="1" fill="hold">
                                          <p:stCondLst>
                                            <p:cond delay="0"/>
                                          </p:stCondLst>
                                        </p:cTn>
                                        <p:tgtEl>
                                          <p:spTgt spid="45081"/>
                                        </p:tgtEl>
                                        <p:attrNameLst>
                                          <p:attrName>style.visibility</p:attrName>
                                        </p:attrNameLst>
                                      </p:cBhvr>
                                      <p:to>
                                        <p:strVal val="visible"/>
                                      </p:to>
                                    </p:set>
                                    <p:anim calcmode="lin" valueType="num">
                                      <p:cBhvr>
                                        <p:cTn id="72" dur="500" fill="hold"/>
                                        <p:tgtEl>
                                          <p:spTgt spid="45081"/>
                                        </p:tgtEl>
                                        <p:attrNameLst>
                                          <p:attrName>ppt_w</p:attrName>
                                        </p:attrNameLst>
                                      </p:cBhvr>
                                      <p:tavLst>
                                        <p:tav tm="0">
                                          <p:val>
                                            <p:fltVal val="0"/>
                                          </p:val>
                                        </p:tav>
                                        <p:tav tm="100000">
                                          <p:val>
                                            <p:strVal val="#ppt_w"/>
                                          </p:val>
                                        </p:tav>
                                      </p:tavLst>
                                    </p:anim>
                                    <p:anim calcmode="lin" valueType="num">
                                      <p:cBhvr>
                                        <p:cTn id="73" dur="500" fill="hold"/>
                                        <p:tgtEl>
                                          <p:spTgt spid="4508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2" grpId="0" animBg="1"/>
      <p:bldP spid="45073" grpId="0" animBg="1"/>
      <p:bldP spid="45074" grpId="0"/>
      <p:bldP spid="45075" grpId="0" animBg="1"/>
      <p:bldP spid="45076" grpId="0" animBg="1"/>
      <p:bldP spid="45079" grpId="0" animBg="1"/>
      <p:bldP spid="45080" grpId="0" animBg="1"/>
      <p:bldP spid="4508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矩形 46081">
            <a:extLst>
              <a:ext uri="{FF2B5EF4-FFF2-40B4-BE49-F238E27FC236}">
                <a16:creationId xmlns:a16="http://schemas.microsoft.com/office/drawing/2014/main" id="{19934C70-3A1E-4454-84EA-A8CFBBCD73C4}"/>
              </a:ext>
            </a:extLst>
          </p:cNvPr>
          <p:cNvSpPr>
            <a:spLocks noChangeArrowheads="1"/>
          </p:cNvSpPr>
          <p:nvPr/>
        </p:nvSpPr>
        <p:spPr bwMode="auto">
          <a:xfrm>
            <a:off x="228600" y="0"/>
            <a:ext cx="2514600"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  2.7 </a:t>
            </a:r>
            <a:r>
              <a:rPr lang="zh-CN" altLang="en-US">
                <a:solidFill>
                  <a:schemeClr val="bg1"/>
                </a:solidFill>
                <a:latin typeface="黑体" panose="02010609060101010101" pitchFamily="49" charset="-122"/>
                <a:ea typeface="黑体" panose="02010609060101010101" pitchFamily="49" charset="-122"/>
              </a:rPr>
              <a:t>等效电源定理</a:t>
            </a:r>
          </a:p>
        </p:txBody>
      </p:sp>
      <p:sp>
        <p:nvSpPr>
          <p:cNvPr id="51203" name="矩形 46082">
            <a:extLst>
              <a:ext uri="{FF2B5EF4-FFF2-40B4-BE49-F238E27FC236}">
                <a16:creationId xmlns:a16="http://schemas.microsoft.com/office/drawing/2014/main" id="{0EF1CF8E-46B2-4A02-8AEF-6E5A90EFC8A0}"/>
              </a:ext>
            </a:extLst>
          </p:cNvPr>
          <p:cNvSpPr>
            <a:spLocks noChangeArrowheads="1" noChangeShapeType="1" noTextEdit="1"/>
          </p:cNvSpPr>
          <p:nvPr/>
        </p:nvSpPr>
        <p:spPr bwMode="auto">
          <a:xfrm>
            <a:off x="3429000" y="0"/>
            <a:ext cx="46482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gradFill rotWithShape="1">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  二、开路电压和短路电流的计算</a:t>
            </a:r>
          </a:p>
        </p:txBody>
      </p:sp>
      <p:sp>
        <p:nvSpPr>
          <p:cNvPr id="46089" name="文本框 46088">
            <a:extLst>
              <a:ext uri="{FF2B5EF4-FFF2-40B4-BE49-F238E27FC236}">
                <a16:creationId xmlns:a16="http://schemas.microsoft.com/office/drawing/2014/main" id="{59308535-88BF-4B79-95CC-1FB57E2CFF4C}"/>
              </a:ext>
            </a:extLst>
          </p:cNvPr>
          <p:cNvSpPr txBox="1">
            <a:spLocks noChangeArrowheads="1"/>
          </p:cNvSpPr>
          <p:nvPr/>
        </p:nvSpPr>
        <p:spPr bwMode="auto">
          <a:xfrm>
            <a:off x="288925" y="1143000"/>
            <a:ext cx="83978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solidFill>
                  <a:srgbClr val="1E14E8"/>
                </a:solidFill>
                <a:latin typeface="Times New Roman" panose="02020603050405020304" pitchFamily="18" charset="0"/>
                <a:ea typeface="华文新魏" panose="02010800040101010101" pitchFamily="2" charset="-122"/>
              </a:rPr>
              <a:t>        </a:t>
            </a:r>
            <a:r>
              <a:rPr lang="zh-CN" altLang="en-US">
                <a:solidFill>
                  <a:srgbClr val="1E14E8"/>
                </a:solidFill>
                <a:latin typeface="Times New Roman" panose="02020603050405020304" pitchFamily="18" charset="0"/>
                <a:ea typeface="华文新魏" panose="02010800040101010101" pitchFamily="2" charset="-122"/>
              </a:rPr>
              <a:t>先将负载支路</a:t>
            </a:r>
            <a:r>
              <a:rPr lang="en-US" altLang="zh-CN">
                <a:solidFill>
                  <a:srgbClr val="1E14E8"/>
                </a:solidFill>
                <a:latin typeface="Times New Roman" panose="02020603050405020304" pitchFamily="18" charset="0"/>
                <a:ea typeface="华文新魏" panose="02010800040101010101" pitchFamily="2" charset="-122"/>
              </a:rPr>
              <a:t>(</a:t>
            </a:r>
            <a:r>
              <a:rPr lang="zh-CN" altLang="en-US">
                <a:solidFill>
                  <a:srgbClr val="1E14E8"/>
                </a:solidFill>
                <a:latin typeface="Times New Roman" panose="02020603050405020304" pitchFamily="18" charset="0"/>
                <a:ea typeface="华文新魏" panose="02010800040101010101" pitchFamily="2" charset="-122"/>
              </a:rPr>
              <a:t>或外接电路）断开，设出开路电压</a:t>
            </a:r>
            <a:r>
              <a:rPr lang="en-US" altLang="zh-CN" i="1">
                <a:solidFill>
                  <a:srgbClr val="1E14E8"/>
                </a:solidFill>
                <a:latin typeface="Times New Roman" panose="02020603050405020304" pitchFamily="18" charset="0"/>
                <a:ea typeface="华文新魏" panose="02010800040101010101" pitchFamily="2" charset="-122"/>
              </a:rPr>
              <a:t>u</a:t>
            </a:r>
            <a:r>
              <a:rPr lang="en-US" altLang="zh-CN" baseline="-25000">
                <a:solidFill>
                  <a:srgbClr val="1E14E8"/>
                </a:solidFill>
                <a:latin typeface="Times New Roman" panose="02020603050405020304" pitchFamily="18" charset="0"/>
                <a:ea typeface="华文新魏" panose="02010800040101010101" pitchFamily="2" charset="-122"/>
              </a:rPr>
              <a:t>OC</a:t>
            </a:r>
            <a:r>
              <a:rPr lang="zh-CN" altLang="en-US">
                <a:solidFill>
                  <a:srgbClr val="1E14E8"/>
                </a:solidFill>
                <a:latin typeface="Times New Roman" panose="02020603050405020304" pitchFamily="18" charset="0"/>
                <a:ea typeface="华文新魏" panose="02010800040101010101" pitchFamily="2" charset="-122"/>
              </a:rPr>
              <a:t>的参考方向，如图所示。注意与戴维南等效电路相对应。</a:t>
            </a:r>
          </a:p>
          <a:p>
            <a:pPr eaLnBrk="1" hangingPunct="1"/>
            <a:r>
              <a:rPr lang="zh-CN" altLang="en-US">
                <a:solidFill>
                  <a:srgbClr val="1E14E8"/>
                </a:solidFill>
                <a:latin typeface="Times New Roman" panose="02020603050405020304" pitchFamily="18" charset="0"/>
                <a:ea typeface="华文新魏" panose="02010800040101010101" pitchFamily="2" charset="-122"/>
              </a:rPr>
              <a:t>       然后计算该电路的开路电压</a:t>
            </a:r>
          </a:p>
          <a:p>
            <a:pPr eaLnBrk="1" hangingPunct="1"/>
            <a:r>
              <a:rPr lang="en-US" altLang="zh-CN" i="1">
                <a:solidFill>
                  <a:srgbClr val="1E14E8"/>
                </a:solidFill>
                <a:latin typeface="Times New Roman" panose="02020603050405020304" pitchFamily="18" charset="0"/>
                <a:ea typeface="华文新魏" panose="02010800040101010101" pitchFamily="2" charset="-122"/>
              </a:rPr>
              <a:t>u</a:t>
            </a:r>
            <a:r>
              <a:rPr lang="en-US" altLang="zh-CN" baseline="-25000">
                <a:solidFill>
                  <a:srgbClr val="1E14E8"/>
                </a:solidFill>
                <a:latin typeface="Times New Roman" panose="02020603050405020304" pitchFamily="18" charset="0"/>
                <a:ea typeface="华文新魏" panose="02010800040101010101" pitchFamily="2" charset="-122"/>
              </a:rPr>
              <a:t>OC</a:t>
            </a:r>
            <a:r>
              <a:rPr lang="en-US" altLang="zh-CN">
                <a:solidFill>
                  <a:srgbClr val="1E14E8"/>
                </a:solidFill>
                <a:latin typeface="Times New Roman" panose="02020603050405020304" pitchFamily="18" charset="0"/>
                <a:ea typeface="华文新魏" panose="02010800040101010101" pitchFamily="2" charset="-122"/>
              </a:rPr>
              <a:t> </a:t>
            </a:r>
            <a:r>
              <a:rPr lang="zh-CN" altLang="en-US">
                <a:solidFill>
                  <a:srgbClr val="1E14E8"/>
                </a:solidFill>
                <a:latin typeface="Times New Roman" panose="02020603050405020304" pitchFamily="18" charset="0"/>
                <a:ea typeface="华文新魏" panose="02010800040101010101" pitchFamily="2" charset="-122"/>
              </a:rPr>
              <a:t>，其计算方法视具体电路而</a:t>
            </a:r>
          </a:p>
          <a:p>
            <a:pPr eaLnBrk="1" hangingPunct="1"/>
            <a:r>
              <a:rPr lang="zh-CN" altLang="en-US">
                <a:solidFill>
                  <a:srgbClr val="1E14E8"/>
                </a:solidFill>
                <a:latin typeface="Times New Roman" panose="02020603050405020304" pitchFamily="18" charset="0"/>
                <a:ea typeface="华文新魏" panose="02010800040101010101" pitchFamily="2" charset="-122"/>
              </a:rPr>
              <a:t>定，前面介绍的方法都可使用。</a:t>
            </a:r>
          </a:p>
        </p:txBody>
      </p:sp>
      <p:graphicFrame>
        <p:nvGraphicFramePr>
          <p:cNvPr id="46090" name="对象 46089">
            <a:extLst>
              <a:ext uri="{FF2B5EF4-FFF2-40B4-BE49-F238E27FC236}">
                <a16:creationId xmlns:a16="http://schemas.microsoft.com/office/drawing/2014/main" id="{D84B9024-1408-4A58-9C2E-7BA1F3199FFE}"/>
              </a:ext>
            </a:extLst>
          </p:cNvPr>
          <p:cNvGraphicFramePr>
            <a:graphicFrameLocks/>
          </p:cNvGraphicFramePr>
          <p:nvPr/>
        </p:nvGraphicFramePr>
        <p:xfrm>
          <a:off x="4191000" y="1752600"/>
          <a:ext cx="2638425" cy="1768475"/>
        </p:xfrm>
        <a:graphic>
          <a:graphicData uri="http://schemas.openxmlformats.org/presentationml/2006/ole">
            <mc:AlternateContent xmlns:mc="http://schemas.openxmlformats.org/markup-compatibility/2006">
              <mc:Choice xmlns:v="urn:schemas-microsoft-com:vml" Requires="v">
                <p:oleObj spid="_x0000_s51281" r:id="rId3" imgW="2638044" imgH="1767840" progId="Visio.Drawing.5">
                  <p:embed/>
                </p:oleObj>
              </mc:Choice>
              <mc:Fallback>
                <p:oleObj r:id="rId3" imgW="2638044" imgH="1767840" progId="Visio.Drawing.5">
                  <p:embed/>
                  <p:pic>
                    <p:nvPicPr>
                      <p:cNvPr id="0" name="对象 4608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752600"/>
                        <a:ext cx="2638425"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091" name="对象 46090">
            <a:extLst>
              <a:ext uri="{FF2B5EF4-FFF2-40B4-BE49-F238E27FC236}">
                <a16:creationId xmlns:a16="http://schemas.microsoft.com/office/drawing/2014/main" id="{2878699D-1610-4A11-B8B8-B5AF1C1987D5}"/>
              </a:ext>
            </a:extLst>
          </p:cNvPr>
          <p:cNvGraphicFramePr>
            <a:graphicFrameLocks/>
          </p:cNvGraphicFramePr>
          <p:nvPr/>
        </p:nvGraphicFramePr>
        <p:xfrm>
          <a:off x="7239000" y="1905000"/>
          <a:ext cx="1577975" cy="1444625"/>
        </p:xfrm>
        <a:graphic>
          <a:graphicData uri="http://schemas.openxmlformats.org/presentationml/2006/ole">
            <mc:AlternateContent xmlns:mc="http://schemas.openxmlformats.org/markup-compatibility/2006">
              <mc:Choice xmlns:v="urn:schemas-microsoft-com:vml" Requires="v">
                <p:oleObj spid="_x0000_s51282" r:id="rId5" imgW="1577340" imgH="1444752" progId="Visio.Drawing.5">
                  <p:embed/>
                </p:oleObj>
              </mc:Choice>
              <mc:Fallback>
                <p:oleObj r:id="rId5" imgW="1577340" imgH="1444752" progId="Visio.Drawing.5">
                  <p:embed/>
                  <p:pic>
                    <p:nvPicPr>
                      <p:cNvPr id="0" name="对象 4609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1905000"/>
                        <a:ext cx="1577975"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6093" name="矩形 46092">
            <a:extLst>
              <a:ext uri="{FF2B5EF4-FFF2-40B4-BE49-F238E27FC236}">
                <a16:creationId xmlns:a16="http://schemas.microsoft.com/office/drawing/2014/main" id="{2BE259B5-0081-4DF6-8991-01F249D4834F}"/>
              </a:ext>
            </a:extLst>
          </p:cNvPr>
          <p:cNvSpPr>
            <a:spLocks noChangeArrowheads="1"/>
          </p:cNvSpPr>
          <p:nvPr/>
        </p:nvSpPr>
        <p:spPr bwMode="auto">
          <a:xfrm>
            <a:off x="304800" y="3048000"/>
            <a:ext cx="3106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solidFill>
                  <a:srgbClr val="D82E1C"/>
                </a:solidFill>
                <a:latin typeface="黑体" panose="02010609060101010101" pitchFamily="49" charset="-122"/>
                <a:ea typeface="黑体" panose="02010609060101010101" pitchFamily="49" charset="-122"/>
              </a:rPr>
              <a:t>2</a:t>
            </a:r>
            <a:r>
              <a:rPr lang="zh-CN" altLang="en-US" sz="2400">
                <a:solidFill>
                  <a:srgbClr val="D82E1C"/>
                </a:solidFill>
                <a:latin typeface="黑体" panose="02010609060101010101" pitchFamily="49" charset="-122"/>
                <a:ea typeface="黑体" panose="02010609060101010101" pitchFamily="49" charset="-122"/>
              </a:rPr>
              <a:t>、短路电流</a:t>
            </a:r>
            <a:r>
              <a:rPr lang="en-US" altLang="zh-CN" sz="2400" i="1">
                <a:solidFill>
                  <a:srgbClr val="D82E1C"/>
                </a:solidFill>
                <a:latin typeface="Times New Roman" panose="02020603050405020304" pitchFamily="18" charset="0"/>
                <a:ea typeface="黑体" panose="02010609060101010101" pitchFamily="49" charset="-122"/>
              </a:rPr>
              <a:t>i</a:t>
            </a:r>
            <a:r>
              <a:rPr lang="en-US" altLang="zh-CN" sz="2400" baseline="-25000">
                <a:solidFill>
                  <a:srgbClr val="D82E1C"/>
                </a:solidFill>
                <a:latin typeface="Times New Roman" panose="02020603050405020304" pitchFamily="18" charset="0"/>
                <a:ea typeface="黑体" panose="02010609060101010101" pitchFamily="49" charset="-122"/>
              </a:rPr>
              <a:t>SC</a:t>
            </a:r>
            <a:r>
              <a:rPr lang="zh-CN" altLang="en-US" sz="2400">
                <a:solidFill>
                  <a:srgbClr val="D82E1C"/>
                </a:solidFill>
                <a:latin typeface="黑体" panose="02010609060101010101" pitchFamily="49" charset="-122"/>
                <a:ea typeface="黑体" panose="02010609060101010101" pitchFamily="49" charset="-122"/>
              </a:rPr>
              <a:t>求解：</a:t>
            </a:r>
            <a:endParaRPr lang="zh-CN" altLang="en-US" sz="2400">
              <a:solidFill>
                <a:srgbClr val="1E14E8"/>
              </a:solidFill>
              <a:latin typeface="华文新魏" panose="02010800040101010101" pitchFamily="2" charset="-122"/>
              <a:ea typeface="华文新魏" panose="02010800040101010101" pitchFamily="2" charset="-122"/>
            </a:endParaRPr>
          </a:p>
        </p:txBody>
      </p:sp>
      <p:sp>
        <p:nvSpPr>
          <p:cNvPr id="46094" name="文本框 46093">
            <a:extLst>
              <a:ext uri="{FF2B5EF4-FFF2-40B4-BE49-F238E27FC236}">
                <a16:creationId xmlns:a16="http://schemas.microsoft.com/office/drawing/2014/main" id="{232D0735-6082-4DFF-AAE5-C19CB58D00E6}"/>
              </a:ext>
            </a:extLst>
          </p:cNvPr>
          <p:cNvSpPr txBox="1">
            <a:spLocks noChangeArrowheads="1"/>
          </p:cNvSpPr>
          <p:nvPr/>
        </p:nvSpPr>
        <p:spPr bwMode="auto">
          <a:xfrm>
            <a:off x="228600" y="3429000"/>
            <a:ext cx="83978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solidFill>
                  <a:srgbClr val="1E14E8"/>
                </a:solidFill>
                <a:latin typeface="Times New Roman" panose="02020603050405020304" pitchFamily="18" charset="0"/>
                <a:ea typeface="华文新魏" panose="02010800040101010101" pitchFamily="2" charset="-122"/>
              </a:rPr>
              <a:t>        </a:t>
            </a:r>
            <a:r>
              <a:rPr lang="zh-CN" altLang="en-US">
                <a:solidFill>
                  <a:srgbClr val="1E14E8"/>
                </a:solidFill>
                <a:latin typeface="Times New Roman" panose="02020603050405020304" pitchFamily="18" charset="0"/>
                <a:ea typeface="华文新魏" panose="02010800040101010101" pitchFamily="2" charset="-122"/>
              </a:rPr>
              <a:t>先将负载支路</a:t>
            </a:r>
            <a:r>
              <a:rPr lang="en-US" altLang="zh-CN">
                <a:solidFill>
                  <a:srgbClr val="1E14E8"/>
                </a:solidFill>
                <a:latin typeface="Times New Roman" panose="02020603050405020304" pitchFamily="18" charset="0"/>
                <a:ea typeface="华文新魏" panose="02010800040101010101" pitchFamily="2" charset="-122"/>
              </a:rPr>
              <a:t>(</a:t>
            </a:r>
            <a:r>
              <a:rPr lang="zh-CN" altLang="en-US">
                <a:solidFill>
                  <a:srgbClr val="1E14E8"/>
                </a:solidFill>
                <a:latin typeface="Times New Roman" panose="02020603050405020304" pitchFamily="18" charset="0"/>
                <a:ea typeface="华文新魏" panose="02010800040101010101" pitchFamily="2" charset="-122"/>
              </a:rPr>
              <a:t>或外接电路）短路，设出短路电流</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SC</a:t>
            </a:r>
            <a:r>
              <a:rPr lang="zh-CN" altLang="en-US">
                <a:solidFill>
                  <a:srgbClr val="1E14E8"/>
                </a:solidFill>
                <a:latin typeface="Times New Roman" panose="02020603050405020304" pitchFamily="18" charset="0"/>
                <a:ea typeface="华文新魏" panose="02010800040101010101" pitchFamily="2" charset="-122"/>
              </a:rPr>
              <a:t>的参考方向，如图所示。注意与诺顿等效电路相对应。</a:t>
            </a:r>
          </a:p>
          <a:p>
            <a:pPr eaLnBrk="1" hangingPunct="1"/>
            <a:r>
              <a:rPr lang="zh-CN" altLang="en-US">
                <a:solidFill>
                  <a:srgbClr val="1E14E8"/>
                </a:solidFill>
                <a:latin typeface="Times New Roman" panose="02020603050405020304" pitchFamily="18" charset="0"/>
                <a:ea typeface="华文新魏" panose="02010800040101010101" pitchFamily="2" charset="-122"/>
              </a:rPr>
              <a:t>        然后利用前面所学过的方法</a:t>
            </a:r>
          </a:p>
          <a:p>
            <a:pPr eaLnBrk="1" hangingPunct="1"/>
            <a:r>
              <a:rPr lang="zh-CN" altLang="en-US">
                <a:solidFill>
                  <a:srgbClr val="1E14E8"/>
                </a:solidFill>
                <a:latin typeface="Times New Roman" panose="02020603050405020304" pitchFamily="18" charset="0"/>
                <a:ea typeface="华文新魏" panose="02010800040101010101" pitchFamily="2" charset="-122"/>
              </a:rPr>
              <a:t>计算短路电流即可。</a:t>
            </a:r>
          </a:p>
          <a:p>
            <a:pPr eaLnBrk="1" hangingPunct="1"/>
            <a:r>
              <a:rPr lang="zh-CN" altLang="en-US">
                <a:solidFill>
                  <a:srgbClr val="1E14E8"/>
                </a:solidFill>
                <a:latin typeface="Times New Roman" panose="02020603050405020304" pitchFamily="18" charset="0"/>
                <a:ea typeface="华文新魏" panose="02010800040101010101" pitchFamily="2" charset="-122"/>
              </a:rPr>
              <a:t>        戴维南电路与诺顿电路互为</a:t>
            </a:r>
          </a:p>
          <a:p>
            <a:pPr eaLnBrk="1" hangingPunct="1"/>
            <a:r>
              <a:rPr lang="zh-CN" altLang="en-US">
                <a:solidFill>
                  <a:srgbClr val="1E14E8"/>
                </a:solidFill>
                <a:latin typeface="Times New Roman" panose="02020603050405020304" pitchFamily="18" charset="0"/>
                <a:ea typeface="华文新魏" panose="02010800040101010101" pitchFamily="2" charset="-122"/>
              </a:rPr>
              <a:t>等效电路，其等效的条件为</a:t>
            </a:r>
            <a:r>
              <a:rPr lang="en-US" altLang="zh-CN">
                <a:solidFill>
                  <a:srgbClr val="1E14E8"/>
                </a:solidFill>
                <a:latin typeface="Times New Roman" panose="02020603050405020304" pitchFamily="18" charset="0"/>
                <a:ea typeface="华文新魏" panose="02010800040101010101" pitchFamily="2" charset="-122"/>
              </a:rPr>
              <a:t>(</a:t>
            </a:r>
            <a:r>
              <a:rPr lang="zh-CN" altLang="en-US">
                <a:solidFill>
                  <a:srgbClr val="E92B0B"/>
                </a:solidFill>
                <a:latin typeface="Times New Roman" panose="02020603050405020304" pitchFamily="18" charset="0"/>
                <a:ea typeface="华文新魏" panose="02010800040101010101" pitchFamily="2" charset="-122"/>
              </a:rPr>
              <a:t>注意</a:t>
            </a:r>
          </a:p>
          <a:p>
            <a:pPr eaLnBrk="1" hangingPunct="1"/>
            <a:r>
              <a:rPr lang="zh-CN" altLang="en-US">
                <a:solidFill>
                  <a:srgbClr val="E92B0B"/>
                </a:solidFill>
                <a:latin typeface="Times New Roman" panose="02020603050405020304" pitchFamily="18" charset="0"/>
                <a:ea typeface="华文新魏" panose="02010800040101010101" pitchFamily="2" charset="-122"/>
              </a:rPr>
              <a:t>电流源与电压源的方向</a:t>
            </a:r>
            <a:r>
              <a:rPr lang="en-US" altLang="zh-CN">
                <a:solidFill>
                  <a:srgbClr val="1E14E8"/>
                </a:solidFill>
                <a:latin typeface="Times New Roman" panose="02020603050405020304" pitchFamily="18" charset="0"/>
                <a:ea typeface="华文新魏" panose="02010800040101010101" pitchFamily="2" charset="-122"/>
              </a:rPr>
              <a:t>)</a:t>
            </a:r>
            <a:r>
              <a:rPr lang="zh-CN" altLang="en-US">
                <a:solidFill>
                  <a:srgbClr val="1E14E8"/>
                </a:solidFill>
                <a:latin typeface="Times New Roman" panose="02020603050405020304" pitchFamily="18" charset="0"/>
                <a:ea typeface="华文新魏" panose="02010800040101010101" pitchFamily="2" charset="-122"/>
              </a:rPr>
              <a:t>：</a:t>
            </a:r>
            <a:endParaRPr lang="zh-CN" altLang="en-US" baseline="-25000">
              <a:solidFill>
                <a:srgbClr val="1E14E8"/>
              </a:solidFill>
              <a:latin typeface="Times New Roman" panose="02020603050405020304" pitchFamily="18" charset="0"/>
              <a:ea typeface="华文新魏" panose="02010800040101010101" pitchFamily="2" charset="-122"/>
            </a:endParaRPr>
          </a:p>
        </p:txBody>
      </p:sp>
      <p:graphicFrame>
        <p:nvGraphicFramePr>
          <p:cNvPr id="46095" name="对象 46094">
            <a:extLst>
              <a:ext uri="{FF2B5EF4-FFF2-40B4-BE49-F238E27FC236}">
                <a16:creationId xmlns:a16="http://schemas.microsoft.com/office/drawing/2014/main" id="{97886781-B860-4361-967F-31F0AFF9C490}"/>
              </a:ext>
            </a:extLst>
          </p:cNvPr>
          <p:cNvGraphicFramePr>
            <a:graphicFrameLocks/>
          </p:cNvGraphicFramePr>
          <p:nvPr/>
        </p:nvGraphicFramePr>
        <p:xfrm>
          <a:off x="4419600" y="4038600"/>
          <a:ext cx="2706688" cy="1768475"/>
        </p:xfrm>
        <a:graphic>
          <a:graphicData uri="http://schemas.openxmlformats.org/presentationml/2006/ole">
            <mc:AlternateContent xmlns:mc="http://schemas.openxmlformats.org/markup-compatibility/2006">
              <mc:Choice xmlns:v="urn:schemas-microsoft-com:vml" Requires="v">
                <p:oleObj spid="_x0000_s51283" r:id="rId7" imgW="2706624" imgH="1767840" progId="Visio.Drawing.5">
                  <p:embed/>
                </p:oleObj>
              </mc:Choice>
              <mc:Fallback>
                <p:oleObj r:id="rId7" imgW="2706624" imgH="1767840" progId="Visio.Drawing.5">
                  <p:embed/>
                  <p:pic>
                    <p:nvPicPr>
                      <p:cNvPr id="0" name="对象 4609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9600" y="4038600"/>
                        <a:ext cx="2706688"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6096" name="对象 46095">
            <a:extLst>
              <a:ext uri="{FF2B5EF4-FFF2-40B4-BE49-F238E27FC236}">
                <a16:creationId xmlns:a16="http://schemas.microsoft.com/office/drawing/2014/main" id="{C2558543-3F9E-442A-BC94-FE2CA8B62059}"/>
              </a:ext>
            </a:extLst>
          </p:cNvPr>
          <p:cNvGraphicFramePr>
            <a:graphicFrameLocks/>
          </p:cNvGraphicFramePr>
          <p:nvPr/>
        </p:nvGraphicFramePr>
        <p:xfrm>
          <a:off x="7315200" y="4194175"/>
          <a:ext cx="1560513" cy="1444625"/>
        </p:xfrm>
        <a:graphic>
          <a:graphicData uri="http://schemas.openxmlformats.org/presentationml/2006/ole">
            <mc:AlternateContent xmlns:mc="http://schemas.openxmlformats.org/markup-compatibility/2006">
              <mc:Choice xmlns:v="urn:schemas-microsoft-com:vml" Requires="v">
                <p:oleObj spid="_x0000_s51284" r:id="rId9" imgW="1560576" imgH="1444752" progId="Visio.Drawing.5">
                  <p:embed/>
                </p:oleObj>
              </mc:Choice>
              <mc:Fallback>
                <p:oleObj r:id="rId9" imgW="1560576" imgH="1444752" progId="Visio.Drawing.5">
                  <p:embed/>
                  <p:pic>
                    <p:nvPicPr>
                      <p:cNvPr id="0" name="对象 4609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15200" y="4194175"/>
                        <a:ext cx="1560513"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6099" name="矩形 46098">
            <a:extLst>
              <a:ext uri="{FF2B5EF4-FFF2-40B4-BE49-F238E27FC236}">
                <a16:creationId xmlns:a16="http://schemas.microsoft.com/office/drawing/2014/main" id="{2A9A5C3D-46A9-444E-B292-E776E650F3C5}"/>
              </a:ext>
            </a:extLst>
          </p:cNvPr>
          <p:cNvSpPr>
            <a:spLocks noChangeArrowheads="1"/>
          </p:cNvSpPr>
          <p:nvPr/>
        </p:nvSpPr>
        <p:spPr bwMode="auto">
          <a:xfrm>
            <a:off x="1371600" y="5791200"/>
            <a:ext cx="1392238" cy="406400"/>
          </a:xfrm>
          <a:prstGeom prst="rect">
            <a:avLst/>
          </a:prstGeom>
          <a:noFill/>
          <a:ln w="9525">
            <a:solidFill>
              <a:srgbClr val="E92B0B"/>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i="1">
                <a:solidFill>
                  <a:srgbClr val="1E14E8"/>
                </a:solidFill>
                <a:latin typeface="Times New Roman" panose="02020603050405020304" pitchFamily="18" charset="0"/>
                <a:ea typeface="华文新魏" panose="02010800040101010101" pitchFamily="2" charset="-122"/>
              </a:rPr>
              <a:t>u</a:t>
            </a:r>
            <a:r>
              <a:rPr lang="en-US" altLang="zh-CN" baseline="-25000">
                <a:solidFill>
                  <a:srgbClr val="1E14E8"/>
                </a:solidFill>
                <a:latin typeface="Times New Roman" panose="02020603050405020304" pitchFamily="18" charset="0"/>
                <a:ea typeface="华文新魏" panose="02010800040101010101" pitchFamily="2" charset="-122"/>
              </a:rPr>
              <a:t>OC</a:t>
            </a:r>
            <a:r>
              <a:rPr lang="en-US" altLang="zh-CN">
                <a:solidFill>
                  <a:srgbClr val="1E14E8"/>
                </a:solidFill>
                <a:latin typeface="Times New Roman" panose="02020603050405020304" pitchFamily="18" charset="0"/>
                <a:ea typeface="华文新魏" panose="02010800040101010101" pitchFamily="2" charset="-122"/>
              </a:rPr>
              <a:t> = </a:t>
            </a:r>
            <a:r>
              <a:rPr lang="en-US" altLang="zh-CN" i="1">
                <a:solidFill>
                  <a:srgbClr val="1E14E8"/>
                </a:solidFill>
                <a:latin typeface="Times New Roman" panose="02020603050405020304" pitchFamily="18" charset="0"/>
                <a:ea typeface="华文新魏" panose="02010800040101010101" pitchFamily="2" charset="-122"/>
              </a:rPr>
              <a:t>R</a:t>
            </a:r>
            <a:r>
              <a:rPr lang="en-US" altLang="zh-CN" baseline="-25000">
                <a:solidFill>
                  <a:srgbClr val="1E14E8"/>
                </a:solidFill>
                <a:latin typeface="Times New Roman" panose="02020603050405020304" pitchFamily="18" charset="0"/>
                <a:ea typeface="华文新魏" panose="02010800040101010101" pitchFamily="2" charset="-122"/>
              </a:rPr>
              <a:t>0</a:t>
            </a:r>
            <a:r>
              <a:rPr lang="en-US" altLang="zh-CN">
                <a:solidFill>
                  <a:srgbClr val="1E14E8"/>
                </a:solidFill>
                <a:latin typeface="Times New Roman" panose="02020603050405020304" pitchFamily="18" charset="0"/>
                <a:ea typeface="华文新魏" panose="02010800040101010101" pitchFamily="2" charset="-122"/>
              </a:rPr>
              <a:t>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SC</a:t>
            </a:r>
          </a:p>
        </p:txBody>
      </p:sp>
      <p:sp>
        <p:nvSpPr>
          <p:cNvPr id="2" name="文本框 46103">
            <a:hlinkClick r:id="" action="ppaction://hlinkshowjump?jump=nextslide"/>
            <a:extLst>
              <a:ext uri="{FF2B5EF4-FFF2-40B4-BE49-F238E27FC236}">
                <a16:creationId xmlns:a16="http://schemas.microsoft.com/office/drawing/2014/main" id="{10CACD15-8FA1-4BD8-8642-30CECBF89E6E}"/>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46092" name="文本框 46104">
            <a:hlinkClick r:id="" action="ppaction://hlinkshowjump?jump=previousslide"/>
            <a:extLst>
              <a:ext uri="{FF2B5EF4-FFF2-40B4-BE49-F238E27FC236}">
                <a16:creationId xmlns:a16="http://schemas.microsoft.com/office/drawing/2014/main" id="{66E8F66E-40DB-4F1D-8FD4-3C7A8D4C3B06}"/>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3" name="文本框 46105">
            <a:extLst>
              <a:ext uri="{FF2B5EF4-FFF2-40B4-BE49-F238E27FC236}">
                <a16:creationId xmlns:a16="http://schemas.microsoft.com/office/drawing/2014/main" id="{58B3B3D5-E5C6-4CFB-A051-1822FA2B4F15}"/>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F492E372-B8B3-4CE1-80CF-A985BBC87F24}"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33</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4" name="文本框 46106">
            <a:hlinkClick r:id="" action="ppaction://hlinkshowjump?jump=firstslide"/>
            <a:extLst>
              <a:ext uri="{FF2B5EF4-FFF2-40B4-BE49-F238E27FC236}">
                <a16:creationId xmlns:a16="http://schemas.microsoft.com/office/drawing/2014/main" id="{D26950CF-DFD1-4665-AACA-B6E509CBFA5F}"/>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51216" name="标题 46107">
            <a:extLst>
              <a:ext uri="{FF2B5EF4-FFF2-40B4-BE49-F238E27FC236}">
                <a16:creationId xmlns:a16="http://schemas.microsoft.com/office/drawing/2014/main" id="{549FF8CC-3DEC-487E-9835-E32470FF57D3}"/>
              </a:ext>
            </a:extLst>
          </p:cNvPr>
          <p:cNvSpPr>
            <a:spLocks noGrp="1" noChangeArrowheads="1"/>
          </p:cNvSpPr>
          <p:nvPr>
            <p:ph type="title" idx="4294967295"/>
          </p:nvPr>
        </p:nvSpPr>
        <p:spPr>
          <a:xfrm>
            <a:off x="304800" y="762000"/>
            <a:ext cx="3403600" cy="381000"/>
          </a:xfrm>
        </p:spPr>
        <p:txBody>
          <a:bodyPr/>
          <a:lstStyle/>
          <a:p>
            <a:pPr algn="l" eaLnBrk="1" hangingPunct="1"/>
            <a:r>
              <a:rPr lang="en-US" altLang="zh-CN">
                <a:solidFill>
                  <a:srgbClr val="D82E1C"/>
                </a:solidFill>
                <a:latin typeface="黑体" panose="02010609060101010101" pitchFamily="49" charset="-122"/>
                <a:ea typeface="黑体" panose="02010609060101010101" pitchFamily="49" charset="-122"/>
              </a:rPr>
              <a:t>1</a:t>
            </a:r>
            <a:r>
              <a:rPr lang="zh-CN" altLang="en-US">
                <a:solidFill>
                  <a:srgbClr val="D82E1C"/>
                </a:solidFill>
                <a:latin typeface="黑体" panose="02010609060101010101" pitchFamily="49" charset="-122"/>
                <a:ea typeface="黑体" panose="02010609060101010101" pitchFamily="49" charset="-122"/>
              </a:rPr>
              <a:t>、开路电压</a:t>
            </a:r>
            <a:r>
              <a:rPr lang="en-US" altLang="zh-CN" i="1">
                <a:solidFill>
                  <a:srgbClr val="D82E1C"/>
                </a:solidFill>
                <a:latin typeface="Times New Roman" panose="02020603050405020304" pitchFamily="18" charset="0"/>
                <a:ea typeface="黑体" panose="02010609060101010101" pitchFamily="49" charset="-122"/>
              </a:rPr>
              <a:t>u</a:t>
            </a:r>
            <a:r>
              <a:rPr lang="en-US" altLang="zh-CN" baseline="-25000">
                <a:solidFill>
                  <a:srgbClr val="D82E1C"/>
                </a:solidFill>
                <a:latin typeface="Times New Roman" panose="02020603050405020304" pitchFamily="18" charset="0"/>
                <a:ea typeface="黑体" panose="02010609060101010101" pitchFamily="49" charset="-122"/>
              </a:rPr>
              <a:t>OC</a:t>
            </a:r>
            <a:r>
              <a:rPr lang="zh-CN" altLang="en-US">
                <a:solidFill>
                  <a:srgbClr val="D82E1C"/>
                </a:solidFill>
                <a:latin typeface="黑体" panose="02010609060101010101" pitchFamily="49" charset="-122"/>
                <a:ea typeface="黑体" panose="02010609060101010101" pitchFamily="49" charset="-122"/>
              </a:rPr>
              <a:t>求解：</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6090"/>
                                        </p:tgtEl>
                                        <p:attrNameLst>
                                          <p:attrName>style.visibility</p:attrName>
                                        </p:attrNameLst>
                                      </p:cBhvr>
                                      <p:to>
                                        <p:strVal val="visible"/>
                                      </p:to>
                                    </p:set>
                                    <p:animEffect transition="in" filter="blinds(horizontal)">
                                      <p:cBhvr>
                                        <p:cTn id="7" dur="500"/>
                                        <p:tgtEl>
                                          <p:spTgt spid="46090"/>
                                        </p:tgtEl>
                                      </p:cBhvr>
                                    </p:animEffect>
                                  </p:childTnLst>
                                </p:cTn>
                              </p:par>
                            </p:childTnLst>
                          </p:cTn>
                        </p:par>
                        <p:par>
                          <p:cTn id="8" fill="hold" nodeType="afterGroup">
                            <p:stCondLst>
                              <p:cond delay="500"/>
                            </p:stCondLst>
                            <p:childTnLst>
                              <p:par>
                                <p:cTn id="9" presetID="2" presetClass="entr" presetSubtype="2" fill="hold" nodeType="afterEffect">
                                  <p:stCondLst>
                                    <p:cond delay="0"/>
                                  </p:stCondLst>
                                  <p:childTnLst>
                                    <p:set>
                                      <p:cBhvr>
                                        <p:cTn id="10" dur="1" fill="hold">
                                          <p:stCondLst>
                                            <p:cond delay="0"/>
                                          </p:stCondLst>
                                        </p:cTn>
                                        <p:tgtEl>
                                          <p:spTgt spid="46091"/>
                                        </p:tgtEl>
                                        <p:attrNameLst>
                                          <p:attrName>style.visibility</p:attrName>
                                        </p:attrNameLst>
                                      </p:cBhvr>
                                      <p:to>
                                        <p:strVal val="visible"/>
                                      </p:to>
                                    </p:set>
                                    <p:anim calcmode="lin" valueType="num">
                                      <p:cBhvr additive="base">
                                        <p:cTn id="11" dur="500" fill="hold"/>
                                        <p:tgtEl>
                                          <p:spTgt spid="46091"/>
                                        </p:tgtEl>
                                        <p:attrNameLst>
                                          <p:attrName>ppt_x</p:attrName>
                                        </p:attrNameLst>
                                      </p:cBhvr>
                                      <p:tavLst>
                                        <p:tav tm="0">
                                          <p:val>
                                            <p:strVal val="1+#ppt_w/2"/>
                                          </p:val>
                                        </p:tav>
                                        <p:tav tm="100000">
                                          <p:val>
                                            <p:strVal val="#ppt_x"/>
                                          </p:val>
                                        </p:tav>
                                      </p:tavLst>
                                    </p:anim>
                                    <p:anim calcmode="lin" valueType="num">
                                      <p:cBhvr additive="base">
                                        <p:cTn id="12" dur="500" fill="hold"/>
                                        <p:tgtEl>
                                          <p:spTgt spid="46091"/>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089">
                                            <p:txEl>
                                              <p:pRg st="0" end="0"/>
                                            </p:txEl>
                                          </p:spTgt>
                                        </p:tgtEl>
                                        <p:attrNameLst>
                                          <p:attrName>style.visibility</p:attrName>
                                        </p:attrNameLst>
                                      </p:cBhvr>
                                      <p:to>
                                        <p:strVal val="visible"/>
                                      </p:to>
                                    </p:set>
                                    <p:animEffect transition="in" filter="wipe(up)">
                                      <p:cBhvr>
                                        <p:cTn id="17" dur="500"/>
                                        <p:tgtEl>
                                          <p:spTgt spid="4608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6089">
                                            <p:txEl>
                                              <p:pRg st="1" end="1"/>
                                            </p:txEl>
                                          </p:spTgt>
                                        </p:tgtEl>
                                        <p:attrNameLst>
                                          <p:attrName>style.visibility</p:attrName>
                                        </p:attrNameLst>
                                      </p:cBhvr>
                                      <p:to>
                                        <p:strVal val="visible"/>
                                      </p:to>
                                    </p:set>
                                    <p:animEffect transition="in" filter="wipe(up)">
                                      <p:cBhvr>
                                        <p:cTn id="22" dur="500"/>
                                        <p:tgtEl>
                                          <p:spTgt spid="4608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6089">
                                            <p:txEl>
                                              <p:pRg st="2" end="2"/>
                                            </p:txEl>
                                          </p:spTgt>
                                        </p:tgtEl>
                                        <p:attrNameLst>
                                          <p:attrName>style.visibility</p:attrName>
                                        </p:attrNameLst>
                                      </p:cBhvr>
                                      <p:to>
                                        <p:strVal val="visible"/>
                                      </p:to>
                                    </p:set>
                                    <p:animEffect transition="in" filter="wipe(up)">
                                      <p:cBhvr>
                                        <p:cTn id="27" dur="500"/>
                                        <p:tgtEl>
                                          <p:spTgt spid="46089">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6089">
                                            <p:txEl>
                                              <p:pRg st="3" end="3"/>
                                            </p:txEl>
                                          </p:spTgt>
                                        </p:tgtEl>
                                        <p:attrNameLst>
                                          <p:attrName>style.visibility</p:attrName>
                                        </p:attrNameLst>
                                      </p:cBhvr>
                                      <p:to>
                                        <p:strVal val="visible"/>
                                      </p:to>
                                    </p:set>
                                    <p:animEffect transition="in" filter="wipe(up)">
                                      <p:cBhvr>
                                        <p:cTn id="32" dur="500"/>
                                        <p:tgtEl>
                                          <p:spTgt spid="46089">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6093"/>
                                        </p:tgtEl>
                                        <p:attrNameLst>
                                          <p:attrName>style.visibility</p:attrName>
                                        </p:attrNameLst>
                                      </p:cBhvr>
                                      <p:to>
                                        <p:strVal val="visible"/>
                                      </p:to>
                                    </p:set>
                                    <p:anim calcmode="lin" valueType="num">
                                      <p:cBhvr additive="base">
                                        <p:cTn id="37" dur="500" fill="hold"/>
                                        <p:tgtEl>
                                          <p:spTgt spid="46093"/>
                                        </p:tgtEl>
                                        <p:attrNameLst>
                                          <p:attrName>ppt_x</p:attrName>
                                        </p:attrNameLst>
                                      </p:cBhvr>
                                      <p:tavLst>
                                        <p:tav tm="0">
                                          <p:val>
                                            <p:strVal val="0-#ppt_w/2"/>
                                          </p:val>
                                        </p:tav>
                                        <p:tav tm="100000">
                                          <p:val>
                                            <p:strVal val="#ppt_x"/>
                                          </p:val>
                                        </p:tav>
                                      </p:tavLst>
                                    </p:anim>
                                    <p:anim calcmode="lin" valueType="num">
                                      <p:cBhvr additive="base">
                                        <p:cTn id="38" dur="500" fill="hold"/>
                                        <p:tgtEl>
                                          <p:spTgt spid="46093"/>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
                            </p:stCondLst>
                            <p:childTnLst>
                              <p:par>
                                <p:cTn id="40" presetID="2" presetClass="entr" presetSubtype="2" fill="hold" nodeType="afterEffect">
                                  <p:stCondLst>
                                    <p:cond delay="0"/>
                                  </p:stCondLst>
                                  <p:childTnLst>
                                    <p:set>
                                      <p:cBhvr>
                                        <p:cTn id="41" dur="1" fill="hold">
                                          <p:stCondLst>
                                            <p:cond delay="0"/>
                                          </p:stCondLst>
                                        </p:cTn>
                                        <p:tgtEl>
                                          <p:spTgt spid="46095"/>
                                        </p:tgtEl>
                                        <p:attrNameLst>
                                          <p:attrName>style.visibility</p:attrName>
                                        </p:attrNameLst>
                                      </p:cBhvr>
                                      <p:to>
                                        <p:strVal val="visible"/>
                                      </p:to>
                                    </p:set>
                                    <p:anim calcmode="lin" valueType="num">
                                      <p:cBhvr additive="base">
                                        <p:cTn id="42" dur="500" fill="hold"/>
                                        <p:tgtEl>
                                          <p:spTgt spid="46095"/>
                                        </p:tgtEl>
                                        <p:attrNameLst>
                                          <p:attrName>ppt_x</p:attrName>
                                        </p:attrNameLst>
                                      </p:cBhvr>
                                      <p:tavLst>
                                        <p:tav tm="0">
                                          <p:val>
                                            <p:strVal val="1+#ppt_w/2"/>
                                          </p:val>
                                        </p:tav>
                                        <p:tav tm="100000">
                                          <p:val>
                                            <p:strVal val="#ppt_x"/>
                                          </p:val>
                                        </p:tav>
                                      </p:tavLst>
                                    </p:anim>
                                    <p:anim calcmode="lin" valueType="num">
                                      <p:cBhvr additive="base">
                                        <p:cTn id="43" dur="500" fill="hold"/>
                                        <p:tgtEl>
                                          <p:spTgt spid="46095"/>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1000"/>
                            </p:stCondLst>
                            <p:childTnLst>
                              <p:par>
                                <p:cTn id="45" presetID="2" presetClass="entr" presetSubtype="2" fill="hold" nodeType="afterEffect">
                                  <p:stCondLst>
                                    <p:cond delay="0"/>
                                  </p:stCondLst>
                                  <p:childTnLst>
                                    <p:set>
                                      <p:cBhvr>
                                        <p:cTn id="46" dur="1" fill="hold">
                                          <p:stCondLst>
                                            <p:cond delay="0"/>
                                          </p:stCondLst>
                                        </p:cTn>
                                        <p:tgtEl>
                                          <p:spTgt spid="46096"/>
                                        </p:tgtEl>
                                        <p:attrNameLst>
                                          <p:attrName>style.visibility</p:attrName>
                                        </p:attrNameLst>
                                      </p:cBhvr>
                                      <p:to>
                                        <p:strVal val="visible"/>
                                      </p:to>
                                    </p:set>
                                    <p:anim calcmode="lin" valueType="num">
                                      <p:cBhvr additive="base">
                                        <p:cTn id="47" dur="500" fill="hold"/>
                                        <p:tgtEl>
                                          <p:spTgt spid="46096"/>
                                        </p:tgtEl>
                                        <p:attrNameLst>
                                          <p:attrName>ppt_x</p:attrName>
                                        </p:attrNameLst>
                                      </p:cBhvr>
                                      <p:tavLst>
                                        <p:tav tm="0">
                                          <p:val>
                                            <p:strVal val="1+#ppt_w/2"/>
                                          </p:val>
                                        </p:tav>
                                        <p:tav tm="100000">
                                          <p:val>
                                            <p:strVal val="#ppt_x"/>
                                          </p:val>
                                        </p:tav>
                                      </p:tavLst>
                                    </p:anim>
                                    <p:anim calcmode="lin" valueType="num">
                                      <p:cBhvr additive="base">
                                        <p:cTn id="48" dur="500" fill="hold"/>
                                        <p:tgtEl>
                                          <p:spTgt spid="46096"/>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46094">
                                            <p:txEl>
                                              <p:pRg st="0" end="0"/>
                                            </p:txEl>
                                          </p:spTgt>
                                        </p:tgtEl>
                                        <p:attrNameLst>
                                          <p:attrName>style.visibility</p:attrName>
                                        </p:attrNameLst>
                                      </p:cBhvr>
                                      <p:to>
                                        <p:strVal val="visible"/>
                                      </p:to>
                                    </p:set>
                                    <p:animEffect transition="in" filter="wipe(up)">
                                      <p:cBhvr>
                                        <p:cTn id="53" dur="500"/>
                                        <p:tgtEl>
                                          <p:spTgt spid="46094">
                                            <p:txEl>
                                              <p:pRg st="0" end="0"/>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46094">
                                            <p:txEl>
                                              <p:pRg st="1" end="1"/>
                                            </p:txEl>
                                          </p:spTgt>
                                        </p:tgtEl>
                                        <p:attrNameLst>
                                          <p:attrName>style.visibility</p:attrName>
                                        </p:attrNameLst>
                                      </p:cBhvr>
                                      <p:to>
                                        <p:strVal val="visible"/>
                                      </p:to>
                                    </p:set>
                                    <p:animEffect transition="in" filter="wipe(up)">
                                      <p:cBhvr>
                                        <p:cTn id="58" dur="500"/>
                                        <p:tgtEl>
                                          <p:spTgt spid="46094">
                                            <p:txEl>
                                              <p:pRg st="1" end="1"/>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46094">
                                            <p:txEl>
                                              <p:pRg st="2" end="2"/>
                                            </p:txEl>
                                          </p:spTgt>
                                        </p:tgtEl>
                                        <p:attrNameLst>
                                          <p:attrName>style.visibility</p:attrName>
                                        </p:attrNameLst>
                                      </p:cBhvr>
                                      <p:to>
                                        <p:strVal val="visible"/>
                                      </p:to>
                                    </p:set>
                                    <p:animEffect transition="in" filter="wipe(up)">
                                      <p:cBhvr>
                                        <p:cTn id="63" dur="500"/>
                                        <p:tgtEl>
                                          <p:spTgt spid="46094">
                                            <p:txEl>
                                              <p:pRg st="2" end="2"/>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46094">
                                            <p:txEl>
                                              <p:pRg st="3" end="3"/>
                                            </p:txEl>
                                          </p:spTgt>
                                        </p:tgtEl>
                                        <p:attrNameLst>
                                          <p:attrName>style.visibility</p:attrName>
                                        </p:attrNameLst>
                                      </p:cBhvr>
                                      <p:to>
                                        <p:strVal val="visible"/>
                                      </p:to>
                                    </p:set>
                                    <p:animEffect transition="in" filter="wipe(up)">
                                      <p:cBhvr>
                                        <p:cTn id="68" dur="500"/>
                                        <p:tgtEl>
                                          <p:spTgt spid="46094">
                                            <p:txEl>
                                              <p:pRg st="3" end="3"/>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46094">
                                            <p:txEl>
                                              <p:pRg st="4" end="4"/>
                                            </p:txEl>
                                          </p:spTgt>
                                        </p:tgtEl>
                                        <p:attrNameLst>
                                          <p:attrName>style.visibility</p:attrName>
                                        </p:attrNameLst>
                                      </p:cBhvr>
                                      <p:to>
                                        <p:strVal val="visible"/>
                                      </p:to>
                                    </p:set>
                                    <p:animEffect transition="in" filter="wipe(up)">
                                      <p:cBhvr>
                                        <p:cTn id="73" dur="500"/>
                                        <p:tgtEl>
                                          <p:spTgt spid="46094">
                                            <p:txEl>
                                              <p:pRg st="4" end="4"/>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46094">
                                            <p:txEl>
                                              <p:pRg st="5" end="5"/>
                                            </p:txEl>
                                          </p:spTgt>
                                        </p:tgtEl>
                                        <p:attrNameLst>
                                          <p:attrName>style.visibility</p:attrName>
                                        </p:attrNameLst>
                                      </p:cBhvr>
                                      <p:to>
                                        <p:strVal val="visible"/>
                                      </p:to>
                                    </p:set>
                                    <p:animEffect transition="in" filter="wipe(up)">
                                      <p:cBhvr>
                                        <p:cTn id="78" dur="500"/>
                                        <p:tgtEl>
                                          <p:spTgt spid="46094">
                                            <p:txEl>
                                              <p:pRg st="5" end="5"/>
                                            </p:txEl>
                                          </p:spTgt>
                                        </p:tgtEl>
                                      </p:cBhvr>
                                    </p:animEffect>
                                  </p:childTnLst>
                                </p:cTn>
                              </p:par>
                            </p:childTnLst>
                          </p:cTn>
                        </p:par>
                        <p:par>
                          <p:cTn id="79" fill="hold" nodeType="afterGroup">
                            <p:stCondLst>
                              <p:cond delay="500"/>
                            </p:stCondLst>
                            <p:childTnLst>
                              <p:par>
                                <p:cTn id="80" presetID="15" presetClass="entr" presetSubtype="0" fill="hold" grpId="0" nodeType="afterEffect">
                                  <p:stCondLst>
                                    <p:cond delay="0"/>
                                  </p:stCondLst>
                                  <p:childTnLst>
                                    <p:set>
                                      <p:cBhvr>
                                        <p:cTn id="81" dur="1" fill="hold">
                                          <p:stCondLst>
                                            <p:cond delay="0"/>
                                          </p:stCondLst>
                                        </p:cTn>
                                        <p:tgtEl>
                                          <p:spTgt spid="46099"/>
                                        </p:tgtEl>
                                        <p:attrNameLst>
                                          <p:attrName>style.visibility</p:attrName>
                                        </p:attrNameLst>
                                      </p:cBhvr>
                                      <p:to>
                                        <p:strVal val="visible"/>
                                      </p:to>
                                    </p:set>
                                    <p:anim calcmode="lin" valueType="num">
                                      <p:cBhvr>
                                        <p:cTn id="82" dur="1000" fill="hold"/>
                                        <p:tgtEl>
                                          <p:spTgt spid="46099"/>
                                        </p:tgtEl>
                                        <p:attrNameLst>
                                          <p:attrName>ppt_w</p:attrName>
                                        </p:attrNameLst>
                                      </p:cBhvr>
                                      <p:tavLst>
                                        <p:tav tm="0">
                                          <p:val>
                                            <p:fltVal val="0"/>
                                          </p:val>
                                        </p:tav>
                                        <p:tav tm="100000">
                                          <p:val>
                                            <p:strVal val="#ppt_w"/>
                                          </p:val>
                                        </p:tav>
                                      </p:tavLst>
                                    </p:anim>
                                    <p:anim calcmode="lin" valueType="num">
                                      <p:cBhvr>
                                        <p:cTn id="83" dur="1000" fill="hold"/>
                                        <p:tgtEl>
                                          <p:spTgt spid="46099"/>
                                        </p:tgtEl>
                                        <p:attrNameLst>
                                          <p:attrName>ppt_h</p:attrName>
                                        </p:attrNameLst>
                                      </p:cBhvr>
                                      <p:tavLst>
                                        <p:tav tm="0">
                                          <p:val>
                                            <p:fltVal val="0"/>
                                          </p:val>
                                        </p:tav>
                                        <p:tav tm="100000">
                                          <p:val>
                                            <p:strVal val="#ppt_h"/>
                                          </p:val>
                                        </p:tav>
                                      </p:tavLst>
                                    </p:anim>
                                    <p:anim calcmode="lin" valueType="num">
                                      <p:cBhvr>
                                        <p:cTn id="84" dur="1000" fill="hold"/>
                                        <p:tgtEl>
                                          <p:spTgt spid="46099"/>
                                        </p:tgtEl>
                                        <p:attrNameLst>
                                          <p:attrName>ppt_x</p:attrName>
                                        </p:attrNameLst>
                                      </p:cBhvr>
                                      <p:tavLst>
                                        <p:tav tm="0" fmla="#ppt_x+(cos(-2*pi*(1-$))*-#ppt_x-sin(-2*pi*(1-$))*(1-#ppt_y))*(1-$)">
                                          <p:val>
                                            <p:fltVal val="0"/>
                                          </p:val>
                                        </p:tav>
                                        <p:tav tm="100000">
                                          <p:val>
                                            <p:fltVal val="1"/>
                                          </p:val>
                                        </p:tav>
                                      </p:tavLst>
                                    </p:anim>
                                    <p:anim calcmode="lin" valueType="num">
                                      <p:cBhvr>
                                        <p:cTn id="85" dur="1000" fill="hold"/>
                                        <p:tgtEl>
                                          <p:spTgt spid="4609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9" grpId="0" build="p"/>
      <p:bldP spid="46093" grpId="0"/>
      <p:bldP spid="46094" grpId="0" build="p"/>
      <p:bldP spid="46099"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矩形 47105">
            <a:extLst>
              <a:ext uri="{FF2B5EF4-FFF2-40B4-BE49-F238E27FC236}">
                <a16:creationId xmlns:a16="http://schemas.microsoft.com/office/drawing/2014/main" id="{22A56E02-6D7B-4C25-B1E8-F86CCFE65375}"/>
              </a:ext>
            </a:extLst>
          </p:cNvPr>
          <p:cNvSpPr>
            <a:spLocks noChangeArrowheads="1"/>
          </p:cNvSpPr>
          <p:nvPr/>
        </p:nvSpPr>
        <p:spPr bwMode="auto">
          <a:xfrm>
            <a:off x="228600" y="0"/>
            <a:ext cx="2514600"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  2.7 </a:t>
            </a:r>
            <a:r>
              <a:rPr lang="zh-CN" altLang="en-US">
                <a:solidFill>
                  <a:schemeClr val="bg1"/>
                </a:solidFill>
                <a:latin typeface="黑体" panose="02010609060101010101" pitchFamily="49" charset="-122"/>
                <a:ea typeface="黑体" panose="02010609060101010101" pitchFamily="49" charset="-122"/>
              </a:rPr>
              <a:t>等效电源定理</a:t>
            </a:r>
          </a:p>
        </p:txBody>
      </p:sp>
      <p:sp>
        <p:nvSpPr>
          <p:cNvPr id="52227" name="矩形 47106">
            <a:extLst>
              <a:ext uri="{FF2B5EF4-FFF2-40B4-BE49-F238E27FC236}">
                <a16:creationId xmlns:a16="http://schemas.microsoft.com/office/drawing/2014/main" id="{8D52C09A-590E-48D4-B4DD-6FE056C6C533}"/>
              </a:ext>
            </a:extLst>
          </p:cNvPr>
          <p:cNvSpPr>
            <a:spLocks noChangeArrowheads="1" noChangeShapeType="1" noTextEdit="1"/>
          </p:cNvSpPr>
          <p:nvPr/>
        </p:nvSpPr>
        <p:spPr bwMode="auto">
          <a:xfrm>
            <a:off x="3429000" y="0"/>
            <a:ext cx="48768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gradFill rotWithShape="1">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  三、戴维南等效内阻的计算</a:t>
            </a:r>
          </a:p>
        </p:txBody>
      </p:sp>
      <p:sp>
        <p:nvSpPr>
          <p:cNvPr id="47113" name="矩形 47112">
            <a:extLst>
              <a:ext uri="{FF2B5EF4-FFF2-40B4-BE49-F238E27FC236}">
                <a16:creationId xmlns:a16="http://schemas.microsoft.com/office/drawing/2014/main" id="{718A91DE-2AB5-4264-9CAC-18C002BEB3C4}"/>
              </a:ext>
            </a:extLst>
          </p:cNvPr>
          <p:cNvSpPr>
            <a:spLocks noChangeArrowheads="1"/>
          </p:cNvSpPr>
          <p:nvPr/>
        </p:nvSpPr>
        <p:spPr bwMode="auto">
          <a:xfrm>
            <a:off x="533400" y="685800"/>
            <a:ext cx="5262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1E14E8"/>
                </a:solidFill>
                <a:latin typeface="Times New Roman" panose="02020603050405020304" pitchFamily="18" charset="0"/>
                <a:ea typeface="华文新魏" panose="02010800040101010101" pitchFamily="2" charset="-122"/>
              </a:rPr>
              <a:t>戴维南等效内阻</a:t>
            </a:r>
            <a:r>
              <a:rPr lang="en-US" altLang="zh-CN">
                <a:solidFill>
                  <a:srgbClr val="1E14E8"/>
                </a:solidFill>
                <a:latin typeface="Times New Roman" panose="02020603050405020304" pitchFamily="18" charset="0"/>
                <a:ea typeface="华文新魏" panose="02010800040101010101" pitchFamily="2" charset="-122"/>
              </a:rPr>
              <a:t>R</a:t>
            </a:r>
            <a:r>
              <a:rPr lang="en-US" altLang="zh-CN" baseline="-25000">
                <a:solidFill>
                  <a:srgbClr val="1E14E8"/>
                </a:solidFill>
                <a:latin typeface="Times New Roman" panose="02020603050405020304" pitchFamily="18" charset="0"/>
                <a:ea typeface="华文新魏" panose="02010800040101010101" pitchFamily="2" charset="-122"/>
              </a:rPr>
              <a:t>0</a:t>
            </a:r>
            <a:r>
              <a:rPr lang="zh-CN" altLang="en-US">
                <a:solidFill>
                  <a:srgbClr val="1E14E8"/>
                </a:solidFill>
                <a:latin typeface="Times New Roman" panose="02020603050405020304" pitchFamily="18" charset="0"/>
                <a:ea typeface="华文新魏" panose="02010800040101010101" pitchFamily="2" charset="-122"/>
              </a:rPr>
              <a:t>的求解是本节的一个难点。</a:t>
            </a:r>
            <a:endParaRPr lang="zh-CN" altLang="en-US" baseline="-25000">
              <a:solidFill>
                <a:srgbClr val="1E14E8"/>
              </a:solidFill>
              <a:latin typeface="Times New Roman" panose="02020603050405020304" pitchFamily="18" charset="0"/>
              <a:ea typeface="华文新魏" panose="02010800040101010101" pitchFamily="2" charset="-122"/>
            </a:endParaRPr>
          </a:p>
        </p:txBody>
      </p:sp>
      <p:sp>
        <p:nvSpPr>
          <p:cNvPr id="47115" name="矩形 47114">
            <a:extLst>
              <a:ext uri="{FF2B5EF4-FFF2-40B4-BE49-F238E27FC236}">
                <a16:creationId xmlns:a16="http://schemas.microsoft.com/office/drawing/2014/main" id="{81D22125-5F5D-41ED-8F85-04FFEC133D7B}"/>
              </a:ext>
            </a:extLst>
          </p:cNvPr>
          <p:cNvSpPr>
            <a:spLocks noChangeArrowheads="1"/>
          </p:cNvSpPr>
          <p:nvPr/>
        </p:nvSpPr>
        <p:spPr bwMode="auto">
          <a:xfrm>
            <a:off x="457200" y="1524000"/>
            <a:ext cx="632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solidFill>
                  <a:srgbClr val="D82E1C"/>
                </a:solidFill>
                <a:latin typeface="黑体" panose="02010609060101010101" pitchFamily="49" charset="-122"/>
                <a:ea typeface="黑体" panose="02010609060101010101" pitchFamily="49" charset="-122"/>
              </a:rPr>
              <a:t>1</a:t>
            </a:r>
            <a:r>
              <a:rPr lang="zh-CN" altLang="en-US" sz="2400">
                <a:solidFill>
                  <a:srgbClr val="D82E1C"/>
                </a:solidFill>
                <a:latin typeface="黑体" panose="02010609060101010101" pitchFamily="49" charset="-122"/>
                <a:ea typeface="黑体" panose="02010609060101010101" pitchFamily="49" charset="-122"/>
              </a:rPr>
              <a:t>、对无受控源的二端电路</a:t>
            </a:r>
            <a:r>
              <a:rPr lang="en-US" altLang="zh-CN" sz="2400">
                <a:solidFill>
                  <a:srgbClr val="D82E1C"/>
                </a:solidFill>
                <a:latin typeface="黑体" panose="02010609060101010101" pitchFamily="49" charset="-122"/>
                <a:ea typeface="黑体" panose="02010609060101010101" pitchFamily="49" charset="-122"/>
              </a:rPr>
              <a:t>N---</a:t>
            </a:r>
            <a:r>
              <a:rPr lang="zh-CN" altLang="en-US" sz="2400">
                <a:solidFill>
                  <a:srgbClr val="0000FF"/>
                </a:solidFill>
                <a:latin typeface="黑体" panose="02010609060101010101" pitchFamily="49" charset="-122"/>
                <a:ea typeface="黑体" panose="02010609060101010101" pitchFamily="49" charset="-122"/>
              </a:rPr>
              <a:t>串并联方法</a:t>
            </a:r>
            <a:r>
              <a:rPr lang="zh-CN" altLang="en-US" sz="2400">
                <a:solidFill>
                  <a:srgbClr val="D82E1C"/>
                </a:solidFill>
                <a:latin typeface="黑体" panose="02010609060101010101" pitchFamily="49" charset="-122"/>
                <a:ea typeface="黑体" panose="02010609060101010101" pitchFamily="49" charset="-122"/>
              </a:rPr>
              <a:t>：</a:t>
            </a:r>
            <a:endParaRPr lang="zh-CN" altLang="en-US" sz="2400">
              <a:solidFill>
                <a:srgbClr val="1E14E8"/>
              </a:solidFill>
              <a:latin typeface="华文新魏" panose="02010800040101010101" pitchFamily="2" charset="-122"/>
              <a:ea typeface="华文新魏" panose="02010800040101010101" pitchFamily="2" charset="-122"/>
            </a:endParaRPr>
          </a:p>
        </p:txBody>
      </p:sp>
      <p:sp>
        <p:nvSpPr>
          <p:cNvPr id="47116" name="矩形 47115">
            <a:extLst>
              <a:ext uri="{FF2B5EF4-FFF2-40B4-BE49-F238E27FC236}">
                <a16:creationId xmlns:a16="http://schemas.microsoft.com/office/drawing/2014/main" id="{753EBD3A-62FB-4984-A9F8-5EA6A7328AE7}"/>
              </a:ext>
            </a:extLst>
          </p:cNvPr>
          <p:cNvSpPr>
            <a:spLocks noChangeArrowheads="1"/>
          </p:cNvSpPr>
          <p:nvPr/>
        </p:nvSpPr>
        <p:spPr bwMode="auto">
          <a:xfrm>
            <a:off x="381000" y="1905000"/>
            <a:ext cx="8153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1E14E8"/>
                </a:solidFill>
                <a:latin typeface="Times New Roman" panose="02020603050405020304" pitchFamily="18" charset="0"/>
                <a:ea typeface="华文新魏" panose="02010800040101010101" pitchFamily="2" charset="-122"/>
              </a:rPr>
              <a:t>       </a:t>
            </a:r>
            <a:r>
              <a:rPr lang="zh-CN" altLang="en-US">
                <a:solidFill>
                  <a:srgbClr val="1E14E8"/>
                </a:solidFill>
                <a:latin typeface="Times New Roman" panose="02020603050405020304" pitchFamily="18" charset="0"/>
                <a:ea typeface="华文新魏" panose="02010800040101010101" pitchFamily="2" charset="-122"/>
              </a:rPr>
              <a:t>若二端电路</a:t>
            </a:r>
            <a:r>
              <a:rPr lang="en-US" altLang="zh-CN">
                <a:solidFill>
                  <a:srgbClr val="1E14E8"/>
                </a:solidFill>
                <a:latin typeface="Times New Roman" panose="02020603050405020304" pitchFamily="18" charset="0"/>
                <a:ea typeface="华文新魏" panose="02010800040101010101" pitchFamily="2" charset="-122"/>
              </a:rPr>
              <a:t>N</a:t>
            </a:r>
            <a:r>
              <a:rPr lang="zh-CN" altLang="en-US">
                <a:solidFill>
                  <a:srgbClr val="1E14E8"/>
                </a:solidFill>
                <a:latin typeface="Times New Roman" panose="02020603050405020304" pitchFamily="18" charset="0"/>
                <a:ea typeface="华文新魏" panose="02010800040101010101" pitchFamily="2" charset="-122"/>
              </a:rPr>
              <a:t>中无受控源，当令</a:t>
            </a:r>
            <a:r>
              <a:rPr lang="en-US" altLang="zh-CN">
                <a:solidFill>
                  <a:srgbClr val="1E14E8"/>
                </a:solidFill>
                <a:latin typeface="Times New Roman" panose="02020603050405020304" pitchFamily="18" charset="0"/>
                <a:ea typeface="华文新魏" panose="02010800040101010101" pitchFamily="2" charset="-122"/>
              </a:rPr>
              <a:t>N</a:t>
            </a:r>
            <a:r>
              <a:rPr lang="zh-CN" altLang="en-US">
                <a:solidFill>
                  <a:srgbClr val="1E14E8"/>
                </a:solidFill>
                <a:latin typeface="Times New Roman" panose="02020603050405020304" pitchFamily="18" charset="0"/>
                <a:ea typeface="华文新魏" panose="02010800040101010101" pitchFamily="2" charset="-122"/>
              </a:rPr>
              <a:t>中所有独立源的值为零（电压源短路，电流源开路）后，而得到的</a:t>
            </a:r>
            <a:r>
              <a:rPr lang="en-US" altLang="zh-CN">
                <a:solidFill>
                  <a:srgbClr val="1E14E8"/>
                </a:solidFill>
                <a:latin typeface="Times New Roman" panose="02020603050405020304" pitchFamily="18" charset="0"/>
                <a:ea typeface="华文新魏" panose="02010800040101010101" pitchFamily="2" charset="-122"/>
              </a:rPr>
              <a:t>N</a:t>
            </a:r>
            <a:r>
              <a:rPr lang="en-US" altLang="zh-CN" baseline="-25000">
                <a:solidFill>
                  <a:srgbClr val="1E14E8"/>
                </a:solidFill>
                <a:latin typeface="Times New Roman" panose="02020603050405020304" pitchFamily="18" charset="0"/>
                <a:ea typeface="华文新魏" panose="02010800040101010101" pitchFamily="2" charset="-122"/>
              </a:rPr>
              <a:t>0</a:t>
            </a:r>
            <a:r>
              <a:rPr lang="zh-CN" altLang="en-US">
                <a:solidFill>
                  <a:srgbClr val="1E14E8"/>
                </a:solidFill>
                <a:latin typeface="Times New Roman" panose="02020603050405020304" pitchFamily="18" charset="0"/>
                <a:ea typeface="华文新魏" panose="02010800040101010101" pitchFamily="2" charset="-122"/>
              </a:rPr>
              <a:t>是一个</a:t>
            </a:r>
            <a:r>
              <a:rPr lang="zh-CN" altLang="en-US">
                <a:solidFill>
                  <a:srgbClr val="FF0000"/>
                </a:solidFill>
                <a:latin typeface="Times New Roman" panose="02020603050405020304" pitchFamily="18" charset="0"/>
                <a:ea typeface="华文新魏" panose="02010800040101010101" pitchFamily="2" charset="-122"/>
              </a:rPr>
              <a:t>纯电阻电路</a:t>
            </a:r>
            <a:r>
              <a:rPr lang="zh-CN" altLang="en-US">
                <a:solidFill>
                  <a:srgbClr val="1E14E8"/>
                </a:solidFill>
                <a:latin typeface="Times New Roman" panose="02020603050405020304" pitchFamily="18" charset="0"/>
                <a:ea typeface="华文新魏" panose="02010800040101010101" pitchFamily="2" charset="-122"/>
              </a:rPr>
              <a:t>。此时，利用电阻的串并联公式和</a:t>
            </a:r>
            <a:r>
              <a:rPr lang="en-US" altLang="zh-CN">
                <a:solidFill>
                  <a:srgbClr val="1E14E8"/>
                </a:solidFill>
                <a:latin typeface="Times New Roman" panose="02020603050405020304" pitchFamily="18" charset="0"/>
                <a:ea typeface="华文新魏" panose="02010800040101010101" pitchFamily="2" charset="-122"/>
              </a:rPr>
              <a:t>Y-△</a:t>
            </a:r>
            <a:r>
              <a:rPr lang="zh-CN" altLang="en-US">
                <a:solidFill>
                  <a:srgbClr val="1E14E8"/>
                </a:solidFill>
                <a:latin typeface="Times New Roman" panose="02020603050405020304" pitchFamily="18" charset="0"/>
                <a:ea typeface="华文新魏" panose="02010800040101010101" pitchFamily="2" charset="-122"/>
              </a:rPr>
              <a:t>等效公式求</a:t>
            </a:r>
            <a:r>
              <a:rPr lang="en-US" altLang="zh-CN">
                <a:solidFill>
                  <a:srgbClr val="1E14E8"/>
                </a:solidFill>
                <a:latin typeface="Times New Roman" panose="02020603050405020304" pitchFamily="18" charset="0"/>
                <a:ea typeface="华文新魏" panose="02010800040101010101" pitchFamily="2" charset="-122"/>
              </a:rPr>
              <a:t>R</a:t>
            </a:r>
            <a:r>
              <a:rPr lang="en-US" altLang="zh-CN" baseline="-25000">
                <a:solidFill>
                  <a:srgbClr val="1E14E8"/>
                </a:solidFill>
                <a:latin typeface="Times New Roman" panose="02020603050405020304" pitchFamily="18" charset="0"/>
                <a:ea typeface="华文新魏" panose="02010800040101010101" pitchFamily="2" charset="-122"/>
              </a:rPr>
              <a:t>0</a:t>
            </a:r>
            <a:r>
              <a:rPr lang="zh-CN" altLang="en-US">
                <a:solidFill>
                  <a:srgbClr val="1E14E8"/>
                </a:solidFill>
                <a:latin typeface="Times New Roman" panose="02020603050405020304" pitchFamily="18" charset="0"/>
                <a:ea typeface="华文新魏" panose="02010800040101010101" pitchFamily="2" charset="-122"/>
              </a:rPr>
              <a:t>最简单。</a:t>
            </a:r>
            <a:endParaRPr lang="zh-CN" altLang="en-US" baseline="-25000">
              <a:solidFill>
                <a:srgbClr val="1E14E8"/>
              </a:solidFill>
              <a:latin typeface="Times New Roman" panose="02020603050405020304" pitchFamily="18" charset="0"/>
              <a:ea typeface="华文新魏" panose="02010800040101010101" pitchFamily="2" charset="-122"/>
            </a:endParaRPr>
          </a:p>
        </p:txBody>
      </p:sp>
      <p:sp>
        <p:nvSpPr>
          <p:cNvPr id="47117" name="矩形 47116">
            <a:extLst>
              <a:ext uri="{FF2B5EF4-FFF2-40B4-BE49-F238E27FC236}">
                <a16:creationId xmlns:a16="http://schemas.microsoft.com/office/drawing/2014/main" id="{7C89BFD1-204B-447F-8D27-26EEA72E5C0D}"/>
              </a:ext>
            </a:extLst>
          </p:cNvPr>
          <p:cNvSpPr>
            <a:spLocks noChangeArrowheads="1"/>
          </p:cNvSpPr>
          <p:nvPr/>
        </p:nvSpPr>
        <p:spPr bwMode="auto">
          <a:xfrm>
            <a:off x="304800" y="2819400"/>
            <a:ext cx="572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E92B0B"/>
                </a:solidFill>
                <a:latin typeface="Times New Roman" panose="02020603050405020304" pitchFamily="18" charset="0"/>
                <a:ea typeface="华文新魏" panose="02010800040101010101" pitchFamily="2" charset="-122"/>
              </a:rPr>
              <a:t>例：</a:t>
            </a:r>
            <a:r>
              <a:rPr lang="zh-CN" altLang="en-US">
                <a:solidFill>
                  <a:srgbClr val="1E14E8"/>
                </a:solidFill>
                <a:latin typeface="Times New Roman" panose="02020603050405020304" pitchFamily="18" charset="0"/>
                <a:ea typeface="华文新魏" panose="02010800040101010101" pitchFamily="2" charset="-122"/>
              </a:rPr>
              <a:t>如图</a:t>
            </a:r>
            <a:r>
              <a:rPr lang="en-US" altLang="zh-CN">
                <a:solidFill>
                  <a:srgbClr val="1E14E8"/>
                </a:solidFill>
                <a:latin typeface="Times New Roman" panose="02020603050405020304" pitchFamily="18" charset="0"/>
                <a:ea typeface="华文新魏" panose="02010800040101010101" pitchFamily="2" charset="-122"/>
              </a:rPr>
              <a:t>(a)</a:t>
            </a:r>
            <a:r>
              <a:rPr lang="zh-CN" altLang="en-US">
                <a:solidFill>
                  <a:srgbClr val="1E14E8"/>
                </a:solidFill>
                <a:latin typeface="Times New Roman" panose="02020603050405020304" pitchFamily="18" charset="0"/>
                <a:ea typeface="华文新魏" panose="02010800040101010101" pitchFamily="2" charset="-122"/>
              </a:rPr>
              <a:t>所示电路</a:t>
            </a:r>
            <a:r>
              <a:rPr lang="en-US" altLang="zh-CN">
                <a:solidFill>
                  <a:srgbClr val="1E14E8"/>
                </a:solidFill>
                <a:latin typeface="Times New Roman" panose="02020603050405020304" pitchFamily="18" charset="0"/>
                <a:ea typeface="华文新魏" panose="02010800040101010101" pitchFamily="2" charset="-122"/>
              </a:rPr>
              <a:t>N</a:t>
            </a:r>
            <a:r>
              <a:rPr lang="zh-CN" altLang="en-US">
                <a:solidFill>
                  <a:srgbClr val="1E14E8"/>
                </a:solidFill>
                <a:latin typeface="Times New Roman" panose="02020603050405020304" pitchFamily="18" charset="0"/>
                <a:ea typeface="华文新魏" panose="02010800040101010101" pitchFamily="2" charset="-122"/>
              </a:rPr>
              <a:t>，求其戴维南等效电阻</a:t>
            </a:r>
            <a:r>
              <a:rPr lang="en-US" altLang="zh-CN">
                <a:solidFill>
                  <a:srgbClr val="1E14E8"/>
                </a:solidFill>
                <a:latin typeface="Times New Roman" panose="02020603050405020304" pitchFamily="18" charset="0"/>
                <a:ea typeface="华文新魏" panose="02010800040101010101" pitchFamily="2" charset="-122"/>
              </a:rPr>
              <a:t>R</a:t>
            </a:r>
            <a:r>
              <a:rPr lang="en-US" altLang="zh-CN" baseline="-25000">
                <a:solidFill>
                  <a:srgbClr val="1E14E8"/>
                </a:solidFill>
                <a:latin typeface="Times New Roman" panose="02020603050405020304" pitchFamily="18" charset="0"/>
                <a:ea typeface="华文新魏" panose="02010800040101010101" pitchFamily="2" charset="-122"/>
              </a:rPr>
              <a:t>0</a:t>
            </a:r>
            <a:r>
              <a:rPr lang="zh-CN" altLang="en-US">
                <a:solidFill>
                  <a:srgbClr val="1E14E8"/>
                </a:solidFill>
                <a:latin typeface="Times New Roman" panose="02020603050405020304" pitchFamily="18" charset="0"/>
                <a:ea typeface="华文新魏" panose="02010800040101010101" pitchFamily="2" charset="-122"/>
              </a:rPr>
              <a:t>。</a:t>
            </a:r>
          </a:p>
        </p:txBody>
      </p:sp>
      <p:graphicFrame>
        <p:nvGraphicFramePr>
          <p:cNvPr id="47118" name="对象 47117">
            <a:extLst>
              <a:ext uri="{FF2B5EF4-FFF2-40B4-BE49-F238E27FC236}">
                <a16:creationId xmlns:a16="http://schemas.microsoft.com/office/drawing/2014/main" id="{342E16C6-7EFF-4524-8936-B3558FBA73A5}"/>
              </a:ext>
            </a:extLst>
          </p:cNvPr>
          <p:cNvGraphicFramePr>
            <a:graphicFrameLocks/>
          </p:cNvGraphicFramePr>
          <p:nvPr/>
        </p:nvGraphicFramePr>
        <p:xfrm>
          <a:off x="2286000" y="3581400"/>
          <a:ext cx="3540125" cy="2386013"/>
        </p:xfrm>
        <a:graphic>
          <a:graphicData uri="http://schemas.openxmlformats.org/presentationml/2006/ole">
            <mc:AlternateContent xmlns:mc="http://schemas.openxmlformats.org/markup-compatibility/2006">
              <mc:Choice xmlns:v="urn:schemas-microsoft-com:vml" Requires="v">
                <p:oleObj spid="_x0000_s52273" r:id="rId3" imgW="3540252" imgH="2386584" progId="Visio.Drawing.5">
                  <p:embed/>
                </p:oleObj>
              </mc:Choice>
              <mc:Fallback>
                <p:oleObj r:id="rId3" imgW="3540252" imgH="2386584" progId="Visio.Drawing.5">
                  <p:embed/>
                  <p:pic>
                    <p:nvPicPr>
                      <p:cNvPr id="0" name="对象 471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581400"/>
                        <a:ext cx="3540125" cy="238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119" name="矩形 47118">
            <a:extLst>
              <a:ext uri="{FF2B5EF4-FFF2-40B4-BE49-F238E27FC236}">
                <a16:creationId xmlns:a16="http://schemas.microsoft.com/office/drawing/2014/main" id="{AF51468C-3D7A-40F1-A701-8EE2707361DF}"/>
              </a:ext>
            </a:extLst>
          </p:cNvPr>
          <p:cNvSpPr>
            <a:spLocks noChangeArrowheads="1"/>
          </p:cNvSpPr>
          <p:nvPr/>
        </p:nvSpPr>
        <p:spPr bwMode="auto">
          <a:xfrm>
            <a:off x="304800" y="3124200"/>
            <a:ext cx="8308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E92B0B"/>
                </a:solidFill>
                <a:latin typeface="Times New Roman" panose="02020603050405020304" pitchFamily="18" charset="0"/>
                <a:ea typeface="华文新魏" panose="02010800040101010101" pitchFamily="2" charset="-122"/>
              </a:rPr>
              <a:t>解：</a:t>
            </a:r>
            <a:r>
              <a:rPr lang="zh-CN" altLang="en-US">
                <a:solidFill>
                  <a:srgbClr val="1E14E8"/>
                </a:solidFill>
                <a:latin typeface="Times New Roman" panose="02020603050405020304" pitchFamily="18" charset="0"/>
                <a:ea typeface="华文新魏" panose="02010800040101010101" pitchFamily="2" charset="-122"/>
              </a:rPr>
              <a:t>根据</a:t>
            </a:r>
            <a:r>
              <a:rPr lang="en-US" altLang="zh-CN">
                <a:solidFill>
                  <a:srgbClr val="1E14E8"/>
                </a:solidFill>
                <a:latin typeface="Times New Roman" panose="02020603050405020304" pitchFamily="18" charset="0"/>
                <a:ea typeface="华文新魏" panose="02010800040101010101" pitchFamily="2" charset="-122"/>
              </a:rPr>
              <a:t>N</a:t>
            </a:r>
            <a:r>
              <a:rPr lang="en-US" altLang="zh-CN" baseline="-25000">
                <a:solidFill>
                  <a:srgbClr val="1E14E8"/>
                </a:solidFill>
                <a:latin typeface="Times New Roman" panose="02020603050405020304" pitchFamily="18" charset="0"/>
                <a:ea typeface="华文新魏" panose="02010800040101010101" pitchFamily="2" charset="-122"/>
              </a:rPr>
              <a:t>0</a:t>
            </a:r>
            <a:r>
              <a:rPr lang="zh-CN" altLang="en-US">
                <a:solidFill>
                  <a:srgbClr val="1E14E8"/>
                </a:solidFill>
                <a:latin typeface="Times New Roman" panose="02020603050405020304" pitchFamily="18" charset="0"/>
                <a:ea typeface="华文新魏" panose="02010800040101010101" pitchFamily="2" charset="-122"/>
              </a:rPr>
              <a:t>的定义，将</a:t>
            </a:r>
            <a:r>
              <a:rPr lang="en-US" altLang="zh-CN">
                <a:solidFill>
                  <a:srgbClr val="1E14E8"/>
                </a:solidFill>
                <a:latin typeface="Times New Roman" panose="02020603050405020304" pitchFamily="18" charset="0"/>
                <a:ea typeface="华文新魏" panose="02010800040101010101" pitchFamily="2" charset="-122"/>
              </a:rPr>
              <a:t>N</a:t>
            </a:r>
            <a:r>
              <a:rPr lang="zh-CN" altLang="en-US">
                <a:solidFill>
                  <a:srgbClr val="1E14E8"/>
                </a:solidFill>
                <a:latin typeface="Times New Roman" panose="02020603050405020304" pitchFamily="18" charset="0"/>
                <a:ea typeface="华文新魏" panose="02010800040101010101" pitchFamily="2" charset="-122"/>
              </a:rPr>
              <a:t>中的电压源短路，电流源开路得</a:t>
            </a:r>
            <a:r>
              <a:rPr lang="en-US" altLang="zh-CN">
                <a:solidFill>
                  <a:srgbClr val="1E14E8"/>
                </a:solidFill>
                <a:latin typeface="Times New Roman" panose="02020603050405020304" pitchFamily="18" charset="0"/>
                <a:ea typeface="华文新魏" panose="02010800040101010101" pitchFamily="2" charset="-122"/>
              </a:rPr>
              <a:t>N</a:t>
            </a:r>
            <a:r>
              <a:rPr lang="en-US" altLang="zh-CN" baseline="-25000">
                <a:solidFill>
                  <a:srgbClr val="1E14E8"/>
                </a:solidFill>
                <a:latin typeface="Times New Roman" panose="02020603050405020304" pitchFamily="18" charset="0"/>
                <a:ea typeface="华文新魏" panose="02010800040101010101" pitchFamily="2" charset="-122"/>
              </a:rPr>
              <a:t>0</a:t>
            </a:r>
            <a:r>
              <a:rPr lang="zh-CN" altLang="en-US">
                <a:solidFill>
                  <a:srgbClr val="1E14E8"/>
                </a:solidFill>
                <a:latin typeface="Times New Roman" panose="02020603050405020304" pitchFamily="18" charset="0"/>
                <a:ea typeface="华文新魏" panose="02010800040101010101" pitchFamily="2" charset="-122"/>
              </a:rPr>
              <a:t>，如图</a:t>
            </a:r>
            <a:r>
              <a:rPr lang="en-US" altLang="zh-CN">
                <a:solidFill>
                  <a:srgbClr val="1E14E8"/>
                </a:solidFill>
                <a:latin typeface="Times New Roman" panose="02020603050405020304" pitchFamily="18" charset="0"/>
                <a:ea typeface="华文新魏" panose="02010800040101010101" pitchFamily="2" charset="-122"/>
              </a:rPr>
              <a:t>(b)</a:t>
            </a:r>
            <a:r>
              <a:rPr lang="zh-CN" altLang="en-US">
                <a:solidFill>
                  <a:srgbClr val="1E14E8"/>
                </a:solidFill>
                <a:latin typeface="Times New Roman" panose="02020603050405020304" pitchFamily="18" charset="0"/>
                <a:ea typeface="华文新魏" panose="02010800040101010101" pitchFamily="2" charset="-122"/>
              </a:rPr>
              <a:t>所示</a:t>
            </a:r>
          </a:p>
        </p:txBody>
      </p:sp>
      <p:graphicFrame>
        <p:nvGraphicFramePr>
          <p:cNvPr id="47120" name="对象 47119">
            <a:extLst>
              <a:ext uri="{FF2B5EF4-FFF2-40B4-BE49-F238E27FC236}">
                <a16:creationId xmlns:a16="http://schemas.microsoft.com/office/drawing/2014/main" id="{9614CBFD-4E4E-4E84-ADBD-D3D72D5F0480}"/>
              </a:ext>
            </a:extLst>
          </p:cNvPr>
          <p:cNvGraphicFramePr>
            <a:graphicFrameLocks/>
          </p:cNvGraphicFramePr>
          <p:nvPr/>
        </p:nvGraphicFramePr>
        <p:xfrm>
          <a:off x="5935663" y="3581400"/>
          <a:ext cx="3208337" cy="2386013"/>
        </p:xfrm>
        <a:graphic>
          <a:graphicData uri="http://schemas.openxmlformats.org/presentationml/2006/ole">
            <mc:AlternateContent xmlns:mc="http://schemas.openxmlformats.org/markup-compatibility/2006">
              <mc:Choice xmlns:v="urn:schemas-microsoft-com:vml" Requires="v">
                <p:oleObj spid="_x0000_s52274" r:id="rId5" imgW="3208020" imgH="2386584" progId="Visio.Drawing.5">
                  <p:embed/>
                </p:oleObj>
              </mc:Choice>
              <mc:Fallback>
                <p:oleObj r:id="rId5" imgW="3208020" imgH="2386584" progId="Visio.Drawing.5">
                  <p:embed/>
                  <p:pic>
                    <p:nvPicPr>
                      <p:cNvPr id="0" name="对象 4711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5663" y="3581400"/>
                        <a:ext cx="3208337" cy="238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121" name="矩形 47120">
            <a:extLst>
              <a:ext uri="{FF2B5EF4-FFF2-40B4-BE49-F238E27FC236}">
                <a16:creationId xmlns:a16="http://schemas.microsoft.com/office/drawing/2014/main" id="{1FE64020-A2FA-4581-B2C1-95ADA4DF4AAB}"/>
              </a:ext>
            </a:extLst>
          </p:cNvPr>
          <p:cNvSpPr>
            <a:spLocks noChangeArrowheads="1"/>
          </p:cNvSpPr>
          <p:nvPr/>
        </p:nvSpPr>
        <p:spPr bwMode="auto">
          <a:xfrm>
            <a:off x="304800" y="3505200"/>
            <a:ext cx="21336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1E14E8"/>
                </a:solidFill>
                <a:latin typeface="Times New Roman" panose="02020603050405020304" pitchFamily="18" charset="0"/>
                <a:ea typeface="华文新魏" panose="02010800040101010101" pitchFamily="2" charset="-122"/>
              </a:rPr>
              <a:t> </a:t>
            </a:r>
            <a:r>
              <a:rPr lang="zh-CN" altLang="en-US">
                <a:solidFill>
                  <a:srgbClr val="1E14E8"/>
                </a:solidFill>
                <a:latin typeface="Times New Roman" panose="02020603050405020304" pitchFamily="18" charset="0"/>
                <a:ea typeface="华文新魏" panose="02010800040101010101" pitchFamily="2" charset="-122"/>
              </a:rPr>
              <a:t>由图</a:t>
            </a:r>
            <a:r>
              <a:rPr lang="en-US" altLang="zh-CN">
                <a:solidFill>
                  <a:srgbClr val="1E14E8"/>
                </a:solidFill>
                <a:latin typeface="Times New Roman" panose="02020603050405020304" pitchFamily="18" charset="0"/>
                <a:ea typeface="华文新魏" panose="02010800040101010101" pitchFamily="2" charset="-122"/>
              </a:rPr>
              <a:t>(b)</a:t>
            </a:r>
            <a:r>
              <a:rPr lang="zh-CN" altLang="en-US">
                <a:solidFill>
                  <a:srgbClr val="1E14E8"/>
                </a:solidFill>
                <a:latin typeface="Times New Roman" panose="02020603050405020304" pitchFamily="18" charset="0"/>
                <a:ea typeface="华文新魏" panose="02010800040101010101" pitchFamily="2" charset="-122"/>
              </a:rPr>
              <a:t>很容易求出</a:t>
            </a:r>
            <a:r>
              <a:rPr lang="en-US" altLang="zh-CN">
                <a:solidFill>
                  <a:srgbClr val="1E14E8"/>
                </a:solidFill>
                <a:latin typeface="Times New Roman" panose="02020603050405020304" pitchFamily="18" charset="0"/>
                <a:ea typeface="华文新魏" panose="02010800040101010101" pitchFamily="2" charset="-122"/>
              </a:rPr>
              <a:t>N</a:t>
            </a:r>
            <a:r>
              <a:rPr lang="en-US" altLang="zh-CN" baseline="-25000">
                <a:solidFill>
                  <a:srgbClr val="1E14E8"/>
                </a:solidFill>
                <a:latin typeface="Times New Roman" panose="02020603050405020304" pitchFamily="18" charset="0"/>
                <a:ea typeface="华文新魏" panose="02010800040101010101" pitchFamily="2" charset="-122"/>
              </a:rPr>
              <a:t>0</a:t>
            </a:r>
            <a:r>
              <a:rPr lang="zh-CN" altLang="en-US">
                <a:solidFill>
                  <a:srgbClr val="1E14E8"/>
                </a:solidFill>
                <a:latin typeface="Times New Roman" panose="02020603050405020304" pitchFamily="18" charset="0"/>
                <a:ea typeface="华文新魏" panose="02010800040101010101" pitchFamily="2" charset="-122"/>
              </a:rPr>
              <a:t>的</a:t>
            </a:r>
            <a:r>
              <a:rPr lang="en-US" altLang="zh-CN">
                <a:solidFill>
                  <a:srgbClr val="1E14E8"/>
                </a:solidFill>
                <a:latin typeface="Times New Roman" panose="02020603050405020304" pitchFamily="18" charset="0"/>
                <a:ea typeface="华文新魏" panose="02010800040101010101" pitchFamily="2" charset="-122"/>
              </a:rPr>
              <a:t>ab</a:t>
            </a:r>
            <a:r>
              <a:rPr lang="zh-CN" altLang="en-US">
                <a:solidFill>
                  <a:srgbClr val="1E14E8"/>
                </a:solidFill>
                <a:latin typeface="Times New Roman" panose="02020603050405020304" pitchFamily="18" charset="0"/>
                <a:ea typeface="华文新魏" panose="02010800040101010101" pitchFamily="2" charset="-122"/>
              </a:rPr>
              <a:t>端等效电阻，该电阻就是戴维南等效电阻</a:t>
            </a:r>
          </a:p>
          <a:p>
            <a:pPr eaLnBrk="1" hangingPunct="1"/>
            <a:r>
              <a:rPr lang="zh-CN" altLang="en-US">
                <a:solidFill>
                  <a:srgbClr val="1E14E8"/>
                </a:solidFill>
                <a:latin typeface="Times New Roman" panose="02020603050405020304" pitchFamily="18" charset="0"/>
                <a:ea typeface="华文新魏" panose="02010800040101010101" pitchFamily="2" charset="-122"/>
              </a:rPr>
              <a:t> </a:t>
            </a:r>
            <a:r>
              <a:rPr lang="zh-CN" altLang="en-US" baseline="-25000">
                <a:solidFill>
                  <a:srgbClr val="1E14E8"/>
                </a:solidFill>
                <a:latin typeface="Times New Roman" panose="02020603050405020304" pitchFamily="18" charset="0"/>
                <a:ea typeface="华文新魏" panose="02010800040101010101" pitchFamily="2" charset="-122"/>
              </a:rPr>
              <a:t> </a:t>
            </a:r>
            <a:r>
              <a:rPr lang="en-US" altLang="zh-CN">
                <a:solidFill>
                  <a:srgbClr val="1E14E8"/>
                </a:solidFill>
                <a:latin typeface="Times New Roman" panose="02020603050405020304" pitchFamily="18" charset="0"/>
                <a:ea typeface="华文新魏" panose="02010800040101010101" pitchFamily="2" charset="-122"/>
              </a:rPr>
              <a:t>R</a:t>
            </a:r>
            <a:r>
              <a:rPr lang="en-US" altLang="zh-CN" baseline="-25000">
                <a:solidFill>
                  <a:srgbClr val="1E14E8"/>
                </a:solidFill>
                <a:latin typeface="Times New Roman" panose="02020603050405020304" pitchFamily="18" charset="0"/>
                <a:ea typeface="华文新魏" panose="02010800040101010101" pitchFamily="2" charset="-122"/>
              </a:rPr>
              <a:t>0</a:t>
            </a:r>
            <a:r>
              <a:rPr lang="en-US" altLang="zh-CN">
                <a:solidFill>
                  <a:srgbClr val="1E14E8"/>
                </a:solidFill>
                <a:latin typeface="Times New Roman" panose="02020603050405020304" pitchFamily="18" charset="0"/>
                <a:ea typeface="华文新魏" panose="02010800040101010101" pitchFamily="2" charset="-122"/>
              </a:rPr>
              <a:t>=3//6+4//4</a:t>
            </a:r>
          </a:p>
          <a:p>
            <a:pPr eaLnBrk="1" hangingPunct="1"/>
            <a:r>
              <a:rPr lang="en-US" altLang="zh-CN">
                <a:solidFill>
                  <a:srgbClr val="1E14E8"/>
                </a:solidFill>
                <a:latin typeface="Times New Roman" panose="02020603050405020304" pitchFamily="18" charset="0"/>
                <a:ea typeface="华文新魏" panose="02010800040101010101" pitchFamily="2" charset="-122"/>
              </a:rPr>
              <a:t>     = 2+2 = 4 (Ω)</a:t>
            </a:r>
          </a:p>
        </p:txBody>
      </p:sp>
      <p:sp>
        <p:nvSpPr>
          <p:cNvPr id="2" name="文本框 47125">
            <a:hlinkClick r:id="" action="ppaction://hlinkshowjump?jump=nextslide"/>
            <a:extLst>
              <a:ext uri="{FF2B5EF4-FFF2-40B4-BE49-F238E27FC236}">
                <a16:creationId xmlns:a16="http://schemas.microsoft.com/office/drawing/2014/main" id="{D5CC670E-32F5-4B3F-BF00-52E74030EA7B}"/>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3" name="文本框 47126">
            <a:hlinkClick r:id="" action="ppaction://hlinkshowjump?jump=previousslide"/>
            <a:extLst>
              <a:ext uri="{FF2B5EF4-FFF2-40B4-BE49-F238E27FC236}">
                <a16:creationId xmlns:a16="http://schemas.microsoft.com/office/drawing/2014/main" id="{D89D6DC9-D85C-46BF-81F9-2C2638D664B8}"/>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4" name="文本框 47127">
            <a:extLst>
              <a:ext uri="{FF2B5EF4-FFF2-40B4-BE49-F238E27FC236}">
                <a16:creationId xmlns:a16="http://schemas.microsoft.com/office/drawing/2014/main" id="{B628C822-5AE6-4158-A982-60E2ADA66449}"/>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AA116F45-F8A5-465C-BC3B-80E2BFCC6097}"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34</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5" name="文本框 47128">
            <a:hlinkClick r:id="" action="ppaction://hlinkshowjump?jump=firstslide"/>
            <a:extLst>
              <a:ext uri="{FF2B5EF4-FFF2-40B4-BE49-F238E27FC236}">
                <a16:creationId xmlns:a16="http://schemas.microsoft.com/office/drawing/2014/main" id="{5DC7FAB0-9D9A-4513-8207-2EC087DFCE12}"/>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47130" name="标题 47129">
            <a:extLst>
              <a:ext uri="{FF2B5EF4-FFF2-40B4-BE49-F238E27FC236}">
                <a16:creationId xmlns:a16="http://schemas.microsoft.com/office/drawing/2014/main" id="{07B5CFDC-C231-433E-8113-04028403C1C8}"/>
              </a:ext>
            </a:extLst>
          </p:cNvPr>
          <p:cNvSpPr>
            <a:spLocks noGrp="1" noChangeArrowheads="1"/>
          </p:cNvSpPr>
          <p:nvPr>
            <p:ph type="title" idx="4294967295"/>
          </p:nvPr>
        </p:nvSpPr>
        <p:spPr>
          <a:xfrm>
            <a:off x="457200" y="1143000"/>
            <a:ext cx="3048000" cy="381000"/>
          </a:xfrm>
        </p:spPr>
        <p:txBody>
          <a:bodyPr/>
          <a:lstStyle/>
          <a:p>
            <a:pPr eaLnBrk="1" hangingPunct="1"/>
            <a:r>
              <a:rPr lang="zh-CN" altLang="en-US">
                <a:solidFill>
                  <a:srgbClr val="1E14E8"/>
                </a:solidFill>
                <a:latin typeface="Times New Roman" panose="02020603050405020304" pitchFamily="18" charset="0"/>
                <a:ea typeface="华文新魏" panose="02010800040101010101" pitchFamily="2" charset="-122"/>
              </a:rPr>
              <a:t>求</a:t>
            </a:r>
            <a:r>
              <a:rPr lang="en-US" altLang="zh-CN">
                <a:solidFill>
                  <a:srgbClr val="1E14E8"/>
                </a:solidFill>
                <a:latin typeface="Times New Roman" panose="02020603050405020304" pitchFamily="18" charset="0"/>
                <a:ea typeface="华文新魏" panose="02010800040101010101" pitchFamily="2" charset="-122"/>
              </a:rPr>
              <a:t>R</a:t>
            </a:r>
            <a:r>
              <a:rPr lang="en-US" altLang="zh-CN" baseline="-25000">
                <a:solidFill>
                  <a:srgbClr val="1E14E8"/>
                </a:solidFill>
                <a:latin typeface="Times New Roman" panose="02020603050405020304" pitchFamily="18" charset="0"/>
                <a:ea typeface="华文新魏" panose="02010800040101010101" pitchFamily="2" charset="-122"/>
              </a:rPr>
              <a:t>0</a:t>
            </a:r>
            <a:r>
              <a:rPr lang="zh-CN" altLang="en-US">
                <a:solidFill>
                  <a:srgbClr val="1E14E8"/>
                </a:solidFill>
                <a:latin typeface="Times New Roman" panose="02020603050405020304" pitchFamily="18" charset="0"/>
                <a:ea typeface="华文新魏" panose="02010800040101010101" pitchFamily="2" charset="-122"/>
              </a:rPr>
              <a:t>常用下列方法：</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71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47130"/>
                                        </p:tgtEl>
                                        <p:attrNameLst>
                                          <p:attrName>style.visibility</p:attrName>
                                        </p:attrNameLst>
                                      </p:cBhvr>
                                      <p:to>
                                        <p:strVal val="visible"/>
                                      </p:to>
                                    </p:set>
                                    <p:anim calcmode="lin" valueType="num">
                                      <p:cBhvr additive="base">
                                        <p:cTn id="11" dur="500" fill="hold"/>
                                        <p:tgtEl>
                                          <p:spTgt spid="47130"/>
                                        </p:tgtEl>
                                        <p:attrNameLst>
                                          <p:attrName>ppt_x</p:attrName>
                                        </p:attrNameLst>
                                      </p:cBhvr>
                                      <p:tavLst>
                                        <p:tav tm="0">
                                          <p:val>
                                            <p:strVal val="0-#ppt_w/2"/>
                                          </p:val>
                                        </p:tav>
                                        <p:tav tm="100000">
                                          <p:val>
                                            <p:strVal val="#ppt_x"/>
                                          </p:val>
                                        </p:tav>
                                      </p:tavLst>
                                    </p:anim>
                                    <p:anim calcmode="lin" valueType="num">
                                      <p:cBhvr additive="base">
                                        <p:cTn id="12" dur="500" fill="hold"/>
                                        <p:tgtEl>
                                          <p:spTgt spid="47130"/>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7115"/>
                                        </p:tgtEl>
                                        <p:attrNameLst>
                                          <p:attrName>style.visibility</p:attrName>
                                        </p:attrNameLst>
                                      </p:cBhvr>
                                      <p:to>
                                        <p:strVal val="visible"/>
                                      </p:to>
                                    </p:set>
                                    <p:anim calcmode="lin" valueType="num">
                                      <p:cBhvr additive="base">
                                        <p:cTn id="17" dur="500" fill="hold"/>
                                        <p:tgtEl>
                                          <p:spTgt spid="47115"/>
                                        </p:tgtEl>
                                        <p:attrNameLst>
                                          <p:attrName>ppt_x</p:attrName>
                                        </p:attrNameLst>
                                      </p:cBhvr>
                                      <p:tavLst>
                                        <p:tav tm="0">
                                          <p:val>
                                            <p:strVal val="0-#ppt_w/2"/>
                                          </p:val>
                                        </p:tav>
                                        <p:tav tm="100000">
                                          <p:val>
                                            <p:strVal val="#ppt_x"/>
                                          </p:val>
                                        </p:tav>
                                      </p:tavLst>
                                    </p:anim>
                                    <p:anim calcmode="lin" valueType="num">
                                      <p:cBhvr additive="base">
                                        <p:cTn id="18" dur="500" fill="hold"/>
                                        <p:tgtEl>
                                          <p:spTgt spid="47115"/>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7116"/>
                                        </p:tgtEl>
                                        <p:attrNameLst>
                                          <p:attrName>style.visibility</p:attrName>
                                        </p:attrNameLst>
                                      </p:cBhvr>
                                      <p:to>
                                        <p:strVal val="visible"/>
                                      </p:to>
                                    </p:set>
                                    <p:animEffect transition="in" filter="wipe(up)">
                                      <p:cBhvr>
                                        <p:cTn id="23" dur="500"/>
                                        <p:tgtEl>
                                          <p:spTgt spid="4711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47117"/>
                                        </p:tgtEl>
                                        <p:attrNameLst>
                                          <p:attrName>style.visibility</p:attrName>
                                        </p:attrNameLst>
                                      </p:cBhvr>
                                      <p:to>
                                        <p:strVal val="visible"/>
                                      </p:to>
                                    </p:set>
                                    <p:anim calcmode="lin" valueType="num">
                                      <p:cBhvr additive="base">
                                        <p:cTn id="28" dur="500" fill="hold"/>
                                        <p:tgtEl>
                                          <p:spTgt spid="47117"/>
                                        </p:tgtEl>
                                        <p:attrNameLst>
                                          <p:attrName>ppt_x</p:attrName>
                                        </p:attrNameLst>
                                      </p:cBhvr>
                                      <p:tavLst>
                                        <p:tav tm="0">
                                          <p:val>
                                            <p:strVal val="0-#ppt_w/2"/>
                                          </p:val>
                                        </p:tav>
                                        <p:tav tm="100000">
                                          <p:val>
                                            <p:strVal val="#ppt_x"/>
                                          </p:val>
                                        </p:tav>
                                      </p:tavLst>
                                    </p:anim>
                                    <p:anim calcmode="lin" valueType="num">
                                      <p:cBhvr additive="base">
                                        <p:cTn id="29" dur="500" fill="hold"/>
                                        <p:tgtEl>
                                          <p:spTgt spid="47117"/>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500"/>
                            </p:stCondLst>
                            <p:childTnLst>
                              <p:par>
                                <p:cTn id="31" presetID="2" presetClass="entr" presetSubtype="2" fill="hold" nodeType="afterEffect">
                                  <p:stCondLst>
                                    <p:cond delay="0"/>
                                  </p:stCondLst>
                                  <p:childTnLst>
                                    <p:set>
                                      <p:cBhvr>
                                        <p:cTn id="32" dur="1" fill="hold">
                                          <p:stCondLst>
                                            <p:cond delay="0"/>
                                          </p:stCondLst>
                                        </p:cTn>
                                        <p:tgtEl>
                                          <p:spTgt spid="47118"/>
                                        </p:tgtEl>
                                        <p:attrNameLst>
                                          <p:attrName>style.visibility</p:attrName>
                                        </p:attrNameLst>
                                      </p:cBhvr>
                                      <p:to>
                                        <p:strVal val="visible"/>
                                      </p:to>
                                    </p:set>
                                    <p:anim calcmode="lin" valueType="num">
                                      <p:cBhvr additive="base">
                                        <p:cTn id="33" dur="500" fill="hold"/>
                                        <p:tgtEl>
                                          <p:spTgt spid="47118"/>
                                        </p:tgtEl>
                                        <p:attrNameLst>
                                          <p:attrName>ppt_x</p:attrName>
                                        </p:attrNameLst>
                                      </p:cBhvr>
                                      <p:tavLst>
                                        <p:tav tm="0">
                                          <p:val>
                                            <p:strVal val="1+#ppt_w/2"/>
                                          </p:val>
                                        </p:tav>
                                        <p:tav tm="100000">
                                          <p:val>
                                            <p:strVal val="#ppt_x"/>
                                          </p:val>
                                        </p:tav>
                                      </p:tavLst>
                                    </p:anim>
                                    <p:anim calcmode="lin" valueType="num">
                                      <p:cBhvr additive="base">
                                        <p:cTn id="34" dur="500" fill="hold"/>
                                        <p:tgtEl>
                                          <p:spTgt spid="47118"/>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47119"/>
                                        </p:tgtEl>
                                        <p:attrNameLst>
                                          <p:attrName>style.visibility</p:attrName>
                                        </p:attrNameLst>
                                      </p:cBhvr>
                                      <p:to>
                                        <p:strVal val="visible"/>
                                      </p:to>
                                    </p:set>
                                    <p:anim calcmode="lin" valueType="num">
                                      <p:cBhvr additive="base">
                                        <p:cTn id="39" dur="500" fill="hold"/>
                                        <p:tgtEl>
                                          <p:spTgt spid="47119"/>
                                        </p:tgtEl>
                                        <p:attrNameLst>
                                          <p:attrName>ppt_x</p:attrName>
                                        </p:attrNameLst>
                                      </p:cBhvr>
                                      <p:tavLst>
                                        <p:tav tm="0">
                                          <p:val>
                                            <p:strVal val="0-#ppt_w/2"/>
                                          </p:val>
                                        </p:tav>
                                        <p:tav tm="100000">
                                          <p:val>
                                            <p:strVal val="#ppt_x"/>
                                          </p:val>
                                        </p:tav>
                                      </p:tavLst>
                                    </p:anim>
                                    <p:anim calcmode="lin" valueType="num">
                                      <p:cBhvr additive="base">
                                        <p:cTn id="40" dur="500" fill="hold"/>
                                        <p:tgtEl>
                                          <p:spTgt spid="47119"/>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500"/>
                            </p:stCondLst>
                            <p:childTnLst>
                              <p:par>
                                <p:cTn id="42" presetID="2" presetClass="entr" presetSubtype="2" fill="hold" nodeType="afterEffect">
                                  <p:stCondLst>
                                    <p:cond delay="0"/>
                                  </p:stCondLst>
                                  <p:childTnLst>
                                    <p:set>
                                      <p:cBhvr>
                                        <p:cTn id="43" dur="1" fill="hold">
                                          <p:stCondLst>
                                            <p:cond delay="0"/>
                                          </p:stCondLst>
                                        </p:cTn>
                                        <p:tgtEl>
                                          <p:spTgt spid="47120"/>
                                        </p:tgtEl>
                                        <p:attrNameLst>
                                          <p:attrName>style.visibility</p:attrName>
                                        </p:attrNameLst>
                                      </p:cBhvr>
                                      <p:to>
                                        <p:strVal val="visible"/>
                                      </p:to>
                                    </p:set>
                                    <p:anim calcmode="lin" valueType="num">
                                      <p:cBhvr additive="base">
                                        <p:cTn id="44" dur="500" fill="hold"/>
                                        <p:tgtEl>
                                          <p:spTgt spid="47120"/>
                                        </p:tgtEl>
                                        <p:attrNameLst>
                                          <p:attrName>ppt_x</p:attrName>
                                        </p:attrNameLst>
                                      </p:cBhvr>
                                      <p:tavLst>
                                        <p:tav tm="0">
                                          <p:val>
                                            <p:strVal val="1+#ppt_w/2"/>
                                          </p:val>
                                        </p:tav>
                                        <p:tav tm="100000">
                                          <p:val>
                                            <p:strVal val="#ppt_x"/>
                                          </p:val>
                                        </p:tav>
                                      </p:tavLst>
                                    </p:anim>
                                    <p:anim calcmode="lin" valueType="num">
                                      <p:cBhvr additive="base">
                                        <p:cTn id="45" dur="500" fill="hold"/>
                                        <p:tgtEl>
                                          <p:spTgt spid="47120"/>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47121">
                                            <p:txEl>
                                              <p:pRg st="0" end="0"/>
                                            </p:txEl>
                                          </p:spTgt>
                                        </p:tgtEl>
                                        <p:attrNameLst>
                                          <p:attrName>style.visibility</p:attrName>
                                        </p:attrNameLst>
                                      </p:cBhvr>
                                      <p:to>
                                        <p:strVal val="visible"/>
                                      </p:to>
                                    </p:set>
                                    <p:animEffect transition="in" filter="wipe(up)">
                                      <p:cBhvr>
                                        <p:cTn id="50" dur="500"/>
                                        <p:tgtEl>
                                          <p:spTgt spid="47121">
                                            <p:txEl>
                                              <p:pRg st="0" end="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47121">
                                            <p:txEl>
                                              <p:pRg st="1" end="1"/>
                                            </p:txEl>
                                          </p:spTgt>
                                        </p:tgtEl>
                                        <p:attrNameLst>
                                          <p:attrName>style.visibility</p:attrName>
                                        </p:attrNameLst>
                                      </p:cBhvr>
                                      <p:to>
                                        <p:strVal val="visible"/>
                                      </p:to>
                                    </p:set>
                                    <p:animEffect transition="in" filter="wipe(up)">
                                      <p:cBhvr>
                                        <p:cTn id="55" dur="500"/>
                                        <p:tgtEl>
                                          <p:spTgt spid="47121">
                                            <p:txEl>
                                              <p:pRg st="1" end="1"/>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47121">
                                            <p:txEl>
                                              <p:pRg st="2" end="2"/>
                                            </p:txEl>
                                          </p:spTgt>
                                        </p:tgtEl>
                                        <p:attrNameLst>
                                          <p:attrName>style.visibility</p:attrName>
                                        </p:attrNameLst>
                                      </p:cBhvr>
                                      <p:to>
                                        <p:strVal val="visible"/>
                                      </p:to>
                                    </p:set>
                                    <p:animEffect transition="in" filter="wipe(up)">
                                      <p:cBhvr>
                                        <p:cTn id="60" dur="500"/>
                                        <p:tgtEl>
                                          <p:spTgt spid="471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3" grpId="0"/>
      <p:bldP spid="47115" grpId="0"/>
      <p:bldP spid="47116" grpId="0"/>
      <p:bldP spid="47117" grpId="0"/>
      <p:bldP spid="47119" grpId="0"/>
      <p:bldP spid="47121" grpId="0" build="p"/>
      <p:bldP spid="471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48129">
            <a:extLst>
              <a:ext uri="{FF2B5EF4-FFF2-40B4-BE49-F238E27FC236}">
                <a16:creationId xmlns:a16="http://schemas.microsoft.com/office/drawing/2014/main" id="{D04CC8F1-1F90-4A04-B1AF-2540DC6CE2A5}"/>
              </a:ext>
            </a:extLst>
          </p:cNvPr>
          <p:cNvSpPr>
            <a:spLocks noChangeArrowheads="1"/>
          </p:cNvSpPr>
          <p:nvPr/>
        </p:nvSpPr>
        <p:spPr bwMode="auto">
          <a:xfrm>
            <a:off x="228600" y="0"/>
            <a:ext cx="2590800"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  2.7 </a:t>
            </a:r>
            <a:r>
              <a:rPr lang="zh-CN" altLang="en-US">
                <a:solidFill>
                  <a:schemeClr val="bg1"/>
                </a:solidFill>
                <a:latin typeface="黑体" panose="02010609060101010101" pitchFamily="49" charset="-122"/>
                <a:ea typeface="黑体" panose="02010609060101010101" pitchFamily="49" charset="-122"/>
              </a:rPr>
              <a:t>等效电源定理</a:t>
            </a:r>
          </a:p>
        </p:txBody>
      </p:sp>
      <p:sp>
        <p:nvSpPr>
          <p:cNvPr id="53251" name="矩形 48130">
            <a:extLst>
              <a:ext uri="{FF2B5EF4-FFF2-40B4-BE49-F238E27FC236}">
                <a16:creationId xmlns:a16="http://schemas.microsoft.com/office/drawing/2014/main" id="{FA5C03B5-42A6-4F7E-8369-1501AD4508C2}"/>
              </a:ext>
            </a:extLst>
          </p:cNvPr>
          <p:cNvSpPr>
            <a:spLocks noChangeArrowheads="1" noChangeShapeType="1" noTextEdit="1"/>
          </p:cNvSpPr>
          <p:nvPr/>
        </p:nvSpPr>
        <p:spPr bwMode="auto">
          <a:xfrm>
            <a:off x="3429000" y="0"/>
            <a:ext cx="48768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  三、戴维南等效内阻的计算</a:t>
            </a:r>
          </a:p>
        </p:txBody>
      </p:sp>
      <p:sp>
        <p:nvSpPr>
          <p:cNvPr id="48143" name="矩形 48142">
            <a:extLst>
              <a:ext uri="{FF2B5EF4-FFF2-40B4-BE49-F238E27FC236}">
                <a16:creationId xmlns:a16="http://schemas.microsoft.com/office/drawing/2014/main" id="{BFB99FF7-4B5C-4732-83F4-97122B05EA29}"/>
              </a:ext>
            </a:extLst>
          </p:cNvPr>
          <p:cNvSpPr>
            <a:spLocks noChangeArrowheads="1"/>
          </p:cNvSpPr>
          <p:nvPr/>
        </p:nvSpPr>
        <p:spPr bwMode="auto">
          <a:xfrm>
            <a:off x="152400" y="1660525"/>
            <a:ext cx="83820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1E14E8"/>
                </a:solidFill>
                <a:latin typeface="Times New Roman" panose="02020603050405020304" pitchFamily="18" charset="0"/>
                <a:ea typeface="华文新魏" panose="02010800040101010101" pitchFamily="2" charset="-122"/>
              </a:rPr>
              <a:t>       </a:t>
            </a:r>
            <a:r>
              <a:rPr lang="zh-CN" altLang="en-US">
                <a:solidFill>
                  <a:srgbClr val="1E14E8"/>
                </a:solidFill>
                <a:latin typeface="Times New Roman" panose="02020603050405020304" pitchFamily="18" charset="0"/>
                <a:ea typeface="华文新魏" panose="02010800040101010101" pitchFamily="2" charset="-122"/>
              </a:rPr>
              <a:t>若二端电路</a:t>
            </a:r>
            <a:r>
              <a:rPr lang="en-US" altLang="zh-CN">
                <a:solidFill>
                  <a:srgbClr val="1E14E8"/>
                </a:solidFill>
                <a:latin typeface="Times New Roman" panose="02020603050405020304" pitchFamily="18" charset="0"/>
                <a:ea typeface="华文新魏" panose="02010800040101010101" pitchFamily="2" charset="-122"/>
              </a:rPr>
              <a:t>N</a:t>
            </a:r>
            <a:r>
              <a:rPr lang="zh-CN" altLang="en-US">
                <a:solidFill>
                  <a:srgbClr val="1E14E8"/>
                </a:solidFill>
                <a:latin typeface="Times New Roman" panose="02020603050405020304" pitchFamily="18" charset="0"/>
                <a:ea typeface="华文新魏" panose="02010800040101010101" pitchFamily="2" charset="-122"/>
              </a:rPr>
              <a:t>中含有受控源，令</a:t>
            </a:r>
            <a:r>
              <a:rPr lang="en-US" altLang="zh-CN">
                <a:solidFill>
                  <a:srgbClr val="1E14E8"/>
                </a:solidFill>
                <a:latin typeface="Times New Roman" panose="02020603050405020304" pitchFamily="18" charset="0"/>
                <a:ea typeface="华文新魏" panose="02010800040101010101" pitchFamily="2" charset="-122"/>
              </a:rPr>
              <a:t>N</a:t>
            </a:r>
            <a:r>
              <a:rPr lang="zh-CN" altLang="en-US">
                <a:solidFill>
                  <a:srgbClr val="1E14E8"/>
                </a:solidFill>
                <a:latin typeface="Times New Roman" panose="02020603050405020304" pitchFamily="18" charset="0"/>
                <a:ea typeface="华文新魏" panose="02010800040101010101" pitchFamily="2" charset="-122"/>
              </a:rPr>
              <a:t>中所有独立源的值为零（电压源短路，电流源开路），</a:t>
            </a:r>
            <a:r>
              <a:rPr lang="zh-CN" altLang="en-US">
                <a:solidFill>
                  <a:srgbClr val="E92B0B"/>
                </a:solidFill>
                <a:latin typeface="Times New Roman" panose="02020603050405020304" pitchFamily="18" charset="0"/>
                <a:ea typeface="华文新魏" panose="02010800040101010101" pitchFamily="2" charset="-122"/>
              </a:rPr>
              <a:t>注意：受控源要保留</a:t>
            </a:r>
            <a:r>
              <a:rPr lang="zh-CN" altLang="en-US">
                <a:solidFill>
                  <a:srgbClr val="1E14E8"/>
                </a:solidFill>
                <a:latin typeface="Times New Roman" panose="02020603050405020304" pitchFamily="18" charset="0"/>
                <a:ea typeface="华文新魏" panose="02010800040101010101" pitchFamily="2" charset="-122"/>
              </a:rPr>
              <a:t>，此时得到的</a:t>
            </a:r>
            <a:r>
              <a:rPr lang="en-US" altLang="zh-CN">
                <a:solidFill>
                  <a:srgbClr val="1E14E8"/>
                </a:solidFill>
                <a:latin typeface="Times New Roman" panose="02020603050405020304" pitchFamily="18" charset="0"/>
                <a:ea typeface="华文新魏" panose="02010800040101010101" pitchFamily="2" charset="-122"/>
              </a:rPr>
              <a:t>N</a:t>
            </a:r>
            <a:r>
              <a:rPr lang="en-US" altLang="zh-CN" baseline="-25000">
                <a:solidFill>
                  <a:srgbClr val="1E14E8"/>
                </a:solidFill>
                <a:latin typeface="Times New Roman" panose="02020603050405020304" pitchFamily="18" charset="0"/>
                <a:ea typeface="华文新魏" panose="02010800040101010101" pitchFamily="2" charset="-122"/>
              </a:rPr>
              <a:t>0</a:t>
            </a:r>
            <a:r>
              <a:rPr lang="zh-CN" altLang="en-US">
                <a:solidFill>
                  <a:srgbClr val="1E14E8"/>
                </a:solidFill>
                <a:latin typeface="Times New Roman" panose="02020603050405020304" pitchFamily="18" charset="0"/>
                <a:ea typeface="华文新魏" panose="02010800040101010101" pitchFamily="2" charset="-122"/>
              </a:rPr>
              <a:t>内部含受控源，则根据电阻的定义，在</a:t>
            </a:r>
            <a:r>
              <a:rPr lang="en-US" altLang="zh-CN">
                <a:solidFill>
                  <a:srgbClr val="1E14E8"/>
                </a:solidFill>
                <a:latin typeface="Times New Roman" panose="02020603050405020304" pitchFamily="18" charset="0"/>
                <a:ea typeface="华文新魏" panose="02010800040101010101" pitchFamily="2" charset="-122"/>
              </a:rPr>
              <a:t>N</a:t>
            </a:r>
            <a:r>
              <a:rPr lang="en-US" altLang="zh-CN" baseline="-25000">
                <a:solidFill>
                  <a:srgbClr val="1E14E8"/>
                </a:solidFill>
                <a:latin typeface="Times New Roman" panose="02020603050405020304" pitchFamily="18" charset="0"/>
                <a:ea typeface="华文新魏" panose="02010800040101010101" pitchFamily="2" charset="-122"/>
              </a:rPr>
              <a:t>0</a:t>
            </a:r>
            <a:r>
              <a:rPr lang="zh-CN" altLang="en-US">
                <a:solidFill>
                  <a:srgbClr val="1E14E8"/>
                </a:solidFill>
                <a:latin typeface="Times New Roman" panose="02020603050405020304" pitchFamily="18" charset="0"/>
                <a:ea typeface="华文新魏" panose="02010800040101010101" pitchFamily="2" charset="-122"/>
              </a:rPr>
              <a:t>的二端子间外加电源，若加电压源</a:t>
            </a:r>
            <a:r>
              <a:rPr lang="en-US" altLang="zh-CN" i="1">
                <a:solidFill>
                  <a:srgbClr val="1E14E8"/>
                </a:solidFill>
                <a:latin typeface="Times New Roman" panose="02020603050405020304" pitchFamily="18" charset="0"/>
                <a:ea typeface="华文新魏" panose="02010800040101010101" pitchFamily="2" charset="-122"/>
              </a:rPr>
              <a:t>u</a:t>
            </a:r>
            <a:r>
              <a:rPr lang="zh-CN" altLang="en-US">
                <a:solidFill>
                  <a:srgbClr val="1E14E8"/>
                </a:solidFill>
                <a:latin typeface="Times New Roman" panose="02020603050405020304" pitchFamily="18" charset="0"/>
                <a:ea typeface="华文新魏" panose="02010800040101010101" pitchFamily="2" charset="-122"/>
              </a:rPr>
              <a:t>，就求端子上的电流</a:t>
            </a:r>
            <a:r>
              <a:rPr lang="en-US" altLang="zh-CN" b="1" i="1">
                <a:solidFill>
                  <a:srgbClr val="1E14E8"/>
                </a:solidFill>
                <a:latin typeface="Times New Roman" panose="02020603050405020304" pitchFamily="18" charset="0"/>
                <a:ea typeface="华文新魏" panose="02010800040101010101" pitchFamily="2" charset="-122"/>
              </a:rPr>
              <a:t>i</a:t>
            </a:r>
            <a:r>
              <a:rPr lang="en-US" altLang="zh-CN">
                <a:solidFill>
                  <a:srgbClr val="1E14E8"/>
                </a:solidFill>
                <a:latin typeface="Times New Roman" panose="02020603050405020304" pitchFamily="18" charset="0"/>
                <a:ea typeface="华文新魏" panose="02010800040101010101" pitchFamily="2" charset="-122"/>
              </a:rPr>
              <a:t>(</a:t>
            </a:r>
            <a:r>
              <a:rPr lang="zh-CN" altLang="en-US">
                <a:solidFill>
                  <a:srgbClr val="1E14E8"/>
                </a:solidFill>
                <a:latin typeface="Times New Roman" panose="02020603050405020304" pitchFamily="18" charset="0"/>
                <a:ea typeface="华文新魏" panose="02010800040101010101" pitchFamily="2" charset="-122"/>
              </a:rPr>
              <a:t>如图</a:t>
            </a:r>
            <a:r>
              <a:rPr lang="en-US" altLang="zh-CN">
                <a:solidFill>
                  <a:srgbClr val="1E14E8"/>
                </a:solidFill>
                <a:latin typeface="Times New Roman" panose="02020603050405020304" pitchFamily="18" charset="0"/>
                <a:ea typeface="华文新魏" panose="02010800040101010101" pitchFamily="2" charset="-122"/>
              </a:rPr>
              <a:t>a)</a:t>
            </a:r>
            <a:r>
              <a:rPr lang="zh-CN" altLang="en-US">
                <a:solidFill>
                  <a:srgbClr val="1E14E8"/>
                </a:solidFill>
                <a:latin typeface="Times New Roman" panose="02020603050405020304" pitchFamily="18" charset="0"/>
                <a:ea typeface="华文新魏" panose="02010800040101010101" pitchFamily="2" charset="-122"/>
              </a:rPr>
              <a:t>；若加电流源</a:t>
            </a:r>
            <a:r>
              <a:rPr lang="en-US" altLang="zh-CN" b="1" i="1">
                <a:solidFill>
                  <a:srgbClr val="1E14E8"/>
                </a:solidFill>
                <a:latin typeface="Times New Roman" panose="02020603050405020304" pitchFamily="18" charset="0"/>
                <a:ea typeface="华文新魏" panose="02010800040101010101" pitchFamily="2" charset="-122"/>
              </a:rPr>
              <a:t>i</a:t>
            </a:r>
            <a:r>
              <a:rPr lang="zh-CN" altLang="en-US">
                <a:solidFill>
                  <a:srgbClr val="1E14E8"/>
                </a:solidFill>
                <a:latin typeface="Times New Roman" panose="02020603050405020304" pitchFamily="18" charset="0"/>
                <a:ea typeface="华文新魏" panose="02010800040101010101" pitchFamily="2" charset="-122"/>
              </a:rPr>
              <a:t>，则求端子间电压</a:t>
            </a:r>
            <a:r>
              <a:rPr lang="en-US" altLang="zh-CN" b="1" i="1">
                <a:solidFill>
                  <a:srgbClr val="1E14E8"/>
                </a:solidFill>
                <a:latin typeface="Times New Roman" panose="02020603050405020304" pitchFamily="18" charset="0"/>
                <a:ea typeface="华文新魏" panose="02010800040101010101" pitchFamily="2" charset="-122"/>
              </a:rPr>
              <a:t>u</a:t>
            </a:r>
            <a:r>
              <a:rPr lang="en-US" altLang="zh-CN">
                <a:solidFill>
                  <a:srgbClr val="1E14E8"/>
                </a:solidFill>
                <a:latin typeface="Times New Roman" panose="02020603050405020304" pitchFamily="18" charset="0"/>
                <a:ea typeface="华文新魏" panose="02010800040101010101" pitchFamily="2" charset="-122"/>
              </a:rPr>
              <a:t> (</a:t>
            </a:r>
            <a:r>
              <a:rPr lang="zh-CN" altLang="en-US">
                <a:solidFill>
                  <a:srgbClr val="1E14E8"/>
                </a:solidFill>
                <a:latin typeface="Times New Roman" panose="02020603050405020304" pitchFamily="18" charset="0"/>
                <a:ea typeface="华文新魏" panose="02010800040101010101" pitchFamily="2" charset="-122"/>
              </a:rPr>
              <a:t>如图</a:t>
            </a:r>
            <a:r>
              <a:rPr lang="en-US" altLang="zh-CN">
                <a:solidFill>
                  <a:srgbClr val="1E14E8"/>
                </a:solidFill>
                <a:latin typeface="Times New Roman" panose="02020603050405020304" pitchFamily="18" charset="0"/>
                <a:ea typeface="华文新魏" panose="02010800040101010101" pitchFamily="2" charset="-122"/>
              </a:rPr>
              <a:t>b)</a:t>
            </a:r>
            <a:r>
              <a:rPr lang="zh-CN" altLang="en-US">
                <a:solidFill>
                  <a:srgbClr val="1E14E8"/>
                </a:solidFill>
                <a:latin typeface="Times New Roman" panose="02020603050405020304" pitchFamily="18" charset="0"/>
                <a:ea typeface="华文新魏" panose="02010800040101010101" pitchFamily="2" charset="-122"/>
              </a:rPr>
              <a:t>。</a:t>
            </a:r>
            <a:r>
              <a:rPr lang="zh-CN" altLang="en-US">
                <a:solidFill>
                  <a:srgbClr val="E92B0B"/>
                </a:solidFill>
                <a:latin typeface="Times New Roman" panose="02020603050405020304" pitchFamily="18" charset="0"/>
                <a:ea typeface="华文新魏" panose="02010800040101010101" pitchFamily="2" charset="-122"/>
              </a:rPr>
              <a:t>注意：</a:t>
            </a:r>
            <a:r>
              <a:rPr lang="en-US" altLang="zh-CN" i="1">
                <a:solidFill>
                  <a:srgbClr val="E92B0B"/>
                </a:solidFill>
                <a:latin typeface="Times New Roman" panose="02020603050405020304" pitchFamily="18" charset="0"/>
                <a:ea typeface="华文新魏" panose="02010800040101010101" pitchFamily="2" charset="-122"/>
              </a:rPr>
              <a:t>u</a:t>
            </a:r>
            <a:r>
              <a:rPr lang="zh-CN" altLang="en-US">
                <a:solidFill>
                  <a:srgbClr val="E92B0B"/>
                </a:solidFill>
                <a:latin typeface="Times New Roman" panose="02020603050405020304" pitchFamily="18" charset="0"/>
                <a:ea typeface="华文新魏" panose="02010800040101010101" pitchFamily="2" charset="-122"/>
              </a:rPr>
              <a:t>与</a:t>
            </a:r>
            <a:r>
              <a:rPr lang="en-US" altLang="zh-CN" b="1" i="1">
                <a:solidFill>
                  <a:srgbClr val="E92B0B"/>
                </a:solidFill>
                <a:latin typeface="Times New Roman" panose="02020603050405020304" pitchFamily="18" charset="0"/>
                <a:ea typeface="华文新魏" panose="02010800040101010101" pitchFamily="2" charset="-122"/>
              </a:rPr>
              <a:t>i</a:t>
            </a:r>
            <a:r>
              <a:rPr lang="zh-CN" altLang="en-US">
                <a:solidFill>
                  <a:srgbClr val="E92B0B"/>
                </a:solidFill>
                <a:latin typeface="Times New Roman" panose="02020603050405020304" pitchFamily="18" charset="0"/>
                <a:ea typeface="华文新魏" panose="02010800040101010101" pitchFamily="2" charset="-122"/>
              </a:rPr>
              <a:t>对</a:t>
            </a:r>
            <a:r>
              <a:rPr lang="en-US" altLang="zh-CN">
                <a:solidFill>
                  <a:srgbClr val="E92B0B"/>
                </a:solidFill>
                <a:latin typeface="Times New Roman" panose="02020603050405020304" pitchFamily="18" charset="0"/>
                <a:ea typeface="华文新魏" panose="02010800040101010101" pitchFamily="2" charset="-122"/>
              </a:rPr>
              <a:t>N</a:t>
            </a:r>
            <a:r>
              <a:rPr lang="en-US" altLang="zh-CN" baseline="-25000">
                <a:solidFill>
                  <a:srgbClr val="E92B0B"/>
                </a:solidFill>
                <a:latin typeface="Times New Roman" panose="02020603050405020304" pitchFamily="18" charset="0"/>
                <a:ea typeface="华文新魏" panose="02010800040101010101" pitchFamily="2" charset="-122"/>
              </a:rPr>
              <a:t>0</a:t>
            </a:r>
            <a:r>
              <a:rPr lang="zh-CN" altLang="en-US">
                <a:solidFill>
                  <a:srgbClr val="E92B0B"/>
                </a:solidFill>
                <a:latin typeface="Times New Roman" panose="02020603050405020304" pitchFamily="18" charset="0"/>
                <a:ea typeface="华文新魏" panose="02010800040101010101" pitchFamily="2" charset="-122"/>
              </a:rPr>
              <a:t>来说，必须关联</a:t>
            </a:r>
            <a:r>
              <a:rPr lang="zh-CN" altLang="en-US">
                <a:solidFill>
                  <a:srgbClr val="1E14E8"/>
                </a:solidFill>
                <a:latin typeface="Times New Roman" panose="02020603050405020304" pitchFamily="18" charset="0"/>
                <a:ea typeface="华文新魏" panose="02010800040101010101" pitchFamily="2" charset="-122"/>
              </a:rPr>
              <a:t>。</a:t>
            </a:r>
          </a:p>
          <a:p>
            <a:pPr eaLnBrk="1" hangingPunct="1"/>
            <a:r>
              <a:rPr lang="zh-CN" altLang="en-US">
                <a:solidFill>
                  <a:srgbClr val="1E14E8"/>
                </a:solidFill>
                <a:latin typeface="Times New Roman" panose="02020603050405020304" pitchFamily="18" charset="0"/>
                <a:ea typeface="华文新魏" panose="02010800040101010101" pitchFamily="2" charset="-122"/>
              </a:rPr>
              <a:t>则</a:t>
            </a:r>
          </a:p>
        </p:txBody>
      </p:sp>
      <p:graphicFrame>
        <p:nvGraphicFramePr>
          <p:cNvPr id="48144" name="对象 48143">
            <a:extLst>
              <a:ext uri="{FF2B5EF4-FFF2-40B4-BE49-F238E27FC236}">
                <a16:creationId xmlns:a16="http://schemas.microsoft.com/office/drawing/2014/main" id="{9B1C2A8E-2C67-4AED-A36D-C4CBFD2782C4}"/>
              </a:ext>
            </a:extLst>
          </p:cNvPr>
          <p:cNvGraphicFramePr>
            <a:graphicFrameLocks/>
          </p:cNvGraphicFramePr>
          <p:nvPr/>
        </p:nvGraphicFramePr>
        <p:xfrm>
          <a:off x="4343400" y="2916238"/>
          <a:ext cx="2033588" cy="1770062"/>
        </p:xfrm>
        <a:graphic>
          <a:graphicData uri="http://schemas.openxmlformats.org/presentationml/2006/ole">
            <mc:AlternateContent xmlns:mc="http://schemas.openxmlformats.org/markup-compatibility/2006">
              <mc:Choice xmlns:v="urn:schemas-microsoft-com:vml" Requires="v">
                <p:oleObj spid="_x0000_s53311" r:id="rId3" imgW="2034540" imgH="1770888" progId="Visio.Drawing.5">
                  <p:embed/>
                </p:oleObj>
              </mc:Choice>
              <mc:Fallback>
                <p:oleObj r:id="rId3" imgW="2034540" imgH="1770888" progId="Visio.Drawing.5">
                  <p:embed/>
                  <p:pic>
                    <p:nvPicPr>
                      <p:cNvPr id="0" name="对象 4814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2916238"/>
                        <a:ext cx="2033588"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146" name="对象 48145">
            <a:extLst>
              <a:ext uri="{FF2B5EF4-FFF2-40B4-BE49-F238E27FC236}">
                <a16:creationId xmlns:a16="http://schemas.microsoft.com/office/drawing/2014/main" id="{9FF0C4D7-DB00-4967-9FEA-F92F22A48653}"/>
              </a:ext>
            </a:extLst>
          </p:cNvPr>
          <p:cNvGraphicFramePr>
            <a:graphicFrameLocks/>
          </p:cNvGraphicFramePr>
          <p:nvPr/>
        </p:nvGraphicFramePr>
        <p:xfrm>
          <a:off x="6629400" y="2992438"/>
          <a:ext cx="1944688" cy="1731962"/>
        </p:xfrm>
        <a:graphic>
          <a:graphicData uri="http://schemas.openxmlformats.org/presentationml/2006/ole">
            <mc:AlternateContent xmlns:mc="http://schemas.openxmlformats.org/markup-compatibility/2006">
              <mc:Choice xmlns:v="urn:schemas-microsoft-com:vml" Requires="v">
                <p:oleObj spid="_x0000_s53312" r:id="rId5" imgW="1944624" imgH="1732788" progId="Visio.Drawing.5">
                  <p:embed/>
                </p:oleObj>
              </mc:Choice>
              <mc:Fallback>
                <p:oleObj r:id="rId5" imgW="1944624" imgH="1732788" progId="Visio.Drawing.5">
                  <p:embed/>
                  <p:pic>
                    <p:nvPicPr>
                      <p:cNvPr id="0" name="对象 4814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2992438"/>
                        <a:ext cx="1944688" cy="173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147" name="对象 48146">
            <a:extLst>
              <a:ext uri="{FF2B5EF4-FFF2-40B4-BE49-F238E27FC236}">
                <a16:creationId xmlns:a16="http://schemas.microsoft.com/office/drawing/2014/main" id="{E0D4420D-4E8B-4A34-B612-3260293A25FC}"/>
              </a:ext>
            </a:extLst>
          </p:cNvPr>
          <p:cNvGraphicFramePr>
            <a:graphicFrameLocks/>
          </p:cNvGraphicFramePr>
          <p:nvPr/>
        </p:nvGraphicFramePr>
        <p:xfrm>
          <a:off x="1219200" y="3354388"/>
          <a:ext cx="1447800" cy="1217612"/>
        </p:xfrm>
        <a:graphic>
          <a:graphicData uri="http://schemas.openxmlformats.org/presentationml/2006/ole">
            <mc:AlternateContent xmlns:mc="http://schemas.openxmlformats.org/markup-compatibility/2006">
              <mc:Choice xmlns:v="urn:schemas-microsoft-com:vml" Requires="v">
                <p:oleObj spid="_x0000_s53313" r:id="rId7" imgW="419282" imgH="355754" progId="Equation.3">
                  <p:embed/>
                </p:oleObj>
              </mc:Choice>
              <mc:Fallback>
                <p:oleObj r:id="rId7" imgW="419282" imgH="355754" progId="Equation.3">
                  <p:embed/>
                  <p:pic>
                    <p:nvPicPr>
                      <p:cNvPr id="0" name="对象 4814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3354388"/>
                        <a:ext cx="1447800" cy="12176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49" name="云形标注 48148">
            <a:extLst>
              <a:ext uri="{FF2B5EF4-FFF2-40B4-BE49-F238E27FC236}">
                <a16:creationId xmlns:a16="http://schemas.microsoft.com/office/drawing/2014/main" id="{62ECBF23-1CB1-4CB1-979D-8938337B14AD}"/>
              </a:ext>
            </a:extLst>
          </p:cNvPr>
          <p:cNvSpPr>
            <a:spLocks noChangeArrowheads="1"/>
          </p:cNvSpPr>
          <p:nvPr/>
        </p:nvSpPr>
        <p:spPr bwMode="auto">
          <a:xfrm>
            <a:off x="4343400" y="4876800"/>
            <a:ext cx="3962400" cy="1219200"/>
          </a:xfrm>
          <a:prstGeom prst="cloudCallout">
            <a:avLst>
              <a:gd name="adj1" fmla="val 560"/>
              <a:gd name="adj2" fmla="val -108333"/>
            </a:avLst>
          </a:prstGeom>
          <a:gradFill rotWithShape="0">
            <a:gsLst>
              <a:gs pos="0">
                <a:srgbClr val="225014"/>
              </a:gs>
              <a:gs pos="50000">
                <a:srgbClr val="4AAD2B"/>
              </a:gs>
              <a:gs pos="100000">
                <a:srgbClr val="225014"/>
              </a:gs>
            </a:gsLst>
            <a:lin ang="5400000" scaled="1"/>
          </a:gradFill>
          <a:ln w="9525">
            <a:solidFill>
              <a:schemeClr val="tx1"/>
            </a:solidFill>
            <a:miter lim="800000"/>
            <a:headEnd/>
            <a:tailEnd/>
          </a:ln>
          <a:effectLst>
            <a:outerShdw dist="35921" dir="2700000" algn="ctr" rotWithShape="0">
              <a:schemeClr val="bg2"/>
            </a:outerShdw>
          </a:effectLst>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i="1">
                <a:solidFill>
                  <a:srgbClr val="FFFF66"/>
                </a:solidFill>
                <a:latin typeface="Times New Roman" panose="02020603050405020304" pitchFamily="18" charset="0"/>
                <a:ea typeface="华文新魏" panose="02010800040101010101" pitchFamily="2" charset="-122"/>
              </a:rPr>
              <a:t>u</a:t>
            </a:r>
            <a:r>
              <a:rPr lang="zh-CN" altLang="en-US" sz="2400">
                <a:solidFill>
                  <a:srgbClr val="FFFF66"/>
                </a:solidFill>
                <a:latin typeface="Times New Roman" panose="02020603050405020304" pitchFamily="18" charset="0"/>
                <a:ea typeface="华文新魏" panose="02010800040101010101" pitchFamily="2" charset="-122"/>
              </a:rPr>
              <a:t>与</a:t>
            </a:r>
            <a:r>
              <a:rPr lang="en-US" altLang="zh-CN" sz="2400" i="1">
                <a:solidFill>
                  <a:srgbClr val="FFFF66"/>
                </a:solidFill>
                <a:latin typeface="Times New Roman" panose="02020603050405020304" pitchFamily="18" charset="0"/>
                <a:ea typeface="华文新魏" panose="02010800040101010101" pitchFamily="2" charset="-122"/>
              </a:rPr>
              <a:t>i</a:t>
            </a:r>
            <a:r>
              <a:rPr lang="zh-CN" altLang="en-US" sz="2400">
                <a:solidFill>
                  <a:srgbClr val="FFFF66"/>
                </a:solidFill>
                <a:latin typeface="Times New Roman" panose="02020603050405020304" pitchFamily="18" charset="0"/>
                <a:ea typeface="华文新魏" panose="02010800040101010101" pitchFamily="2" charset="-122"/>
              </a:rPr>
              <a:t>对</a:t>
            </a:r>
            <a:r>
              <a:rPr lang="en-US" altLang="zh-CN" sz="2400">
                <a:solidFill>
                  <a:srgbClr val="FFFF66"/>
                </a:solidFill>
                <a:latin typeface="Times New Roman" panose="02020603050405020304" pitchFamily="18" charset="0"/>
                <a:ea typeface="华文新魏" panose="02010800040101010101" pitchFamily="2" charset="-122"/>
              </a:rPr>
              <a:t>N</a:t>
            </a:r>
            <a:r>
              <a:rPr lang="en-US" altLang="zh-CN" sz="2400" baseline="-25000">
                <a:solidFill>
                  <a:srgbClr val="FFFF66"/>
                </a:solidFill>
                <a:latin typeface="Times New Roman" panose="02020603050405020304" pitchFamily="18" charset="0"/>
                <a:ea typeface="华文新魏" panose="02010800040101010101" pitchFamily="2" charset="-122"/>
              </a:rPr>
              <a:t>0</a:t>
            </a:r>
            <a:r>
              <a:rPr lang="zh-CN" altLang="en-US" sz="2400">
                <a:solidFill>
                  <a:srgbClr val="FFFF66"/>
                </a:solidFill>
                <a:latin typeface="Times New Roman" panose="02020603050405020304" pitchFamily="18" charset="0"/>
                <a:ea typeface="华文新魏" panose="02010800040101010101" pitchFamily="2" charset="-122"/>
              </a:rPr>
              <a:t>一定要取关联方向呦！</a:t>
            </a:r>
          </a:p>
        </p:txBody>
      </p:sp>
      <p:sp>
        <p:nvSpPr>
          <p:cNvPr id="48136" name="文本框 48153">
            <a:hlinkClick r:id="" action="ppaction://hlinkshowjump?jump=nextslide"/>
            <a:extLst>
              <a:ext uri="{FF2B5EF4-FFF2-40B4-BE49-F238E27FC236}">
                <a16:creationId xmlns:a16="http://schemas.microsoft.com/office/drawing/2014/main" id="{5BAB6B1F-27CD-4908-92F8-1971FA5D0B68}"/>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48137" name="文本框 48154">
            <a:hlinkClick r:id="" action="ppaction://hlinkshowjump?jump=previousslide"/>
            <a:extLst>
              <a:ext uri="{FF2B5EF4-FFF2-40B4-BE49-F238E27FC236}">
                <a16:creationId xmlns:a16="http://schemas.microsoft.com/office/drawing/2014/main" id="{C80549D6-888C-479A-9D99-8CEB19BE3F2B}"/>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48138" name="文本框 48155">
            <a:extLst>
              <a:ext uri="{FF2B5EF4-FFF2-40B4-BE49-F238E27FC236}">
                <a16:creationId xmlns:a16="http://schemas.microsoft.com/office/drawing/2014/main" id="{64E6B5D3-D352-4236-8704-DED0A55799AC}"/>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6DFF921B-5981-4286-AFC8-2C9A5668CB9C}"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35</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48139" name="文本框 48156">
            <a:hlinkClick r:id="" action="ppaction://hlinkshowjump?jump=firstslide"/>
            <a:extLst>
              <a:ext uri="{FF2B5EF4-FFF2-40B4-BE49-F238E27FC236}">
                <a16:creationId xmlns:a16="http://schemas.microsoft.com/office/drawing/2014/main" id="{24E88CCF-C1D8-40F5-B27B-C86F0ACC8F51}"/>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48158" name="矩形 48157">
            <a:extLst>
              <a:ext uri="{FF2B5EF4-FFF2-40B4-BE49-F238E27FC236}">
                <a16:creationId xmlns:a16="http://schemas.microsoft.com/office/drawing/2014/main" id="{6851753C-CDAF-49B3-B745-BE1A810718F8}"/>
              </a:ext>
            </a:extLst>
          </p:cNvPr>
          <p:cNvSpPr>
            <a:spLocks noChangeArrowheads="1"/>
          </p:cNvSpPr>
          <p:nvPr/>
        </p:nvSpPr>
        <p:spPr bwMode="auto">
          <a:xfrm>
            <a:off x="381000" y="1295400"/>
            <a:ext cx="2089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a:solidFill>
                  <a:srgbClr val="FF0000"/>
                </a:solidFill>
                <a:latin typeface="黑体" panose="02010609060101010101" pitchFamily="49" charset="-122"/>
                <a:ea typeface="黑体" panose="02010609060101010101" pitchFamily="49" charset="-122"/>
              </a:rPr>
              <a:t>（</a:t>
            </a:r>
            <a:r>
              <a:rPr lang="en-US" altLang="zh-CN">
                <a:solidFill>
                  <a:srgbClr val="FF0000"/>
                </a:solidFill>
                <a:latin typeface="黑体" panose="02010609060101010101" pitchFamily="49" charset="-122"/>
                <a:ea typeface="黑体" panose="02010609060101010101" pitchFamily="49" charset="-122"/>
              </a:rPr>
              <a:t>1</a:t>
            </a:r>
            <a:r>
              <a:rPr lang="zh-CN" altLang="en-US">
                <a:solidFill>
                  <a:srgbClr val="FF0000"/>
                </a:solidFill>
                <a:latin typeface="黑体" panose="02010609060101010101" pitchFamily="49" charset="-122"/>
                <a:ea typeface="黑体" panose="02010609060101010101" pitchFamily="49" charset="-122"/>
              </a:rPr>
              <a:t>）外加电源法</a:t>
            </a:r>
          </a:p>
        </p:txBody>
      </p:sp>
      <p:sp>
        <p:nvSpPr>
          <p:cNvPr id="53262" name="标题 48158">
            <a:extLst>
              <a:ext uri="{FF2B5EF4-FFF2-40B4-BE49-F238E27FC236}">
                <a16:creationId xmlns:a16="http://schemas.microsoft.com/office/drawing/2014/main" id="{99AEBDDF-AFF0-446C-8904-DB5309BDD712}"/>
              </a:ext>
            </a:extLst>
          </p:cNvPr>
          <p:cNvSpPr>
            <a:spLocks noGrp="1" noChangeArrowheads="1"/>
          </p:cNvSpPr>
          <p:nvPr>
            <p:ph type="title" idx="4294967295"/>
          </p:nvPr>
        </p:nvSpPr>
        <p:spPr>
          <a:xfrm>
            <a:off x="381000" y="838200"/>
            <a:ext cx="4911725" cy="381000"/>
          </a:xfrm>
        </p:spPr>
        <p:txBody>
          <a:bodyPr/>
          <a:lstStyle/>
          <a:p>
            <a:pPr algn="l" eaLnBrk="1" hangingPunct="1"/>
            <a:r>
              <a:rPr lang="en-US" altLang="zh-CN">
                <a:solidFill>
                  <a:srgbClr val="D82E1C"/>
                </a:solidFill>
                <a:latin typeface="黑体" panose="02010609060101010101" pitchFamily="49" charset="-122"/>
                <a:ea typeface="黑体" panose="02010609060101010101" pitchFamily="49" charset="-122"/>
              </a:rPr>
              <a:t>2</a:t>
            </a:r>
            <a:r>
              <a:rPr lang="zh-CN" altLang="en-US">
                <a:solidFill>
                  <a:srgbClr val="D82E1C"/>
                </a:solidFill>
                <a:latin typeface="黑体" panose="02010609060101010101" pitchFamily="49" charset="-122"/>
                <a:ea typeface="黑体" panose="02010609060101010101" pitchFamily="49" charset="-122"/>
              </a:rPr>
              <a:t>、对于含受控源的二端电路</a:t>
            </a:r>
            <a:r>
              <a:rPr lang="en-US" altLang="zh-CN">
                <a:solidFill>
                  <a:srgbClr val="D82E1C"/>
                </a:solidFill>
                <a:latin typeface="黑体" panose="02010609060101010101" pitchFamily="49" charset="-122"/>
                <a:ea typeface="黑体" panose="02010609060101010101" pitchFamily="49" charset="-122"/>
              </a:rPr>
              <a:t>N</a:t>
            </a:r>
            <a:r>
              <a:rPr lang="zh-CN" altLang="en-US">
                <a:solidFill>
                  <a:srgbClr val="D82E1C"/>
                </a:solidFill>
                <a:latin typeface="黑体" panose="02010609060101010101" pitchFamily="49" charset="-122"/>
                <a:ea typeface="黑体" panose="02010609060101010101" pitchFamily="49" charset="-122"/>
              </a:rPr>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58"/>
                                        </p:tgtEl>
                                        <p:attrNameLst>
                                          <p:attrName>style.visibility</p:attrName>
                                        </p:attrNameLst>
                                      </p:cBhvr>
                                      <p:to>
                                        <p:strVal val="visible"/>
                                      </p:to>
                                    </p:set>
                                    <p:anim calcmode="lin" valueType="num">
                                      <p:cBhvr additive="base">
                                        <p:cTn id="7" dur="500" fill="hold"/>
                                        <p:tgtEl>
                                          <p:spTgt spid="48158"/>
                                        </p:tgtEl>
                                        <p:attrNameLst>
                                          <p:attrName>ppt_x</p:attrName>
                                        </p:attrNameLst>
                                      </p:cBhvr>
                                      <p:tavLst>
                                        <p:tav tm="0">
                                          <p:val>
                                            <p:strVal val="0-#ppt_w/2"/>
                                          </p:val>
                                        </p:tav>
                                        <p:tav tm="100000">
                                          <p:val>
                                            <p:strVal val="#ppt_x"/>
                                          </p:val>
                                        </p:tav>
                                      </p:tavLst>
                                    </p:anim>
                                    <p:anim calcmode="lin" valueType="num">
                                      <p:cBhvr additive="base">
                                        <p:cTn id="8" dur="500" fill="hold"/>
                                        <p:tgtEl>
                                          <p:spTgt spid="4815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8143"/>
                                        </p:tgtEl>
                                        <p:attrNameLst>
                                          <p:attrName>style.visibility</p:attrName>
                                        </p:attrNameLst>
                                      </p:cBhvr>
                                      <p:to>
                                        <p:strVal val="visible"/>
                                      </p:to>
                                    </p:set>
                                    <p:animEffect transition="in" filter="wipe(up)">
                                      <p:cBhvr>
                                        <p:cTn id="13" dur="500"/>
                                        <p:tgtEl>
                                          <p:spTgt spid="48143"/>
                                        </p:tgtEl>
                                      </p:cBhvr>
                                    </p:animEffect>
                                  </p:childTnLst>
                                </p:cTn>
                              </p:par>
                            </p:childTnLst>
                          </p:cTn>
                        </p:par>
                        <p:par>
                          <p:cTn id="14" fill="hold" nodeType="afterGroup">
                            <p:stCondLst>
                              <p:cond delay="500"/>
                            </p:stCondLst>
                            <p:childTnLst>
                              <p:par>
                                <p:cTn id="15" presetID="2" presetClass="entr" presetSubtype="8" fill="hold" nodeType="afterEffect">
                                  <p:stCondLst>
                                    <p:cond delay="0"/>
                                  </p:stCondLst>
                                  <p:childTnLst>
                                    <p:set>
                                      <p:cBhvr>
                                        <p:cTn id="16" dur="1" fill="hold">
                                          <p:stCondLst>
                                            <p:cond delay="0"/>
                                          </p:stCondLst>
                                        </p:cTn>
                                        <p:tgtEl>
                                          <p:spTgt spid="48144"/>
                                        </p:tgtEl>
                                        <p:attrNameLst>
                                          <p:attrName>style.visibility</p:attrName>
                                        </p:attrNameLst>
                                      </p:cBhvr>
                                      <p:to>
                                        <p:strVal val="visible"/>
                                      </p:to>
                                    </p:set>
                                    <p:anim calcmode="lin" valueType="num">
                                      <p:cBhvr additive="base">
                                        <p:cTn id="17" dur="500" fill="hold"/>
                                        <p:tgtEl>
                                          <p:spTgt spid="48144"/>
                                        </p:tgtEl>
                                        <p:attrNameLst>
                                          <p:attrName>ppt_x</p:attrName>
                                        </p:attrNameLst>
                                      </p:cBhvr>
                                      <p:tavLst>
                                        <p:tav tm="0">
                                          <p:val>
                                            <p:strVal val="0-#ppt_w/2"/>
                                          </p:val>
                                        </p:tav>
                                        <p:tav tm="100000">
                                          <p:val>
                                            <p:strVal val="#ppt_x"/>
                                          </p:val>
                                        </p:tav>
                                      </p:tavLst>
                                    </p:anim>
                                    <p:anim calcmode="lin" valueType="num">
                                      <p:cBhvr additive="base">
                                        <p:cTn id="18" dur="500" fill="hold"/>
                                        <p:tgtEl>
                                          <p:spTgt spid="48144"/>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000"/>
                            </p:stCondLst>
                            <p:childTnLst>
                              <p:par>
                                <p:cTn id="20" presetID="2" presetClass="entr" presetSubtype="2" fill="hold" nodeType="afterEffect">
                                  <p:stCondLst>
                                    <p:cond delay="0"/>
                                  </p:stCondLst>
                                  <p:childTnLst>
                                    <p:set>
                                      <p:cBhvr>
                                        <p:cTn id="21" dur="1" fill="hold">
                                          <p:stCondLst>
                                            <p:cond delay="0"/>
                                          </p:stCondLst>
                                        </p:cTn>
                                        <p:tgtEl>
                                          <p:spTgt spid="48146"/>
                                        </p:tgtEl>
                                        <p:attrNameLst>
                                          <p:attrName>style.visibility</p:attrName>
                                        </p:attrNameLst>
                                      </p:cBhvr>
                                      <p:to>
                                        <p:strVal val="visible"/>
                                      </p:to>
                                    </p:set>
                                    <p:anim calcmode="lin" valueType="num">
                                      <p:cBhvr additive="base">
                                        <p:cTn id="22" dur="500" fill="hold"/>
                                        <p:tgtEl>
                                          <p:spTgt spid="48146"/>
                                        </p:tgtEl>
                                        <p:attrNameLst>
                                          <p:attrName>ppt_x</p:attrName>
                                        </p:attrNameLst>
                                      </p:cBhvr>
                                      <p:tavLst>
                                        <p:tav tm="0">
                                          <p:val>
                                            <p:strVal val="1+#ppt_w/2"/>
                                          </p:val>
                                        </p:tav>
                                        <p:tav tm="100000">
                                          <p:val>
                                            <p:strVal val="#ppt_x"/>
                                          </p:val>
                                        </p:tav>
                                      </p:tavLst>
                                    </p:anim>
                                    <p:anim calcmode="lin" valueType="num">
                                      <p:cBhvr additive="base">
                                        <p:cTn id="23" dur="500" fill="hold"/>
                                        <p:tgtEl>
                                          <p:spTgt spid="48146"/>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nodeType="clickEffect">
                                  <p:stCondLst>
                                    <p:cond delay="0"/>
                                  </p:stCondLst>
                                  <p:childTnLst>
                                    <p:set>
                                      <p:cBhvr>
                                        <p:cTn id="27" dur="1" fill="hold">
                                          <p:stCondLst>
                                            <p:cond delay="0"/>
                                          </p:stCondLst>
                                        </p:cTn>
                                        <p:tgtEl>
                                          <p:spTgt spid="48147"/>
                                        </p:tgtEl>
                                        <p:attrNameLst>
                                          <p:attrName>style.visibility</p:attrName>
                                        </p:attrNameLst>
                                      </p:cBhvr>
                                      <p:to>
                                        <p:strVal val="visible"/>
                                      </p:to>
                                    </p:set>
                                    <p:anim calcmode="lin" valueType="num">
                                      <p:cBhvr additive="base">
                                        <p:cTn id="28" dur="500" fill="hold"/>
                                        <p:tgtEl>
                                          <p:spTgt spid="48147"/>
                                        </p:tgtEl>
                                        <p:attrNameLst>
                                          <p:attrName>ppt_x</p:attrName>
                                        </p:attrNameLst>
                                      </p:cBhvr>
                                      <p:tavLst>
                                        <p:tav tm="0">
                                          <p:val>
                                            <p:strVal val="0-#ppt_w/2"/>
                                          </p:val>
                                        </p:tav>
                                        <p:tav tm="100000">
                                          <p:val>
                                            <p:strVal val="#ppt_x"/>
                                          </p:val>
                                        </p:tav>
                                      </p:tavLst>
                                    </p:anim>
                                    <p:anim calcmode="lin" valueType="num">
                                      <p:cBhvr additive="base">
                                        <p:cTn id="29" dur="500" fill="hold"/>
                                        <p:tgtEl>
                                          <p:spTgt spid="48147"/>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500"/>
                            </p:stCondLst>
                            <p:childTnLst>
                              <p:par>
                                <p:cTn id="31" presetID="23" presetClass="entr" presetSubtype="16" fill="hold" grpId="0" nodeType="afterEffect">
                                  <p:stCondLst>
                                    <p:cond delay="0"/>
                                  </p:stCondLst>
                                  <p:childTnLst>
                                    <p:set>
                                      <p:cBhvr>
                                        <p:cTn id="32" dur="1" fill="hold">
                                          <p:stCondLst>
                                            <p:cond delay="0"/>
                                          </p:stCondLst>
                                        </p:cTn>
                                        <p:tgtEl>
                                          <p:spTgt spid="48149"/>
                                        </p:tgtEl>
                                        <p:attrNameLst>
                                          <p:attrName>style.visibility</p:attrName>
                                        </p:attrNameLst>
                                      </p:cBhvr>
                                      <p:to>
                                        <p:strVal val="visible"/>
                                      </p:to>
                                    </p:set>
                                    <p:anim calcmode="lin" valueType="num">
                                      <p:cBhvr>
                                        <p:cTn id="33" dur="500" fill="hold"/>
                                        <p:tgtEl>
                                          <p:spTgt spid="48149"/>
                                        </p:tgtEl>
                                        <p:attrNameLst>
                                          <p:attrName>ppt_w</p:attrName>
                                        </p:attrNameLst>
                                      </p:cBhvr>
                                      <p:tavLst>
                                        <p:tav tm="0">
                                          <p:val>
                                            <p:fltVal val="0"/>
                                          </p:val>
                                        </p:tav>
                                        <p:tav tm="100000">
                                          <p:val>
                                            <p:strVal val="#ppt_w"/>
                                          </p:val>
                                        </p:tav>
                                      </p:tavLst>
                                    </p:anim>
                                    <p:anim calcmode="lin" valueType="num">
                                      <p:cBhvr>
                                        <p:cTn id="34" dur="500" fill="hold"/>
                                        <p:tgtEl>
                                          <p:spTgt spid="4814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43" grpId="0"/>
      <p:bldP spid="48149" grpId="0" animBg="1"/>
      <p:bldP spid="4815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49153">
            <a:extLst>
              <a:ext uri="{FF2B5EF4-FFF2-40B4-BE49-F238E27FC236}">
                <a16:creationId xmlns:a16="http://schemas.microsoft.com/office/drawing/2014/main" id="{22814CE0-8ADC-41D1-9D7E-C572807A2687}"/>
              </a:ext>
            </a:extLst>
          </p:cNvPr>
          <p:cNvSpPr>
            <a:spLocks noChangeArrowheads="1"/>
          </p:cNvSpPr>
          <p:nvPr/>
        </p:nvSpPr>
        <p:spPr bwMode="auto">
          <a:xfrm>
            <a:off x="228600" y="0"/>
            <a:ext cx="2590800"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  2.7 </a:t>
            </a:r>
            <a:r>
              <a:rPr lang="zh-CN" altLang="en-US">
                <a:solidFill>
                  <a:schemeClr val="bg1"/>
                </a:solidFill>
                <a:latin typeface="黑体" panose="02010609060101010101" pitchFamily="49" charset="-122"/>
                <a:ea typeface="黑体" panose="02010609060101010101" pitchFamily="49" charset="-122"/>
              </a:rPr>
              <a:t>等效电源定理</a:t>
            </a:r>
          </a:p>
        </p:txBody>
      </p:sp>
      <p:sp>
        <p:nvSpPr>
          <p:cNvPr id="54275" name="矩形 49154">
            <a:extLst>
              <a:ext uri="{FF2B5EF4-FFF2-40B4-BE49-F238E27FC236}">
                <a16:creationId xmlns:a16="http://schemas.microsoft.com/office/drawing/2014/main" id="{03AF2313-2324-4983-8F1F-FEE2FAC2D448}"/>
              </a:ext>
            </a:extLst>
          </p:cNvPr>
          <p:cNvSpPr>
            <a:spLocks noChangeArrowheads="1" noChangeShapeType="1" noTextEdit="1"/>
          </p:cNvSpPr>
          <p:nvPr/>
        </p:nvSpPr>
        <p:spPr bwMode="auto">
          <a:xfrm>
            <a:off x="3429000" y="0"/>
            <a:ext cx="48768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  三、戴维南等效内阻的计算</a:t>
            </a:r>
          </a:p>
        </p:txBody>
      </p:sp>
      <p:sp>
        <p:nvSpPr>
          <p:cNvPr id="49161" name="矩形 49160">
            <a:extLst>
              <a:ext uri="{FF2B5EF4-FFF2-40B4-BE49-F238E27FC236}">
                <a16:creationId xmlns:a16="http://schemas.microsoft.com/office/drawing/2014/main" id="{A0AEC406-600F-4402-9633-436084A817D8}"/>
              </a:ext>
            </a:extLst>
          </p:cNvPr>
          <p:cNvSpPr>
            <a:spLocks noChangeArrowheads="1"/>
          </p:cNvSpPr>
          <p:nvPr/>
        </p:nvSpPr>
        <p:spPr bwMode="auto">
          <a:xfrm>
            <a:off x="152400" y="1371600"/>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1E14E8"/>
                </a:solidFill>
                <a:latin typeface="Times New Roman" panose="02020603050405020304" pitchFamily="18" charset="0"/>
                <a:ea typeface="华文新魏" panose="02010800040101010101" pitchFamily="2" charset="-122"/>
              </a:rPr>
              <a:t>       </a:t>
            </a:r>
            <a:r>
              <a:rPr lang="zh-CN" altLang="en-US">
                <a:solidFill>
                  <a:srgbClr val="1E14E8"/>
                </a:solidFill>
                <a:latin typeface="Times New Roman" panose="02020603050405020304" pitchFamily="18" charset="0"/>
                <a:ea typeface="华文新魏" panose="02010800040101010101" pitchFamily="2" charset="-122"/>
              </a:rPr>
              <a:t>如图</a:t>
            </a:r>
            <a:r>
              <a:rPr lang="en-US" altLang="zh-CN">
                <a:solidFill>
                  <a:srgbClr val="1E14E8"/>
                </a:solidFill>
                <a:latin typeface="Times New Roman" panose="02020603050405020304" pitchFamily="18" charset="0"/>
                <a:ea typeface="华文新魏" panose="02010800040101010101" pitchFamily="2" charset="-122"/>
              </a:rPr>
              <a:t>(a)</a:t>
            </a:r>
            <a:r>
              <a:rPr lang="zh-CN" altLang="en-US">
                <a:solidFill>
                  <a:srgbClr val="1E14E8"/>
                </a:solidFill>
                <a:latin typeface="Times New Roman" panose="02020603050405020304" pitchFamily="18" charset="0"/>
                <a:ea typeface="华文新魏" panose="02010800040101010101" pitchFamily="2" charset="-122"/>
              </a:rPr>
              <a:t>电路，求</a:t>
            </a:r>
            <a:r>
              <a:rPr lang="en-US" altLang="zh-CN">
                <a:solidFill>
                  <a:srgbClr val="1E14E8"/>
                </a:solidFill>
                <a:latin typeface="Times New Roman" panose="02020603050405020304" pitchFamily="18" charset="0"/>
                <a:ea typeface="华文新魏" panose="02010800040101010101" pitchFamily="2" charset="-122"/>
              </a:rPr>
              <a:t>R</a:t>
            </a:r>
            <a:r>
              <a:rPr lang="en-US" altLang="zh-CN" baseline="-25000">
                <a:solidFill>
                  <a:srgbClr val="1E14E8"/>
                </a:solidFill>
                <a:latin typeface="Times New Roman" panose="02020603050405020304" pitchFamily="18" charset="0"/>
                <a:ea typeface="华文新魏" panose="02010800040101010101" pitchFamily="2" charset="-122"/>
              </a:rPr>
              <a:t>0</a:t>
            </a:r>
            <a:r>
              <a:rPr lang="zh-CN" altLang="en-US">
                <a:solidFill>
                  <a:srgbClr val="1E14E8"/>
                </a:solidFill>
                <a:latin typeface="Times New Roman" panose="02020603050405020304" pitchFamily="18" charset="0"/>
                <a:ea typeface="华文新魏" panose="02010800040101010101" pitchFamily="2" charset="-122"/>
              </a:rPr>
              <a:t>。</a:t>
            </a:r>
          </a:p>
        </p:txBody>
      </p:sp>
      <p:graphicFrame>
        <p:nvGraphicFramePr>
          <p:cNvPr id="49162" name="对象 49161">
            <a:extLst>
              <a:ext uri="{FF2B5EF4-FFF2-40B4-BE49-F238E27FC236}">
                <a16:creationId xmlns:a16="http://schemas.microsoft.com/office/drawing/2014/main" id="{6148C102-C75E-470F-818E-1C2D04FF71C9}"/>
              </a:ext>
            </a:extLst>
          </p:cNvPr>
          <p:cNvGraphicFramePr>
            <a:graphicFrameLocks/>
          </p:cNvGraphicFramePr>
          <p:nvPr/>
        </p:nvGraphicFramePr>
        <p:xfrm>
          <a:off x="5257800" y="990600"/>
          <a:ext cx="2346325" cy="2578100"/>
        </p:xfrm>
        <a:graphic>
          <a:graphicData uri="http://schemas.openxmlformats.org/presentationml/2006/ole">
            <mc:AlternateContent xmlns:mc="http://schemas.openxmlformats.org/markup-compatibility/2006">
              <mc:Choice xmlns:v="urn:schemas-microsoft-com:vml" Requires="v">
                <p:oleObj spid="_x0000_s54337" r:id="rId3" imgW="2346960" imgH="2578608" progId="Visio.Drawing.5">
                  <p:embed/>
                </p:oleObj>
              </mc:Choice>
              <mc:Fallback>
                <p:oleObj r:id="rId3" imgW="2346960" imgH="2578608" progId="Visio.Drawing.5">
                  <p:embed/>
                  <p:pic>
                    <p:nvPicPr>
                      <p:cNvPr id="0" name="对象 4916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990600"/>
                        <a:ext cx="2346325"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9163" name="对象 49162">
            <a:extLst>
              <a:ext uri="{FF2B5EF4-FFF2-40B4-BE49-F238E27FC236}">
                <a16:creationId xmlns:a16="http://schemas.microsoft.com/office/drawing/2014/main" id="{46ACBDA8-5555-41A9-9A11-1D09762A7C16}"/>
              </a:ext>
            </a:extLst>
          </p:cNvPr>
          <p:cNvGraphicFramePr>
            <a:graphicFrameLocks/>
          </p:cNvGraphicFramePr>
          <p:nvPr/>
        </p:nvGraphicFramePr>
        <p:xfrm>
          <a:off x="5029200" y="3581400"/>
          <a:ext cx="3024188" cy="2398713"/>
        </p:xfrm>
        <a:graphic>
          <a:graphicData uri="http://schemas.openxmlformats.org/presentationml/2006/ole">
            <mc:AlternateContent xmlns:mc="http://schemas.openxmlformats.org/markup-compatibility/2006">
              <mc:Choice xmlns:v="urn:schemas-microsoft-com:vml" Requires="v">
                <p:oleObj spid="_x0000_s54338" r:id="rId5" imgW="3025140" imgH="2398776" progId="Visio.Drawing.5">
                  <p:embed/>
                </p:oleObj>
              </mc:Choice>
              <mc:Fallback>
                <p:oleObj r:id="rId5" imgW="3025140" imgH="2398776" progId="Visio.Drawing.5">
                  <p:embed/>
                  <p:pic>
                    <p:nvPicPr>
                      <p:cNvPr id="0" name="对象 4916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3581400"/>
                        <a:ext cx="3024188" cy="23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164" name="矩形 49163">
            <a:extLst>
              <a:ext uri="{FF2B5EF4-FFF2-40B4-BE49-F238E27FC236}">
                <a16:creationId xmlns:a16="http://schemas.microsoft.com/office/drawing/2014/main" id="{6734412A-1064-461A-83E4-B0E5F5B09767}"/>
              </a:ext>
            </a:extLst>
          </p:cNvPr>
          <p:cNvSpPr>
            <a:spLocks noChangeArrowheads="1"/>
          </p:cNvSpPr>
          <p:nvPr/>
        </p:nvSpPr>
        <p:spPr bwMode="auto">
          <a:xfrm>
            <a:off x="304800" y="1752600"/>
            <a:ext cx="4648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1E14E8"/>
                </a:solidFill>
                <a:latin typeface="Times New Roman" panose="02020603050405020304" pitchFamily="18" charset="0"/>
                <a:ea typeface="华文新魏" panose="02010800040101010101" pitchFamily="2" charset="-122"/>
              </a:rPr>
              <a:t>       </a:t>
            </a:r>
            <a:r>
              <a:rPr lang="zh-CN" altLang="en-US">
                <a:solidFill>
                  <a:srgbClr val="E92B0B"/>
                </a:solidFill>
                <a:latin typeface="Times New Roman" panose="02020603050405020304" pitchFamily="18" charset="0"/>
                <a:ea typeface="华文新魏" panose="02010800040101010101" pitchFamily="2" charset="-122"/>
              </a:rPr>
              <a:t>解：</a:t>
            </a:r>
            <a:r>
              <a:rPr lang="zh-CN" altLang="en-US">
                <a:solidFill>
                  <a:srgbClr val="1E14E8"/>
                </a:solidFill>
                <a:latin typeface="Times New Roman" panose="02020603050405020304" pitchFamily="18" charset="0"/>
                <a:ea typeface="华文新魏" panose="02010800040101010101" pitchFamily="2" charset="-122"/>
              </a:rPr>
              <a:t>将</a:t>
            </a:r>
            <a:r>
              <a:rPr lang="en-US" altLang="zh-CN">
                <a:solidFill>
                  <a:srgbClr val="1E14E8"/>
                </a:solidFill>
                <a:latin typeface="Times New Roman" panose="02020603050405020304" pitchFamily="18" charset="0"/>
                <a:ea typeface="华文新魏" panose="02010800040101010101" pitchFamily="2" charset="-122"/>
              </a:rPr>
              <a:t>N</a:t>
            </a:r>
            <a:r>
              <a:rPr lang="zh-CN" altLang="en-US">
                <a:solidFill>
                  <a:srgbClr val="1E14E8"/>
                </a:solidFill>
                <a:latin typeface="Times New Roman" panose="02020603050405020304" pitchFamily="18" charset="0"/>
                <a:ea typeface="华文新魏" panose="02010800040101010101" pitchFamily="2" charset="-122"/>
              </a:rPr>
              <a:t>中电压源短路、电流源开路，受控源保留，得到</a:t>
            </a:r>
            <a:r>
              <a:rPr lang="en-US" altLang="zh-CN">
                <a:solidFill>
                  <a:srgbClr val="1E14E8"/>
                </a:solidFill>
                <a:latin typeface="Times New Roman" panose="02020603050405020304" pitchFamily="18" charset="0"/>
                <a:ea typeface="华文新魏" panose="02010800040101010101" pitchFamily="2" charset="-122"/>
              </a:rPr>
              <a:t>N</a:t>
            </a:r>
            <a:r>
              <a:rPr lang="en-US" altLang="zh-CN" baseline="-25000">
                <a:solidFill>
                  <a:srgbClr val="1E14E8"/>
                </a:solidFill>
                <a:latin typeface="Times New Roman" panose="02020603050405020304" pitchFamily="18" charset="0"/>
                <a:ea typeface="华文新魏" panose="02010800040101010101" pitchFamily="2" charset="-122"/>
              </a:rPr>
              <a:t>0</a:t>
            </a:r>
            <a:r>
              <a:rPr lang="zh-CN" altLang="en-US">
                <a:solidFill>
                  <a:srgbClr val="1E14E8"/>
                </a:solidFill>
                <a:latin typeface="Times New Roman" panose="02020603050405020304" pitchFamily="18" charset="0"/>
                <a:ea typeface="华文新魏" panose="02010800040101010101" pitchFamily="2" charset="-122"/>
              </a:rPr>
              <a:t>，并外加电流源</a:t>
            </a:r>
            <a:r>
              <a:rPr lang="en-US" altLang="zh-CN" i="1">
                <a:solidFill>
                  <a:srgbClr val="1E14E8"/>
                </a:solidFill>
                <a:latin typeface="Times New Roman" panose="02020603050405020304" pitchFamily="18" charset="0"/>
                <a:ea typeface="华文新魏" panose="02010800040101010101" pitchFamily="2" charset="-122"/>
              </a:rPr>
              <a:t>i</a:t>
            </a:r>
            <a:r>
              <a:rPr lang="zh-CN" altLang="en-US">
                <a:solidFill>
                  <a:srgbClr val="1E14E8"/>
                </a:solidFill>
                <a:latin typeface="Times New Roman" panose="02020603050405020304" pitchFamily="18" charset="0"/>
                <a:ea typeface="华文新魏" panose="02010800040101010101" pitchFamily="2" charset="-122"/>
              </a:rPr>
              <a:t>，如图</a:t>
            </a:r>
            <a:r>
              <a:rPr lang="en-US" altLang="zh-CN">
                <a:solidFill>
                  <a:srgbClr val="1E14E8"/>
                </a:solidFill>
                <a:latin typeface="Times New Roman" panose="02020603050405020304" pitchFamily="18" charset="0"/>
                <a:ea typeface="华文新魏" panose="02010800040101010101" pitchFamily="2" charset="-122"/>
              </a:rPr>
              <a:t>(b)</a:t>
            </a:r>
            <a:r>
              <a:rPr lang="zh-CN" altLang="en-US">
                <a:solidFill>
                  <a:srgbClr val="1E14E8"/>
                </a:solidFill>
                <a:latin typeface="Times New Roman" panose="02020603050405020304" pitchFamily="18" charset="0"/>
                <a:ea typeface="华文新魏" panose="02010800040101010101" pitchFamily="2" charset="-122"/>
              </a:rPr>
              <a:t>所示。</a:t>
            </a:r>
          </a:p>
        </p:txBody>
      </p:sp>
      <p:sp>
        <p:nvSpPr>
          <p:cNvPr id="49165" name="矩形 49164">
            <a:extLst>
              <a:ext uri="{FF2B5EF4-FFF2-40B4-BE49-F238E27FC236}">
                <a16:creationId xmlns:a16="http://schemas.microsoft.com/office/drawing/2014/main" id="{C4DEE9D1-9C27-47F1-AAF6-6520BC155DF0}"/>
              </a:ext>
            </a:extLst>
          </p:cNvPr>
          <p:cNvSpPr>
            <a:spLocks noChangeArrowheads="1"/>
          </p:cNvSpPr>
          <p:nvPr/>
        </p:nvSpPr>
        <p:spPr bwMode="auto">
          <a:xfrm>
            <a:off x="381000" y="3489325"/>
            <a:ext cx="45720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1E14E8"/>
                </a:solidFill>
                <a:latin typeface="Times New Roman" panose="02020603050405020304" pitchFamily="18" charset="0"/>
                <a:ea typeface="华文新魏" panose="02010800040101010101" pitchFamily="2" charset="-122"/>
              </a:rPr>
              <a:t>     </a:t>
            </a:r>
            <a:r>
              <a:rPr lang="zh-CN" altLang="en-US">
                <a:solidFill>
                  <a:srgbClr val="1E14E8"/>
                </a:solidFill>
                <a:latin typeface="Times New Roman" panose="02020603050405020304" pitchFamily="18" charset="0"/>
                <a:ea typeface="华文新魏" panose="02010800040101010101" pitchFamily="2" charset="-122"/>
              </a:rPr>
              <a:t>由图</a:t>
            </a:r>
            <a:r>
              <a:rPr lang="en-US" altLang="zh-CN">
                <a:solidFill>
                  <a:srgbClr val="1E14E8"/>
                </a:solidFill>
                <a:latin typeface="Times New Roman" panose="02020603050405020304" pitchFamily="18" charset="0"/>
                <a:ea typeface="华文新魏" panose="02010800040101010101" pitchFamily="2" charset="-122"/>
              </a:rPr>
              <a:t>(b)</a:t>
            </a:r>
            <a:r>
              <a:rPr lang="zh-CN" altLang="en-US">
                <a:solidFill>
                  <a:srgbClr val="1E14E8"/>
                </a:solidFill>
                <a:latin typeface="Times New Roman" panose="02020603050405020304" pitchFamily="18" charset="0"/>
                <a:ea typeface="华文新魏" panose="02010800040101010101" pitchFamily="2" charset="-122"/>
              </a:rPr>
              <a:t>，可见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1</a:t>
            </a:r>
            <a:r>
              <a:rPr lang="en-US" altLang="zh-CN">
                <a:solidFill>
                  <a:srgbClr val="1E14E8"/>
                </a:solidFill>
                <a:latin typeface="Times New Roman" panose="02020603050405020304" pitchFamily="18" charset="0"/>
                <a:ea typeface="华文新魏" panose="02010800040101010101" pitchFamily="2" charset="-122"/>
              </a:rPr>
              <a:t> = </a:t>
            </a:r>
            <a:r>
              <a:rPr lang="en-US" altLang="zh-CN">
                <a:solidFill>
                  <a:srgbClr val="1E14E8"/>
                </a:solidFill>
                <a:latin typeface="黑体" panose="02010609060101010101" pitchFamily="49" charset="-122"/>
                <a:ea typeface="黑体" panose="02010609060101010101" pitchFamily="49" charset="-122"/>
              </a:rPr>
              <a:t>-</a:t>
            </a:r>
            <a:r>
              <a:rPr lang="en-US" altLang="zh-CN">
                <a:solidFill>
                  <a:srgbClr val="1E14E8"/>
                </a:solidFill>
                <a:latin typeface="Times New Roman" panose="02020603050405020304" pitchFamily="18" charset="0"/>
                <a:ea typeface="华文新魏" panose="02010800040101010101" pitchFamily="2" charset="-122"/>
              </a:rPr>
              <a:t> </a:t>
            </a:r>
            <a:r>
              <a:rPr lang="en-US" altLang="zh-CN" i="1">
                <a:solidFill>
                  <a:srgbClr val="1E14E8"/>
                </a:solidFill>
                <a:latin typeface="Times New Roman" panose="02020603050405020304" pitchFamily="18" charset="0"/>
                <a:ea typeface="华文新魏" panose="02010800040101010101" pitchFamily="2" charset="-122"/>
              </a:rPr>
              <a:t>i</a:t>
            </a:r>
            <a:r>
              <a:rPr lang="zh-CN" altLang="en-US">
                <a:solidFill>
                  <a:srgbClr val="1E14E8"/>
                </a:solidFill>
                <a:latin typeface="Times New Roman" panose="02020603050405020304" pitchFamily="18" charset="0"/>
                <a:ea typeface="华文新魏" panose="02010800040101010101" pitchFamily="2" charset="-122"/>
              </a:rPr>
              <a:t>，</a:t>
            </a:r>
          </a:p>
          <a:p>
            <a:pPr eaLnBrk="1" hangingPunct="1"/>
            <a:r>
              <a:rPr lang="zh-CN" altLang="en-US">
                <a:solidFill>
                  <a:srgbClr val="1E14E8"/>
                </a:solidFill>
                <a:latin typeface="Times New Roman" panose="02020603050405020304" pitchFamily="18" charset="0"/>
                <a:ea typeface="华文新魏" panose="02010800040101010101" pitchFamily="2" charset="-122"/>
              </a:rPr>
              <a:t> 在</a:t>
            </a:r>
            <a:r>
              <a:rPr lang="en-US" altLang="zh-CN">
                <a:solidFill>
                  <a:srgbClr val="1E14E8"/>
                </a:solidFill>
                <a:latin typeface="Times New Roman" panose="02020603050405020304" pitchFamily="18" charset="0"/>
                <a:ea typeface="华文新魏" panose="02010800040101010101" pitchFamily="2" charset="-122"/>
              </a:rPr>
              <a:t>a</a:t>
            </a:r>
            <a:r>
              <a:rPr lang="zh-CN" altLang="en-US">
                <a:solidFill>
                  <a:srgbClr val="1E14E8"/>
                </a:solidFill>
                <a:latin typeface="Times New Roman" panose="02020603050405020304" pitchFamily="18" charset="0"/>
                <a:ea typeface="华文新魏" panose="02010800040101010101" pitchFamily="2" charset="-122"/>
              </a:rPr>
              <a:t>点列</a:t>
            </a:r>
            <a:r>
              <a:rPr lang="en-US" altLang="zh-CN">
                <a:solidFill>
                  <a:srgbClr val="1E14E8"/>
                </a:solidFill>
                <a:latin typeface="Times New Roman" panose="02020603050405020304" pitchFamily="18" charset="0"/>
                <a:ea typeface="华文新魏" panose="02010800040101010101" pitchFamily="2" charset="-122"/>
              </a:rPr>
              <a:t>KCL</a:t>
            </a:r>
            <a:r>
              <a:rPr lang="zh-CN" altLang="en-US">
                <a:solidFill>
                  <a:srgbClr val="1E14E8"/>
                </a:solidFill>
                <a:latin typeface="Times New Roman" panose="02020603050405020304" pitchFamily="18" charset="0"/>
                <a:ea typeface="华文新魏" panose="02010800040101010101" pitchFamily="2" charset="-122"/>
              </a:rPr>
              <a:t>，有 </a:t>
            </a:r>
          </a:p>
          <a:p>
            <a:pPr eaLnBrk="1" hangingPunct="1"/>
            <a:r>
              <a:rPr lang="zh-CN" altLang="en-US">
                <a:solidFill>
                  <a:srgbClr val="1E14E8"/>
                </a:solidFill>
                <a:latin typeface="Times New Roman" panose="02020603050405020304" pitchFamily="18" charset="0"/>
                <a:ea typeface="华文新魏" panose="02010800040101010101" pitchFamily="2" charset="-122"/>
              </a:rPr>
              <a:t>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2</a:t>
            </a:r>
            <a:r>
              <a:rPr lang="en-US" altLang="zh-CN">
                <a:solidFill>
                  <a:srgbClr val="1E14E8"/>
                </a:solidFill>
                <a:latin typeface="Times New Roman" panose="02020603050405020304" pitchFamily="18" charset="0"/>
                <a:ea typeface="华文新魏" panose="02010800040101010101" pitchFamily="2" charset="-122"/>
              </a:rPr>
              <a:t> +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1</a:t>
            </a:r>
            <a:r>
              <a:rPr lang="en-US" altLang="zh-CN">
                <a:solidFill>
                  <a:srgbClr val="1E14E8"/>
                </a:solidFill>
                <a:latin typeface="Times New Roman" panose="02020603050405020304" pitchFamily="18" charset="0"/>
                <a:ea typeface="华文新魏" panose="02010800040101010101" pitchFamily="2" charset="-122"/>
              </a:rPr>
              <a:t> – 0.5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1</a:t>
            </a:r>
            <a:r>
              <a:rPr lang="en-US" altLang="zh-CN">
                <a:solidFill>
                  <a:srgbClr val="1E14E8"/>
                </a:solidFill>
                <a:latin typeface="Times New Roman" panose="02020603050405020304" pitchFamily="18" charset="0"/>
                <a:ea typeface="华文新魏" panose="02010800040101010101" pitchFamily="2" charset="-122"/>
              </a:rPr>
              <a:t> = 0</a:t>
            </a:r>
          </a:p>
          <a:p>
            <a:pPr eaLnBrk="1" hangingPunct="1"/>
            <a:r>
              <a:rPr lang="zh-CN" altLang="en-US">
                <a:solidFill>
                  <a:srgbClr val="1E14E8"/>
                </a:solidFill>
                <a:latin typeface="Times New Roman" panose="02020603050405020304" pitchFamily="18" charset="0"/>
                <a:ea typeface="华文新魏" panose="02010800040101010101" pitchFamily="2" charset="-122"/>
              </a:rPr>
              <a:t>故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2</a:t>
            </a:r>
            <a:r>
              <a:rPr lang="en-US" altLang="zh-CN">
                <a:solidFill>
                  <a:srgbClr val="1E14E8"/>
                </a:solidFill>
                <a:latin typeface="Times New Roman" panose="02020603050405020304" pitchFamily="18" charset="0"/>
                <a:ea typeface="华文新魏" panose="02010800040101010101" pitchFamily="2" charset="-122"/>
              </a:rPr>
              <a:t> = – 0.5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1</a:t>
            </a:r>
            <a:r>
              <a:rPr lang="en-US" altLang="zh-CN">
                <a:solidFill>
                  <a:srgbClr val="1E14E8"/>
                </a:solidFill>
                <a:latin typeface="Times New Roman" panose="02020603050405020304" pitchFamily="18" charset="0"/>
                <a:ea typeface="华文新魏" panose="02010800040101010101" pitchFamily="2" charset="-122"/>
              </a:rPr>
              <a:t> = 0.5 </a:t>
            </a:r>
            <a:r>
              <a:rPr lang="en-US" altLang="zh-CN" i="1">
                <a:solidFill>
                  <a:srgbClr val="1E14E8"/>
                </a:solidFill>
                <a:latin typeface="Times New Roman" panose="02020603050405020304" pitchFamily="18" charset="0"/>
                <a:ea typeface="华文新魏" panose="02010800040101010101" pitchFamily="2" charset="-122"/>
              </a:rPr>
              <a:t>i</a:t>
            </a:r>
            <a:endParaRPr lang="en-US" altLang="zh-CN">
              <a:solidFill>
                <a:srgbClr val="1E14E8"/>
              </a:solidFill>
              <a:latin typeface="Times New Roman" panose="02020603050405020304" pitchFamily="18" charset="0"/>
              <a:ea typeface="华文新魏" panose="02010800040101010101" pitchFamily="2" charset="-122"/>
            </a:endParaRPr>
          </a:p>
          <a:p>
            <a:pPr eaLnBrk="1" hangingPunct="1"/>
            <a:r>
              <a:rPr lang="en-US" altLang="zh-CN">
                <a:solidFill>
                  <a:srgbClr val="1E14E8"/>
                </a:solidFill>
                <a:latin typeface="Times New Roman" panose="02020603050405020304" pitchFamily="18" charset="0"/>
                <a:ea typeface="华文新魏" panose="02010800040101010101" pitchFamily="2" charset="-122"/>
              </a:rPr>
              <a:t>           </a:t>
            </a:r>
            <a:r>
              <a:rPr lang="en-US" altLang="zh-CN" i="1">
                <a:solidFill>
                  <a:srgbClr val="1E14E8"/>
                </a:solidFill>
                <a:latin typeface="Times New Roman" panose="02020603050405020304" pitchFamily="18" charset="0"/>
                <a:ea typeface="华文新魏" panose="02010800040101010101" pitchFamily="2" charset="-122"/>
              </a:rPr>
              <a:t>u</a:t>
            </a:r>
            <a:r>
              <a:rPr lang="en-US" altLang="zh-CN">
                <a:solidFill>
                  <a:srgbClr val="1E14E8"/>
                </a:solidFill>
                <a:latin typeface="Times New Roman" panose="02020603050405020304" pitchFamily="18" charset="0"/>
                <a:ea typeface="华文新魏" panose="02010800040101010101" pitchFamily="2" charset="-122"/>
              </a:rPr>
              <a:t> = 2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2</a:t>
            </a:r>
            <a:r>
              <a:rPr lang="en-US" altLang="zh-CN">
                <a:solidFill>
                  <a:srgbClr val="1E14E8"/>
                </a:solidFill>
                <a:latin typeface="Times New Roman" panose="02020603050405020304" pitchFamily="18" charset="0"/>
                <a:ea typeface="华文新魏" panose="02010800040101010101" pitchFamily="2" charset="-122"/>
              </a:rPr>
              <a:t> + 2</a:t>
            </a:r>
            <a:r>
              <a:rPr lang="en-US" altLang="zh-CN" i="1">
                <a:solidFill>
                  <a:srgbClr val="1E14E8"/>
                </a:solidFill>
                <a:latin typeface="Times New Roman" panose="02020603050405020304" pitchFamily="18" charset="0"/>
                <a:ea typeface="华文新魏" panose="02010800040101010101" pitchFamily="2" charset="-122"/>
              </a:rPr>
              <a:t>i</a:t>
            </a:r>
            <a:r>
              <a:rPr lang="en-US" altLang="zh-CN">
                <a:solidFill>
                  <a:srgbClr val="1E14E8"/>
                </a:solidFill>
                <a:latin typeface="Times New Roman" panose="02020603050405020304" pitchFamily="18" charset="0"/>
                <a:ea typeface="华文新魏" panose="02010800040101010101" pitchFamily="2" charset="-122"/>
              </a:rPr>
              <a:t> = </a:t>
            </a:r>
            <a:r>
              <a:rPr lang="en-US" altLang="zh-CN" i="1">
                <a:solidFill>
                  <a:srgbClr val="1E14E8"/>
                </a:solidFill>
                <a:latin typeface="Times New Roman" panose="02020603050405020304" pitchFamily="18" charset="0"/>
                <a:ea typeface="华文新魏" panose="02010800040101010101" pitchFamily="2" charset="-122"/>
              </a:rPr>
              <a:t>i </a:t>
            </a:r>
            <a:r>
              <a:rPr lang="en-US" altLang="zh-CN">
                <a:solidFill>
                  <a:srgbClr val="1E14E8"/>
                </a:solidFill>
                <a:latin typeface="Times New Roman" panose="02020603050405020304" pitchFamily="18" charset="0"/>
                <a:ea typeface="华文新魏" panose="02010800040101010101" pitchFamily="2" charset="-122"/>
              </a:rPr>
              <a:t>+ 2</a:t>
            </a:r>
            <a:r>
              <a:rPr lang="en-US" altLang="zh-CN" i="1">
                <a:solidFill>
                  <a:srgbClr val="1E14E8"/>
                </a:solidFill>
                <a:latin typeface="Times New Roman" panose="02020603050405020304" pitchFamily="18" charset="0"/>
                <a:ea typeface="华文新魏" panose="02010800040101010101" pitchFamily="2" charset="-122"/>
              </a:rPr>
              <a:t>i</a:t>
            </a:r>
            <a:r>
              <a:rPr lang="en-US" altLang="zh-CN">
                <a:solidFill>
                  <a:srgbClr val="1E14E8"/>
                </a:solidFill>
                <a:latin typeface="Times New Roman" panose="02020603050405020304" pitchFamily="18" charset="0"/>
                <a:ea typeface="华文新魏" panose="02010800040101010101" pitchFamily="2" charset="-122"/>
              </a:rPr>
              <a:t> = 3</a:t>
            </a:r>
            <a:r>
              <a:rPr lang="en-US" altLang="zh-CN" i="1">
                <a:solidFill>
                  <a:srgbClr val="1E14E8"/>
                </a:solidFill>
                <a:latin typeface="Times New Roman" panose="02020603050405020304" pitchFamily="18" charset="0"/>
                <a:ea typeface="华文新魏" panose="02010800040101010101" pitchFamily="2" charset="-122"/>
              </a:rPr>
              <a:t>i</a:t>
            </a:r>
            <a:r>
              <a:rPr lang="en-US" altLang="zh-CN">
                <a:solidFill>
                  <a:srgbClr val="1E14E8"/>
                </a:solidFill>
                <a:latin typeface="Times New Roman" panose="02020603050405020304" pitchFamily="18" charset="0"/>
                <a:ea typeface="华文新魏" panose="02010800040101010101" pitchFamily="2" charset="-122"/>
              </a:rPr>
              <a:t> </a:t>
            </a:r>
          </a:p>
          <a:p>
            <a:pPr eaLnBrk="1" hangingPunct="1"/>
            <a:r>
              <a:rPr lang="zh-CN" altLang="en-US">
                <a:solidFill>
                  <a:srgbClr val="1E14E8"/>
                </a:solidFill>
                <a:latin typeface="Times New Roman" panose="02020603050405020304" pitchFamily="18" charset="0"/>
                <a:ea typeface="华文新魏" panose="02010800040101010101" pitchFamily="2" charset="-122"/>
              </a:rPr>
              <a:t>因此</a:t>
            </a:r>
          </a:p>
          <a:p>
            <a:pPr eaLnBrk="1" hangingPunct="1"/>
            <a:endParaRPr lang="zh-CN" altLang="en-US">
              <a:solidFill>
                <a:srgbClr val="1E14E8"/>
              </a:solidFill>
              <a:latin typeface="Times New Roman" panose="02020603050405020304" pitchFamily="18" charset="0"/>
              <a:ea typeface="华文新魏" panose="02010800040101010101" pitchFamily="2" charset="-122"/>
            </a:endParaRPr>
          </a:p>
        </p:txBody>
      </p:sp>
      <p:graphicFrame>
        <p:nvGraphicFramePr>
          <p:cNvPr id="49166" name="对象 49165">
            <a:extLst>
              <a:ext uri="{FF2B5EF4-FFF2-40B4-BE49-F238E27FC236}">
                <a16:creationId xmlns:a16="http://schemas.microsoft.com/office/drawing/2014/main" id="{30A45A2F-1463-40C3-BABA-173D42DB7771}"/>
              </a:ext>
            </a:extLst>
          </p:cNvPr>
          <p:cNvGraphicFramePr>
            <a:graphicFrameLocks/>
          </p:cNvGraphicFramePr>
          <p:nvPr/>
        </p:nvGraphicFramePr>
        <p:xfrm>
          <a:off x="1157288" y="5105400"/>
          <a:ext cx="1585912" cy="758825"/>
        </p:xfrm>
        <a:graphic>
          <a:graphicData uri="http://schemas.openxmlformats.org/presentationml/2006/ole">
            <mc:AlternateContent xmlns:mc="http://schemas.openxmlformats.org/markup-compatibility/2006">
              <mc:Choice xmlns:v="urn:schemas-microsoft-com:vml" Requires="v">
                <p:oleObj spid="_x0000_s54339" r:id="rId7" imgW="678063" imgH="350467" progId="Equation.3">
                  <p:embed/>
                </p:oleObj>
              </mc:Choice>
              <mc:Fallback>
                <p:oleObj r:id="rId7" imgW="678063" imgH="350467" progId="Equation.3">
                  <p:embed/>
                  <p:pic>
                    <p:nvPicPr>
                      <p:cNvPr id="0" name="对象 4916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7288" y="5105400"/>
                        <a:ext cx="1585912"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167" name="矩形 49166">
            <a:extLst>
              <a:ext uri="{FF2B5EF4-FFF2-40B4-BE49-F238E27FC236}">
                <a16:creationId xmlns:a16="http://schemas.microsoft.com/office/drawing/2014/main" id="{F7633D99-BC47-4739-8BD8-7643AD270CA5}"/>
              </a:ext>
            </a:extLst>
          </p:cNvPr>
          <p:cNvSpPr>
            <a:spLocks noChangeArrowheads="1"/>
          </p:cNvSpPr>
          <p:nvPr/>
        </p:nvSpPr>
        <p:spPr bwMode="auto">
          <a:xfrm>
            <a:off x="304800" y="2743200"/>
            <a:ext cx="4572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1E14E8"/>
                </a:solidFill>
                <a:latin typeface="Times New Roman" panose="02020603050405020304" pitchFamily="18" charset="0"/>
                <a:ea typeface="华文新魏" panose="02010800040101010101" pitchFamily="2" charset="-122"/>
              </a:rPr>
              <a:t>    </a:t>
            </a:r>
            <a:r>
              <a:rPr lang="zh-CN" altLang="en-US">
                <a:solidFill>
                  <a:srgbClr val="1E14E8"/>
                </a:solidFill>
                <a:latin typeface="Times New Roman" panose="02020603050405020304" pitchFamily="18" charset="0"/>
                <a:ea typeface="华文新魏" panose="02010800040101010101" pitchFamily="2" charset="-122"/>
              </a:rPr>
              <a:t>对电路</a:t>
            </a:r>
            <a:r>
              <a:rPr lang="en-US" altLang="zh-CN">
                <a:solidFill>
                  <a:srgbClr val="1E14E8"/>
                </a:solidFill>
                <a:latin typeface="Times New Roman" panose="02020603050405020304" pitchFamily="18" charset="0"/>
                <a:ea typeface="华文新魏" panose="02010800040101010101" pitchFamily="2" charset="-122"/>
              </a:rPr>
              <a:t>(b)</a:t>
            </a:r>
            <a:r>
              <a:rPr lang="zh-CN" altLang="en-US">
                <a:solidFill>
                  <a:srgbClr val="1E14E8"/>
                </a:solidFill>
                <a:latin typeface="Times New Roman" panose="02020603050405020304" pitchFamily="18" charset="0"/>
                <a:ea typeface="华文新魏" panose="02010800040101010101" pitchFamily="2" charset="-122"/>
              </a:rPr>
              <a:t>，已知</a:t>
            </a:r>
            <a:r>
              <a:rPr lang="en-US" altLang="zh-CN" i="1">
                <a:solidFill>
                  <a:srgbClr val="1E14E8"/>
                </a:solidFill>
                <a:latin typeface="Times New Roman" panose="02020603050405020304" pitchFamily="18" charset="0"/>
                <a:ea typeface="华文新魏" panose="02010800040101010101" pitchFamily="2" charset="-122"/>
              </a:rPr>
              <a:t>i</a:t>
            </a:r>
            <a:r>
              <a:rPr lang="en-US" altLang="zh-CN">
                <a:solidFill>
                  <a:srgbClr val="1E14E8"/>
                </a:solidFill>
                <a:latin typeface="Times New Roman" panose="02020603050405020304" pitchFamily="18" charset="0"/>
                <a:ea typeface="华文新魏" panose="02010800040101010101" pitchFamily="2" charset="-122"/>
              </a:rPr>
              <a:t>(</a:t>
            </a:r>
            <a:r>
              <a:rPr lang="zh-CN" altLang="en-US">
                <a:solidFill>
                  <a:srgbClr val="1E14E8"/>
                </a:solidFill>
                <a:latin typeface="Times New Roman" panose="02020603050405020304" pitchFamily="18" charset="0"/>
                <a:ea typeface="华文新魏" panose="02010800040101010101" pitchFamily="2" charset="-122"/>
              </a:rPr>
              <a:t>可以给定具体的值，也可以不给定。</a:t>
            </a:r>
            <a:r>
              <a:rPr lang="en-US" altLang="zh-CN">
                <a:solidFill>
                  <a:srgbClr val="1E14E8"/>
                </a:solidFill>
                <a:latin typeface="Times New Roman" panose="02020603050405020304" pitchFamily="18" charset="0"/>
                <a:ea typeface="华文新魏" panose="02010800040101010101" pitchFamily="2" charset="-122"/>
              </a:rPr>
              <a:t>)</a:t>
            </a:r>
            <a:r>
              <a:rPr lang="zh-CN" altLang="en-US">
                <a:solidFill>
                  <a:srgbClr val="1E14E8"/>
                </a:solidFill>
                <a:latin typeface="Times New Roman" panose="02020603050405020304" pitchFamily="18" charset="0"/>
                <a:ea typeface="华文新魏" panose="02010800040101010101" pitchFamily="2" charset="-122"/>
              </a:rPr>
              <a:t>，求</a:t>
            </a:r>
            <a:r>
              <a:rPr lang="en-US" altLang="zh-CN" i="1">
                <a:solidFill>
                  <a:srgbClr val="1E14E8"/>
                </a:solidFill>
                <a:latin typeface="Times New Roman" panose="02020603050405020304" pitchFamily="18" charset="0"/>
                <a:ea typeface="华文新魏" panose="02010800040101010101" pitchFamily="2" charset="-122"/>
              </a:rPr>
              <a:t>u</a:t>
            </a:r>
            <a:r>
              <a:rPr lang="zh-CN" altLang="en-US">
                <a:solidFill>
                  <a:srgbClr val="1E14E8"/>
                </a:solidFill>
                <a:latin typeface="Times New Roman" panose="02020603050405020304" pitchFamily="18" charset="0"/>
                <a:ea typeface="华文新魏" panose="02010800040101010101" pitchFamily="2" charset="-122"/>
              </a:rPr>
              <a:t>。</a:t>
            </a:r>
          </a:p>
        </p:txBody>
      </p:sp>
      <p:sp>
        <p:nvSpPr>
          <p:cNvPr id="49169" name="云形标注 49168">
            <a:extLst>
              <a:ext uri="{FF2B5EF4-FFF2-40B4-BE49-F238E27FC236}">
                <a16:creationId xmlns:a16="http://schemas.microsoft.com/office/drawing/2014/main" id="{6E5575C8-7B8A-4B18-A089-EF87713C4259}"/>
              </a:ext>
            </a:extLst>
          </p:cNvPr>
          <p:cNvSpPr>
            <a:spLocks noChangeArrowheads="1"/>
          </p:cNvSpPr>
          <p:nvPr/>
        </p:nvSpPr>
        <p:spPr bwMode="auto">
          <a:xfrm>
            <a:off x="7243763" y="2747963"/>
            <a:ext cx="1976437" cy="1214437"/>
          </a:xfrm>
          <a:prstGeom prst="cloudCallout">
            <a:avLst>
              <a:gd name="adj1" fmla="val -71810"/>
              <a:gd name="adj2" fmla="val 42005"/>
            </a:avLst>
          </a:prstGeom>
          <a:gradFill rotWithShape="0">
            <a:gsLst>
              <a:gs pos="0">
                <a:schemeClr val="accent1"/>
              </a:gs>
              <a:gs pos="100000">
                <a:srgbClr val="FFFFFF"/>
              </a:gs>
            </a:gsLst>
            <a:lin ang="5400000" scaled="1"/>
          </a:gra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round/>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400">
                <a:solidFill>
                  <a:srgbClr val="FF0000"/>
                </a:solidFill>
                <a:latin typeface="Times New Roman" panose="02020603050405020304" pitchFamily="18" charset="0"/>
                <a:ea typeface="方正舒体" panose="02010601030101010101" pitchFamily="2" charset="-122"/>
              </a:rPr>
              <a:t>受控源保留呦！</a:t>
            </a:r>
          </a:p>
        </p:txBody>
      </p:sp>
      <p:sp>
        <p:nvSpPr>
          <p:cNvPr id="2" name="文本框 49173">
            <a:hlinkClick r:id="" action="ppaction://hlinkshowjump?jump=nextslide"/>
            <a:extLst>
              <a:ext uri="{FF2B5EF4-FFF2-40B4-BE49-F238E27FC236}">
                <a16:creationId xmlns:a16="http://schemas.microsoft.com/office/drawing/2014/main" id="{B6628260-6CCB-4B20-B93F-9CEE80612FA3}"/>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3" name="文本框 49174">
            <a:hlinkClick r:id="" action="ppaction://hlinkshowjump?jump=previousslide"/>
            <a:extLst>
              <a:ext uri="{FF2B5EF4-FFF2-40B4-BE49-F238E27FC236}">
                <a16:creationId xmlns:a16="http://schemas.microsoft.com/office/drawing/2014/main" id="{F2960654-0A58-4C8D-A2A7-7DF1521D19E6}"/>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4" name="文本框 49175">
            <a:extLst>
              <a:ext uri="{FF2B5EF4-FFF2-40B4-BE49-F238E27FC236}">
                <a16:creationId xmlns:a16="http://schemas.microsoft.com/office/drawing/2014/main" id="{5E4ABD04-47D5-45A3-B5CF-F0FE61265896}"/>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A95B8E56-697C-456A-8B84-65DCE6DF2679}"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36</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5" name="文本框 49176">
            <a:hlinkClick r:id="" action="ppaction://hlinkshowjump?jump=firstslide"/>
            <a:extLst>
              <a:ext uri="{FF2B5EF4-FFF2-40B4-BE49-F238E27FC236}">
                <a16:creationId xmlns:a16="http://schemas.microsoft.com/office/drawing/2014/main" id="{20BAE5FD-A956-4C23-B2CC-1C813E37265C}"/>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54288" name="标题 49177">
            <a:extLst>
              <a:ext uri="{FF2B5EF4-FFF2-40B4-BE49-F238E27FC236}">
                <a16:creationId xmlns:a16="http://schemas.microsoft.com/office/drawing/2014/main" id="{03B843A9-E100-4813-AFF7-D54BDEE7DF17}"/>
              </a:ext>
            </a:extLst>
          </p:cNvPr>
          <p:cNvSpPr>
            <a:spLocks noGrp="1" noChangeArrowheads="1"/>
          </p:cNvSpPr>
          <p:nvPr>
            <p:ph type="title" idx="4294967295"/>
          </p:nvPr>
        </p:nvSpPr>
        <p:spPr>
          <a:xfrm>
            <a:off x="381000" y="914400"/>
            <a:ext cx="1447800" cy="381000"/>
          </a:xfrm>
        </p:spPr>
        <p:txBody>
          <a:bodyPr/>
          <a:lstStyle/>
          <a:p>
            <a:pPr eaLnBrk="1" hangingPunct="1"/>
            <a:r>
              <a:rPr lang="zh-CN" altLang="en-US">
                <a:solidFill>
                  <a:srgbClr val="D82E1C"/>
                </a:solidFill>
                <a:latin typeface="黑体" panose="02010609060101010101" pitchFamily="49" charset="-122"/>
                <a:ea typeface="黑体" panose="02010609060101010101" pitchFamily="49" charset="-122"/>
              </a:rPr>
              <a:t>举例：</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9161"/>
                                        </p:tgtEl>
                                        <p:attrNameLst>
                                          <p:attrName>style.visibility</p:attrName>
                                        </p:attrNameLst>
                                      </p:cBhvr>
                                      <p:to>
                                        <p:strVal val="visible"/>
                                      </p:to>
                                    </p:set>
                                    <p:animEffect transition="in" filter="wipe(up)">
                                      <p:cBhvr>
                                        <p:cTn id="7" dur="500"/>
                                        <p:tgtEl>
                                          <p:spTgt spid="49161"/>
                                        </p:tgtEl>
                                      </p:cBhvr>
                                    </p:animEffect>
                                  </p:childTnLst>
                                </p:cTn>
                              </p:par>
                            </p:childTnLst>
                          </p:cTn>
                        </p:par>
                        <p:par>
                          <p:cTn id="8" fill="hold" nodeType="afterGroup">
                            <p:stCondLst>
                              <p:cond delay="500"/>
                            </p:stCondLst>
                            <p:childTnLst>
                              <p:par>
                                <p:cTn id="9" presetID="2" presetClass="entr" presetSubtype="2" fill="hold" nodeType="afterEffect">
                                  <p:stCondLst>
                                    <p:cond delay="0"/>
                                  </p:stCondLst>
                                  <p:childTnLst>
                                    <p:set>
                                      <p:cBhvr>
                                        <p:cTn id="10" dur="1" fill="hold">
                                          <p:stCondLst>
                                            <p:cond delay="0"/>
                                          </p:stCondLst>
                                        </p:cTn>
                                        <p:tgtEl>
                                          <p:spTgt spid="49162"/>
                                        </p:tgtEl>
                                        <p:attrNameLst>
                                          <p:attrName>style.visibility</p:attrName>
                                        </p:attrNameLst>
                                      </p:cBhvr>
                                      <p:to>
                                        <p:strVal val="visible"/>
                                      </p:to>
                                    </p:set>
                                    <p:anim calcmode="lin" valueType="num">
                                      <p:cBhvr additive="base">
                                        <p:cTn id="11" dur="500" fill="hold"/>
                                        <p:tgtEl>
                                          <p:spTgt spid="49162"/>
                                        </p:tgtEl>
                                        <p:attrNameLst>
                                          <p:attrName>ppt_x</p:attrName>
                                        </p:attrNameLst>
                                      </p:cBhvr>
                                      <p:tavLst>
                                        <p:tav tm="0">
                                          <p:val>
                                            <p:strVal val="1+#ppt_w/2"/>
                                          </p:val>
                                        </p:tav>
                                        <p:tav tm="100000">
                                          <p:val>
                                            <p:strVal val="#ppt_x"/>
                                          </p:val>
                                        </p:tav>
                                      </p:tavLst>
                                    </p:anim>
                                    <p:anim calcmode="lin" valueType="num">
                                      <p:cBhvr additive="base">
                                        <p:cTn id="12" dur="500" fill="hold"/>
                                        <p:tgtEl>
                                          <p:spTgt spid="49162"/>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164"/>
                                        </p:tgtEl>
                                        <p:attrNameLst>
                                          <p:attrName>style.visibility</p:attrName>
                                        </p:attrNameLst>
                                      </p:cBhvr>
                                      <p:to>
                                        <p:strVal val="visible"/>
                                      </p:to>
                                    </p:set>
                                    <p:animEffect transition="in" filter="wipe(up)">
                                      <p:cBhvr>
                                        <p:cTn id="17" dur="500"/>
                                        <p:tgtEl>
                                          <p:spTgt spid="49164"/>
                                        </p:tgtEl>
                                      </p:cBhvr>
                                    </p:animEffect>
                                  </p:childTnLst>
                                </p:cTn>
                              </p:par>
                            </p:childTnLst>
                          </p:cTn>
                        </p:par>
                        <p:par>
                          <p:cTn id="18" fill="hold" nodeType="afterGroup">
                            <p:stCondLst>
                              <p:cond delay="500"/>
                            </p:stCondLst>
                            <p:childTnLst>
                              <p:par>
                                <p:cTn id="19" presetID="2" presetClass="entr" presetSubtype="2" fill="hold" nodeType="afterEffect">
                                  <p:stCondLst>
                                    <p:cond delay="0"/>
                                  </p:stCondLst>
                                  <p:childTnLst>
                                    <p:set>
                                      <p:cBhvr>
                                        <p:cTn id="20" dur="1" fill="hold">
                                          <p:stCondLst>
                                            <p:cond delay="0"/>
                                          </p:stCondLst>
                                        </p:cTn>
                                        <p:tgtEl>
                                          <p:spTgt spid="49163"/>
                                        </p:tgtEl>
                                        <p:attrNameLst>
                                          <p:attrName>style.visibility</p:attrName>
                                        </p:attrNameLst>
                                      </p:cBhvr>
                                      <p:to>
                                        <p:strVal val="visible"/>
                                      </p:to>
                                    </p:set>
                                    <p:anim calcmode="lin" valueType="num">
                                      <p:cBhvr additive="base">
                                        <p:cTn id="21" dur="500" fill="hold"/>
                                        <p:tgtEl>
                                          <p:spTgt spid="49163"/>
                                        </p:tgtEl>
                                        <p:attrNameLst>
                                          <p:attrName>ppt_x</p:attrName>
                                        </p:attrNameLst>
                                      </p:cBhvr>
                                      <p:tavLst>
                                        <p:tav tm="0">
                                          <p:val>
                                            <p:strVal val="1+#ppt_w/2"/>
                                          </p:val>
                                        </p:tav>
                                        <p:tav tm="100000">
                                          <p:val>
                                            <p:strVal val="#ppt_x"/>
                                          </p:val>
                                        </p:tav>
                                      </p:tavLst>
                                    </p:anim>
                                    <p:anim calcmode="lin" valueType="num">
                                      <p:cBhvr additive="base">
                                        <p:cTn id="22" dur="500" fill="hold"/>
                                        <p:tgtEl>
                                          <p:spTgt spid="49163"/>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1000"/>
                            </p:stCondLst>
                            <p:childTnLst>
                              <p:par>
                                <p:cTn id="24" presetID="2" presetClass="entr" presetSubtype="2" fill="hold" grpId="0" nodeType="afterEffect">
                                  <p:stCondLst>
                                    <p:cond delay="0"/>
                                  </p:stCondLst>
                                  <p:childTnLst>
                                    <p:set>
                                      <p:cBhvr>
                                        <p:cTn id="25" dur="1" fill="hold">
                                          <p:stCondLst>
                                            <p:cond delay="0"/>
                                          </p:stCondLst>
                                        </p:cTn>
                                        <p:tgtEl>
                                          <p:spTgt spid="49169"/>
                                        </p:tgtEl>
                                        <p:attrNameLst>
                                          <p:attrName>style.visibility</p:attrName>
                                        </p:attrNameLst>
                                      </p:cBhvr>
                                      <p:to>
                                        <p:strVal val="visible"/>
                                      </p:to>
                                    </p:set>
                                    <p:anim calcmode="lin" valueType="num">
                                      <p:cBhvr additive="base">
                                        <p:cTn id="26" dur="500" fill="hold"/>
                                        <p:tgtEl>
                                          <p:spTgt spid="49169"/>
                                        </p:tgtEl>
                                        <p:attrNameLst>
                                          <p:attrName>ppt_x</p:attrName>
                                        </p:attrNameLst>
                                      </p:cBhvr>
                                      <p:tavLst>
                                        <p:tav tm="0">
                                          <p:val>
                                            <p:strVal val="1+#ppt_w/2"/>
                                          </p:val>
                                        </p:tav>
                                        <p:tav tm="100000">
                                          <p:val>
                                            <p:strVal val="#ppt_x"/>
                                          </p:val>
                                        </p:tav>
                                      </p:tavLst>
                                    </p:anim>
                                    <p:anim calcmode="lin" valueType="num">
                                      <p:cBhvr additive="base">
                                        <p:cTn id="27" dur="500" fill="hold"/>
                                        <p:tgtEl>
                                          <p:spTgt spid="49169"/>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9167"/>
                                        </p:tgtEl>
                                        <p:attrNameLst>
                                          <p:attrName>style.visibility</p:attrName>
                                        </p:attrNameLst>
                                      </p:cBhvr>
                                      <p:to>
                                        <p:strVal val="visible"/>
                                      </p:to>
                                    </p:set>
                                    <p:animEffect transition="in" filter="wipe(up)">
                                      <p:cBhvr>
                                        <p:cTn id="32" dur="500"/>
                                        <p:tgtEl>
                                          <p:spTgt spid="4916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9165">
                                            <p:txEl>
                                              <p:pRg st="0" end="0"/>
                                            </p:txEl>
                                          </p:spTgt>
                                        </p:tgtEl>
                                        <p:attrNameLst>
                                          <p:attrName>style.visibility</p:attrName>
                                        </p:attrNameLst>
                                      </p:cBhvr>
                                      <p:to>
                                        <p:strVal val="visible"/>
                                      </p:to>
                                    </p:set>
                                    <p:animEffect transition="in" filter="wipe(up)">
                                      <p:cBhvr>
                                        <p:cTn id="37" dur="500"/>
                                        <p:tgtEl>
                                          <p:spTgt spid="49165">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9165">
                                            <p:txEl>
                                              <p:pRg st="1" end="1"/>
                                            </p:txEl>
                                          </p:spTgt>
                                        </p:tgtEl>
                                        <p:attrNameLst>
                                          <p:attrName>style.visibility</p:attrName>
                                        </p:attrNameLst>
                                      </p:cBhvr>
                                      <p:to>
                                        <p:strVal val="visible"/>
                                      </p:to>
                                    </p:set>
                                    <p:animEffect transition="in" filter="wipe(up)">
                                      <p:cBhvr>
                                        <p:cTn id="42" dur="500"/>
                                        <p:tgtEl>
                                          <p:spTgt spid="49165">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49165">
                                            <p:txEl>
                                              <p:pRg st="2" end="2"/>
                                            </p:txEl>
                                          </p:spTgt>
                                        </p:tgtEl>
                                        <p:attrNameLst>
                                          <p:attrName>style.visibility</p:attrName>
                                        </p:attrNameLst>
                                      </p:cBhvr>
                                      <p:to>
                                        <p:strVal val="visible"/>
                                      </p:to>
                                    </p:set>
                                    <p:animEffect transition="in" filter="wipe(up)">
                                      <p:cBhvr>
                                        <p:cTn id="47" dur="500"/>
                                        <p:tgtEl>
                                          <p:spTgt spid="49165">
                                            <p:txEl>
                                              <p:pRg st="2" end="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49165">
                                            <p:txEl>
                                              <p:pRg st="3" end="3"/>
                                            </p:txEl>
                                          </p:spTgt>
                                        </p:tgtEl>
                                        <p:attrNameLst>
                                          <p:attrName>style.visibility</p:attrName>
                                        </p:attrNameLst>
                                      </p:cBhvr>
                                      <p:to>
                                        <p:strVal val="visible"/>
                                      </p:to>
                                    </p:set>
                                    <p:animEffect transition="in" filter="wipe(up)">
                                      <p:cBhvr>
                                        <p:cTn id="52" dur="500"/>
                                        <p:tgtEl>
                                          <p:spTgt spid="49165">
                                            <p:txEl>
                                              <p:pRg st="3" end="3"/>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49165">
                                            <p:txEl>
                                              <p:pRg st="4" end="4"/>
                                            </p:txEl>
                                          </p:spTgt>
                                        </p:tgtEl>
                                        <p:attrNameLst>
                                          <p:attrName>style.visibility</p:attrName>
                                        </p:attrNameLst>
                                      </p:cBhvr>
                                      <p:to>
                                        <p:strVal val="visible"/>
                                      </p:to>
                                    </p:set>
                                    <p:animEffect transition="in" filter="wipe(up)">
                                      <p:cBhvr>
                                        <p:cTn id="57" dur="500"/>
                                        <p:tgtEl>
                                          <p:spTgt spid="49165">
                                            <p:txEl>
                                              <p:pRg st="4" end="4"/>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49165">
                                            <p:txEl>
                                              <p:pRg st="5" end="5"/>
                                            </p:txEl>
                                          </p:spTgt>
                                        </p:tgtEl>
                                        <p:attrNameLst>
                                          <p:attrName>style.visibility</p:attrName>
                                        </p:attrNameLst>
                                      </p:cBhvr>
                                      <p:to>
                                        <p:strVal val="visible"/>
                                      </p:to>
                                    </p:set>
                                    <p:animEffect transition="in" filter="wipe(up)">
                                      <p:cBhvr>
                                        <p:cTn id="62" dur="500"/>
                                        <p:tgtEl>
                                          <p:spTgt spid="49165">
                                            <p:txEl>
                                              <p:pRg st="5" end="5"/>
                                            </p:txEl>
                                          </p:spTgt>
                                        </p:tgtEl>
                                      </p:cBhvr>
                                    </p:animEffect>
                                  </p:childTnLst>
                                </p:cTn>
                              </p:par>
                            </p:childTnLst>
                          </p:cTn>
                        </p:par>
                        <p:par>
                          <p:cTn id="63" fill="hold" nodeType="afterGroup">
                            <p:stCondLst>
                              <p:cond delay="500"/>
                            </p:stCondLst>
                            <p:childTnLst>
                              <p:par>
                                <p:cTn id="64" presetID="2" presetClass="entr" presetSubtype="8" fill="hold" nodeType="afterEffect">
                                  <p:stCondLst>
                                    <p:cond delay="0"/>
                                  </p:stCondLst>
                                  <p:childTnLst>
                                    <p:set>
                                      <p:cBhvr>
                                        <p:cTn id="65" dur="1" fill="hold">
                                          <p:stCondLst>
                                            <p:cond delay="0"/>
                                          </p:stCondLst>
                                        </p:cTn>
                                        <p:tgtEl>
                                          <p:spTgt spid="49166"/>
                                        </p:tgtEl>
                                        <p:attrNameLst>
                                          <p:attrName>style.visibility</p:attrName>
                                        </p:attrNameLst>
                                      </p:cBhvr>
                                      <p:to>
                                        <p:strVal val="visible"/>
                                      </p:to>
                                    </p:set>
                                    <p:anim calcmode="lin" valueType="num">
                                      <p:cBhvr additive="base">
                                        <p:cTn id="66" dur="500" fill="hold"/>
                                        <p:tgtEl>
                                          <p:spTgt spid="49166"/>
                                        </p:tgtEl>
                                        <p:attrNameLst>
                                          <p:attrName>ppt_x</p:attrName>
                                        </p:attrNameLst>
                                      </p:cBhvr>
                                      <p:tavLst>
                                        <p:tav tm="0">
                                          <p:val>
                                            <p:strVal val="0-#ppt_w/2"/>
                                          </p:val>
                                        </p:tav>
                                        <p:tav tm="100000">
                                          <p:val>
                                            <p:strVal val="#ppt_x"/>
                                          </p:val>
                                        </p:tav>
                                      </p:tavLst>
                                    </p:anim>
                                    <p:anim calcmode="lin" valueType="num">
                                      <p:cBhvr additive="base">
                                        <p:cTn id="67" dur="500" fill="hold"/>
                                        <p:tgtEl>
                                          <p:spTgt spid="491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1" grpId="0"/>
      <p:bldP spid="49164" grpId="0"/>
      <p:bldP spid="49165" grpId="0" build="p"/>
      <p:bldP spid="49167" grpId="0"/>
      <p:bldP spid="4916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矩形 50177">
            <a:extLst>
              <a:ext uri="{FF2B5EF4-FFF2-40B4-BE49-F238E27FC236}">
                <a16:creationId xmlns:a16="http://schemas.microsoft.com/office/drawing/2014/main" id="{D98B4E7B-AB83-4256-9B25-1D93C5467AA5}"/>
              </a:ext>
            </a:extLst>
          </p:cNvPr>
          <p:cNvSpPr>
            <a:spLocks noChangeArrowheads="1"/>
          </p:cNvSpPr>
          <p:nvPr/>
        </p:nvSpPr>
        <p:spPr bwMode="auto">
          <a:xfrm>
            <a:off x="228600" y="0"/>
            <a:ext cx="2590800"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  2.7 </a:t>
            </a:r>
            <a:r>
              <a:rPr lang="zh-CN" altLang="en-US">
                <a:solidFill>
                  <a:schemeClr val="bg1"/>
                </a:solidFill>
                <a:latin typeface="黑体" panose="02010609060101010101" pitchFamily="49" charset="-122"/>
                <a:ea typeface="黑体" panose="02010609060101010101" pitchFamily="49" charset="-122"/>
              </a:rPr>
              <a:t>等效电源定理</a:t>
            </a:r>
          </a:p>
        </p:txBody>
      </p:sp>
      <p:sp>
        <p:nvSpPr>
          <p:cNvPr id="55299" name="矩形 50178">
            <a:extLst>
              <a:ext uri="{FF2B5EF4-FFF2-40B4-BE49-F238E27FC236}">
                <a16:creationId xmlns:a16="http://schemas.microsoft.com/office/drawing/2014/main" id="{2A42C589-A588-4C9A-8B9C-CEB9E01EB76E}"/>
              </a:ext>
            </a:extLst>
          </p:cNvPr>
          <p:cNvSpPr>
            <a:spLocks noChangeArrowheads="1" noChangeShapeType="1" noTextEdit="1"/>
          </p:cNvSpPr>
          <p:nvPr/>
        </p:nvSpPr>
        <p:spPr bwMode="auto">
          <a:xfrm>
            <a:off x="3429000" y="0"/>
            <a:ext cx="48768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  三、戴维南等效内阻的计算</a:t>
            </a:r>
          </a:p>
        </p:txBody>
      </p:sp>
      <p:sp>
        <p:nvSpPr>
          <p:cNvPr id="50185" name="矩形 50184">
            <a:extLst>
              <a:ext uri="{FF2B5EF4-FFF2-40B4-BE49-F238E27FC236}">
                <a16:creationId xmlns:a16="http://schemas.microsoft.com/office/drawing/2014/main" id="{4E53FBB4-35B6-4994-9748-7F3514F34629}"/>
              </a:ext>
            </a:extLst>
          </p:cNvPr>
          <p:cNvSpPr>
            <a:spLocks noChangeArrowheads="1"/>
          </p:cNvSpPr>
          <p:nvPr/>
        </p:nvSpPr>
        <p:spPr bwMode="auto">
          <a:xfrm>
            <a:off x="152400" y="990600"/>
            <a:ext cx="83058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1E14E8"/>
                </a:solidFill>
                <a:latin typeface="Times New Roman" panose="02020603050405020304" pitchFamily="18" charset="0"/>
                <a:ea typeface="华文新魏" panose="02010800040101010101" pitchFamily="2" charset="-122"/>
              </a:rPr>
              <a:t>       </a:t>
            </a:r>
            <a:r>
              <a:rPr lang="zh-CN" altLang="en-US">
                <a:solidFill>
                  <a:srgbClr val="1E14E8"/>
                </a:solidFill>
                <a:latin typeface="Times New Roman" panose="02020603050405020304" pitchFamily="18" charset="0"/>
                <a:ea typeface="华文新魏" panose="02010800040101010101" pitchFamily="2" charset="-122"/>
              </a:rPr>
              <a:t>根据开路电压</a:t>
            </a:r>
            <a:r>
              <a:rPr lang="en-US" altLang="zh-CN" i="1">
                <a:solidFill>
                  <a:srgbClr val="1E14E8"/>
                </a:solidFill>
                <a:latin typeface="Times New Roman" panose="02020603050405020304" pitchFamily="18" charset="0"/>
                <a:ea typeface="华文新魏" panose="02010800040101010101" pitchFamily="2" charset="-122"/>
              </a:rPr>
              <a:t>u</a:t>
            </a:r>
            <a:r>
              <a:rPr lang="en-US" altLang="zh-CN" baseline="-25000">
                <a:solidFill>
                  <a:srgbClr val="1E14E8"/>
                </a:solidFill>
                <a:latin typeface="Times New Roman" panose="02020603050405020304" pitchFamily="18" charset="0"/>
                <a:ea typeface="华文新魏" panose="02010800040101010101" pitchFamily="2" charset="-122"/>
              </a:rPr>
              <a:t>OC</a:t>
            </a:r>
            <a:r>
              <a:rPr lang="zh-CN" altLang="en-US">
                <a:solidFill>
                  <a:srgbClr val="1E14E8"/>
                </a:solidFill>
                <a:latin typeface="Times New Roman" panose="02020603050405020304" pitchFamily="18" charset="0"/>
                <a:ea typeface="华文新魏" panose="02010800040101010101" pitchFamily="2" charset="-122"/>
              </a:rPr>
              <a:t>、短路电流</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SC</a:t>
            </a:r>
            <a:r>
              <a:rPr lang="zh-CN" altLang="en-US">
                <a:solidFill>
                  <a:srgbClr val="1E14E8"/>
                </a:solidFill>
                <a:latin typeface="Times New Roman" panose="02020603050405020304" pitchFamily="18" charset="0"/>
                <a:ea typeface="华文新魏" panose="02010800040101010101" pitchFamily="2" charset="-122"/>
              </a:rPr>
              <a:t>和</a:t>
            </a:r>
            <a:r>
              <a:rPr lang="en-US" altLang="zh-CN">
                <a:solidFill>
                  <a:srgbClr val="1E14E8"/>
                </a:solidFill>
                <a:latin typeface="Times New Roman" panose="02020603050405020304" pitchFamily="18" charset="0"/>
                <a:ea typeface="华文新魏" panose="02010800040101010101" pitchFamily="2" charset="-122"/>
              </a:rPr>
              <a:t>R</a:t>
            </a:r>
            <a:r>
              <a:rPr lang="en-US" altLang="zh-CN" baseline="-25000">
                <a:solidFill>
                  <a:srgbClr val="1E14E8"/>
                </a:solidFill>
                <a:latin typeface="Times New Roman" panose="02020603050405020304" pitchFamily="18" charset="0"/>
                <a:ea typeface="华文新魏" panose="02010800040101010101" pitchFamily="2" charset="-122"/>
              </a:rPr>
              <a:t>0</a:t>
            </a:r>
            <a:r>
              <a:rPr lang="zh-CN" altLang="en-US">
                <a:solidFill>
                  <a:srgbClr val="1E14E8"/>
                </a:solidFill>
                <a:latin typeface="Times New Roman" panose="02020603050405020304" pitchFamily="18" charset="0"/>
                <a:ea typeface="华文新魏" panose="02010800040101010101" pitchFamily="2" charset="-122"/>
              </a:rPr>
              <a:t>三者之间的关系求</a:t>
            </a:r>
            <a:r>
              <a:rPr lang="en-US" altLang="zh-CN">
                <a:solidFill>
                  <a:srgbClr val="1E14E8"/>
                </a:solidFill>
                <a:latin typeface="Times New Roman" panose="02020603050405020304" pitchFamily="18" charset="0"/>
                <a:ea typeface="华文新魏" panose="02010800040101010101" pitchFamily="2" charset="-122"/>
              </a:rPr>
              <a:t>R</a:t>
            </a:r>
            <a:r>
              <a:rPr lang="en-US" altLang="zh-CN" baseline="-25000">
                <a:solidFill>
                  <a:srgbClr val="1E14E8"/>
                </a:solidFill>
                <a:latin typeface="Times New Roman" panose="02020603050405020304" pitchFamily="18" charset="0"/>
                <a:ea typeface="华文新魏" panose="02010800040101010101" pitchFamily="2" charset="-122"/>
              </a:rPr>
              <a:t>0</a:t>
            </a:r>
            <a:r>
              <a:rPr lang="en-US" altLang="zh-CN">
                <a:solidFill>
                  <a:srgbClr val="1E14E8"/>
                </a:solidFill>
                <a:latin typeface="Times New Roman" panose="02020603050405020304" pitchFamily="18" charset="0"/>
                <a:ea typeface="华文新魏" panose="02010800040101010101" pitchFamily="2" charset="-122"/>
              </a:rPr>
              <a:t> </a:t>
            </a:r>
            <a:r>
              <a:rPr lang="zh-CN" altLang="en-US">
                <a:solidFill>
                  <a:srgbClr val="1E14E8"/>
                </a:solidFill>
                <a:latin typeface="Times New Roman" panose="02020603050405020304" pitchFamily="18" charset="0"/>
                <a:ea typeface="华文新魏" panose="02010800040101010101" pitchFamily="2" charset="-122"/>
              </a:rPr>
              <a:t>。先求出</a:t>
            </a:r>
            <a:r>
              <a:rPr lang="en-US" altLang="zh-CN" i="1">
                <a:solidFill>
                  <a:srgbClr val="1E14E8"/>
                </a:solidFill>
                <a:latin typeface="Times New Roman" panose="02020603050405020304" pitchFamily="18" charset="0"/>
                <a:ea typeface="华文新魏" panose="02010800040101010101" pitchFamily="2" charset="-122"/>
              </a:rPr>
              <a:t>u</a:t>
            </a:r>
            <a:r>
              <a:rPr lang="en-US" altLang="zh-CN" baseline="-25000">
                <a:solidFill>
                  <a:srgbClr val="1E14E8"/>
                </a:solidFill>
                <a:latin typeface="Times New Roman" panose="02020603050405020304" pitchFamily="18" charset="0"/>
                <a:ea typeface="华文新魏" panose="02010800040101010101" pitchFamily="2" charset="-122"/>
              </a:rPr>
              <a:t>OC</a:t>
            </a:r>
            <a:r>
              <a:rPr lang="zh-CN" altLang="en-US">
                <a:solidFill>
                  <a:srgbClr val="1E14E8"/>
                </a:solidFill>
                <a:latin typeface="Times New Roman" panose="02020603050405020304" pitchFamily="18" charset="0"/>
                <a:ea typeface="华文新魏" panose="02010800040101010101" pitchFamily="2" charset="-122"/>
              </a:rPr>
              <a:t>，再求出</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SC</a:t>
            </a:r>
            <a:r>
              <a:rPr lang="en-US" altLang="zh-CN">
                <a:solidFill>
                  <a:srgbClr val="1E14E8"/>
                </a:solidFill>
                <a:latin typeface="Times New Roman" panose="02020603050405020304" pitchFamily="18" charset="0"/>
                <a:ea typeface="华文新魏" panose="02010800040101010101" pitchFamily="2" charset="-122"/>
              </a:rPr>
              <a:t>(</a:t>
            </a:r>
            <a:r>
              <a:rPr lang="zh-CN" altLang="en-US">
                <a:solidFill>
                  <a:srgbClr val="1E14E8"/>
                </a:solidFill>
                <a:latin typeface="Times New Roman" panose="02020603050405020304" pitchFamily="18" charset="0"/>
                <a:ea typeface="华文新魏" panose="02010800040101010101" pitchFamily="2" charset="-122"/>
              </a:rPr>
              <a:t>注意：</a:t>
            </a:r>
            <a:r>
              <a:rPr lang="zh-CN" altLang="en-US">
                <a:solidFill>
                  <a:srgbClr val="FF0000"/>
                </a:solidFill>
                <a:latin typeface="Times New Roman" panose="02020603050405020304" pitchFamily="18" charset="0"/>
                <a:ea typeface="华文新魏" panose="02010800040101010101" pitchFamily="2" charset="-122"/>
              </a:rPr>
              <a:t>若求</a:t>
            </a:r>
            <a:r>
              <a:rPr lang="en-US" altLang="zh-CN" i="1">
                <a:solidFill>
                  <a:srgbClr val="FF0000"/>
                </a:solidFill>
                <a:latin typeface="Times New Roman" panose="02020603050405020304" pitchFamily="18" charset="0"/>
                <a:ea typeface="华文新魏" panose="02010800040101010101" pitchFamily="2" charset="-122"/>
              </a:rPr>
              <a:t>u</a:t>
            </a:r>
            <a:r>
              <a:rPr lang="en-US" altLang="zh-CN" baseline="-25000">
                <a:solidFill>
                  <a:srgbClr val="FF0000"/>
                </a:solidFill>
                <a:latin typeface="Times New Roman" panose="02020603050405020304" pitchFamily="18" charset="0"/>
                <a:ea typeface="华文新魏" panose="02010800040101010101" pitchFamily="2" charset="-122"/>
              </a:rPr>
              <a:t>OC</a:t>
            </a:r>
            <a:r>
              <a:rPr lang="zh-CN" altLang="en-US">
                <a:solidFill>
                  <a:srgbClr val="FF0000"/>
                </a:solidFill>
                <a:latin typeface="Times New Roman" panose="02020603050405020304" pitchFamily="18" charset="0"/>
                <a:ea typeface="华文新魏" panose="02010800040101010101" pitchFamily="2" charset="-122"/>
              </a:rPr>
              <a:t>时其参考方向为</a:t>
            </a:r>
            <a:r>
              <a:rPr lang="en-US" altLang="zh-CN">
                <a:solidFill>
                  <a:srgbClr val="FF0000"/>
                </a:solidFill>
                <a:latin typeface="Times New Roman" panose="02020603050405020304" pitchFamily="18" charset="0"/>
                <a:ea typeface="华文新魏" panose="02010800040101010101" pitchFamily="2" charset="-122"/>
              </a:rPr>
              <a:t>a</a:t>
            </a:r>
            <a:r>
              <a:rPr lang="zh-CN" altLang="en-US">
                <a:solidFill>
                  <a:srgbClr val="FF0000"/>
                </a:solidFill>
                <a:latin typeface="Times New Roman" panose="02020603050405020304" pitchFamily="18" charset="0"/>
                <a:ea typeface="华文新魏" panose="02010800040101010101" pitchFamily="2" charset="-122"/>
              </a:rPr>
              <a:t>为“</a:t>
            </a:r>
            <a:r>
              <a:rPr lang="en-US" altLang="zh-CN">
                <a:solidFill>
                  <a:srgbClr val="FF0000"/>
                </a:solidFill>
                <a:latin typeface="Times New Roman" panose="02020603050405020304" pitchFamily="18" charset="0"/>
                <a:ea typeface="华文新魏" panose="02010800040101010101" pitchFamily="2" charset="-122"/>
              </a:rPr>
              <a:t>+”</a:t>
            </a:r>
            <a:r>
              <a:rPr lang="zh-CN" altLang="en-US">
                <a:solidFill>
                  <a:srgbClr val="FF0000"/>
                </a:solidFill>
                <a:latin typeface="Times New Roman" panose="02020603050405020304" pitchFamily="18" charset="0"/>
                <a:ea typeface="华文新魏" panose="02010800040101010101" pitchFamily="2" charset="-122"/>
              </a:rPr>
              <a:t>极，则求</a:t>
            </a:r>
            <a:r>
              <a:rPr lang="en-US" altLang="zh-CN" i="1">
                <a:solidFill>
                  <a:srgbClr val="FF0000"/>
                </a:solidFill>
                <a:latin typeface="Times New Roman" panose="02020603050405020304" pitchFamily="18" charset="0"/>
                <a:ea typeface="华文新魏" panose="02010800040101010101" pitchFamily="2" charset="-122"/>
              </a:rPr>
              <a:t>i</a:t>
            </a:r>
            <a:r>
              <a:rPr lang="en-US" altLang="zh-CN" baseline="-25000">
                <a:solidFill>
                  <a:srgbClr val="FF0000"/>
                </a:solidFill>
                <a:latin typeface="Times New Roman" panose="02020603050405020304" pitchFamily="18" charset="0"/>
                <a:ea typeface="华文新魏" panose="02010800040101010101" pitchFamily="2" charset="-122"/>
              </a:rPr>
              <a:t>SC</a:t>
            </a:r>
            <a:r>
              <a:rPr lang="zh-CN" altLang="en-US">
                <a:solidFill>
                  <a:srgbClr val="FF0000"/>
                </a:solidFill>
                <a:latin typeface="Times New Roman" panose="02020603050405020304" pitchFamily="18" charset="0"/>
                <a:ea typeface="华文新魏" panose="02010800040101010101" pitchFamily="2" charset="-122"/>
              </a:rPr>
              <a:t>时其参考方向应设成从</a:t>
            </a:r>
            <a:r>
              <a:rPr lang="en-US" altLang="zh-CN">
                <a:solidFill>
                  <a:srgbClr val="FF0000"/>
                </a:solidFill>
                <a:latin typeface="Times New Roman" panose="02020603050405020304" pitchFamily="18" charset="0"/>
                <a:ea typeface="华文新魏" panose="02010800040101010101" pitchFamily="2" charset="-122"/>
              </a:rPr>
              <a:t>a</a:t>
            </a:r>
            <a:r>
              <a:rPr lang="zh-CN" altLang="en-US">
                <a:solidFill>
                  <a:srgbClr val="FF0000"/>
                </a:solidFill>
                <a:latin typeface="Times New Roman" panose="02020603050405020304" pitchFamily="18" charset="0"/>
                <a:ea typeface="华文新魏" panose="02010800040101010101" pitchFamily="2" charset="-122"/>
              </a:rPr>
              <a:t>流向</a:t>
            </a:r>
            <a:r>
              <a:rPr lang="en-US" altLang="zh-CN">
                <a:solidFill>
                  <a:srgbClr val="FF0000"/>
                </a:solidFill>
                <a:latin typeface="Times New Roman" panose="02020603050405020304" pitchFamily="18" charset="0"/>
                <a:ea typeface="华文新魏" panose="02010800040101010101" pitchFamily="2" charset="-122"/>
              </a:rPr>
              <a:t>b</a:t>
            </a:r>
            <a:r>
              <a:rPr lang="en-US" altLang="zh-CN">
                <a:solidFill>
                  <a:srgbClr val="1E14E8"/>
                </a:solidFill>
                <a:latin typeface="Times New Roman" panose="02020603050405020304" pitchFamily="18" charset="0"/>
                <a:ea typeface="华文新魏" panose="02010800040101010101" pitchFamily="2" charset="-122"/>
              </a:rPr>
              <a:t>)</a:t>
            </a:r>
            <a:r>
              <a:rPr lang="zh-CN" altLang="en-US">
                <a:solidFill>
                  <a:srgbClr val="1E14E8"/>
                </a:solidFill>
                <a:latin typeface="Times New Roman" panose="02020603050405020304" pitchFamily="18" charset="0"/>
                <a:ea typeface="华文新魏" panose="02010800040101010101" pitchFamily="2" charset="-122"/>
              </a:rPr>
              <a:t>，则</a:t>
            </a:r>
          </a:p>
          <a:p>
            <a:pPr eaLnBrk="1" hangingPunct="1"/>
            <a:endParaRPr lang="zh-CN" altLang="en-US">
              <a:solidFill>
                <a:srgbClr val="1E14E8"/>
              </a:solidFill>
              <a:latin typeface="Times New Roman" panose="02020603050405020304" pitchFamily="18" charset="0"/>
              <a:ea typeface="华文新魏" panose="02010800040101010101" pitchFamily="2" charset="-122"/>
            </a:endParaRPr>
          </a:p>
        </p:txBody>
      </p:sp>
      <p:graphicFrame>
        <p:nvGraphicFramePr>
          <p:cNvPr id="50186" name="对象 50185">
            <a:extLst>
              <a:ext uri="{FF2B5EF4-FFF2-40B4-BE49-F238E27FC236}">
                <a16:creationId xmlns:a16="http://schemas.microsoft.com/office/drawing/2014/main" id="{FF0CF316-68F3-4791-8B15-CC95916CC1BB}"/>
              </a:ext>
            </a:extLst>
          </p:cNvPr>
          <p:cNvGraphicFramePr>
            <a:graphicFrameLocks/>
          </p:cNvGraphicFramePr>
          <p:nvPr/>
        </p:nvGraphicFramePr>
        <p:xfrm>
          <a:off x="1371600" y="1885950"/>
          <a:ext cx="1189038" cy="704850"/>
        </p:xfrm>
        <a:graphic>
          <a:graphicData uri="http://schemas.openxmlformats.org/presentationml/2006/ole">
            <mc:AlternateContent xmlns:mc="http://schemas.openxmlformats.org/markup-compatibility/2006">
              <mc:Choice xmlns:v="urn:schemas-microsoft-com:vml" Requires="v">
                <p:oleObj spid="_x0000_s55414" r:id="rId3" imgW="563833" imgH="373454" progId="Equation.3">
                  <p:embed/>
                </p:oleObj>
              </mc:Choice>
              <mc:Fallback>
                <p:oleObj r:id="rId3" imgW="563833" imgH="373454" progId="Equation.3">
                  <p:embed/>
                  <p:pic>
                    <p:nvPicPr>
                      <p:cNvPr id="0" name="对象 5018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885950"/>
                        <a:ext cx="1189038"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0188" name="矩形 50187">
            <a:extLst>
              <a:ext uri="{FF2B5EF4-FFF2-40B4-BE49-F238E27FC236}">
                <a16:creationId xmlns:a16="http://schemas.microsoft.com/office/drawing/2014/main" id="{35C9F427-0BD3-4ABD-B846-709C1E537157}"/>
              </a:ext>
            </a:extLst>
          </p:cNvPr>
          <p:cNvSpPr>
            <a:spLocks noChangeArrowheads="1"/>
          </p:cNvSpPr>
          <p:nvPr/>
        </p:nvSpPr>
        <p:spPr bwMode="auto">
          <a:xfrm>
            <a:off x="228600" y="2514600"/>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1E14E8"/>
                </a:solidFill>
                <a:latin typeface="Times New Roman" panose="02020603050405020304" pitchFamily="18" charset="0"/>
                <a:ea typeface="华文新魏" panose="02010800040101010101" pitchFamily="2" charset="-122"/>
              </a:rPr>
              <a:t> </a:t>
            </a:r>
            <a:r>
              <a:rPr lang="zh-CN" altLang="en-US">
                <a:solidFill>
                  <a:srgbClr val="FF0000"/>
                </a:solidFill>
                <a:latin typeface="Times New Roman" panose="02020603050405020304" pitchFamily="18" charset="0"/>
                <a:ea typeface="黑体" panose="02010609060101010101" pitchFamily="49" charset="-122"/>
              </a:rPr>
              <a:t>例：</a:t>
            </a:r>
            <a:r>
              <a:rPr lang="zh-CN" altLang="en-US">
                <a:solidFill>
                  <a:srgbClr val="1E14E8"/>
                </a:solidFill>
                <a:latin typeface="Times New Roman" panose="02020603050405020304" pitchFamily="18" charset="0"/>
                <a:ea typeface="华文新魏" panose="02010800040101010101" pitchFamily="2" charset="-122"/>
              </a:rPr>
              <a:t>如图</a:t>
            </a:r>
            <a:r>
              <a:rPr lang="en-US" altLang="zh-CN">
                <a:solidFill>
                  <a:srgbClr val="1E14E8"/>
                </a:solidFill>
                <a:latin typeface="Times New Roman" panose="02020603050405020304" pitchFamily="18" charset="0"/>
                <a:ea typeface="华文新魏" panose="02010800040101010101" pitchFamily="2" charset="-122"/>
              </a:rPr>
              <a:t>(a)</a:t>
            </a:r>
            <a:r>
              <a:rPr lang="zh-CN" altLang="en-US">
                <a:solidFill>
                  <a:srgbClr val="1E14E8"/>
                </a:solidFill>
                <a:latin typeface="Times New Roman" panose="02020603050405020304" pitchFamily="18" charset="0"/>
                <a:ea typeface="华文新魏" panose="02010800040101010101" pitchFamily="2" charset="-122"/>
              </a:rPr>
              <a:t>电路，求</a:t>
            </a:r>
            <a:r>
              <a:rPr lang="en-US" altLang="zh-CN">
                <a:solidFill>
                  <a:srgbClr val="1E14E8"/>
                </a:solidFill>
                <a:latin typeface="Times New Roman" panose="02020603050405020304" pitchFamily="18" charset="0"/>
                <a:ea typeface="华文新魏" panose="02010800040101010101" pitchFamily="2" charset="-122"/>
              </a:rPr>
              <a:t>R</a:t>
            </a:r>
            <a:r>
              <a:rPr lang="en-US" altLang="zh-CN" baseline="-25000">
                <a:solidFill>
                  <a:srgbClr val="1E14E8"/>
                </a:solidFill>
                <a:latin typeface="Times New Roman" panose="02020603050405020304" pitchFamily="18" charset="0"/>
                <a:ea typeface="华文新魏" panose="02010800040101010101" pitchFamily="2" charset="-122"/>
              </a:rPr>
              <a:t>0</a:t>
            </a:r>
            <a:r>
              <a:rPr lang="zh-CN" altLang="en-US">
                <a:solidFill>
                  <a:srgbClr val="1E14E8"/>
                </a:solidFill>
                <a:latin typeface="Times New Roman" panose="02020603050405020304" pitchFamily="18" charset="0"/>
                <a:ea typeface="华文新魏" panose="02010800040101010101" pitchFamily="2" charset="-122"/>
              </a:rPr>
              <a:t>。</a:t>
            </a:r>
          </a:p>
        </p:txBody>
      </p:sp>
      <p:graphicFrame>
        <p:nvGraphicFramePr>
          <p:cNvPr id="50191" name="对象 50190">
            <a:extLst>
              <a:ext uri="{FF2B5EF4-FFF2-40B4-BE49-F238E27FC236}">
                <a16:creationId xmlns:a16="http://schemas.microsoft.com/office/drawing/2014/main" id="{610A5724-3710-436B-9D51-F02BAB55E48E}"/>
              </a:ext>
            </a:extLst>
          </p:cNvPr>
          <p:cNvGraphicFramePr>
            <a:graphicFrameLocks/>
          </p:cNvGraphicFramePr>
          <p:nvPr/>
        </p:nvGraphicFramePr>
        <p:xfrm>
          <a:off x="3733800" y="1765300"/>
          <a:ext cx="2706688" cy="2425700"/>
        </p:xfrm>
        <a:graphic>
          <a:graphicData uri="http://schemas.openxmlformats.org/presentationml/2006/ole">
            <mc:AlternateContent xmlns:mc="http://schemas.openxmlformats.org/markup-compatibility/2006">
              <mc:Choice xmlns:v="urn:schemas-microsoft-com:vml" Requires="v">
                <p:oleObj spid="_x0000_s55415" r:id="rId5" imgW="2706624" imgH="2426208" progId="Visio.Drawing.5">
                  <p:embed/>
                </p:oleObj>
              </mc:Choice>
              <mc:Fallback>
                <p:oleObj r:id="rId5" imgW="2706624" imgH="2426208" progId="Visio.Drawing.5">
                  <p:embed/>
                  <p:pic>
                    <p:nvPicPr>
                      <p:cNvPr id="0" name="对象 5019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1765300"/>
                        <a:ext cx="2706688"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0193" name="矩形 50192">
            <a:extLst>
              <a:ext uri="{FF2B5EF4-FFF2-40B4-BE49-F238E27FC236}">
                <a16:creationId xmlns:a16="http://schemas.microsoft.com/office/drawing/2014/main" id="{D7D87E8E-3208-4E36-85BF-FD36AF1B9F6C}"/>
              </a:ext>
            </a:extLst>
          </p:cNvPr>
          <p:cNvSpPr>
            <a:spLocks noChangeArrowheads="1"/>
          </p:cNvSpPr>
          <p:nvPr/>
        </p:nvSpPr>
        <p:spPr bwMode="auto">
          <a:xfrm>
            <a:off x="228600" y="4114800"/>
            <a:ext cx="800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1E14E8"/>
                </a:solidFill>
                <a:latin typeface="Times New Roman" panose="02020603050405020304" pitchFamily="18" charset="0"/>
                <a:ea typeface="华文新魏" panose="02010800040101010101" pitchFamily="2" charset="-122"/>
              </a:rPr>
              <a:t>   </a:t>
            </a:r>
            <a:r>
              <a:rPr lang="zh-CN" altLang="en-US">
                <a:solidFill>
                  <a:srgbClr val="1E14E8"/>
                </a:solidFill>
                <a:latin typeface="Times New Roman" panose="02020603050405020304" pitchFamily="18" charset="0"/>
                <a:ea typeface="华文新魏" panose="02010800040101010101" pitchFamily="2" charset="-122"/>
              </a:rPr>
              <a:t>将</a:t>
            </a:r>
            <a:r>
              <a:rPr lang="en-US" altLang="zh-CN">
                <a:solidFill>
                  <a:srgbClr val="1E14E8"/>
                </a:solidFill>
                <a:latin typeface="Times New Roman" panose="02020603050405020304" pitchFamily="18" charset="0"/>
                <a:ea typeface="华文新魏" panose="02010800040101010101" pitchFamily="2" charset="-122"/>
              </a:rPr>
              <a:t>N</a:t>
            </a:r>
            <a:r>
              <a:rPr lang="zh-CN" altLang="en-US">
                <a:solidFill>
                  <a:srgbClr val="1E14E8"/>
                </a:solidFill>
                <a:latin typeface="Times New Roman" panose="02020603050405020304" pitchFamily="18" charset="0"/>
                <a:ea typeface="华文新魏" panose="02010800040101010101" pitchFamily="2" charset="-122"/>
              </a:rPr>
              <a:t>的端口短路，并设定短路电流</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SC</a:t>
            </a:r>
            <a:r>
              <a:rPr lang="en-US" altLang="zh-CN">
                <a:solidFill>
                  <a:srgbClr val="1E14E8"/>
                </a:solidFill>
                <a:latin typeface="Times New Roman" panose="02020603050405020304" pitchFamily="18" charset="0"/>
                <a:ea typeface="华文新魏" panose="02010800040101010101" pitchFamily="2" charset="-122"/>
              </a:rPr>
              <a:t> </a:t>
            </a:r>
            <a:r>
              <a:rPr lang="zh-CN" altLang="en-US">
                <a:solidFill>
                  <a:srgbClr val="1E14E8"/>
                </a:solidFill>
                <a:latin typeface="Times New Roman" panose="02020603050405020304" pitchFamily="18" charset="0"/>
                <a:ea typeface="华文新魏" panose="02010800040101010101" pitchFamily="2" charset="-122"/>
              </a:rPr>
              <a:t>，如图</a:t>
            </a:r>
            <a:r>
              <a:rPr lang="en-US" altLang="zh-CN">
                <a:solidFill>
                  <a:srgbClr val="1E14E8"/>
                </a:solidFill>
                <a:latin typeface="Times New Roman" panose="02020603050405020304" pitchFamily="18" charset="0"/>
                <a:ea typeface="华文新魏" panose="02010800040101010101" pitchFamily="2" charset="-122"/>
              </a:rPr>
              <a:t>(b)</a:t>
            </a:r>
            <a:r>
              <a:rPr lang="zh-CN" altLang="en-US">
                <a:solidFill>
                  <a:srgbClr val="1E14E8"/>
                </a:solidFill>
                <a:latin typeface="Times New Roman" panose="02020603050405020304" pitchFamily="18" charset="0"/>
                <a:ea typeface="华文新魏" panose="02010800040101010101" pitchFamily="2" charset="-122"/>
              </a:rPr>
              <a:t>所示，可见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1</a:t>
            </a:r>
            <a:r>
              <a:rPr lang="en-US" altLang="zh-CN">
                <a:solidFill>
                  <a:srgbClr val="1E14E8"/>
                </a:solidFill>
                <a:latin typeface="Times New Roman" panose="02020603050405020304" pitchFamily="18" charset="0"/>
                <a:ea typeface="华文新魏" panose="02010800040101010101" pitchFamily="2" charset="-122"/>
              </a:rPr>
              <a:t>=</a:t>
            </a:r>
            <a:r>
              <a:rPr lang="en-US" altLang="zh-CN" baseline="-25000">
                <a:solidFill>
                  <a:srgbClr val="1E14E8"/>
                </a:solidFill>
                <a:latin typeface="Times New Roman" panose="02020603050405020304" pitchFamily="18" charset="0"/>
                <a:ea typeface="华文新魏" panose="02010800040101010101" pitchFamily="2" charset="-122"/>
              </a:rPr>
              <a:t>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SC</a:t>
            </a:r>
            <a:r>
              <a:rPr lang="en-US" altLang="zh-CN">
                <a:solidFill>
                  <a:srgbClr val="1E14E8"/>
                </a:solidFill>
                <a:latin typeface="Times New Roman" panose="02020603050405020304" pitchFamily="18" charset="0"/>
                <a:ea typeface="华文新魏" panose="02010800040101010101" pitchFamily="2" charset="-122"/>
              </a:rPr>
              <a:t> </a:t>
            </a:r>
            <a:r>
              <a:rPr lang="zh-CN" altLang="en-US">
                <a:solidFill>
                  <a:srgbClr val="1E14E8"/>
                </a:solidFill>
                <a:latin typeface="Times New Roman" panose="02020603050405020304" pitchFamily="18" charset="0"/>
                <a:ea typeface="华文新魏" panose="02010800040101010101" pitchFamily="2" charset="-122"/>
              </a:rPr>
              <a:t>。</a:t>
            </a:r>
            <a:endParaRPr lang="zh-CN" altLang="en-US" baseline="-25000">
              <a:solidFill>
                <a:srgbClr val="1E14E8"/>
              </a:solidFill>
              <a:latin typeface="Times New Roman" panose="02020603050405020304" pitchFamily="18" charset="0"/>
              <a:ea typeface="华文新魏" panose="02010800040101010101" pitchFamily="2" charset="-122"/>
            </a:endParaRPr>
          </a:p>
        </p:txBody>
      </p:sp>
      <p:sp>
        <p:nvSpPr>
          <p:cNvPr id="50194" name="矩形 50193">
            <a:extLst>
              <a:ext uri="{FF2B5EF4-FFF2-40B4-BE49-F238E27FC236}">
                <a16:creationId xmlns:a16="http://schemas.microsoft.com/office/drawing/2014/main" id="{F69DA268-2CCD-41A8-B0B3-3FDBE24DB161}"/>
              </a:ext>
            </a:extLst>
          </p:cNvPr>
          <p:cNvSpPr>
            <a:spLocks noChangeArrowheads="1"/>
          </p:cNvSpPr>
          <p:nvPr/>
        </p:nvSpPr>
        <p:spPr bwMode="auto">
          <a:xfrm>
            <a:off x="152400" y="2911475"/>
            <a:ext cx="3810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1E14E8"/>
                </a:solidFill>
                <a:latin typeface="Times New Roman" panose="02020603050405020304" pitchFamily="18" charset="0"/>
                <a:ea typeface="华文新魏" panose="02010800040101010101" pitchFamily="2" charset="-122"/>
              </a:rPr>
              <a:t> </a:t>
            </a:r>
            <a:r>
              <a:rPr lang="zh-CN" altLang="en-US">
                <a:solidFill>
                  <a:srgbClr val="FF0000"/>
                </a:solidFill>
                <a:latin typeface="Times New Roman" panose="02020603050405020304" pitchFamily="18" charset="0"/>
                <a:ea typeface="黑体" panose="02010609060101010101" pitchFamily="49" charset="-122"/>
              </a:rPr>
              <a:t>解：</a:t>
            </a:r>
            <a:r>
              <a:rPr lang="zh-CN" altLang="en-US">
                <a:solidFill>
                  <a:srgbClr val="1E14E8"/>
                </a:solidFill>
                <a:latin typeface="Times New Roman" panose="02020603050405020304" pitchFamily="18" charset="0"/>
                <a:ea typeface="华文新魏" panose="02010800040101010101" pitchFamily="2" charset="-122"/>
              </a:rPr>
              <a:t>对图</a:t>
            </a:r>
            <a:r>
              <a:rPr lang="en-US" altLang="zh-CN">
                <a:solidFill>
                  <a:srgbClr val="1E14E8"/>
                </a:solidFill>
                <a:latin typeface="Times New Roman" panose="02020603050405020304" pitchFamily="18" charset="0"/>
                <a:ea typeface="华文新魏" panose="02010800040101010101" pitchFamily="2" charset="-122"/>
              </a:rPr>
              <a:t>(a)</a:t>
            </a:r>
            <a:r>
              <a:rPr lang="zh-CN" altLang="en-US">
                <a:solidFill>
                  <a:srgbClr val="1E14E8"/>
                </a:solidFill>
                <a:latin typeface="Times New Roman" panose="02020603050405020304" pitchFamily="18" charset="0"/>
                <a:ea typeface="华文新魏" panose="02010800040101010101" pitchFamily="2" charset="-122"/>
              </a:rPr>
              <a:t>电路，由于</a:t>
            </a:r>
            <a:r>
              <a:rPr lang="en-US" altLang="zh-CN">
                <a:solidFill>
                  <a:srgbClr val="1E14E8"/>
                </a:solidFill>
                <a:latin typeface="Times New Roman" panose="02020603050405020304" pitchFamily="18" charset="0"/>
                <a:ea typeface="华文新魏" panose="02010800040101010101" pitchFamily="2" charset="-122"/>
              </a:rPr>
              <a:t>ab</a:t>
            </a:r>
            <a:r>
              <a:rPr lang="zh-CN" altLang="en-US">
                <a:solidFill>
                  <a:srgbClr val="1E14E8"/>
                </a:solidFill>
                <a:latin typeface="Times New Roman" panose="02020603050405020304" pitchFamily="18" charset="0"/>
                <a:ea typeface="华文新魏" panose="02010800040101010101" pitchFamily="2" charset="-122"/>
              </a:rPr>
              <a:t>端开路，故有：</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1</a:t>
            </a:r>
            <a:r>
              <a:rPr lang="en-US" altLang="zh-CN">
                <a:solidFill>
                  <a:srgbClr val="1E14E8"/>
                </a:solidFill>
                <a:latin typeface="Times New Roman" panose="02020603050405020304" pitchFamily="18" charset="0"/>
                <a:ea typeface="华文新魏" panose="02010800040101010101" pitchFamily="2" charset="-122"/>
              </a:rPr>
              <a:t> = 0</a:t>
            </a:r>
            <a:r>
              <a:rPr lang="zh-CN" altLang="en-US">
                <a:solidFill>
                  <a:srgbClr val="1E14E8"/>
                </a:solidFill>
                <a:latin typeface="Times New Roman" panose="02020603050405020304" pitchFamily="18" charset="0"/>
                <a:ea typeface="华文新魏" panose="02010800040101010101" pitchFamily="2" charset="-122"/>
              </a:rPr>
              <a:t>，此时，受控电流源相当于开路，因此</a:t>
            </a:r>
          </a:p>
          <a:p>
            <a:pPr eaLnBrk="1" hangingPunct="1"/>
            <a:r>
              <a:rPr lang="zh-CN" altLang="en-US">
                <a:solidFill>
                  <a:srgbClr val="1E14E8"/>
                </a:solidFill>
                <a:latin typeface="Times New Roman" panose="02020603050405020304" pitchFamily="18" charset="0"/>
                <a:ea typeface="华文新魏" panose="02010800040101010101" pitchFamily="2" charset="-122"/>
              </a:rPr>
              <a:t>   </a:t>
            </a:r>
            <a:r>
              <a:rPr lang="en-US" altLang="zh-CN" i="1">
                <a:solidFill>
                  <a:srgbClr val="1E14E8"/>
                </a:solidFill>
                <a:latin typeface="Times New Roman" panose="02020603050405020304" pitchFamily="18" charset="0"/>
                <a:ea typeface="华文新魏" panose="02010800040101010101" pitchFamily="2" charset="-122"/>
              </a:rPr>
              <a:t>u</a:t>
            </a:r>
            <a:r>
              <a:rPr lang="en-US" altLang="zh-CN" baseline="-25000">
                <a:solidFill>
                  <a:srgbClr val="1E14E8"/>
                </a:solidFill>
                <a:latin typeface="Times New Roman" panose="02020603050405020304" pitchFamily="18" charset="0"/>
                <a:ea typeface="华文新魏" panose="02010800040101010101" pitchFamily="2" charset="-122"/>
              </a:rPr>
              <a:t>OC</a:t>
            </a:r>
            <a:r>
              <a:rPr lang="en-US" altLang="zh-CN">
                <a:solidFill>
                  <a:srgbClr val="1E14E8"/>
                </a:solidFill>
                <a:latin typeface="Times New Roman" panose="02020603050405020304" pitchFamily="18" charset="0"/>
                <a:ea typeface="华文新魏" panose="02010800040101010101" pitchFamily="2" charset="-122"/>
              </a:rPr>
              <a:t> = 2×2+2×2+ 4 =12(V)</a:t>
            </a:r>
          </a:p>
        </p:txBody>
      </p:sp>
      <p:graphicFrame>
        <p:nvGraphicFramePr>
          <p:cNvPr id="50192" name="对象 50191">
            <a:extLst>
              <a:ext uri="{FF2B5EF4-FFF2-40B4-BE49-F238E27FC236}">
                <a16:creationId xmlns:a16="http://schemas.microsoft.com/office/drawing/2014/main" id="{4FD23F0D-A35A-4E23-B137-7A4B507B5157}"/>
              </a:ext>
            </a:extLst>
          </p:cNvPr>
          <p:cNvGraphicFramePr>
            <a:graphicFrameLocks/>
          </p:cNvGraphicFramePr>
          <p:nvPr/>
        </p:nvGraphicFramePr>
        <p:xfrm>
          <a:off x="6389688" y="1536700"/>
          <a:ext cx="2601912" cy="2632075"/>
        </p:xfrm>
        <a:graphic>
          <a:graphicData uri="http://schemas.openxmlformats.org/presentationml/2006/ole">
            <mc:AlternateContent xmlns:mc="http://schemas.openxmlformats.org/markup-compatibility/2006">
              <mc:Choice xmlns:v="urn:schemas-microsoft-com:vml" Requires="v">
                <p:oleObj spid="_x0000_s55416" r:id="rId7" imgW="2601468" imgH="2631948" progId="Visio.Drawing.5">
                  <p:embed/>
                </p:oleObj>
              </mc:Choice>
              <mc:Fallback>
                <p:oleObj r:id="rId7" imgW="2601468" imgH="2631948" progId="Visio.Drawing.5">
                  <p:embed/>
                  <p:pic>
                    <p:nvPicPr>
                      <p:cNvPr id="0" name="对象 5019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89688" y="1536700"/>
                        <a:ext cx="260191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0195" name="对象 50194">
            <a:extLst>
              <a:ext uri="{FF2B5EF4-FFF2-40B4-BE49-F238E27FC236}">
                <a16:creationId xmlns:a16="http://schemas.microsoft.com/office/drawing/2014/main" id="{735BEA74-6A2E-4F10-8795-D68DF3F09D8C}"/>
              </a:ext>
            </a:extLst>
          </p:cNvPr>
          <p:cNvGraphicFramePr>
            <a:graphicFrameLocks/>
          </p:cNvGraphicFramePr>
          <p:nvPr/>
        </p:nvGraphicFramePr>
        <p:xfrm>
          <a:off x="6858000" y="2568575"/>
          <a:ext cx="1655763" cy="635000"/>
        </p:xfrm>
        <a:graphic>
          <a:graphicData uri="http://schemas.openxmlformats.org/presentationml/2006/ole">
            <mc:AlternateContent xmlns:mc="http://schemas.openxmlformats.org/markup-compatibility/2006">
              <mc:Choice xmlns:v="urn:schemas-microsoft-com:vml" Requires="v">
                <p:oleObj spid="_x0000_s55417" r:id="rId9" imgW="1656588" imgH="633984" progId="Visio.Drawing.5">
                  <p:embed/>
                </p:oleObj>
              </mc:Choice>
              <mc:Fallback>
                <p:oleObj r:id="rId9" imgW="1656588" imgH="633984" progId="Visio.Drawing.5">
                  <p:embed/>
                  <p:pic>
                    <p:nvPicPr>
                      <p:cNvPr id="0" name="对象 5019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0" y="2568575"/>
                        <a:ext cx="16557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50201" name="组合 50200">
            <a:extLst>
              <a:ext uri="{FF2B5EF4-FFF2-40B4-BE49-F238E27FC236}">
                <a16:creationId xmlns:a16="http://schemas.microsoft.com/office/drawing/2014/main" id="{8B7C6AE1-CCFB-4152-AADD-0BB8C9F19F7C}"/>
              </a:ext>
            </a:extLst>
          </p:cNvPr>
          <p:cNvGrpSpPr>
            <a:grpSpLocks/>
          </p:cNvGrpSpPr>
          <p:nvPr/>
        </p:nvGrpSpPr>
        <p:grpSpPr bwMode="auto">
          <a:xfrm>
            <a:off x="7543800" y="1958975"/>
            <a:ext cx="468313" cy="1752600"/>
            <a:chOff x="4752" y="1536"/>
            <a:chExt cx="295" cy="1104"/>
          </a:xfrm>
        </p:grpSpPr>
        <p:graphicFrame>
          <p:nvGraphicFramePr>
            <p:cNvPr id="55316" name="对象 50195">
              <a:extLst>
                <a:ext uri="{FF2B5EF4-FFF2-40B4-BE49-F238E27FC236}">
                  <a16:creationId xmlns:a16="http://schemas.microsoft.com/office/drawing/2014/main" id="{FE199F66-E728-4D7C-A486-0F24EC6CA647}"/>
                </a:ext>
              </a:extLst>
            </p:cNvPr>
            <p:cNvGraphicFramePr>
              <a:graphicFrameLocks/>
            </p:cNvGraphicFramePr>
            <p:nvPr/>
          </p:nvGraphicFramePr>
          <p:xfrm>
            <a:off x="4752" y="1536"/>
            <a:ext cx="270" cy="271"/>
          </p:xfrm>
          <a:graphic>
            <a:graphicData uri="http://schemas.openxmlformats.org/presentationml/2006/ole">
              <mc:AlternateContent xmlns:mc="http://schemas.openxmlformats.org/markup-compatibility/2006">
                <mc:Choice xmlns:v="urn:schemas-microsoft-com:vml" Requires="v">
                  <p:oleObj spid="_x0000_s55418" r:id="rId11" imgW="428244" imgH="429768" progId="Visio.Drawing.5">
                    <p:embed/>
                  </p:oleObj>
                </mc:Choice>
                <mc:Fallback>
                  <p:oleObj r:id="rId11" imgW="428244" imgH="429768" progId="Visio.Drawing.5">
                    <p:embed/>
                    <p:pic>
                      <p:nvPicPr>
                        <p:cNvPr id="0" name="对象 5019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52" y="1536"/>
                          <a:ext cx="27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5317" name="对象 50196">
              <a:extLst>
                <a:ext uri="{FF2B5EF4-FFF2-40B4-BE49-F238E27FC236}">
                  <a16:creationId xmlns:a16="http://schemas.microsoft.com/office/drawing/2014/main" id="{71F527B8-0DE1-49A8-B70F-7BA876A676E0}"/>
                </a:ext>
              </a:extLst>
            </p:cNvPr>
            <p:cNvGraphicFramePr>
              <a:graphicFrameLocks/>
            </p:cNvGraphicFramePr>
            <p:nvPr/>
          </p:nvGraphicFramePr>
          <p:xfrm>
            <a:off x="4800" y="2367"/>
            <a:ext cx="247" cy="273"/>
          </p:xfrm>
          <a:graphic>
            <a:graphicData uri="http://schemas.openxmlformats.org/presentationml/2006/ole">
              <mc:AlternateContent xmlns:mc="http://schemas.openxmlformats.org/markup-compatibility/2006">
                <mc:Choice xmlns:v="urn:schemas-microsoft-com:vml" Requires="v">
                  <p:oleObj spid="_x0000_s55419" r:id="rId13" imgW="391668" imgH="434340" progId="Visio.Drawing.5">
                    <p:embed/>
                  </p:oleObj>
                </mc:Choice>
                <mc:Fallback>
                  <p:oleObj r:id="rId13" imgW="391668" imgH="434340" progId="Visio.Drawing.5">
                    <p:embed/>
                    <p:pic>
                      <p:nvPicPr>
                        <p:cNvPr id="0" name="对象 50196"/>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00" y="2367"/>
                          <a:ext cx="247"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50199" name="矩形 50198">
            <a:extLst>
              <a:ext uri="{FF2B5EF4-FFF2-40B4-BE49-F238E27FC236}">
                <a16:creationId xmlns:a16="http://schemas.microsoft.com/office/drawing/2014/main" id="{6FE221F1-83DE-4A42-87F6-DB08ABFB38AB}"/>
              </a:ext>
            </a:extLst>
          </p:cNvPr>
          <p:cNvSpPr>
            <a:spLocks noChangeArrowheads="1"/>
          </p:cNvSpPr>
          <p:nvPr/>
        </p:nvSpPr>
        <p:spPr bwMode="auto">
          <a:xfrm>
            <a:off x="228600" y="4403725"/>
            <a:ext cx="784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1E14E8"/>
                </a:solidFill>
                <a:latin typeface="Times New Roman" panose="02020603050405020304" pitchFamily="18" charset="0"/>
                <a:ea typeface="华文新魏" panose="02010800040101010101" pitchFamily="2" charset="-122"/>
              </a:rPr>
              <a:t>   </a:t>
            </a:r>
            <a:r>
              <a:rPr lang="zh-CN" altLang="en-US">
                <a:solidFill>
                  <a:srgbClr val="1E14E8"/>
                </a:solidFill>
                <a:latin typeface="Times New Roman" panose="02020603050405020304" pitchFamily="18" charset="0"/>
                <a:ea typeface="华文新魏" panose="02010800040101010101" pitchFamily="2" charset="-122"/>
              </a:rPr>
              <a:t>在图</a:t>
            </a:r>
            <a:r>
              <a:rPr lang="en-US" altLang="zh-CN">
                <a:solidFill>
                  <a:srgbClr val="1E14E8"/>
                </a:solidFill>
                <a:latin typeface="Times New Roman" panose="02020603050405020304" pitchFamily="18" charset="0"/>
                <a:ea typeface="华文新魏" panose="02010800040101010101" pitchFamily="2" charset="-122"/>
              </a:rPr>
              <a:t>(b)</a:t>
            </a:r>
            <a:r>
              <a:rPr lang="zh-CN" altLang="en-US">
                <a:solidFill>
                  <a:srgbClr val="1E14E8"/>
                </a:solidFill>
                <a:latin typeface="Times New Roman" panose="02020603050405020304" pitchFamily="18" charset="0"/>
                <a:ea typeface="华文新魏" panose="02010800040101010101" pitchFamily="2" charset="-122"/>
              </a:rPr>
              <a:t>中设定一些必要支路电流</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2</a:t>
            </a:r>
            <a:r>
              <a:rPr lang="zh-CN" altLang="en-US">
                <a:solidFill>
                  <a:srgbClr val="1E14E8"/>
                </a:solidFill>
                <a:latin typeface="Times New Roman" panose="02020603050405020304" pitchFamily="18" charset="0"/>
                <a:ea typeface="华文新魏" panose="02010800040101010101" pitchFamily="2" charset="-122"/>
              </a:rPr>
              <a:t>和</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3</a:t>
            </a:r>
            <a:r>
              <a:rPr lang="zh-CN" altLang="en-US">
                <a:solidFill>
                  <a:srgbClr val="1E14E8"/>
                </a:solidFill>
                <a:latin typeface="Times New Roman" panose="02020603050405020304" pitchFamily="18" charset="0"/>
                <a:ea typeface="华文新魏" panose="02010800040101010101" pitchFamily="2" charset="-122"/>
              </a:rPr>
              <a:t>，并设定回路</a:t>
            </a:r>
            <a:r>
              <a:rPr lang="en-US" altLang="zh-CN">
                <a:solidFill>
                  <a:srgbClr val="1E14E8"/>
                </a:solidFill>
                <a:latin typeface="Times New Roman" panose="02020603050405020304" pitchFamily="18" charset="0"/>
                <a:ea typeface="华文新魏" panose="02010800040101010101" pitchFamily="2" charset="-122"/>
              </a:rPr>
              <a:t>B</a:t>
            </a:r>
            <a:r>
              <a:rPr lang="zh-CN" altLang="en-US">
                <a:solidFill>
                  <a:srgbClr val="1E14E8"/>
                </a:solidFill>
                <a:latin typeface="Times New Roman" panose="02020603050405020304" pitchFamily="18" charset="0"/>
                <a:ea typeface="华文新魏" panose="02010800040101010101" pitchFamily="2" charset="-122"/>
              </a:rPr>
              <a:t>的巡行方向。</a:t>
            </a:r>
            <a:endParaRPr lang="zh-CN" altLang="en-US" baseline="-25000">
              <a:solidFill>
                <a:srgbClr val="1E14E8"/>
              </a:solidFill>
              <a:latin typeface="Times New Roman" panose="02020603050405020304" pitchFamily="18" charset="0"/>
              <a:ea typeface="华文新魏" panose="02010800040101010101" pitchFamily="2" charset="-122"/>
            </a:endParaRPr>
          </a:p>
        </p:txBody>
      </p:sp>
      <p:sp>
        <p:nvSpPr>
          <p:cNvPr id="50200" name="矩形 50199">
            <a:extLst>
              <a:ext uri="{FF2B5EF4-FFF2-40B4-BE49-F238E27FC236}">
                <a16:creationId xmlns:a16="http://schemas.microsoft.com/office/drawing/2014/main" id="{DBBD2AA8-46A0-4AF2-B5AB-6BF0241542E7}"/>
              </a:ext>
            </a:extLst>
          </p:cNvPr>
          <p:cNvSpPr>
            <a:spLocks noChangeArrowheads="1"/>
          </p:cNvSpPr>
          <p:nvPr/>
        </p:nvSpPr>
        <p:spPr bwMode="auto">
          <a:xfrm>
            <a:off x="152400" y="4740275"/>
            <a:ext cx="8991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1E14E8"/>
                </a:solidFill>
                <a:latin typeface="Times New Roman" panose="02020603050405020304" pitchFamily="18" charset="0"/>
                <a:ea typeface="华文新魏" panose="02010800040101010101" pitchFamily="2" charset="-122"/>
              </a:rPr>
              <a:t>      </a:t>
            </a:r>
            <a:r>
              <a:rPr lang="zh-CN" altLang="en-US">
                <a:solidFill>
                  <a:srgbClr val="1E14E8"/>
                </a:solidFill>
                <a:latin typeface="Times New Roman" panose="02020603050405020304" pitchFamily="18" charset="0"/>
                <a:ea typeface="华文新魏" panose="02010800040101010101" pitchFamily="2" charset="-122"/>
              </a:rPr>
              <a:t>在节点</a:t>
            </a:r>
            <a:r>
              <a:rPr lang="en-US" altLang="zh-CN">
                <a:solidFill>
                  <a:srgbClr val="1E14E8"/>
                </a:solidFill>
                <a:latin typeface="Times New Roman" panose="02020603050405020304" pitchFamily="18" charset="0"/>
                <a:ea typeface="华文新魏" panose="02010800040101010101" pitchFamily="2" charset="-122"/>
              </a:rPr>
              <a:t>a,b</a:t>
            </a:r>
            <a:r>
              <a:rPr lang="zh-CN" altLang="en-US">
                <a:solidFill>
                  <a:srgbClr val="1E14E8"/>
                </a:solidFill>
                <a:latin typeface="Times New Roman" panose="02020603050405020304" pitchFamily="18" charset="0"/>
                <a:ea typeface="华文新魏" panose="02010800040101010101" pitchFamily="2" charset="-122"/>
              </a:rPr>
              <a:t>分别列</a:t>
            </a:r>
            <a:r>
              <a:rPr lang="en-US" altLang="zh-CN">
                <a:solidFill>
                  <a:srgbClr val="1E14E8"/>
                </a:solidFill>
                <a:latin typeface="Times New Roman" panose="02020603050405020304" pitchFamily="18" charset="0"/>
                <a:ea typeface="华文新魏" panose="02010800040101010101" pitchFamily="2" charset="-122"/>
              </a:rPr>
              <a:t>KCL</a:t>
            </a:r>
            <a:r>
              <a:rPr lang="zh-CN" altLang="en-US">
                <a:solidFill>
                  <a:srgbClr val="1E14E8"/>
                </a:solidFill>
                <a:latin typeface="Times New Roman" panose="02020603050405020304" pitchFamily="18" charset="0"/>
                <a:ea typeface="华文新魏" panose="02010800040101010101" pitchFamily="2" charset="-122"/>
              </a:rPr>
              <a:t>，有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2</a:t>
            </a:r>
            <a:r>
              <a:rPr lang="en-US" altLang="zh-CN">
                <a:solidFill>
                  <a:srgbClr val="1E14E8"/>
                </a:solidFill>
                <a:latin typeface="Times New Roman" panose="02020603050405020304" pitchFamily="18" charset="0"/>
                <a:ea typeface="华文新魏" panose="02010800040101010101" pitchFamily="2" charset="-122"/>
              </a:rPr>
              <a:t> + 0.5</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1</a:t>
            </a:r>
            <a:r>
              <a:rPr lang="en-US" altLang="zh-CN">
                <a:solidFill>
                  <a:srgbClr val="1E14E8"/>
                </a:solidFill>
                <a:latin typeface="Times New Roman" panose="02020603050405020304" pitchFamily="18" charset="0"/>
                <a:ea typeface="华文新魏" panose="02010800040101010101" pitchFamily="2" charset="-122"/>
              </a:rPr>
              <a:t> + 2 =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1</a:t>
            </a:r>
            <a:r>
              <a:rPr lang="zh-CN" altLang="en-US">
                <a:solidFill>
                  <a:srgbClr val="1E14E8"/>
                </a:solidFill>
                <a:latin typeface="Times New Roman" panose="02020603050405020304" pitchFamily="18" charset="0"/>
                <a:ea typeface="华文新魏" panose="02010800040101010101" pitchFamily="2" charset="-122"/>
              </a:rPr>
              <a:t>，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3</a:t>
            </a:r>
            <a:r>
              <a:rPr lang="en-US" altLang="zh-CN">
                <a:solidFill>
                  <a:srgbClr val="1E14E8"/>
                </a:solidFill>
                <a:latin typeface="Times New Roman" panose="02020603050405020304" pitchFamily="18" charset="0"/>
                <a:ea typeface="华文新魏" panose="02010800040101010101" pitchFamily="2" charset="-122"/>
              </a:rPr>
              <a:t> +2 =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SC</a:t>
            </a:r>
            <a:r>
              <a:rPr lang="en-US" altLang="zh-CN">
                <a:solidFill>
                  <a:srgbClr val="1E14E8"/>
                </a:solidFill>
                <a:latin typeface="Times New Roman" panose="02020603050405020304" pitchFamily="18" charset="0"/>
                <a:ea typeface="华文新魏" panose="02010800040101010101" pitchFamily="2" charset="-122"/>
              </a:rPr>
              <a:t> ,</a:t>
            </a:r>
            <a:r>
              <a:rPr lang="zh-CN" altLang="en-US">
                <a:solidFill>
                  <a:srgbClr val="1E14E8"/>
                </a:solidFill>
                <a:latin typeface="Times New Roman" panose="02020603050405020304" pitchFamily="18" charset="0"/>
                <a:ea typeface="华文新魏" panose="02010800040101010101" pitchFamily="2" charset="-122"/>
              </a:rPr>
              <a:t>故</a:t>
            </a:r>
          </a:p>
          <a:p>
            <a:pPr eaLnBrk="1" hangingPunct="1"/>
            <a:r>
              <a:rPr lang="zh-CN" altLang="en-US">
                <a:solidFill>
                  <a:srgbClr val="1E14E8"/>
                </a:solidFill>
                <a:latin typeface="Times New Roman" panose="02020603050405020304" pitchFamily="18" charset="0"/>
                <a:ea typeface="华文新魏" panose="02010800040101010101" pitchFamily="2" charset="-122"/>
              </a:rPr>
              <a:t>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2</a:t>
            </a:r>
            <a:r>
              <a:rPr lang="en-US" altLang="zh-CN">
                <a:solidFill>
                  <a:srgbClr val="1E14E8"/>
                </a:solidFill>
                <a:latin typeface="Times New Roman" panose="02020603050405020304" pitchFamily="18" charset="0"/>
                <a:ea typeface="华文新魏" panose="02010800040101010101" pitchFamily="2" charset="-122"/>
              </a:rPr>
              <a:t> = -2 + 0.5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1</a:t>
            </a:r>
            <a:r>
              <a:rPr lang="en-US" altLang="zh-CN">
                <a:solidFill>
                  <a:srgbClr val="1E14E8"/>
                </a:solidFill>
                <a:latin typeface="Times New Roman" panose="02020603050405020304" pitchFamily="18" charset="0"/>
                <a:ea typeface="华文新魏" panose="02010800040101010101" pitchFamily="2" charset="-122"/>
              </a:rPr>
              <a:t> =  -2 +0.5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SC</a:t>
            </a:r>
            <a:r>
              <a:rPr lang="en-US" altLang="zh-CN">
                <a:solidFill>
                  <a:srgbClr val="1E14E8"/>
                </a:solidFill>
                <a:latin typeface="Times New Roman" panose="02020603050405020304" pitchFamily="18" charset="0"/>
                <a:ea typeface="华文新魏" panose="02010800040101010101" pitchFamily="2" charset="-122"/>
              </a:rPr>
              <a:t> ,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3</a:t>
            </a:r>
            <a:r>
              <a:rPr lang="en-US" altLang="zh-CN">
                <a:solidFill>
                  <a:srgbClr val="1E14E8"/>
                </a:solidFill>
                <a:latin typeface="Times New Roman" panose="02020603050405020304" pitchFamily="18" charset="0"/>
                <a:ea typeface="华文新魏" panose="02010800040101010101" pitchFamily="2" charset="-122"/>
              </a:rPr>
              <a:t>  =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SC</a:t>
            </a:r>
            <a:r>
              <a:rPr lang="en-US" altLang="zh-CN">
                <a:solidFill>
                  <a:srgbClr val="1E14E8"/>
                </a:solidFill>
                <a:latin typeface="Times New Roman" panose="02020603050405020304" pitchFamily="18" charset="0"/>
                <a:ea typeface="华文新魏" panose="02010800040101010101" pitchFamily="2" charset="-122"/>
              </a:rPr>
              <a:t> - 2,</a:t>
            </a:r>
          </a:p>
          <a:p>
            <a:pPr eaLnBrk="1" hangingPunct="1"/>
            <a:r>
              <a:rPr lang="zh-CN" altLang="en-US">
                <a:solidFill>
                  <a:srgbClr val="1E14E8"/>
                </a:solidFill>
                <a:latin typeface="Times New Roman" panose="02020603050405020304" pitchFamily="18" charset="0"/>
                <a:ea typeface="华文新魏" panose="02010800040101010101" pitchFamily="2" charset="-122"/>
              </a:rPr>
              <a:t>对回路</a:t>
            </a:r>
            <a:r>
              <a:rPr lang="en-US" altLang="zh-CN">
                <a:solidFill>
                  <a:srgbClr val="1E14E8"/>
                </a:solidFill>
                <a:latin typeface="Times New Roman" panose="02020603050405020304" pitchFamily="18" charset="0"/>
                <a:ea typeface="华文新魏" panose="02010800040101010101" pitchFamily="2" charset="-122"/>
              </a:rPr>
              <a:t>B</a:t>
            </a:r>
            <a:r>
              <a:rPr lang="zh-CN" altLang="en-US">
                <a:solidFill>
                  <a:srgbClr val="1E14E8"/>
                </a:solidFill>
                <a:latin typeface="Times New Roman" panose="02020603050405020304" pitchFamily="18" charset="0"/>
                <a:ea typeface="华文新魏" panose="02010800040101010101" pitchFamily="2" charset="-122"/>
              </a:rPr>
              <a:t>利用</a:t>
            </a:r>
            <a:r>
              <a:rPr lang="en-US" altLang="zh-CN">
                <a:solidFill>
                  <a:srgbClr val="1E14E8"/>
                </a:solidFill>
                <a:latin typeface="Times New Roman" panose="02020603050405020304" pitchFamily="18" charset="0"/>
                <a:ea typeface="华文新魏" panose="02010800040101010101" pitchFamily="2" charset="-122"/>
              </a:rPr>
              <a:t>KVL</a:t>
            </a:r>
            <a:r>
              <a:rPr lang="zh-CN" altLang="en-US">
                <a:solidFill>
                  <a:srgbClr val="1E14E8"/>
                </a:solidFill>
                <a:latin typeface="Times New Roman" panose="02020603050405020304" pitchFamily="18" charset="0"/>
                <a:ea typeface="华文新魏" panose="02010800040101010101" pitchFamily="2" charset="-122"/>
              </a:rPr>
              <a:t>和</a:t>
            </a:r>
            <a:r>
              <a:rPr lang="en-US" altLang="zh-CN">
                <a:solidFill>
                  <a:srgbClr val="1E14E8"/>
                </a:solidFill>
                <a:latin typeface="Times New Roman" panose="02020603050405020304" pitchFamily="18" charset="0"/>
                <a:ea typeface="华文新魏" panose="02010800040101010101" pitchFamily="2" charset="-122"/>
              </a:rPr>
              <a:t>OL</a:t>
            </a:r>
            <a:r>
              <a:rPr lang="zh-CN" altLang="en-US">
                <a:solidFill>
                  <a:srgbClr val="1E14E8"/>
                </a:solidFill>
                <a:latin typeface="Times New Roman" panose="02020603050405020304" pitchFamily="18" charset="0"/>
                <a:ea typeface="华文新魏" panose="02010800040101010101" pitchFamily="2" charset="-122"/>
              </a:rPr>
              <a:t>，有</a:t>
            </a:r>
            <a:r>
              <a:rPr lang="en-US" altLang="zh-CN">
                <a:solidFill>
                  <a:srgbClr val="1E14E8"/>
                </a:solidFill>
                <a:latin typeface="Times New Roman" panose="02020603050405020304" pitchFamily="18" charset="0"/>
                <a:ea typeface="华文新魏" panose="02010800040101010101" pitchFamily="2" charset="-122"/>
              </a:rPr>
              <a:t>2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2</a:t>
            </a:r>
            <a:r>
              <a:rPr lang="en-US" altLang="zh-CN">
                <a:solidFill>
                  <a:srgbClr val="1E14E8"/>
                </a:solidFill>
                <a:latin typeface="Times New Roman" panose="02020603050405020304" pitchFamily="18" charset="0"/>
                <a:ea typeface="华文新魏" panose="02010800040101010101" pitchFamily="2" charset="-122"/>
              </a:rPr>
              <a:t> – 4 +2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3</a:t>
            </a:r>
            <a:r>
              <a:rPr lang="en-US" altLang="zh-CN">
                <a:solidFill>
                  <a:srgbClr val="1E14E8"/>
                </a:solidFill>
                <a:latin typeface="Times New Roman" panose="02020603050405020304" pitchFamily="18" charset="0"/>
                <a:ea typeface="华文新魏" panose="02010800040101010101" pitchFamily="2" charset="-122"/>
              </a:rPr>
              <a:t>=0,</a:t>
            </a:r>
            <a:r>
              <a:rPr lang="zh-CN" altLang="en-US">
                <a:solidFill>
                  <a:srgbClr val="1E14E8"/>
                </a:solidFill>
                <a:latin typeface="Times New Roman" panose="02020603050405020304" pitchFamily="18" charset="0"/>
                <a:ea typeface="华文新魏" panose="02010800040101010101" pitchFamily="2" charset="-122"/>
              </a:rPr>
              <a:t>代入得 </a:t>
            </a:r>
            <a:r>
              <a:rPr lang="en-US" altLang="zh-CN">
                <a:solidFill>
                  <a:srgbClr val="1E14E8"/>
                </a:solidFill>
                <a:latin typeface="Times New Roman" panose="02020603050405020304" pitchFamily="18" charset="0"/>
                <a:ea typeface="华文新魏" panose="02010800040101010101" pitchFamily="2" charset="-122"/>
              </a:rPr>
              <a:t>2(-2 +0.5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SC</a:t>
            </a:r>
            <a:r>
              <a:rPr lang="en-US" altLang="zh-CN">
                <a:solidFill>
                  <a:srgbClr val="1E14E8"/>
                </a:solidFill>
                <a:latin typeface="Times New Roman" panose="02020603050405020304" pitchFamily="18" charset="0"/>
                <a:ea typeface="华文新魏" panose="02010800040101010101" pitchFamily="2" charset="-122"/>
              </a:rPr>
              <a:t> ) – 4 +2(</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SC</a:t>
            </a:r>
            <a:r>
              <a:rPr lang="en-US" altLang="zh-CN">
                <a:solidFill>
                  <a:srgbClr val="1E14E8"/>
                </a:solidFill>
                <a:latin typeface="Times New Roman" panose="02020603050405020304" pitchFamily="18" charset="0"/>
                <a:ea typeface="华文新魏" panose="02010800040101010101" pitchFamily="2" charset="-122"/>
              </a:rPr>
              <a:t> - 2)= 0</a:t>
            </a:r>
            <a:r>
              <a:rPr lang="zh-CN" altLang="en-US">
                <a:solidFill>
                  <a:srgbClr val="1E14E8"/>
                </a:solidFill>
                <a:latin typeface="Times New Roman" panose="02020603050405020304" pitchFamily="18" charset="0"/>
                <a:ea typeface="华文新魏" panose="02010800040101010101" pitchFamily="2" charset="-122"/>
              </a:rPr>
              <a:t>，  解得</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SC</a:t>
            </a:r>
            <a:r>
              <a:rPr lang="en-US" altLang="zh-CN">
                <a:solidFill>
                  <a:srgbClr val="1E14E8"/>
                </a:solidFill>
                <a:latin typeface="Times New Roman" panose="02020603050405020304" pitchFamily="18" charset="0"/>
                <a:ea typeface="华文新魏" panose="02010800040101010101" pitchFamily="2" charset="-122"/>
              </a:rPr>
              <a:t> = 4A     </a:t>
            </a:r>
            <a:r>
              <a:rPr lang="zh-CN" altLang="en-US">
                <a:solidFill>
                  <a:srgbClr val="1E14E8"/>
                </a:solidFill>
                <a:latin typeface="Times New Roman" panose="02020603050405020304" pitchFamily="18" charset="0"/>
                <a:ea typeface="华文新魏" panose="02010800040101010101" pitchFamily="2" charset="-122"/>
              </a:rPr>
              <a:t>故 </a:t>
            </a:r>
            <a:r>
              <a:rPr lang="en-US" altLang="zh-CN">
                <a:solidFill>
                  <a:srgbClr val="1E14E8"/>
                </a:solidFill>
                <a:latin typeface="Times New Roman" panose="02020603050405020304" pitchFamily="18" charset="0"/>
                <a:ea typeface="华文新魏" panose="02010800040101010101" pitchFamily="2" charset="-122"/>
              </a:rPr>
              <a:t>R</a:t>
            </a:r>
            <a:r>
              <a:rPr lang="en-US" altLang="zh-CN" baseline="-25000">
                <a:solidFill>
                  <a:srgbClr val="1E14E8"/>
                </a:solidFill>
                <a:latin typeface="Times New Roman" panose="02020603050405020304" pitchFamily="18" charset="0"/>
                <a:ea typeface="华文新魏" panose="02010800040101010101" pitchFamily="2" charset="-122"/>
              </a:rPr>
              <a:t>0</a:t>
            </a:r>
            <a:r>
              <a:rPr lang="en-US" altLang="zh-CN">
                <a:solidFill>
                  <a:srgbClr val="1E14E8"/>
                </a:solidFill>
                <a:latin typeface="Times New Roman" panose="02020603050405020304" pitchFamily="18" charset="0"/>
                <a:ea typeface="华文新魏" panose="02010800040101010101" pitchFamily="2" charset="-122"/>
              </a:rPr>
              <a:t> = </a:t>
            </a:r>
            <a:r>
              <a:rPr lang="en-US" altLang="zh-CN" i="1">
                <a:solidFill>
                  <a:srgbClr val="1E14E8"/>
                </a:solidFill>
                <a:latin typeface="Times New Roman" panose="02020603050405020304" pitchFamily="18" charset="0"/>
                <a:ea typeface="华文新魏" panose="02010800040101010101" pitchFamily="2" charset="-122"/>
              </a:rPr>
              <a:t>u</a:t>
            </a:r>
            <a:r>
              <a:rPr lang="en-US" altLang="zh-CN" baseline="-25000">
                <a:solidFill>
                  <a:srgbClr val="1E14E8"/>
                </a:solidFill>
                <a:latin typeface="Times New Roman" panose="02020603050405020304" pitchFamily="18" charset="0"/>
                <a:ea typeface="华文新魏" panose="02010800040101010101" pitchFamily="2" charset="-122"/>
              </a:rPr>
              <a:t>OC</a:t>
            </a:r>
            <a:r>
              <a:rPr lang="en-US" altLang="zh-CN">
                <a:solidFill>
                  <a:srgbClr val="1E14E8"/>
                </a:solidFill>
                <a:latin typeface="Times New Roman" panose="02020603050405020304" pitchFamily="18" charset="0"/>
                <a:ea typeface="华文新魏" panose="02010800040101010101" pitchFamily="2" charset="-122"/>
              </a:rPr>
              <a:t> /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SC </a:t>
            </a:r>
            <a:r>
              <a:rPr lang="en-US" altLang="zh-CN">
                <a:solidFill>
                  <a:srgbClr val="1E14E8"/>
                </a:solidFill>
                <a:latin typeface="Times New Roman" panose="02020603050405020304" pitchFamily="18" charset="0"/>
                <a:ea typeface="华文新魏" panose="02010800040101010101" pitchFamily="2" charset="-122"/>
              </a:rPr>
              <a:t>= 12/4 = 3(Ω)</a:t>
            </a:r>
          </a:p>
        </p:txBody>
      </p:sp>
      <p:sp>
        <p:nvSpPr>
          <p:cNvPr id="3" name="文本框 50205">
            <a:hlinkClick r:id="" action="ppaction://hlinkshowjump?jump=nextslide"/>
            <a:extLst>
              <a:ext uri="{FF2B5EF4-FFF2-40B4-BE49-F238E27FC236}">
                <a16:creationId xmlns:a16="http://schemas.microsoft.com/office/drawing/2014/main" id="{48D24443-BAF4-4564-A33A-2929274ACDF1}"/>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4" name="文本框 50206">
            <a:hlinkClick r:id="" action="ppaction://hlinkshowjump?jump=previousslide"/>
            <a:extLst>
              <a:ext uri="{FF2B5EF4-FFF2-40B4-BE49-F238E27FC236}">
                <a16:creationId xmlns:a16="http://schemas.microsoft.com/office/drawing/2014/main" id="{7AAD8AB9-7D92-4F46-9326-14D2AF7A939D}"/>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5" name="文本框 50207">
            <a:extLst>
              <a:ext uri="{FF2B5EF4-FFF2-40B4-BE49-F238E27FC236}">
                <a16:creationId xmlns:a16="http://schemas.microsoft.com/office/drawing/2014/main" id="{BBD1C657-A223-4817-9B24-6505EEF02FDD}"/>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73459E75-E5BF-4388-9101-C59B827CEF93}"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37</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6" name="文本框 50208">
            <a:hlinkClick r:id="" action="ppaction://hlinkshowjump?jump=firstslide"/>
            <a:extLst>
              <a:ext uri="{FF2B5EF4-FFF2-40B4-BE49-F238E27FC236}">
                <a16:creationId xmlns:a16="http://schemas.microsoft.com/office/drawing/2014/main" id="{8AD5FD94-D494-499B-B738-934F8493B86E}"/>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55315" name="标题 50209">
            <a:extLst>
              <a:ext uri="{FF2B5EF4-FFF2-40B4-BE49-F238E27FC236}">
                <a16:creationId xmlns:a16="http://schemas.microsoft.com/office/drawing/2014/main" id="{14401116-7D93-4149-96A2-E67949C65B3C}"/>
              </a:ext>
            </a:extLst>
          </p:cNvPr>
          <p:cNvSpPr>
            <a:spLocks noGrp="1" noChangeArrowheads="1"/>
          </p:cNvSpPr>
          <p:nvPr>
            <p:ph type="title" idx="4294967295"/>
          </p:nvPr>
        </p:nvSpPr>
        <p:spPr>
          <a:xfrm>
            <a:off x="228600" y="685800"/>
            <a:ext cx="2514600" cy="381000"/>
          </a:xfrm>
        </p:spPr>
        <p:txBody>
          <a:bodyPr/>
          <a:lstStyle/>
          <a:p>
            <a:pPr algn="l" eaLnBrk="1" hangingPunct="1"/>
            <a:r>
              <a:rPr lang="zh-CN" altLang="en-US" sz="2000">
                <a:solidFill>
                  <a:srgbClr val="FF0000"/>
                </a:solidFill>
                <a:latin typeface="黑体" panose="02010609060101010101" pitchFamily="49" charset="-122"/>
                <a:ea typeface="黑体" panose="02010609060101010101" pitchFamily="49" charset="-122"/>
              </a:rPr>
              <a:t>（</a:t>
            </a:r>
            <a:r>
              <a:rPr lang="en-US" altLang="zh-CN" sz="2000">
                <a:solidFill>
                  <a:srgbClr val="FF0000"/>
                </a:solidFill>
                <a:latin typeface="黑体" panose="02010609060101010101" pitchFamily="49" charset="-122"/>
                <a:ea typeface="黑体" panose="02010609060101010101" pitchFamily="49" charset="-122"/>
              </a:rPr>
              <a:t>2</a:t>
            </a:r>
            <a:r>
              <a:rPr lang="zh-CN" altLang="en-US" sz="2000">
                <a:solidFill>
                  <a:srgbClr val="FF0000"/>
                </a:solidFill>
                <a:latin typeface="黑体" panose="02010609060101010101" pitchFamily="49" charset="-122"/>
                <a:ea typeface="黑体" panose="02010609060101010101" pitchFamily="49" charset="-122"/>
              </a:rPr>
              <a:t>）开路短路法</a:t>
            </a:r>
            <a:endParaRPr lang="zh-CN" altLang="en-US" sz="20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185"/>
                                        </p:tgtEl>
                                        <p:attrNameLst>
                                          <p:attrName>style.visibility</p:attrName>
                                        </p:attrNameLst>
                                      </p:cBhvr>
                                      <p:to>
                                        <p:strVal val="visible"/>
                                      </p:to>
                                    </p:set>
                                    <p:animEffect transition="in" filter="wipe(up)">
                                      <p:cBhvr>
                                        <p:cTn id="7" dur="500"/>
                                        <p:tgtEl>
                                          <p:spTgt spid="501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50186"/>
                                        </p:tgtEl>
                                        <p:attrNameLst>
                                          <p:attrName>style.visibility</p:attrName>
                                        </p:attrNameLst>
                                      </p:cBhvr>
                                      <p:to>
                                        <p:strVal val="visible"/>
                                      </p:to>
                                    </p:set>
                                    <p:anim calcmode="lin" valueType="num">
                                      <p:cBhvr additive="base">
                                        <p:cTn id="12" dur="500" fill="hold"/>
                                        <p:tgtEl>
                                          <p:spTgt spid="50186"/>
                                        </p:tgtEl>
                                        <p:attrNameLst>
                                          <p:attrName>ppt_x</p:attrName>
                                        </p:attrNameLst>
                                      </p:cBhvr>
                                      <p:tavLst>
                                        <p:tav tm="0">
                                          <p:val>
                                            <p:strVal val="0-#ppt_w/2"/>
                                          </p:val>
                                        </p:tav>
                                        <p:tav tm="100000">
                                          <p:val>
                                            <p:strVal val="#ppt_x"/>
                                          </p:val>
                                        </p:tav>
                                      </p:tavLst>
                                    </p:anim>
                                    <p:anim calcmode="lin" valueType="num">
                                      <p:cBhvr additive="base">
                                        <p:cTn id="13" dur="500" fill="hold"/>
                                        <p:tgtEl>
                                          <p:spTgt spid="5018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0188"/>
                                        </p:tgtEl>
                                        <p:attrNameLst>
                                          <p:attrName>style.visibility</p:attrName>
                                        </p:attrNameLst>
                                      </p:cBhvr>
                                      <p:to>
                                        <p:strVal val="visible"/>
                                      </p:to>
                                    </p:set>
                                    <p:animEffect transition="in" filter="wipe(up)">
                                      <p:cBhvr>
                                        <p:cTn id="18" dur="500"/>
                                        <p:tgtEl>
                                          <p:spTgt spid="50188"/>
                                        </p:tgtEl>
                                      </p:cBhvr>
                                    </p:animEffect>
                                  </p:childTnLst>
                                </p:cTn>
                              </p:par>
                            </p:childTnLst>
                          </p:cTn>
                        </p:par>
                        <p:par>
                          <p:cTn id="19" fill="hold" nodeType="afterGroup">
                            <p:stCondLst>
                              <p:cond delay="500"/>
                            </p:stCondLst>
                            <p:childTnLst>
                              <p:par>
                                <p:cTn id="20" presetID="2" presetClass="entr" presetSubtype="2" fill="hold" nodeType="afterEffect">
                                  <p:stCondLst>
                                    <p:cond delay="0"/>
                                  </p:stCondLst>
                                  <p:childTnLst>
                                    <p:set>
                                      <p:cBhvr>
                                        <p:cTn id="21" dur="1" fill="hold">
                                          <p:stCondLst>
                                            <p:cond delay="0"/>
                                          </p:stCondLst>
                                        </p:cTn>
                                        <p:tgtEl>
                                          <p:spTgt spid="50191"/>
                                        </p:tgtEl>
                                        <p:attrNameLst>
                                          <p:attrName>style.visibility</p:attrName>
                                        </p:attrNameLst>
                                      </p:cBhvr>
                                      <p:to>
                                        <p:strVal val="visible"/>
                                      </p:to>
                                    </p:set>
                                    <p:anim calcmode="lin" valueType="num">
                                      <p:cBhvr additive="base">
                                        <p:cTn id="22" dur="500" fill="hold"/>
                                        <p:tgtEl>
                                          <p:spTgt spid="50191"/>
                                        </p:tgtEl>
                                        <p:attrNameLst>
                                          <p:attrName>ppt_x</p:attrName>
                                        </p:attrNameLst>
                                      </p:cBhvr>
                                      <p:tavLst>
                                        <p:tav tm="0">
                                          <p:val>
                                            <p:strVal val="1+#ppt_w/2"/>
                                          </p:val>
                                        </p:tav>
                                        <p:tav tm="100000">
                                          <p:val>
                                            <p:strVal val="#ppt_x"/>
                                          </p:val>
                                        </p:tav>
                                      </p:tavLst>
                                    </p:anim>
                                    <p:anim calcmode="lin" valueType="num">
                                      <p:cBhvr additive="base">
                                        <p:cTn id="23" dur="500" fill="hold"/>
                                        <p:tgtEl>
                                          <p:spTgt spid="50191"/>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50194"/>
                                        </p:tgtEl>
                                        <p:attrNameLst>
                                          <p:attrName>style.visibility</p:attrName>
                                        </p:attrNameLst>
                                      </p:cBhvr>
                                      <p:to>
                                        <p:strVal val="visible"/>
                                      </p:to>
                                    </p:set>
                                    <p:animEffect transition="in" filter="wipe(up)">
                                      <p:cBhvr>
                                        <p:cTn id="28" dur="500"/>
                                        <p:tgtEl>
                                          <p:spTgt spid="5019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50193"/>
                                        </p:tgtEl>
                                        <p:attrNameLst>
                                          <p:attrName>style.visibility</p:attrName>
                                        </p:attrNameLst>
                                      </p:cBhvr>
                                      <p:to>
                                        <p:strVal val="visible"/>
                                      </p:to>
                                    </p:set>
                                    <p:animEffect transition="in" filter="wipe(up)">
                                      <p:cBhvr>
                                        <p:cTn id="33" dur="500"/>
                                        <p:tgtEl>
                                          <p:spTgt spid="50193"/>
                                        </p:tgtEl>
                                      </p:cBhvr>
                                    </p:animEffect>
                                  </p:childTnLst>
                                </p:cTn>
                              </p:par>
                            </p:childTnLst>
                          </p:cTn>
                        </p:par>
                        <p:par>
                          <p:cTn id="34" fill="hold" nodeType="afterGroup">
                            <p:stCondLst>
                              <p:cond delay="500"/>
                            </p:stCondLst>
                            <p:childTnLst>
                              <p:par>
                                <p:cTn id="35" presetID="2" presetClass="entr" presetSubtype="2" fill="hold" nodeType="afterEffect">
                                  <p:stCondLst>
                                    <p:cond delay="0"/>
                                  </p:stCondLst>
                                  <p:childTnLst>
                                    <p:set>
                                      <p:cBhvr>
                                        <p:cTn id="36" dur="1" fill="hold">
                                          <p:stCondLst>
                                            <p:cond delay="0"/>
                                          </p:stCondLst>
                                        </p:cTn>
                                        <p:tgtEl>
                                          <p:spTgt spid="50192"/>
                                        </p:tgtEl>
                                        <p:attrNameLst>
                                          <p:attrName>style.visibility</p:attrName>
                                        </p:attrNameLst>
                                      </p:cBhvr>
                                      <p:to>
                                        <p:strVal val="visible"/>
                                      </p:to>
                                    </p:set>
                                    <p:anim calcmode="lin" valueType="num">
                                      <p:cBhvr additive="base">
                                        <p:cTn id="37" dur="500" fill="hold"/>
                                        <p:tgtEl>
                                          <p:spTgt spid="50192"/>
                                        </p:tgtEl>
                                        <p:attrNameLst>
                                          <p:attrName>ppt_x</p:attrName>
                                        </p:attrNameLst>
                                      </p:cBhvr>
                                      <p:tavLst>
                                        <p:tav tm="0">
                                          <p:val>
                                            <p:strVal val="1+#ppt_w/2"/>
                                          </p:val>
                                        </p:tav>
                                        <p:tav tm="100000">
                                          <p:val>
                                            <p:strVal val="#ppt_x"/>
                                          </p:val>
                                        </p:tav>
                                      </p:tavLst>
                                    </p:anim>
                                    <p:anim calcmode="lin" valueType="num">
                                      <p:cBhvr additive="base">
                                        <p:cTn id="38" dur="500" fill="hold"/>
                                        <p:tgtEl>
                                          <p:spTgt spid="5019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50199"/>
                                        </p:tgtEl>
                                        <p:attrNameLst>
                                          <p:attrName>style.visibility</p:attrName>
                                        </p:attrNameLst>
                                      </p:cBhvr>
                                      <p:to>
                                        <p:strVal val="visible"/>
                                      </p:to>
                                    </p:set>
                                    <p:animEffect transition="in" filter="wipe(up)">
                                      <p:cBhvr>
                                        <p:cTn id="43" dur="500"/>
                                        <p:tgtEl>
                                          <p:spTgt spid="50199"/>
                                        </p:tgtEl>
                                      </p:cBhvr>
                                    </p:animEffect>
                                  </p:childTnLst>
                                </p:cTn>
                              </p:par>
                            </p:childTnLst>
                          </p:cTn>
                        </p:par>
                        <p:par>
                          <p:cTn id="44" fill="hold" nodeType="afterGroup">
                            <p:stCondLst>
                              <p:cond delay="500"/>
                            </p:stCondLst>
                            <p:childTnLst>
                              <p:par>
                                <p:cTn id="45" presetID="2" presetClass="entr" presetSubtype="2" fill="hold" nodeType="afterEffect">
                                  <p:stCondLst>
                                    <p:cond delay="0"/>
                                  </p:stCondLst>
                                  <p:childTnLst>
                                    <p:set>
                                      <p:cBhvr>
                                        <p:cTn id="46" dur="1" fill="hold">
                                          <p:stCondLst>
                                            <p:cond delay="0"/>
                                          </p:stCondLst>
                                        </p:cTn>
                                        <p:tgtEl>
                                          <p:spTgt spid="50195"/>
                                        </p:tgtEl>
                                        <p:attrNameLst>
                                          <p:attrName>style.visibility</p:attrName>
                                        </p:attrNameLst>
                                      </p:cBhvr>
                                      <p:to>
                                        <p:strVal val="visible"/>
                                      </p:to>
                                    </p:set>
                                    <p:anim calcmode="lin" valueType="num">
                                      <p:cBhvr additive="base">
                                        <p:cTn id="47" dur="500" fill="hold"/>
                                        <p:tgtEl>
                                          <p:spTgt spid="50195"/>
                                        </p:tgtEl>
                                        <p:attrNameLst>
                                          <p:attrName>ppt_x</p:attrName>
                                        </p:attrNameLst>
                                      </p:cBhvr>
                                      <p:tavLst>
                                        <p:tav tm="0">
                                          <p:val>
                                            <p:strVal val="1+#ppt_w/2"/>
                                          </p:val>
                                        </p:tav>
                                        <p:tav tm="100000">
                                          <p:val>
                                            <p:strVal val="#ppt_x"/>
                                          </p:val>
                                        </p:tav>
                                      </p:tavLst>
                                    </p:anim>
                                    <p:anim calcmode="lin" valueType="num">
                                      <p:cBhvr additive="base">
                                        <p:cTn id="48" dur="500" fill="hold"/>
                                        <p:tgtEl>
                                          <p:spTgt spid="50195"/>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1000"/>
                            </p:stCondLst>
                            <p:childTnLst>
                              <p:par>
                                <p:cTn id="50" presetID="2" presetClass="entr" presetSubtype="2" fill="hold" nodeType="afterEffect">
                                  <p:stCondLst>
                                    <p:cond delay="0"/>
                                  </p:stCondLst>
                                  <p:childTnLst>
                                    <p:set>
                                      <p:cBhvr>
                                        <p:cTn id="51" dur="1" fill="hold">
                                          <p:stCondLst>
                                            <p:cond delay="0"/>
                                          </p:stCondLst>
                                        </p:cTn>
                                        <p:tgtEl>
                                          <p:spTgt spid="50201"/>
                                        </p:tgtEl>
                                        <p:attrNameLst>
                                          <p:attrName>style.visibility</p:attrName>
                                        </p:attrNameLst>
                                      </p:cBhvr>
                                      <p:to>
                                        <p:strVal val="visible"/>
                                      </p:to>
                                    </p:set>
                                    <p:anim calcmode="lin" valueType="num">
                                      <p:cBhvr additive="base">
                                        <p:cTn id="52" dur="500" fill="hold"/>
                                        <p:tgtEl>
                                          <p:spTgt spid="50201"/>
                                        </p:tgtEl>
                                        <p:attrNameLst>
                                          <p:attrName>ppt_x</p:attrName>
                                        </p:attrNameLst>
                                      </p:cBhvr>
                                      <p:tavLst>
                                        <p:tav tm="0">
                                          <p:val>
                                            <p:strVal val="1+#ppt_w/2"/>
                                          </p:val>
                                        </p:tav>
                                        <p:tav tm="100000">
                                          <p:val>
                                            <p:strVal val="#ppt_x"/>
                                          </p:val>
                                        </p:tav>
                                      </p:tavLst>
                                    </p:anim>
                                    <p:anim calcmode="lin" valueType="num">
                                      <p:cBhvr additive="base">
                                        <p:cTn id="53" dur="500" fill="hold"/>
                                        <p:tgtEl>
                                          <p:spTgt spid="50201"/>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50200">
                                            <p:txEl>
                                              <p:pRg st="0" end="0"/>
                                            </p:txEl>
                                          </p:spTgt>
                                        </p:tgtEl>
                                        <p:attrNameLst>
                                          <p:attrName>style.visibility</p:attrName>
                                        </p:attrNameLst>
                                      </p:cBhvr>
                                      <p:to>
                                        <p:strVal val="visible"/>
                                      </p:to>
                                    </p:set>
                                    <p:animEffect transition="in" filter="wipe(up)">
                                      <p:cBhvr>
                                        <p:cTn id="58" dur="500"/>
                                        <p:tgtEl>
                                          <p:spTgt spid="50200">
                                            <p:txEl>
                                              <p:pRg st="0" end="0"/>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50200">
                                            <p:txEl>
                                              <p:pRg st="1" end="1"/>
                                            </p:txEl>
                                          </p:spTgt>
                                        </p:tgtEl>
                                        <p:attrNameLst>
                                          <p:attrName>style.visibility</p:attrName>
                                        </p:attrNameLst>
                                      </p:cBhvr>
                                      <p:to>
                                        <p:strVal val="visible"/>
                                      </p:to>
                                    </p:set>
                                    <p:animEffect transition="in" filter="wipe(up)">
                                      <p:cBhvr>
                                        <p:cTn id="63" dur="500"/>
                                        <p:tgtEl>
                                          <p:spTgt spid="50200">
                                            <p:txEl>
                                              <p:pRg st="1" end="1"/>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50200">
                                            <p:txEl>
                                              <p:pRg st="2" end="2"/>
                                            </p:txEl>
                                          </p:spTgt>
                                        </p:tgtEl>
                                        <p:attrNameLst>
                                          <p:attrName>style.visibility</p:attrName>
                                        </p:attrNameLst>
                                      </p:cBhvr>
                                      <p:to>
                                        <p:strVal val="visible"/>
                                      </p:to>
                                    </p:set>
                                    <p:animEffect transition="in" filter="wipe(up)">
                                      <p:cBhvr>
                                        <p:cTn id="68" dur="500"/>
                                        <p:tgtEl>
                                          <p:spTgt spid="5020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5" grpId="0"/>
      <p:bldP spid="50188" grpId="0"/>
      <p:bldP spid="50193" grpId="0"/>
      <p:bldP spid="50194" grpId="0"/>
      <p:bldP spid="50199" grpId="0"/>
      <p:bldP spid="50200"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矩形 51201">
            <a:extLst>
              <a:ext uri="{FF2B5EF4-FFF2-40B4-BE49-F238E27FC236}">
                <a16:creationId xmlns:a16="http://schemas.microsoft.com/office/drawing/2014/main" id="{302C286A-35A0-4AA0-A0D8-C0E4BE954DB6}"/>
              </a:ext>
            </a:extLst>
          </p:cNvPr>
          <p:cNvSpPr>
            <a:spLocks noChangeArrowheads="1"/>
          </p:cNvSpPr>
          <p:nvPr/>
        </p:nvSpPr>
        <p:spPr bwMode="auto">
          <a:xfrm>
            <a:off x="228600" y="0"/>
            <a:ext cx="2590800"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  2.7 </a:t>
            </a:r>
            <a:r>
              <a:rPr lang="zh-CN" altLang="en-US">
                <a:solidFill>
                  <a:schemeClr val="bg1"/>
                </a:solidFill>
                <a:latin typeface="黑体" panose="02010609060101010101" pitchFamily="49" charset="-122"/>
                <a:ea typeface="黑体" panose="02010609060101010101" pitchFamily="49" charset="-122"/>
              </a:rPr>
              <a:t>等效电源定理</a:t>
            </a:r>
          </a:p>
        </p:txBody>
      </p:sp>
      <p:sp>
        <p:nvSpPr>
          <p:cNvPr id="56323" name="矩形 51202">
            <a:extLst>
              <a:ext uri="{FF2B5EF4-FFF2-40B4-BE49-F238E27FC236}">
                <a16:creationId xmlns:a16="http://schemas.microsoft.com/office/drawing/2014/main" id="{68CFA582-78C4-49ED-B714-AD92D1F30089}"/>
              </a:ext>
            </a:extLst>
          </p:cNvPr>
          <p:cNvSpPr>
            <a:spLocks noChangeArrowheads="1" noChangeShapeType="1" noTextEdit="1"/>
          </p:cNvSpPr>
          <p:nvPr/>
        </p:nvSpPr>
        <p:spPr bwMode="auto">
          <a:xfrm>
            <a:off x="3429000" y="0"/>
            <a:ext cx="48768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  三、戴维南等效内阻的计算</a:t>
            </a:r>
          </a:p>
        </p:txBody>
      </p:sp>
      <p:sp>
        <p:nvSpPr>
          <p:cNvPr id="51208" name="矩形 51207">
            <a:extLst>
              <a:ext uri="{FF2B5EF4-FFF2-40B4-BE49-F238E27FC236}">
                <a16:creationId xmlns:a16="http://schemas.microsoft.com/office/drawing/2014/main" id="{87009A5E-522A-454A-8DF7-802160B19225}"/>
              </a:ext>
            </a:extLst>
          </p:cNvPr>
          <p:cNvSpPr>
            <a:spLocks noChangeArrowheads="1"/>
          </p:cNvSpPr>
          <p:nvPr/>
        </p:nvSpPr>
        <p:spPr bwMode="auto">
          <a:xfrm>
            <a:off x="304800" y="762000"/>
            <a:ext cx="247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zh-CN">
              <a:solidFill>
                <a:srgbClr val="FF0000"/>
              </a:solidFill>
              <a:latin typeface="华文新魏" panose="02010800040101010101" pitchFamily="2" charset="-122"/>
              <a:ea typeface="华文新魏" panose="02010800040101010101" pitchFamily="2" charset="-122"/>
            </a:endParaRPr>
          </a:p>
        </p:txBody>
      </p:sp>
      <p:sp>
        <p:nvSpPr>
          <p:cNvPr id="51209" name="矩形 51208">
            <a:extLst>
              <a:ext uri="{FF2B5EF4-FFF2-40B4-BE49-F238E27FC236}">
                <a16:creationId xmlns:a16="http://schemas.microsoft.com/office/drawing/2014/main" id="{1E2B75D1-361A-4E6F-9A32-90CB02180A5D}"/>
              </a:ext>
            </a:extLst>
          </p:cNvPr>
          <p:cNvSpPr>
            <a:spLocks noChangeArrowheads="1"/>
          </p:cNvSpPr>
          <p:nvPr/>
        </p:nvSpPr>
        <p:spPr bwMode="auto">
          <a:xfrm>
            <a:off x="152400" y="1066800"/>
            <a:ext cx="6705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1E14E8"/>
                </a:solidFill>
                <a:latin typeface="Times New Roman" panose="02020603050405020304" pitchFamily="18" charset="0"/>
                <a:ea typeface="华文新魏" panose="02010800040101010101" pitchFamily="2" charset="-122"/>
              </a:rPr>
              <a:t>       </a:t>
            </a:r>
            <a:r>
              <a:rPr lang="zh-CN" altLang="en-US" sz="1800">
                <a:solidFill>
                  <a:srgbClr val="1E14E8"/>
                </a:solidFill>
                <a:latin typeface="Times New Roman" panose="02020603050405020304" pitchFamily="18" charset="0"/>
                <a:ea typeface="华文新魏" panose="02010800040101010101" pitchFamily="2" charset="-122"/>
              </a:rPr>
              <a:t>戴维南等效电路如图</a:t>
            </a:r>
            <a:r>
              <a:rPr lang="en-US" altLang="zh-CN" sz="1800">
                <a:solidFill>
                  <a:srgbClr val="1E14E8"/>
                </a:solidFill>
                <a:latin typeface="Times New Roman" panose="02020603050405020304" pitchFamily="18" charset="0"/>
                <a:ea typeface="华文新魏" panose="02010800040101010101" pitchFamily="2" charset="-122"/>
              </a:rPr>
              <a:t>(a)</a:t>
            </a:r>
            <a:r>
              <a:rPr lang="zh-CN" altLang="en-US" sz="1800">
                <a:solidFill>
                  <a:srgbClr val="1E14E8"/>
                </a:solidFill>
                <a:latin typeface="Times New Roman" panose="02020603050405020304" pitchFamily="18" charset="0"/>
                <a:ea typeface="华文新魏" panose="02010800040101010101" pitchFamily="2" charset="-122"/>
              </a:rPr>
              <a:t>，端口上电压</a:t>
            </a:r>
            <a:r>
              <a:rPr lang="en-US" altLang="zh-CN" sz="1800" i="1">
                <a:solidFill>
                  <a:srgbClr val="1E14E8"/>
                </a:solidFill>
                <a:latin typeface="Times New Roman" panose="02020603050405020304" pitchFamily="18" charset="0"/>
                <a:ea typeface="华文新魏" panose="02010800040101010101" pitchFamily="2" charset="-122"/>
              </a:rPr>
              <a:t>u</a:t>
            </a:r>
            <a:r>
              <a:rPr lang="zh-CN" altLang="en-US" sz="1800">
                <a:solidFill>
                  <a:srgbClr val="1E14E8"/>
                </a:solidFill>
                <a:latin typeface="Times New Roman" panose="02020603050405020304" pitchFamily="18" charset="0"/>
                <a:ea typeface="华文新魏" panose="02010800040101010101" pitchFamily="2" charset="-122"/>
              </a:rPr>
              <a:t>与电流</a:t>
            </a:r>
            <a:r>
              <a:rPr lang="en-US" altLang="zh-CN" sz="1800" i="1">
                <a:solidFill>
                  <a:srgbClr val="1E14E8"/>
                </a:solidFill>
                <a:latin typeface="Times New Roman" panose="02020603050405020304" pitchFamily="18" charset="0"/>
                <a:ea typeface="华文新魏" panose="02010800040101010101" pitchFamily="2" charset="-122"/>
              </a:rPr>
              <a:t>i</a:t>
            </a:r>
            <a:r>
              <a:rPr lang="zh-CN" altLang="en-US" sz="1800">
                <a:solidFill>
                  <a:srgbClr val="1E14E8"/>
                </a:solidFill>
                <a:latin typeface="Times New Roman" panose="02020603050405020304" pitchFamily="18" charset="0"/>
                <a:ea typeface="华文新魏" panose="02010800040101010101" pitchFamily="2" charset="-122"/>
              </a:rPr>
              <a:t>取关联参考方向，其端口的伏安关系</a:t>
            </a:r>
            <a:r>
              <a:rPr lang="en-US" altLang="zh-CN" sz="1800">
                <a:solidFill>
                  <a:srgbClr val="1E14E8"/>
                </a:solidFill>
                <a:latin typeface="Times New Roman" panose="02020603050405020304" pitchFamily="18" charset="0"/>
                <a:ea typeface="华文新魏" panose="02010800040101010101" pitchFamily="2" charset="-122"/>
              </a:rPr>
              <a:t>(VAR</a:t>
            </a:r>
            <a:r>
              <a:rPr lang="zh-CN" altLang="en-US" sz="1800">
                <a:solidFill>
                  <a:srgbClr val="1E14E8"/>
                </a:solidFill>
                <a:latin typeface="Times New Roman" panose="02020603050405020304" pitchFamily="18" charset="0"/>
                <a:ea typeface="华文新魏" panose="02010800040101010101" pitchFamily="2" charset="-122"/>
              </a:rPr>
              <a:t>）为 </a:t>
            </a:r>
          </a:p>
          <a:p>
            <a:pPr eaLnBrk="1" hangingPunct="1"/>
            <a:r>
              <a:rPr lang="zh-CN" altLang="en-US" sz="1800">
                <a:solidFill>
                  <a:srgbClr val="1E14E8"/>
                </a:solidFill>
                <a:latin typeface="Times New Roman" panose="02020603050405020304" pitchFamily="18" charset="0"/>
                <a:ea typeface="华文新魏" panose="02010800040101010101" pitchFamily="2" charset="-122"/>
              </a:rPr>
              <a:t>                          </a:t>
            </a:r>
            <a:r>
              <a:rPr lang="en-US" altLang="zh-CN" sz="1800" i="1">
                <a:solidFill>
                  <a:srgbClr val="1E14E8"/>
                </a:solidFill>
                <a:latin typeface="Times New Roman" panose="02020603050405020304" pitchFamily="18" charset="0"/>
                <a:ea typeface="华文新魏" panose="02010800040101010101" pitchFamily="2" charset="-122"/>
              </a:rPr>
              <a:t>u</a:t>
            </a:r>
            <a:r>
              <a:rPr lang="en-US" altLang="zh-CN" sz="1800">
                <a:solidFill>
                  <a:srgbClr val="1E14E8"/>
                </a:solidFill>
                <a:latin typeface="Times New Roman" panose="02020603050405020304" pitchFamily="18" charset="0"/>
                <a:ea typeface="华文新魏" panose="02010800040101010101" pitchFamily="2" charset="-122"/>
              </a:rPr>
              <a:t> = </a:t>
            </a:r>
            <a:r>
              <a:rPr lang="en-US" altLang="zh-CN" sz="1800" i="1">
                <a:solidFill>
                  <a:srgbClr val="1E14E8"/>
                </a:solidFill>
                <a:latin typeface="Times New Roman" panose="02020603050405020304" pitchFamily="18" charset="0"/>
                <a:ea typeface="华文新魏" panose="02010800040101010101" pitchFamily="2" charset="-122"/>
              </a:rPr>
              <a:t>u</a:t>
            </a:r>
            <a:r>
              <a:rPr lang="en-US" altLang="zh-CN" sz="1800" baseline="-25000">
                <a:solidFill>
                  <a:srgbClr val="1E14E8"/>
                </a:solidFill>
                <a:latin typeface="Times New Roman" panose="02020603050405020304" pitchFamily="18" charset="0"/>
                <a:ea typeface="华文新魏" panose="02010800040101010101" pitchFamily="2" charset="-122"/>
              </a:rPr>
              <a:t>OC</a:t>
            </a:r>
            <a:r>
              <a:rPr lang="en-US" altLang="zh-CN" sz="1800">
                <a:solidFill>
                  <a:srgbClr val="1E14E8"/>
                </a:solidFill>
                <a:latin typeface="Times New Roman" panose="02020603050405020304" pitchFamily="18" charset="0"/>
                <a:ea typeface="华文新魏" panose="02010800040101010101" pitchFamily="2" charset="-122"/>
              </a:rPr>
              <a:t> + R</a:t>
            </a:r>
            <a:r>
              <a:rPr lang="en-US" altLang="zh-CN" sz="1800" baseline="-25000">
                <a:solidFill>
                  <a:srgbClr val="1E14E8"/>
                </a:solidFill>
                <a:latin typeface="Times New Roman" panose="02020603050405020304" pitchFamily="18" charset="0"/>
                <a:ea typeface="华文新魏" panose="02010800040101010101" pitchFamily="2" charset="-122"/>
              </a:rPr>
              <a:t>0 </a:t>
            </a:r>
            <a:r>
              <a:rPr lang="en-US" altLang="zh-CN" sz="1800" i="1">
                <a:solidFill>
                  <a:srgbClr val="1E14E8"/>
                </a:solidFill>
                <a:latin typeface="Times New Roman" panose="02020603050405020304" pitchFamily="18" charset="0"/>
                <a:ea typeface="华文新魏" panose="02010800040101010101" pitchFamily="2" charset="-122"/>
              </a:rPr>
              <a:t>i</a:t>
            </a:r>
          </a:p>
        </p:txBody>
      </p:sp>
      <p:graphicFrame>
        <p:nvGraphicFramePr>
          <p:cNvPr id="51210" name="对象 51209">
            <a:extLst>
              <a:ext uri="{FF2B5EF4-FFF2-40B4-BE49-F238E27FC236}">
                <a16:creationId xmlns:a16="http://schemas.microsoft.com/office/drawing/2014/main" id="{DD45823B-90B8-49B2-A7CD-34CBC4CAB337}"/>
              </a:ext>
            </a:extLst>
          </p:cNvPr>
          <p:cNvGraphicFramePr>
            <a:graphicFrameLocks/>
          </p:cNvGraphicFramePr>
          <p:nvPr/>
        </p:nvGraphicFramePr>
        <p:xfrm>
          <a:off x="7239000" y="838200"/>
          <a:ext cx="1631950" cy="1963738"/>
        </p:xfrm>
        <a:graphic>
          <a:graphicData uri="http://schemas.openxmlformats.org/presentationml/2006/ole">
            <mc:AlternateContent xmlns:mc="http://schemas.openxmlformats.org/markup-compatibility/2006">
              <mc:Choice xmlns:v="urn:schemas-microsoft-com:vml" Requires="v">
                <p:oleObj spid="_x0000_s56387" r:id="rId3" imgW="1632204" imgH="1962912" progId="Visio.Drawing.5">
                  <p:embed/>
                </p:oleObj>
              </mc:Choice>
              <mc:Fallback>
                <p:oleObj r:id="rId3" imgW="1632204" imgH="1962912" progId="Visio.Drawing.5">
                  <p:embed/>
                  <p:pic>
                    <p:nvPicPr>
                      <p:cNvPr id="0" name="对象 5120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838200"/>
                        <a:ext cx="163195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11" name="矩形 51210">
            <a:extLst>
              <a:ext uri="{FF2B5EF4-FFF2-40B4-BE49-F238E27FC236}">
                <a16:creationId xmlns:a16="http://schemas.microsoft.com/office/drawing/2014/main" id="{DE3F6B08-0722-4EB5-B7DF-6AF35D487624}"/>
              </a:ext>
            </a:extLst>
          </p:cNvPr>
          <p:cNvSpPr>
            <a:spLocks noChangeArrowheads="1"/>
          </p:cNvSpPr>
          <p:nvPr/>
        </p:nvSpPr>
        <p:spPr bwMode="auto">
          <a:xfrm>
            <a:off x="228600" y="1919288"/>
            <a:ext cx="7162800"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1E14E8"/>
                </a:solidFill>
                <a:latin typeface="Times New Roman" panose="02020603050405020304" pitchFamily="18" charset="0"/>
                <a:ea typeface="华文新魏" panose="02010800040101010101" pitchFamily="2" charset="-122"/>
              </a:rPr>
              <a:t>       </a:t>
            </a:r>
            <a:r>
              <a:rPr lang="zh-CN" altLang="en-US" sz="1800">
                <a:solidFill>
                  <a:srgbClr val="1E14E8"/>
                </a:solidFill>
                <a:latin typeface="Times New Roman" panose="02020603050405020304" pitchFamily="18" charset="0"/>
                <a:ea typeface="华文新魏" panose="02010800040101010101" pitchFamily="2" charset="-122"/>
              </a:rPr>
              <a:t>所谓</a:t>
            </a:r>
            <a:r>
              <a:rPr lang="zh-CN" altLang="en-US" sz="1800">
                <a:solidFill>
                  <a:srgbClr val="FF0000"/>
                </a:solidFill>
                <a:latin typeface="Times New Roman" panose="02020603050405020304" pitchFamily="18" charset="0"/>
                <a:ea typeface="华文新魏" panose="02010800040101010101" pitchFamily="2" charset="-122"/>
              </a:rPr>
              <a:t>伏安关系法</a:t>
            </a:r>
            <a:r>
              <a:rPr lang="zh-CN" altLang="en-US" sz="1800">
                <a:solidFill>
                  <a:srgbClr val="1E14E8"/>
                </a:solidFill>
                <a:latin typeface="Times New Roman" panose="02020603050405020304" pitchFamily="18" charset="0"/>
                <a:ea typeface="华文新魏" panose="02010800040101010101" pitchFamily="2" charset="-122"/>
              </a:rPr>
              <a:t>就是直接对二端线性电路</a:t>
            </a:r>
            <a:r>
              <a:rPr lang="en-US" altLang="zh-CN" sz="1800">
                <a:solidFill>
                  <a:srgbClr val="1E14E8"/>
                </a:solidFill>
                <a:latin typeface="Times New Roman" panose="02020603050405020304" pitchFamily="18" charset="0"/>
                <a:ea typeface="华文新魏" panose="02010800040101010101" pitchFamily="2" charset="-122"/>
              </a:rPr>
              <a:t>N</a:t>
            </a:r>
            <a:r>
              <a:rPr lang="zh-CN" altLang="en-US" sz="1800">
                <a:solidFill>
                  <a:srgbClr val="1E14E8"/>
                </a:solidFill>
                <a:latin typeface="Times New Roman" panose="02020603050405020304" pitchFamily="18" charset="0"/>
                <a:ea typeface="华文新魏" panose="02010800040101010101" pitchFamily="2" charset="-122"/>
              </a:rPr>
              <a:t>，推导出两端子上的电压</a:t>
            </a:r>
            <a:r>
              <a:rPr lang="en-US" altLang="zh-CN" sz="1800" i="1">
                <a:solidFill>
                  <a:srgbClr val="1E14E8"/>
                </a:solidFill>
                <a:latin typeface="Times New Roman" panose="02020603050405020304" pitchFamily="18" charset="0"/>
                <a:ea typeface="华文新魏" panose="02010800040101010101" pitchFamily="2" charset="-122"/>
              </a:rPr>
              <a:t>u</a:t>
            </a:r>
            <a:r>
              <a:rPr lang="zh-CN" altLang="en-US" sz="1800">
                <a:solidFill>
                  <a:srgbClr val="1E14E8"/>
                </a:solidFill>
                <a:latin typeface="Times New Roman" panose="02020603050405020304" pitchFamily="18" charset="0"/>
                <a:ea typeface="华文新魏" panose="02010800040101010101" pitchFamily="2" charset="-122"/>
              </a:rPr>
              <a:t>和电流</a:t>
            </a:r>
            <a:r>
              <a:rPr lang="en-US" altLang="zh-CN" sz="1800" i="1">
                <a:solidFill>
                  <a:srgbClr val="1E14E8"/>
                </a:solidFill>
                <a:latin typeface="Times New Roman" panose="02020603050405020304" pitchFamily="18" charset="0"/>
                <a:ea typeface="华文新魏" panose="02010800040101010101" pitchFamily="2" charset="-122"/>
              </a:rPr>
              <a:t>i</a:t>
            </a:r>
            <a:r>
              <a:rPr lang="zh-CN" altLang="en-US" sz="1800">
                <a:solidFill>
                  <a:srgbClr val="1E14E8"/>
                </a:solidFill>
                <a:latin typeface="Times New Roman" panose="02020603050405020304" pitchFamily="18" charset="0"/>
                <a:ea typeface="华文新魏" panose="02010800040101010101" pitchFamily="2" charset="-122"/>
              </a:rPr>
              <a:t>之间的一次关系式 </a:t>
            </a:r>
            <a:r>
              <a:rPr lang="en-US" altLang="zh-CN" sz="1800">
                <a:solidFill>
                  <a:srgbClr val="1E14E8"/>
                </a:solidFill>
                <a:latin typeface="Times New Roman" panose="02020603050405020304" pitchFamily="18" charset="0"/>
                <a:ea typeface="华文新魏" panose="02010800040101010101" pitchFamily="2" charset="-122"/>
              </a:rPr>
              <a:t>[</a:t>
            </a:r>
            <a:r>
              <a:rPr lang="zh-CN" altLang="en-US" sz="1800">
                <a:solidFill>
                  <a:srgbClr val="FF0000"/>
                </a:solidFill>
                <a:latin typeface="Times New Roman" panose="02020603050405020304" pitchFamily="18" charset="0"/>
                <a:ea typeface="华文新魏" panose="02010800040101010101" pitchFamily="2" charset="-122"/>
              </a:rPr>
              <a:t>即</a:t>
            </a:r>
            <a:r>
              <a:rPr lang="en-US" altLang="zh-CN" sz="1800">
                <a:solidFill>
                  <a:srgbClr val="FF0000"/>
                </a:solidFill>
                <a:latin typeface="Times New Roman" panose="02020603050405020304" pitchFamily="18" charset="0"/>
                <a:ea typeface="华文新魏" panose="02010800040101010101" pitchFamily="2" charset="-122"/>
              </a:rPr>
              <a:t>N</a:t>
            </a:r>
            <a:r>
              <a:rPr lang="zh-CN" altLang="en-US" sz="1800">
                <a:solidFill>
                  <a:srgbClr val="FF0000"/>
                </a:solidFill>
                <a:latin typeface="Times New Roman" panose="02020603050405020304" pitchFamily="18" charset="0"/>
                <a:ea typeface="华文新魏" panose="02010800040101010101" pitchFamily="2" charset="-122"/>
              </a:rPr>
              <a:t>端子上的伏安关系式</a:t>
            </a:r>
            <a:r>
              <a:rPr lang="en-US" altLang="zh-CN" sz="1800">
                <a:solidFill>
                  <a:srgbClr val="FF0000"/>
                </a:solidFill>
                <a:latin typeface="Times New Roman" panose="02020603050405020304" pitchFamily="18" charset="0"/>
                <a:ea typeface="华文新魏" panose="02010800040101010101" pitchFamily="2" charset="-122"/>
              </a:rPr>
              <a:t>(VAR)</a:t>
            </a:r>
            <a:r>
              <a:rPr lang="en-US" altLang="zh-CN" sz="1800">
                <a:solidFill>
                  <a:srgbClr val="1E14E8"/>
                </a:solidFill>
                <a:latin typeface="Times New Roman" panose="02020603050405020304" pitchFamily="18" charset="0"/>
                <a:ea typeface="华文新魏" panose="02010800040101010101" pitchFamily="2" charset="-122"/>
              </a:rPr>
              <a:t>]</a:t>
            </a:r>
            <a:r>
              <a:rPr lang="zh-CN" altLang="en-US" sz="1800">
                <a:solidFill>
                  <a:srgbClr val="1E14E8"/>
                </a:solidFill>
                <a:latin typeface="Times New Roman" panose="02020603050405020304" pitchFamily="18" charset="0"/>
                <a:ea typeface="华文新魏" panose="02010800040101010101" pitchFamily="2" charset="-122"/>
              </a:rPr>
              <a:t>，其常数项即为开路电压</a:t>
            </a:r>
            <a:r>
              <a:rPr lang="en-US" altLang="zh-CN" sz="1800" i="1">
                <a:solidFill>
                  <a:srgbClr val="1E14E8"/>
                </a:solidFill>
                <a:latin typeface="Times New Roman" panose="02020603050405020304" pitchFamily="18" charset="0"/>
                <a:ea typeface="华文新魏" panose="02010800040101010101" pitchFamily="2" charset="-122"/>
              </a:rPr>
              <a:t>u</a:t>
            </a:r>
            <a:r>
              <a:rPr lang="en-US" altLang="zh-CN" sz="1800" baseline="-25000">
                <a:solidFill>
                  <a:srgbClr val="1E14E8"/>
                </a:solidFill>
                <a:latin typeface="Times New Roman" panose="02020603050405020304" pitchFamily="18" charset="0"/>
                <a:ea typeface="华文新魏" panose="02010800040101010101" pitchFamily="2" charset="-122"/>
              </a:rPr>
              <a:t>OC</a:t>
            </a:r>
            <a:r>
              <a:rPr lang="en-US" altLang="zh-CN" sz="1800">
                <a:solidFill>
                  <a:srgbClr val="1E14E8"/>
                </a:solidFill>
                <a:latin typeface="Times New Roman" panose="02020603050405020304" pitchFamily="18" charset="0"/>
                <a:ea typeface="华文新魏" panose="02010800040101010101" pitchFamily="2" charset="-122"/>
              </a:rPr>
              <a:t> </a:t>
            </a:r>
            <a:r>
              <a:rPr lang="zh-CN" altLang="en-US" sz="1800">
                <a:solidFill>
                  <a:srgbClr val="1E14E8"/>
                </a:solidFill>
                <a:latin typeface="Times New Roman" panose="02020603050405020304" pitchFamily="18" charset="0"/>
                <a:ea typeface="华文新魏" panose="02010800040101010101" pitchFamily="2" charset="-122"/>
              </a:rPr>
              <a:t>，电流前面所乘的系数即为等效内阻</a:t>
            </a:r>
            <a:r>
              <a:rPr lang="en-US" altLang="zh-CN" sz="1800">
                <a:solidFill>
                  <a:srgbClr val="1E14E8"/>
                </a:solidFill>
                <a:latin typeface="Times New Roman" panose="02020603050405020304" pitchFamily="18" charset="0"/>
                <a:ea typeface="华文新魏" panose="02010800040101010101" pitchFamily="2" charset="-122"/>
              </a:rPr>
              <a:t>R</a:t>
            </a:r>
            <a:r>
              <a:rPr lang="en-US" altLang="zh-CN" sz="1800" baseline="-25000">
                <a:solidFill>
                  <a:srgbClr val="1E14E8"/>
                </a:solidFill>
                <a:latin typeface="Times New Roman" panose="02020603050405020304" pitchFamily="18" charset="0"/>
                <a:ea typeface="华文新魏" panose="02010800040101010101" pitchFamily="2" charset="-122"/>
              </a:rPr>
              <a:t>0 </a:t>
            </a:r>
            <a:r>
              <a:rPr lang="zh-CN" altLang="en-US" sz="1800">
                <a:solidFill>
                  <a:srgbClr val="1E14E8"/>
                </a:solidFill>
                <a:latin typeface="Times New Roman" panose="02020603050405020304" pitchFamily="18" charset="0"/>
                <a:ea typeface="华文新魏" panose="02010800040101010101" pitchFamily="2" charset="-122"/>
              </a:rPr>
              <a:t>。</a:t>
            </a:r>
            <a:r>
              <a:rPr lang="zh-CN" altLang="en-US">
                <a:solidFill>
                  <a:srgbClr val="1E14E8"/>
                </a:solidFill>
                <a:latin typeface="Times New Roman" panose="02020603050405020304" pitchFamily="18" charset="0"/>
                <a:ea typeface="华文新魏" panose="02010800040101010101" pitchFamily="2" charset="-122"/>
              </a:rPr>
              <a:t> </a:t>
            </a:r>
          </a:p>
        </p:txBody>
      </p:sp>
      <p:graphicFrame>
        <p:nvGraphicFramePr>
          <p:cNvPr id="51213" name="对象 51212">
            <a:extLst>
              <a:ext uri="{FF2B5EF4-FFF2-40B4-BE49-F238E27FC236}">
                <a16:creationId xmlns:a16="http://schemas.microsoft.com/office/drawing/2014/main" id="{A573CFCD-AA5D-463C-BA9E-2F0C19B8CD2B}"/>
              </a:ext>
            </a:extLst>
          </p:cNvPr>
          <p:cNvGraphicFramePr>
            <a:graphicFrameLocks/>
          </p:cNvGraphicFramePr>
          <p:nvPr/>
        </p:nvGraphicFramePr>
        <p:xfrm>
          <a:off x="3657600" y="3276600"/>
          <a:ext cx="2706688" cy="2425700"/>
        </p:xfrm>
        <a:graphic>
          <a:graphicData uri="http://schemas.openxmlformats.org/presentationml/2006/ole">
            <mc:AlternateContent xmlns:mc="http://schemas.openxmlformats.org/markup-compatibility/2006">
              <mc:Choice xmlns:v="urn:schemas-microsoft-com:vml" Requires="v">
                <p:oleObj spid="_x0000_s56388" r:id="rId5" imgW="2706624" imgH="2426208" progId="Visio.Drawing.5">
                  <p:embed/>
                </p:oleObj>
              </mc:Choice>
              <mc:Fallback>
                <p:oleObj r:id="rId5" imgW="2706624" imgH="2426208" progId="Visio.Drawing.5">
                  <p:embed/>
                  <p:pic>
                    <p:nvPicPr>
                      <p:cNvPr id="0" name="对象 5121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3276600"/>
                        <a:ext cx="2706688"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14" name="矩形 51213">
            <a:extLst>
              <a:ext uri="{FF2B5EF4-FFF2-40B4-BE49-F238E27FC236}">
                <a16:creationId xmlns:a16="http://schemas.microsoft.com/office/drawing/2014/main" id="{05117B83-EA74-43E1-91D8-35DE2BBDD6B9}"/>
              </a:ext>
            </a:extLst>
          </p:cNvPr>
          <p:cNvSpPr>
            <a:spLocks noChangeArrowheads="1"/>
          </p:cNvSpPr>
          <p:nvPr/>
        </p:nvSpPr>
        <p:spPr bwMode="auto">
          <a:xfrm>
            <a:off x="152400" y="2879725"/>
            <a:ext cx="3962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1E14E8"/>
                </a:solidFill>
                <a:latin typeface="Times New Roman" panose="02020603050405020304" pitchFamily="18" charset="0"/>
                <a:ea typeface="华文新魏" panose="02010800040101010101" pitchFamily="2" charset="-122"/>
              </a:rPr>
              <a:t> </a:t>
            </a:r>
            <a:r>
              <a:rPr lang="zh-CN" altLang="en-US">
                <a:solidFill>
                  <a:srgbClr val="FF0000"/>
                </a:solidFill>
                <a:latin typeface="Times New Roman" panose="02020603050405020304" pitchFamily="18" charset="0"/>
                <a:ea typeface="黑体" panose="02010609060101010101" pitchFamily="49" charset="-122"/>
              </a:rPr>
              <a:t>例：</a:t>
            </a:r>
            <a:r>
              <a:rPr lang="zh-CN" altLang="en-US">
                <a:solidFill>
                  <a:srgbClr val="1E14E8"/>
                </a:solidFill>
                <a:latin typeface="Times New Roman" panose="02020603050405020304" pitchFamily="18" charset="0"/>
                <a:ea typeface="华文新魏" panose="02010800040101010101" pitchFamily="2" charset="-122"/>
              </a:rPr>
              <a:t>如图</a:t>
            </a:r>
            <a:r>
              <a:rPr lang="en-US" altLang="zh-CN">
                <a:solidFill>
                  <a:srgbClr val="1E14E8"/>
                </a:solidFill>
                <a:latin typeface="Times New Roman" panose="02020603050405020304" pitchFamily="18" charset="0"/>
                <a:ea typeface="华文新魏" panose="02010800040101010101" pitchFamily="2" charset="-122"/>
              </a:rPr>
              <a:t>(b)</a:t>
            </a:r>
            <a:r>
              <a:rPr lang="zh-CN" altLang="en-US">
                <a:solidFill>
                  <a:srgbClr val="1E14E8"/>
                </a:solidFill>
                <a:latin typeface="Times New Roman" panose="02020603050405020304" pitchFamily="18" charset="0"/>
                <a:ea typeface="华文新魏" panose="02010800040101010101" pitchFamily="2" charset="-122"/>
              </a:rPr>
              <a:t>电路</a:t>
            </a:r>
            <a:r>
              <a:rPr lang="en-US" altLang="zh-CN">
                <a:solidFill>
                  <a:srgbClr val="1E14E8"/>
                </a:solidFill>
                <a:latin typeface="Times New Roman" panose="02020603050405020304" pitchFamily="18" charset="0"/>
                <a:ea typeface="华文新魏" panose="02010800040101010101" pitchFamily="2" charset="-122"/>
              </a:rPr>
              <a:t>N</a:t>
            </a:r>
            <a:r>
              <a:rPr lang="zh-CN" altLang="en-US">
                <a:solidFill>
                  <a:srgbClr val="1E14E8"/>
                </a:solidFill>
                <a:latin typeface="Times New Roman" panose="02020603050405020304" pitchFamily="18" charset="0"/>
                <a:ea typeface="华文新魏" panose="02010800040101010101" pitchFamily="2" charset="-122"/>
              </a:rPr>
              <a:t>，求</a:t>
            </a:r>
            <a:r>
              <a:rPr lang="en-US" altLang="zh-CN" i="1">
                <a:solidFill>
                  <a:srgbClr val="1E14E8"/>
                </a:solidFill>
                <a:latin typeface="Times New Roman" panose="02020603050405020304" pitchFamily="18" charset="0"/>
                <a:ea typeface="华文新魏" panose="02010800040101010101" pitchFamily="2" charset="-122"/>
              </a:rPr>
              <a:t>u</a:t>
            </a:r>
            <a:r>
              <a:rPr lang="en-US" altLang="zh-CN" baseline="-25000">
                <a:solidFill>
                  <a:srgbClr val="1E14E8"/>
                </a:solidFill>
                <a:latin typeface="Times New Roman" panose="02020603050405020304" pitchFamily="18" charset="0"/>
                <a:ea typeface="华文新魏" panose="02010800040101010101" pitchFamily="2" charset="-122"/>
              </a:rPr>
              <a:t>OC</a:t>
            </a:r>
            <a:r>
              <a:rPr lang="zh-CN" altLang="en-US">
                <a:solidFill>
                  <a:srgbClr val="1E14E8"/>
                </a:solidFill>
                <a:latin typeface="Times New Roman" panose="02020603050405020304" pitchFamily="18" charset="0"/>
                <a:ea typeface="华文新魏" panose="02010800040101010101" pitchFamily="2" charset="-122"/>
              </a:rPr>
              <a:t>和</a:t>
            </a:r>
            <a:r>
              <a:rPr lang="en-US" altLang="zh-CN">
                <a:solidFill>
                  <a:srgbClr val="1E14E8"/>
                </a:solidFill>
                <a:latin typeface="Times New Roman" panose="02020603050405020304" pitchFamily="18" charset="0"/>
                <a:ea typeface="华文新魏" panose="02010800040101010101" pitchFamily="2" charset="-122"/>
              </a:rPr>
              <a:t>R</a:t>
            </a:r>
            <a:r>
              <a:rPr lang="en-US" altLang="zh-CN" baseline="-25000">
                <a:solidFill>
                  <a:srgbClr val="1E14E8"/>
                </a:solidFill>
                <a:latin typeface="Times New Roman" panose="02020603050405020304" pitchFamily="18" charset="0"/>
                <a:ea typeface="华文新魏" panose="02010800040101010101" pitchFamily="2" charset="-122"/>
              </a:rPr>
              <a:t>0</a:t>
            </a:r>
            <a:r>
              <a:rPr lang="zh-CN" altLang="en-US">
                <a:solidFill>
                  <a:srgbClr val="1E14E8"/>
                </a:solidFill>
                <a:latin typeface="Times New Roman" panose="02020603050405020304" pitchFamily="18" charset="0"/>
                <a:ea typeface="华文新魏" panose="02010800040101010101" pitchFamily="2" charset="-122"/>
              </a:rPr>
              <a:t>。</a:t>
            </a:r>
          </a:p>
        </p:txBody>
      </p:sp>
      <p:sp>
        <p:nvSpPr>
          <p:cNvPr id="51215" name="矩形 51214">
            <a:extLst>
              <a:ext uri="{FF2B5EF4-FFF2-40B4-BE49-F238E27FC236}">
                <a16:creationId xmlns:a16="http://schemas.microsoft.com/office/drawing/2014/main" id="{F6D53D04-0F39-4A28-B303-1EDED1327700}"/>
              </a:ext>
            </a:extLst>
          </p:cNvPr>
          <p:cNvSpPr>
            <a:spLocks noChangeArrowheads="1"/>
          </p:cNvSpPr>
          <p:nvPr/>
        </p:nvSpPr>
        <p:spPr bwMode="auto">
          <a:xfrm>
            <a:off x="228600" y="3276600"/>
            <a:ext cx="3733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1E14E8"/>
                </a:solidFill>
                <a:latin typeface="Times New Roman" panose="02020603050405020304" pitchFamily="18" charset="0"/>
                <a:ea typeface="华文新魏" panose="02010800040101010101" pitchFamily="2" charset="-122"/>
              </a:rPr>
              <a:t> </a:t>
            </a:r>
            <a:r>
              <a:rPr lang="zh-CN" altLang="en-US">
                <a:solidFill>
                  <a:srgbClr val="FF0000"/>
                </a:solidFill>
                <a:latin typeface="Times New Roman" panose="02020603050405020304" pitchFamily="18" charset="0"/>
                <a:ea typeface="黑体" panose="02010609060101010101" pitchFamily="49" charset="-122"/>
              </a:rPr>
              <a:t>解：</a:t>
            </a:r>
            <a:r>
              <a:rPr lang="zh-CN" altLang="en-US">
                <a:solidFill>
                  <a:srgbClr val="1E14E8"/>
                </a:solidFill>
                <a:latin typeface="Times New Roman" panose="02020603050405020304" pitchFamily="18" charset="0"/>
                <a:ea typeface="华文新魏" panose="02010800040101010101" pitchFamily="2" charset="-122"/>
              </a:rPr>
              <a:t>求二端电路的</a:t>
            </a:r>
            <a:r>
              <a:rPr lang="en-US" altLang="zh-CN">
                <a:solidFill>
                  <a:srgbClr val="1E14E8"/>
                </a:solidFill>
                <a:latin typeface="Times New Roman" panose="02020603050405020304" pitchFamily="18" charset="0"/>
                <a:ea typeface="华文新魏" panose="02010800040101010101" pitchFamily="2" charset="-122"/>
              </a:rPr>
              <a:t>VAR</a:t>
            </a:r>
            <a:r>
              <a:rPr lang="zh-CN" altLang="en-US">
                <a:solidFill>
                  <a:srgbClr val="1E14E8"/>
                </a:solidFill>
                <a:latin typeface="Times New Roman" panose="02020603050405020304" pitchFamily="18" charset="0"/>
                <a:ea typeface="华文新魏" panose="02010800040101010101" pitchFamily="2" charset="-122"/>
              </a:rPr>
              <a:t>，常用外加电源法。对</a:t>
            </a:r>
            <a:r>
              <a:rPr lang="en-US" altLang="zh-CN">
                <a:solidFill>
                  <a:srgbClr val="1E14E8"/>
                </a:solidFill>
                <a:latin typeface="Times New Roman" panose="02020603050405020304" pitchFamily="18" charset="0"/>
                <a:ea typeface="华文新魏" panose="02010800040101010101" pitchFamily="2" charset="-122"/>
              </a:rPr>
              <a:t>N</a:t>
            </a:r>
            <a:r>
              <a:rPr lang="zh-CN" altLang="en-US">
                <a:solidFill>
                  <a:srgbClr val="1E14E8"/>
                </a:solidFill>
                <a:latin typeface="Times New Roman" panose="02020603050405020304" pitchFamily="18" charset="0"/>
                <a:ea typeface="华文新魏" panose="02010800040101010101" pitchFamily="2" charset="-122"/>
              </a:rPr>
              <a:t>外加电流源</a:t>
            </a:r>
            <a:r>
              <a:rPr lang="en-US" altLang="zh-CN" i="1">
                <a:solidFill>
                  <a:srgbClr val="1E14E8"/>
                </a:solidFill>
                <a:latin typeface="Times New Roman" panose="02020603050405020304" pitchFamily="18" charset="0"/>
                <a:ea typeface="华文新魏" panose="02010800040101010101" pitchFamily="2" charset="-122"/>
              </a:rPr>
              <a:t>i</a:t>
            </a:r>
            <a:r>
              <a:rPr lang="en-US" altLang="zh-CN">
                <a:solidFill>
                  <a:srgbClr val="1E14E8"/>
                </a:solidFill>
                <a:latin typeface="Times New Roman" panose="02020603050405020304" pitchFamily="18" charset="0"/>
                <a:ea typeface="华文新魏" panose="02010800040101010101" pitchFamily="2" charset="-122"/>
              </a:rPr>
              <a:t>(</a:t>
            </a:r>
            <a:r>
              <a:rPr lang="zh-CN" altLang="en-US">
                <a:solidFill>
                  <a:srgbClr val="1E14E8"/>
                </a:solidFill>
                <a:latin typeface="Times New Roman" panose="02020603050405020304" pitchFamily="18" charset="0"/>
                <a:ea typeface="华文新魏" panose="02010800040101010101" pitchFamily="2" charset="-122"/>
              </a:rPr>
              <a:t>这里</a:t>
            </a:r>
            <a:r>
              <a:rPr lang="en-US" altLang="zh-CN" i="1">
                <a:solidFill>
                  <a:srgbClr val="1E14E8"/>
                </a:solidFill>
                <a:latin typeface="Times New Roman" panose="02020603050405020304" pitchFamily="18" charset="0"/>
                <a:ea typeface="华文新魏" panose="02010800040101010101" pitchFamily="2" charset="-122"/>
              </a:rPr>
              <a:t>i</a:t>
            </a:r>
            <a:r>
              <a:rPr lang="zh-CN" altLang="en-US">
                <a:solidFill>
                  <a:srgbClr val="1E14E8"/>
                </a:solidFill>
                <a:latin typeface="Times New Roman" panose="02020603050405020304" pitchFamily="18" charset="0"/>
                <a:ea typeface="华文新魏" panose="02010800040101010101" pitchFamily="2" charset="-122"/>
              </a:rPr>
              <a:t>不能取确定的值</a:t>
            </a:r>
            <a:r>
              <a:rPr lang="en-US" altLang="zh-CN">
                <a:solidFill>
                  <a:srgbClr val="1E14E8"/>
                </a:solidFill>
                <a:latin typeface="Times New Roman" panose="02020603050405020304" pitchFamily="18" charset="0"/>
                <a:ea typeface="华文新魏" panose="02010800040101010101" pitchFamily="2" charset="-122"/>
              </a:rPr>
              <a:t>),</a:t>
            </a:r>
            <a:r>
              <a:rPr lang="zh-CN" altLang="en-US">
                <a:solidFill>
                  <a:srgbClr val="1E14E8"/>
                </a:solidFill>
                <a:latin typeface="Times New Roman" panose="02020603050405020304" pitchFamily="18" charset="0"/>
                <a:ea typeface="华文新魏" panose="02010800040101010101" pitchFamily="2" charset="-122"/>
              </a:rPr>
              <a:t>如图</a:t>
            </a:r>
            <a:r>
              <a:rPr lang="en-US" altLang="zh-CN">
                <a:solidFill>
                  <a:srgbClr val="1E14E8"/>
                </a:solidFill>
                <a:latin typeface="Times New Roman" panose="02020603050405020304" pitchFamily="18" charset="0"/>
                <a:ea typeface="华文新魏" panose="02010800040101010101" pitchFamily="2" charset="-122"/>
              </a:rPr>
              <a:t>(c)</a:t>
            </a:r>
            <a:r>
              <a:rPr lang="zh-CN" altLang="en-US">
                <a:solidFill>
                  <a:srgbClr val="1E14E8"/>
                </a:solidFill>
                <a:latin typeface="Times New Roman" panose="02020603050405020304" pitchFamily="18" charset="0"/>
                <a:ea typeface="华文新魏" panose="02010800040101010101" pitchFamily="2" charset="-122"/>
              </a:rPr>
              <a:t>。</a:t>
            </a:r>
          </a:p>
        </p:txBody>
      </p:sp>
      <p:graphicFrame>
        <p:nvGraphicFramePr>
          <p:cNvPr id="51216" name="对象 51215">
            <a:extLst>
              <a:ext uri="{FF2B5EF4-FFF2-40B4-BE49-F238E27FC236}">
                <a16:creationId xmlns:a16="http://schemas.microsoft.com/office/drawing/2014/main" id="{7A01F9FC-FE9E-4904-A80E-0EB977FC3198}"/>
              </a:ext>
            </a:extLst>
          </p:cNvPr>
          <p:cNvGraphicFramePr>
            <a:graphicFrameLocks/>
          </p:cNvGraphicFramePr>
          <p:nvPr/>
        </p:nvGraphicFramePr>
        <p:xfrm>
          <a:off x="5580063" y="3276600"/>
          <a:ext cx="3563937" cy="2541588"/>
        </p:xfrm>
        <a:graphic>
          <a:graphicData uri="http://schemas.openxmlformats.org/presentationml/2006/ole">
            <mc:AlternateContent xmlns:mc="http://schemas.openxmlformats.org/markup-compatibility/2006">
              <mc:Choice xmlns:v="urn:schemas-microsoft-com:vml" Requires="v">
                <p:oleObj spid="_x0000_s56389" r:id="rId7" imgW="3564636" imgH="2540508" progId="Visio.Drawing.5">
                  <p:embed/>
                </p:oleObj>
              </mc:Choice>
              <mc:Fallback>
                <p:oleObj r:id="rId7" imgW="3564636" imgH="2540508" progId="Visio.Drawing.5">
                  <p:embed/>
                  <p:pic>
                    <p:nvPicPr>
                      <p:cNvPr id="0" name="对象 5121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0063" y="3276600"/>
                        <a:ext cx="3563937" cy="254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17" name="矩形 51216">
            <a:extLst>
              <a:ext uri="{FF2B5EF4-FFF2-40B4-BE49-F238E27FC236}">
                <a16:creationId xmlns:a16="http://schemas.microsoft.com/office/drawing/2014/main" id="{174AC79B-B2CA-4A7B-ADD1-9A15F4E55E86}"/>
              </a:ext>
            </a:extLst>
          </p:cNvPr>
          <p:cNvSpPr>
            <a:spLocks noChangeArrowheads="1"/>
          </p:cNvSpPr>
          <p:nvPr/>
        </p:nvSpPr>
        <p:spPr bwMode="auto">
          <a:xfrm>
            <a:off x="228600" y="4343400"/>
            <a:ext cx="37338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1E14E8"/>
                </a:solidFill>
                <a:latin typeface="Times New Roman" panose="02020603050405020304" pitchFamily="18" charset="0"/>
                <a:ea typeface="华文新魏" panose="02010800040101010101" pitchFamily="2" charset="-122"/>
              </a:rPr>
              <a:t>在</a:t>
            </a:r>
            <a:r>
              <a:rPr lang="en-US" altLang="zh-CN">
                <a:solidFill>
                  <a:srgbClr val="1E14E8"/>
                </a:solidFill>
                <a:latin typeface="Times New Roman" panose="02020603050405020304" pitchFamily="18" charset="0"/>
                <a:ea typeface="华文新魏" panose="02010800040101010101" pitchFamily="2" charset="-122"/>
              </a:rPr>
              <a:t>a</a:t>
            </a:r>
            <a:r>
              <a:rPr lang="zh-CN" altLang="en-US">
                <a:solidFill>
                  <a:srgbClr val="1E14E8"/>
                </a:solidFill>
                <a:latin typeface="Times New Roman" panose="02020603050405020304" pitchFamily="18" charset="0"/>
                <a:ea typeface="华文新魏" panose="02010800040101010101" pitchFamily="2" charset="-122"/>
              </a:rPr>
              <a:t>、</a:t>
            </a:r>
            <a:r>
              <a:rPr lang="en-US" altLang="zh-CN">
                <a:solidFill>
                  <a:srgbClr val="1E14E8"/>
                </a:solidFill>
                <a:latin typeface="Times New Roman" panose="02020603050405020304" pitchFamily="18" charset="0"/>
                <a:ea typeface="华文新魏" panose="02010800040101010101" pitchFamily="2" charset="-122"/>
              </a:rPr>
              <a:t>b</a:t>
            </a:r>
            <a:r>
              <a:rPr lang="zh-CN" altLang="en-US">
                <a:solidFill>
                  <a:srgbClr val="1E14E8"/>
                </a:solidFill>
                <a:latin typeface="Times New Roman" panose="02020603050405020304" pitchFamily="18" charset="0"/>
                <a:ea typeface="华文新魏" panose="02010800040101010101" pitchFamily="2" charset="-122"/>
              </a:rPr>
              <a:t>点列</a:t>
            </a:r>
            <a:r>
              <a:rPr lang="en-US" altLang="zh-CN">
                <a:solidFill>
                  <a:srgbClr val="1E14E8"/>
                </a:solidFill>
                <a:latin typeface="Times New Roman" panose="02020603050405020304" pitchFamily="18" charset="0"/>
                <a:ea typeface="华文新魏" panose="02010800040101010101" pitchFamily="2" charset="-122"/>
              </a:rPr>
              <a:t>KCL</a:t>
            </a:r>
            <a:r>
              <a:rPr lang="zh-CN" altLang="en-US">
                <a:solidFill>
                  <a:srgbClr val="1E14E8"/>
                </a:solidFill>
                <a:latin typeface="Times New Roman" panose="02020603050405020304" pitchFamily="18" charset="0"/>
                <a:ea typeface="华文新魏" panose="02010800040101010101" pitchFamily="2" charset="-122"/>
              </a:rPr>
              <a:t>得：</a:t>
            </a:r>
          </a:p>
          <a:p>
            <a:pPr eaLnBrk="1" hangingPunct="1"/>
            <a:r>
              <a:rPr lang="zh-CN" altLang="en-US">
                <a:solidFill>
                  <a:srgbClr val="1E14E8"/>
                </a:solidFill>
                <a:latin typeface="Times New Roman" panose="02020603050405020304" pitchFamily="18" charset="0"/>
                <a:ea typeface="华文新魏" panose="02010800040101010101" pitchFamily="2" charset="-122"/>
              </a:rPr>
              <a:t>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2</a:t>
            </a:r>
            <a:r>
              <a:rPr lang="en-US" altLang="zh-CN">
                <a:solidFill>
                  <a:srgbClr val="1E14E8"/>
                </a:solidFill>
                <a:latin typeface="Times New Roman" panose="02020603050405020304" pitchFamily="18" charset="0"/>
                <a:ea typeface="华文新魏" panose="02010800040101010101" pitchFamily="2" charset="-122"/>
              </a:rPr>
              <a:t>=2+0.5</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1</a:t>
            </a:r>
            <a:r>
              <a:rPr lang="en-US" altLang="zh-CN">
                <a:solidFill>
                  <a:srgbClr val="1E14E8"/>
                </a:solidFill>
                <a:latin typeface="Times New Roman" panose="02020603050405020304" pitchFamily="18" charset="0"/>
                <a:ea typeface="华文新魏" panose="02010800040101010101" pitchFamily="2" charset="-122"/>
              </a:rPr>
              <a:t>-</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1</a:t>
            </a:r>
            <a:r>
              <a:rPr lang="en-US" altLang="zh-CN">
                <a:solidFill>
                  <a:srgbClr val="1E14E8"/>
                </a:solidFill>
                <a:latin typeface="Times New Roman" panose="02020603050405020304" pitchFamily="18" charset="0"/>
                <a:ea typeface="华文新魏" panose="02010800040101010101" pitchFamily="2" charset="-122"/>
              </a:rPr>
              <a:t> = 2 –0.5</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1</a:t>
            </a:r>
            <a:r>
              <a:rPr lang="en-US" altLang="zh-CN">
                <a:solidFill>
                  <a:srgbClr val="1E14E8"/>
                </a:solidFill>
                <a:latin typeface="Times New Roman" panose="02020603050405020304" pitchFamily="18" charset="0"/>
                <a:ea typeface="华文新魏" panose="02010800040101010101" pitchFamily="2" charset="-122"/>
              </a:rPr>
              <a:t>= 2 + 0.5</a:t>
            </a:r>
            <a:r>
              <a:rPr lang="en-US" altLang="zh-CN" i="1">
                <a:solidFill>
                  <a:srgbClr val="1E14E8"/>
                </a:solidFill>
                <a:latin typeface="Times New Roman" panose="02020603050405020304" pitchFamily="18" charset="0"/>
                <a:ea typeface="华文新魏" panose="02010800040101010101" pitchFamily="2" charset="-122"/>
              </a:rPr>
              <a:t>i</a:t>
            </a:r>
            <a:endParaRPr lang="en-US" altLang="zh-CN">
              <a:solidFill>
                <a:srgbClr val="1E14E8"/>
              </a:solidFill>
              <a:latin typeface="Times New Roman" panose="02020603050405020304" pitchFamily="18" charset="0"/>
              <a:ea typeface="华文新魏" panose="02010800040101010101" pitchFamily="2" charset="-122"/>
            </a:endParaRPr>
          </a:p>
          <a:p>
            <a:pPr eaLnBrk="1" hangingPunct="1"/>
            <a:r>
              <a:rPr lang="en-US" altLang="zh-CN">
                <a:solidFill>
                  <a:srgbClr val="1E14E8"/>
                </a:solidFill>
                <a:latin typeface="Times New Roman" panose="02020603050405020304" pitchFamily="18" charset="0"/>
                <a:ea typeface="华文新魏" panose="02010800040101010101" pitchFamily="2" charset="-122"/>
              </a:rPr>
              <a:t>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3</a:t>
            </a:r>
            <a:r>
              <a:rPr lang="en-US" altLang="zh-CN">
                <a:solidFill>
                  <a:srgbClr val="1E14E8"/>
                </a:solidFill>
                <a:latin typeface="Times New Roman" panose="02020603050405020304" pitchFamily="18" charset="0"/>
                <a:ea typeface="华文新魏" panose="02010800040101010101" pitchFamily="2" charset="-122"/>
              </a:rPr>
              <a:t>=2+ </a:t>
            </a:r>
            <a:r>
              <a:rPr lang="en-US" altLang="zh-CN" i="1">
                <a:solidFill>
                  <a:srgbClr val="1E14E8"/>
                </a:solidFill>
                <a:latin typeface="Times New Roman" panose="02020603050405020304" pitchFamily="18" charset="0"/>
                <a:ea typeface="华文新魏" panose="02010800040101010101" pitchFamily="2" charset="-122"/>
              </a:rPr>
              <a:t>i</a:t>
            </a:r>
            <a:endParaRPr lang="en-US" altLang="zh-CN">
              <a:solidFill>
                <a:srgbClr val="1E14E8"/>
              </a:solidFill>
              <a:latin typeface="Times New Roman" panose="02020603050405020304" pitchFamily="18" charset="0"/>
              <a:ea typeface="华文新魏" panose="02010800040101010101" pitchFamily="2" charset="-122"/>
            </a:endParaRPr>
          </a:p>
          <a:p>
            <a:pPr eaLnBrk="1" hangingPunct="1"/>
            <a:r>
              <a:rPr lang="zh-CN" altLang="en-US">
                <a:solidFill>
                  <a:srgbClr val="1E14E8"/>
                </a:solidFill>
                <a:latin typeface="Times New Roman" panose="02020603050405020304" pitchFamily="18" charset="0"/>
                <a:ea typeface="华文新魏" panose="02010800040101010101" pitchFamily="2" charset="-122"/>
              </a:rPr>
              <a:t>由</a:t>
            </a:r>
            <a:r>
              <a:rPr lang="en-US" altLang="zh-CN">
                <a:solidFill>
                  <a:srgbClr val="1E14E8"/>
                </a:solidFill>
                <a:latin typeface="Times New Roman" panose="02020603050405020304" pitchFamily="18" charset="0"/>
                <a:ea typeface="华文新魏" panose="02010800040101010101" pitchFamily="2" charset="-122"/>
              </a:rPr>
              <a:t>KVL</a:t>
            </a:r>
            <a:r>
              <a:rPr lang="zh-CN" altLang="en-US">
                <a:solidFill>
                  <a:srgbClr val="1E14E8"/>
                </a:solidFill>
                <a:latin typeface="Times New Roman" panose="02020603050405020304" pitchFamily="18" charset="0"/>
                <a:ea typeface="华文新魏" panose="02010800040101010101" pitchFamily="2" charset="-122"/>
              </a:rPr>
              <a:t>和</a:t>
            </a:r>
            <a:r>
              <a:rPr lang="en-US" altLang="zh-CN">
                <a:solidFill>
                  <a:srgbClr val="1E14E8"/>
                </a:solidFill>
                <a:latin typeface="Times New Roman" panose="02020603050405020304" pitchFamily="18" charset="0"/>
                <a:ea typeface="华文新魏" panose="02010800040101010101" pitchFamily="2" charset="-122"/>
              </a:rPr>
              <a:t>OL</a:t>
            </a:r>
            <a:r>
              <a:rPr lang="zh-CN" altLang="en-US">
                <a:solidFill>
                  <a:srgbClr val="1E14E8"/>
                </a:solidFill>
                <a:latin typeface="Times New Roman" panose="02020603050405020304" pitchFamily="18" charset="0"/>
                <a:ea typeface="华文新魏" panose="02010800040101010101" pitchFamily="2" charset="-122"/>
              </a:rPr>
              <a:t>定律有</a:t>
            </a:r>
          </a:p>
          <a:p>
            <a:pPr eaLnBrk="1" hangingPunct="1"/>
            <a:r>
              <a:rPr lang="zh-CN" altLang="en-US">
                <a:solidFill>
                  <a:srgbClr val="1E14E8"/>
                </a:solidFill>
                <a:latin typeface="Times New Roman" panose="02020603050405020304" pitchFamily="18" charset="0"/>
                <a:ea typeface="华文新魏" panose="02010800040101010101" pitchFamily="2" charset="-122"/>
              </a:rPr>
              <a:t>  </a:t>
            </a:r>
            <a:r>
              <a:rPr lang="en-US" altLang="zh-CN" i="1">
                <a:solidFill>
                  <a:srgbClr val="1E14E8"/>
                </a:solidFill>
                <a:latin typeface="Times New Roman" panose="02020603050405020304" pitchFamily="18" charset="0"/>
                <a:ea typeface="华文新魏" panose="02010800040101010101" pitchFamily="2" charset="-122"/>
              </a:rPr>
              <a:t>u</a:t>
            </a:r>
            <a:r>
              <a:rPr lang="en-US" altLang="zh-CN">
                <a:solidFill>
                  <a:srgbClr val="1E14E8"/>
                </a:solidFill>
                <a:latin typeface="Times New Roman" panose="02020603050405020304" pitchFamily="18" charset="0"/>
                <a:ea typeface="华文新魏" panose="02010800040101010101" pitchFamily="2" charset="-122"/>
              </a:rPr>
              <a:t> = 2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2</a:t>
            </a:r>
            <a:r>
              <a:rPr lang="en-US" altLang="zh-CN">
                <a:solidFill>
                  <a:srgbClr val="1E14E8"/>
                </a:solidFill>
                <a:latin typeface="Times New Roman" panose="02020603050405020304" pitchFamily="18" charset="0"/>
                <a:ea typeface="华文新魏" panose="02010800040101010101" pitchFamily="2" charset="-122"/>
              </a:rPr>
              <a:t> + 2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3</a:t>
            </a:r>
            <a:r>
              <a:rPr lang="en-US" altLang="zh-CN">
                <a:solidFill>
                  <a:srgbClr val="1E14E8"/>
                </a:solidFill>
                <a:latin typeface="Times New Roman" panose="02020603050405020304" pitchFamily="18" charset="0"/>
                <a:ea typeface="华文新魏" panose="02010800040101010101" pitchFamily="2" charset="-122"/>
              </a:rPr>
              <a:t> + 4 = 12 + 3 </a:t>
            </a:r>
            <a:r>
              <a:rPr lang="en-US" altLang="zh-CN" i="1">
                <a:solidFill>
                  <a:srgbClr val="1E14E8"/>
                </a:solidFill>
                <a:latin typeface="Times New Roman" panose="02020603050405020304" pitchFamily="18" charset="0"/>
                <a:ea typeface="华文新魏" panose="02010800040101010101" pitchFamily="2" charset="-122"/>
              </a:rPr>
              <a:t>i</a:t>
            </a:r>
            <a:endParaRPr lang="en-US" altLang="zh-CN">
              <a:solidFill>
                <a:srgbClr val="1E14E8"/>
              </a:solidFill>
              <a:latin typeface="Times New Roman" panose="02020603050405020304" pitchFamily="18" charset="0"/>
              <a:ea typeface="华文新魏" panose="02010800040101010101" pitchFamily="2" charset="-122"/>
            </a:endParaRPr>
          </a:p>
          <a:p>
            <a:pPr eaLnBrk="1" hangingPunct="1"/>
            <a:r>
              <a:rPr lang="zh-CN" altLang="en-US">
                <a:solidFill>
                  <a:srgbClr val="1E14E8"/>
                </a:solidFill>
                <a:latin typeface="Times New Roman" panose="02020603050405020304" pitchFamily="18" charset="0"/>
                <a:ea typeface="华文新魏" panose="02010800040101010101" pitchFamily="2" charset="-122"/>
              </a:rPr>
              <a:t>故 </a:t>
            </a:r>
            <a:r>
              <a:rPr lang="en-US" altLang="zh-CN" sz="1800" i="1">
                <a:solidFill>
                  <a:srgbClr val="1E14E8"/>
                </a:solidFill>
                <a:latin typeface="Times New Roman" panose="02020603050405020304" pitchFamily="18" charset="0"/>
                <a:ea typeface="华文新魏" panose="02010800040101010101" pitchFamily="2" charset="-122"/>
              </a:rPr>
              <a:t>u</a:t>
            </a:r>
            <a:r>
              <a:rPr lang="en-US" altLang="zh-CN" sz="1800" baseline="-25000">
                <a:solidFill>
                  <a:srgbClr val="1E14E8"/>
                </a:solidFill>
                <a:latin typeface="Times New Roman" panose="02020603050405020304" pitchFamily="18" charset="0"/>
                <a:ea typeface="华文新魏" panose="02010800040101010101" pitchFamily="2" charset="-122"/>
              </a:rPr>
              <a:t>OC</a:t>
            </a:r>
            <a:r>
              <a:rPr lang="en-US" altLang="zh-CN" sz="1800">
                <a:solidFill>
                  <a:srgbClr val="1E14E8"/>
                </a:solidFill>
                <a:latin typeface="Times New Roman" panose="02020603050405020304" pitchFamily="18" charset="0"/>
                <a:ea typeface="华文新魏" panose="02010800040101010101" pitchFamily="2" charset="-122"/>
              </a:rPr>
              <a:t> </a:t>
            </a:r>
            <a:r>
              <a:rPr lang="en-US" altLang="zh-CN">
                <a:solidFill>
                  <a:srgbClr val="1E14E8"/>
                </a:solidFill>
                <a:latin typeface="Times New Roman" panose="02020603050405020304" pitchFamily="18" charset="0"/>
                <a:ea typeface="华文新魏" panose="02010800040101010101" pitchFamily="2" charset="-122"/>
              </a:rPr>
              <a:t>= 12V  </a:t>
            </a:r>
            <a:r>
              <a:rPr lang="zh-CN" altLang="en-US">
                <a:solidFill>
                  <a:srgbClr val="1E14E8"/>
                </a:solidFill>
                <a:latin typeface="Times New Roman" panose="02020603050405020304" pitchFamily="18" charset="0"/>
                <a:ea typeface="华文新魏" panose="02010800040101010101" pitchFamily="2" charset="-122"/>
              </a:rPr>
              <a:t>， </a:t>
            </a:r>
            <a:r>
              <a:rPr lang="en-US" altLang="zh-CN" sz="1800">
                <a:solidFill>
                  <a:srgbClr val="1E14E8"/>
                </a:solidFill>
                <a:latin typeface="Times New Roman" panose="02020603050405020304" pitchFamily="18" charset="0"/>
                <a:ea typeface="华文新魏" panose="02010800040101010101" pitchFamily="2" charset="-122"/>
              </a:rPr>
              <a:t>R</a:t>
            </a:r>
            <a:r>
              <a:rPr lang="en-US" altLang="zh-CN" sz="1800" baseline="-25000">
                <a:solidFill>
                  <a:srgbClr val="1E14E8"/>
                </a:solidFill>
                <a:latin typeface="Times New Roman" panose="02020603050405020304" pitchFamily="18" charset="0"/>
                <a:ea typeface="华文新魏" panose="02010800040101010101" pitchFamily="2" charset="-122"/>
              </a:rPr>
              <a:t>0 </a:t>
            </a:r>
            <a:r>
              <a:rPr lang="en-US" altLang="zh-CN">
                <a:solidFill>
                  <a:srgbClr val="1E14E8"/>
                </a:solidFill>
                <a:latin typeface="Times New Roman" panose="02020603050405020304" pitchFamily="18" charset="0"/>
                <a:ea typeface="华文新魏" panose="02010800040101010101" pitchFamily="2" charset="-122"/>
              </a:rPr>
              <a:t>= 3Ω</a:t>
            </a:r>
          </a:p>
        </p:txBody>
      </p:sp>
      <p:sp>
        <p:nvSpPr>
          <p:cNvPr id="51218" name="云形标注 51217">
            <a:extLst>
              <a:ext uri="{FF2B5EF4-FFF2-40B4-BE49-F238E27FC236}">
                <a16:creationId xmlns:a16="http://schemas.microsoft.com/office/drawing/2014/main" id="{CEB0EB83-9229-47B2-A715-48CFCFCB913D}"/>
              </a:ext>
            </a:extLst>
          </p:cNvPr>
          <p:cNvSpPr>
            <a:spLocks noChangeArrowheads="1"/>
          </p:cNvSpPr>
          <p:nvPr/>
        </p:nvSpPr>
        <p:spPr bwMode="auto">
          <a:xfrm>
            <a:off x="8077200" y="2662238"/>
            <a:ext cx="1066800" cy="1228725"/>
          </a:xfrm>
          <a:prstGeom prst="cloudCallout">
            <a:avLst>
              <a:gd name="adj1" fmla="val -2528"/>
              <a:gd name="adj2" fmla="val 66634"/>
            </a:avLst>
          </a:prstGeom>
          <a:gradFill rotWithShape="0">
            <a:gsLst>
              <a:gs pos="0">
                <a:schemeClr val="accent1"/>
              </a:gs>
              <a:gs pos="100000">
                <a:srgbClr val="FFFFFF"/>
              </a:gs>
            </a:gsLst>
            <a:lin ang="5400000" scaled="1"/>
          </a:gradFill>
          <a:ln w="9525">
            <a:solidFill>
              <a:schemeClr val="tx1"/>
            </a:solidFill>
            <a:miter lim="800000"/>
            <a:headEnd/>
            <a:tailEnd/>
          </a:ln>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i="1">
                <a:solidFill>
                  <a:srgbClr val="FF0000"/>
                </a:solidFill>
                <a:latin typeface="Times New Roman" panose="02020603050405020304" pitchFamily="18" charset="0"/>
                <a:ea typeface="华文新魏" panose="02010800040101010101" pitchFamily="2" charset="-122"/>
              </a:rPr>
              <a:t>u</a:t>
            </a:r>
            <a:r>
              <a:rPr lang="zh-CN" altLang="en-US" sz="1600" b="1">
                <a:solidFill>
                  <a:srgbClr val="FF0000"/>
                </a:solidFill>
                <a:latin typeface="Times New Roman" panose="02020603050405020304" pitchFamily="18" charset="0"/>
                <a:ea typeface="华文新魏" panose="02010800040101010101" pitchFamily="2" charset="-122"/>
              </a:rPr>
              <a:t>与</a:t>
            </a:r>
            <a:r>
              <a:rPr lang="en-US" altLang="zh-CN" sz="1600" b="1" i="1">
                <a:solidFill>
                  <a:srgbClr val="FF0000"/>
                </a:solidFill>
                <a:latin typeface="Times New Roman" panose="02020603050405020304" pitchFamily="18" charset="0"/>
                <a:ea typeface="华文新魏" panose="02010800040101010101" pitchFamily="2" charset="-122"/>
              </a:rPr>
              <a:t>i</a:t>
            </a:r>
            <a:r>
              <a:rPr lang="zh-CN" altLang="en-US" sz="1600" b="1">
                <a:solidFill>
                  <a:srgbClr val="FF0000"/>
                </a:solidFill>
                <a:latin typeface="Times New Roman" panose="02020603050405020304" pitchFamily="18" charset="0"/>
                <a:ea typeface="华文新魏" panose="02010800040101010101" pitchFamily="2" charset="-122"/>
              </a:rPr>
              <a:t>对</a:t>
            </a:r>
            <a:r>
              <a:rPr lang="en-US" altLang="zh-CN" sz="1600" b="1" i="1">
                <a:solidFill>
                  <a:srgbClr val="FF0000"/>
                </a:solidFill>
                <a:latin typeface="Times New Roman" panose="02020603050405020304" pitchFamily="18" charset="0"/>
                <a:ea typeface="华文新魏" panose="02010800040101010101" pitchFamily="2" charset="-122"/>
              </a:rPr>
              <a:t>N</a:t>
            </a:r>
            <a:r>
              <a:rPr lang="zh-CN" altLang="en-US" sz="1600" b="1" i="1">
                <a:solidFill>
                  <a:srgbClr val="FF0000"/>
                </a:solidFill>
                <a:latin typeface="Times New Roman" panose="02020603050405020304" pitchFamily="18" charset="0"/>
                <a:ea typeface="华文新魏" panose="02010800040101010101" pitchFamily="2" charset="-122"/>
              </a:rPr>
              <a:t>取</a:t>
            </a:r>
            <a:r>
              <a:rPr lang="zh-CN" altLang="en-US" sz="1600" b="1">
                <a:solidFill>
                  <a:srgbClr val="FF0000"/>
                </a:solidFill>
                <a:latin typeface="Times New Roman" panose="02020603050405020304" pitchFamily="18" charset="0"/>
                <a:ea typeface="华文新魏" panose="02010800040101010101" pitchFamily="2" charset="-122"/>
              </a:rPr>
              <a:t>关联</a:t>
            </a:r>
          </a:p>
        </p:txBody>
      </p:sp>
      <p:sp>
        <p:nvSpPr>
          <p:cNvPr id="2" name="文本框 51222">
            <a:hlinkClick r:id="" action="ppaction://hlinkshowjump?jump=nextslide"/>
            <a:extLst>
              <a:ext uri="{FF2B5EF4-FFF2-40B4-BE49-F238E27FC236}">
                <a16:creationId xmlns:a16="http://schemas.microsoft.com/office/drawing/2014/main" id="{93E04616-30AA-46CD-8D63-CA0CE38FFA5C}"/>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3" name="文本框 51223">
            <a:hlinkClick r:id="" action="ppaction://hlinkshowjump?jump=previousslide"/>
            <a:extLst>
              <a:ext uri="{FF2B5EF4-FFF2-40B4-BE49-F238E27FC236}">
                <a16:creationId xmlns:a16="http://schemas.microsoft.com/office/drawing/2014/main" id="{0B738FC7-DAEE-41BD-BB98-CB5A1D5020A6}"/>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4" name="文本框 51224">
            <a:extLst>
              <a:ext uri="{FF2B5EF4-FFF2-40B4-BE49-F238E27FC236}">
                <a16:creationId xmlns:a16="http://schemas.microsoft.com/office/drawing/2014/main" id="{4412EB63-9E02-4705-8E7B-F1413A89250B}"/>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81F16637-5D50-483F-987B-BEE54DF92E5D}"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38</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5" name="文本框 51225">
            <a:hlinkClick r:id="" action="ppaction://hlinkshowjump?jump=firstslide"/>
            <a:extLst>
              <a:ext uri="{FF2B5EF4-FFF2-40B4-BE49-F238E27FC236}">
                <a16:creationId xmlns:a16="http://schemas.microsoft.com/office/drawing/2014/main" id="{F472C593-DE91-4965-92FF-E39E09822EF3}"/>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56338" name="标题 51226">
            <a:extLst>
              <a:ext uri="{FF2B5EF4-FFF2-40B4-BE49-F238E27FC236}">
                <a16:creationId xmlns:a16="http://schemas.microsoft.com/office/drawing/2014/main" id="{AE6587B6-30F4-4143-95CD-F25FBD91970A}"/>
              </a:ext>
            </a:extLst>
          </p:cNvPr>
          <p:cNvSpPr>
            <a:spLocks noGrp="1" noChangeArrowheads="1"/>
          </p:cNvSpPr>
          <p:nvPr>
            <p:ph type="title" idx="4294967295"/>
          </p:nvPr>
        </p:nvSpPr>
        <p:spPr>
          <a:xfrm>
            <a:off x="381000" y="685800"/>
            <a:ext cx="2535238" cy="381000"/>
          </a:xfrm>
        </p:spPr>
        <p:txBody>
          <a:bodyPr/>
          <a:lstStyle/>
          <a:p>
            <a:pPr algn="l" eaLnBrk="1" hangingPunct="1"/>
            <a:r>
              <a:rPr lang="zh-CN" altLang="en-US" sz="2000">
                <a:solidFill>
                  <a:srgbClr val="FF0000"/>
                </a:solidFill>
                <a:latin typeface="黑体" panose="02010609060101010101" pitchFamily="49" charset="-122"/>
                <a:ea typeface="黑体" panose="02010609060101010101" pitchFamily="49" charset="-122"/>
              </a:rPr>
              <a:t>（</a:t>
            </a:r>
            <a:r>
              <a:rPr lang="en-US" altLang="zh-CN" sz="2000">
                <a:solidFill>
                  <a:srgbClr val="FF0000"/>
                </a:solidFill>
                <a:latin typeface="黑体" panose="02010609060101010101" pitchFamily="49" charset="-122"/>
                <a:ea typeface="黑体" panose="02010609060101010101" pitchFamily="49" charset="-122"/>
              </a:rPr>
              <a:t>3</a:t>
            </a:r>
            <a:r>
              <a:rPr lang="zh-CN" altLang="en-US" sz="2000">
                <a:solidFill>
                  <a:srgbClr val="FF0000"/>
                </a:solidFill>
                <a:latin typeface="黑体" panose="02010609060101010101" pitchFamily="49" charset="-122"/>
                <a:ea typeface="黑体" panose="02010609060101010101" pitchFamily="49" charset="-122"/>
              </a:rPr>
              <a:t>）伏安关系法：</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nodePh="1">
                                  <p:stCondLst>
                                    <p:cond delay="0"/>
                                  </p:stCondLst>
                                  <p:endCondLst>
                                    <p:cond delay="0"/>
                                  </p:endCondLst>
                                  <p:childTnLst>
                                    <p:set>
                                      <p:cBhvr>
                                        <p:cTn id="6" dur="1" fill="hold">
                                          <p:stCondLst>
                                            <p:cond delay="0"/>
                                          </p:stCondLst>
                                        </p:cTn>
                                        <p:tgtEl>
                                          <p:spTgt spid="51208"/>
                                        </p:tgtEl>
                                        <p:attrNameLst>
                                          <p:attrName>style.visibility</p:attrName>
                                        </p:attrNameLst>
                                      </p:cBhvr>
                                      <p:to>
                                        <p:strVal val="visible"/>
                                      </p:to>
                                    </p:set>
                                    <p:anim calcmode="lin" valueType="num">
                                      <p:cBhvr additive="base">
                                        <p:cTn id="7" dur="500" fill="hold"/>
                                        <p:tgtEl>
                                          <p:spTgt spid="51208"/>
                                        </p:tgtEl>
                                        <p:attrNameLst>
                                          <p:attrName>ppt_x</p:attrName>
                                        </p:attrNameLst>
                                      </p:cBhvr>
                                      <p:tavLst>
                                        <p:tav tm="0">
                                          <p:val>
                                            <p:strVal val="0-#ppt_w/2"/>
                                          </p:val>
                                        </p:tav>
                                        <p:tav tm="100000">
                                          <p:val>
                                            <p:strVal val="#ppt_x"/>
                                          </p:val>
                                        </p:tav>
                                      </p:tavLst>
                                    </p:anim>
                                    <p:anim calcmode="lin" valueType="num">
                                      <p:cBhvr additive="base">
                                        <p:cTn id="8" dur="500" fill="hold"/>
                                        <p:tgtEl>
                                          <p:spTgt spid="5120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51210"/>
                                        </p:tgtEl>
                                        <p:attrNameLst>
                                          <p:attrName>style.visibility</p:attrName>
                                        </p:attrNameLst>
                                      </p:cBhvr>
                                      <p:to>
                                        <p:strVal val="visible"/>
                                      </p:to>
                                    </p:set>
                                    <p:anim calcmode="lin" valueType="num">
                                      <p:cBhvr additive="base">
                                        <p:cTn id="12" dur="500" fill="hold"/>
                                        <p:tgtEl>
                                          <p:spTgt spid="51210"/>
                                        </p:tgtEl>
                                        <p:attrNameLst>
                                          <p:attrName>ppt_x</p:attrName>
                                        </p:attrNameLst>
                                      </p:cBhvr>
                                      <p:tavLst>
                                        <p:tav tm="0">
                                          <p:val>
                                            <p:strVal val="1+#ppt_w/2"/>
                                          </p:val>
                                        </p:tav>
                                        <p:tav tm="100000">
                                          <p:val>
                                            <p:strVal val="#ppt_x"/>
                                          </p:val>
                                        </p:tav>
                                      </p:tavLst>
                                    </p:anim>
                                    <p:anim calcmode="lin" valueType="num">
                                      <p:cBhvr additive="base">
                                        <p:cTn id="13" dur="500" fill="hold"/>
                                        <p:tgtEl>
                                          <p:spTgt spid="51210"/>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1209"/>
                                        </p:tgtEl>
                                        <p:attrNameLst>
                                          <p:attrName>style.visibility</p:attrName>
                                        </p:attrNameLst>
                                      </p:cBhvr>
                                      <p:to>
                                        <p:strVal val="visible"/>
                                      </p:to>
                                    </p:set>
                                    <p:animEffect transition="in" filter="wipe(up)">
                                      <p:cBhvr>
                                        <p:cTn id="18" dur="500"/>
                                        <p:tgtEl>
                                          <p:spTgt spid="5120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1211"/>
                                        </p:tgtEl>
                                        <p:attrNameLst>
                                          <p:attrName>style.visibility</p:attrName>
                                        </p:attrNameLst>
                                      </p:cBhvr>
                                      <p:to>
                                        <p:strVal val="visible"/>
                                      </p:to>
                                    </p:set>
                                    <p:animEffect transition="in" filter="wipe(up)">
                                      <p:cBhvr>
                                        <p:cTn id="23" dur="500"/>
                                        <p:tgtEl>
                                          <p:spTgt spid="512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51214"/>
                                        </p:tgtEl>
                                        <p:attrNameLst>
                                          <p:attrName>style.visibility</p:attrName>
                                        </p:attrNameLst>
                                      </p:cBhvr>
                                      <p:to>
                                        <p:strVal val="visible"/>
                                      </p:to>
                                    </p:set>
                                    <p:animEffect transition="in" filter="wipe(up)">
                                      <p:cBhvr>
                                        <p:cTn id="28" dur="500"/>
                                        <p:tgtEl>
                                          <p:spTgt spid="51214"/>
                                        </p:tgtEl>
                                      </p:cBhvr>
                                    </p:animEffect>
                                  </p:childTnLst>
                                </p:cTn>
                              </p:par>
                            </p:childTnLst>
                          </p:cTn>
                        </p:par>
                        <p:par>
                          <p:cTn id="29" fill="hold" nodeType="afterGroup">
                            <p:stCondLst>
                              <p:cond delay="500"/>
                            </p:stCondLst>
                            <p:childTnLst>
                              <p:par>
                                <p:cTn id="30" presetID="2" presetClass="entr" presetSubtype="2" fill="hold" nodeType="afterEffect">
                                  <p:stCondLst>
                                    <p:cond delay="0"/>
                                  </p:stCondLst>
                                  <p:childTnLst>
                                    <p:set>
                                      <p:cBhvr>
                                        <p:cTn id="31" dur="1" fill="hold">
                                          <p:stCondLst>
                                            <p:cond delay="0"/>
                                          </p:stCondLst>
                                        </p:cTn>
                                        <p:tgtEl>
                                          <p:spTgt spid="51213"/>
                                        </p:tgtEl>
                                        <p:attrNameLst>
                                          <p:attrName>style.visibility</p:attrName>
                                        </p:attrNameLst>
                                      </p:cBhvr>
                                      <p:to>
                                        <p:strVal val="visible"/>
                                      </p:to>
                                    </p:set>
                                    <p:anim calcmode="lin" valueType="num">
                                      <p:cBhvr additive="base">
                                        <p:cTn id="32" dur="500" fill="hold"/>
                                        <p:tgtEl>
                                          <p:spTgt spid="51213"/>
                                        </p:tgtEl>
                                        <p:attrNameLst>
                                          <p:attrName>ppt_x</p:attrName>
                                        </p:attrNameLst>
                                      </p:cBhvr>
                                      <p:tavLst>
                                        <p:tav tm="0">
                                          <p:val>
                                            <p:strVal val="1+#ppt_w/2"/>
                                          </p:val>
                                        </p:tav>
                                        <p:tav tm="100000">
                                          <p:val>
                                            <p:strVal val="#ppt_x"/>
                                          </p:val>
                                        </p:tav>
                                      </p:tavLst>
                                    </p:anim>
                                    <p:anim calcmode="lin" valueType="num">
                                      <p:cBhvr additive="base">
                                        <p:cTn id="33" dur="500" fill="hold"/>
                                        <p:tgtEl>
                                          <p:spTgt spid="51213"/>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51215"/>
                                        </p:tgtEl>
                                        <p:attrNameLst>
                                          <p:attrName>style.visibility</p:attrName>
                                        </p:attrNameLst>
                                      </p:cBhvr>
                                      <p:to>
                                        <p:strVal val="visible"/>
                                      </p:to>
                                    </p:set>
                                    <p:animEffect transition="in" filter="wipe(up)">
                                      <p:cBhvr>
                                        <p:cTn id="38" dur="500"/>
                                        <p:tgtEl>
                                          <p:spTgt spid="51215"/>
                                        </p:tgtEl>
                                      </p:cBhvr>
                                    </p:animEffect>
                                  </p:childTnLst>
                                </p:cTn>
                              </p:par>
                            </p:childTnLst>
                          </p:cTn>
                        </p:par>
                        <p:par>
                          <p:cTn id="39" fill="hold" nodeType="afterGroup">
                            <p:stCondLst>
                              <p:cond delay="500"/>
                            </p:stCondLst>
                            <p:childTnLst>
                              <p:par>
                                <p:cTn id="40" presetID="2" presetClass="entr" presetSubtype="2" fill="hold" nodeType="afterEffect">
                                  <p:stCondLst>
                                    <p:cond delay="0"/>
                                  </p:stCondLst>
                                  <p:childTnLst>
                                    <p:set>
                                      <p:cBhvr>
                                        <p:cTn id="41" dur="1" fill="hold">
                                          <p:stCondLst>
                                            <p:cond delay="0"/>
                                          </p:stCondLst>
                                        </p:cTn>
                                        <p:tgtEl>
                                          <p:spTgt spid="51216"/>
                                        </p:tgtEl>
                                        <p:attrNameLst>
                                          <p:attrName>style.visibility</p:attrName>
                                        </p:attrNameLst>
                                      </p:cBhvr>
                                      <p:to>
                                        <p:strVal val="visible"/>
                                      </p:to>
                                    </p:set>
                                    <p:anim calcmode="lin" valueType="num">
                                      <p:cBhvr additive="base">
                                        <p:cTn id="42" dur="500" fill="hold"/>
                                        <p:tgtEl>
                                          <p:spTgt spid="51216"/>
                                        </p:tgtEl>
                                        <p:attrNameLst>
                                          <p:attrName>ppt_x</p:attrName>
                                        </p:attrNameLst>
                                      </p:cBhvr>
                                      <p:tavLst>
                                        <p:tav tm="0">
                                          <p:val>
                                            <p:strVal val="1+#ppt_w/2"/>
                                          </p:val>
                                        </p:tav>
                                        <p:tav tm="100000">
                                          <p:val>
                                            <p:strVal val="#ppt_x"/>
                                          </p:val>
                                        </p:tav>
                                      </p:tavLst>
                                    </p:anim>
                                    <p:anim calcmode="lin" valueType="num">
                                      <p:cBhvr additive="base">
                                        <p:cTn id="43" dur="500" fill="hold"/>
                                        <p:tgtEl>
                                          <p:spTgt spid="51216"/>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1000"/>
                            </p:stCondLst>
                            <p:childTnLst>
                              <p:par>
                                <p:cTn id="45" presetID="15" presetClass="entr" presetSubtype="0" fill="hold" grpId="0" nodeType="afterEffect">
                                  <p:stCondLst>
                                    <p:cond delay="0"/>
                                  </p:stCondLst>
                                  <p:childTnLst>
                                    <p:set>
                                      <p:cBhvr>
                                        <p:cTn id="46" dur="1" fill="hold">
                                          <p:stCondLst>
                                            <p:cond delay="0"/>
                                          </p:stCondLst>
                                        </p:cTn>
                                        <p:tgtEl>
                                          <p:spTgt spid="51218"/>
                                        </p:tgtEl>
                                        <p:attrNameLst>
                                          <p:attrName>style.visibility</p:attrName>
                                        </p:attrNameLst>
                                      </p:cBhvr>
                                      <p:to>
                                        <p:strVal val="visible"/>
                                      </p:to>
                                    </p:set>
                                    <p:anim calcmode="lin" valueType="num">
                                      <p:cBhvr>
                                        <p:cTn id="47" dur="1000" fill="hold"/>
                                        <p:tgtEl>
                                          <p:spTgt spid="51218"/>
                                        </p:tgtEl>
                                        <p:attrNameLst>
                                          <p:attrName>ppt_w</p:attrName>
                                        </p:attrNameLst>
                                      </p:cBhvr>
                                      <p:tavLst>
                                        <p:tav tm="0">
                                          <p:val>
                                            <p:fltVal val="0"/>
                                          </p:val>
                                        </p:tav>
                                        <p:tav tm="100000">
                                          <p:val>
                                            <p:strVal val="#ppt_w"/>
                                          </p:val>
                                        </p:tav>
                                      </p:tavLst>
                                    </p:anim>
                                    <p:anim calcmode="lin" valueType="num">
                                      <p:cBhvr>
                                        <p:cTn id="48" dur="1000" fill="hold"/>
                                        <p:tgtEl>
                                          <p:spTgt spid="51218"/>
                                        </p:tgtEl>
                                        <p:attrNameLst>
                                          <p:attrName>ppt_h</p:attrName>
                                        </p:attrNameLst>
                                      </p:cBhvr>
                                      <p:tavLst>
                                        <p:tav tm="0">
                                          <p:val>
                                            <p:fltVal val="0"/>
                                          </p:val>
                                        </p:tav>
                                        <p:tav tm="100000">
                                          <p:val>
                                            <p:strVal val="#ppt_h"/>
                                          </p:val>
                                        </p:tav>
                                      </p:tavLst>
                                    </p:anim>
                                    <p:anim calcmode="lin" valueType="num">
                                      <p:cBhvr>
                                        <p:cTn id="49" dur="1000" fill="hold"/>
                                        <p:tgtEl>
                                          <p:spTgt spid="51218"/>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512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51217">
                                            <p:txEl>
                                              <p:pRg st="0" end="0"/>
                                            </p:txEl>
                                          </p:spTgt>
                                        </p:tgtEl>
                                        <p:attrNameLst>
                                          <p:attrName>style.visibility</p:attrName>
                                        </p:attrNameLst>
                                      </p:cBhvr>
                                      <p:to>
                                        <p:strVal val="visible"/>
                                      </p:to>
                                    </p:set>
                                    <p:animEffect transition="in" filter="wipe(up)">
                                      <p:cBhvr>
                                        <p:cTn id="55" dur="500"/>
                                        <p:tgtEl>
                                          <p:spTgt spid="51217">
                                            <p:txEl>
                                              <p:pRg st="0" end="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51217">
                                            <p:txEl>
                                              <p:pRg st="1" end="1"/>
                                            </p:txEl>
                                          </p:spTgt>
                                        </p:tgtEl>
                                        <p:attrNameLst>
                                          <p:attrName>style.visibility</p:attrName>
                                        </p:attrNameLst>
                                      </p:cBhvr>
                                      <p:to>
                                        <p:strVal val="visible"/>
                                      </p:to>
                                    </p:set>
                                    <p:animEffect transition="in" filter="wipe(up)">
                                      <p:cBhvr>
                                        <p:cTn id="60" dur="500"/>
                                        <p:tgtEl>
                                          <p:spTgt spid="51217">
                                            <p:txEl>
                                              <p:pRg st="1" end="1"/>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51217">
                                            <p:txEl>
                                              <p:pRg st="2" end="2"/>
                                            </p:txEl>
                                          </p:spTgt>
                                        </p:tgtEl>
                                        <p:attrNameLst>
                                          <p:attrName>style.visibility</p:attrName>
                                        </p:attrNameLst>
                                      </p:cBhvr>
                                      <p:to>
                                        <p:strVal val="visible"/>
                                      </p:to>
                                    </p:set>
                                    <p:animEffect transition="in" filter="wipe(up)">
                                      <p:cBhvr>
                                        <p:cTn id="65" dur="500"/>
                                        <p:tgtEl>
                                          <p:spTgt spid="51217">
                                            <p:txEl>
                                              <p:pRg st="2" end="2"/>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51217">
                                            <p:txEl>
                                              <p:pRg st="3" end="3"/>
                                            </p:txEl>
                                          </p:spTgt>
                                        </p:tgtEl>
                                        <p:attrNameLst>
                                          <p:attrName>style.visibility</p:attrName>
                                        </p:attrNameLst>
                                      </p:cBhvr>
                                      <p:to>
                                        <p:strVal val="visible"/>
                                      </p:to>
                                    </p:set>
                                    <p:animEffect transition="in" filter="wipe(up)">
                                      <p:cBhvr>
                                        <p:cTn id="70" dur="500"/>
                                        <p:tgtEl>
                                          <p:spTgt spid="51217">
                                            <p:txEl>
                                              <p:pRg st="3" end="3"/>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51217">
                                            <p:txEl>
                                              <p:pRg st="4" end="4"/>
                                            </p:txEl>
                                          </p:spTgt>
                                        </p:tgtEl>
                                        <p:attrNameLst>
                                          <p:attrName>style.visibility</p:attrName>
                                        </p:attrNameLst>
                                      </p:cBhvr>
                                      <p:to>
                                        <p:strVal val="visible"/>
                                      </p:to>
                                    </p:set>
                                    <p:animEffect transition="in" filter="wipe(up)">
                                      <p:cBhvr>
                                        <p:cTn id="75" dur="500"/>
                                        <p:tgtEl>
                                          <p:spTgt spid="51217">
                                            <p:txEl>
                                              <p:pRg st="4" end="4"/>
                                            </p:txEl>
                                          </p:spTgt>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51217">
                                            <p:txEl>
                                              <p:pRg st="5" end="5"/>
                                            </p:txEl>
                                          </p:spTgt>
                                        </p:tgtEl>
                                        <p:attrNameLst>
                                          <p:attrName>style.visibility</p:attrName>
                                        </p:attrNameLst>
                                      </p:cBhvr>
                                      <p:to>
                                        <p:strVal val="visible"/>
                                      </p:to>
                                    </p:set>
                                    <p:animEffect transition="in" filter="wipe(up)">
                                      <p:cBhvr>
                                        <p:cTn id="80" dur="500"/>
                                        <p:tgtEl>
                                          <p:spTgt spid="512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8" grpId="0"/>
      <p:bldP spid="51209" grpId="0"/>
      <p:bldP spid="51211" grpId="0"/>
      <p:bldP spid="51214" grpId="0"/>
      <p:bldP spid="51215" grpId="0"/>
      <p:bldP spid="51217" grpId="0" build="p"/>
      <p:bldP spid="5121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矩形 52225">
            <a:extLst>
              <a:ext uri="{FF2B5EF4-FFF2-40B4-BE49-F238E27FC236}">
                <a16:creationId xmlns:a16="http://schemas.microsoft.com/office/drawing/2014/main" id="{B768EDD5-AD2F-40BC-ADDE-A950258CFDF2}"/>
              </a:ext>
            </a:extLst>
          </p:cNvPr>
          <p:cNvSpPr>
            <a:spLocks noChangeArrowheads="1"/>
          </p:cNvSpPr>
          <p:nvPr/>
        </p:nvSpPr>
        <p:spPr bwMode="auto">
          <a:xfrm>
            <a:off x="228600" y="0"/>
            <a:ext cx="3048000"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  2.7 </a:t>
            </a:r>
            <a:r>
              <a:rPr lang="zh-CN" altLang="en-US">
                <a:solidFill>
                  <a:schemeClr val="bg1"/>
                </a:solidFill>
                <a:latin typeface="黑体" panose="02010609060101010101" pitchFamily="49" charset="-122"/>
                <a:ea typeface="黑体" panose="02010609060101010101" pitchFamily="49" charset="-122"/>
              </a:rPr>
              <a:t>等效电源定理</a:t>
            </a:r>
          </a:p>
        </p:txBody>
      </p:sp>
      <p:sp>
        <p:nvSpPr>
          <p:cNvPr id="52232" name="矩形 52231">
            <a:extLst>
              <a:ext uri="{FF2B5EF4-FFF2-40B4-BE49-F238E27FC236}">
                <a16:creationId xmlns:a16="http://schemas.microsoft.com/office/drawing/2014/main" id="{B61BFBDB-8778-45EE-81C1-F92D419FAAD4}"/>
              </a:ext>
            </a:extLst>
          </p:cNvPr>
          <p:cNvSpPr>
            <a:spLocks noChangeArrowheads="1"/>
          </p:cNvSpPr>
          <p:nvPr/>
        </p:nvSpPr>
        <p:spPr bwMode="auto">
          <a:xfrm>
            <a:off x="304800" y="7620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solidFill>
                  <a:srgbClr val="D82E1C"/>
                </a:solidFill>
                <a:latin typeface="黑体" panose="02010609060101010101" pitchFamily="49" charset="-122"/>
                <a:ea typeface="黑体" panose="02010609060101010101" pitchFamily="49" charset="-122"/>
              </a:rPr>
              <a:t>     </a:t>
            </a:r>
            <a:r>
              <a:rPr lang="zh-CN" altLang="en-US">
                <a:solidFill>
                  <a:srgbClr val="0000FF"/>
                </a:solidFill>
                <a:latin typeface="华文新魏" panose="02010800040101010101" pitchFamily="2" charset="-122"/>
                <a:ea typeface="华文新魏" panose="02010800040101010101" pitchFamily="2" charset="-122"/>
              </a:rPr>
              <a:t>如图</a:t>
            </a:r>
            <a:r>
              <a:rPr lang="en-US" altLang="zh-CN">
                <a:solidFill>
                  <a:srgbClr val="0000FF"/>
                </a:solidFill>
                <a:latin typeface="华文新魏" panose="02010800040101010101" pitchFamily="2" charset="-122"/>
                <a:ea typeface="华文新魏" panose="02010800040101010101" pitchFamily="2" charset="-122"/>
              </a:rPr>
              <a:t>(a)</a:t>
            </a:r>
            <a:r>
              <a:rPr lang="zh-CN" altLang="en-US">
                <a:solidFill>
                  <a:srgbClr val="0000FF"/>
                </a:solidFill>
                <a:latin typeface="华文新魏" panose="02010800040101010101" pitchFamily="2" charset="-122"/>
                <a:ea typeface="华文新魏" panose="02010800040101010101" pitchFamily="2" charset="-122"/>
              </a:rPr>
              <a:t>所示电路，负载电阻</a:t>
            </a:r>
            <a:r>
              <a:rPr lang="en-US" altLang="zh-CN">
                <a:solidFill>
                  <a:srgbClr val="0000FF"/>
                </a:solidFill>
                <a:latin typeface="华文新魏" panose="02010800040101010101" pitchFamily="2" charset="-122"/>
                <a:ea typeface="华文新魏" panose="02010800040101010101" pitchFamily="2" charset="-122"/>
              </a:rPr>
              <a:t>R</a:t>
            </a:r>
            <a:r>
              <a:rPr lang="en-US" altLang="zh-CN" baseline="-25000">
                <a:solidFill>
                  <a:srgbClr val="0000FF"/>
                </a:solidFill>
                <a:latin typeface="华文新魏" panose="02010800040101010101" pitchFamily="2" charset="-122"/>
                <a:ea typeface="华文新魏" panose="02010800040101010101" pitchFamily="2" charset="-122"/>
              </a:rPr>
              <a:t>L</a:t>
            </a:r>
            <a:r>
              <a:rPr lang="zh-CN" altLang="en-US">
                <a:solidFill>
                  <a:srgbClr val="0000FF"/>
                </a:solidFill>
                <a:latin typeface="华文新魏" panose="02010800040101010101" pitchFamily="2" charset="-122"/>
                <a:ea typeface="华文新魏" panose="02010800040101010101" pitchFamily="2" charset="-122"/>
              </a:rPr>
              <a:t>可变，求</a:t>
            </a:r>
            <a:r>
              <a:rPr lang="en-US" altLang="zh-CN">
                <a:solidFill>
                  <a:srgbClr val="0000FF"/>
                </a:solidFill>
                <a:latin typeface="华文新魏" panose="02010800040101010101" pitchFamily="2" charset="-122"/>
                <a:ea typeface="华文新魏" panose="02010800040101010101" pitchFamily="2" charset="-122"/>
              </a:rPr>
              <a:t>R</a:t>
            </a:r>
            <a:r>
              <a:rPr lang="en-US" altLang="zh-CN" baseline="-25000">
                <a:solidFill>
                  <a:srgbClr val="0000FF"/>
                </a:solidFill>
                <a:latin typeface="华文新魏" panose="02010800040101010101" pitchFamily="2" charset="-122"/>
                <a:ea typeface="华文新魏" panose="02010800040101010101" pitchFamily="2" charset="-122"/>
              </a:rPr>
              <a:t>L</a:t>
            </a:r>
            <a:r>
              <a:rPr lang="zh-CN" altLang="en-US">
                <a:solidFill>
                  <a:srgbClr val="0000FF"/>
                </a:solidFill>
                <a:latin typeface="华文新魏" panose="02010800040101010101" pitchFamily="2" charset="-122"/>
                <a:ea typeface="华文新魏" panose="02010800040101010101" pitchFamily="2" charset="-122"/>
              </a:rPr>
              <a:t>分别为</a:t>
            </a:r>
            <a:r>
              <a:rPr lang="en-US" altLang="zh-CN">
                <a:solidFill>
                  <a:srgbClr val="0000FF"/>
                </a:solidFill>
                <a:latin typeface="华文新魏" panose="02010800040101010101" pitchFamily="2" charset="-122"/>
                <a:ea typeface="华文新魏" panose="02010800040101010101" pitchFamily="2" charset="-122"/>
              </a:rPr>
              <a:t>1Ω</a:t>
            </a:r>
            <a:r>
              <a:rPr lang="zh-CN" altLang="en-US">
                <a:solidFill>
                  <a:srgbClr val="0000FF"/>
                </a:solidFill>
                <a:latin typeface="华文新魏" panose="02010800040101010101" pitchFamily="2" charset="-122"/>
                <a:ea typeface="华文新魏" panose="02010800040101010101" pitchFamily="2" charset="-122"/>
              </a:rPr>
              <a:t>、 </a:t>
            </a:r>
            <a:r>
              <a:rPr lang="en-US" altLang="zh-CN">
                <a:solidFill>
                  <a:srgbClr val="0000FF"/>
                </a:solidFill>
                <a:latin typeface="华文新魏" panose="02010800040101010101" pitchFamily="2" charset="-122"/>
                <a:ea typeface="华文新魏" panose="02010800040101010101" pitchFamily="2" charset="-122"/>
              </a:rPr>
              <a:t>2Ω</a:t>
            </a:r>
            <a:r>
              <a:rPr lang="zh-CN" altLang="en-US">
                <a:solidFill>
                  <a:srgbClr val="0000FF"/>
                </a:solidFill>
                <a:latin typeface="华文新魏" panose="02010800040101010101" pitchFamily="2" charset="-122"/>
                <a:ea typeface="华文新魏" panose="02010800040101010101" pitchFamily="2" charset="-122"/>
              </a:rPr>
              <a:t>、</a:t>
            </a:r>
            <a:r>
              <a:rPr lang="en-US" altLang="zh-CN">
                <a:solidFill>
                  <a:srgbClr val="0000FF"/>
                </a:solidFill>
                <a:latin typeface="华文新魏" panose="02010800040101010101" pitchFamily="2" charset="-122"/>
                <a:ea typeface="华文新魏" panose="02010800040101010101" pitchFamily="2" charset="-122"/>
              </a:rPr>
              <a:t>3 Ω</a:t>
            </a:r>
            <a:r>
              <a:rPr lang="zh-CN" altLang="en-US">
                <a:solidFill>
                  <a:srgbClr val="0000FF"/>
                </a:solidFill>
                <a:latin typeface="华文新魏" panose="02010800040101010101" pitchFamily="2" charset="-122"/>
                <a:ea typeface="华文新魏" panose="02010800040101010101" pitchFamily="2" charset="-122"/>
              </a:rPr>
              <a:t>时其上电流分别为多少？</a:t>
            </a:r>
          </a:p>
        </p:txBody>
      </p:sp>
      <p:sp>
        <p:nvSpPr>
          <p:cNvPr id="57348" name="矩形 52233">
            <a:extLst>
              <a:ext uri="{FF2B5EF4-FFF2-40B4-BE49-F238E27FC236}">
                <a16:creationId xmlns:a16="http://schemas.microsoft.com/office/drawing/2014/main" id="{8622D1E8-91FB-41A8-B915-BA800FF30548}"/>
              </a:ext>
            </a:extLst>
          </p:cNvPr>
          <p:cNvSpPr>
            <a:spLocks noChangeArrowheads="1" noChangeShapeType="1" noTextEdit="1"/>
          </p:cNvSpPr>
          <p:nvPr/>
        </p:nvSpPr>
        <p:spPr bwMode="auto">
          <a:xfrm>
            <a:off x="3429000" y="0"/>
            <a:ext cx="48768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gradFill rotWithShape="1">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  四、戴维南定理的应用举例</a:t>
            </a:r>
          </a:p>
        </p:txBody>
      </p:sp>
      <p:sp>
        <p:nvSpPr>
          <p:cNvPr id="52235" name="矩形 52234">
            <a:extLst>
              <a:ext uri="{FF2B5EF4-FFF2-40B4-BE49-F238E27FC236}">
                <a16:creationId xmlns:a16="http://schemas.microsoft.com/office/drawing/2014/main" id="{3E068AEF-5C88-4A20-8CB2-6693D52E5384}"/>
              </a:ext>
            </a:extLst>
          </p:cNvPr>
          <p:cNvSpPr>
            <a:spLocks noChangeArrowheads="1"/>
          </p:cNvSpPr>
          <p:nvPr/>
        </p:nvSpPr>
        <p:spPr bwMode="auto">
          <a:xfrm>
            <a:off x="304800" y="1371600"/>
            <a:ext cx="44958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D82E1C"/>
                </a:solidFill>
                <a:latin typeface="黑体" panose="02010609060101010101" pitchFamily="49" charset="-122"/>
                <a:ea typeface="黑体" panose="02010609060101010101" pitchFamily="49" charset="-122"/>
              </a:rPr>
              <a:t>解：</a:t>
            </a:r>
            <a:r>
              <a:rPr lang="zh-CN" altLang="en-US">
                <a:solidFill>
                  <a:srgbClr val="0000FF"/>
                </a:solidFill>
                <a:latin typeface="华文新魏" panose="02010800040101010101" pitchFamily="2" charset="-122"/>
                <a:ea typeface="华文新魏" panose="02010800040101010101" pitchFamily="2" charset="-122"/>
              </a:rPr>
              <a:t>首先将除电阻</a:t>
            </a:r>
            <a:r>
              <a:rPr lang="en-US" altLang="zh-CN">
                <a:solidFill>
                  <a:srgbClr val="0000FF"/>
                </a:solidFill>
                <a:latin typeface="华文新魏" panose="02010800040101010101" pitchFamily="2" charset="-122"/>
                <a:ea typeface="华文新魏" panose="02010800040101010101" pitchFamily="2" charset="-122"/>
              </a:rPr>
              <a:t>R</a:t>
            </a:r>
            <a:r>
              <a:rPr lang="en-US" altLang="zh-CN" baseline="-25000">
                <a:solidFill>
                  <a:srgbClr val="0000FF"/>
                </a:solidFill>
                <a:latin typeface="华文新魏" panose="02010800040101010101" pitchFamily="2" charset="-122"/>
                <a:ea typeface="华文新魏" panose="02010800040101010101" pitchFamily="2" charset="-122"/>
              </a:rPr>
              <a:t>L</a:t>
            </a:r>
            <a:r>
              <a:rPr lang="zh-CN" altLang="en-US">
                <a:solidFill>
                  <a:srgbClr val="0000FF"/>
                </a:solidFill>
                <a:latin typeface="华文新魏" panose="02010800040101010101" pitchFamily="2" charset="-122"/>
                <a:ea typeface="华文新魏" panose="02010800040101010101" pitchFamily="2" charset="-122"/>
              </a:rPr>
              <a:t>以外的电路部分进行戴维南等效。</a:t>
            </a:r>
          </a:p>
          <a:p>
            <a:pPr eaLnBrk="1" hangingPunct="1"/>
            <a:r>
              <a:rPr lang="en-US" altLang="zh-CN">
                <a:solidFill>
                  <a:srgbClr val="0000FF"/>
                </a:solidFill>
                <a:latin typeface="华文新魏" panose="02010800040101010101" pitchFamily="2" charset="-122"/>
                <a:ea typeface="华文新魏" panose="02010800040101010101" pitchFamily="2" charset="-122"/>
              </a:rPr>
              <a:t>(1)</a:t>
            </a:r>
            <a:r>
              <a:rPr lang="zh-CN" altLang="en-US">
                <a:solidFill>
                  <a:srgbClr val="0000FF"/>
                </a:solidFill>
                <a:latin typeface="华文新魏" panose="02010800040101010101" pitchFamily="2" charset="-122"/>
                <a:ea typeface="华文新魏" panose="02010800040101010101" pitchFamily="2" charset="-122"/>
              </a:rPr>
              <a:t>求开路电压</a:t>
            </a:r>
            <a:r>
              <a:rPr lang="en-US" altLang="zh-CN" i="1">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OC</a:t>
            </a:r>
            <a:r>
              <a:rPr lang="zh-CN" altLang="en-US">
                <a:solidFill>
                  <a:srgbClr val="0000FF"/>
                </a:solidFill>
                <a:latin typeface="华文新魏" panose="02010800040101010101" pitchFamily="2" charset="-122"/>
                <a:ea typeface="华文新魏" panose="02010800040101010101" pitchFamily="2" charset="-122"/>
              </a:rPr>
              <a:t>。自</a:t>
            </a:r>
            <a:r>
              <a:rPr lang="en-US" altLang="zh-CN">
                <a:solidFill>
                  <a:srgbClr val="0000FF"/>
                </a:solidFill>
                <a:latin typeface="华文新魏" panose="02010800040101010101" pitchFamily="2" charset="-122"/>
                <a:ea typeface="华文新魏" panose="02010800040101010101" pitchFamily="2" charset="-122"/>
              </a:rPr>
              <a:t>a</a:t>
            </a:r>
            <a:r>
              <a:rPr lang="zh-CN" altLang="en-US">
                <a:solidFill>
                  <a:srgbClr val="0000FF"/>
                </a:solidFill>
                <a:latin typeface="华文新魏" panose="02010800040101010101" pitchFamily="2" charset="-122"/>
                <a:ea typeface="华文新魏" panose="02010800040101010101" pitchFamily="2" charset="-122"/>
              </a:rPr>
              <a:t>、</a:t>
            </a:r>
            <a:r>
              <a:rPr lang="en-US" altLang="zh-CN">
                <a:solidFill>
                  <a:srgbClr val="0000FF"/>
                </a:solidFill>
                <a:latin typeface="华文新魏" panose="02010800040101010101" pitchFamily="2" charset="-122"/>
                <a:ea typeface="华文新魏" panose="02010800040101010101" pitchFamily="2" charset="-122"/>
              </a:rPr>
              <a:t>b</a:t>
            </a:r>
            <a:r>
              <a:rPr lang="zh-CN" altLang="en-US">
                <a:solidFill>
                  <a:srgbClr val="0000FF"/>
                </a:solidFill>
                <a:latin typeface="华文新魏" panose="02010800040101010101" pitchFamily="2" charset="-122"/>
                <a:ea typeface="华文新魏" panose="02010800040101010101" pitchFamily="2" charset="-122"/>
              </a:rPr>
              <a:t>断开</a:t>
            </a:r>
            <a:r>
              <a:rPr lang="en-US" altLang="zh-CN">
                <a:solidFill>
                  <a:srgbClr val="0000FF"/>
                </a:solidFill>
                <a:latin typeface="华文新魏" panose="02010800040101010101" pitchFamily="2" charset="-122"/>
                <a:ea typeface="华文新魏" panose="02010800040101010101" pitchFamily="2" charset="-122"/>
              </a:rPr>
              <a:t>R</a:t>
            </a:r>
            <a:r>
              <a:rPr lang="en-US" altLang="zh-CN" baseline="-25000">
                <a:solidFill>
                  <a:srgbClr val="0000FF"/>
                </a:solidFill>
                <a:latin typeface="华文新魏" panose="02010800040101010101" pitchFamily="2" charset="-122"/>
                <a:ea typeface="华文新魏" panose="02010800040101010101" pitchFamily="2" charset="-122"/>
              </a:rPr>
              <a:t>L</a:t>
            </a:r>
            <a:r>
              <a:rPr lang="zh-CN" altLang="en-US">
                <a:solidFill>
                  <a:srgbClr val="0000FF"/>
                </a:solidFill>
                <a:latin typeface="华文新魏" panose="02010800040101010101" pitchFamily="2" charset="-122"/>
                <a:ea typeface="华文新魏" panose="02010800040101010101" pitchFamily="2" charset="-122"/>
              </a:rPr>
              <a:t>支路，并设定</a:t>
            </a:r>
            <a:r>
              <a:rPr lang="en-US" altLang="zh-CN" i="1">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OC</a:t>
            </a:r>
            <a:r>
              <a:rPr lang="zh-CN" altLang="en-US">
                <a:solidFill>
                  <a:srgbClr val="0000FF"/>
                </a:solidFill>
                <a:latin typeface="华文新魏" panose="02010800040101010101" pitchFamily="2" charset="-122"/>
                <a:ea typeface="华文新魏" panose="02010800040101010101" pitchFamily="2" charset="-122"/>
              </a:rPr>
              <a:t>参考方向，如图</a:t>
            </a:r>
            <a:r>
              <a:rPr lang="en-US" altLang="zh-CN">
                <a:solidFill>
                  <a:srgbClr val="0000FF"/>
                </a:solidFill>
                <a:latin typeface="华文新魏" panose="02010800040101010101" pitchFamily="2" charset="-122"/>
                <a:ea typeface="华文新魏" panose="02010800040101010101" pitchFamily="2" charset="-122"/>
              </a:rPr>
              <a:t>(b)</a:t>
            </a:r>
            <a:r>
              <a:rPr lang="zh-CN" altLang="en-US">
                <a:solidFill>
                  <a:srgbClr val="0000FF"/>
                </a:solidFill>
                <a:latin typeface="华文新魏" panose="02010800040101010101" pitchFamily="2" charset="-122"/>
                <a:ea typeface="华文新魏" panose="02010800040101010101" pitchFamily="2" charset="-122"/>
              </a:rPr>
              <a:t>所示。由分压公式得</a:t>
            </a:r>
          </a:p>
        </p:txBody>
      </p:sp>
      <p:graphicFrame>
        <p:nvGraphicFramePr>
          <p:cNvPr id="52236" name="对象 52235">
            <a:extLst>
              <a:ext uri="{FF2B5EF4-FFF2-40B4-BE49-F238E27FC236}">
                <a16:creationId xmlns:a16="http://schemas.microsoft.com/office/drawing/2014/main" id="{6ED4754A-024C-460F-8B0A-969AB7AF8100}"/>
              </a:ext>
            </a:extLst>
          </p:cNvPr>
          <p:cNvGraphicFramePr>
            <a:graphicFrameLocks/>
          </p:cNvGraphicFramePr>
          <p:nvPr/>
        </p:nvGraphicFramePr>
        <p:xfrm>
          <a:off x="1752600" y="2660650"/>
          <a:ext cx="2857500" cy="539750"/>
        </p:xfrm>
        <a:graphic>
          <a:graphicData uri="http://schemas.openxmlformats.org/presentationml/2006/ole">
            <mc:AlternateContent xmlns:mc="http://schemas.openxmlformats.org/markup-compatibility/2006">
              <mc:Choice xmlns:v="urn:schemas-microsoft-com:vml" Requires="v">
                <p:oleObj spid="_x0000_s57460" r:id="rId3" imgW="1859186" imgH="350467" progId="Equation.3">
                  <p:embed/>
                </p:oleObj>
              </mc:Choice>
              <mc:Fallback>
                <p:oleObj r:id="rId3" imgW="1859186" imgH="350467" progId="Equation.3">
                  <p:embed/>
                  <p:pic>
                    <p:nvPicPr>
                      <p:cNvPr id="0" name="对象 5223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660650"/>
                        <a:ext cx="28575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238" name="矩形 52237">
            <a:extLst>
              <a:ext uri="{FF2B5EF4-FFF2-40B4-BE49-F238E27FC236}">
                <a16:creationId xmlns:a16="http://schemas.microsoft.com/office/drawing/2014/main" id="{D77247B0-2934-4B53-8399-8DE2B4940ABE}"/>
              </a:ext>
            </a:extLst>
          </p:cNvPr>
          <p:cNvSpPr>
            <a:spLocks noChangeArrowheads="1"/>
          </p:cNvSpPr>
          <p:nvPr/>
        </p:nvSpPr>
        <p:spPr bwMode="auto">
          <a:xfrm>
            <a:off x="304800" y="3108325"/>
            <a:ext cx="4495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0000FF"/>
                </a:solidFill>
                <a:latin typeface="华文新魏" panose="02010800040101010101" pitchFamily="2" charset="-122"/>
                <a:ea typeface="华文新魏" panose="02010800040101010101" pitchFamily="2" charset="-122"/>
              </a:rPr>
              <a:t>(2)</a:t>
            </a:r>
            <a:r>
              <a:rPr lang="zh-CN" altLang="en-US">
                <a:solidFill>
                  <a:srgbClr val="0000FF"/>
                </a:solidFill>
                <a:latin typeface="华文新魏" panose="02010800040101010101" pitchFamily="2" charset="-122"/>
                <a:ea typeface="华文新魏" panose="02010800040101010101" pitchFamily="2" charset="-122"/>
              </a:rPr>
              <a:t>求等效内阻</a:t>
            </a:r>
            <a:r>
              <a:rPr lang="en-US" altLang="zh-CN" i="1">
                <a:solidFill>
                  <a:srgbClr val="0000FF"/>
                </a:solidFill>
                <a:latin typeface="Times New Roman" panose="02020603050405020304" pitchFamily="18" charset="0"/>
                <a:ea typeface="华文新魏" panose="02010800040101010101" pitchFamily="2" charset="-122"/>
              </a:rPr>
              <a:t>R</a:t>
            </a:r>
            <a:r>
              <a:rPr lang="en-US" altLang="zh-CN" baseline="-25000">
                <a:solidFill>
                  <a:srgbClr val="0000FF"/>
                </a:solidFill>
                <a:latin typeface="Times New Roman" panose="02020603050405020304" pitchFamily="18" charset="0"/>
                <a:ea typeface="华文新魏" panose="02010800040101010101" pitchFamily="2" charset="-122"/>
              </a:rPr>
              <a:t>0</a:t>
            </a:r>
            <a:r>
              <a:rPr lang="zh-CN" altLang="en-US">
                <a:solidFill>
                  <a:srgbClr val="0000FF"/>
                </a:solidFill>
                <a:latin typeface="华文新魏" panose="02010800040101010101" pitchFamily="2" charset="-122"/>
                <a:ea typeface="华文新魏" panose="02010800040101010101" pitchFamily="2" charset="-122"/>
              </a:rPr>
              <a:t>。，将图</a:t>
            </a:r>
            <a:r>
              <a:rPr lang="en-US" altLang="zh-CN">
                <a:solidFill>
                  <a:srgbClr val="0000FF"/>
                </a:solidFill>
                <a:latin typeface="华文新魏" panose="02010800040101010101" pitchFamily="2" charset="-122"/>
                <a:ea typeface="华文新魏" panose="02010800040101010101" pitchFamily="2" charset="-122"/>
              </a:rPr>
              <a:t>(b)</a:t>
            </a:r>
            <a:r>
              <a:rPr lang="zh-CN" altLang="en-US">
                <a:solidFill>
                  <a:srgbClr val="0000FF"/>
                </a:solidFill>
                <a:latin typeface="华文新魏" panose="02010800040101010101" pitchFamily="2" charset="-122"/>
                <a:ea typeface="华文新魏" panose="02010800040101010101" pitchFamily="2" charset="-122"/>
              </a:rPr>
              <a:t>中电压源短路，得到</a:t>
            </a:r>
            <a:r>
              <a:rPr lang="en-US" altLang="zh-CN">
                <a:solidFill>
                  <a:srgbClr val="0000FF"/>
                </a:solidFill>
                <a:latin typeface="华文新魏" panose="02010800040101010101" pitchFamily="2" charset="-122"/>
                <a:ea typeface="华文新魏" panose="02010800040101010101" pitchFamily="2" charset="-122"/>
              </a:rPr>
              <a:t>N</a:t>
            </a:r>
            <a:r>
              <a:rPr lang="en-US" altLang="zh-CN" baseline="-25000">
                <a:solidFill>
                  <a:srgbClr val="0000FF"/>
                </a:solidFill>
                <a:latin typeface="华文新魏" panose="02010800040101010101" pitchFamily="2" charset="-122"/>
                <a:ea typeface="华文新魏" panose="02010800040101010101" pitchFamily="2" charset="-122"/>
              </a:rPr>
              <a:t>0</a:t>
            </a:r>
            <a:r>
              <a:rPr lang="en-US" altLang="zh-CN">
                <a:solidFill>
                  <a:srgbClr val="0000FF"/>
                </a:solidFill>
                <a:latin typeface="华文新魏" panose="02010800040101010101" pitchFamily="2" charset="-122"/>
                <a:ea typeface="华文新魏" panose="02010800040101010101" pitchFamily="2" charset="-122"/>
              </a:rPr>
              <a:t>,</a:t>
            </a:r>
            <a:r>
              <a:rPr lang="zh-CN" altLang="en-US">
                <a:solidFill>
                  <a:srgbClr val="0000FF"/>
                </a:solidFill>
                <a:latin typeface="华文新魏" panose="02010800040101010101" pitchFamily="2" charset="-122"/>
                <a:ea typeface="华文新魏" panose="02010800040101010101" pitchFamily="2" charset="-122"/>
              </a:rPr>
              <a:t>如图</a:t>
            </a:r>
            <a:r>
              <a:rPr lang="en-US" altLang="zh-CN">
                <a:solidFill>
                  <a:srgbClr val="0000FF"/>
                </a:solidFill>
                <a:latin typeface="华文新魏" panose="02010800040101010101" pitchFamily="2" charset="-122"/>
                <a:ea typeface="华文新魏" panose="02010800040101010101" pitchFamily="2" charset="-122"/>
              </a:rPr>
              <a:t>(c)</a:t>
            </a:r>
            <a:r>
              <a:rPr lang="zh-CN" altLang="en-US">
                <a:solidFill>
                  <a:srgbClr val="0000FF"/>
                </a:solidFill>
                <a:latin typeface="华文新魏" panose="02010800040101010101" pitchFamily="2" charset="-122"/>
                <a:ea typeface="华文新魏" panose="02010800040101010101" pitchFamily="2" charset="-122"/>
              </a:rPr>
              <a:t>所示。由电阻串并联关系得 </a:t>
            </a:r>
            <a:r>
              <a:rPr lang="en-US" altLang="zh-CN" i="1">
                <a:solidFill>
                  <a:srgbClr val="0000FF"/>
                </a:solidFill>
                <a:latin typeface="Times New Roman" panose="02020603050405020304" pitchFamily="18" charset="0"/>
                <a:ea typeface="华文新魏" panose="02010800040101010101" pitchFamily="2" charset="-122"/>
              </a:rPr>
              <a:t>R</a:t>
            </a:r>
            <a:r>
              <a:rPr lang="en-US" altLang="zh-CN" baseline="-25000">
                <a:solidFill>
                  <a:srgbClr val="0000FF"/>
                </a:solidFill>
                <a:latin typeface="Times New Roman" panose="02020603050405020304" pitchFamily="18" charset="0"/>
                <a:ea typeface="华文新魏" panose="02010800040101010101" pitchFamily="2" charset="-122"/>
              </a:rPr>
              <a:t>0</a:t>
            </a:r>
            <a:r>
              <a:rPr lang="en-US" altLang="zh-CN">
                <a:solidFill>
                  <a:srgbClr val="0000FF"/>
                </a:solidFill>
                <a:latin typeface="华文新魏" panose="02010800040101010101" pitchFamily="2" charset="-122"/>
                <a:ea typeface="华文新魏" panose="02010800040101010101" pitchFamily="2" charset="-122"/>
              </a:rPr>
              <a:t> = 6//3 + 4//4 = 4 Ω</a:t>
            </a:r>
          </a:p>
        </p:txBody>
      </p:sp>
      <p:sp>
        <p:nvSpPr>
          <p:cNvPr id="52239" name="矩形 52238">
            <a:extLst>
              <a:ext uri="{FF2B5EF4-FFF2-40B4-BE49-F238E27FC236}">
                <a16:creationId xmlns:a16="http://schemas.microsoft.com/office/drawing/2014/main" id="{458374DA-9716-4098-B4CD-A5D5865BC4E7}"/>
              </a:ext>
            </a:extLst>
          </p:cNvPr>
          <p:cNvSpPr>
            <a:spLocks noChangeArrowheads="1"/>
          </p:cNvSpPr>
          <p:nvPr/>
        </p:nvSpPr>
        <p:spPr bwMode="auto">
          <a:xfrm>
            <a:off x="304800" y="4098925"/>
            <a:ext cx="4495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0000FF"/>
                </a:solidFill>
                <a:latin typeface="华文新魏" panose="02010800040101010101" pitchFamily="2" charset="-122"/>
                <a:ea typeface="华文新魏" panose="02010800040101010101" pitchFamily="2" charset="-122"/>
              </a:rPr>
              <a:t>(3)</a:t>
            </a:r>
            <a:r>
              <a:rPr lang="zh-CN" altLang="en-US">
                <a:solidFill>
                  <a:srgbClr val="0000FF"/>
                </a:solidFill>
                <a:latin typeface="华文新魏" panose="02010800040101010101" pitchFamily="2" charset="-122"/>
                <a:ea typeface="华文新魏" panose="02010800040101010101" pitchFamily="2" charset="-122"/>
              </a:rPr>
              <a:t>画出戴维南等效电路，并接上</a:t>
            </a:r>
            <a:r>
              <a:rPr lang="en-US" altLang="zh-CN">
                <a:solidFill>
                  <a:srgbClr val="0000FF"/>
                </a:solidFill>
                <a:latin typeface="华文新魏" panose="02010800040101010101" pitchFamily="2" charset="-122"/>
                <a:ea typeface="华文新魏" panose="02010800040101010101" pitchFamily="2" charset="-122"/>
              </a:rPr>
              <a:t>R</a:t>
            </a:r>
            <a:r>
              <a:rPr lang="en-US" altLang="zh-CN" baseline="-25000">
                <a:solidFill>
                  <a:srgbClr val="0000FF"/>
                </a:solidFill>
                <a:latin typeface="华文新魏" panose="02010800040101010101" pitchFamily="2" charset="-122"/>
                <a:ea typeface="华文新魏" panose="02010800040101010101" pitchFamily="2" charset="-122"/>
              </a:rPr>
              <a:t>L</a:t>
            </a:r>
            <a:r>
              <a:rPr lang="zh-CN" altLang="en-US">
                <a:solidFill>
                  <a:srgbClr val="0000FF"/>
                </a:solidFill>
                <a:latin typeface="华文新魏" panose="02010800040101010101" pitchFamily="2" charset="-122"/>
                <a:ea typeface="华文新魏" panose="02010800040101010101" pitchFamily="2" charset="-122"/>
              </a:rPr>
              <a:t>，得图</a:t>
            </a:r>
            <a:r>
              <a:rPr lang="en-US" altLang="zh-CN">
                <a:solidFill>
                  <a:srgbClr val="0000FF"/>
                </a:solidFill>
                <a:latin typeface="华文新魏" panose="02010800040101010101" pitchFamily="2" charset="-122"/>
                <a:ea typeface="华文新魏" panose="02010800040101010101" pitchFamily="2" charset="-122"/>
              </a:rPr>
              <a:t>(d)</a:t>
            </a:r>
            <a:r>
              <a:rPr lang="zh-CN" altLang="en-US">
                <a:solidFill>
                  <a:srgbClr val="0000FF"/>
                </a:solidFill>
                <a:latin typeface="华文新魏" panose="02010800040101010101" pitchFamily="2" charset="-122"/>
                <a:ea typeface="华文新魏" panose="02010800040101010101" pitchFamily="2" charset="-122"/>
              </a:rPr>
              <a:t>电路。由该电路得</a:t>
            </a:r>
          </a:p>
        </p:txBody>
      </p:sp>
      <p:graphicFrame>
        <p:nvGraphicFramePr>
          <p:cNvPr id="52241" name="对象 52240">
            <a:extLst>
              <a:ext uri="{FF2B5EF4-FFF2-40B4-BE49-F238E27FC236}">
                <a16:creationId xmlns:a16="http://schemas.microsoft.com/office/drawing/2014/main" id="{7A964F09-ADFA-4BAD-9D99-F47E3F5A1FD2}"/>
              </a:ext>
            </a:extLst>
          </p:cNvPr>
          <p:cNvGraphicFramePr>
            <a:graphicFrameLocks/>
          </p:cNvGraphicFramePr>
          <p:nvPr/>
        </p:nvGraphicFramePr>
        <p:xfrm>
          <a:off x="1371600" y="4662488"/>
          <a:ext cx="1828800" cy="595312"/>
        </p:xfrm>
        <a:graphic>
          <a:graphicData uri="http://schemas.openxmlformats.org/presentationml/2006/ole">
            <mc:AlternateContent xmlns:mc="http://schemas.openxmlformats.org/markup-compatibility/2006">
              <mc:Choice xmlns:v="urn:schemas-microsoft-com:vml" Requires="v">
                <p:oleObj spid="_x0000_s57461" r:id="rId5" imgW="1158334" imgH="373454" progId="Equation.3">
                  <p:embed/>
                </p:oleObj>
              </mc:Choice>
              <mc:Fallback>
                <p:oleObj r:id="rId5" imgW="1158334" imgH="373454" progId="Equation.3">
                  <p:embed/>
                  <p:pic>
                    <p:nvPicPr>
                      <p:cNvPr id="0" name="对象 5224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4662488"/>
                        <a:ext cx="182880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243" name="矩形 52242">
            <a:extLst>
              <a:ext uri="{FF2B5EF4-FFF2-40B4-BE49-F238E27FC236}">
                <a16:creationId xmlns:a16="http://schemas.microsoft.com/office/drawing/2014/main" id="{012F0074-4605-4F8B-9B4C-AAC4EFB57D16}"/>
              </a:ext>
            </a:extLst>
          </p:cNvPr>
          <p:cNvSpPr>
            <a:spLocks noChangeArrowheads="1"/>
          </p:cNvSpPr>
          <p:nvPr/>
        </p:nvSpPr>
        <p:spPr bwMode="auto">
          <a:xfrm>
            <a:off x="304800" y="5105400"/>
            <a:ext cx="4495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0000FF"/>
                </a:solidFill>
                <a:latin typeface="华文新魏" panose="02010800040101010101" pitchFamily="2" charset="-122"/>
                <a:ea typeface="华文新魏" panose="02010800040101010101" pitchFamily="2" charset="-122"/>
              </a:rPr>
              <a:t>(4)</a:t>
            </a:r>
            <a:r>
              <a:rPr lang="zh-CN" altLang="en-US">
                <a:solidFill>
                  <a:srgbClr val="0000FF"/>
                </a:solidFill>
                <a:latin typeface="华文新魏" panose="02010800040101010101" pitchFamily="2" charset="-122"/>
                <a:ea typeface="华文新魏" panose="02010800040101010101" pitchFamily="2" charset="-122"/>
              </a:rPr>
              <a:t>将</a:t>
            </a:r>
            <a:r>
              <a:rPr lang="en-US" altLang="zh-CN">
                <a:solidFill>
                  <a:srgbClr val="0000FF"/>
                </a:solidFill>
                <a:latin typeface="华文新魏" panose="02010800040101010101" pitchFamily="2" charset="-122"/>
                <a:ea typeface="华文新魏" panose="02010800040101010101" pitchFamily="2" charset="-122"/>
              </a:rPr>
              <a:t>R</a:t>
            </a:r>
            <a:r>
              <a:rPr lang="en-US" altLang="zh-CN" baseline="-25000">
                <a:solidFill>
                  <a:srgbClr val="0000FF"/>
                </a:solidFill>
                <a:latin typeface="华文新魏" panose="02010800040101010101" pitchFamily="2" charset="-122"/>
                <a:ea typeface="华文新魏" panose="02010800040101010101" pitchFamily="2" charset="-122"/>
              </a:rPr>
              <a:t>L</a:t>
            </a:r>
            <a:r>
              <a:rPr lang="zh-CN" altLang="en-US">
                <a:solidFill>
                  <a:srgbClr val="0000FF"/>
                </a:solidFill>
                <a:latin typeface="华文新魏" panose="02010800040101010101" pitchFamily="2" charset="-122"/>
                <a:ea typeface="华文新魏" panose="02010800040101010101" pitchFamily="2" charset="-122"/>
              </a:rPr>
              <a:t>分别为</a:t>
            </a:r>
            <a:r>
              <a:rPr lang="en-US" altLang="zh-CN">
                <a:solidFill>
                  <a:srgbClr val="0000FF"/>
                </a:solidFill>
                <a:latin typeface="华文新魏" panose="02010800040101010101" pitchFamily="2" charset="-122"/>
                <a:ea typeface="华文新魏" panose="02010800040101010101" pitchFamily="2" charset="-122"/>
              </a:rPr>
              <a:t>1Ω</a:t>
            </a:r>
            <a:r>
              <a:rPr lang="zh-CN" altLang="en-US">
                <a:solidFill>
                  <a:srgbClr val="0000FF"/>
                </a:solidFill>
                <a:latin typeface="华文新魏" panose="02010800040101010101" pitchFamily="2" charset="-122"/>
                <a:ea typeface="华文新魏" panose="02010800040101010101" pitchFamily="2" charset="-122"/>
              </a:rPr>
              <a:t>、 </a:t>
            </a:r>
            <a:r>
              <a:rPr lang="en-US" altLang="zh-CN">
                <a:solidFill>
                  <a:srgbClr val="0000FF"/>
                </a:solidFill>
                <a:latin typeface="华文新魏" panose="02010800040101010101" pitchFamily="2" charset="-122"/>
                <a:ea typeface="华文新魏" panose="02010800040101010101" pitchFamily="2" charset="-122"/>
              </a:rPr>
              <a:t>2Ω</a:t>
            </a:r>
            <a:r>
              <a:rPr lang="zh-CN" altLang="en-US">
                <a:solidFill>
                  <a:srgbClr val="0000FF"/>
                </a:solidFill>
                <a:latin typeface="华文新魏" panose="02010800040101010101" pitchFamily="2" charset="-122"/>
                <a:ea typeface="华文新魏" panose="02010800040101010101" pitchFamily="2" charset="-122"/>
              </a:rPr>
              <a:t>、</a:t>
            </a:r>
            <a:r>
              <a:rPr lang="en-US" altLang="zh-CN">
                <a:solidFill>
                  <a:srgbClr val="0000FF"/>
                </a:solidFill>
                <a:latin typeface="华文新魏" panose="02010800040101010101" pitchFamily="2" charset="-122"/>
                <a:ea typeface="华文新魏" panose="02010800040101010101" pitchFamily="2" charset="-122"/>
              </a:rPr>
              <a:t>3 Ω</a:t>
            </a:r>
            <a:r>
              <a:rPr lang="zh-CN" altLang="en-US">
                <a:solidFill>
                  <a:srgbClr val="0000FF"/>
                </a:solidFill>
                <a:latin typeface="华文新魏" panose="02010800040101010101" pitchFamily="2" charset="-122"/>
                <a:ea typeface="华文新魏" panose="02010800040101010101" pitchFamily="2" charset="-122"/>
              </a:rPr>
              <a:t>代入上式，得出相应的电流 </a:t>
            </a:r>
            <a:r>
              <a:rPr lang="en-US" altLang="zh-CN" i="1">
                <a:solidFill>
                  <a:srgbClr val="0000FF"/>
                </a:solidFill>
                <a:latin typeface="华文新魏" panose="02010800040101010101" pitchFamily="2" charset="-122"/>
                <a:ea typeface="华文新魏" panose="02010800040101010101" pitchFamily="2" charset="-122"/>
              </a:rPr>
              <a:t>i</a:t>
            </a:r>
            <a:r>
              <a:rPr lang="zh-CN" altLang="en-US">
                <a:solidFill>
                  <a:srgbClr val="0000FF"/>
                </a:solidFill>
                <a:latin typeface="华文新魏" panose="02010800040101010101" pitchFamily="2" charset="-122"/>
                <a:ea typeface="华文新魏" panose="02010800040101010101" pitchFamily="2" charset="-122"/>
              </a:rPr>
              <a:t>为</a:t>
            </a:r>
            <a:r>
              <a:rPr lang="en-US" altLang="zh-CN">
                <a:solidFill>
                  <a:srgbClr val="0000FF"/>
                </a:solidFill>
                <a:latin typeface="华文新魏" panose="02010800040101010101" pitchFamily="2" charset="-122"/>
                <a:ea typeface="华文新魏" panose="02010800040101010101" pitchFamily="2" charset="-122"/>
              </a:rPr>
              <a:t>4/5A</a:t>
            </a:r>
            <a:r>
              <a:rPr lang="zh-CN" altLang="en-US">
                <a:solidFill>
                  <a:srgbClr val="0000FF"/>
                </a:solidFill>
                <a:latin typeface="华文新魏" panose="02010800040101010101" pitchFamily="2" charset="-122"/>
                <a:ea typeface="华文新魏" panose="02010800040101010101" pitchFamily="2" charset="-122"/>
              </a:rPr>
              <a:t>、</a:t>
            </a:r>
            <a:r>
              <a:rPr lang="en-US" altLang="zh-CN">
                <a:solidFill>
                  <a:srgbClr val="0000FF"/>
                </a:solidFill>
                <a:latin typeface="华文新魏" panose="02010800040101010101" pitchFamily="2" charset="-122"/>
                <a:ea typeface="华文新魏" panose="02010800040101010101" pitchFamily="2" charset="-122"/>
              </a:rPr>
              <a:t>2/3A</a:t>
            </a:r>
            <a:r>
              <a:rPr lang="zh-CN" altLang="en-US">
                <a:solidFill>
                  <a:srgbClr val="0000FF"/>
                </a:solidFill>
                <a:latin typeface="华文新魏" panose="02010800040101010101" pitchFamily="2" charset="-122"/>
                <a:ea typeface="华文新魏" panose="02010800040101010101" pitchFamily="2" charset="-122"/>
              </a:rPr>
              <a:t>、</a:t>
            </a:r>
            <a:r>
              <a:rPr lang="en-US" altLang="zh-CN">
                <a:solidFill>
                  <a:srgbClr val="0000FF"/>
                </a:solidFill>
                <a:latin typeface="华文新魏" panose="02010800040101010101" pitchFamily="2" charset="-122"/>
                <a:ea typeface="华文新魏" panose="02010800040101010101" pitchFamily="2" charset="-122"/>
              </a:rPr>
              <a:t>4/7A</a:t>
            </a:r>
            <a:r>
              <a:rPr lang="zh-CN" altLang="en-US">
                <a:solidFill>
                  <a:srgbClr val="0000FF"/>
                </a:solidFill>
                <a:latin typeface="华文新魏" panose="02010800040101010101" pitchFamily="2" charset="-122"/>
                <a:ea typeface="华文新魏" panose="02010800040101010101" pitchFamily="2" charset="-122"/>
              </a:rPr>
              <a:t>。</a:t>
            </a:r>
          </a:p>
        </p:txBody>
      </p:sp>
      <p:graphicFrame>
        <p:nvGraphicFramePr>
          <p:cNvPr id="52244" name="对象 52243">
            <a:extLst>
              <a:ext uri="{FF2B5EF4-FFF2-40B4-BE49-F238E27FC236}">
                <a16:creationId xmlns:a16="http://schemas.microsoft.com/office/drawing/2014/main" id="{61F7AA99-83DB-4053-BCC7-BFD7340F0CF5}"/>
              </a:ext>
            </a:extLst>
          </p:cNvPr>
          <p:cNvGraphicFramePr>
            <a:graphicFrameLocks/>
          </p:cNvGraphicFramePr>
          <p:nvPr/>
        </p:nvGraphicFramePr>
        <p:xfrm>
          <a:off x="4648200" y="1173163"/>
          <a:ext cx="2362200" cy="2255837"/>
        </p:xfrm>
        <a:graphic>
          <a:graphicData uri="http://schemas.openxmlformats.org/presentationml/2006/ole">
            <mc:AlternateContent xmlns:mc="http://schemas.openxmlformats.org/markup-compatibility/2006">
              <mc:Choice xmlns:v="urn:schemas-microsoft-com:vml" Requires="v">
                <p:oleObj spid="_x0000_s57462" r:id="rId7" imgW="2676144" imgH="2308860" progId="Visio.Drawing.5">
                  <p:embed/>
                </p:oleObj>
              </mc:Choice>
              <mc:Fallback>
                <p:oleObj r:id="rId7" imgW="2676144" imgH="2308860" progId="Visio.Drawing.5">
                  <p:embed/>
                  <p:pic>
                    <p:nvPicPr>
                      <p:cNvPr id="0" name="对象 5224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1173163"/>
                        <a:ext cx="2362200"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245" name="对象 52244">
            <a:extLst>
              <a:ext uri="{FF2B5EF4-FFF2-40B4-BE49-F238E27FC236}">
                <a16:creationId xmlns:a16="http://schemas.microsoft.com/office/drawing/2014/main" id="{1EF2EE75-0877-4B7B-9C92-A549749BFB79}"/>
              </a:ext>
            </a:extLst>
          </p:cNvPr>
          <p:cNvGraphicFramePr>
            <a:graphicFrameLocks/>
          </p:cNvGraphicFramePr>
          <p:nvPr/>
        </p:nvGraphicFramePr>
        <p:xfrm>
          <a:off x="7010400" y="1295400"/>
          <a:ext cx="2133600" cy="2133600"/>
        </p:xfrm>
        <a:graphic>
          <a:graphicData uri="http://schemas.openxmlformats.org/presentationml/2006/ole">
            <mc:AlternateContent xmlns:mc="http://schemas.openxmlformats.org/markup-compatibility/2006">
              <mc:Choice xmlns:v="urn:schemas-microsoft-com:vml" Requires="v">
                <p:oleObj spid="_x0000_s57463" r:id="rId9" imgW="2391156" imgH="2308860" progId="Visio.Drawing.5">
                  <p:embed/>
                </p:oleObj>
              </mc:Choice>
              <mc:Fallback>
                <p:oleObj r:id="rId9" imgW="2391156" imgH="2308860" progId="Visio.Drawing.5">
                  <p:embed/>
                  <p:pic>
                    <p:nvPicPr>
                      <p:cNvPr id="0" name="对象 5224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0400" y="1295400"/>
                        <a:ext cx="2133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246" name="对象 52245">
            <a:extLst>
              <a:ext uri="{FF2B5EF4-FFF2-40B4-BE49-F238E27FC236}">
                <a16:creationId xmlns:a16="http://schemas.microsoft.com/office/drawing/2014/main" id="{8090CBF1-5A42-49CC-BD8F-DE182AE9D60A}"/>
              </a:ext>
            </a:extLst>
          </p:cNvPr>
          <p:cNvGraphicFramePr>
            <a:graphicFrameLocks/>
          </p:cNvGraphicFramePr>
          <p:nvPr/>
        </p:nvGraphicFramePr>
        <p:xfrm>
          <a:off x="4800600" y="3505200"/>
          <a:ext cx="2057400" cy="2133600"/>
        </p:xfrm>
        <a:graphic>
          <a:graphicData uri="http://schemas.openxmlformats.org/presentationml/2006/ole">
            <mc:AlternateContent xmlns:mc="http://schemas.openxmlformats.org/markup-compatibility/2006">
              <mc:Choice xmlns:v="urn:schemas-microsoft-com:vml" Requires="v">
                <p:oleObj spid="_x0000_s57464" r:id="rId11" imgW="2124456" imgH="2308860" progId="Visio.Drawing.5">
                  <p:embed/>
                </p:oleObj>
              </mc:Choice>
              <mc:Fallback>
                <p:oleObj r:id="rId11" imgW="2124456" imgH="2308860" progId="Visio.Drawing.5">
                  <p:embed/>
                  <p:pic>
                    <p:nvPicPr>
                      <p:cNvPr id="0" name="对象 5224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0600" y="3505200"/>
                        <a:ext cx="2057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247" name="对象 52246">
            <a:extLst>
              <a:ext uri="{FF2B5EF4-FFF2-40B4-BE49-F238E27FC236}">
                <a16:creationId xmlns:a16="http://schemas.microsoft.com/office/drawing/2014/main" id="{9C8FE724-ACCB-40A6-A6D2-F43FE8DD879C}"/>
              </a:ext>
            </a:extLst>
          </p:cNvPr>
          <p:cNvGraphicFramePr>
            <a:graphicFrameLocks/>
          </p:cNvGraphicFramePr>
          <p:nvPr/>
        </p:nvGraphicFramePr>
        <p:xfrm>
          <a:off x="7315200" y="3581400"/>
          <a:ext cx="1476375" cy="1981200"/>
        </p:xfrm>
        <a:graphic>
          <a:graphicData uri="http://schemas.openxmlformats.org/presentationml/2006/ole">
            <mc:AlternateContent xmlns:mc="http://schemas.openxmlformats.org/markup-compatibility/2006">
              <mc:Choice xmlns:v="urn:schemas-microsoft-com:vml" Requires="v">
                <p:oleObj spid="_x0000_s57465" r:id="rId13" imgW="1476756" imgH="2066544" progId="Visio.Drawing.5">
                  <p:embed/>
                </p:oleObj>
              </mc:Choice>
              <mc:Fallback>
                <p:oleObj r:id="rId13" imgW="1476756" imgH="2066544" progId="Visio.Drawing.5">
                  <p:embed/>
                  <p:pic>
                    <p:nvPicPr>
                      <p:cNvPr id="0" name="对象 52246"/>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15200" y="3581400"/>
                        <a:ext cx="14763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文本框 52251">
            <a:hlinkClick r:id="" action="ppaction://hlinkshowjump?jump=nextslide"/>
            <a:extLst>
              <a:ext uri="{FF2B5EF4-FFF2-40B4-BE49-F238E27FC236}">
                <a16:creationId xmlns:a16="http://schemas.microsoft.com/office/drawing/2014/main" id="{09B5CEAB-73B1-4CB4-BAEF-55A18B532205}"/>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3" name="文本框 52252">
            <a:hlinkClick r:id="" action="ppaction://hlinkshowjump?jump=previousslide"/>
            <a:extLst>
              <a:ext uri="{FF2B5EF4-FFF2-40B4-BE49-F238E27FC236}">
                <a16:creationId xmlns:a16="http://schemas.microsoft.com/office/drawing/2014/main" id="{905A11BD-B71B-4CE3-A8A6-137B220DFCE2}"/>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52240" name="文本框 52253">
            <a:extLst>
              <a:ext uri="{FF2B5EF4-FFF2-40B4-BE49-F238E27FC236}">
                <a16:creationId xmlns:a16="http://schemas.microsoft.com/office/drawing/2014/main" id="{A497581A-B0D2-4C18-8772-A5FC099273AC}"/>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0C951757-E1A7-4018-AFA8-7B58787A8709}"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39</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4" name="文本框 52254">
            <a:hlinkClick r:id="" action="ppaction://hlinkshowjump?jump=firstslide"/>
            <a:extLst>
              <a:ext uri="{FF2B5EF4-FFF2-40B4-BE49-F238E27FC236}">
                <a16:creationId xmlns:a16="http://schemas.microsoft.com/office/drawing/2014/main" id="{60013636-9109-4254-B6BA-06B14C4D7DF4}"/>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57363" name="标题 52255">
            <a:extLst>
              <a:ext uri="{FF2B5EF4-FFF2-40B4-BE49-F238E27FC236}">
                <a16:creationId xmlns:a16="http://schemas.microsoft.com/office/drawing/2014/main" id="{3258C316-AB93-49B9-AD7C-DF088FF13DB8}"/>
              </a:ext>
            </a:extLst>
          </p:cNvPr>
          <p:cNvSpPr>
            <a:spLocks noGrp="1" noChangeArrowheads="1"/>
          </p:cNvSpPr>
          <p:nvPr>
            <p:ph type="title" idx="4294967295"/>
          </p:nvPr>
        </p:nvSpPr>
        <p:spPr>
          <a:xfrm>
            <a:off x="228600" y="762000"/>
            <a:ext cx="1030288" cy="381000"/>
          </a:xfrm>
        </p:spPr>
        <p:txBody>
          <a:bodyPr/>
          <a:lstStyle/>
          <a:p>
            <a:pPr eaLnBrk="1" hangingPunct="1"/>
            <a:r>
              <a:rPr lang="zh-CN" altLang="en-US">
                <a:solidFill>
                  <a:srgbClr val="D82E1C"/>
                </a:solidFill>
                <a:latin typeface="黑体" panose="02010609060101010101" pitchFamily="49" charset="-122"/>
                <a:ea typeface="黑体" panose="02010609060101010101" pitchFamily="49" charset="-122"/>
              </a:rPr>
              <a:t>例</a:t>
            </a:r>
            <a:r>
              <a:rPr lang="en-US" altLang="zh-CN">
                <a:solidFill>
                  <a:srgbClr val="D82E1C"/>
                </a:solidFill>
                <a:latin typeface="黑体" panose="02010609060101010101" pitchFamily="49" charset="-122"/>
                <a:ea typeface="黑体" panose="02010609060101010101" pitchFamily="49" charset="-122"/>
              </a:rPr>
              <a:t>1</a:t>
            </a:r>
            <a:r>
              <a:rPr lang="zh-CN" altLang="en-US">
                <a:solidFill>
                  <a:srgbClr val="D82E1C"/>
                </a:solidFill>
                <a:latin typeface="黑体" panose="02010609060101010101" pitchFamily="49" charset="-122"/>
                <a:ea typeface="黑体" panose="02010609060101010101" pitchFamily="49" charset="-122"/>
              </a:rPr>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2232"/>
                                        </p:tgtEl>
                                        <p:attrNameLst>
                                          <p:attrName>style.visibility</p:attrName>
                                        </p:attrNameLst>
                                      </p:cBhvr>
                                      <p:to>
                                        <p:strVal val="visible"/>
                                      </p:to>
                                    </p:set>
                                    <p:animEffect transition="in" filter="wipe(up)">
                                      <p:cBhvr>
                                        <p:cTn id="7" dur="500"/>
                                        <p:tgtEl>
                                          <p:spTgt spid="52232"/>
                                        </p:tgtEl>
                                      </p:cBhvr>
                                    </p:animEffect>
                                  </p:childTnLst>
                                </p:cTn>
                              </p:par>
                            </p:childTnLst>
                          </p:cTn>
                        </p:par>
                        <p:par>
                          <p:cTn id="8" fill="hold" nodeType="afterGroup">
                            <p:stCondLst>
                              <p:cond delay="500"/>
                            </p:stCondLst>
                            <p:childTnLst>
                              <p:par>
                                <p:cTn id="9" presetID="2" presetClass="entr" presetSubtype="2" fill="hold" nodeType="afterEffect">
                                  <p:stCondLst>
                                    <p:cond delay="0"/>
                                  </p:stCondLst>
                                  <p:childTnLst>
                                    <p:set>
                                      <p:cBhvr>
                                        <p:cTn id="10" dur="1" fill="hold">
                                          <p:stCondLst>
                                            <p:cond delay="0"/>
                                          </p:stCondLst>
                                        </p:cTn>
                                        <p:tgtEl>
                                          <p:spTgt spid="52244"/>
                                        </p:tgtEl>
                                        <p:attrNameLst>
                                          <p:attrName>style.visibility</p:attrName>
                                        </p:attrNameLst>
                                      </p:cBhvr>
                                      <p:to>
                                        <p:strVal val="visible"/>
                                      </p:to>
                                    </p:set>
                                    <p:anim calcmode="lin" valueType="num">
                                      <p:cBhvr additive="base">
                                        <p:cTn id="11" dur="500" fill="hold"/>
                                        <p:tgtEl>
                                          <p:spTgt spid="52244"/>
                                        </p:tgtEl>
                                        <p:attrNameLst>
                                          <p:attrName>ppt_x</p:attrName>
                                        </p:attrNameLst>
                                      </p:cBhvr>
                                      <p:tavLst>
                                        <p:tav tm="0">
                                          <p:val>
                                            <p:strVal val="1+#ppt_w/2"/>
                                          </p:val>
                                        </p:tav>
                                        <p:tav tm="100000">
                                          <p:val>
                                            <p:strVal val="#ppt_x"/>
                                          </p:val>
                                        </p:tav>
                                      </p:tavLst>
                                    </p:anim>
                                    <p:anim calcmode="lin" valueType="num">
                                      <p:cBhvr additive="base">
                                        <p:cTn id="12" dur="500" fill="hold"/>
                                        <p:tgtEl>
                                          <p:spTgt spid="52244"/>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2235"/>
                                        </p:tgtEl>
                                        <p:attrNameLst>
                                          <p:attrName>style.visibility</p:attrName>
                                        </p:attrNameLst>
                                      </p:cBhvr>
                                      <p:to>
                                        <p:strVal val="visible"/>
                                      </p:to>
                                    </p:set>
                                    <p:anim calcmode="lin" valueType="num">
                                      <p:cBhvr additive="base">
                                        <p:cTn id="17" dur="500" fill="hold"/>
                                        <p:tgtEl>
                                          <p:spTgt spid="52235"/>
                                        </p:tgtEl>
                                        <p:attrNameLst>
                                          <p:attrName>ppt_x</p:attrName>
                                        </p:attrNameLst>
                                      </p:cBhvr>
                                      <p:tavLst>
                                        <p:tav tm="0">
                                          <p:val>
                                            <p:strVal val="0-#ppt_w/2"/>
                                          </p:val>
                                        </p:tav>
                                        <p:tav tm="100000">
                                          <p:val>
                                            <p:strVal val="#ppt_x"/>
                                          </p:val>
                                        </p:tav>
                                      </p:tavLst>
                                    </p:anim>
                                    <p:anim calcmode="lin" valueType="num">
                                      <p:cBhvr additive="base">
                                        <p:cTn id="18" dur="500" fill="hold"/>
                                        <p:tgtEl>
                                          <p:spTgt spid="52235"/>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nodeType="clickEffect">
                                  <p:stCondLst>
                                    <p:cond delay="0"/>
                                  </p:stCondLst>
                                  <p:childTnLst>
                                    <p:set>
                                      <p:cBhvr>
                                        <p:cTn id="22" dur="1" fill="hold">
                                          <p:stCondLst>
                                            <p:cond delay="0"/>
                                          </p:stCondLst>
                                        </p:cTn>
                                        <p:tgtEl>
                                          <p:spTgt spid="52245"/>
                                        </p:tgtEl>
                                        <p:attrNameLst>
                                          <p:attrName>style.visibility</p:attrName>
                                        </p:attrNameLst>
                                      </p:cBhvr>
                                      <p:to>
                                        <p:strVal val="visible"/>
                                      </p:to>
                                    </p:set>
                                    <p:anim calcmode="lin" valueType="num">
                                      <p:cBhvr additive="base">
                                        <p:cTn id="23" dur="500" fill="hold"/>
                                        <p:tgtEl>
                                          <p:spTgt spid="52245"/>
                                        </p:tgtEl>
                                        <p:attrNameLst>
                                          <p:attrName>ppt_x</p:attrName>
                                        </p:attrNameLst>
                                      </p:cBhvr>
                                      <p:tavLst>
                                        <p:tav tm="0">
                                          <p:val>
                                            <p:strVal val="1+#ppt_w/2"/>
                                          </p:val>
                                        </p:tav>
                                        <p:tav tm="100000">
                                          <p:val>
                                            <p:strVal val="#ppt_x"/>
                                          </p:val>
                                        </p:tav>
                                      </p:tavLst>
                                    </p:anim>
                                    <p:anim calcmode="lin" valueType="num">
                                      <p:cBhvr additive="base">
                                        <p:cTn id="24" dur="500" fill="hold"/>
                                        <p:tgtEl>
                                          <p:spTgt spid="52245"/>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52236"/>
                                        </p:tgtEl>
                                        <p:attrNameLst>
                                          <p:attrName>style.visibility</p:attrName>
                                        </p:attrNameLst>
                                      </p:cBhvr>
                                      <p:to>
                                        <p:strVal val="visible"/>
                                      </p:to>
                                    </p:set>
                                    <p:anim calcmode="lin" valueType="num">
                                      <p:cBhvr additive="base">
                                        <p:cTn id="29" dur="500" fill="hold"/>
                                        <p:tgtEl>
                                          <p:spTgt spid="52236"/>
                                        </p:tgtEl>
                                        <p:attrNameLst>
                                          <p:attrName>ppt_x</p:attrName>
                                        </p:attrNameLst>
                                      </p:cBhvr>
                                      <p:tavLst>
                                        <p:tav tm="0">
                                          <p:val>
                                            <p:strVal val="0-#ppt_w/2"/>
                                          </p:val>
                                        </p:tav>
                                        <p:tav tm="100000">
                                          <p:val>
                                            <p:strVal val="#ppt_x"/>
                                          </p:val>
                                        </p:tav>
                                      </p:tavLst>
                                    </p:anim>
                                    <p:anim calcmode="lin" valueType="num">
                                      <p:cBhvr additive="base">
                                        <p:cTn id="30" dur="500" fill="hold"/>
                                        <p:tgtEl>
                                          <p:spTgt spid="52236"/>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52238"/>
                                        </p:tgtEl>
                                        <p:attrNameLst>
                                          <p:attrName>style.visibility</p:attrName>
                                        </p:attrNameLst>
                                      </p:cBhvr>
                                      <p:to>
                                        <p:strVal val="visible"/>
                                      </p:to>
                                    </p:set>
                                    <p:anim calcmode="lin" valueType="num">
                                      <p:cBhvr additive="base">
                                        <p:cTn id="35" dur="500" fill="hold"/>
                                        <p:tgtEl>
                                          <p:spTgt spid="52238"/>
                                        </p:tgtEl>
                                        <p:attrNameLst>
                                          <p:attrName>ppt_x</p:attrName>
                                        </p:attrNameLst>
                                      </p:cBhvr>
                                      <p:tavLst>
                                        <p:tav tm="0">
                                          <p:val>
                                            <p:strVal val="0-#ppt_w/2"/>
                                          </p:val>
                                        </p:tav>
                                        <p:tav tm="100000">
                                          <p:val>
                                            <p:strVal val="#ppt_x"/>
                                          </p:val>
                                        </p:tav>
                                      </p:tavLst>
                                    </p:anim>
                                    <p:anim calcmode="lin" valueType="num">
                                      <p:cBhvr additive="base">
                                        <p:cTn id="36" dur="500" fill="hold"/>
                                        <p:tgtEl>
                                          <p:spTgt spid="52238"/>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500"/>
                            </p:stCondLst>
                            <p:childTnLst>
                              <p:par>
                                <p:cTn id="38" presetID="2" presetClass="entr" presetSubtype="2" fill="hold" nodeType="afterEffect">
                                  <p:stCondLst>
                                    <p:cond delay="0"/>
                                  </p:stCondLst>
                                  <p:childTnLst>
                                    <p:set>
                                      <p:cBhvr>
                                        <p:cTn id="39" dur="1" fill="hold">
                                          <p:stCondLst>
                                            <p:cond delay="0"/>
                                          </p:stCondLst>
                                        </p:cTn>
                                        <p:tgtEl>
                                          <p:spTgt spid="52246"/>
                                        </p:tgtEl>
                                        <p:attrNameLst>
                                          <p:attrName>style.visibility</p:attrName>
                                        </p:attrNameLst>
                                      </p:cBhvr>
                                      <p:to>
                                        <p:strVal val="visible"/>
                                      </p:to>
                                    </p:set>
                                    <p:anim calcmode="lin" valueType="num">
                                      <p:cBhvr additive="base">
                                        <p:cTn id="40" dur="500" fill="hold"/>
                                        <p:tgtEl>
                                          <p:spTgt spid="52246"/>
                                        </p:tgtEl>
                                        <p:attrNameLst>
                                          <p:attrName>ppt_x</p:attrName>
                                        </p:attrNameLst>
                                      </p:cBhvr>
                                      <p:tavLst>
                                        <p:tav tm="0">
                                          <p:val>
                                            <p:strVal val="1+#ppt_w/2"/>
                                          </p:val>
                                        </p:tav>
                                        <p:tav tm="100000">
                                          <p:val>
                                            <p:strVal val="#ppt_x"/>
                                          </p:val>
                                        </p:tav>
                                      </p:tavLst>
                                    </p:anim>
                                    <p:anim calcmode="lin" valueType="num">
                                      <p:cBhvr additive="base">
                                        <p:cTn id="41" dur="500" fill="hold"/>
                                        <p:tgtEl>
                                          <p:spTgt spid="52246"/>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52239"/>
                                        </p:tgtEl>
                                        <p:attrNameLst>
                                          <p:attrName>style.visibility</p:attrName>
                                        </p:attrNameLst>
                                      </p:cBhvr>
                                      <p:to>
                                        <p:strVal val="visible"/>
                                      </p:to>
                                    </p:set>
                                    <p:anim calcmode="lin" valueType="num">
                                      <p:cBhvr additive="base">
                                        <p:cTn id="46" dur="500" fill="hold"/>
                                        <p:tgtEl>
                                          <p:spTgt spid="52239"/>
                                        </p:tgtEl>
                                        <p:attrNameLst>
                                          <p:attrName>ppt_x</p:attrName>
                                        </p:attrNameLst>
                                      </p:cBhvr>
                                      <p:tavLst>
                                        <p:tav tm="0">
                                          <p:val>
                                            <p:strVal val="0-#ppt_w/2"/>
                                          </p:val>
                                        </p:tav>
                                        <p:tav tm="100000">
                                          <p:val>
                                            <p:strVal val="#ppt_x"/>
                                          </p:val>
                                        </p:tav>
                                      </p:tavLst>
                                    </p:anim>
                                    <p:anim calcmode="lin" valueType="num">
                                      <p:cBhvr additive="base">
                                        <p:cTn id="47" dur="500" fill="hold"/>
                                        <p:tgtEl>
                                          <p:spTgt spid="52239"/>
                                        </p:tgtEl>
                                        <p:attrNameLst>
                                          <p:attrName>ppt_y</p:attrName>
                                        </p:attrNameLst>
                                      </p:cBhvr>
                                      <p:tavLst>
                                        <p:tav tm="0">
                                          <p:val>
                                            <p:strVal val="#ppt_y"/>
                                          </p:val>
                                        </p:tav>
                                        <p:tav tm="100000">
                                          <p:val>
                                            <p:strVal val="#ppt_y"/>
                                          </p:val>
                                        </p:tav>
                                      </p:tavLst>
                                    </p:anim>
                                  </p:childTnLst>
                                </p:cTn>
                              </p:par>
                            </p:childTnLst>
                          </p:cTn>
                        </p:par>
                        <p:par>
                          <p:cTn id="48" fill="hold" nodeType="afterGroup">
                            <p:stCondLst>
                              <p:cond delay="500"/>
                            </p:stCondLst>
                            <p:childTnLst>
                              <p:par>
                                <p:cTn id="49" presetID="2" presetClass="entr" presetSubtype="2" fill="hold" nodeType="afterEffect">
                                  <p:stCondLst>
                                    <p:cond delay="0"/>
                                  </p:stCondLst>
                                  <p:childTnLst>
                                    <p:set>
                                      <p:cBhvr>
                                        <p:cTn id="50" dur="1" fill="hold">
                                          <p:stCondLst>
                                            <p:cond delay="0"/>
                                          </p:stCondLst>
                                        </p:cTn>
                                        <p:tgtEl>
                                          <p:spTgt spid="52247"/>
                                        </p:tgtEl>
                                        <p:attrNameLst>
                                          <p:attrName>style.visibility</p:attrName>
                                        </p:attrNameLst>
                                      </p:cBhvr>
                                      <p:to>
                                        <p:strVal val="visible"/>
                                      </p:to>
                                    </p:set>
                                    <p:anim calcmode="lin" valueType="num">
                                      <p:cBhvr additive="base">
                                        <p:cTn id="51" dur="500" fill="hold"/>
                                        <p:tgtEl>
                                          <p:spTgt spid="52247"/>
                                        </p:tgtEl>
                                        <p:attrNameLst>
                                          <p:attrName>ppt_x</p:attrName>
                                        </p:attrNameLst>
                                      </p:cBhvr>
                                      <p:tavLst>
                                        <p:tav tm="0">
                                          <p:val>
                                            <p:strVal val="1+#ppt_w/2"/>
                                          </p:val>
                                        </p:tav>
                                        <p:tav tm="100000">
                                          <p:val>
                                            <p:strVal val="#ppt_x"/>
                                          </p:val>
                                        </p:tav>
                                      </p:tavLst>
                                    </p:anim>
                                    <p:anim calcmode="lin" valueType="num">
                                      <p:cBhvr additive="base">
                                        <p:cTn id="52" dur="500" fill="hold"/>
                                        <p:tgtEl>
                                          <p:spTgt spid="52247"/>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8" fill="hold" nodeType="clickEffect">
                                  <p:stCondLst>
                                    <p:cond delay="0"/>
                                  </p:stCondLst>
                                  <p:childTnLst>
                                    <p:set>
                                      <p:cBhvr>
                                        <p:cTn id="56" dur="1" fill="hold">
                                          <p:stCondLst>
                                            <p:cond delay="0"/>
                                          </p:stCondLst>
                                        </p:cTn>
                                        <p:tgtEl>
                                          <p:spTgt spid="52241"/>
                                        </p:tgtEl>
                                        <p:attrNameLst>
                                          <p:attrName>style.visibility</p:attrName>
                                        </p:attrNameLst>
                                      </p:cBhvr>
                                      <p:to>
                                        <p:strVal val="visible"/>
                                      </p:to>
                                    </p:set>
                                    <p:anim calcmode="lin" valueType="num">
                                      <p:cBhvr additive="base">
                                        <p:cTn id="57" dur="500" fill="hold"/>
                                        <p:tgtEl>
                                          <p:spTgt spid="52241"/>
                                        </p:tgtEl>
                                        <p:attrNameLst>
                                          <p:attrName>ppt_x</p:attrName>
                                        </p:attrNameLst>
                                      </p:cBhvr>
                                      <p:tavLst>
                                        <p:tav tm="0">
                                          <p:val>
                                            <p:strVal val="0-#ppt_w/2"/>
                                          </p:val>
                                        </p:tav>
                                        <p:tav tm="100000">
                                          <p:val>
                                            <p:strVal val="#ppt_x"/>
                                          </p:val>
                                        </p:tav>
                                      </p:tavLst>
                                    </p:anim>
                                    <p:anim calcmode="lin" valueType="num">
                                      <p:cBhvr additive="base">
                                        <p:cTn id="58" dur="500" fill="hold"/>
                                        <p:tgtEl>
                                          <p:spTgt spid="52241"/>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52243"/>
                                        </p:tgtEl>
                                        <p:attrNameLst>
                                          <p:attrName>style.visibility</p:attrName>
                                        </p:attrNameLst>
                                      </p:cBhvr>
                                      <p:to>
                                        <p:strVal val="visible"/>
                                      </p:to>
                                    </p:set>
                                    <p:anim calcmode="lin" valueType="num">
                                      <p:cBhvr additive="base">
                                        <p:cTn id="63" dur="500" fill="hold"/>
                                        <p:tgtEl>
                                          <p:spTgt spid="52243"/>
                                        </p:tgtEl>
                                        <p:attrNameLst>
                                          <p:attrName>ppt_x</p:attrName>
                                        </p:attrNameLst>
                                      </p:cBhvr>
                                      <p:tavLst>
                                        <p:tav tm="0">
                                          <p:val>
                                            <p:strVal val="0-#ppt_w/2"/>
                                          </p:val>
                                        </p:tav>
                                        <p:tav tm="100000">
                                          <p:val>
                                            <p:strVal val="#ppt_x"/>
                                          </p:val>
                                        </p:tav>
                                      </p:tavLst>
                                    </p:anim>
                                    <p:anim calcmode="lin" valueType="num">
                                      <p:cBhvr additive="base">
                                        <p:cTn id="64" dur="500" fill="hold"/>
                                        <p:tgtEl>
                                          <p:spTgt spid="522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2" grpId="0"/>
      <p:bldP spid="52235" grpId="0"/>
      <p:bldP spid="52238" grpId="0"/>
      <p:bldP spid="52239" grpId="0"/>
      <p:bldP spid="52243"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9" name="矩形 13313">
            <a:extLst>
              <a:ext uri="{FF2B5EF4-FFF2-40B4-BE49-F238E27FC236}">
                <a16:creationId xmlns:a16="http://schemas.microsoft.com/office/drawing/2014/main" id="{4F7CFAF0-9DCB-475E-8335-654F5A88D6F1}"/>
              </a:ext>
            </a:extLst>
          </p:cNvPr>
          <p:cNvSpPr>
            <a:spLocks noChangeArrowheads="1" noChangeShapeType="1" noTextEdit="1"/>
          </p:cNvSpPr>
          <p:nvPr/>
        </p:nvSpPr>
        <p:spPr bwMode="auto">
          <a:xfrm>
            <a:off x="1905000" y="76200"/>
            <a:ext cx="4648200" cy="3810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1" hangingPunct="1">
              <a:buFont typeface="Arial" panose="020B0604020202020204" pitchFamily="34" charset="0"/>
              <a:buNone/>
              <a:defRPr/>
            </a:pPr>
            <a:r>
              <a:rPr lang="en-US" altLang="zh-CN"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 2.2</a:t>
            </a:r>
            <a:r>
              <a:rPr lang="zh-CN" altLang="en-US"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a:t>
            </a:r>
            <a:r>
              <a:rPr lang="en-US" altLang="zh-CN"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2b</a:t>
            </a:r>
            <a:r>
              <a:rPr lang="zh-CN" altLang="en-US"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法与支路法</a:t>
            </a:r>
          </a:p>
        </p:txBody>
      </p:sp>
      <p:sp>
        <p:nvSpPr>
          <p:cNvPr id="18435" name="文本框 13318">
            <a:extLst>
              <a:ext uri="{FF2B5EF4-FFF2-40B4-BE49-F238E27FC236}">
                <a16:creationId xmlns:a16="http://schemas.microsoft.com/office/drawing/2014/main" id="{037976DB-BDD0-4166-BB72-9C2FD7202EF8}"/>
              </a:ext>
            </a:extLst>
          </p:cNvPr>
          <p:cNvSpPr txBox="1">
            <a:spLocks noChangeArrowheads="1"/>
          </p:cNvSpPr>
          <p:nvPr/>
        </p:nvSpPr>
        <p:spPr bwMode="auto">
          <a:xfrm>
            <a:off x="228600" y="609600"/>
            <a:ext cx="87360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solidFill>
                  <a:srgbClr val="1E14E8"/>
                </a:solidFill>
                <a:latin typeface="Times New Roman" panose="02020603050405020304" pitchFamily="18" charset="0"/>
                <a:ea typeface="华文新魏" panose="02010800040101010101" pitchFamily="2" charset="-122"/>
              </a:rPr>
              <a:t>        </a:t>
            </a:r>
            <a:r>
              <a:rPr lang="zh-CN" altLang="en-US" sz="2400">
                <a:solidFill>
                  <a:srgbClr val="1E14E8"/>
                </a:solidFill>
                <a:latin typeface="Times New Roman" panose="02020603050405020304" pitchFamily="18" charset="0"/>
                <a:ea typeface="华文新魏" panose="02010800040101010101" pitchFamily="2" charset="-122"/>
              </a:rPr>
              <a:t>对于给定的电路，电路分析的任务就是求出未知的支路电流和支路电压。本节介绍的</a:t>
            </a:r>
            <a:r>
              <a:rPr lang="en-US" altLang="zh-CN" sz="2400">
                <a:solidFill>
                  <a:srgbClr val="1E14E8"/>
                </a:solidFill>
                <a:latin typeface="Times New Roman" panose="02020603050405020304" pitchFamily="18" charset="0"/>
                <a:ea typeface="华文新魏" panose="02010800040101010101" pitchFamily="2" charset="-122"/>
              </a:rPr>
              <a:t>2b</a:t>
            </a:r>
            <a:r>
              <a:rPr lang="zh-CN" altLang="en-US" sz="2400">
                <a:solidFill>
                  <a:srgbClr val="1E14E8"/>
                </a:solidFill>
                <a:latin typeface="Times New Roman" panose="02020603050405020304" pitchFamily="18" charset="0"/>
                <a:ea typeface="华文新魏" panose="02010800040101010101" pitchFamily="2" charset="-122"/>
              </a:rPr>
              <a:t>法是求解电路最基础的方法。</a:t>
            </a:r>
          </a:p>
        </p:txBody>
      </p:sp>
      <p:sp>
        <p:nvSpPr>
          <p:cNvPr id="13320" name="矩形 13319">
            <a:extLst>
              <a:ext uri="{FF2B5EF4-FFF2-40B4-BE49-F238E27FC236}">
                <a16:creationId xmlns:a16="http://schemas.microsoft.com/office/drawing/2014/main" id="{8CF6084C-4238-4CFC-AE52-99A87994C40C}"/>
              </a:ext>
            </a:extLst>
          </p:cNvPr>
          <p:cNvSpPr>
            <a:spLocks noChangeArrowheads="1" noChangeShapeType="1" noTextEdit="1"/>
          </p:cNvSpPr>
          <p:nvPr/>
        </p:nvSpPr>
        <p:spPr bwMode="auto">
          <a:xfrm>
            <a:off x="381000" y="1447800"/>
            <a:ext cx="1524000" cy="304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1" hangingPunct="1">
              <a:buFont typeface="Arial" panose="020B0604020202020204" pitchFamily="34" charset="0"/>
              <a:buNone/>
              <a:defRPr/>
            </a:pPr>
            <a:r>
              <a:rPr lang="zh-CN" altLang="en-US"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 一、</a:t>
            </a:r>
            <a:r>
              <a:rPr lang="en-US" altLang="zh-CN"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2b</a:t>
            </a:r>
            <a:r>
              <a:rPr lang="zh-CN" altLang="en-US"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法</a:t>
            </a:r>
          </a:p>
        </p:txBody>
      </p:sp>
      <p:sp>
        <p:nvSpPr>
          <p:cNvPr id="13323" name="文本框 13322">
            <a:extLst>
              <a:ext uri="{FF2B5EF4-FFF2-40B4-BE49-F238E27FC236}">
                <a16:creationId xmlns:a16="http://schemas.microsoft.com/office/drawing/2014/main" id="{40A75F5B-7BB3-48A3-8DAE-2FC35F8F2564}"/>
              </a:ext>
            </a:extLst>
          </p:cNvPr>
          <p:cNvSpPr txBox="1">
            <a:spLocks noChangeArrowheads="1"/>
          </p:cNvSpPr>
          <p:nvPr/>
        </p:nvSpPr>
        <p:spPr bwMode="auto">
          <a:xfrm>
            <a:off x="228600" y="2819400"/>
            <a:ext cx="2514600" cy="457200"/>
          </a:xfrm>
          <a:prstGeom prst="rect">
            <a:avLst/>
          </a:prstGeom>
          <a:noFill/>
          <a:ln>
            <a:noFill/>
          </a:ln>
          <a:effectLst>
            <a:prstShdw prst="shdw17" dist="17961" dir="13500000">
              <a:srgbClr val="588B8F"/>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a:solidFill>
                  <a:srgbClr val="D82E1C"/>
                </a:solidFill>
                <a:latin typeface="黑体" panose="02010609060101010101" pitchFamily="49" charset="-122"/>
                <a:ea typeface="黑体" panose="02010609060101010101" pitchFamily="49" charset="-122"/>
              </a:rPr>
              <a:t>2</a:t>
            </a:r>
            <a:r>
              <a:rPr lang="zh-CN" altLang="en-US" sz="2400">
                <a:solidFill>
                  <a:srgbClr val="D82E1C"/>
                </a:solidFill>
                <a:latin typeface="黑体" panose="02010609060101010101" pitchFamily="49" charset="-122"/>
                <a:ea typeface="黑体" panose="02010609060101010101" pitchFamily="49" charset="-122"/>
              </a:rPr>
              <a:t>、方程的列写：</a:t>
            </a:r>
          </a:p>
        </p:txBody>
      </p:sp>
      <p:graphicFrame>
        <p:nvGraphicFramePr>
          <p:cNvPr id="13325" name="对象 13324">
            <a:extLst>
              <a:ext uri="{FF2B5EF4-FFF2-40B4-BE49-F238E27FC236}">
                <a16:creationId xmlns:a16="http://schemas.microsoft.com/office/drawing/2014/main" id="{F33E5A86-876A-404E-9E00-ADED51503E59}"/>
              </a:ext>
            </a:extLst>
          </p:cNvPr>
          <p:cNvGraphicFramePr>
            <a:graphicFrameLocks/>
          </p:cNvGraphicFramePr>
          <p:nvPr/>
        </p:nvGraphicFramePr>
        <p:xfrm>
          <a:off x="5359400" y="1447800"/>
          <a:ext cx="3784600" cy="2705100"/>
        </p:xfrm>
        <a:graphic>
          <a:graphicData uri="http://schemas.openxmlformats.org/presentationml/2006/ole">
            <mc:AlternateContent xmlns:mc="http://schemas.openxmlformats.org/markup-compatibility/2006">
              <mc:Choice xmlns:v="urn:schemas-microsoft-com:vml" Requires="v">
                <p:oleObj spid="_x0000_s18478" r:id="rId3" imgW="3779426" imgH="2697606" progId="Visio.Drawing.5">
                  <p:embed/>
                </p:oleObj>
              </mc:Choice>
              <mc:Fallback>
                <p:oleObj r:id="rId3" imgW="3779426" imgH="2697606" progId="Visio.Drawing.5">
                  <p:embed/>
                  <p:pic>
                    <p:nvPicPr>
                      <p:cNvPr id="0" name="对象 1332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9400" y="1447800"/>
                        <a:ext cx="37846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327" name="矩形 13326">
            <a:extLst>
              <a:ext uri="{FF2B5EF4-FFF2-40B4-BE49-F238E27FC236}">
                <a16:creationId xmlns:a16="http://schemas.microsoft.com/office/drawing/2014/main" id="{12126121-2EB0-4B12-9A61-21EBB90F8978}"/>
              </a:ext>
            </a:extLst>
          </p:cNvPr>
          <p:cNvSpPr>
            <a:spLocks noChangeArrowheads="1"/>
          </p:cNvSpPr>
          <p:nvPr/>
        </p:nvSpPr>
        <p:spPr bwMode="auto">
          <a:xfrm>
            <a:off x="228600" y="3230563"/>
            <a:ext cx="5410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1E14E8"/>
                </a:solidFill>
                <a:latin typeface="黑体" panose="02010609060101010101" pitchFamily="49" charset="-122"/>
                <a:ea typeface="黑体" panose="02010609060101010101" pitchFamily="49" charset="-122"/>
              </a:rPr>
              <a:t>①</a:t>
            </a:r>
            <a:r>
              <a:rPr lang="zh-CN" altLang="en-US">
                <a:solidFill>
                  <a:srgbClr val="1E14E8"/>
                </a:solidFill>
                <a:latin typeface="黑体" panose="02010609060101010101" pitchFamily="49" charset="-122"/>
                <a:ea typeface="黑体" panose="02010609060101010101" pitchFamily="49" charset="-122"/>
              </a:rPr>
              <a:t>在</a:t>
            </a:r>
            <a:r>
              <a:rPr lang="en-US" altLang="zh-CN">
                <a:solidFill>
                  <a:srgbClr val="1E14E8"/>
                </a:solidFill>
                <a:latin typeface="黑体" panose="02010609060101010101" pitchFamily="49" charset="-122"/>
                <a:ea typeface="黑体" panose="02010609060101010101" pitchFamily="49" charset="-122"/>
              </a:rPr>
              <a:t>a</a:t>
            </a:r>
            <a:r>
              <a:rPr lang="zh-CN" altLang="en-US">
                <a:solidFill>
                  <a:srgbClr val="1E14E8"/>
                </a:solidFill>
                <a:latin typeface="黑体" panose="02010609060101010101" pitchFamily="49" charset="-122"/>
                <a:ea typeface="黑体" panose="02010609060101010101" pitchFamily="49" charset="-122"/>
              </a:rPr>
              <a:t>、</a:t>
            </a:r>
            <a:r>
              <a:rPr lang="en-US" altLang="zh-CN">
                <a:solidFill>
                  <a:srgbClr val="1E14E8"/>
                </a:solidFill>
                <a:latin typeface="黑体" panose="02010609060101010101" pitchFamily="49" charset="-122"/>
                <a:ea typeface="黑体" panose="02010609060101010101" pitchFamily="49" charset="-122"/>
              </a:rPr>
              <a:t>b</a:t>
            </a:r>
            <a:r>
              <a:rPr lang="zh-CN" altLang="en-US">
                <a:solidFill>
                  <a:srgbClr val="1E14E8"/>
                </a:solidFill>
                <a:latin typeface="黑体" panose="02010609060101010101" pitchFamily="49" charset="-122"/>
                <a:ea typeface="黑体" panose="02010609060101010101" pitchFamily="49" charset="-122"/>
              </a:rPr>
              <a:t>、</a:t>
            </a:r>
            <a:r>
              <a:rPr lang="en-US" altLang="zh-CN">
                <a:solidFill>
                  <a:srgbClr val="1E14E8"/>
                </a:solidFill>
                <a:latin typeface="黑体" panose="02010609060101010101" pitchFamily="49" charset="-122"/>
                <a:ea typeface="黑体" panose="02010609060101010101" pitchFamily="49" charset="-122"/>
              </a:rPr>
              <a:t>c</a:t>
            </a:r>
            <a:r>
              <a:rPr lang="zh-CN" altLang="en-US">
                <a:solidFill>
                  <a:srgbClr val="1E14E8"/>
                </a:solidFill>
                <a:latin typeface="黑体" panose="02010609060101010101" pitchFamily="49" charset="-122"/>
                <a:ea typeface="黑体" panose="02010609060101010101" pitchFamily="49" charset="-122"/>
              </a:rPr>
              <a:t>点列出</a:t>
            </a:r>
            <a:r>
              <a:rPr lang="en-US" altLang="zh-CN">
                <a:solidFill>
                  <a:srgbClr val="1E14E8"/>
                </a:solidFill>
                <a:latin typeface="黑体" panose="02010609060101010101" pitchFamily="49" charset="-122"/>
                <a:ea typeface="黑体" panose="02010609060101010101" pitchFamily="49" charset="-122"/>
              </a:rPr>
              <a:t>(n-1)=3</a:t>
            </a:r>
            <a:r>
              <a:rPr lang="zh-CN" altLang="en-US">
                <a:solidFill>
                  <a:srgbClr val="1E14E8"/>
                </a:solidFill>
                <a:latin typeface="黑体" panose="02010609060101010101" pitchFamily="49" charset="-122"/>
                <a:ea typeface="黑体" panose="02010609060101010101" pitchFamily="49" charset="-122"/>
              </a:rPr>
              <a:t>个独立</a:t>
            </a:r>
            <a:r>
              <a:rPr lang="en-US" altLang="zh-CN">
                <a:solidFill>
                  <a:srgbClr val="1E14E8"/>
                </a:solidFill>
                <a:latin typeface="黑体" panose="02010609060101010101" pitchFamily="49" charset="-122"/>
                <a:ea typeface="黑体" panose="02010609060101010101" pitchFamily="49" charset="-122"/>
              </a:rPr>
              <a:t>KCL</a:t>
            </a:r>
            <a:r>
              <a:rPr lang="zh-CN" altLang="en-US">
                <a:solidFill>
                  <a:srgbClr val="1E14E8"/>
                </a:solidFill>
                <a:latin typeface="黑体" panose="02010609060101010101" pitchFamily="49" charset="-122"/>
                <a:ea typeface="黑体" panose="02010609060101010101" pitchFamily="49" charset="-122"/>
              </a:rPr>
              <a:t>方程；选网孔列写出</a:t>
            </a:r>
            <a:r>
              <a:rPr lang="en-US" altLang="zh-CN">
                <a:solidFill>
                  <a:srgbClr val="1E14E8"/>
                </a:solidFill>
                <a:latin typeface="黑体" panose="02010609060101010101" pitchFamily="49" charset="-122"/>
                <a:ea typeface="黑体" panose="02010609060101010101" pitchFamily="49" charset="-122"/>
              </a:rPr>
              <a:t>(b-n+1)=3</a:t>
            </a:r>
            <a:r>
              <a:rPr lang="zh-CN" altLang="en-US">
                <a:solidFill>
                  <a:srgbClr val="1E14E8"/>
                </a:solidFill>
                <a:latin typeface="黑体" panose="02010609060101010101" pitchFamily="49" charset="-122"/>
                <a:ea typeface="黑体" panose="02010609060101010101" pitchFamily="49" charset="-122"/>
              </a:rPr>
              <a:t>个独立</a:t>
            </a:r>
            <a:r>
              <a:rPr lang="en-US" altLang="zh-CN">
                <a:solidFill>
                  <a:srgbClr val="1E14E8"/>
                </a:solidFill>
                <a:latin typeface="黑体" panose="02010609060101010101" pitchFamily="49" charset="-122"/>
                <a:ea typeface="黑体" panose="02010609060101010101" pitchFamily="49" charset="-122"/>
              </a:rPr>
              <a:t>KVL</a:t>
            </a:r>
            <a:r>
              <a:rPr lang="zh-CN" altLang="en-US">
                <a:solidFill>
                  <a:srgbClr val="1E14E8"/>
                </a:solidFill>
                <a:latin typeface="黑体" panose="02010609060101010101" pitchFamily="49" charset="-122"/>
                <a:ea typeface="黑体" panose="02010609060101010101" pitchFamily="49" charset="-122"/>
              </a:rPr>
              <a:t>方程。</a:t>
            </a:r>
          </a:p>
        </p:txBody>
      </p:sp>
      <p:sp>
        <p:nvSpPr>
          <p:cNvPr id="13328" name="矩形 13327">
            <a:extLst>
              <a:ext uri="{FF2B5EF4-FFF2-40B4-BE49-F238E27FC236}">
                <a16:creationId xmlns:a16="http://schemas.microsoft.com/office/drawing/2014/main" id="{71BC7355-1CBF-4DE1-88E5-15B322B5DD27}"/>
              </a:ext>
            </a:extLst>
          </p:cNvPr>
          <p:cNvSpPr>
            <a:spLocks noChangeArrowheads="1"/>
          </p:cNvSpPr>
          <p:nvPr/>
        </p:nvSpPr>
        <p:spPr bwMode="auto">
          <a:xfrm>
            <a:off x="533400" y="3870325"/>
            <a:ext cx="4368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i="1">
                <a:solidFill>
                  <a:srgbClr val="1E14E8"/>
                </a:solidFill>
                <a:latin typeface="Times New Roman" panose="02020603050405020304" pitchFamily="18" charset="0"/>
                <a:ea typeface="华文新魏" panose="02010800040101010101" pitchFamily="2" charset="-122"/>
              </a:rPr>
              <a:t>   i</a:t>
            </a:r>
            <a:r>
              <a:rPr lang="en-US" altLang="zh-CN" baseline="-25000">
                <a:solidFill>
                  <a:srgbClr val="1E14E8"/>
                </a:solidFill>
                <a:latin typeface="Times New Roman" panose="02020603050405020304" pitchFamily="18" charset="0"/>
                <a:ea typeface="华文新魏" panose="02010800040101010101" pitchFamily="2" charset="-122"/>
              </a:rPr>
              <a:t>1</a:t>
            </a:r>
            <a:r>
              <a:rPr lang="en-US" altLang="zh-CN">
                <a:solidFill>
                  <a:srgbClr val="1E14E8"/>
                </a:solidFill>
                <a:latin typeface="Times New Roman" panose="02020603050405020304" pitchFamily="18" charset="0"/>
                <a:ea typeface="华文新魏" panose="02010800040101010101" pitchFamily="2" charset="-122"/>
              </a:rPr>
              <a:t> +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2</a:t>
            </a:r>
            <a:r>
              <a:rPr lang="en-US" altLang="zh-CN">
                <a:solidFill>
                  <a:srgbClr val="1E14E8"/>
                </a:solidFill>
                <a:latin typeface="Times New Roman" panose="02020603050405020304" pitchFamily="18" charset="0"/>
                <a:ea typeface="华文新魏" panose="02010800040101010101" pitchFamily="2" charset="-122"/>
              </a:rPr>
              <a:t> +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4</a:t>
            </a:r>
            <a:r>
              <a:rPr lang="en-US" altLang="zh-CN">
                <a:solidFill>
                  <a:srgbClr val="1E14E8"/>
                </a:solidFill>
                <a:latin typeface="Times New Roman" panose="02020603050405020304" pitchFamily="18" charset="0"/>
                <a:ea typeface="华文新魏" panose="02010800040101010101" pitchFamily="2" charset="-122"/>
              </a:rPr>
              <a:t> = 0         </a:t>
            </a:r>
            <a:r>
              <a:rPr lang="en-US" altLang="zh-CN" i="1">
                <a:solidFill>
                  <a:srgbClr val="1E14E8"/>
                </a:solidFill>
                <a:latin typeface="Times New Roman" panose="02020603050405020304" pitchFamily="18" charset="0"/>
                <a:ea typeface="华文新魏" panose="02010800040101010101" pitchFamily="2" charset="-122"/>
              </a:rPr>
              <a:t>u</a:t>
            </a:r>
            <a:r>
              <a:rPr lang="en-US" altLang="zh-CN" baseline="-25000">
                <a:solidFill>
                  <a:srgbClr val="1E14E8"/>
                </a:solidFill>
                <a:latin typeface="Times New Roman" panose="02020603050405020304" pitchFamily="18" charset="0"/>
                <a:ea typeface="华文新魏" panose="02010800040101010101" pitchFamily="2" charset="-122"/>
              </a:rPr>
              <a:t>1</a:t>
            </a:r>
            <a:r>
              <a:rPr lang="en-US" altLang="zh-CN">
                <a:solidFill>
                  <a:srgbClr val="1E14E8"/>
                </a:solidFill>
                <a:latin typeface="Times New Roman" panose="02020603050405020304" pitchFamily="18" charset="0"/>
                <a:ea typeface="华文新魏" panose="02010800040101010101" pitchFamily="2" charset="-122"/>
              </a:rPr>
              <a:t> </a:t>
            </a:r>
            <a:r>
              <a:rPr lang="en-US" altLang="zh-CN">
                <a:solidFill>
                  <a:srgbClr val="1E14E8"/>
                </a:solidFill>
                <a:latin typeface="黑体" panose="02010609060101010101" pitchFamily="49" charset="-122"/>
                <a:ea typeface="黑体" panose="02010609060101010101" pitchFamily="49" charset="-122"/>
              </a:rPr>
              <a:t>–</a:t>
            </a:r>
            <a:r>
              <a:rPr lang="en-US" altLang="zh-CN">
                <a:solidFill>
                  <a:srgbClr val="1E14E8"/>
                </a:solidFill>
                <a:latin typeface="Times New Roman" panose="02020603050405020304" pitchFamily="18" charset="0"/>
                <a:ea typeface="华文新魏" panose="02010800040101010101" pitchFamily="2" charset="-122"/>
              </a:rPr>
              <a:t> </a:t>
            </a:r>
            <a:r>
              <a:rPr lang="en-US" altLang="zh-CN" i="1">
                <a:solidFill>
                  <a:srgbClr val="1E14E8"/>
                </a:solidFill>
                <a:latin typeface="Times New Roman" panose="02020603050405020304" pitchFamily="18" charset="0"/>
                <a:ea typeface="华文新魏" panose="02010800040101010101" pitchFamily="2" charset="-122"/>
              </a:rPr>
              <a:t>u</a:t>
            </a:r>
            <a:r>
              <a:rPr lang="en-US" altLang="zh-CN" baseline="-25000">
                <a:solidFill>
                  <a:srgbClr val="1E14E8"/>
                </a:solidFill>
                <a:latin typeface="Times New Roman" panose="02020603050405020304" pitchFamily="18" charset="0"/>
                <a:ea typeface="华文新魏" panose="02010800040101010101" pitchFamily="2" charset="-122"/>
              </a:rPr>
              <a:t>5</a:t>
            </a:r>
            <a:r>
              <a:rPr lang="en-US" altLang="zh-CN">
                <a:solidFill>
                  <a:srgbClr val="1E14E8"/>
                </a:solidFill>
                <a:latin typeface="Times New Roman" panose="02020603050405020304" pitchFamily="18" charset="0"/>
                <a:ea typeface="华文新魏" panose="02010800040101010101" pitchFamily="2" charset="-122"/>
              </a:rPr>
              <a:t> </a:t>
            </a:r>
            <a:r>
              <a:rPr lang="en-US" altLang="zh-CN">
                <a:solidFill>
                  <a:srgbClr val="1E14E8"/>
                </a:solidFill>
                <a:latin typeface="黑体" panose="02010609060101010101" pitchFamily="49" charset="-122"/>
                <a:ea typeface="黑体" panose="02010609060101010101" pitchFamily="49" charset="-122"/>
              </a:rPr>
              <a:t>–</a:t>
            </a:r>
            <a:r>
              <a:rPr lang="en-US" altLang="zh-CN">
                <a:solidFill>
                  <a:srgbClr val="1E14E8"/>
                </a:solidFill>
                <a:latin typeface="Times New Roman" panose="02020603050405020304" pitchFamily="18" charset="0"/>
                <a:ea typeface="华文新魏" panose="02010800040101010101" pitchFamily="2" charset="-122"/>
              </a:rPr>
              <a:t> </a:t>
            </a:r>
            <a:r>
              <a:rPr lang="en-US" altLang="zh-CN" i="1">
                <a:solidFill>
                  <a:srgbClr val="1E14E8"/>
                </a:solidFill>
                <a:latin typeface="Times New Roman" panose="02020603050405020304" pitchFamily="18" charset="0"/>
                <a:ea typeface="华文新魏" panose="02010800040101010101" pitchFamily="2" charset="-122"/>
              </a:rPr>
              <a:t>u</a:t>
            </a:r>
            <a:r>
              <a:rPr lang="en-US" altLang="zh-CN" baseline="-25000">
                <a:solidFill>
                  <a:srgbClr val="1E14E8"/>
                </a:solidFill>
                <a:latin typeface="Times New Roman" panose="02020603050405020304" pitchFamily="18" charset="0"/>
                <a:ea typeface="华文新魏" panose="02010800040101010101" pitchFamily="2" charset="-122"/>
              </a:rPr>
              <a:t>4</a:t>
            </a:r>
            <a:r>
              <a:rPr lang="en-US" altLang="zh-CN">
                <a:solidFill>
                  <a:srgbClr val="1E14E8"/>
                </a:solidFill>
                <a:latin typeface="Times New Roman" panose="02020603050405020304" pitchFamily="18" charset="0"/>
                <a:ea typeface="华文新魏" panose="02010800040101010101" pitchFamily="2" charset="-122"/>
              </a:rPr>
              <a:t> = 0 </a:t>
            </a:r>
          </a:p>
          <a:p>
            <a:pPr eaLnBrk="1" hangingPunct="1"/>
            <a:r>
              <a:rPr lang="en-US" altLang="zh-CN">
                <a:solidFill>
                  <a:srgbClr val="1E14E8"/>
                </a:solidFill>
                <a:latin typeface="黑体" panose="02010609060101010101" pitchFamily="49" charset="-122"/>
                <a:ea typeface="黑体" panose="02010609060101010101" pitchFamily="49" charset="-122"/>
              </a:rPr>
              <a:t>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4</a:t>
            </a:r>
            <a:r>
              <a:rPr lang="en-US" altLang="zh-CN">
                <a:solidFill>
                  <a:srgbClr val="1E14E8"/>
                </a:solidFill>
                <a:latin typeface="Times New Roman" panose="02020603050405020304" pitchFamily="18" charset="0"/>
                <a:ea typeface="华文新魏" panose="02010800040101010101" pitchFamily="2" charset="-122"/>
              </a:rPr>
              <a:t> +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5</a:t>
            </a:r>
            <a:r>
              <a:rPr lang="en-US" altLang="zh-CN">
                <a:solidFill>
                  <a:srgbClr val="1E14E8"/>
                </a:solidFill>
                <a:latin typeface="Times New Roman" panose="02020603050405020304" pitchFamily="18" charset="0"/>
                <a:ea typeface="华文新魏" panose="02010800040101010101" pitchFamily="2" charset="-122"/>
              </a:rPr>
              <a:t> +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6</a:t>
            </a:r>
            <a:r>
              <a:rPr lang="en-US" altLang="zh-CN">
                <a:solidFill>
                  <a:srgbClr val="1E14E8"/>
                </a:solidFill>
                <a:latin typeface="Times New Roman" panose="02020603050405020304" pitchFamily="18" charset="0"/>
                <a:ea typeface="华文新魏" panose="02010800040101010101" pitchFamily="2" charset="-122"/>
              </a:rPr>
              <a:t> = 0        </a:t>
            </a:r>
            <a:r>
              <a:rPr lang="en-US" altLang="zh-CN" i="1">
                <a:solidFill>
                  <a:srgbClr val="1E14E8"/>
                </a:solidFill>
                <a:latin typeface="Times New Roman" panose="02020603050405020304" pitchFamily="18" charset="0"/>
                <a:ea typeface="华文新魏" panose="02010800040101010101" pitchFamily="2" charset="-122"/>
              </a:rPr>
              <a:t>u</a:t>
            </a:r>
            <a:r>
              <a:rPr lang="en-US" altLang="zh-CN" baseline="-25000">
                <a:solidFill>
                  <a:srgbClr val="1E14E8"/>
                </a:solidFill>
                <a:latin typeface="Times New Roman" panose="02020603050405020304" pitchFamily="18" charset="0"/>
                <a:ea typeface="华文新魏" panose="02010800040101010101" pitchFamily="2" charset="-122"/>
              </a:rPr>
              <a:t>4</a:t>
            </a:r>
            <a:r>
              <a:rPr lang="en-US" altLang="zh-CN">
                <a:solidFill>
                  <a:srgbClr val="1E14E8"/>
                </a:solidFill>
                <a:latin typeface="Times New Roman" panose="02020603050405020304" pitchFamily="18" charset="0"/>
                <a:ea typeface="华文新魏" panose="02010800040101010101" pitchFamily="2" charset="-122"/>
              </a:rPr>
              <a:t> + </a:t>
            </a:r>
            <a:r>
              <a:rPr lang="en-US" altLang="zh-CN" i="1">
                <a:solidFill>
                  <a:srgbClr val="1E14E8"/>
                </a:solidFill>
                <a:latin typeface="Times New Roman" panose="02020603050405020304" pitchFamily="18" charset="0"/>
                <a:ea typeface="华文新魏" panose="02010800040101010101" pitchFamily="2" charset="-122"/>
              </a:rPr>
              <a:t>u</a:t>
            </a:r>
            <a:r>
              <a:rPr lang="en-US" altLang="zh-CN" baseline="-25000">
                <a:solidFill>
                  <a:srgbClr val="1E14E8"/>
                </a:solidFill>
                <a:latin typeface="Times New Roman" panose="02020603050405020304" pitchFamily="18" charset="0"/>
                <a:ea typeface="华文新魏" panose="02010800040101010101" pitchFamily="2" charset="-122"/>
              </a:rPr>
              <a:t>6</a:t>
            </a:r>
            <a:r>
              <a:rPr lang="en-US" altLang="zh-CN">
                <a:solidFill>
                  <a:srgbClr val="1E14E8"/>
                </a:solidFill>
                <a:latin typeface="Times New Roman" panose="02020603050405020304" pitchFamily="18" charset="0"/>
                <a:ea typeface="华文新魏" panose="02010800040101010101" pitchFamily="2" charset="-122"/>
              </a:rPr>
              <a:t> </a:t>
            </a:r>
            <a:r>
              <a:rPr lang="en-US" altLang="zh-CN">
                <a:solidFill>
                  <a:srgbClr val="1E14E8"/>
                </a:solidFill>
                <a:latin typeface="黑体" panose="02010609060101010101" pitchFamily="49" charset="-122"/>
                <a:ea typeface="黑体" panose="02010609060101010101" pitchFamily="49" charset="-122"/>
              </a:rPr>
              <a:t>–</a:t>
            </a:r>
            <a:r>
              <a:rPr lang="en-US" altLang="zh-CN">
                <a:solidFill>
                  <a:srgbClr val="1E14E8"/>
                </a:solidFill>
                <a:latin typeface="Times New Roman" panose="02020603050405020304" pitchFamily="18" charset="0"/>
                <a:ea typeface="华文新魏" panose="02010800040101010101" pitchFamily="2" charset="-122"/>
              </a:rPr>
              <a:t> </a:t>
            </a:r>
            <a:r>
              <a:rPr lang="en-US" altLang="zh-CN" i="1">
                <a:solidFill>
                  <a:srgbClr val="1E14E8"/>
                </a:solidFill>
                <a:latin typeface="Times New Roman" panose="02020603050405020304" pitchFamily="18" charset="0"/>
                <a:ea typeface="华文新魏" panose="02010800040101010101" pitchFamily="2" charset="-122"/>
              </a:rPr>
              <a:t>u</a:t>
            </a:r>
            <a:r>
              <a:rPr lang="en-US" altLang="zh-CN" baseline="-25000">
                <a:solidFill>
                  <a:srgbClr val="1E14E8"/>
                </a:solidFill>
                <a:latin typeface="Times New Roman" panose="02020603050405020304" pitchFamily="18" charset="0"/>
                <a:ea typeface="华文新魏" panose="02010800040101010101" pitchFamily="2" charset="-122"/>
              </a:rPr>
              <a:t>2</a:t>
            </a:r>
            <a:r>
              <a:rPr lang="en-US" altLang="zh-CN">
                <a:solidFill>
                  <a:srgbClr val="1E14E8"/>
                </a:solidFill>
                <a:latin typeface="Times New Roman" panose="02020603050405020304" pitchFamily="18" charset="0"/>
                <a:ea typeface="华文新魏" panose="02010800040101010101" pitchFamily="2" charset="-122"/>
              </a:rPr>
              <a:t> = 0</a:t>
            </a:r>
          </a:p>
          <a:p>
            <a:pPr eaLnBrk="1" hangingPunct="1"/>
            <a:r>
              <a:rPr lang="en-US" altLang="zh-CN">
                <a:solidFill>
                  <a:srgbClr val="1E14E8"/>
                </a:solidFill>
                <a:latin typeface="黑体" panose="02010609060101010101" pitchFamily="49" charset="-122"/>
                <a:ea typeface="黑体" panose="02010609060101010101" pitchFamily="49" charset="-122"/>
              </a:rPr>
              <a:t> -</a:t>
            </a:r>
            <a:r>
              <a:rPr lang="en-US" altLang="zh-CN">
                <a:solidFill>
                  <a:srgbClr val="1E14E8"/>
                </a:solidFill>
                <a:latin typeface="Times New Roman" panose="02020603050405020304" pitchFamily="18" charset="0"/>
                <a:ea typeface="华文新魏" panose="02010800040101010101" pitchFamily="2" charset="-122"/>
              </a:rPr>
              <a:t>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1</a:t>
            </a:r>
            <a:r>
              <a:rPr lang="en-US" altLang="zh-CN">
                <a:solidFill>
                  <a:srgbClr val="1E14E8"/>
                </a:solidFill>
                <a:latin typeface="Times New Roman" panose="02020603050405020304" pitchFamily="18" charset="0"/>
                <a:ea typeface="华文新魏" panose="02010800040101010101" pitchFamily="2" charset="-122"/>
              </a:rPr>
              <a:t> +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3</a:t>
            </a:r>
            <a:r>
              <a:rPr lang="en-US" altLang="zh-CN">
                <a:solidFill>
                  <a:srgbClr val="1E14E8"/>
                </a:solidFill>
                <a:latin typeface="Times New Roman" panose="02020603050405020304" pitchFamily="18" charset="0"/>
                <a:ea typeface="华文新魏" panose="02010800040101010101" pitchFamily="2" charset="-122"/>
              </a:rPr>
              <a:t> – </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5</a:t>
            </a:r>
            <a:r>
              <a:rPr lang="en-US" altLang="zh-CN">
                <a:solidFill>
                  <a:srgbClr val="1E14E8"/>
                </a:solidFill>
                <a:latin typeface="Times New Roman" panose="02020603050405020304" pitchFamily="18" charset="0"/>
                <a:ea typeface="华文新魏" panose="02010800040101010101" pitchFamily="2" charset="-122"/>
              </a:rPr>
              <a:t> = 0        </a:t>
            </a:r>
            <a:r>
              <a:rPr lang="en-US" altLang="zh-CN" i="1">
                <a:solidFill>
                  <a:srgbClr val="1E14E8"/>
                </a:solidFill>
                <a:latin typeface="Times New Roman" panose="02020603050405020304" pitchFamily="18" charset="0"/>
                <a:ea typeface="华文新魏" panose="02010800040101010101" pitchFamily="2" charset="-122"/>
              </a:rPr>
              <a:t>u</a:t>
            </a:r>
            <a:r>
              <a:rPr lang="en-US" altLang="zh-CN" baseline="-25000">
                <a:solidFill>
                  <a:srgbClr val="1E14E8"/>
                </a:solidFill>
                <a:latin typeface="Times New Roman" panose="02020603050405020304" pitchFamily="18" charset="0"/>
                <a:ea typeface="华文新魏" panose="02010800040101010101" pitchFamily="2" charset="-122"/>
              </a:rPr>
              <a:t>5</a:t>
            </a:r>
            <a:r>
              <a:rPr lang="en-US" altLang="zh-CN">
                <a:solidFill>
                  <a:srgbClr val="1E14E8"/>
                </a:solidFill>
                <a:latin typeface="Times New Roman" panose="02020603050405020304" pitchFamily="18" charset="0"/>
                <a:ea typeface="华文新魏" panose="02010800040101010101" pitchFamily="2" charset="-122"/>
              </a:rPr>
              <a:t> + </a:t>
            </a:r>
            <a:r>
              <a:rPr lang="en-US" altLang="zh-CN" i="1">
                <a:solidFill>
                  <a:srgbClr val="1E14E8"/>
                </a:solidFill>
                <a:latin typeface="Times New Roman" panose="02020603050405020304" pitchFamily="18" charset="0"/>
                <a:ea typeface="华文新魏" panose="02010800040101010101" pitchFamily="2" charset="-122"/>
              </a:rPr>
              <a:t>u</a:t>
            </a:r>
            <a:r>
              <a:rPr lang="en-US" altLang="zh-CN" baseline="-25000">
                <a:solidFill>
                  <a:srgbClr val="1E14E8"/>
                </a:solidFill>
                <a:latin typeface="Times New Roman" panose="02020603050405020304" pitchFamily="18" charset="0"/>
                <a:ea typeface="华文新魏" panose="02010800040101010101" pitchFamily="2" charset="-122"/>
              </a:rPr>
              <a:t>3</a:t>
            </a:r>
            <a:r>
              <a:rPr lang="en-US" altLang="zh-CN">
                <a:solidFill>
                  <a:srgbClr val="1E14E8"/>
                </a:solidFill>
                <a:latin typeface="Times New Roman" panose="02020603050405020304" pitchFamily="18" charset="0"/>
                <a:ea typeface="华文新魏" panose="02010800040101010101" pitchFamily="2" charset="-122"/>
              </a:rPr>
              <a:t> – </a:t>
            </a:r>
            <a:r>
              <a:rPr lang="en-US" altLang="zh-CN" i="1">
                <a:solidFill>
                  <a:srgbClr val="1E14E8"/>
                </a:solidFill>
                <a:latin typeface="Times New Roman" panose="02020603050405020304" pitchFamily="18" charset="0"/>
                <a:ea typeface="华文新魏" panose="02010800040101010101" pitchFamily="2" charset="-122"/>
              </a:rPr>
              <a:t>u</a:t>
            </a:r>
            <a:r>
              <a:rPr lang="en-US" altLang="zh-CN" baseline="-25000">
                <a:solidFill>
                  <a:srgbClr val="1E14E8"/>
                </a:solidFill>
                <a:latin typeface="Times New Roman" panose="02020603050405020304" pitchFamily="18" charset="0"/>
                <a:ea typeface="华文新魏" panose="02010800040101010101" pitchFamily="2" charset="-122"/>
              </a:rPr>
              <a:t>6</a:t>
            </a:r>
            <a:r>
              <a:rPr lang="en-US" altLang="zh-CN">
                <a:solidFill>
                  <a:srgbClr val="1E14E8"/>
                </a:solidFill>
                <a:latin typeface="Times New Roman" panose="02020603050405020304" pitchFamily="18" charset="0"/>
                <a:ea typeface="华文新魏" panose="02010800040101010101" pitchFamily="2" charset="-122"/>
              </a:rPr>
              <a:t> = 0 </a:t>
            </a:r>
          </a:p>
        </p:txBody>
      </p:sp>
      <p:sp>
        <p:nvSpPr>
          <p:cNvPr id="13329" name="矩形 13328">
            <a:extLst>
              <a:ext uri="{FF2B5EF4-FFF2-40B4-BE49-F238E27FC236}">
                <a16:creationId xmlns:a16="http://schemas.microsoft.com/office/drawing/2014/main" id="{F41D66AE-A6A1-4225-9FB4-946CAB144872}"/>
              </a:ext>
            </a:extLst>
          </p:cNvPr>
          <p:cNvSpPr>
            <a:spLocks noChangeArrowheads="1"/>
          </p:cNvSpPr>
          <p:nvPr/>
        </p:nvSpPr>
        <p:spPr bwMode="auto">
          <a:xfrm>
            <a:off x="265113" y="4814888"/>
            <a:ext cx="47196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1E14E8"/>
                </a:solidFill>
                <a:latin typeface="黑体" panose="02010609060101010101" pitchFamily="49" charset="-122"/>
                <a:ea typeface="黑体" panose="02010609060101010101" pitchFamily="49" charset="-122"/>
              </a:rPr>
              <a:t>②</a:t>
            </a:r>
            <a:r>
              <a:rPr lang="zh-CN" altLang="en-US">
                <a:solidFill>
                  <a:srgbClr val="1E14E8"/>
                </a:solidFill>
                <a:latin typeface="黑体" panose="02010609060101010101" pitchFamily="49" charset="-122"/>
                <a:ea typeface="黑体" panose="02010609060101010101" pitchFamily="49" charset="-122"/>
              </a:rPr>
              <a:t>根据元件的伏安关系，每条支路又可列写出</a:t>
            </a:r>
            <a:r>
              <a:rPr lang="en-US" altLang="zh-CN">
                <a:solidFill>
                  <a:srgbClr val="1E14E8"/>
                </a:solidFill>
                <a:latin typeface="黑体" panose="02010609060101010101" pitchFamily="49" charset="-122"/>
                <a:ea typeface="黑体" panose="02010609060101010101" pitchFamily="49" charset="-122"/>
              </a:rPr>
              <a:t>b=6</a:t>
            </a:r>
            <a:r>
              <a:rPr lang="zh-CN" altLang="en-US">
                <a:solidFill>
                  <a:srgbClr val="1E14E8"/>
                </a:solidFill>
                <a:latin typeface="黑体" panose="02010609060101010101" pitchFamily="49" charset="-122"/>
                <a:ea typeface="黑体" panose="02010609060101010101" pitchFamily="49" charset="-122"/>
              </a:rPr>
              <a:t>个支路电压和电流关系方程。</a:t>
            </a:r>
          </a:p>
        </p:txBody>
      </p:sp>
      <p:sp>
        <p:nvSpPr>
          <p:cNvPr id="13330" name="左大括号 13329">
            <a:extLst>
              <a:ext uri="{FF2B5EF4-FFF2-40B4-BE49-F238E27FC236}">
                <a16:creationId xmlns:a16="http://schemas.microsoft.com/office/drawing/2014/main" id="{2A02C2D1-B962-4AB1-BD40-44F6A56496C5}"/>
              </a:ext>
            </a:extLst>
          </p:cNvPr>
          <p:cNvSpPr>
            <a:spLocks/>
          </p:cNvSpPr>
          <p:nvPr/>
        </p:nvSpPr>
        <p:spPr bwMode="auto">
          <a:xfrm>
            <a:off x="533400" y="3962400"/>
            <a:ext cx="152400" cy="762000"/>
          </a:xfrm>
          <a:prstGeom prst="leftBrace">
            <a:avLst>
              <a:gd name="adj1" fmla="val 41644"/>
              <a:gd name="adj2" fmla="val 50000"/>
            </a:avLst>
          </a:prstGeom>
          <a:noFill/>
          <a:ln w="28575">
            <a:solidFill>
              <a:srgbClr val="1E14E8"/>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zh-CN" sz="2400">
              <a:solidFill>
                <a:srgbClr val="1E14E8"/>
              </a:solidFill>
              <a:latin typeface="Times New Roman" panose="02020603050405020304" pitchFamily="18" charset="0"/>
              <a:ea typeface="华文彩云" panose="02010800040101010101" pitchFamily="2" charset="-122"/>
            </a:endParaRPr>
          </a:p>
        </p:txBody>
      </p:sp>
      <p:sp>
        <p:nvSpPr>
          <p:cNvPr id="13331" name="左大括号 13330">
            <a:extLst>
              <a:ext uri="{FF2B5EF4-FFF2-40B4-BE49-F238E27FC236}">
                <a16:creationId xmlns:a16="http://schemas.microsoft.com/office/drawing/2014/main" id="{42A811AC-6240-42E4-A621-C2242FCC361C}"/>
              </a:ext>
            </a:extLst>
          </p:cNvPr>
          <p:cNvSpPr>
            <a:spLocks/>
          </p:cNvSpPr>
          <p:nvPr/>
        </p:nvSpPr>
        <p:spPr bwMode="auto">
          <a:xfrm>
            <a:off x="2514600" y="3962400"/>
            <a:ext cx="152400" cy="762000"/>
          </a:xfrm>
          <a:prstGeom prst="leftBrace">
            <a:avLst>
              <a:gd name="adj1" fmla="val 41644"/>
              <a:gd name="adj2" fmla="val 50000"/>
            </a:avLst>
          </a:prstGeom>
          <a:noFill/>
          <a:ln w="28575">
            <a:solidFill>
              <a:srgbClr val="1E14E8"/>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zh-CN" sz="2400">
              <a:solidFill>
                <a:srgbClr val="1E14E8"/>
              </a:solidFill>
              <a:latin typeface="Times New Roman" panose="02020603050405020304" pitchFamily="18" charset="0"/>
              <a:ea typeface="华文彩云" panose="02010800040101010101" pitchFamily="2" charset="-122"/>
            </a:endParaRPr>
          </a:p>
        </p:txBody>
      </p:sp>
      <p:sp>
        <p:nvSpPr>
          <p:cNvPr id="13335" name="矩形 13334">
            <a:extLst>
              <a:ext uri="{FF2B5EF4-FFF2-40B4-BE49-F238E27FC236}">
                <a16:creationId xmlns:a16="http://schemas.microsoft.com/office/drawing/2014/main" id="{F87FF188-1D5B-4AC9-A0C5-8FC5D5704193}"/>
              </a:ext>
            </a:extLst>
          </p:cNvPr>
          <p:cNvSpPr>
            <a:spLocks noChangeArrowheads="1"/>
          </p:cNvSpPr>
          <p:nvPr/>
        </p:nvSpPr>
        <p:spPr bwMode="auto">
          <a:xfrm>
            <a:off x="4648200" y="4495800"/>
            <a:ext cx="1073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D82E1C"/>
                </a:solidFill>
                <a:latin typeface="Times New Roman" panose="02020603050405020304" pitchFamily="18" charset="0"/>
                <a:ea typeface="华文新魏" panose="02010800040101010101" pitchFamily="2" charset="-122"/>
              </a:rPr>
              <a:t>支路</a:t>
            </a:r>
            <a:r>
              <a:rPr lang="en-US" altLang="zh-CN">
                <a:solidFill>
                  <a:srgbClr val="D82E1C"/>
                </a:solidFill>
                <a:latin typeface="Times New Roman" panose="02020603050405020304" pitchFamily="18" charset="0"/>
                <a:ea typeface="华文新魏" panose="02010800040101010101" pitchFamily="2" charset="-122"/>
              </a:rPr>
              <a:t>1</a:t>
            </a:r>
            <a:r>
              <a:rPr lang="zh-CN" altLang="en-US">
                <a:solidFill>
                  <a:srgbClr val="D82E1C"/>
                </a:solidFill>
                <a:latin typeface="Times New Roman" panose="02020603050405020304" pitchFamily="18" charset="0"/>
                <a:ea typeface="华文新魏" panose="02010800040101010101" pitchFamily="2" charset="-122"/>
              </a:rPr>
              <a:t>：</a:t>
            </a:r>
          </a:p>
        </p:txBody>
      </p:sp>
      <p:sp>
        <p:nvSpPr>
          <p:cNvPr id="13336" name="矩形 13335">
            <a:extLst>
              <a:ext uri="{FF2B5EF4-FFF2-40B4-BE49-F238E27FC236}">
                <a16:creationId xmlns:a16="http://schemas.microsoft.com/office/drawing/2014/main" id="{682A8C23-2A5C-4EFE-B048-8936FCE83466}"/>
              </a:ext>
            </a:extLst>
          </p:cNvPr>
          <p:cNvSpPr>
            <a:spLocks noChangeArrowheads="1"/>
          </p:cNvSpPr>
          <p:nvPr/>
        </p:nvSpPr>
        <p:spPr bwMode="auto">
          <a:xfrm>
            <a:off x="5486400" y="4479925"/>
            <a:ext cx="927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i="1">
                <a:solidFill>
                  <a:srgbClr val="1E14E8"/>
                </a:solidFill>
                <a:latin typeface="Times New Roman" panose="02020603050405020304" pitchFamily="18" charset="0"/>
                <a:ea typeface="华文新魏" panose="02010800040101010101" pitchFamily="2" charset="-122"/>
              </a:rPr>
              <a:t>u</a:t>
            </a:r>
            <a:r>
              <a:rPr lang="en-US" altLang="zh-CN" baseline="-25000">
                <a:solidFill>
                  <a:srgbClr val="1E14E8"/>
                </a:solidFill>
                <a:latin typeface="Times New Roman" panose="02020603050405020304" pitchFamily="18" charset="0"/>
                <a:ea typeface="华文新魏" panose="02010800040101010101" pitchFamily="2" charset="-122"/>
              </a:rPr>
              <a:t>1</a:t>
            </a:r>
            <a:r>
              <a:rPr lang="en-US" altLang="zh-CN">
                <a:solidFill>
                  <a:srgbClr val="1E14E8"/>
                </a:solidFill>
                <a:latin typeface="Times New Roman" panose="02020603050405020304" pitchFamily="18" charset="0"/>
                <a:ea typeface="华文新魏" panose="02010800040101010101" pitchFamily="2" charset="-122"/>
              </a:rPr>
              <a:t>=</a:t>
            </a:r>
            <a:r>
              <a:rPr lang="en-US" altLang="zh-CN" i="1">
                <a:solidFill>
                  <a:srgbClr val="1E14E8"/>
                </a:solidFill>
                <a:latin typeface="Times New Roman" panose="02020603050405020304" pitchFamily="18" charset="0"/>
                <a:ea typeface="华文新魏" panose="02010800040101010101" pitchFamily="2" charset="-122"/>
              </a:rPr>
              <a:t>R</a:t>
            </a:r>
            <a:r>
              <a:rPr lang="en-US" altLang="zh-CN" baseline="-25000">
                <a:solidFill>
                  <a:srgbClr val="1E14E8"/>
                </a:solidFill>
                <a:latin typeface="Times New Roman" panose="02020603050405020304" pitchFamily="18" charset="0"/>
                <a:ea typeface="华文新魏" panose="02010800040101010101" pitchFamily="2" charset="-122"/>
              </a:rPr>
              <a:t>1</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1</a:t>
            </a:r>
          </a:p>
        </p:txBody>
      </p:sp>
      <p:sp>
        <p:nvSpPr>
          <p:cNvPr id="13337" name="矩形 13336">
            <a:extLst>
              <a:ext uri="{FF2B5EF4-FFF2-40B4-BE49-F238E27FC236}">
                <a16:creationId xmlns:a16="http://schemas.microsoft.com/office/drawing/2014/main" id="{1A3DAEBC-3B96-47D9-B55A-3B2101AF214C}"/>
              </a:ext>
            </a:extLst>
          </p:cNvPr>
          <p:cNvSpPr>
            <a:spLocks noChangeArrowheads="1"/>
          </p:cNvSpPr>
          <p:nvPr/>
        </p:nvSpPr>
        <p:spPr bwMode="auto">
          <a:xfrm>
            <a:off x="6629400" y="4495800"/>
            <a:ext cx="1073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D82E1C"/>
                </a:solidFill>
                <a:latin typeface="Times New Roman" panose="02020603050405020304" pitchFamily="18" charset="0"/>
                <a:ea typeface="华文新魏" panose="02010800040101010101" pitchFamily="2" charset="-122"/>
              </a:rPr>
              <a:t>支路</a:t>
            </a:r>
            <a:r>
              <a:rPr lang="en-US" altLang="zh-CN">
                <a:solidFill>
                  <a:srgbClr val="D82E1C"/>
                </a:solidFill>
                <a:latin typeface="Times New Roman" panose="02020603050405020304" pitchFamily="18" charset="0"/>
                <a:ea typeface="华文新魏" panose="02010800040101010101" pitchFamily="2" charset="-122"/>
              </a:rPr>
              <a:t>2</a:t>
            </a:r>
            <a:r>
              <a:rPr lang="zh-CN" altLang="en-US">
                <a:solidFill>
                  <a:srgbClr val="D82E1C"/>
                </a:solidFill>
                <a:latin typeface="Times New Roman" panose="02020603050405020304" pitchFamily="18" charset="0"/>
                <a:ea typeface="华文新魏" panose="02010800040101010101" pitchFamily="2" charset="-122"/>
              </a:rPr>
              <a:t>：</a:t>
            </a:r>
          </a:p>
        </p:txBody>
      </p:sp>
      <p:sp>
        <p:nvSpPr>
          <p:cNvPr id="13338" name="矩形 13337">
            <a:extLst>
              <a:ext uri="{FF2B5EF4-FFF2-40B4-BE49-F238E27FC236}">
                <a16:creationId xmlns:a16="http://schemas.microsoft.com/office/drawing/2014/main" id="{9F6E3D1F-6E73-46A7-BCB3-B172EA70CBB4}"/>
              </a:ext>
            </a:extLst>
          </p:cNvPr>
          <p:cNvSpPr>
            <a:spLocks noChangeArrowheads="1"/>
          </p:cNvSpPr>
          <p:nvPr/>
        </p:nvSpPr>
        <p:spPr bwMode="auto">
          <a:xfrm>
            <a:off x="7467600" y="4419600"/>
            <a:ext cx="1562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i="1">
                <a:solidFill>
                  <a:srgbClr val="1E14E8"/>
                </a:solidFill>
                <a:latin typeface="Times New Roman" panose="02020603050405020304" pitchFamily="18" charset="0"/>
                <a:ea typeface="华文新魏" panose="02010800040101010101" pitchFamily="2" charset="-122"/>
              </a:rPr>
              <a:t>u</a:t>
            </a:r>
            <a:r>
              <a:rPr lang="en-US" altLang="zh-CN" baseline="-25000">
                <a:solidFill>
                  <a:srgbClr val="1E14E8"/>
                </a:solidFill>
                <a:latin typeface="Times New Roman" panose="02020603050405020304" pitchFamily="18" charset="0"/>
                <a:ea typeface="华文新魏" panose="02010800040101010101" pitchFamily="2" charset="-122"/>
              </a:rPr>
              <a:t>2</a:t>
            </a:r>
            <a:r>
              <a:rPr lang="en-US" altLang="zh-CN">
                <a:solidFill>
                  <a:srgbClr val="1E14E8"/>
                </a:solidFill>
                <a:latin typeface="Times New Roman" panose="02020603050405020304" pitchFamily="18" charset="0"/>
                <a:ea typeface="华文新魏" panose="02010800040101010101" pitchFamily="2" charset="-122"/>
              </a:rPr>
              <a:t>= </a:t>
            </a:r>
            <a:r>
              <a:rPr lang="en-US" altLang="zh-CN" i="1">
                <a:solidFill>
                  <a:srgbClr val="1E14E8"/>
                </a:solidFill>
                <a:latin typeface="Times New Roman" panose="02020603050405020304" pitchFamily="18" charset="0"/>
                <a:ea typeface="华文新魏" panose="02010800040101010101" pitchFamily="2" charset="-122"/>
              </a:rPr>
              <a:t>u</a:t>
            </a:r>
            <a:r>
              <a:rPr lang="en-US" altLang="zh-CN" baseline="-25000">
                <a:solidFill>
                  <a:srgbClr val="1E14E8"/>
                </a:solidFill>
                <a:latin typeface="Times New Roman" panose="02020603050405020304" pitchFamily="18" charset="0"/>
                <a:ea typeface="华文新魏" panose="02010800040101010101" pitchFamily="2" charset="-122"/>
              </a:rPr>
              <a:t>S2</a:t>
            </a:r>
            <a:r>
              <a:rPr lang="en-US" altLang="zh-CN">
                <a:solidFill>
                  <a:srgbClr val="1E14E8"/>
                </a:solidFill>
                <a:latin typeface="Times New Roman" panose="02020603050405020304" pitchFamily="18" charset="0"/>
                <a:ea typeface="华文新魏" panose="02010800040101010101" pitchFamily="2" charset="-122"/>
              </a:rPr>
              <a:t> + </a:t>
            </a:r>
            <a:r>
              <a:rPr lang="en-US" altLang="zh-CN" i="1">
                <a:solidFill>
                  <a:srgbClr val="1E14E8"/>
                </a:solidFill>
                <a:latin typeface="Times New Roman" panose="02020603050405020304" pitchFamily="18" charset="0"/>
                <a:ea typeface="华文新魏" panose="02010800040101010101" pitchFamily="2" charset="-122"/>
              </a:rPr>
              <a:t>R</a:t>
            </a:r>
            <a:r>
              <a:rPr lang="en-US" altLang="zh-CN" baseline="-25000">
                <a:solidFill>
                  <a:srgbClr val="1E14E8"/>
                </a:solidFill>
                <a:latin typeface="Times New Roman" panose="02020603050405020304" pitchFamily="18" charset="0"/>
                <a:ea typeface="华文新魏" panose="02010800040101010101" pitchFamily="2" charset="-122"/>
              </a:rPr>
              <a:t>2</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2</a:t>
            </a:r>
          </a:p>
        </p:txBody>
      </p:sp>
      <p:sp>
        <p:nvSpPr>
          <p:cNvPr id="13339" name="矩形 13338">
            <a:extLst>
              <a:ext uri="{FF2B5EF4-FFF2-40B4-BE49-F238E27FC236}">
                <a16:creationId xmlns:a16="http://schemas.microsoft.com/office/drawing/2014/main" id="{2EB3D9ED-8D03-4BE8-9D5C-01F43F32619B}"/>
              </a:ext>
            </a:extLst>
          </p:cNvPr>
          <p:cNvSpPr>
            <a:spLocks noChangeArrowheads="1"/>
          </p:cNvSpPr>
          <p:nvPr/>
        </p:nvSpPr>
        <p:spPr bwMode="auto">
          <a:xfrm>
            <a:off x="4648200" y="4860925"/>
            <a:ext cx="1073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fontAlgn="b" hangingPunct="1"/>
            <a:r>
              <a:rPr lang="zh-CN" altLang="en-US">
                <a:solidFill>
                  <a:srgbClr val="D82E1C"/>
                </a:solidFill>
                <a:latin typeface="Times New Roman" panose="02020603050405020304" pitchFamily="18" charset="0"/>
                <a:ea typeface="华文新魏" panose="02010800040101010101" pitchFamily="2" charset="-122"/>
              </a:rPr>
              <a:t>支路</a:t>
            </a:r>
            <a:r>
              <a:rPr lang="en-US" altLang="zh-CN">
                <a:solidFill>
                  <a:srgbClr val="D82E1C"/>
                </a:solidFill>
                <a:latin typeface="Times New Roman" panose="02020603050405020304" pitchFamily="18" charset="0"/>
                <a:ea typeface="华文新魏" panose="02010800040101010101" pitchFamily="2" charset="-122"/>
              </a:rPr>
              <a:t>3</a:t>
            </a:r>
            <a:r>
              <a:rPr lang="zh-CN" altLang="en-US">
                <a:solidFill>
                  <a:srgbClr val="D82E1C"/>
                </a:solidFill>
                <a:latin typeface="Times New Roman" panose="02020603050405020304" pitchFamily="18" charset="0"/>
                <a:ea typeface="华文新魏" panose="02010800040101010101" pitchFamily="2" charset="-122"/>
              </a:rPr>
              <a:t>：</a:t>
            </a:r>
          </a:p>
        </p:txBody>
      </p:sp>
      <p:sp>
        <p:nvSpPr>
          <p:cNvPr id="13340" name="矩形 13339">
            <a:extLst>
              <a:ext uri="{FF2B5EF4-FFF2-40B4-BE49-F238E27FC236}">
                <a16:creationId xmlns:a16="http://schemas.microsoft.com/office/drawing/2014/main" id="{3A6A072D-33D7-4C58-8078-85E949B6C011}"/>
              </a:ext>
            </a:extLst>
          </p:cNvPr>
          <p:cNvSpPr>
            <a:spLocks noChangeArrowheads="1"/>
          </p:cNvSpPr>
          <p:nvPr/>
        </p:nvSpPr>
        <p:spPr bwMode="auto">
          <a:xfrm>
            <a:off x="5470525" y="4803775"/>
            <a:ext cx="1539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fontAlgn="b" hangingPunct="1"/>
            <a:r>
              <a:rPr lang="en-US" altLang="zh-CN" i="1">
                <a:solidFill>
                  <a:srgbClr val="1E14E8"/>
                </a:solidFill>
                <a:latin typeface="Times New Roman" panose="02020603050405020304" pitchFamily="18" charset="0"/>
                <a:ea typeface="华文新魏" panose="02010800040101010101" pitchFamily="2" charset="-122"/>
              </a:rPr>
              <a:t>u</a:t>
            </a:r>
            <a:r>
              <a:rPr lang="en-US" altLang="zh-CN" baseline="-25000">
                <a:solidFill>
                  <a:srgbClr val="1E14E8"/>
                </a:solidFill>
                <a:latin typeface="Times New Roman" panose="02020603050405020304" pitchFamily="18" charset="0"/>
                <a:ea typeface="华文新魏" panose="02010800040101010101" pitchFamily="2" charset="-122"/>
              </a:rPr>
              <a:t>3</a:t>
            </a:r>
            <a:r>
              <a:rPr lang="en-US" altLang="zh-CN">
                <a:solidFill>
                  <a:srgbClr val="1E14E8"/>
                </a:solidFill>
                <a:latin typeface="Times New Roman" panose="02020603050405020304" pitchFamily="18" charset="0"/>
                <a:ea typeface="华文新魏" panose="02010800040101010101" pitchFamily="2" charset="-122"/>
              </a:rPr>
              <a:t>= 2</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4</a:t>
            </a:r>
            <a:r>
              <a:rPr lang="en-US" altLang="zh-CN">
                <a:solidFill>
                  <a:srgbClr val="1E14E8"/>
                </a:solidFill>
                <a:latin typeface="Times New Roman" panose="02020603050405020304" pitchFamily="18" charset="0"/>
                <a:ea typeface="华文新魏" panose="02010800040101010101" pitchFamily="2" charset="-122"/>
              </a:rPr>
              <a:t> + </a:t>
            </a:r>
            <a:r>
              <a:rPr lang="en-US" altLang="zh-CN" i="1">
                <a:solidFill>
                  <a:srgbClr val="1E14E8"/>
                </a:solidFill>
                <a:latin typeface="Times New Roman" panose="02020603050405020304" pitchFamily="18" charset="0"/>
                <a:ea typeface="华文新魏" panose="02010800040101010101" pitchFamily="2" charset="-122"/>
              </a:rPr>
              <a:t>R</a:t>
            </a:r>
            <a:r>
              <a:rPr lang="en-US" altLang="zh-CN" baseline="-25000">
                <a:solidFill>
                  <a:srgbClr val="1E14E8"/>
                </a:solidFill>
                <a:latin typeface="Times New Roman" panose="02020603050405020304" pitchFamily="18" charset="0"/>
                <a:ea typeface="华文新魏" panose="02010800040101010101" pitchFamily="2" charset="-122"/>
              </a:rPr>
              <a:t>3</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3</a:t>
            </a:r>
          </a:p>
        </p:txBody>
      </p:sp>
      <p:sp>
        <p:nvSpPr>
          <p:cNvPr id="13341" name="矩形 13340">
            <a:extLst>
              <a:ext uri="{FF2B5EF4-FFF2-40B4-BE49-F238E27FC236}">
                <a16:creationId xmlns:a16="http://schemas.microsoft.com/office/drawing/2014/main" id="{1D8285EB-C6F1-4CF1-9901-CFB7164E0E76}"/>
              </a:ext>
            </a:extLst>
          </p:cNvPr>
          <p:cNvSpPr>
            <a:spLocks noChangeArrowheads="1"/>
          </p:cNvSpPr>
          <p:nvPr/>
        </p:nvSpPr>
        <p:spPr bwMode="auto">
          <a:xfrm>
            <a:off x="6934200" y="4860925"/>
            <a:ext cx="1073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fontAlgn="b" hangingPunct="1"/>
            <a:r>
              <a:rPr lang="zh-CN" altLang="en-US">
                <a:solidFill>
                  <a:srgbClr val="D82E1C"/>
                </a:solidFill>
                <a:latin typeface="Times New Roman" panose="02020603050405020304" pitchFamily="18" charset="0"/>
                <a:ea typeface="华文新魏" panose="02010800040101010101" pitchFamily="2" charset="-122"/>
              </a:rPr>
              <a:t>支路</a:t>
            </a:r>
            <a:r>
              <a:rPr lang="en-US" altLang="zh-CN">
                <a:solidFill>
                  <a:srgbClr val="D82E1C"/>
                </a:solidFill>
                <a:latin typeface="Times New Roman" panose="02020603050405020304" pitchFamily="18" charset="0"/>
                <a:ea typeface="华文新魏" panose="02010800040101010101" pitchFamily="2" charset="-122"/>
              </a:rPr>
              <a:t>4</a:t>
            </a:r>
            <a:r>
              <a:rPr lang="zh-CN" altLang="en-US">
                <a:solidFill>
                  <a:srgbClr val="D82E1C"/>
                </a:solidFill>
                <a:latin typeface="Times New Roman" panose="02020603050405020304" pitchFamily="18" charset="0"/>
                <a:ea typeface="华文新魏" panose="02010800040101010101" pitchFamily="2" charset="-122"/>
              </a:rPr>
              <a:t>：</a:t>
            </a:r>
          </a:p>
        </p:txBody>
      </p:sp>
      <p:sp>
        <p:nvSpPr>
          <p:cNvPr id="13342" name="矩形 13341">
            <a:extLst>
              <a:ext uri="{FF2B5EF4-FFF2-40B4-BE49-F238E27FC236}">
                <a16:creationId xmlns:a16="http://schemas.microsoft.com/office/drawing/2014/main" id="{43ACB1E3-8124-419F-B468-94B00AFEE167}"/>
              </a:ext>
            </a:extLst>
          </p:cNvPr>
          <p:cNvSpPr>
            <a:spLocks noChangeArrowheads="1"/>
          </p:cNvSpPr>
          <p:nvPr/>
        </p:nvSpPr>
        <p:spPr bwMode="auto">
          <a:xfrm>
            <a:off x="7848600" y="4787900"/>
            <a:ext cx="968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fontAlgn="b" hangingPunct="1"/>
            <a:r>
              <a:rPr lang="en-US" altLang="zh-CN" i="1">
                <a:solidFill>
                  <a:srgbClr val="1E14E8"/>
                </a:solidFill>
                <a:latin typeface="Times New Roman" panose="02020603050405020304" pitchFamily="18" charset="0"/>
                <a:ea typeface="华文新魏" panose="02010800040101010101" pitchFamily="2" charset="-122"/>
              </a:rPr>
              <a:t>u</a:t>
            </a:r>
            <a:r>
              <a:rPr lang="en-US" altLang="zh-CN" baseline="-25000">
                <a:solidFill>
                  <a:srgbClr val="1E14E8"/>
                </a:solidFill>
                <a:latin typeface="Times New Roman" panose="02020603050405020304" pitchFamily="18" charset="0"/>
                <a:ea typeface="华文新魏" panose="02010800040101010101" pitchFamily="2" charset="-122"/>
              </a:rPr>
              <a:t>4 </a:t>
            </a:r>
            <a:r>
              <a:rPr lang="en-US" altLang="zh-CN">
                <a:solidFill>
                  <a:srgbClr val="1E14E8"/>
                </a:solidFill>
                <a:latin typeface="Times New Roman" panose="02020603050405020304" pitchFamily="18" charset="0"/>
                <a:ea typeface="华文新魏" panose="02010800040101010101" pitchFamily="2" charset="-122"/>
              </a:rPr>
              <a:t>=</a:t>
            </a:r>
            <a:r>
              <a:rPr lang="en-US" altLang="zh-CN" i="1">
                <a:solidFill>
                  <a:srgbClr val="1E14E8"/>
                </a:solidFill>
                <a:latin typeface="Times New Roman" panose="02020603050405020304" pitchFamily="18" charset="0"/>
                <a:ea typeface="华文新魏" panose="02010800040101010101" pitchFamily="2" charset="-122"/>
              </a:rPr>
              <a:t>R</a:t>
            </a:r>
            <a:r>
              <a:rPr lang="en-US" altLang="zh-CN" baseline="-25000">
                <a:solidFill>
                  <a:srgbClr val="1E14E8"/>
                </a:solidFill>
                <a:latin typeface="Times New Roman" panose="02020603050405020304" pitchFamily="18" charset="0"/>
                <a:ea typeface="华文新魏" panose="02010800040101010101" pitchFamily="2" charset="-122"/>
              </a:rPr>
              <a:t>4</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4</a:t>
            </a:r>
          </a:p>
        </p:txBody>
      </p:sp>
      <p:sp>
        <p:nvSpPr>
          <p:cNvPr id="13343" name="矩形 13342">
            <a:extLst>
              <a:ext uri="{FF2B5EF4-FFF2-40B4-BE49-F238E27FC236}">
                <a16:creationId xmlns:a16="http://schemas.microsoft.com/office/drawing/2014/main" id="{5B1A3775-5452-48EA-B701-E817AA239741}"/>
              </a:ext>
            </a:extLst>
          </p:cNvPr>
          <p:cNvSpPr>
            <a:spLocks noChangeArrowheads="1"/>
          </p:cNvSpPr>
          <p:nvPr/>
        </p:nvSpPr>
        <p:spPr bwMode="auto">
          <a:xfrm>
            <a:off x="4648200" y="5318125"/>
            <a:ext cx="1073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fontAlgn="b" hangingPunct="1"/>
            <a:r>
              <a:rPr lang="zh-CN" altLang="en-US">
                <a:solidFill>
                  <a:srgbClr val="D82E1C"/>
                </a:solidFill>
                <a:latin typeface="Times New Roman" panose="02020603050405020304" pitchFamily="18" charset="0"/>
                <a:ea typeface="华文新魏" panose="02010800040101010101" pitchFamily="2" charset="-122"/>
              </a:rPr>
              <a:t>支路</a:t>
            </a:r>
            <a:r>
              <a:rPr lang="en-US" altLang="zh-CN">
                <a:solidFill>
                  <a:srgbClr val="D82E1C"/>
                </a:solidFill>
                <a:latin typeface="Times New Roman" panose="02020603050405020304" pitchFamily="18" charset="0"/>
                <a:ea typeface="华文新魏" panose="02010800040101010101" pitchFamily="2" charset="-122"/>
              </a:rPr>
              <a:t>5</a:t>
            </a:r>
            <a:r>
              <a:rPr lang="zh-CN" altLang="en-US">
                <a:solidFill>
                  <a:srgbClr val="D82E1C"/>
                </a:solidFill>
                <a:latin typeface="Times New Roman" panose="02020603050405020304" pitchFamily="18" charset="0"/>
                <a:ea typeface="华文新魏" panose="02010800040101010101" pitchFamily="2" charset="-122"/>
              </a:rPr>
              <a:t>：</a:t>
            </a:r>
          </a:p>
        </p:txBody>
      </p:sp>
      <p:sp>
        <p:nvSpPr>
          <p:cNvPr id="13344" name="矩形 13343">
            <a:extLst>
              <a:ext uri="{FF2B5EF4-FFF2-40B4-BE49-F238E27FC236}">
                <a16:creationId xmlns:a16="http://schemas.microsoft.com/office/drawing/2014/main" id="{FA0C1035-FA9F-4727-99A5-A7BB7C716DEB}"/>
              </a:ext>
            </a:extLst>
          </p:cNvPr>
          <p:cNvSpPr>
            <a:spLocks noChangeArrowheads="1"/>
          </p:cNvSpPr>
          <p:nvPr/>
        </p:nvSpPr>
        <p:spPr bwMode="auto">
          <a:xfrm>
            <a:off x="5486400" y="5260975"/>
            <a:ext cx="1562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fontAlgn="b" hangingPunct="1"/>
            <a:r>
              <a:rPr lang="en-US" altLang="zh-CN" i="1">
                <a:solidFill>
                  <a:srgbClr val="1E14E8"/>
                </a:solidFill>
                <a:latin typeface="Times New Roman" panose="02020603050405020304" pitchFamily="18" charset="0"/>
                <a:ea typeface="华文新魏" panose="02010800040101010101" pitchFamily="2" charset="-122"/>
              </a:rPr>
              <a:t>u</a:t>
            </a:r>
            <a:r>
              <a:rPr lang="en-US" altLang="zh-CN" baseline="-25000">
                <a:solidFill>
                  <a:srgbClr val="1E14E8"/>
                </a:solidFill>
                <a:latin typeface="Times New Roman" panose="02020603050405020304" pitchFamily="18" charset="0"/>
                <a:ea typeface="华文新魏" panose="02010800040101010101" pitchFamily="2" charset="-122"/>
              </a:rPr>
              <a:t>5</a:t>
            </a:r>
            <a:r>
              <a:rPr lang="en-US" altLang="zh-CN">
                <a:solidFill>
                  <a:srgbClr val="1E14E8"/>
                </a:solidFill>
                <a:latin typeface="Times New Roman" panose="02020603050405020304" pitchFamily="18" charset="0"/>
                <a:ea typeface="华文新魏" panose="02010800040101010101" pitchFamily="2" charset="-122"/>
              </a:rPr>
              <a:t>= </a:t>
            </a:r>
            <a:r>
              <a:rPr lang="en-US" altLang="zh-CN" i="1">
                <a:solidFill>
                  <a:srgbClr val="1E14E8"/>
                </a:solidFill>
                <a:latin typeface="Times New Roman" panose="02020603050405020304" pitchFamily="18" charset="0"/>
                <a:ea typeface="华文新魏" panose="02010800040101010101" pitchFamily="2" charset="-122"/>
              </a:rPr>
              <a:t>u</a:t>
            </a:r>
            <a:r>
              <a:rPr lang="en-US" altLang="zh-CN" baseline="-25000">
                <a:solidFill>
                  <a:srgbClr val="1E14E8"/>
                </a:solidFill>
                <a:latin typeface="Times New Roman" panose="02020603050405020304" pitchFamily="18" charset="0"/>
                <a:ea typeface="华文新魏" panose="02010800040101010101" pitchFamily="2" charset="-122"/>
              </a:rPr>
              <a:t>S5</a:t>
            </a:r>
            <a:r>
              <a:rPr lang="en-US" altLang="zh-CN">
                <a:solidFill>
                  <a:srgbClr val="1E14E8"/>
                </a:solidFill>
                <a:latin typeface="Times New Roman" panose="02020603050405020304" pitchFamily="18" charset="0"/>
                <a:ea typeface="华文新魏" panose="02010800040101010101" pitchFamily="2" charset="-122"/>
              </a:rPr>
              <a:t> + </a:t>
            </a:r>
            <a:r>
              <a:rPr lang="en-US" altLang="zh-CN" i="1">
                <a:solidFill>
                  <a:srgbClr val="1E14E8"/>
                </a:solidFill>
                <a:latin typeface="Times New Roman" panose="02020603050405020304" pitchFamily="18" charset="0"/>
                <a:ea typeface="华文新魏" panose="02010800040101010101" pitchFamily="2" charset="-122"/>
              </a:rPr>
              <a:t>R</a:t>
            </a:r>
            <a:r>
              <a:rPr lang="en-US" altLang="zh-CN" baseline="-25000">
                <a:solidFill>
                  <a:srgbClr val="1E14E8"/>
                </a:solidFill>
                <a:latin typeface="Times New Roman" panose="02020603050405020304" pitchFamily="18" charset="0"/>
                <a:ea typeface="华文新魏" panose="02010800040101010101" pitchFamily="2" charset="-122"/>
              </a:rPr>
              <a:t>5</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5</a:t>
            </a:r>
          </a:p>
        </p:txBody>
      </p:sp>
      <p:sp>
        <p:nvSpPr>
          <p:cNvPr id="13345" name="矩形 13344">
            <a:extLst>
              <a:ext uri="{FF2B5EF4-FFF2-40B4-BE49-F238E27FC236}">
                <a16:creationId xmlns:a16="http://schemas.microsoft.com/office/drawing/2014/main" id="{0DD92DAC-F5A4-4BD5-BCB4-5784773934FF}"/>
              </a:ext>
            </a:extLst>
          </p:cNvPr>
          <p:cNvSpPr>
            <a:spLocks noChangeArrowheads="1"/>
          </p:cNvSpPr>
          <p:nvPr/>
        </p:nvSpPr>
        <p:spPr bwMode="auto">
          <a:xfrm>
            <a:off x="7010400" y="5241925"/>
            <a:ext cx="1073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fontAlgn="b" hangingPunct="1"/>
            <a:r>
              <a:rPr lang="zh-CN" altLang="en-US">
                <a:solidFill>
                  <a:srgbClr val="D82E1C"/>
                </a:solidFill>
                <a:latin typeface="Times New Roman" panose="02020603050405020304" pitchFamily="18" charset="0"/>
                <a:ea typeface="华文新魏" panose="02010800040101010101" pitchFamily="2" charset="-122"/>
              </a:rPr>
              <a:t>支路</a:t>
            </a:r>
            <a:r>
              <a:rPr lang="en-US" altLang="zh-CN">
                <a:solidFill>
                  <a:srgbClr val="D82E1C"/>
                </a:solidFill>
                <a:latin typeface="Times New Roman" panose="02020603050405020304" pitchFamily="18" charset="0"/>
                <a:ea typeface="华文新魏" panose="02010800040101010101" pitchFamily="2" charset="-122"/>
              </a:rPr>
              <a:t>6</a:t>
            </a:r>
            <a:r>
              <a:rPr lang="zh-CN" altLang="en-US">
                <a:solidFill>
                  <a:srgbClr val="D82E1C"/>
                </a:solidFill>
                <a:latin typeface="Times New Roman" panose="02020603050405020304" pitchFamily="18" charset="0"/>
                <a:ea typeface="华文新魏" panose="02010800040101010101" pitchFamily="2" charset="-122"/>
              </a:rPr>
              <a:t>：</a:t>
            </a:r>
          </a:p>
        </p:txBody>
      </p:sp>
      <p:sp>
        <p:nvSpPr>
          <p:cNvPr id="13346" name="矩形 13345">
            <a:extLst>
              <a:ext uri="{FF2B5EF4-FFF2-40B4-BE49-F238E27FC236}">
                <a16:creationId xmlns:a16="http://schemas.microsoft.com/office/drawing/2014/main" id="{6A686302-6C42-47AF-951E-13CC3102E595}"/>
              </a:ext>
            </a:extLst>
          </p:cNvPr>
          <p:cNvSpPr>
            <a:spLocks noChangeArrowheads="1"/>
          </p:cNvSpPr>
          <p:nvPr/>
        </p:nvSpPr>
        <p:spPr bwMode="auto">
          <a:xfrm>
            <a:off x="7924800" y="5184775"/>
            <a:ext cx="1174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fontAlgn="b" hangingPunct="1"/>
            <a:r>
              <a:rPr lang="en-US" altLang="zh-CN" i="1">
                <a:solidFill>
                  <a:srgbClr val="1E14E8"/>
                </a:solidFill>
                <a:latin typeface="Times New Roman" panose="02020603050405020304" pitchFamily="18" charset="0"/>
                <a:ea typeface="华文新魏" panose="02010800040101010101" pitchFamily="2" charset="-122"/>
              </a:rPr>
              <a:t>u</a:t>
            </a:r>
            <a:r>
              <a:rPr lang="en-US" altLang="zh-CN" baseline="-25000">
                <a:solidFill>
                  <a:srgbClr val="1E14E8"/>
                </a:solidFill>
                <a:latin typeface="Times New Roman" panose="02020603050405020304" pitchFamily="18" charset="0"/>
                <a:ea typeface="华文新魏" panose="02010800040101010101" pitchFamily="2" charset="-122"/>
              </a:rPr>
              <a:t>6 </a:t>
            </a:r>
            <a:r>
              <a:rPr lang="en-US" altLang="zh-CN">
                <a:solidFill>
                  <a:srgbClr val="1E14E8"/>
                </a:solidFill>
                <a:latin typeface="Times New Roman" panose="02020603050405020304" pitchFamily="18" charset="0"/>
                <a:ea typeface="华文新魏" panose="02010800040101010101" pitchFamily="2" charset="-122"/>
              </a:rPr>
              <a:t>=</a:t>
            </a:r>
            <a:r>
              <a:rPr lang="en-US" altLang="zh-CN" i="1">
                <a:solidFill>
                  <a:srgbClr val="1E14E8"/>
                </a:solidFill>
                <a:latin typeface="Times New Roman" panose="02020603050405020304" pitchFamily="18" charset="0"/>
                <a:ea typeface="华文新魏" panose="02010800040101010101" pitchFamily="2" charset="-122"/>
              </a:rPr>
              <a:t>R</a:t>
            </a:r>
            <a:r>
              <a:rPr lang="en-US" altLang="zh-CN" baseline="-25000">
                <a:solidFill>
                  <a:srgbClr val="1E14E8"/>
                </a:solidFill>
                <a:latin typeface="Times New Roman" panose="02020603050405020304" pitchFamily="18" charset="0"/>
                <a:ea typeface="华文新魏" panose="02010800040101010101" pitchFamily="2" charset="-122"/>
              </a:rPr>
              <a:t>6</a:t>
            </a:r>
            <a:r>
              <a:rPr lang="en-US" altLang="zh-CN" i="1">
                <a:solidFill>
                  <a:srgbClr val="1E14E8"/>
                </a:solidFill>
                <a:latin typeface="Times New Roman" panose="02020603050405020304" pitchFamily="18" charset="0"/>
                <a:ea typeface="华文新魏" panose="02010800040101010101" pitchFamily="2" charset="-122"/>
              </a:rPr>
              <a:t>i</a:t>
            </a:r>
            <a:r>
              <a:rPr lang="en-US" altLang="zh-CN" baseline="-25000">
                <a:solidFill>
                  <a:srgbClr val="1E14E8"/>
                </a:solidFill>
                <a:latin typeface="Times New Roman" panose="02020603050405020304" pitchFamily="18" charset="0"/>
                <a:ea typeface="华文新魏" panose="02010800040101010101" pitchFamily="2" charset="-122"/>
              </a:rPr>
              <a:t>6</a:t>
            </a:r>
          </a:p>
        </p:txBody>
      </p:sp>
      <p:sp>
        <p:nvSpPr>
          <p:cNvPr id="13347" name="矩形 13346">
            <a:extLst>
              <a:ext uri="{FF2B5EF4-FFF2-40B4-BE49-F238E27FC236}">
                <a16:creationId xmlns:a16="http://schemas.microsoft.com/office/drawing/2014/main" id="{5819C0A3-B9DF-4216-957E-0C603C7E25CD}"/>
              </a:ext>
            </a:extLst>
          </p:cNvPr>
          <p:cNvSpPr>
            <a:spLocks noChangeArrowheads="1"/>
          </p:cNvSpPr>
          <p:nvPr/>
        </p:nvSpPr>
        <p:spPr bwMode="auto">
          <a:xfrm>
            <a:off x="233363" y="5486400"/>
            <a:ext cx="47196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1E14E8"/>
                </a:solidFill>
                <a:latin typeface="黑体" panose="02010609060101010101" pitchFamily="49" charset="-122"/>
                <a:ea typeface="黑体" panose="02010609060101010101" pitchFamily="49" charset="-122"/>
              </a:rPr>
              <a:t>③</a:t>
            </a:r>
            <a:r>
              <a:rPr lang="zh-CN" altLang="en-US">
                <a:solidFill>
                  <a:srgbClr val="1E14E8"/>
                </a:solidFill>
                <a:latin typeface="黑体" panose="02010609060101010101" pitchFamily="49" charset="-122"/>
                <a:ea typeface="黑体" panose="02010609060101010101" pitchFamily="49" charset="-122"/>
              </a:rPr>
              <a:t>解上述</a:t>
            </a:r>
            <a:r>
              <a:rPr lang="en-US" altLang="zh-CN">
                <a:solidFill>
                  <a:srgbClr val="1E14E8"/>
                </a:solidFill>
                <a:latin typeface="黑体" panose="02010609060101010101" pitchFamily="49" charset="-122"/>
                <a:ea typeface="黑体" panose="02010609060101010101" pitchFamily="49" charset="-122"/>
              </a:rPr>
              <a:t>2b=12</a:t>
            </a:r>
            <a:r>
              <a:rPr lang="zh-CN" altLang="en-US">
                <a:solidFill>
                  <a:srgbClr val="1E14E8"/>
                </a:solidFill>
                <a:latin typeface="黑体" panose="02010609060101010101" pitchFamily="49" charset="-122"/>
                <a:ea typeface="黑体" panose="02010609060101010101" pitchFamily="49" charset="-122"/>
              </a:rPr>
              <a:t>个独立方程求出支路电流和电压。</a:t>
            </a:r>
          </a:p>
        </p:txBody>
      </p:sp>
      <p:sp>
        <p:nvSpPr>
          <p:cNvPr id="12312" name="文本框 13351">
            <a:hlinkClick r:id="" action="ppaction://hlinkshowjump?jump=nextslide"/>
            <a:extLst>
              <a:ext uri="{FF2B5EF4-FFF2-40B4-BE49-F238E27FC236}">
                <a16:creationId xmlns:a16="http://schemas.microsoft.com/office/drawing/2014/main" id="{8A6A25F8-592B-42FE-9511-CDB1645D6321}"/>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12313" name="文本框 13352">
            <a:hlinkClick r:id="" action="ppaction://hlinkshowjump?jump=previousslide"/>
            <a:extLst>
              <a:ext uri="{FF2B5EF4-FFF2-40B4-BE49-F238E27FC236}">
                <a16:creationId xmlns:a16="http://schemas.microsoft.com/office/drawing/2014/main" id="{AD304368-FC37-466D-B0D8-E6BD90C00840}"/>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12314" name="文本框 13353">
            <a:extLst>
              <a:ext uri="{FF2B5EF4-FFF2-40B4-BE49-F238E27FC236}">
                <a16:creationId xmlns:a16="http://schemas.microsoft.com/office/drawing/2014/main" id="{9D5741DE-AF79-4C5C-9D5F-595AC4E07B44}"/>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EDCB0EAB-6D6B-4C69-87A4-D1D7864110D6}"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4</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12315" name="文本框 13354">
            <a:hlinkClick r:id="" action="ppaction://hlinkshowjump?jump=firstslide"/>
            <a:extLst>
              <a:ext uri="{FF2B5EF4-FFF2-40B4-BE49-F238E27FC236}">
                <a16:creationId xmlns:a16="http://schemas.microsoft.com/office/drawing/2014/main" id="{27171285-B3D5-4945-B972-960D7F77566D}"/>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13356" name="标题 13355">
            <a:extLst>
              <a:ext uri="{FF2B5EF4-FFF2-40B4-BE49-F238E27FC236}">
                <a16:creationId xmlns:a16="http://schemas.microsoft.com/office/drawing/2014/main" id="{A16A5BEF-E273-441B-8BE4-5E7EBDE909D6}"/>
              </a:ext>
            </a:extLst>
          </p:cNvPr>
          <p:cNvSpPr>
            <a:spLocks noGrp="1" noChangeArrowheads="1"/>
          </p:cNvSpPr>
          <p:nvPr>
            <p:ph type="title" idx="4294967295"/>
          </p:nvPr>
        </p:nvSpPr>
        <p:spPr>
          <a:xfrm>
            <a:off x="228600" y="1828800"/>
            <a:ext cx="5486400" cy="1143000"/>
          </a:xfrm>
        </p:spPr>
        <p:txBody>
          <a:bodyPr/>
          <a:lstStyle/>
          <a:p>
            <a:pPr algn="l" eaLnBrk="1" hangingPunct="1"/>
            <a:r>
              <a:rPr lang="en-US" altLang="zh-CN">
                <a:solidFill>
                  <a:srgbClr val="D82E1C"/>
                </a:solidFill>
                <a:latin typeface="黑体" panose="02010609060101010101" pitchFamily="49" charset="-122"/>
                <a:ea typeface="黑体" panose="02010609060101010101" pitchFamily="49" charset="-122"/>
              </a:rPr>
              <a:t>1</a:t>
            </a:r>
            <a:r>
              <a:rPr lang="zh-CN" altLang="en-US">
                <a:solidFill>
                  <a:srgbClr val="D82E1C"/>
                </a:solidFill>
                <a:latin typeface="黑体" panose="02010609060101010101" pitchFamily="49" charset="-122"/>
                <a:ea typeface="黑体" panose="02010609060101010101" pitchFamily="49" charset="-122"/>
              </a:rPr>
              <a:t>、</a:t>
            </a:r>
            <a:r>
              <a:rPr lang="en-US" altLang="zh-CN">
                <a:solidFill>
                  <a:srgbClr val="D82E1C"/>
                </a:solidFill>
                <a:latin typeface="黑体" panose="02010609060101010101" pitchFamily="49" charset="-122"/>
                <a:ea typeface="黑体" panose="02010609060101010101" pitchFamily="49" charset="-122"/>
              </a:rPr>
              <a:t>2b</a:t>
            </a:r>
            <a:r>
              <a:rPr lang="zh-CN" altLang="en-US">
                <a:solidFill>
                  <a:srgbClr val="D82E1C"/>
                </a:solidFill>
                <a:latin typeface="黑体" panose="02010609060101010101" pitchFamily="49" charset="-122"/>
                <a:ea typeface="黑体" panose="02010609060101010101" pitchFamily="49" charset="-122"/>
              </a:rPr>
              <a:t>法定义：</a:t>
            </a:r>
            <a:r>
              <a:rPr lang="zh-CN" altLang="en-US">
                <a:solidFill>
                  <a:srgbClr val="1E14E8"/>
                </a:solidFill>
                <a:latin typeface="华文新魏" panose="02010800040101010101" pitchFamily="2" charset="-122"/>
                <a:ea typeface="华文新魏" panose="02010800040101010101" pitchFamily="2" charset="-122"/>
              </a:rPr>
              <a:t>以</a:t>
            </a:r>
            <a:r>
              <a:rPr lang="en-US" altLang="zh-CN">
                <a:solidFill>
                  <a:srgbClr val="1E14E8"/>
                </a:solidFill>
                <a:latin typeface="华文新魏" panose="02010800040101010101" pitchFamily="2" charset="-122"/>
                <a:ea typeface="华文新魏" panose="02010800040101010101" pitchFamily="2" charset="-122"/>
              </a:rPr>
              <a:t>b</a:t>
            </a:r>
            <a:r>
              <a:rPr lang="zh-CN" altLang="en-US">
                <a:solidFill>
                  <a:srgbClr val="1E14E8"/>
                </a:solidFill>
                <a:latin typeface="华文新魏" panose="02010800040101010101" pitchFamily="2" charset="-122"/>
                <a:ea typeface="华文新魏" panose="02010800040101010101" pitchFamily="2" charset="-122"/>
              </a:rPr>
              <a:t>个支路电压和</a:t>
            </a:r>
            <a:r>
              <a:rPr lang="en-US" altLang="zh-CN">
                <a:solidFill>
                  <a:srgbClr val="1E14E8"/>
                </a:solidFill>
                <a:latin typeface="华文新魏" panose="02010800040101010101" pitchFamily="2" charset="-122"/>
                <a:ea typeface="华文新魏" panose="02010800040101010101" pitchFamily="2" charset="-122"/>
              </a:rPr>
              <a:t>b</a:t>
            </a:r>
            <a:r>
              <a:rPr lang="zh-CN" altLang="en-US">
                <a:solidFill>
                  <a:srgbClr val="1E14E8"/>
                </a:solidFill>
                <a:latin typeface="华文新魏" panose="02010800040101010101" pitchFamily="2" charset="-122"/>
                <a:ea typeface="华文新魏" panose="02010800040101010101" pitchFamily="2" charset="-122"/>
              </a:rPr>
              <a:t>个支路电流为未知变量列写并求解方程的方法称为</a:t>
            </a:r>
            <a:r>
              <a:rPr lang="en-US" altLang="zh-CN">
                <a:solidFill>
                  <a:srgbClr val="D82E1C"/>
                </a:solidFill>
                <a:latin typeface="华文新魏" panose="02010800040101010101" pitchFamily="2" charset="-122"/>
                <a:ea typeface="华文新魏" panose="02010800040101010101" pitchFamily="2" charset="-122"/>
              </a:rPr>
              <a:t>2b</a:t>
            </a:r>
            <a:r>
              <a:rPr lang="zh-CN" altLang="en-US">
                <a:solidFill>
                  <a:srgbClr val="D82E1C"/>
                </a:solidFill>
                <a:latin typeface="华文新魏" panose="02010800040101010101" pitchFamily="2" charset="-122"/>
                <a:ea typeface="华文新魏" panose="02010800040101010101" pitchFamily="2" charset="-122"/>
              </a:rPr>
              <a:t>法</a:t>
            </a:r>
            <a:r>
              <a:rPr lang="zh-CN" altLang="en-US">
                <a:solidFill>
                  <a:srgbClr val="1E14E8"/>
                </a:solidFill>
                <a:latin typeface="Arial" panose="020B0604020202020204" pitchFamily="34" charset="0"/>
              </a:rPr>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320"/>
                                        </p:tgtEl>
                                        <p:attrNameLst>
                                          <p:attrName>style.visibility</p:attrName>
                                        </p:attrNameLst>
                                      </p:cBhvr>
                                      <p:to>
                                        <p:strVal val="visible"/>
                                      </p:to>
                                    </p:set>
                                    <p:anim calcmode="lin" valueType="num">
                                      <p:cBhvr additive="base">
                                        <p:cTn id="7" dur="500" fill="hold"/>
                                        <p:tgtEl>
                                          <p:spTgt spid="13320"/>
                                        </p:tgtEl>
                                        <p:attrNameLst>
                                          <p:attrName>ppt_x</p:attrName>
                                        </p:attrNameLst>
                                      </p:cBhvr>
                                      <p:tavLst>
                                        <p:tav tm="0">
                                          <p:val>
                                            <p:strVal val="0-#ppt_w/2"/>
                                          </p:val>
                                        </p:tav>
                                        <p:tav tm="100000">
                                          <p:val>
                                            <p:strVal val="#ppt_x"/>
                                          </p:val>
                                        </p:tav>
                                      </p:tavLst>
                                    </p:anim>
                                    <p:anim calcmode="lin" valueType="num">
                                      <p:cBhvr additive="base">
                                        <p:cTn id="8" dur="500" fill="hold"/>
                                        <p:tgtEl>
                                          <p:spTgt spid="133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3356"/>
                                        </p:tgtEl>
                                        <p:attrNameLst>
                                          <p:attrName>style.visibility</p:attrName>
                                        </p:attrNameLst>
                                      </p:cBhvr>
                                      <p:to>
                                        <p:strVal val="visible"/>
                                      </p:to>
                                    </p:set>
                                    <p:animEffect transition="in" filter="wipe(up)">
                                      <p:cBhvr>
                                        <p:cTn id="13" dur="500"/>
                                        <p:tgtEl>
                                          <p:spTgt spid="1335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3323"/>
                                        </p:tgtEl>
                                        <p:attrNameLst>
                                          <p:attrName>style.visibility</p:attrName>
                                        </p:attrNameLst>
                                      </p:cBhvr>
                                      <p:to>
                                        <p:strVal val="visible"/>
                                      </p:to>
                                    </p:set>
                                    <p:anim calcmode="lin" valueType="num">
                                      <p:cBhvr additive="base">
                                        <p:cTn id="18" dur="500" fill="hold"/>
                                        <p:tgtEl>
                                          <p:spTgt spid="13323"/>
                                        </p:tgtEl>
                                        <p:attrNameLst>
                                          <p:attrName>ppt_x</p:attrName>
                                        </p:attrNameLst>
                                      </p:cBhvr>
                                      <p:tavLst>
                                        <p:tav tm="0">
                                          <p:val>
                                            <p:strVal val="0-#ppt_w/2"/>
                                          </p:val>
                                        </p:tav>
                                        <p:tav tm="100000">
                                          <p:val>
                                            <p:strVal val="#ppt_x"/>
                                          </p:val>
                                        </p:tav>
                                      </p:tavLst>
                                    </p:anim>
                                    <p:anim calcmode="lin" valueType="num">
                                      <p:cBhvr additive="base">
                                        <p:cTn id="19" dur="500" fill="hold"/>
                                        <p:tgtEl>
                                          <p:spTgt spid="13323"/>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nodeType="clickEffect">
                                  <p:stCondLst>
                                    <p:cond delay="0"/>
                                  </p:stCondLst>
                                  <p:childTnLst>
                                    <p:set>
                                      <p:cBhvr>
                                        <p:cTn id="23" dur="1" fill="hold">
                                          <p:stCondLst>
                                            <p:cond delay="0"/>
                                          </p:stCondLst>
                                        </p:cTn>
                                        <p:tgtEl>
                                          <p:spTgt spid="13325"/>
                                        </p:tgtEl>
                                        <p:attrNameLst>
                                          <p:attrName>style.visibility</p:attrName>
                                        </p:attrNameLst>
                                      </p:cBhvr>
                                      <p:to>
                                        <p:strVal val="visible"/>
                                      </p:to>
                                    </p:set>
                                    <p:anim calcmode="lin" valueType="num">
                                      <p:cBhvr additive="base">
                                        <p:cTn id="24" dur="500" fill="hold"/>
                                        <p:tgtEl>
                                          <p:spTgt spid="13325"/>
                                        </p:tgtEl>
                                        <p:attrNameLst>
                                          <p:attrName>ppt_x</p:attrName>
                                        </p:attrNameLst>
                                      </p:cBhvr>
                                      <p:tavLst>
                                        <p:tav tm="0">
                                          <p:val>
                                            <p:strVal val="1+#ppt_w/2"/>
                                          </p:val>
                                        </p:tav>
                                        <p:tav tm="100000">
                                          <p:val>
                                            <p:strVal val="#ppt_x"/>
                                          </p:val>
                                        </p:tav>
                                      </p:tavLst>
                                    </p:anim>
                                    <p:anim calcmode="lin" valueType="num">
                                      <p:cBhvr additive="base">
                                        <p:cTn id="25" dur="500" fill="hold"/>
                                        <p:tgtEl>
                                          <p:spTgt spid="13325"/>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3327"/>
                                        </p:tgtEl>
                                        <p:attrNameLst>
                                          <p:attrName>style.visibility</p:attrName>
                                        </p:attrNameLst>
                                      </p:cBhvr>
                                      <p:to>
                                        <p:strVal val="visible"/>
                                      </p:to>
                                    </p:set>
                                    <p:anim calcmode="lin" valueType="num">
                                      <p:cBhvr additive="base">
                                        <p:cTn id="30" dur="500" fill="hold"/>
                                        <p:tgtEl>
                                          <p:spTgt spid="13327"/>
                                        </p:tgtEl>
                                        <p:attrNameLst>
                                          <p:attrName>ppt_x</p:attrName>
                                        </p:attrNameLst>
                                      </p:cBhvr>
                                      <p:tavLst>
                                        <p:tav tm="0">
                                          <p:val>
                                            <p:strVal val="0-#ppt_w/2"/>
                                          </p:val>
                                        </p:tav>
                                        <p:tav tm="100000">
                                          <p:val>
                                            <p:strVal val="#ppt_x"/>
                                          </p:val>
                                        </p:tav>
                                      </p:tavLst>
                                    </p:anim>
                                    <p:anim calcmode="lin" valueType="num">
                                      <p:cBhvr additive="base">
                                        <p:cTn id="31" dur="500" fill="hold"/>
                                        <p:tgtEl>
                                          <p:spTgt spid="13327"/>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3330"/>
                                        </p:tgtEl>
                                        <p:attrNameLst>
                                          <p:attrName>style.visibility</p:attrName>
                                        </p:attrNameLst>
                                      </p:cBhvr>
                                      <p:to>
                                        <p:strVal val="visible"/>
                                      </p:to>
                                    </p:set>
                                  </p:childTnLst>
                                </p:cTn>
                              </p:par>
                            </p:childTnLst>
                          </p:cTn>
                        </p:par>
                        <p:par>
                          <p:cTn id="36" fill="hold" nodeType="afterGroup">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13331"/>
                                        </p:tgtEl>
                                        <p:attrNameLst>
                                          <p:attrName>style.visibility</p:attrName>
                                        </p:attrNameLst>
                                      </p:cBhvr>
                                      <p:to>
                                        <p:strVal val="visible"/>
                                      </p:to>
                                    </p:set>
                                  </p:childTnLst>
                                </p:cTn>
                              </p:par>
                            </p:childTnLst>
                          </p:cTn>
                        </p:par>
                        <p:par>
                          <p:cTn id="39" fill="hold" nodeType="afterGroup">
                            <p:stCondLst>
                              <p:cond delay="1000"/>
                            </p:stCondLst>
                            <p:childTnLst>
                              <p:par>
                                <p:cTn id="40" presetID="16" presetClass="entr" presetSubtype="26" fill="hold" grpId="0" nodeType="afterEffect">
                                  <p:stCondLst>
                                    <p:cond delay="0"/>
                                  </p:stCondLst>
                                  <p:childTnLst>
                                    <p:set>
                                      <p:cBhvr>
                                        <p:cTn id="41" dur="1" fill="hold">
                                          <p:stCondLst>
                                            <p:cond delay="0"/>
                                          </p:stCondLst>
                                        </p:cTn>
                                        <p:tgtEl>
                                          <p:spTgt spid="13328"/>
                                        </p:tgtEl>
                                        <p:attrNameLst>
                                          <p:attrName>style.visibility</p:attrName>
                                        </p:attrNameLst>
                                      </p:cBhvr>
                                      <p:to>
                                        <p:strVal val="visible"/>
                                      </p:to>
                                    </p:set>
                                    <p:animEffect transition="in" filter="barn(inHorizontal)">
                                      <p:cBhvr>
                                        <p:cTn id="42" dur="500"/>
                                        <p:tgtEl>
                                          <p:spTgt spid="1332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3329"/>
                                        </p:tgtEl>
                                        <p:attrNameLst>
                                          <p:attrName>style.visibility</p:attrName>
                                        </p:attrNameLst>
                                      </p:cBhvr>
                                      <p:to>
                                        <p:strVal val="visible"/>
                                      </p:to>
                                    </p:set>
                                    <p:anim calcmode="lin" valueType="num">
                                      <p:cBhvr additive="base">
                                        <p:cTn id="47" dur="500" fill="hold"/>
                                        <p:tgtEl>
                                          <p:spTgt spid="13329"/>
                                        </p:tgtEl>
                                        <p:attrNameLst>
                                          <p:attrName>ppt_x</p:attrName>
                                        </p:attrNameLst>
                                      </p:cBhvr>
                                      <p:tavLst>
                                        <p:tav tm="0">
                                          <p:val>
                                            <p:strVal val="0-#ppt_w/2"/>
                                          </p:val>
                                        </p:tav>
                                        <p:tav tm="100000">
                                          <p:val>
                                            <p:strVal val="#ppt_x"/>
                                          </p:val>
                                        </p:tav>
                                      </p:tavLst>
                                    </p:anim>
                                    <p:anim calcmode="lin" valueType="num">
                                      <p:cBhvr additive="base">
                                        <p:cTn id="48" dur="500" fill="hold"/>
                                        <p:tgtEl>
                                          <p:spTgt spid="13329"/>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3335"/>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26" fill="hold" grpId="0" nodeType="clickEffect">
                                  <p:stCondLst>
                                    <p:cond delay="0"/>
                                  </p:stCondLst>
                                  <p:childTnLst>
                                    <p:set>
                                      <p:cBhvr>
                                        <p:cTn id="56" dur="1" fill="hold">
                                          <p:stCondLst>
                                            <p:cond delay="0"/>
                                          </p:stCondLst>
                                        </p:cTn>
                                        <p:tgtEl>
                                          <p:spTgt spid="13336"/>
                                        </p:tgtEl>
                                        <p:attrNameLst>
                                          <p:attrName>style.visibility</p:attrName>
                                        </p:attrNameLst>
                                      </p:cBhvr>
                                      <p:to>
                                        <p:strVal val="visible"/>
                                      </p:to>
                                    </p:set>
                                    <p:animEffect transition="in" filter="barn(inHorizontal)">
                                      <p:cBhvr>
                                        <p:cTn id="57" dur="500"/>
                                        <p:tgtEl>
                                          <p:spTgt spid="1333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13337"/>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13338"/>
                                        </p:tgtEl>
                                        <p:attrNameLst>
                                          <p:attrName>style.visibility</p:attrName>
                                        </p:attrNameLst>
                                      </p:cBhvr>
                                      <p:to>
                                        <p:strVal val="visible"/>
                                      </p:to>
                                    </p:set>
                                    <p:anim calcmode="lin" valueType="num">
                                      <p:cBhvr additive="base">
                                        <p:cTn id="66" dur="500" fill="hold"/>
                                        <p:tgtEl>
                                          <p:spTgt spid="13338"/>
                                        </p:tgtEl>
                                        <p:attrNameLst>
                                          <p:attrName>ppt_x</p:attrName>
                                        </p:attrNameLst>
                                      </p:cBhvr>
                                      <p:tavLst>
                                        <p:tav tm="0">
                                          <p:val>
                                            <p:strVal val="1+#ppt_w/2"/>
                                          </p:val>
                                        </p:tav>
                                        <p:tav tm="100000">
                                          <p:val>
                                            <p:strVal val="#ppt_x"/>
                                          </p:val>
                                        </p:tav>
                                      </p:tavLst>
                                    </p:anim>
                                    <p:anim calcmode="lin" valueType="num">
                                      <p:cBhvr additive="base">
                                        <p:cTn id="67" dur="500" fill="hold"/>
                                        <p:tgtEl>
                                          <p:spTgt spid="13338"/>
                                        </p:tgtEl>
                                        <p:attrNameLst>
                                          <p:attrName>ppt_y</p:attrName>
                                        </p:attrNameLst>
                                      </p:cBhvr>
                                      <p:tavLst>
                                        <p:tav tm="0">
                                          <p:val>
                                            <p:strVal val="#ppt_y"/>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13339"/>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2" fill="hold" grpId="0" nodeType="clickEffect">
                                  <p:stCondLst>
                                    <p:cond delay="0"/>
                                  </p:stCondLst>
                                  <p:childTnLst>
                                    <p:set>
                                      <p:cBhvr>
                                        <p:cTn id="75" dur="1" fill="hold">
                                          <p:stCondLst>
                                            <p:cond delay="0"/>
                                          </p:stCondLst>
                                        </p:cTn>
                                        <p:tgtEl>
                                          <p:spTgt spid="13340"/>
                                        </p:tgtEl>
                                        <p:attrNameLst>
                                          <p:attrName>style.visibility</p:attrName>
                                        </p:attrNameLst>
                                      </p:cBhvr>
                                      <p:to>
                                        <p:strVal val="visible"/>
                                      </p:to>
                                    </p:set>
                                    <p:anim calcmode="lin" valueType="num">
                                      <p:cBhvr additive="base">
                                        <p:cTn id="76" dur="500" fill="hold"/>
                                        <p:tgtEl>
                                          <p:spTgt spid="13340"/>
                                        </p:tgtEl>
                                        <p:attrNameLst>
                                          <p:attrName>ppt_x</p:attrName>
                                        </p:attrNameLst>
                                      </p:cBhvr>
                                      <p:tavLst>
                                        <p:tav tm="0">
                                          <p:val>
                                            <p:strVal val="1+#ppt_w/2"/>
                                          </p:val>
                                        </p:tav>
                                        <p:tav tm="100000">
                                          <p:val>
                                            <p:strVal val="#ppt_x"/>
                                          </p:val>
                                        </p:tav>
                                      </p:tavLst>
                                    </p:anim>
                                    <p:anim calcmode="lin" valueType="num">
                                      <p:cBhvr additive="base">
                                        <p:cTn id="77" dur="500" fill="hold"/>
                                        <p:tgtEl>
                                          <p:spTgt spid="13340"/>
                                        </p:tgtEl>
                                        <p:attrNameLst>
                                          <p:attrName>ppt_y</p:attrName>
                                        </p:attrNameLst>
                                      </p:cBhvr>
                                      <p:tavLst>
                                        <p:tav tm="0">
                                          <p:val>
                                            <p:strVal val="#ppt_y"/>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13341"/>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2" fill="hold" grpId="0" nodeType="clickEffect">
                                  <p:stCondLst>
                                    <p:cond delay="0"/>
                                  </p:stCondLst>
                                  <p:childTnLst>
                                    <p:set>
                                      <p:cBhvr>
                                        <p:cTn id="85" dur="1" fill="hold">
                                          <p:stCondLst>
                                            <p:cond delay="0"/>
                                          </p:stCondLst>
                                        </p:cTn>
                                        <p:tgtEl>
                                          <p:spTgt spid="13342"/>
                                        </p:tgtEl>
                                        <p:attrNameLst>
                                          <p:attrName>style.visibility</p:attrName>
                                        </p:attrNameLst>
                                      </p:cBhvr>
                                      <p:to>
                                        <p:strVal val="visible"/>
                                      </p:to>
                                    </p:set>
                                    <p:anim calcmode="lin" valueType="num">
                                      <p:cBhvr additive="base">
                                        <p:cTn id="86" dur="500" fill="hold"/>
                                        <p:tgtEl>
                                          <p:spTgt spid="13342"/>
                                        </p:tgtEl>
                                        <p:attrNameLst>
                                          <p:attrName>ppt_x</p:attrName>
                                        </p:attrNameLst>
                                      </p:cBhvr>
                                      <p:tavLst>
                                        <p:tav tm="0">
                                          <p:val>
                                            <p:strVal val="1+#ppt_w/2"/>
                                          </p:val>
                                        </p:tav>
                                        <p:tav tm="100000">
                                          <p:val>
                                            <p:strVal val="#ppt_x"/>
                                          </p:val>
                                        </p:tav>
                                      </p:tavLst>
                                    </p:anim>
                                    <p:anim calcmode="lin" valueType="num">
                                      <p:cBhvr additive="base">
                                        <p:cTn id="87" dur="500" fill="hold"/>
                                        <p:tgtEl>
                                          <p:spTgt spid="13342"/>
                                        </p:tgtEl>
                                        <p:attrNameLst>
                                          <p:attrName>ppt_y</p:attrName>
                                        </p:attrNameLst>
                                      </p:cBhvr>
                                      <p:tavLst>
                                        <p:tav tm="0">
                                          <p:val>
                                            <p:strVal val="#ppt_y"/>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499"/>
                                          </p:stCondLst>
                                        </p:cTn>
                                        <p:tgtEl>
                                          <p:spTgt spid="13343"/>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2" presetClass="entr" presetSubtype="2" fill="hold" grpId="0" nodeType="clickEffect">
                                  <p:stCondLst>
                                    <p:cond delay="0"/>
                                  </p:stCondLst>
                                  <p:childTnLst>
                                    <p:set>
                                      <p:cBhvr>
                                        <p:cTn id="95" dur="1" fill="hold">
                                          <p:stCondLst>
                                            <p:cond delay="0"/>
                                          </p:stCondLst>
                                        </p:cTn>
                                        <p:tgtEl>
                                          <p:spTgt spid="13344"/>
                                        </p:tgtEl>
                                        <p:attrNameLst>
                                          <p:attrName>style.visibility</p:attrName>
                                        </p:attrNameLst>
                                      </p:cBhvr>
                                      <p:to>
                                        <p:strVal val="visible"/>
                                      </p:to>
                                    </p:set>
                                    <p:anim calcmode="lin" valueType="num">
                                      <p:cBhvr additive="base">
                                        <p:cTn id="96" dur="500" fill="hold"/>
                                        <p:tgtEl>
                                          <p:spTgt spid="13344"/>
                                        </p:tgtEl>
                                        <p:attrNameLst>
                                          <p:attrName>ppt_x</p:attrName>
                                        </p:attrNameLst>
                                      </p:cBhvr>
                                      <p:tavLst>
                                        <p:tav tm="0">
                                          <p:val>
                                            <p:strVal val="1+#ppt_w/2"/>
                                          </p:val>
                                        </p:tav>
                                        <p:tav tm="100000">
                                          <p:val>
                                            <p:strVal val="#ppt_x"/>
                                          </p:val>
                                        </p:tav>
                                      </p:tavLst>
                                    </p:anim>
                                    <p:anim calcmode="lin" valueType="num">
                                      <p:cBhvr additive="base">
                                        <p:cTn id="97" dur="500" fill="hold"/>
                                        <p:tgtEl>
                                          <p:spTgt spid="13344"/>
                                        </p:tgtEl>
                                        <p:attrNameLst>
                                          <p:attrName>ppt_y</p:attrName>
                                        </p:attrNameLst>
                                      </p:cBhvr>
                                      <p:tavLst>
                                        <p:tav tm="0">
                                          <p:val>
                                            <p:strVal val="#ppt_y"/>
                                          </p:val>
                                        </p:tav>
                                        <p:tav tm="100000">
                                          <p:val>
                                            <p:strVal val="#ppt_y"/>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499"/>
                                          </p:stCondLst>
                                        </p:cTn>
                                        <p:tgtEl>
                                          <p:spTgt spid="13345"/>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 presetClass="entr" presetSubtype="2" fill="hold" grpId="0" nodeType="clickEffect">
                                  <p:stCondLst>
                                    <p:cond delay="0"/>
                                  </p:stCondLst>
                                  <p:childTnLst>
                                    <p:set>
                                      <p:cBhvr>
                                        <p:cTn id="105" dur="1" fill="hold">
                                          <p:stCondLst>
                                            <p:cond delay="0"/>
                                          </p:stCondLst>
                                        </p:cTn>
                                        <p:tgtEl>
                                          <p:spTgt spid="13346"/>
                                        </p:tgtEl>
                                        <p:attrNameLst>
                                          <p:attrName>style.visibility</p:attrName>
                                        </p:attrNameLst>
                                      </p:cBhvr>
                                      <p:to>
                                        <p:strVal val="visible"/>
                                      </p:to>
                                    </p:set>
                                    <p:anim calcmode="lin" valueType="num">
                                      <p:cBhvr additive="base">
                                        <p:cTn id="106" dur="500" fill="hold"/>
                                        <p:tgtEl>
                                          <p:spTgt spid="13346"/>
                                        </p:tgtEl>
                                        <p:attrNameLst>
                                          <p:attrName>ppt_x</p:attrName>
                                        </p:attrNameLst>
                                      </p:cBhvr>
                                      <p:tavLst>
                                        <p:tav tm="0">
                                          <p:val>
                                            <p:strVal val="1+#ppt_w/2"/>
                                          </p:val>
                                        </p:tav>
                                        <p:tav tm="100000">
                                          <p:val>
                                            <p:strVal val="#ppt_x"/>
                                          </p:val>
                                        </p:tav>
                                      </p:tavLst>
                                    </p:anim>
                                    <p:anim calcmode="lin" valueType="num">
                                      <p:cBhvr additive="base">
                                        <p:cTn id="107" dur="500" fill="hold"/>
                                        <p:tgtEl>
                                          <p:spTgt spid="13346"/>
                                        </p:tgtEl>
                                        <p:attrNameLst>
                                          <p:attrName>ppt_y</p:attrName>
                                        </p:attrNameLst>
                                      </p:cBhvr>
                                      <p:tavLst>
                                        <p:tav tm="0">
                                          <p:val>
                                            <p:strVal val="#ppt_y"/>
                                          </p:val>
                                        </p:tav>
                                        <p:tav tm="100000">
                                          <p:val>
                                            <p:strVal val="#ppt_y"/>
                                          </p:val>
                                        </p:tav>
                                      </p:tavLst>
                                    </p:anim>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 presetClass="entr" presetSubtype="8" fill="hold" grpId="0" nodeType="clickEffect">
                                  <p:stCondLst>
                                    <p:cond delay="0"/>
                                  </p:stCondLst>
                                  <p:childTnLst>
                                    <p:set>
                                      <p:cBhvr>
                                        <p:cTn id="111" dur="1" fill="hold">
                                          <p:stCondLst>
                                            <p:cond delay="0"/>
                                          </p:stCondLst>
                                        </p:cTn>
                                        <p:tgtEl>
                                          <p:spTgt spid="13347"/>
                                        </p:tgtEl>
                                        <p:attrNameLst>
                                          <p:attrName>style.visibility</p:attrName>
                                        </p:attrNameLst>
                                      </p:cBhvr>
                                      <p:to>
                                        <p:strVal val="visible"/>
                                      </p:to>
                                    </p:set>
                                    <p:anim calcmode="lin" valueType="num">
                                      <p:cBhvr additive="base">
                                        <p:cTn id="112" dur="500" fill="hold"/>
                                        <p:tgtEl>
                                          <p:spTgt spid="13347"/>
                                        </p:tgtEl>
                                        <p:attrNameLst>
                                          <p:attrName>ppt_x</p:attrName>
                                        </p:attrNameLst>
                                      </p:cBhvr>
                                      <p:tavLst>
                                        <p:tav tm="0">
                                          <p:val>
                                            <p:strVal val="0-#ppt_w/2"/>
                                          </p:val>
                                        </p:tav>
                                        <p:tav tm="100000">
                                          <p:val>
                                            <p:strVal val="#ppt_x"/>
                                          </p:val>
                                        </p:tav>
                                      </p:tavLst>
                                    </p:anim>
                                    <p:anim calcmode="lin" valueType="num">
                                      <p:cBhvr additive="base">
                                        <p:cTn id="113" dur="500" fill="hold"/>
                                        <p:tgtEl>
                                          <p:spTgt spid="133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3" grpId="0"/>
      <p:bldP spid="13327" grpId="0"/>
      <p:bldP spid="13328" grpId="0"/>
      <p:bldP spid="13329" grpId="0"/>
      <p:bldP spid="13330" grpId="0" animBg="1"/>
      <p:bldP spid="13331" grpId="0" animBg="1"/>
      <p:bldP spid="13335" grpId="0"/>
      <p:bldP spid="13336" grpId="0"/>
      <p:bldP spid="13337" grpId="0"/>
      <p:bldP spid="13338" grpId="0"/>
      <p:bldP spid="13339" grpId="0"/>
      <p:bldP spid="13340" grpId="0"/>
      <p:bldP spid="13341" grpId="0"/>
      <p:bldP spid="13342" grpId="0"/>
      <p:bldP spid="13343" grpId="0"/>
      <p:bldP spid="13344" grpId="0"/>
      <p:bldP spid="13345" grpId="0"/>
      <p:bldP spid="13346" grpId="0"/>
      <p:bldP spid="13347" grpId="0"/>
      <p:bldP spid="1335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矩形 53255">
            <a:extLst>
              <a:ext uri="{FF2B5EF4-FFF2-40B4-BE49-F238E27FC236}">
                <a16:creationId xmlns:a16="http://schemas.microsoft.com/office/drawing/2014/main" id="{D5437093-2B0B-489D-9474-E795CB00D118}"/>
              </a:ext>
            </a:extLst>
          </p:cNvPr>
          <p:cNvSpPr>
            <a:spLocks noChangeArrowheads="1"/>
          </p:cNvSpPr>
          <p:nvPr/>
        </p:nvSpPr>
        <p:spPr bwMode="auto">
          <a:xfrm>
            <a:off x="228600" y="76200"/>
            <a:ext cx="2895600"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  2.7 </a:t>
            </a:r>
            <a:r>
              <a:rPr lang="zh-CN" altLang="en-US">
                <a:solidFill>
                  <a:schemeClr val="bg1"/>
                </a:solidFill>
                <a:latin typeface="黑体" panose="02010609060101010101" pitchFamily="49" charset="-122"/>
                <a:ea typeface="黑体" panose="02010609060101010101" pitchFamily="49" charset="-122"/>
              </a:rPr>
              <a:t>等效电源定理</a:t>
            </a:r>
          </a:p>
        </p:txBody>
      </p:sp>
      <p:sp>
        <p:nvSpPr>
          <p:cNvPr id="58371" name="矩形 53256">
            <a:extLst>
              <a:ext uri="{FF2B5EF4-FFF2-40B4-BE49-F238E27FC236}">
                <a16:creationId xmlns:a16="http://schemas.microsoft.com/office/drawing/2014/main" id="{E357576B-4079-41F2-AF83-2C212D4A1855}"/>
              </a:ext>
            </a:extLst>
          </p:cNvPr>
          <p:cNvSpPr>
            <a:spLocks noChangeArrowheads="1" noChangeShapeType="1" noTextEdit="1"/>
          </p:cNvSpPr>
          <p:nvPr/>
        </p:nvSpPr>
        <p:spPr bwMode="auto">
          <a:xfrm>
            <a:off x="3429000" y="0"/>
            <a:ext cx="48768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  四、戴维南定理的应用举例</a:t>
            </a:r>
          </a:p>
        </p:txBody>
      </p:sp>
      <p:sp>
        <p:nvSpPr>
          <p:cNvPr id="53258" name="矩形 53257">
            <a:extLst>
              <a:ext uri="{FF2B5EF4-FFF2-40B4-BE49-F238E27FC236}">
                <a16:creationId xmlns:a16="http://schemas.microsoft.com/office/drawing/2014/main" id="{015585E7-0541-42DA-A766-364AFFAB4B7F}"/>
              </a:ext>
            </a:extLst>
          </p:cNvPr>
          <p:cNvSpPr>
            <a:spLocks noChangeArrowheads="1"/>
          </p:cNvSpPr>
          <p:nvPr/>
        </p:nvSpPr>
        <p:spPr bwMode="auto">
          <a:xfrm>
            <a:off x="304800" y="7620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solidFill>
                  <a:srgbClr val="D82E1C"/>
                </a:solidFill>
                <a:latin typeface="黑体" panose="02010609060101010101" pitchFamily="49" charset="-122"/>
                <a:ea typeface="黑体" panose="02010609060101010101" pitchFamily="49" charset="-122"/>
              </a:rPr>
              <a:t>     </a:t>
            </a:r>
            <a:r>
              <a:rPr lang="zh-CN" altLang="en-US">
                <a:solidFill>
                  <a:srgbClr val="0000FF"/>
                </a:solidFill>
                <a:latin typeface="华文新魏" panose="02010800040101010101" pitchFamily="2" charset="-122"/>
                <a:ea typeface="华文新魏" panose="02010800040101010101" pitchFamily="2" charset="-122"/>
              </a:rPr>
              <a:t>如图</a:t>
            </a:r>
            <a:r>
              <a:rPr lang="en-US" altLang="zh-CN">
                <a:solidFill>
                  <a:srgbClr val="0000FF"/>
                </a:solidFill>
                <a:latin typeface="华文新魏" panose="02010800040101010101" pitchFamily="2" charset="-122"/>
                <a:ea typeface="华文新魏" panose="02010800040101010101" pitchFamily="2" charset="-122"/>
              </a:rPr>
              <a:t>(a)</a:t>
            </a:r>
            <a:r>
              <a:rPr lang="zh-CN" altLang="en-US">
                <a:solidFill>
                  <a:srgbClr val="0000FF"/>
                </a:solidFill>
                <a:latin typeface="华文新魏" panose="02010800040101010101" pitchFamily="2" charset="-122"/>
                <a:ea typeface="华文新魏" panose="02010800040101010101" pitchFamily="2" charset="-122"/>
              </a:rPr>
              <a:t>所示电路，已知当</a:t>
            </a:r>
            <a:r>
              <a:rPr lang="en-US" altLang="zh-CN">
                <a:solidFill>
                  <a:srgbClr val="0000FF"/>
                </a:solidFill>
                <a:latin typeface="华文新魏" panose="02010800040101010101" pitchFamily="2" charset="-122"/>
                <a:ea typeface="华文新魏" panose="02010800040101010101" pitchFamily="2" charset="-122"/>
              </a:rPr>
              <a:t>R</a:t>
            </a:r>
            <a:r>
              <a:rPr lang="en-US" altLang="zh-CN" baseline="-25000">
                <a:solidFill>
                  <a:srgbClr val="0000FF"/>
                </a:solidFill>
                <a:latin typeface="华文新魏" panose="02010800040101010101" pitchFamily="2" charset="-122"/>
                <a:ea typeface="华文新魏" panose="02010800040101010101" pitchFamily="2" charset="-122"/>
              </a:rPr>
              <a:t>L</a:t>
            </a:r>
            <a:r>
              <a:rPr lang="en-US" altLang="zh-CN">
                <a:solidFill>
                  <a:srgbClr val="0000FF"/>
                </a:solidFill>
                <a:latin typeface="华文新魏" panose="02010800040101010101" pitchFamily="2" charset="-122"/>
                <a:ea typeface="华文新魏" panose="02010800040101010101" pitchFamily="2" charset="-122"/>
              </a:rPr>
              <a:t>=9 Ω </a:t>
            </a:r>
            <a:r>
              <a:rPr lang="zh-CN" altLang="en-US">
                <a:solidFill>
                  <a:srgbClr val="0000FF"/>
                </a:solidFill>
                <a:latin typeface="华文新魏" panose="02010800040101010101" pitchFamily="2" charset="-122"/>
                <a:ea typeface="华文新魏" panose="02010800040101010101" pitchFamily="2" charset="-122"/>
              </a:rPr>
              <a:t>时</a:t>
            </a:r>
            <a:r>
              <a:rPr lang="en-US" altLang="zh-CN">
                <a:solidFill>
                  <a:srgbClr val="0000FF"/>
                </a:solidFill>
                <a:latin typeface="Times New Roman" panose="02020603050405020304" pitchFamily="18" charset="0"/>
                <a:ea typeface="华文新魏" panose="02010800040101010101" pitchFamily="2" charset="-122"/>
              </a:rPr>
              <a:t>I</a:t>
            </a:r>
            <a:r>
              <a:rPr lang="en-US" altLang="zh-CN" baseline="-25000">
                <a:solidFill>
                  <a:srgbClr val="0000FF"/>
                </a:solidFill>
                <a:latin typeface="华文新魏" panose="02010800040101010101" pitchFamily="2" charset="-122"/>
                <a:ea typeface="华文新魏" panose="02010800040101010101" pitchFamily="2" charset="-122"/>
              </a:rPr>
              <a:t>L</a:t>
            </a:r>
            <a:r>
              <a:rPr lang="en-US" altLang="zh-CN">
                <a:solidFill>
                  <a:srgbClr val="0000FF"/>
                </a:solidFill>
                <a:latin typeface="华文新魏" panose="02010800040101010101" pitchFamily="2" charset="-122"/>
                <a:ea typeface="华文新魏" panose="02010800040101010101" pitchFamily="2" charset="-122"/>
              </a:rPr>
              <a:t>=0.4A</a:t>
            </a:r>
            <a:r>
              <a:rPr lang="zh-CN" altLang="en-US">
                <a:solidFill>
                  <a:srgbClr val="0000FF"/>
                </a:solidFill>
                <a:latin typeface="华文新魏" panose="02010800040101010101" pitchFamily="2" charset="-122"/>
                <a:ea typeface="华文新魏" panose="02010800040101010101" pitchFamily="2" charset="-122"/>
              </a:rPr>
              <a:t>，若</a:t>
            </a:r>
            <a:r>
              <a:rPr lang="en-US" altLang="zh-CN">
                <a:solidFill>
                  <a:srgbClr val="0000FF"/>
                </a:solidFill>
                <a:latin typeface="华文新魏" panose="02010800040101010101" pitchFamily="2" charset="-122"/>
                <a:ea typeface="华文新魏" panose="02010800040101010101" pitchFamily="2" charset="-122"/>
              </a:rPr>
              <a:t>R</a:t>
            </a:r>
            <a:r>
              <a:rPr lang="en-US" altLang="zh-CN" baseline="-25000">
                <a:solidFill>
                  <a:srgbClr val="0000FF"/>
                </a:solidFill>
                <a:latin typeface="华文新魏" panose="02010800040101010101" pitchFamily="2" charset="-122"/>
                <a:ea typeface="华文新魏" panose="02010800040101010101" pitchFamily="2" charset="-122"/>
              </a:rPr>
              <a:t>L</a:t>
            </a:r>
            <a:r>
              <a:rPr lang="zh-CN" altLang="en-US">
                <a:solidFill>
                  <a:srgbClr val="0000FF"/>
                </a:solidFill>
                <a:latin typeface="华文新魏" panose="02010800040101010101" pitchFamily="2" charset="-122"/>
                <a:ea typeface="华文新魏" panose="02010800040101010101" pitchFamily="2" charset="-122"/>
              </a:rPr>
              <a:t>变为</a:t>
            </a:r>
            <a:r>
              <a:rPr lang="en-US" altLang="zh-CN">
                <a:solidFill>
                  <a:srgbClr val="0000FF"/>
                </a:solidFill>
                <a:latin typeface="华文新魏" panose="02010800040101010101" pitchFamily="2" charset="-122"/>
                <a:ea typeface="华文新魏" panose="02010800040101010101" pitchFamily="2" charset="-122"/>
              </a:rPr>
              <a:t>7 Ω </a:t>
            </a:r>
            <a:r>
              <a:rPr lang="zh-CN" altLang="en-US">
                <a:solidFill>
                  <a:srgbClr val="0000FF"/>
                </a:solidFill>
                <a:latin typeface="华文新魏" panose="02010800040101010101" pitchFamily="2" charset="-122"/>
                <a:ea typeface="华文新魏" panose="02010800040101010101" pitchFamily="2" charset="-122"/>
              </a:rPr>
              <a:t>时，其上的电流又为多大？</a:t>
            </a:r>
          </a:p>
        </p:txBody>
      </p:sp>
      <p:sp>
        <p:nvSpPr>
          <p:cNvPr id="53259" name="矩形 53258">
            <a:extLst>
              <a:ext uri="{FF2B5EF4-FFF2-40B4-BE49-F238E27FC236}">
                <a16:creationId xmlns:a16="http://schemas.microsoft.com/office/drawing/2014/main" id="{4EF9C300-6BD0-40F6-BD98-2DCF532E263B}"/>
              </a:ext>
            </a:extLst>
          </p:cNvPr>
          <p:cNvSpPr>
            <a:spLocks noChangeArrowheads="1"/>
          </p:cNvSpPr>
          <p:nvPr/>
        </p:nvSpPr>
        <p:spPr bwMode="auto">
          <a:xfrm>
            <a:off x="304800" y="1371600"/>
            <a:ext cx="4495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D82E1C"/>
                </a:solidFill>
                <a:latin typeface="黑体" panose="02010609060101010101" pitchFamily="49" charset="-122"/>
                <a:ea typeface="黑体" panose="02010609060101010101" pitchFamily="49" charset="-122"/>
              </a:rPr>
              <a:t>解：</a:t>
            </a:r>
            <a:r>
              <a:rPr lang="zh-CN" altLang="en-US">
                <a:solidFill>
                  <a:srgbClr val="0000FF"/>
                </a:solidFill>
                <a:latin typeface="华文新魏" panose="02010800040101010101" pitchFamily="2" charset="-122"/>
                <a:ea typeface="华文新魏" panose="02010800040101010101" pitchFamily="2" charset="-122"/>
              </a:rPr>
              <a:t>本题不能按</a:t>
            </a:r>
            <a:r>
              <a:rPr lang="zh-CN" altLang="en-US">
                <a:solidFill>
                  <a:srgbClr val="0000FF"/>
                </a:solidFill>
                <a:latin typeface="Arial" panose="020B0604020202020204" pitchFamily="34" charset="0"/>
                <a:ea typeface="华文新魏" panose="02010800040101010101" pitchFamily="2" charset="-122"/>
              </a:rPr>
              <a:t>“</a:t>
            </a:r>
            <a:r>
              <a:rPr lang="zh-CN" altLang="en-US">
                <a:solidFill>
                  <a:srgbClr val="0000FF"/>
                </a:solidFill>
                <a:latin typeface="华文新魏" panose="02010800040101010101" pitchFamily="2" charset="-122"/>
                <a:ea typeface="华文新魏" panose="02010800040101010101" pitchFamily="2" charset="-122"/>
              </a:rPr>
              <a:t>常规</a:t>
            </a:r>
            <a:r>
              <a:rPr lang="zh-CN" altLang="en-US">
                <a:solidFill>
                  <a:srgbClr val="0000FF"/>
                </a:solidFill>
                <a:latin typeface="Arial" panose="020B0604020202020204" pitchFamily="34" charset="0"/>
                <a:ea typeface="华文新魏" panose="02010800040101010101" pitchFamily="2" charset="-122"/>
              </a:rPr>
              <a:t>”</a:t>
            </a:r>
            <a:r>
              <a:rPr lang="zh-CN" altLang="en-US">
                <a:solidFill>
                  <a:srgbClr val="0000FF"/>
                </a:solidFill>
                <a:latin typeface="华文新魏" panose="02010800040101010101" pitchFamily="2" charset="-122"/>
                <a:ea typeface="华文新魏" panose="02010800040101010101" pitchFamily="2" charset="-122"/>
              </a:rPr>
              <a:t>的戴维南定理求解问题的步骤进行，而要先求</a:t>
            </a:r>
            <a:r>
              <a:rPr lang="en-US" altLang="zh-CN" i="1">
                <a:solidFill>
                  <a:srgbClr val="0000FF"/>
                </a:solidFill>
                <a:latin typeface="Times New Roman" panose="02020603050405020304" pitchFamily="18" charset="0"/>
                <a:ea typeface="华文新魏" panose="02010800040101010101" pitchFamily="2" charset="-122"/>
              </a:rPr>
              <a:t>R</a:t>
            </a:r>
            <a:r>
              <a:rPr lang="en-US" altLang="zh-CN" baseline="-25000">
                <a:solidFill>
                  <a:srgbClr val="0000FF"/>
                </a:solidFill>
                <a:latin typeface="Times New Roman" panose="02020603050405020304" pitchFamily="18" charset="0"/>
                <a:ea typeface="华文新魏" panose="02010800040101010101" pitchFamily="2" charset="-122"/>
              </a:rPr>
              <a:t>0</a:t>
            </a:r>
            <a:r>
              <a:rPr lang="en-US" altLang="zh-CN">
                <a:solidFill>
                  <a:srgbClr val="0000FF"/>
                </a:solidFill>
                <a:latin typeface="华文新魏" panose="02010800040101010101" pitchFamily="2" charset="-122"/>
                <a:ea typeface="华文新魏" panose="02010800040101010101" pitchFamily="2" charset="-122"/>
              </a:rPr>
              <a:t> </a:t>
            </a:r>
            <a:r>
              <a:rPr lang="zh-CN" altLang="en-US">
                <a:solidFill>
                  <a:srgbClr val="0000FF"/>
                </a:solidFill>
                <a:latin typeface="华文新魏" panose="02010800040101010101" pitchFamily="2" charset="-122"/>
                <a:ea typeface="华文新魏" panose="02010800040101010101" pitchFamily="2" charset="-122"/>
              </a:rPr>
              <a:t>。 </a:t>
            </a:r>
          </a:p>
        </p:txBody>
      </p:sp>
      <p:sp>
        <p:nvSpPr>
          <p:cNvPr id="53261" name="矩形 53260">
            <a:extLst>
              <a:ext uri="{FF2B5EF4-FFF2-40B4-BE49-F238E27FC236}">
                <a16:creationId xmlns:a16="http://schemas.microsoft.com/office/drawing/2014/main" id="{CFB7AF2D-80E0-46EA-B447-8C21C2B85993}"/>
              </a:ext>
            </a:extLst>
          </p:cNvPr>
          <p:cNvSpPr>
            <a:spLocks noChangeArrowheads="1"/>
          </p:cNvSpPr>
          <p:nvPr/>
        </p:nvSpPr>
        <p:spPr bwMode="auto">
          <a:xfrm>
            <a:off x="304800" y="1981200"/>
            <a:ext cx="44958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0000FF"/>
                </a:solidFill>
                <a:latin typeface="华文新魏" panose="02010800040101010101" pitchFamily="2" charset="-122"/>
                <a:ea typeface="华文新魏" panose="02010800040101010101" pitchFamily="2" charset="-122"/>
              </a:rPr>
              <a:t>(1)</a:t>
            </a:r>
            <a:r>
              <a:rPr lang="zh-CN" altLang="en-US">
                <a:solidFill>
                  <a:srgbClr val="0000FF"/>
                </a:solidFill>
                <a:latin typeface="华文新魏" panose="02010800040101010101" pitchFamily="2" charset="-122"/>
                <a:ea typeface="华文新魏" panose="02010800040101010101" pitchFamily="2" charset="-122"/>
              </a:rPr>
              <a:t>求</a:t>
            </a:r>
            <a:r>
              <a:rPr lang="en-US" altLang="zh-CN" i="1">
                <a:solidFill>
                  <a:srgbClr val="0000FF"/>
                </a:solidFill>
                <a:latin typeface="Times New Roman" panose="02020603050405020304" pitchFamily="18" charset="0"/>
                <a:ea typeface="华文新魏" panose="02010800040101010101" pitchFamily="2" charset="-122"/>
              </a:rPr>
              <a:t>R</a:t>
            </a:r>
            <a:r>
              <a:rPr lang="en-US" altLang="zh-CN" baseline="-25000">
                <a:solidFill>
                  <a:srgbClr val="0000FF"/>
                </a:solidFill>
                <a:latin typeface="Times New Roman" panose="02020603050405020304" pitchFamily="18" charset="0"/>
                <a:ea typeface="华文新魏" panose="02010800040101010101" pitchFamily="2" charset="-122"/>
              </a:rPr>
              <a:t>0</a:t>
            </a:r>
            <a:r>
              <a:rPr lang="zh-CN" altLang="en-US">
                <a:solidFill>
                  <a:srgbClr val="0000FF"/>
                </a:solidFill>
                <a:latin typeface="华文新魏" panose="02010800040101010101" pitchFamily="2" charset="-122"/>
                <a:ea typeface="华文新魏" panose="02010800040101010101" pitchFamily="2" charset="-122"/>
              </a:rPr>
              <a:t>。将图</a:t>
            </a:r>
            <a:r>
              <a:rPr lang="en-US" altLang="zh-CN">
                <a:solidFill>
                  <a:srgbClr val="0000FF"/>
                </a:solidFill>
                <a:latin typeface="华文新魏" panose="02010800040101010101" pitchFamily="2" charset="-122"/>
                <a:ea typeface="华文新魏" panose="02010800040101010101" pitchFamily="2" charset="-122"/>
              </a:rPr>
              <a:t>(a)</a:t>
            </a:r>
            <a:r>
              <a:rPr lang="zh-CN" altLang="en-US">
                <a:solidFill>
                  <a:srgbClr val="0000FF"/>
                </a:solidFill>
                <a:latin typeface="华文新魏" panose="02010800040101010101" pitchFamily="2" charset="-122"/>
                <a:ea typeface="华文新魏" panose="02010800040101010101" pitchFamily="2" charset="-122"/>
              </a:rPr>
              <a:t>中电压源短路，电流源开路得到</a:t>
            </a:r>
            <a:r>
              <a:rPr lang="en-US" altLang="zh-CN">
                <a:solidFill>
                  <a:srgbClr val="0000FF"/>
                </a:solidFill>
                <a:latin typeface="华文新魏" panose="02010800040101010101" pitchFamily="2" charset="-122"/>
                <a:ea typeface="华文新魏" panose="02010800040101010101" pitchFamily="2" charset="-122"/>
              </a:rPr>
              <a:t>N</a:t>
            </a:r>
            <a:r>
              <a:rPr lang="en-US" altLang="zh-CN" baseline="-25000">
                <a:solidFill>
                  <a:srgbClr val="0000FF"/>
                </a:solidFill>
                <a:latin typeface="华文新魏" panose="02010800040101010101" pitchFamily="2" charset="-122"/>
                <a:ea typeface="华文新魏" panose="02010800040101010101" pitchFamily="2" charset="-122"/>
              </a:rPr>
              <a:t>0</a:t>
            </a:r>
            <a:r>
              <a:rPr lang="en-US" altLang="zh-CN">
                <a:solidFill>
                  <a:srgbClr val="0000FF"/>
                </a:solidFill>
                <a:latin typeface="华文新魏" panose="02010800040101010101" pitchFamily="2" charset="-122"/>
                <a:ea typeface="华文新魏" panose="02010800040101010101" pitchFamily="2" charset="-122"/>
              </a:rPr>
              <a:t>,</a:t>
            </a:r>
            <a:r>
              <a:rPr lang="zh-CN" altLang="en-US">
                <a:solidFill>
                  <a:srgbClr val="0000FF"/>
                </a:solidFill>
                <a:latin typeface="华文新魏" panose="02010800040101010101" pitchFamily="2" charset="-122"/>
                <a:ea typeface="华文新魏" panose="02010800040101010101" pitchFamily="2" charset="-122"/>
              </a:rPr>
              <a:t>并外加电流源</a:t>
            </a:r>
            <a:r>
              <a:rPr lang="en-US" altLang="zh-CN">
                <a:solidFill>
                  <a:srgbClr val="0000FF"/>
                </a:solidFill>
                <a:latin typeface="Times New Roman" panose="02020603050405020304" pitchFamily="18" charset="0"/>
                <a:ea typeface="华文新魏" panose="02010800040101010101" pitchFamily="2" charset="-122"/>
              </a:rPr>
              <a:t>I</a:t>
            </a:r>
            <a:r>
              <a:rPr lang="zh-CN" altLang="en-US">
                <a:solidFill>
                  <a:srgbClr val="0000FF"/>
                </a:solidFill>
                <a:latin typeface="华文新魏" panose="02010800040101010101" pitchFamily="2" charset="-122"/>
                <a:ea typeface="华文新魏" panose="02010800040101010101" pitchFamily="2" charset="-122"/>
              </a:rPr>
              <a:t>，如图</a:t>
            </a:r>
            <a:r>
              <a:rPr lang="en-US" altLang="zh-CN">
                <a:solidFill>
                  <a:srgbClr val="0000FF"/>
                </a:solidFill>
                <a:latin typeface="华文新魏" panose="02010800040101010101" pitchFamily="2" charset="-122"/>
                <a:ea typeface="华文新魏" panose="02010800040101010101" pitchFamily="2" charset="-122"/>
              </a:rPr>
              <a:t>(b)</a:t>
            </a:r>
            <a:r>
              <a:rPr lang="zh-CN" altLang="en-US">
                <a:solidFill>
                  <a:srgbClr val="0000FF"/>
                </a:solidFill>
                <a:latin typeface="华文新魏" panose="02010800040101010101" pitchFamily="2" charset="-122"/>
                <a:ea typeface="华文新魏" panose="02010800040101010101" pitchFamily="2" charset="-122"/>
              </a:rPr>
              <a:t>所示。由</a:t>
            </a:r>
            <a:r>
              <a:rPr lang="en-US" altLang="zh-CN">
                <a:solidFill>
                  <a:srgbClr val="0000FF"/>
                </a:solidFill>
                <a:latin typeface="华文新魏" panose="02010800040101010101" pitchFamily="2" charset="-122"/>
                <a:ea typeface="华文新魏" panose="02010800040101010101" pitchFamily="2" charset="-122"/>
              </a:rPr>
              <a:t>KCL</a:t>
            </a:r>
            <a:r>
              <a:rPr lang="zh-CN" altLang="en-US">
                <a:solidFill>
                  <a:srgbClr val="0000FF"/>
                </a:solidFill>
                <a:latin typeface="华文新魏" panose="02010800040101010101" pitchFamily="2" charset="-122"/>
                <a:ea typeface="华文新魏" panose="02010800040101010101" pitchFamily="2" charset="-122"/>
              </a:rPr>
              <a:t>得   </a:t>
            </a:r>
            <a:r>
              <a:rPr lang="en-US" altLang="zh-CN">
                <a:solidFill>
                  <a:srgbClr val="0000FF"/>
                </a:solidFill>
                <a:latin typeface="Times New Roman" panose="02020603050405020304" pitchFamily="18" charset="0"/>
                <a:ea typeface="华文新魏" panose="02010800040101010101" pitchFamily="2" charset="-122"/>
              </a:rPr>
              <a:t>I = 3I</a:t>
            </a:r>
            <a:r>
              <a:rPr lang="en-US" altLang="zh-CN" baseline="-25000">
                <a:solidFill>
                  <a:srgbClr val="0000FF"/>
                </a:solidFill>
                <a:latin typeface="Times New Roman" panose="02020603050405020304" pitchFamily="18" charset="0"/>
                <a:ea typeface="华文新魏" panose="02010800040101010101" pitchFamily="2" charset="-122"/>
              </a:rPr>
              <a:t>1</a:t>
            </a:r>
            <a:r>
              <a:rPr lang="en-US" altLang="zh-CN">
                <a:solidFill>
                  <a:srgbClr val="0000FF"/>
                </a:solidFill>
                <a:latin typeface="Times New Roman" panose="02020603050405020304" pitchFamily="18" charset="0"/>
                <a:ea typeface="华文新魏" panose="02010800040101010101" pitchFamily="2" charset="-122"/>
              </a:rPr>
              <a:t> – I</a:t>
            </a:r>
            <a:r>
              <a:rPr lang="en-US" altLang="zh-CN" baseline="-25000">
                <a:solidFill>
                  <a:srgbClr val="0000FF"/>
                </a:solidFill>
                <a:latin typeface="Times New Roman" panose="02020603050405020304" pitchFamily="18" charset="0"/>
                <a:ea typeface="华文新魏" panose="02010800040101010101" pitchFamily="2" charset="-122"/>
              </a:rPr>
              <a:t>1 </a:t>
            </a:r>
            <a:r>
              <a:rPr lang="zh-CN" altLang="en-US">
                <a:solidFill>
                  <a:srgbClr val="0000FF"/>
                </a:solidFill>
                <a:latin typeface="Times New Roman" panose="02020603050405020304" pitchFamily="18" charset="0"/>
                <a:ea typeface="华文新魏" panose="02010800040101010101" pitchFamily="2" charset="-122"/>
              </a:rPr>
              <a:t>，则</a:t>
            </a:r>
            <a:r>
              <a:rPr lang="en-US" altLang="zh-CN">
                <a:solidFill>
                  <a:srgbClr val="0000FF"/>
                </a:solidFill>
                <a:latin typeface="Times New Roman" panose="02020603050405020304" pitchFamily="18" charset="0"/>
                <a:ea typeface="华文新魏" panose="02010800040101010101" pitchFamily="2" charset="-122"/>
              </a:rPr>
              <a:t>I</a:t>
            </a:r>
            <a:r>
              <a:rPr lang="en-US" altLang="zh-CN" baseline="-25000">
                <a:solidFill>
                  <a:srgbClr val="0000FF"/>
                </a:solidFill>
                <a:latin typeface="Times New Roman" panose="02020603050405020304" pitchFamily="18" charset="0"/>
                <a:ea typeface="华文新魏" panose="02010800040101010101" pitchFamily="2" charset="-122"/>
              </a:rPr>
              <a:t>1</a:t>
            </a:r>
            <a:r>
              <a:rPr lang="en-US" altLang="zh-CN">
                <a:solidFill>
                  <a:srgbClr val="0000FF"/>
                </a:solidFill>
                <a:latin typeface="Times New Roman" panose="02020603050405020304" pitchFamily="18" charset="0"/>
                <a:ea typeface="华文新魏" panose="02010800040101010101" pitchFamily="2" charset="-122"/>
              </a:rPr>
              <a:t>=0.5I </a:t>
            </a:r>
          </a:p>
          <a:p>
            <a:pPr eaLnBrk="1" hangingPunct="1"/>
            <a:r>
              <a:rPr lang="zh-CN" altLang="en-US">
                <a:solidFill>
                  <a:srgbClr val="0000FF"/>
                </a:solidFill>
                <a:latin typeface="Times New Roman" panose="02020603050405020304" pitchFamily="18" charset="0"/>
                <a:ea typeface="华文新魏" panose="02010800040101010101" pitchFamily="2" charset="-122"/>
              </a:rPr>
              <a:t>由</a:t>
            </a:r>
            <a:r>
              <a:rPr lang="en-US" altLang="zh-CN">
                <a:solidFill>
                  <a:srgbClr val="0000FF"/>
                </a:solidFill>
                <a:latin typeface="Times New Roman" panose="02020603050405020304" pitchFamily="18" charset="0"/>
                <a:ea typeface="华文新魏" panose="02010800040101010101" pitchFamily="2" charset="-122"/>
              </a:rPr>
              <a:t>KVL</a:t>
            </a:r>
            <a:r>
              <a:rPr lang="zh-CN" altLang="en-US">
                <a:solidFill>
                  <a:srgbClr val="0000FF"/>
                </a:solidFill>
                <a:latin typeface="Times New Roman" panose="02020603050405020304" pitchFamily="18" charset="0"/>
                <a:ea typeface="华文新魏" panose="02010800040101010101" pitchFamily="2" charset="-122"/>
              </a:rPr>
              <a:t>和</a:t>
            </a:r>
            <a:r>
              <a:rPr lang="en-US" altLang="zh-CN">
                <a:solidFill>
                  <a:srgbClr val="0000FF"/>
                </a:solidFill>
                <a:latin typeface="Times New Roman" panose="02020603050405020304" pitchFamily="18" charset="0"/>
                <a:ea typeface="华文新魏" panose="02010800040101010101" pitchFamily="2" charset="-122"/>
              </a:rPr>
              <a:t>OL</a:t>
            </a:r>
            <a:r>
              <a:rPr lang="zh-CN" altLang="en-US">
                <a:solidFill>
                  <a:srgbClr val="0000FF"/>
                </a:solidFill>
                <a:latin typeface="Times New Roman" panose="02020603050405020304" pitchFamily="18" charset="0"/>
                <a:ea typeface="华文新魏" panose="02010800040101010101" pitchFamily="2" charset="-122"/>
              </a:rPr>
              <a:t>列</a:t>
            </a:r>
            <a:r>
              <a:rPr lang="en-US" altLang="zh-CN">
                <a:solidFill>
                  <a:srgbClr val="0000FF"/>
                </a:solidFill>
                <a:latin typeface="Times New Roman" panose="02020603050405020304" pitchFamily="18" charset="0"/>
                <a:ea typeface="华文新魏" panose="02010800040101010101" pitchFamily="2" charset="-122"/>
              </a:rPr>
              <a:t>A</a:t>
            </a:r>
            <a:r>
              <a:rPr lang="zh-CN" altLang="en-US">
                <a:solidFill>
                  <a:srgbClr val="0000FF"/>
                </a:solidFill>
                <a:latin typeface="Times New Roman" panose="02020603050405020304" pitchFamily="18" charset="0"/>
                <a:ea typeface="华文新魏" panose="02010800040101010101" pitchFamily="2" charset="-122"/>
              </a:rPr>
              <a:t>回路方程为</a:t>
            </a:r>
          </a:p>
          <a:p>
            <a:pPr eaLnBrk="1" hangingPunct="1"/>
            <a:r>
              <a:rPr lang="zh-CN" altLang="en-US">
                <a:solidFill>
                  <a:srgbClr val="0000FF"/>
                </a:solidFill>
                <a:latin typeface="Times New Roman" panose="02020603050405020304" pitchFamily="18" charset="0"/>
                <a:ea typeface="华文新魏" panose="02010800040101010101" pitchFamily="2" charset="-122"/>
              </a:rPr>
              <a:t>       </a:t>
            </a:r>
            <a:r>
              <a:rPr lang="en-US" altLang="zh-CN">
                <a:solidFill>
                  <a:srgbClr val="0000FF"/>
                </a:solidFill>
                <a:latin typeface="Times New Roman" panose="02020603050405020304" pitchFamily="18" charset="0"/>
                <a:ea typeface="华文新魏" panose="02010800040101010101" pitchFamily="2" charset="-122"/>
              </a:rPr>
              <a:t>U = 2I – 2I</a:t>
            </a:r>
            <a:r>
              <a:rPr lang="en-US" altLang="zh-CN" baseline="-25000">
                <a:solidFill>
                  <a:srgbClr val="0000FF"/>
                </a:solidFill>
                <a:latin typeface="Times New Roman" panose="02020603050405020304" pitchFamily="18" charset="0"/>
                <a:ea typeface="华文新魏" panose="02010800040101010101" pitchFamily="2" charset="-122"/>
              </a:rPr>
              <a:t>1</a:t>
            </a:r>
            <a:r>
              <a:rPr lang="en-US" altLang="zh-CN">
                <a:solidFill>
                  <a:srgbClr val="0000FF"/>
                </a:solidFill>
                <a:latin typeface="Times New Roman" panose="02020603050405020304" pitchFamily="18" charset="0"/>
                <a:ea typeface="华文新魏" panose="02010800040101010101" pitchFamily="2" charset="-122"/>
              </a:rPr>
              <a:t> =2I –2×0.5I = I</a:t>
            </a:r>
            <a:endParaRPr lang="en-US" altLang="zh-CN" baseline="-25000">
              <a:solidFill>
                <a:srgbClr val="0000FF"/>
              </a:solidFill>
              <a:latin typeface="Times New Roman" panose="02020603050405020304" pitchFamily="18" charset="0"/>
              <a:ea typeface="华文新魏" panose="02010800040101010101" pitchFamily="2" charset="-122"/>
            </a:endParaRPr>
          </a:p>
          <a:p>
            <a:pPr eaLnBrk="1" hangingPunct="1"/>
            <a:r>
              <a:rPr lang="zh-CN" altLang="en-US">
                <a:solidFill>
                  <a:srgbClr val="0000FF"/>
                </a:solidFill>
                <a:latin typeface="华文新魏" panose="02010800040101010101" pitchFamily="2" charset="-122"/>
                <a:ea typeface="华文新魏" panose="02010800040101010101" pitchFamily="2" charset="-122"/>
              </a:rPr>
              <a:t>所以 </a:t>
            </a:r>
            <a:r>
              <a:rPr lang="en-US" altLang="zh-CN" i="1">
                <a:solidFill>
                  <a:srgbClr val="0000FF"/>
                </a:solidFill>
                <a:latin typeface="Times New Roman" panose="02020603050405020304" pitchFamily="18" charset="0"/>
                <a:ea typeface="华文新魏" panose="02010800040101010101" pitchFamily="2" charset="-122"/>
              </a:rPr>
              <a:t>R</a:t>
            </a:r>
            <a:r>
              <a:rPr lang="en-US" altLang="zh-CN" baseline="-25000">
                <a:solidFill>
                  <a:srgbClr val="0000FF"/>
                </a:solidFill>
                <a:latin typeface="Times New Roman" panose="02020603050405020304" pitchFamily="18" charset="0"/>
                <a:ea typeface="华文新魏" panose="02010800040101010101" pitchFamily="2" charset="-122"/>
              </a:rPr>
              <a:t>0</a:t>
            </a:r>
            <a:r>
              <a:rPr lang="en-US" altLang="zh-CN">
                <a:solidFill>
                  <a:srgbClr val="0000FF"/>
                </a:solidFill>
                <a:latin typeface="华文新魏" panose="02010800040101010101" pitchFamily="2" charset="-122"/>
                <a:ea typeface="华文新魏" panose="02010800040101010101" pitchFamily="2" charset="-122"/>
              </a:rPr>
              <a:t> = </a:t>
            </a:r>
            <a:r>
              <a:rPr lang="en-US" altLang="zh-CN">
                <a:solidFill>
                  <a:srgbClr val="0000FF"/>
                </a:solidFill>
                <a:latin typeface="Times New Roman" panose="02020603050405020304" pitchFamily="18" charset="0"/>
                <a:ea typeface="华文新魏" panose="02010800040101010101" pitchFamily="2" charset="-122"/>
              </a:rPr>
              <a:t>U/I</a:t>
            </a:r>
            <a:r>
              <a:rPr lang="en-US" altLang="zh-CN">
                <a:solidFill>
                  <a:srgbClr val="0000FF"/>
                </a:solidFill>
                <a:latin typeface="华文新魏" panose="02010800040101010101" pitchFamily="2" charset="-122"/>
                <a:ea typeface="华文新魏" panose="02010800040101010101" pitchFamily="2" charset="-122"/>
              </a:rPr>
              <a:t> = 1 Ω</a:t>
            </a:r>
          </a:p>
        </p:txBody>
      </p:sp>
      <p:sp>
        <p:nvSpPr>
          <p:cNvPr id="53262" name="矩形 53261">
            <a:extLst>
              <a:ext uri="{FF2B5EF4-FFF2-40B4-BE49-F238E27FC236}">
                <a16:creationId xmlns:a16="http://schemas.microsoft.com/office/drawing/2014/main" id="{586EC418-9488-410D-8B28-E738F58B5428}"/>
              </a:ext>
            </a:extLst>
          </p:cNvPr>
          <p:cNvSpPr>
            <a:spLocks noChangeArrowheads="1"/>
          </p:cNvSpPr>
          <p:nvPr/>
        </p:nvSpPr>
        <p:spPr bwMode="auto">
          <a:xfrm>
            <a:off x="304800" y="3810000"/>
            <a:ext cx="4495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0000FF"/>
                </a:solidFill>
                <a:latin typeface="华文新魏" panose="02010800040101010101" pitchFamily="2" charset="-122"/>
                <a:ea typeface="华文新魏" panose="02010800040101010101" pitchFamily="2" charset="-122"/>
              </a:rPr>
              <a:t>(2)</a:t>
            </a:r>
            <a:r>
              <a:rPr lang="zh-CN" altLang="en-US">
                <a:solidFill>
                  <a:srgbClr val="0000FF"/>
                </a:solidFill>
                <a:latin typeface="华文新魏" panose="02010800040101010101" pitchFamily="2" charset="-122"/>
                <a:ea typeface="华文新魏" panose="02010800040101010101" pitchFamily="2" charset="-122"/>
              </a:rPr>
              <a:t>画出戴维南等效电路，并接上</a:t>
            </a:r>
            <a:r>
              <a:rPr lang="en-US" altLang="zh-CN">
                <a:solidFill>
                  <a:srgbClr val="0000FF"/>
                </a:solidFill>
                <a:latin typeface="华文新魏" panose="02010800040101010101" pitchFamily="2" charset="-122"/>
                <a:ea typeface="华文新魏" panose="02010800040101010101" pitchFamily="2" charset="-122"/>
              </a:rPr>
              <a:t>R</a:t>
            </a:r>
            <a:r>
              <a:rPr lang="en-US" altLang="zh-CN" baseline="-25000">
                <a:solidFill>
                  <a:srgbClr val="0000FF"/>
                </a:solidFill>
                <a:latin typeface="华文新魏" panose="02010800040101010101" pitchFamily="2" charset="-122"/>
                <a:ea typeface="华文新魏" panose="02010800040101010101" pitchFamily="2" charset="-122"/>
              </a:rPr>
              <a:t>L</a:t>
            </a:r>
            <a:r>
              <a:rPr lang="zh-CN" altLang="en-US">
                <a:solidFill>
                  <a:srgbClr val="0000FF"/>
                </a:solidFill>
                <a:latin typeface="华文新魏" panose="02010800040101010101" pitchFamily="2" charset="-122"/>
                <a:ea typeface="华文新魏" panose="02010800040101010101" pitchFamily="2" charset="-122"/>
              </a:rPr>
              <a:t>，得图</a:t>
            </a:r>
            <a:r>
              <a:rPr lang="en-US" altLang="zh-CN">
                <a:solidFill>
                  <a:srgbClr val="0000FF"/>
                </a:solidFill>
                <a:latin typeface="华文新魏" panose="02010800040101010101" pitchFamily="2" charset="-122"/>
                <a:ea typeface="华文新魏" panose="02010800040101010101" pitchFamily="2" charset="-122"/>
              </a:rPr>
              <a:t>(c)</a:t>
            </a:r>
            <a:r>
              <a:rPr lang="zh-CN" altLang="en-US">
                <a:solidFill>
                  <a:srgbClr val="0000FF"/>
                </a:solidFill>
                <a:latin typeface="华文新魏" panose="02010800040101010101" pitchFamily="2" charset="-122"/>
                <a:ea typeface="华文新魏" panose="02010800040101010101" pitchFamily="2" charset="-122"/>
              </a:rPr>
              <a:t>电路。由该电路得</a:t>
            </a:r>
          </a:p>
        </p:txBody>
      </p:sp>
      <p:graphicFrame>
        <p:nvGraphicFramePr>
          <p:cNvPr id="53263" name="对象 53262">
            <a:extLst>
              <a:ext uri="{FF2B5EF4-FFF2-40B4-BE49-F238E27FC236}">
                <a16:creationId xmlns:a16="http://schemas.microsoft.com/office/drawing/2014/main" id="{45864811-C3CF-407F-8145-94EE186FC5CF}"/>
              </a:ext>
            </a:extLst>
          </p:cNvPr>
          <p:cNvGraphicFramePr>
            <a:graphicFrameLocks/>
          </p:cNvGraphicFramePr>
          <p:nvPr/>
        </p:nvGraphicFramePr>
        <p:xfrm>
          <a:off x="1447800" y="4495800"/>
          <a:ext cx="1947863" cy="595313"/>
        </p:xfrm>
        <a:graphic>
          <a:graphicData uri="http://schemas.openxmlformats.org/presentationml/2006/ole">
            <mc:AlternateContent xmlns:mc="http://schemas.openxmlformats.org/markup-compatibility/2006">
              <mc:Choice xmlns:v="urn:schemas-microsoft-com:vml" Requires="v">
                <p:oleObj spid="_x0000_s58469" r:id="rId3" imgW="1234581" imgH="373454" progId="Equation.3">
                  <p:embed/>
                </p:oleObj>
              </mc:Choice>
              <mc:Fallback>
                <p:oleObj r:id="rId3" imgW="1234581" imgH="373454" progId="Equation.3">
                  <p:embed/>
                  <p:pic>
                    <p:nvPicPr>
                      <p:cNvPr id="0" name="对象 5326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4495800"/>
                        <a:ext cx="1947863"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3264" name="矩形 53263">
            <a:extLst>
              <a:ext uri="{FF2B5EF4-FFF2-40B4-BE49-F238E27FC236}">
                <a16:creationId xmlns:a16="http://schemas.microsoft.com/office/drawing/2014/main" id="{0ECD6592-33C4-44C3-8C8E-BB247C611146}"/>
              </a:ext>
            </a:extLst>
          </p:cNvPr>
          <p:cNvSpPr>
            <a:spLocks noChangeArrowheads="1"/>
          </p:cNvSpPr>
          <p:nvPr/>
        </p:nvSpPr>
        <p:spPr bwMode="auto">
          <a:xfrm>
            <a:off x="228600" y="5546725"/>
            <a:ext cx="739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0000FF"/>
                </a:solidFill>
                <a:latin typeface="华文新魏" panose="02010800040101010101" pitchFamily="2" charset="-122"/>
                <a:ea typeface="华文新魏" panose="02010800040101010101" pitchFamily="2" charset="-122"/>
              </a:rPr>
              <a:t>(3)</a:t>
            </a:r>
            <a:r>
              <a:rPr lang="zh-CN" altLang="en-US">
                <a:solidFill>
                  <a:srgbClr val="0000FF"/>
                </a:solidFill>
                <a:latin typeface="华文新魏" panose="02010800040101010101" pitchFamily="2" charset="-122"/>
                <a:ea typeface="华文新魏" panose="02010800040101010101" pitchFamily="2" charset="-122"/>
              </a:rPr>
              <a:t>将</a:t>
            </a:r>
            <a:r>
              <a:rPr lang="en-US" altLang="zh-CN">
                <a:solidFill>
                  <a:srgbClr val="0000FF"/>
                </a:solidFill>
                <a:latin typeface="华文新魏" panose="02010800040101010101" pitchFamily="2" charset="-122"/>
                <a:ea typeface="华文新魏" panose="02010800040101010101" pitchFamily="2" charset="-122"/>
              </a:rPr>
              <a:t>R</a:t>
            </a:r>
            <a:r>
              <a:rPr lang="en-US" altLang="zh-CN" baseline="-25000">
                <a:solidFill>
                  <a:srgbClr val="0000FF"/>
                </a:solidFill>
                <a:latin typeface="华文新魏" panose="02010800040101010101" pitchFamily="2" charset="-122"/>
                <a:ea typeface="华文新魏" panose="02010800040101010101" pitchFamily="2" charset="-122"/>
              </a:rPr>
              <a:t>L</a:t>
            </a:r>
            <a:r>
              <a:rPr lang="en-US" altLang="zh-CN">
                <a:solidFill>
                  <a:srgbClr val="0000FF"/>
                </a:solidFill>
                <a:latin typeface="华文新魏" panose="02010800040101010101" pitchFamily="2" charset="-122"/>
                <a:ea typeface="华文新魏" panose="02010800040101010101" pitchFamily="2" charset="-122"/>
              </a:rPr>
              <a:t>=7Ω</a:t>
            </a:r>
            <a:r>
              <a:rPr lang="zh-CN" altLang="en-US">
                <a:solidFill>
                  <a:srgbClr val="0000FF"/>
                </a:solidFill>
                <a:latin typeface="华文新魏" panose="02010800040101010101" pitchFamily="2" charset="-122"/>
                <a:ea typeface="华文新魏" panose="02010800040101010101" pitchFamily="2" charset="-122"/>
              </a:rPr>
              <a:t>代入上式，得出相应的电流</a:t>
            </a:r>
            <a:r>
              <a:rPr lang="zh-CN" altLang="en-US">
                <a:solidFill>
                  <a:srgbClr val="0000FF"/>
                </a:solidFill>
                <a:latin typeface="Times New Roman" panose="02020603050405020304" pitchFamily="18" charset="0"/>
                <a:ea typeface="华文新魏" panose="02010800040101010101" pitchFamily="2" charset="-122"/>
              </a:rPr>
              <a:t> </a:t>
            </a:r>
            <a:r>
              <a:rPr lang="en-US" altLang="zh-CN">
                <a:solidFill>
                  <a:srgbClr val="0000FF"/>
                </a:solidFill>
                <a:latin typeface="Times New Roman" panose="02020603050405020304" pitchFamily="18" charset="0"/>
                <a:ea typeface="华文新魏" panose="02010800040101010101" pitchFamily="2" charset="-122"/>
              </a:rPr>
              <a:t>I</a:t>
            </a:r>
            <a:r>
              <a:rPr lang="en-US" altLang="zh-CN" baseline="-25000">
                <a:solidFill>
                  <a:srgbClr val="0000FF"/>
                </a:solidFill>
                <a:latin typeface="Times New Roman" panose="02020603050405020304" pitchFamily="18" charset="0"/>
                <a:ea typeface="华文新魏" panose="02010800040101010101" pitchFamily="2" charset="-122"/>
              </a:rPr>
              <a:t>L</a:t>
            </a:r>
            <a:r>
              <a:rPr lang="en-US" altLang="zh-CN">
                <a:solidFill>
                  <a:srgbClr val="0000FF"/>
                </a:solidFill>
                <a:latin typeface="华文新魏" panose="02010800040101010101" pitchFamily="2" charset="-122"/>
                <a:ea typeface="华文新魏" panose="02010800040101010101" pitchFamily="2" charset="-122"/>
              </a:rPr>
              <a:t> = 4/(1+7) =0.5 A</a:t>
            </a:r>
            <a:r>
              <a:rPr lang="zh-CN" altLang="en-US">
                <a:solidFill>
                  <a:srgbClr val="0000FF"/>
                </a:solidFill>
                <a:latin typeface="华文新魏" panose="02010800040101010101" pitchFamily="2" charset="-122"/>
                <a:ea typeface="华文新魏" panose="02010800040101010101" pitchFamily="2" charset="-122"/>
              </a:rPr>
              <a:t>。</a:t>
            </a:r>
          </a:p>
        </p:txBody>
      </p:sp>
      <p:sp>
        <p:nvSpPr>
          <p:cNvPr id="53269" name="矩形 53268">
            <a:extLst>
              <a:ext uri="{FF2B5EF4-FFF2-40B4-BE49-F238E27FC236}">
                <a16:creationId xmlns:a16="http://schemas.microsoft.com/office/drawing/2014/main" id="{AC6EBF8C-688A-4E94-A6AF-D32815244794}"/>
              </a:ext>
            </a:extLst>
          </p:cNvPr>
          <p:cNvSpPr>
            <a:spLocks noChangeArrowheads="1"/>
          </p:cNvSpPr>
          <p:nvPr/>
        </p:nvSpPr>
        <p:spPr bwMode="auto">
          <a:xfrm>
            <a:off x="304800" y="5013325"/>
            <a:ext cx="297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0000FF"/>
                </a:solidFill>
                <a:latin typeface="华文新魏" panose="02010800040101010101" pitchFamily="2" charset="-122"/>
                <a:ea typeface="华文新魏" panose="02010800040101010101" pitchFamily="2" charset="-122"/>
              </a:rPr>
              <a:t>将已知条件代入上式，有</a:t>
            </a:r>
            <a:endParaRPr lang="zh-CN" altLang="en-US" baseline="-25000">
              <a:solidFill>
                <a:srgbClr val="0000FF"/>
              </a:solidFill>
              <a:latin typeface="华文新魏" panose="02010800040101010101" pitchFamily="2" charset="-122"/>
              <a:ea typeface="华文新魏" panose="02010800040101010101" pitchFamily="2" charset="-122"/>
            </a:endParaRPr>
          </a:p>
        </p:txBody>
      </p:sp>
      <p:graphicFrame>
        <p:nvGraphicFramePr>
          <p:cNvPr id="53270" name="对象 53269">
            <a:extLst>
              <a:ext uri="{FF2B5EF4-FFF2-40B4-BE49-F238E27FC236}">
                <a16:creationId xmlns:a16="http://schemas.microsoft.com/office/drawing/2014/main" id="{B419B3B3-081F-4ACC-8DFC-72ECAEF634EF}"/>
              </a:ext>
            </a:extLst>
          </p:cNvPr>
          <p:cNvGraphicFramePr>
            <a:graphicFrameLocks/>
          </p:cNvGraphicFramePr>
          <p:nvPr/>
        </p:nvGraphicFramePr>
        <p:xfrm>
          <a:off x="3200400" y="5006975"/>
          <a:ext cx="1371600" cy="555625"/>
        </p:xfrm>
        <a:graphic>
          <a:graphicData uri="http://schemas.openxmlformats.org/presentationml/2006/ole">
            <mc:AlternateContent xmlns:mc="http://schemas.openxmlformats.org/markup-compatibility/2006">
              <mc:Choice xmlns:v="urn:schemas-microsoft-com:vml" Requires="v">
                <p:oleObj spid="_x0000_s58470" r:id="rId5" imgW="868821" imgH="350467" progId="Equation.3">
                  <p:embed/>
                </p:oleObj>
              </mc:Choice>
              <mc:Fallback>
                <p:oleObj r:id="rId5" imgW="868821" imgH="350467" progId="Equation.3">
                  <p:embed/>
                  <p:pic>
                    <p:nvPicPr>
                      <p:cNvPr id="0" name="对象 5326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5006975"/>
                        <a:ext cx="13716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3272" name="矩形 53271">
            <a:extLst>
              <a:ext uri="{FF2B5EF4-FFF2-40B4-BE49-F238E27FC236}">
                <a16:creationId xmlns:a16="http://schemas.microsoft.com/office/drawing/2014/main" id="{5866E249-3600-4C90-8F88-6BB22B17F483}"/>
              </a:ext>
            </a:extLst>
          </p:cNvPr>
          <p:cNvSpPr>
            <a:spLocks noChangeArrowheads="1"/>
          </p:cNvSpPr>
          <p:nvPr/>
        </p:nvSpPr>
        <p:spPr bwMode="auto">
          <a:xfrm>
            <a:off x="4800600" y="5089525"/>
            <a:ext cx="1757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0000FF"/>
                </a:solidFill>
                <a:latin typeface="华文新魏" panose="02010800040101010101" pitchFamily="2" charset="-122"/>
                <a:ea typeface="华文新魏" panose="02010800040101010101" pitchFamily="2" charset="-122"/>
              </a:rPr>
              <a:t>,</a:t>
            </a:r>
            <a:r>
              <a:rPr lang="zh-CN" altLang="en-US">
                <a:solidFill>
                  <a:srgbClr val="0000FF"/>
                </a:solidFill>
                <a:latin typeface="华文新魏" panose="02010800040101010101" pitchFamily="2" charset="-122"/>
                <a:ea typeface="华文新魏" panose="02010800040101010101" pitchFamily="2" charset="-122"/>
              </a:rPr>
              <a:t>解得 </a:t>
            </a:r>
            <a:r>
              <a:rPr lang="en-US" altLang="zh-CN">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OC</a:t>
            </a:r>
            <a:r>
              <a:rPr lang="en-US" altLang="zh-CN">
                <a:solidFill>
                  <a:srgbClr val="0000FF"/>
                </a:solidFill>
                <a:latin typeface="Times New Roman" panose="02020603050405020304" pitchFamily="18" charset="0"/>
                <a:ea typeface="华文新魏" panose="02010800040101010101" pitchFamily="2" charset="-122"/>
              </a:rPr>
              <a:t>= 4V</a:t>
            </a:r>
          </a:p>
        </p:txBody>
      </p:sp>
      <p:graphicFrame>
        <p:nvGraphicFramePr>
          <p:cNvPr id="53273" name="对象 53272">
            <a:extLst>
              <a:ext uri="{FF2B5EF4-FFF2-40B4-BE49-F238E27FC236}">
                <a16:creationId xmlns:a16="http://schemas.microsoft.com/office/drawing/2014/main" id="{AF03253B-755F-47BC-93DC-211766EA974F}"/>
              </a:ext>
            </a:extLst>
          </p:cNvPr>
          <p:cNvGraphicFramePr>
            <a:graphicFrameLocks/>
          </p:cNvGraphicFramePr>
          <p:nvPr/>
        </p:nvGraphicFramePr>
        <p:xfrm>
          <a:off x="5562600" y="1143000"/>
          <a:ext cx="2974975" cy="2346325"/>
        </p:xfrm>
        <a:graphic>
          <a:graphicData uri="http://schemas.openxmlformats.org/presentationml/2006/ole">
            <mc:AlternateContent xmlns:mc="http://schemas.openxmlformats.org/markup-compatibility/2006">
              <mc:Choice xmlns:v="urn:schemas-microsoft-com:vml" Requires="v">
                <p:oleObj spid="_x0000_s58471" r:id="rId7" imgW="2974848" imgH="2345436" progId="Visio.Drawing.5">
                  <p:embed/>
                </p:oleObj>
              </mc:Choice>
              <mc:Fallback>
                <p:oleObj r:id="rId7" imgW="2974848" imgH="2345436" progId="Visio.Drawing.5">
                  <p:embed/>
                  <p:pic>
                    <p:nvPicPr>
                      <p:cNvPr id="0" name="对象 5327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1143000"/>
                        <a:ext cx="2974975"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274" name="对象 53273">
            <a:extLst>
              <a:ext uri="{FF2B5EF4-FFF2-40B4-BE49-F238E27FC236}">
                <a16:creationId xmlns:a16="http://schemas.microsoft.com/office/drawing/2014/main" id="{C0C0C1C3-6AAA-4FBE-9E9A-C1D503107D5B}"/>
              </a:ext>
            </a:extLst>
          </p:cNvPr>
          <p:cNvGraphicFramePr>
            <a:graphicFrameLocks/>
          </p:cNvGraphicFramePr>
          <p:nvPr/>
        </p:nvGraphicFramePr>
        <p:xfrm>
          <a:off x="4572000" y="3429000"/>
          <a:ext cx="2430463" cy="1706563"/>
        </p:xfrm>
        <a:graphic>
          <a:graphicData uri="http://schemas.openxmlformats.org/presentationml/2006/ole">
            <mc:AlternateContent xmlns:mc="http://schemas.openxmlformats.org/markup-compatibility/2006">
              <mc:Choice xmlns:v="urn:schemas-microsoft-com:vml" Requires="v">
                <p:oleObj spid="_x0000_s58472" r:id="rId9" imgW="2430780" imgH="1706880" progId="Visio.Drawing.5">
                  <p:embed/>
                </p:oleObj>
              </mc:Choice>
              <mc:Fallback>
                <p:oleObj r:id="rId9" imgW="2430780" imgH="1706880" progId="Visio.Drawing.5">
                  <p:embed/>
                  <p:pic>
                    <p:nvPicPr>
                      <p:cNvPr id="0" name="对象 5327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3429000"/>
                        <a:ext cx="2430463" cy="170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275" name="对象 53274">
            <a:extLst>
              <a:ext uri="{FF2B5EF4-FFF2-40B4-BE49-F238E27FC236}">
                <a16:creationId xmlns:a16="http://schemas.microsoft.com/office/drawing/2014/main" id="{F6EB8B82-796E-4D84-8875-8A06363EBDD8}"/>
              </a:ext>
            </a:extLst>
          </p:cNvPr>
          <p:cNvGraphicFramePr>
            <a:graphicFrameLocks/>
          </p:cNvGraphicFramePr>
          <p:nvPr/>
        </p:nvGraphicFramePr>
        <p:xfrm>
          <a:off x="7315200" y="3276600"/>
          <a:ext cx="1476375" cy="1981200"/>
        </p:xfrm>
        <a:graphic>
          <a:graphicData uri="http://schemas.openxmlformats.org/presentationml/2006/ole">
            <mc:AlternateContent xmlns:mc="http://schemas.openxmlformats.org/markup-compatibility/2006">
              <mc:Choice xmlns:v="urn:schemas-microsoft-com:vml" Requires="v">
                <p:oleObj spid="_x0000_s58473" r:id="rId11" imgW="1476756" imgH="2066544" progId="Visio.Drawing.5">
                  <p:embed/>
                </p:oleObj>
              </mc:Choice>
              <mc:Fallback>
                <p:oleObj r:id="rId11" imgW="1476756" imgH="2066544" progId="Visio.Drawing.5">
                  <p:embed/>
                  <p:pic>
                    <p:nvPicPr>
                      <p:cNvPr id="0" name="对象 53274"/>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15200" y="3276600"/>
                        <a:ext cx="14763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文本框 53279">
            <a:hlinkClick r:id="" action="ppaction://hlinkshowjump?jump=nextslide"/>
            <a:extLst>
              <a:ext uri="{FF2B5EF4-FFF2-40B4-BE49-F238E27FC236}">
                <a16:creationId xmlns:a16="http://schemas.microsoft.com/office/drawing/2014/main" id="{A63074AF-7B25-4F12-9E75-3312F531A368}"/>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3" name="文本框 53280">
            <a:hlinkClick r:id="" action="ppaction://hlinkshowjump?jump=previousslide"/>
            <a:extLst>
              <a:ext uri="{FF2B5EF4-FFF2-40B4-BE49-F238E27FC236}">
                <a16:creationId xmlns:a16="http://schemas.microsoft.com/office/drawing/2014/main" id="{5B51AE00-F774-45DB-BDC7-B83727A22DF6}"/>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53265" name="文本框 53281">
            <a:extLst>
              <a:ext uri="{FF2B5EF4-FFF2-40B4-BE49-F238E27FC236}">
                <a16:creationId xmlns:a16="http://schemas.microsoft.com/office/drawing/2014/main" id="{081746AB-6309-4FF1-9A5E-20D5A1BD5E62}"/>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10869F5B-BA49-4CE3-BFD0-9D64211D82FE}"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40</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53266" name="文本框 53282">
            <a:hlinkClick r:id="" action="ppaction://hlinkshowjump?jump=firstslide"/>
            <a:extLst>
              <a:ext uri="{FF2B5EF4-FFF2-40B4-BE49-F238E27FC236}">
                <a16:creationId xmlns:a16="http://schemas.microsoft.com/office/drawing/2014/main" id="{438BDB73-8E59-4F45-A132-20636DF290B4}"/>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58388" name="标题 53283">
            <a:extLst>
              <a:ext uri="{FF2B5EF4-FFF2-40B4-BE49-F238E27FC236}">
                <a16:creationId xmlns:a16="http://schemas.microsoft.com/office/drawing/2014/main" id="{87BC62E9-EDF5-454A-8ECD-D089A0153A9E}"/>
              </a:ext>
            </a:extLst>
          </p:cNvPr>
          <p:cNvSpPr>
            <a:spLocks noGrp="1" noChangeArrowheads="1"/>
          </p:cNvSpPr>
          <p:nvPr>
            <p:ph type="title" idx="4294967295"/>
          </p:nvPr>
        </p:nvSpPr>
        <p:spPr>
          <a:xfrm>
            <a:off x="304800" y="762000"/>
            <a:ext cx="1027113" cy="381000"/>
          </a:xfrm>
        </p:spPr>
        <p:txBody>
          <a:bodyPr/>
          <a:lstStyle/>
          <a:p>
            <a:pPr eaLnBrk="1" hangingPunct="1"/>
            <a:r>
              <a:rPr lang="zh-CN" altLang="en-US">
                <a:solidFill>
                  <a:srgbClr val="D82E1C"/>
                </a:solidFill>
                <a:latin typeface="黑体" panose="02010609060101010101" pitchFamily="49" charset="-122"/>
                <a:ea typeface="黑体" panose="02010609060101010101" pitchFamily="49" charset="-122"/>
              </a:rPr>
              <a:t>例</a:t>
            </a:r>
            <a:r>
              <a:rPr lang="en-US" altLang="zh-CN">
                <a:solidFill>
                  <a:srgbClr val="D82E1C"/>
                </a:solidFill>
                <a:latin typeface="黑体" panose="02010609060101010101" pitchFamily="49" charset="-122"/>
                <a:ea typeface="黑体" panose="02010609060101010101" pitchFamily="49" charset="-122"/>
              </a:rPr>
              <a:t>2</a:t>
            </a:r>
            <a:r>
              <a:rPr lang="zh-CN" altLang="en-US">
                <a:solidFill>
                  <a:srgbClr val="D82E1C"/>
                </a:solidFill>
                <a:latin typeface="黑体" panose="02010609060101010101" pitchFamily="49" charset="-122"/>
                <a:ea typeface="黑体" panose="02010609060101010101" pitchFamily="49" charset="-122"/>
              </a:rPr>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3258"/>
                                        </p:tgtEl>
                                        <p:attrNameLst>
                                          <p:attrName>style.visibility</p:attrName>
                                        </p:attrNameLst>
                                      </p:cBhvr>
                                      <p:to>
                                        <p:strVal val="visible"/>
                                      </p:to>
                                    </p:set>
                                    <p:animEffect transition="in" filter="wipe(up)">
                                      <p:cBhvr>
                                        <p:cTn id="7" dur="500"/>
                                        <p:tgtEl>
                                          <p:spTgt spid="53258"/>
                                        </p:tgtEl>
                                      </p:cBhvr>
                                    </p:animEffect>
                                  </p:childTnLst>
                                </p:cTn>
                              </p:par>
                            </p:childTnLst>
                          </p:cTn>
                        </p:par>
                        <p:par>
                          <p:cTn id="8" fill="hold" nodeType="afterGroup">
                            <p:stCondLst>
                              <p:cond delay="500"/>
                            </p:stCondLst>
                            <p:childTnLst>
                              <p:par>
                                <p:cTn id="9" presetID="2" presetClass="entr" presetSubtype="2" fill="hold" nodeType="afterEffect">
                                  <p:stCondLst>
                                    <p:cond delay="0"/>
                                  </p:stCondLst>
                                  <p:childTnLst>
                                    <p:set>
                                      <p:cBhvr>
                                        <p:cTn id="10" dur="1" fill="hold">
                                          <p:stCondLst>
                                            <p:cond delay="0"/>
                                          </p:stCondLst>
                                        </p:cTn>
                                        <p:tgtEl>
                                          <p:spTgt spid="53273"/>
                                        </p:tgtEl>
                                        <p:attrNameLst>
                                          <p:attrName>style.visibility</p:attrName>
                                        </p:attrNameLst>
                                      </p:cBhvr>
                                      <p:to>
                                        <p:strVal val="visible"/>
                                      </p:to>
                                    </p:set>
                                    <p:anim calcmode="lin" valueType="num">
                                      <p:cBhvr additive="base">
                                        <p:cTn id="11" dur="500" fill="hold"/>
                                        <p:tgtEl>
                                          <p:spTgt spid="53273"/>
                                        </p:tgtEl>
                                        <p:attrNameLst>
                                          <p:attrName>ppt_x</p:attrName>
                                        </p:attrNameLst>
                                      </p:cBhvr>
                                      <p:tavLst>
                                        <p:tav tm="0">
                                          <p:val>
                                            <p:strVal val="1+#ppt_w/2"/>
                                          </p:val>
                                        </p:tav>
                                        <p:tav tm="100000">
                                          <p:val>
                                            <p:strVal val="#ppt_x"/>
                                          </p:val>
                                        </p:tav>
                                      </p:tavLst>
                                    </p:anim>
                                    <p:anim calcmode="lin" valueType="num">
                                      <p:cBhvr additive="base">
                                        <p:cTn id="12" dur="500" fill="hold"/>
                                        <p:tgtEl>
                                          <p:spTgt spid="53273"/>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3259"/>
                                        </p:tgtEl>
                                        <p:attrNameLst>
                                          <p:attrName>style.visibility</p:attrName>
                                        </p:attrNameLst>
                                      </p:cBhvr>
                                      <p:to>
                                        <p:strVal val="visible"/>
                                      </p:to>
                                    </p:set>
                                    <p:anim calcmode="lin" valueType="num">
                                      <p:cBhvr additive="base">
                                        <p:cTn id="17" dur="500" fill="hold"/>
                                        <p:tgtEl>
                                          <p:spTgt spid="53259"/>
                                        </p:tgtEl>
                                        <p:attrNameLst>
                                          <p:attrName>ppt_x</p:attrName>
                                        </p:attrNameLst>
                                      </p:cBhvr>
                                      <p:tavLst>
                                        <p:tav tm="0">
                                          <p:val>
                                            <p:strVal val="0-#ppt_w/2"/>
                                          </p:val>
                                        </p:tav>
                                        <p:tav tm="100000">
                                          <p:val>
                                            <p:strVal val="#ppt_x"/>
                                          </p:val>
                                        </p:tav>
                                      </p:tavLst>
                                    </p:anim>
                                    <p:anim calcmode="lin" valueType="num">
                                      <p:cBhvr additive="base">
                                        <p:cTn id="18" dur="500" fill="hold"/>
                                        <p:tgtEl>
                                          <p:spTgt spid="53259"/>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3261"/>
                                        </p:tgtEl>
                                        <p:attrNameLst>
                                          <p:attrName>style.visibility</p:attrName>
                                        </p:attrNameLst>
                                      </p:cBhvr>
                                      <p:to>
                                        <p:strVal val="visible"/>
                                      </p:to>
                                    </p:set>
                                    <p:anim calcmode="lin" valueType="num">
                                      <p:cBhvr additive="base">
                                        <p:cTn id="23" dur="500" fill="hold"/>
                                        <p:tgtEl>
                                          <p:spTgt spid="53261"/>
                                        </p:tgtEl>
                                        <p:attrNameLst>
                                          <p:attrName>ppt_x</p:attrName>
                                        </p:attrNameLst>
                                      </p:cBhvr>
                                      <p:tavLst>
                                        <p:tav tm="0">
                                          <p:val>
                                            <p:strVal val="0-#ppt_w/2"/>
                                          </p:val>
                                        </p:tav>
                                        <p:tav tm="100000">
                                          <p:val>
                                            <p:strVal val="#ppt_x"/>
                                          </p:val>
                                        </p:tav>
                                      </p:tavLst>
                                    </p:anim>
                                    <p:anim calcmode="lin" valueType="num">
                                      <p:cBhvr additive="base">
                                        <p:cTn id="24" dur="500" fill="hold"/>
                                        <p:tgtEl>
                                          <p:spTgt spid="53261"/>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2" presetClass="entr" presetSubtype="2" fill="hold" nodeType="afterEffect">
                                  <p:stCondLst>
                                    <p:cond delay="0"/>
                                  </p:stCondLst>
                                  <p:childTnLst>
                                    <p:set>
                                      <p:cBhvr>
                                        <p:cTn id="27" dur="1" fill="hold">
                                          <p:stCondLst>
                                            <p:cond delay="0"/>
                                          </p:stCondLst>
                                        </p:cTn>
                                        <p:tgtEl>
                                          <p:spTgt spid="53274"/>
                                        </p:tgtEl>
                                        <p:attrNameLst>
                                          <p:attrName>style.visibility</p:attrName>
                                        </p:attrNameLst>
                                      </p:cBhvr>
                                      <p:to>
                                        <p:strVal val="visible"/>
                                      </p:to>
                                    </p:set>
                                    <p:anim calcmode="lin" valueType="num">
                                      <p:cBhvr additive="base">
                                        <p:cTn id="28" dur="500" fill="hold"/>
                                        <p:tgtEl>
                                          <p:spTgt spid="53274"/>
                                        </p:tgtEl>
                                        <p:attrNameLst>
                                          <p:attrName>ppt_x</p:attrName>
                                        </p:attrNameLst>
                                      </p:cBhvr>
                                      <p:tavLst>
                                        <p:tav tm="0">
                                          <p:val>
                                            <p:strVal val="1+#ppt_w/2"/>
                                          </p:val>
                                        </p:tav>
                                        <p:tav tm="100000">
                                          <p:val>
                                            <p:strVal val="#ppt_x"/>
                                          </p:val>
                                        </p:tav>
                                      </p:tavLst>
                                    </p:anim>
                                    <p:anim calcmode="lin" valueType="num">
                                      <p:cBhvr additive="base">
                                        <p:cTn id="29" dur="500" fill="hold"/>
                                        <p:tgtEl>
                                          <p:spTgt spid="53274"/>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53262"/>
                                        </p:tgtEl>
                                        <p:attrNameLst>
                                          <p:attrName>style.visibility</p:attrName>
                                        </p:attrNameLst>
                                      </p:cBhvr>
                                      <p:to>
                                        <p:strVal val="visible"/>
                                      </p:to>
                                    </p:set>
                                    <p:anim calcmode="lin" valueType="num">
                                      <p:cBhvr additive="base">
                                        <p:cTn id="34" dur="500" fill="hold"/>
                                        <p:tgtEl>
                                          <p:spTgt spid="53262"/>
                                        </p:tgtEl>
                                        <p:attrNameLst>
                                          <p:attrName>ppt_x</p:attrName>
                                        </p:attrNameLst>
                                      </p:cBhvr>
                                      <p:tavLst>
                                        <p:tav tm="0">
                                          <p:val>
                                            <p:strVal val="0-#ppt_w/2"/>
                                          </p:val>
                                        </p:tav>
                                        <p:tav tm="100000">
                                          <p:val>
                                            <p:strVal val="#ppt_x"/>
                                          </p:val>
                                        </p:tav>
                                      </p:tavLst>
                                    </p:anim>
                                    <p:anim calcmode="lin" valueType="num">
                                      <p:cBhvr additive="base">
                                        <p:cTn id="35" dur="500" fill="hold"/>
                                        <p:tgtEl>
                                          <p:spTgt spid="53262"/>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500"/>
                            </p:stCondLst>
                            <p:childTnLst>
                              <p:par>
                                <p:cTn id="37" presetID="2" presetClass="entr" presetSubtype="2" fill="hold" nodeType="afterEffect">
                                  <p:stCondLst>
                                    <p:cond delay="0"/>
                                  </p:stCondLst>
                                  <p:childTnLst>
                                    <p:set>
                                      <p:cBhvr>
                                        <p:cTn id="38" dur="1" fill="hold">
                                          <p:stCondLst>
                                            <p:cond delay="0"/>
                                          </p:stCondLst>
                                        </p:cTn>
                                        <p:tgtEl>
                                          <p:spTgt spid="53275"/>
                                        </p:tgtEl>
                                        <p:attrNameLst>
                                          <p:attrName>style.visibility</p:attrName>
                                        </p:attrNameLst>
                                      </p:cBhvr>
                                      <p:to>
                                        <p:strVal val="visible"/>
                                      </p:to>
                                    </p:set>
                                    <p:anim calcmode="lin" valueType="num">
                                      <p:cBhvr additive="base">
                                        <p:cTn id="39" dur="500" fill="hold"/>
                                        <p:tgtEl>
                                          <p:spTgt spid="53275"/>
                                        </p:tgtEl>
                                        <p:attrNameLst>
                                          <p:attrName>ppt_x</p:attrName>
                                        </p:attrNameLst>
                                      </p:cBhvr>
                                      <p:tavLst>
                                        <p:tav tm="0">
                                          <p:val>
                                            <p:strVal val="1+#ppt_w/2"/>
                                          </p:val>
                                        </p:tav>
                                        <p:tav tm="100000">
                                          <p:val>
                                            <p:strVal val="#ppt_x"/>
                                          </p:val>
                                        </p:tav>
                                      </p:tavLst>
                                    </p:anim>
                                    <p:anim calcmode="lin" valueType="num">
                                      <p:cBhvr additive="base">
                                        <p:cTn id="40" dur="500" fill="hold"/>
                                        <p:tgtEl>
                                          <p:spTgt spid="53275"/>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nodeType="clickEffect">
                                  <p:stCondLst>
                                    <p:cond delay="0"/>
                                  </p:stCondLst>
                                  <p:childTnLst>
                                    <p:set>
                                      <p:cBhvr>
                                        <p:cTn id="44" dur="1" fill="hold">
                                          <p:stCondLst>
                                            <p:cond delay="0"/>
                                          </p:stCondLst>
                                        </p:cTn>
                                        <p:tgtEl>
                                          <p:spTgt spid="53263"/>
                                        </p:tgtEl>
                                        <p:attrNameLst>
                                          <p:attrName>style.visibility</p:attrName>
                                        </p:attrNameLst>
                                      </p:cBhvr>
                                      <p:to>
                                        <p:strVal val="visible"/>
                                      </p:to>
                                    </p:set>
                                    <p:anim calcmode="lin" valueType="num">
                                      <p:cBhvr additive="base">
                                        <p:cTn id="45" dur="500" fill="hold"/>
                                        <p:tgtEl>
                                          <p:spTgt spid="53263"/>
                                        </p:tgtEl>
                                        <p:attrNameLst>
                                          <p:attrName>ppt_x</p:attrName>
                                        </p:attrNameLst>
                                      </p:cBhvr>
                                      <p:tavLst>
                                        <p:tav tm="0">
                                          <p:val>
                                            <p:strVal val="0-#ppt_w/2"/>
                                          </p:val>
                                        </p:tav>
                                        <p:tav tm="100000">
                                          <p:val>
                                            <p:strVal val="#ppt_x"/>
                                          </p:val>
                                        </p:tav>
                                      </p:tavLst>
                                    </p:anim>
                                    <p:anim calcmode="lin" valueType="num">
                                      <p:cBhvr additive="base">
                                        <p:cTn id="46" dur="500" fill="hold"/>
                                        <p:tgtEl>
                                          <p:spTgt spid="53263"/>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53269"/>
                                        </p:tgtEl>
                                        <p:attrNameLst>
                                          <p:attrName>style.visibility</p:attrName>
                                        </p:attrNameLst>
                                      </p:cBhvr>
                                      <p:to>
                                        <p:strVal val="visible"/>
                                      </p:to>
                                    </p:set>
                                    <p:anim calcmode="lin" valueType="num">
                                      <p:cBhvr additive="base">
                                        <p:cTn id="51" dur="500" fill="hold"/>
                                        <p:tgtEl>
                                          <p:spTgt spid="53269"/>
                                        </p:tgtEl>
                                        <p:attrNameLst>
                                          <p:attrName>ppt_x</p:attrName>
                                        </p:attrNameLst>
                                      </p:cBhvr>
                                      <p:tavLst>
                                        <p:tav tm="0">
                                          <p:val>
                                            <p:strVal val="0-#ppt_w/2"/>
                                          </p:val>
                                        </p:tav>
                                        <p:tav tm="100000">
                                          <p:val>
                                            <p:strVal val="#ppt_x"/>
                                          </p:val>
                                        </p:tav>
                                      </p:tavLst>
                                    </p:anim>
                                    <p:anim calcmode="lin" valueType="num">
                                      <p:cBhvr additive="base">
                                        <p:cTn id="52" dur="500" fill="hold"/>
                                        <p:tgtEl>
                                          <p:spTgt spid="53269"/>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8" fill="hold" nodeType="clickEffect">
                                  <p:stCondLst>
                                    <p:cond delay="0"/>
                                  </p:stCondLst>
                                  <p:childTnLst>
                                    <p:set>
                                      <p:cBhvr>
                                        <p:cTn id="56" dur="1" fill="hold">
                                          <p:stCondLst>
                                            <p:cond delay="0"/>
                                          </p:stCondLst>
                                        </p:cTn>
                                        <p:tgtEl>
                                          <p:spTgt spid="53270"/>
                                        </p:tgtEl>
                                        <p:attrNameLst>
                                          <p:attrName>style.visibility</p:attrName>
                                        </p:attrNameLst>
                                      </p:cBhvr>
                                      <p:to>
                                        <p:strVal val="visible"/>
                                      </p:to>
                                    </p:set>
                                    <p:anim calcmode="lin" valueType="num">
                                      <p:cBhvr additive="base">
                                        <p:cTn id="57" dur="500" fill="hold"/>
                                        <p:tgtEl>
                                          <p:spTgt spid="53270"/>
                                        </p:tgtEl>
                                        <p:attrNameLst>
                                          <p:attrName>ppt_x</p:attrName>
                                        </p:attrNameLst>
                                      </p:cBhvr>
                                      <p:tavLst>
                                        <p:tav tm="0">
                                          <p:val>
                                            <p:strVal val="0-#ppt_w/2"/>
                                          </p:val>
                                        </p:tav>
                                        <p:tav tm="100000">
                                          <p:val>
                                            <p:strVal val="#ppt_x"/>
                                          </p:val>
                                        </p:tav>
                                      </p:tavLst>
                                    </p:anim>
                                    <p:anim calcmode="lin" valueType="num">
                                      <p:cBhvr additive="base">
                                        <p:cTn id="58" dur="500" fill="hold"/>
                                        <p:tgtEl>
                                          <p:spTgt spid="53270"/>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500"/>
                            </p:stCondLst>
                            <p:childTnLst>
                              <p:par>
                                <p:cTn id="60" presetID="2" presetClass="entr" presetSubtype="8" fill="hold" grpId="0" nodeType="afterEffect">
                                  <p:stCondLst>
                                    <p:cond delay="0"/>
                                  </p:stCondLst>
                                  <p:childTnLst>
                                    <p:set>
                                      <p:cBhvr>
                                        <p:cTn id="61" dur="1" fill="hold">
                                          <p:stCondLst>
                                            <p:cond delay="0"/>
                                          </p:stCondLst>
                                        </p:cTn>
                                        <p:tgtEl>
                                          <p:spTgt spid="53272"/>
                                        </p:tgtEl>
                                        <p:attrNameLst>
                                          <p:attrName>style.visibility</p:attrName>
                                        </p:attrNameLst>
                                      </p:cBhvr>
                                      <p:to>
                                        <p:strVal val="visible"/>
                                      </p:to>
                                    </p:set>
                                    <p:anim calcmode="lin" valueType="num">
                                      <p:cBhvr additive="base">
                                        <p:cTn id="62" dur="500" fill="hold"/>
                                        <p:tgtEl>
                                          <p:spTgt spid="53272"/>
                                        </p:tgtEl>
                                        <p:attrNameLst>
                                          <p:attrName>ppt_x</p:attrName>
                                        </p:attrNameLst>
                                      </p:cBhvr>
                                      <p:tavLst>
                                        <p:tav tm="0">
                                          <p:val>
                                            <p:strVal val="0-#ppt_w/2"/>
                                          </p:val>
                                        </p:tav>
                                        <p:tav tm="100000">
                                          <p:val>
                                            <p:strVal val="#ppt_x"/>
                                          </p:val>
                                        </p:tav>
                                      </p:tavLst>
                                    </p:anim>
                                    <p:anim calcmode="lin" valueType="num">
                                      <p:cBhvr additive="base">
                                        <p:cTn id="63" dur="500" fill="hold"/>
                                        <p:tgtEl>
                                          <p:spTgt spid="53272"/>
                                        </p:tgtEl>
                                        <p:attrNameLst>
                                          <p:attrName>ppt_y</p:attrName>
                                        </p:attrNameLst>
                                      </p:cBhvr>
                                      <p:tavLst>
                                        <p:tav tm="0">
                                          <p:val>
                                            <p:strVal val="#ppt_y"/>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8" fill="hold" grpId="0" nodeType="clickEffect">
                                  <p:stCondLst>
                                    <p:cond delay="0"/>
                                  </p:stCondLst>
                                  <p:childTnLst>
                                    <p:set>
                                      <p:cBhvr>
                                        <p:cTn id="67" dur="1" fill="hold">
                                          <p:stCondLst>
                                            <p:cond delay="0"/>
                                          </p:stCondLst>
                                        </p:cTn>
                                        <p:tgtEl>
                                          <p:spTgt spid="53264"/>
                                        </p:tgtEl>
                                        <p:attrNameLst>
                                          <p:attrName>style.visibility</p:attrName>
                                        </p:attrNameLst>
                                      </p:cBhvr>
                                      <p:to>
                                        <p:strVal val="visible"/>
                                      </p:to>
                                    </p:set>
                                    <p:anim calcmode="lin" valueType="num">
                                      <p:cBhvr additive="base">
                                        <p:cTn id="68" dur="500" fill="hold"/>
                                        <p:tgtEl>
                                          <p:spTgt spid="53264"/>
                                        </p:tgtEl>
                                        <p:attrNameLst>
                                          <p:attrName>ppt_x</p:attrName>
                                        </p:attrNameLst>
                                      </p:cBhvr>
                                      <p:tavLst>
                                        <p:tav tm="0">
                                          <p:val>
                                            <p:strVal val="0-#ppt_w/2"/>
                                          </p:val>
                                        </p:tav>
                                        <p:tav tm="100000">
                                          <p:val>
                                            <p:strVal val="#ppt_x"/>
                                          </p:val>
                                        </p:tav>
                                      </p:tavLst>
                                    </p:anim>
                                    <p:anim calcmode="lin" valueType="num">
                                      <p:cBhvr additive="base">
                                        <p:cTn id="69" dur="500" fill="hold"/>
                                        <p:tgtEl>
                                          <p:spTgt spid="532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8" grpId="0"/>
      <p:bldP spid="53259" grpId="0"/>
      <p:bldP spid="53261" grpId="0"/>
      <p:bldP spid="53262" grpId="0"/>
      <p:bldP spid="53264" grpId="0"/>
      <p:bldP spid="53269" grpId="0"/>
      <p:bldP spid="5327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矩形 54279">
            <a:extLst>
              <a:ext uri="{FF2B5EF4-FFF2-40B4-BE49-F238E27FC236}">
                <a16:creationId xmlns:a16="http://schemas.microsoft.com/office/drawing/2014/main" id="{AC034FC9-8AA6-4845-B17B-20EA0AB4F6D4}"/>
              </a:ext>
            </a:extLst>
          </p:cNvPr>
          <p:cNvSpPr>
            <a:spLocks noChangeArrowheads="1"/>
          </p:cNvSpPr>
          <p:nvPr/>
        </p:nvSpPr>
        <p:spPr bwMode="auto">
          <a:xfrm>
            <a:off x="228600" y="76200"/>
            <a:ext cx="2590800"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  2.7 </a:t>
            </a:r>
            <a:r>
              <a:rPr lang="zh-CN" altLang="en-US">
                <a:solidFill>
                  <a:schemeClr val="bg1"/>
                </a:solidFill>
                <a:latin typeface="黑体" panose="02010609060101010101" pitchFamily="49" charset="-122"/>
                <a:ea typeface="黑体" panose="02010609060101010101" pitchFamily="49" charset="-122"/>
              </a:rPr>
              <a:t>等效电源定理</a:t>
            </a:r>
          </a:p>
        </p:txBody>
      </p:sp>
      <p:sp>
        <p:nvSpPr>
          <p:cNvPr id="59395" name="矩形 54280">
            <a:extLst>
              <a:ext uri="{FF2B5EF4-FFF2-40B4-BE49-F238E27FC236}">
                <a16:creationId xmlns:a16="http://schemas.microsoft.com/office/drawing/2014/main" id="{FA18D151-648D-4D2D-B6ED-8115C2C4EE27}"/>
              </a:ext>
            </a:extLst>
          </p:cNvPr>
          <p:cNvSpPr>
            <a:spLocks noChangeArrowheads="1" noChangeShapeType="1" noTextEdit="1"/>
          </p:cNvSpPr>
          <p:nvPr/>
        </p:nvSpPr>
        <p:spPr bwMode="auto">
          <a:xfrm>
            <a:off x="3429000" y="0"/>
            <a:ext cx="48768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  四、戴维南定理的应用举例</a:t>
            </a:r>
          </a:p>
        </p:txBody>
      </p:sp>
      <p:sp>
        <p:nvSpPr>
          <p:cNvPr id="54282" name="矩形 54281">
            <a:extLst>
              <a:ext uri="{FF2B5EF4-FFF2-40B4-BE49-F238E27FC236}">
                <a16:creationId xmlns:a16="http://schemas.microsoft.com/office/drawing/2014/main" id="{2EF0FAEB-951C-4360-A59E-8F9974F5BA57}"/>
              </a:ext>
            </a:extLst>
          </p:cNvPr>
          <p:cNvSpPr>
            <a:spLocks noChangeArrowheads="1"/>
          </p:cNvSpPr>
          <p:nvPr/>
        </p:nvSpPr>
        <p:spPr bwMode="auto">
          <a:xfrm>
            <a:off x="304800" y="7620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solidFill>
                  <a:srgbClr val="D82E1C"/>
                </a:solidFill>
                <a:latin typeface="黑体" panose="02010609060101010101" pitchFamily="49" charset="-122"/>
                <a:ea typeface="黑体" panose="02010609060101010101" pitchFamily="49" charset="-122"/>
              </a:rPr>
              <a:t>    </a:t>
            </a:r>
            <a:r>
              <a:rPr lang="zh-CN" altLang="en-US">
                <a:solidFill>
                  <a:srgbClr val="0000FF"/>
                </a:solidFill>
                <a:latin typeface="华文新魏" panose="02010800040101010101" pitchFamily="2" charset="-122"/>
                <a:ea typeface="华文新魏" panose="02010800040101010101" pitchFamily="2" charset="-122"/>
              </a:rPr>
              <a:t>如图所示电路中，</a:t>
            </a:r>
            <a:r>
              <a:rPr lang="en-US" altLang="zh-CN">
                <a:solidFill>
                  <a:srgbClr val="0000FF"/>
                </a:solidFill>
                <a:latin typeface="华文新魏" panose="02010800040101010101" pitchFamily="2" charset="-122"/>
                <a:ea typeface="华文新魏" panose="02010800040101010101" pitchFamily="2" charset="-122"/>
              </a:rPr>
              <a:t>N</a:t>
            </a:r>
            <a:r>
              <a:rPr lang="zh-CN" altLang="en-US">
                <a:solidFill>
                  <a:srgbClr val="0000FF"/>
                </a:solidFill>
                <a:latin typeface="华文新魏" panose="02010800040101010101" pitchFamily="2" charset="-122"/>
                <a:ea typeface="华文新魏" panose="02010800040101010101" pitchFamily="2" charset="-122"/>
              </a:rPr>
              <a:t>为线性含源单口网络。已知：</a:t>
            </a:r>
            <a:r>
              <a:rPr lang="en-US" altLang="zh-CN" i="1">
                <a:solidFill>
                  <a:srgbClr val="0000FF"/>
                </a:solidFill>
                <a:latin typeface="Times New Roman" panose="02020603050405020304" pitchFamily="18" charset="0"/>
                <a:ea typeface="华文新魏" panose="02010800040101010101" pitchFamily="2" charset="-122"/>
              </a:rPr>
              <a:t>u</a:t>
            </a:r>
            <a:r>
              <a:rPr lang="en-US" altLang="zh-CN">
                <a:solidFill>
                  <a:srgbClr val="0000FF"/>
                </a:solidFill>
                <a:latin typeface="Times New Roman" panose="02020603050405020304" pitchFamily="18" charset="0"/>
                <a:ea typeface="华文新魏" panose="02010800040101010101" pitchFamily="2" charset="-122"/>
              </a:rPr>
              <a:t>=2000</a:t>
            </a:r>
            <a:r>
              <a:rPr lang="en-US" altLang="zh-CN" i="1">
                <a:solidFill>
                  <a:srgbClr val="0000FF"/>
                </a:solidFill>
                <a:latin typeface="Times New Roman" panose="02020603050405020304" pitchFamily="18" charset="0"/>
                <a:ea typeface="华文新魏" panose="02010800040101010101" pitchFamily="2" charset="-122"/>
              </a:rPr>
              <a:t>i</a:t>
            </a:r>
            <a:r>
              <a:rPr lang="en-US" altLang="zh-CN">
                <a:solidFill>
                  <a:srgbClr val="0000FF"/>
                </a:solidFill>
                <a:latin typeface="Times New Roman" panose="02020603050405020304" pitchFamily="18" charset="0"/>
                <a:ea typeface="华文新魏" panose="02010800040101010101" pitchFamily="2" charset="-122"/>
              </a:rPr>
              <a:t>+10 (V)</a:t>
            </a:r>
            <a:r>
              <a:rPr lang="zh-CN" altLang="en-US">
                <a:solidFill>
                  <a:srgbClr val="0000FF"/>
                </a:solidFill>
                <a:latin typeface="Times New Roman" panose="02020603050405020304" pitchFamily="18" charset="0"/>
                <a:ea typeface="华文新魏" panose="02010800040101010101" pitchFamily="2" charset="-122"/>
              </a:rPr>
              <a:t>；</a:t>
            </a:r>
            <a:r>
              <a:rPr lang="en-US" altLang="zh-CN" i="1">
                <a:solidFill>
                  <a:srgbClr val="0000FF"/>
                </a:solidFill>
                <a:latin typeface="Times New Roman" panose="02020603050405020304" pitchFamily="18" charset="0"/>
                <a:ea typeface="华文新魏" panose="02010800040101010101" pitchFamily="2" charset="-122"/>
              </a:rPr>
              <a:t>i</a:t>
            </a:r>
            <a:r>
              <a:rPr lang="en-US" altLang="zh-CN" baseline="-25000">
                <a:solidFill>
                  <a:srgbClr val="0000FF"/>
                </a:solidFill>
                <a:latin typeface="Times New Roman" panose="02020603050405020304" pitchFamily="18" charset="0"/>
                <a:ea typeface="华文新魏" panose="02010800040101010101" pitchFamily="2" charset="-122"/>
              </a:rPr>
              <a:t>S</a:t>
            </a:r>
            <a:r>
              <a:rPr lang="en-US" altLang="zh-CN">
                <a:solidFill>
                  <a:srgbClr val="0000FF"/>
                </a:solidFill>
                <a:latin typeface="Times New Roman" panose="02020603050405020304" pitchFamily="18" charset="0"/>
                <a:ea typeface="华文新魏" panose="02010800040101010101" pitchFamily="2" charset="-122"/>
              </a:rPr>
              <a:t>=2mA</a:t>
            </a:r>
            <a:r>
              <a:rPr lang="zh-CN" altLang="en-US">
                <a:solidFill>
                  <a:srgbClr val="0000FF"/>
                </a:solidFill>
                <a:latin typeface="Times New Roman" panose="02020603050405020304" pitchFamily="18" charset="0"/>
                <a:ea typeface="华文新魏" panose="02010800040101010101" pitchFamily="2" charset="-122"/>
              </a:rPr>
              <a:t>，</a:t>
            </a:r>
            <a:r>
              <a:rPr lang="zh-CN" altLang="en-US">
                <a:solidFill>
                  <a:srgbClr val="0000FF"/>
                </a:solidFill>
                <a:latin typeface="华文新魏" panose="02010800040101010101" pitchFamily="2" charset="-122"/>
                <a:ea typeface="华文新魏" panose="02010800040101010101" pitchFamily="2" charset="-122"/>
              </a:rPr>
              <a:t>求</a:t>
            </a:r>
            <a:r>
              <a:rPr lang="en-US" altLang="zh-CN">
                <a:solidFill>
                  <a:srgbClr val="0000FF"/>
                </a:solidFill>
                <a:latin typeface="华文新魏" panose="02010800040101010101" pitchFamily="2" charset="-122"/>
                <a:ea typeface="华文新魏" panose="02010800040101010101" pitchFamily="2" charset="-122"/>
              </a:rPr>
              <a:t>N</a:t>
            </a:r>
            <a:r>
              <a:rPr lang="zh-CN" altLang="en-US">
                <a:solidFill>
                  <a:srgbClr val="0000FF"/>
                </a:solidFill>
                <a:latin typeface="华文新魏" panose="02010800040101010101" pitchFamily="2" charset="-122"/>
                <a:ea typeface="华文新魏" panose="02010800040101010101" pitchFamily="2" charset="-122"/>
              </a:rPr>
              <a:t>的等效电路。</a:t>
            </a:r>
          </a:p>
        </p:txBody>
      </p:sp>
      <p:sp>
        <p:nvSpPr>
          <p:cNvPr id="54284" name="文本框 54283">
            <a:extLst>
              <a:ext uri="{FF2B5EF4-FFF2-40B4-BE49-F238E27FC236}">
                <a16:creationId xmlns:a16="http://schemas.microsoft.com/office/drawing/2014/main" id="{85B9B5C6-498F-4FC4-81EC-C954A4A46D29}"/>
              </a:ext>
            </a:extLst>
          </p:cNvPr>
          <p:cNvSpPr txBox="1">
            <a:spLocks noChangeArrowheads="1"/>
          </p:cNvSpPr>
          <p:nvPr/>
        </p:nvSpPr>
        <p:spPr bwMode="auto">
          <a:xfrm>
            <a:off x="457200" y="1600200"/>
            <a:ext cx="4572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a:solidFill>
                  <a:srgbClr val="D82E1C"/>
                </a:solidFill>
                <a:latin typeface="黑体" panose="02010609060101010101" pitchFamily="49" charset="-122"/>
                <a:ea typeface="黑体" panose="02010609060101010101" pitchFamily="49" charset="-122"/>
              </a:rPr>
              <a:t>解：</a:t>
            </a:r>
            <a:r>
              <a:rPr lang="zh-CN" altLang="en-US">
                <a:solidFill>
                  <a:srgbClr val="0000FF"/>
                </a:solidFill>
                <a:latin typeface="华文新魏" panose="02010800040101010101" pitchFamily="2" charset="-122"/>
                <a:ea typeface="华文新魏" panose="02010800040101010101" pitchFamily="2" charset="-122"/>
              </a:rPr>
              <a:t>依据戴维南定理，原电路</a:t>
            </a:r>
            <a:r>
              <a:rPr lang="en-US" altLang="zh-CN">
                <a:solidFill>
                  <a:srgbClr val="0000FF"/>
                </a:solidFill>
                <a:latin typeface="华文新魏" panose="02010800040101010101" pitchFamily="2" charset="-122"/>
                <a:ea typeface="华文新魏" panose="02010800040101010101" pitchFamily="2" charset="-122"/>
              </a:rPr>
              <a:t>N</a:t>
            </a:r>
            <a:r>
              <a:rPr lang="zh-CN" altLang="en-US">
                <a:solidFill>
                  <a:srgbClr val="0000FF"/>
                </a:solidFill>
                <a:latin typeface="华文新魏" panose="02010800040101010101" pitchFamily="2" charset="-122"/>
                <a:ea typeface="华文新魏" panose="02010800040101010101" pitchFamily="2" charset="-122"/>
              </a:rPr>
              <a:t>可等效为戴维南等效电路，如图</a:t>
            </a:r>
            <a:r>
              <a:rPr lang="en-US" altLang="zh-CN">
                <a:solidFill>
                  <a:srgbClr val="0000FF"/>
                </a:solidFill>
                <a:latin typeface="华文新魏" panose="02010800040101010101" pitchFamily="2" charset="-122"/>
                <a:ea typeface="华文新魏" panose="02010800040101010101" pitchFamily="2" charset="-122"/>
              </a:rPr>
              <a:t>(b)</a:t>
            </a:r>
            <a:r>
              <a:rPr lang="zh-CN" altLang="en-US">
                <a:solidFill>
                  <a:srgbClr val="0000FF"/>
                </a:solidFill>
                <a:latin typeface="华文新魏" panose="02010800040101010101" pitchFamily="2" charset="-122"/>
                <a:ea typeface="华文新魏" panose="02010800040101010101" pitchFamily="2" charset="-122"/>
              </a:rPr>
              <a:t>所示。</a:t>
            </a:r>
          </a:p>
        </p:txBody>
      </p:sp>
      <p:sp>
        <p:nvSpPr>
          <p:cNvPr id="54285" name="文本框 54284">
            <a:extLst>
              <a:ext uri="{FF2B5EF4-FFF2-40B4-BE49-F238E27FC236}">
                <a16:creationId xmlns:a16="http://schemas.microsoft.com/office/drawing/2014/main" id="{9A54D377-705A-4416-B3D2-715469C9FA9E}"/>
              </a:ext>
            </a:extLst>
          </p:cNvPr>
          <p:cNvSpPr txBox="1">
            <a:spLocks noChangeArrowheads="1"/>
          </p:cNvSpPr>
          <p:nvPr/>
        </p:nvSpPr>
        <p:spPr bwMode="auto">
          <a:xfrm>
            <a:off x="533400" y="2286000"/>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a:solidFill>
                  <a:srgbClr val="0000FF"/>
                </a:solidFill>
                <a:latin typeface="Times New Roman" panose="02020603050405020304" pitchFamily="18" charset="0"/>
                <a:ea typeface="华文新魏" panose="02010800040101010101" pitchFamily="2" charset="-122"/>
              </a:rPr>
              <a:t>电路的</a:t>
            </a:r>
            <a:r>
              <a:rPr lang="en-US" altLang="zh-CN">
                <a:solidFill>
                  <a:srgbClr val="0000FF"/>
                </a:solidFill>
                <a:latin typeface="Times New Roman" panose="02020603050405020304" pitchFamily="18" charset="0"/>
                <a:ea typeface="华文新魏" panose="02010800040101010101" pitchFamily="2" charset="-122"/>
              </a:rPr>
              <a:t>VAR</a:t>
            </a:r>
            <a:r>
              <a:rPr lang="zh-CN" altLang="en-US">
                <a:solidFill>
                  <a:srgbClr val="0000FF"/>
                </a:solidFill>
                <a:latin typeface="Times New Roman" panose="02020603050405020304" pitchFamily="18" charset="0"/>
                <a:ea typeface="华文新魏" panose="02010800040101010101" pitchFamily="2" charset="-122"/>
              </a:rPr>
              <a:t>方程为：</a:t>
            </a:r>
          </a:p>
        </p:txBody>
      </p:sp>
      <p:sp>
        <p:nvSpPr>
          <p:cNvPr id="54286" name="矩形 54285">
            <a:extLst>
              <a:ext uri="{FF2B5EF4-FFF2-40B4-BE49-F238E27FC236}">
                <a16:creationId xmlns:a16="http://schemas.microsoft.com/office/drawing/2014/main" id="{A2D26618-FA96-4B0A-B82B-4C492C671334}"/>
              </a:ext>
            </a:extLst>
          </p:cNvPr>
          <p:cNvSpPr>
            <a:spLocks noChangeArrowheads="1"/>
          </p:cNvSpPr>
          <p:nvPr/>
        </p:nvSpPr>
        <p:spPr bwMode="auto">
          <a:xfrm>
            <a:off x="685800" y="2667000"/>
            <a:ext cx="51339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i="1">
                <a:solidFill>
                  <a:srgbClr val="0000FF"/>
                </a:solidFill>
                <a:latin typeface="Times New Roman" panose="02020603050405020304" pitchFamily="18" charset="0"/>
                <a:ea typeface="华文新魏" panose="02010800040101010101" pitchFamily="2" charset="-122"/>
              </a:rPr>
              <a:t>u</a:t>
            </a:r>
            <a:r>
              <a:rPr lang="en-US" altLang="zh-CN" sz="2400">
                <a:solidFill>
                  <a:srgbClr val="0000FF"/>
                </a:solidFill>
                <a:latin typeface="Times New Roman" panose="02020603050405020304" pitchFamily="18" charset="0"/>
                <a:ea typeface="华文新魏" panose="02010800040101010101" pitchFamily="2" charset="-122"/>
              </a:rPr>
              <a:t> </a:t>
            </a:r>
            <a:r>
              <a:rPr lang="en-US" altLang="zh-CN">
                <a:solidFill>
                  <a:srgbClr val="0000FF"/>
                </a:solidFill>
                <a:latin typeface="Times New Roman" panose="02020603050405020304" pitchFamily="18" charset="0"/>
                <a:ea typeface="华文新魏" panose="02010800040101010101" pitchFamily="2" charset="-122"/>
              </a:rPr>
              <a:t>= R</a:t>
            </a:r>
            <a:r>
              <a:rPr lang="zh-CN" altLang="en-US">
                <a:solidFill>
                  <a:srgbClr val="0000FF"/>
                </a:solidFill>
                <a:latin typeface="Times New Roman" panose="02020603050405020304" pitchFamily="18" charset="0"/>
                <a:ea typeface="华文新魏" panose="02010800040101010101" pitchFamily="2" charset="-122"/>
              </a:rPr>
              <a:t>（</a:t>
            </a:r>
            <a:r>
              <a:rPr lang="en-US" altLang="zh-CN" sz="2400" i="1">
                <a:solidFill>
                  <a:srgbClr val="0000FF"/>
                </a:solidFill>
                <a:latin typeface="Times New Roman" panose="02020603050405020304" pitchFamily="18" charset="0"/>
                <a:ea typeface="华文新魏" panose="02010800040101010101" pitchFamily="2" charset="-122"/>
              </a:rPr>
              <a:t>i</a:t>
            </a:r>
            <a:r>
              <a:rPr lang="en-US" altLang="zh-CN" sz="2400">
                <a:solidFill>
                  <a:srgbClr val="0000FF"/>
                </a:solidFill>
                <a:latin typeface="Times New Roman" panose="02020603050405020304" pitchFamily="18" charset="0"/>
                <a:ea typeface="华文新魏" panose="02010800040101010101" pitchFamily="2" charset="-122"/>
              </a:rPr>
              <a:t> +</a:t>
            </a:r>
            <a:r>
              <a:rPr lang="en-US" altLang="zh-CN">
                <a:solidFill>
                  <a:srgbClr val="0000FF"/>
                </a:solidFill>
                <a:latin typeface="Times New Roman" panose="02020603050405020304" pitchFamily="18" charset="0"/>
                <a:ea typeface="华文新魏" panose="02010800040101010101" pitchFamily="2" charset="-122"/>
              </a:rPr>
              <a:t> </a:t>
            </a:r>
            <a:r>
              <a:rPr lang="en-US" altLang="zh-CN" sz="2400" i="1">
                <a:solidFill>
                  <a:srgbClr val="0000FF"/>
                </a:solidFill>
                <a:latin typeface="Times New Roman" panose="02020603050405020304" pitchFamily="18" charset="0"/>
                <a:ea typeface="华文新魏" panose="02010800040101010101" pitchFamily="2" charset="-122"/>
              </a:rPr>
              <a:t>i</a:t>
            </a:r>
            <a:r>
              <a:rPr lang="en-US" altLang="zh-CN" baseline="-25000">
                <a:solidFill>
                  <a:srgbClr val="0000FF"/>
                </a:solidFill>
                <a:latin typeface="Times New Roman" panose="02020603050405020304" pitchFamily="18" charset="0"/>
                <a:ea typeface="华文新魏" panose="02010800040101010101" pitchFamily="2" charset="-122"/>
              </a:rPr>
              <a:t>S</a:t>
            </a:r>
            <a:r>
              <a:rPr lang="zh-CN" altLang="en-US">
                <a:solidFill>
                  <a:srgbClr val="0000FF"/>
                </a:solidFill>
                <a:latin typeface="Times New Roman" panose="02020603050405020304" pitchFamily="18" charset="0"/>
                <a:ea typeface="华文新魏" panose="02010800040101010101" pitchFamily="2" charset="-122"/>
              </a:rPr>
              <a:t>）</a:t>
            </a:r>
            <a:r>
              <a:rPr lang="en-US" altLang="zh-CN" sz="2400">
                <a:solidFill>
                  <a:srgbClr val="0000FF"/>
                </a:solidFill>
                <a:latin typeface="Times New Roman" panose="02020603050405020304" pitchFamily="18" charset="0"/>
                <a:ea typeface="华文新魏" panose="02010800040101010101" pitchFamily="2" charset="-122"/>
              </a:rPr>
              <a:t>+</a:t>
            </a:r>
            <a:r>
              <a:rPr lang="en-US" altLang="zh-CN" i="1">
                <a:solidFill>
                  <a:srgbClr val="0000FF"/>
                </a:solidFill>
                <a:latin typeface="Times New Roman" panose="02020603050405020304" pitchFamily="18" charset="0"/>
                <a:ea typeface="华文新魏" panose="02010800040101010101" pitchFamily="2" charset="-122"/>
              </a:rPr>
              <a:t> </a:t>
            </a:r>
            <a:r>
              <a:rPr lang="en-US" altLang="zh-CN" sz="2400" i="1">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S</a:t>
            </a:r>
          </a:p>
          <a:p>
            <a:pPr eaLnBrk="1" hangingPunct="1"/>
            <a:r>
              <a:rPr lang="en-US" altLang="zh-CN">
                <a:solidFill>
                  <a:srgbClr val="0000FF"/>
                </a:solidFill>
                <a:latin typeface="Times New Roman" panose="02020603050405020304" pitchFamily="18" charset="0"/>
                <a:ea typeface="华文新魏" panose="02010800040101010101" pitchFamily="2" charset="-122"/>
              </a:rPr>
              <a:t>    = R</a:t>
            </a:r>
            <a:r>
              <a:rPr lang="en-US" altLang="zh-CN" i="1">
                <a:solidFill>
                  <a:srgbClr val="0000FF"/>
                </a:solidFill>
                <a:latin typeface="Times New Roman" panose="02020603050405020304" pitchFamily="18" charset="0"/>
                <a:ea typeface="华文新魏" panose="02010800040101010101" pitchFamily="2" charset="-122"/>
              </a:rPr>
              <a:t> </a:t>
            </a:r>
            <a:r>
              <a:rPr lang="en-US" altLang="zh-CN" sz="2400" i="1">
                <a:solidFill>
                  <a:srgbClr val="0000FF"/>
                </a:solidFill>
                <a:latin typeface="Times New Roman" panose="02020603050405020304" pitchFamily="18" charset="0"/>
                <a:ea typeface="华文新魏" panose="02010800040101010101" pitchFamily="2" charset="-122"/>
              </a:rPr>
              <a:t>i</a:t>
            </a:r>
            <a:r>
              <a:rPr lang="en-US" altLang="zh-CN" sz="2400">
                <a:solidFill>
                  <a:srgbClr val="0000FF"/>
                </a:solidFill>
                <a:latin typeface="Times New Roman" panose="02020603050405020304" pitchFamily="18" charset="0"/>
                <a:ea typeface="华文新魏" panose="02010800040101010101" pitchFamily="2" charset="-122"/>
              </a:rPr>
              <a:t> + </a:t>
            </a:r>
            <a:r>
              <a:rPr lang="en-US" altLang="zh-CN">
                <a:solidFill>
                  <a:srgbClr val="0000FF"/>
                </a:solidFill>
                <a:latin typeface="Times New Roman" panose="02020603050405020304" pitchFamily="18" charset="0"/>
                <a:ea typeface="华文新魏" panose="02010800040101010101" pitchFamily="2" charset="-122"/>
              </a:rPr>
              <a:t>2 </a:t>
            </a:r>
            <a:r>
              <a:rPr lang="en-US" altLang="zh-CN" sz="1800">
                <a:solidFill>
                  <a:srgbClr val="0000FF"/>
                </a:solidFill>
                <a:latin typeface="Times New Roman" panose="02020603050405020304" pitchFamily="18" charset="0"/>
                <a:ea typeface="华文新魏" panose="02010800040101010101" pitchFamily="2" charset="-122"/>
              </a:rPr>
              <a:t>×</a:t>
            </a:r>
            <a:r>
              <a:rPr lang="en-US" altLang="zh-CN">
                <a:solidFill>
                  <a:srgbClr val="0000FF"/>
                </a:solidFill>
                <a:latin typeface="Times New Roman" panose="02020603050405020304" pitchFamily="18" charset="0"/>
                <a:ea typeface="华文新魏" panose="02010800040101010101" pitchFamily="2" charset="-122"/>
              </a:rPr>
              <a:t>10</a:t>
            </a:r>
            <a:r>
              <a:rPr lang="zh-CN" altLang="en-US" baseline="60000">
                <a:solidFill>
                  <a:srgbClr val="0000FF"/>
                </a:solidFill>
                <a:latin typeface="Times New Roman" panose="02020603050405020304" pitchFamily="18" charset="0"/>
                <a:ea typeface="华文新魏" panose="02010800040101010101" pitchFamily="2" charset="-122"/>
              </a:rPr>
              <a:t>－</a:t>
            </a:r>
            <a:r>
              <a:rPr lang="en-US" altLang="zh-CN" baseline="60000">
                <a:solidFill>
                  <a:srgbClr val="0000FF"/>
                </a:solidFill>
                <a:latin typeface="Times New Roman" panose="02020603050405020304" pitchFamily="18" charset="0"/>
                <a:ea typeface="华文新魏" panose="02010800040101010101" pitchFamily="2" charset="-122"/>
              </a:rPr>
              <a:t>3</a:t>
            </a:r>
            <a:r>
              <a:rPr lang="en-US" altLang="zh-CN">
                <a:solidFill>
                  <a:srgbClr val="0000FF"/>
                </a:solidFill>
                <a:latin typeface="Times New Roman" panose="02020603050405020304" pitchFamily="18" charset="0"/>
                <a:ea typeface="华文新魏" panose="02010800040101010101" pitchFamily="2" charset="-122"/>
              </a:rPr>
              <a:t> R </a:t>
            </a:r>
            <a:r>
              <a:rPr lang="en-US" altLang="zh-CN" sz="2400">
                <a:solidFill>
                  <a:srgbClr val="0000FF"/>
                </a:solidFill>
                <a:latin typeface="Times New Roman" panose="02020603050405020304" pitchFamily="18" charset="0"/>
                <a:ea typeface="华文新魏" panose="02010800040101010101" pitchFamily="2" charset="-122"/>
              </a:rPr>
              <a:t>+ </a:t>
            </a:r>
            <a:r>
              <a:rPr lang="en-US" altLang="zh-CN" sz="2400" i="1">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S</a:t>
            </a:r>
          </a:p>
        </p:txBody>
      </p:sp>
      <p:sp>
        <p:nvSpPr>
          <p:cNvPr id="54287" name="矩形 54286">
            <a:extLst>
              <a:ext uri="{FF2B5EF4-FFF2-40B4-BE49-F238E27FC236}">
                <a16:creationId xmlns:a16="http://schemas.microsoft.com/office/drawing/2014/main" id="{7689B0AA-649F-41EC-A419-807A1F9A8C98}"/>
              </a:ext>
            </a:extLst>
          </p:cNvPr>
          <p:cNvSpPr>
            <a:spLocks noChangeArrowheads="1"/>
          </p:cNvSpPr>
          <p:nvPr/>
        </p:nvSpPr>
        <p:spPr bwMode="auto">
          <a:xfrm>
            <a:off x="609600" y="3429000"/>
            <a:ext cx="4572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0000FF"/>
                </a:solidFill>
                <a:latin typeface="Times New Roman" panose="02020603050405020304" pitchFamily="18" charset="0"/>
                <a:ea typeface="华文新魏" panose="02010800040101010101" pitchFamily="2" charset="-122"/>
              </a:rPr>
              <a:t>由于已知</a:t>
            </a:r>
            <a:r>
              <a:rPr lang="zh-CN" altLang="en-US">
                <a:solidFill>
                  <a:srgbClr val="0000FF"/>
                </a:solidFill>
                <a:latin typeface="华文新魏" panose="02010800040101010101" pitchFamily="2" charset="-122"/>
                <a:ea typeface="华文新魏" panose="02010800040101010101" pitchFamily="2" charset="-122"/>
              </a:rPr>
              <a:t>：</a:t>
            </a:r>
            <a:r>
              <a:rPr lang="en-US" altLang="zh-CN" i="1">
                <a:solidFill>
                  <a:srgbClr val="0000FF"/>
                </a:solidFill>
                <a:latin typeface="Times New Roman" panose="02020603050405020304" pitchFamily="18" charset="0"/>
                <a:ea typeface="华文新魏" panose="02010800040101010101" pitchFamily="2" charset="-122"/>
              </a:rPr>
              <a:t>u</a:t>
            </a:r>
            <a:r>
              <a:rPr lang="en-US" altLang="zh-CN">
                <a:solidFill>
                  <a:srgbClr val="0000FF"/>
                </a:solidFill>
                <a:latin typeface="Times New Roman" panose="02020603050405020304" pitchFamily="18" charset="0"/>
                <a:ea typeface="华文新魏" panose="02010800040101010101" pitchFamily="2" charset="-122"/>
              </a:rPr>
              <a:t>=2000</a:t>
            </a:r>
            <a:r>
              <a:rPr lang="en-US" altLang="zh-CN" i="1">
                <a:solidFill>
                  <a:srgbClr val="0000FF"/>
                </a:solidFill>
                <a:latin typeface="Times New Roman" panose="02020603050405020304" pitchFamily="18" charset="0"/>
                <a:ea typeface="华文新魏" panose="02010800040101010101" pitchFamily="2" charset="-122"/>
              </a:rPr>
              <a:t>i</a:t>
            </a:r>
            <a:r>
              <a:rPr lang="en-US" altLang="zh-CN">
                <a:solidFill>
                  <a:srgbClr val="0000FF"/>
                </a:solidFill>
                <a:latin typeface="Times New Roman" panose="02020603050405020304" pitchFamily="18" charset="0"/>
                <a:ea typeface="华文新魏" panose="02010800040101010101" pitchFamily="2" charset="-122"/>
              </a:rPr>
              <a:t>+10</a:t>
            </a:r>
            <a:r>
              <a:rPr lang="zh-CN" altLang="en-US">
                <a:solidFill>
                  <a:srgbClr val="0000FF"/>
                </a:solidFill>
                <a:latin typeface="Times New Roman" panose="02020603050405020304" pitchFamily="18" charset="0"/>
                <a:ea typeface="华文新魏" panose="02010800040101010101" pitchFamily="2" charset="-122"/>
              </a:rPr>
              <a:t>，所以</a:t>
            </a:r>
          </a:p>
          <a:p>
            <a:pPr eaLnBrk="1" hangingPunct="1"/>
            <a:r>
              <a:rPr lang="zh-CN" altLang="en-US">
                <a:solidFill>
                  <a:srgbClr val="0000FF"/>
                </a:solidFill>
                <a:latin typeface="Times New Roman" panose="02020603050405020304" pitchFamily="18" charset="0"/>
                <a:ea typeface="华文新魏" panose="02010800040101010101" pitchFamily="2" charset="-122"/>
              </a:rPr>
              <a:t>         </a:t>
            </a:r>
            <a:r>
              <a:rPr lang="en-US" altLang="zh-CN">
                <a:solidFill>
                  <a:srgbClr val="0000FF"/>
                </a:solidFill>
                <a:latin typeface="Times New Roman" panose="02020603050405020304" pitchFamily="18" charset="0"/>
                <a:ea typeface="华文新魏" panose="02010800040101010101" pitchFamily="2" charset="-122"/>
              </a:rPr>
              <a:t>R = 2000 Ω,</a:t>
            </a:r>
          </a:p>
          <a:p>
            <a:pPr eaLnBrk="1" hangingPunct="1"/>
            <a:r>
              <a:rPr lang="en-US" altLang="zh-CN">
                <a:solidFill>
                  <a:srgbClr val="0000FF"/>
                </a:solidFill>
                <a:latin typeface="Times New Roman" panose="02020603050405020304" pitchFamily="18" charset="0"/>
                <a:ea typeface="华文新魏" panose="02010800040101010101" pitchFamily="2" charset="-122"/>
              </a:rPr>
              <a:t>        2 </a:t>
            </a:r>
            <a:r>
              <a:rPr lang="en-US" altLang="zh-CN" sz="1800">
                <a:solidFill>
                  <a:srgbClr val="0000FF"/>
                </a:solidFill>
                <a:latin typeface="Times New Roman" panose="02020603050405020304" pitchFamily="18" charset="0"/>
                <a:ea typeface="华文新魏" panose="02010800040101010101" pitchFamily="2" charset="-122"/>
              </a:rPr>
              <a:t>×</a:t>
            </a:r>
            <a:r>
              <a:rPr lang="en-US" altLang="zh-CN">
                <a:solidFill>
                  <a:srgbClr val="0000FF"/>
                </a:solidFill>
                <a:latin typeface="Times New Roman" panose="02020603050405020304" pitchFamily="18" charset="0"/>
                <a:ea typeface="华文新魏" panose="02010800040101010101" pitchFamily="2" charset="-122"/>
              </a:rPr>
              <a:t>10</a:t>
            </a:r>
            <a:r>
              <a:rPr lang="zh-CN" altLang="en-US" baseline="60000">
                <a:solidFill>
                  <a:srgbClr val="0000FF"/>
                </a:solidFill>
                <a:latin typeface="Times New Roman" panose="02020603050405020304" pitchFamily="18" charset="0"/>
                <a:ea typeface="华文新魏" panose="02010800040101010101" pitchFamily="2" charset="-122"/>
              </a:rPr>
              <a:t>－</a:t>
            </a:r>
            <a:r>
              <a:rPr lang="en-US" altLang="zh-CN" baseline="60000">
                <a:solidFill>
                  <a:srgbClr val="0000FF"/>
                </a:solidFill>
                <a:latin typeface="Times New Roman" panose="02020603050405020304" pitchFamily="18" charset="0"/>
                <a:ea typeface="华文新魏" panose="02010800040101010101" pitchFamily="2" charset="-122"/>
              </a:rPr>
              <a:t>3</a:t>
            </a:r>
            <a:r>
              <a:rPr lang="en-US" altLang="zh-CN">
                <a:solidFill>
                  <a:srgbClr val="0000FF"/>
                </a:solidFill>
                <a:latin typeface="Times New Roman" panose="02020603050405020304" pitchFamily="18" charset="0"/>
                <a:ea typeface="华文新魏" panose="02010800040101010101" pitchFamily="2" charset="-122"/>
              </a:rPr>
              <a:t> R </a:t>
            </a:r>
            <a:r>
              <a:rPr lang="en-US" altLang="zh-CN" sz="2400">
                <a:solidFill>
                  <a:srgbClr val="0000FF"/>
                </a:solidFill>
                <a:latin typeface="Times New Roman" panose="02020603050405020304" pitchFamily="18" charset="0"/>
                <a:ea typeface="华文新魏" panose="02010800040101010101" pitchFamily="2" charset="-122"/>
              </a:rPr>
              <a:t>+ </a:t>
            </a:r>
            <a:r>
              <a:rPr lang="en-US" altLang="zh-CN" sz="2400" i="1">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S</a:t>
            </a:r>
            <a:r>
              <a:rPr lang="en-US" altLang="zh-CN">
                <a:solidFill>
                  <a:srgbClr val="0000FF"/>
                </a:solidFill>
                <a:latin typeface="Times New Roman" panose="02020603050405020304" pitchFamily="18" charset="0"/>
                <a:ea typeface="华文新魏" panose="02010800040101010101" pitchFamily="2" charset="-122"/>
              </a:rPr>
              <a:t> = 10</a:t>
            </a:r>
          </a:p>
        </p:txBody>
      </p:sp>
      <p:sp>
        <p:nvSpPr>
          <p:cNvPr id="54289" name="文本框 54288">
            <a:extLst>
              <a:ext uri="{FF2B5EF4-FFF2-40B4-BE49-F238E27FC236}">
                <a16:creationId xmlns:a16="http://schemas.microsoft.com/office/drawing/2014/main" id="{4A25A2B3-2662-4C61-9CF8-5DFF064568CF}"/>
              </a:ext>
            </a:extLst>
          </p:cNvPr>
          <p:cNvSpPr txBox="1">
            <a:spLocks noChangeArrowheads="1"/>
          </p:cNvSpPr>
          <p:nvPr/>
        </p:nvSpPr>
        <p:spPr bwMode="auto">
          <a:xfrm>
            <a:off x="609600" y="4495800"/>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a:solidFill>
                  <a:srgbClr val="0000FF"/>
                </a:solidFill>
                <a:latin typeface="Times New Roman" panose="02020603050405020304" pitchFamily="18" charset="0"/>
                <a:ea typeface="华文新魏" panose="02010800040101010101" pitchFamily="2" charset="-122"/>
              </a:rPr>
              <a:t>解得 </a:t>
            </a:r>
            <a:r>
              <a:rPr lang="en-US" altLang="zh-CN">
                <a:solidFill>
                  <a:srgbClr val="0000FF"/>
                </a:solidFill>
                <a:latin typeface="Times New Roman" panose="02020603050405020304" pitchFamily="18" charset="0"/>
                <a:ea typeface="华文新魏" panose="02010800040101010101" pitchFamily="2" charset="-122"/>
              </a:rPr>
              <a:t>:  </a:t>
            </a:r>
            <a:r>
              <a:rPr lang="en-US" altLang="zh-CN" i="1">
                <a:solidFill>
                  <a:srgbClr val="0000FF"/>
                </a:solidFill>
                <a:latin typeface="Times New Roman" panose="02020603050405020304" pitchFamily="18" charset="0"/>
                <a:ea typeface="华文新魏" panose="02010800040101010101" pitchFamily="2" charset="-122"/>
              </a:rPr>
              <a:t>R</a:t>
            </a:r>
            <a:r>
              <a:rPr lang="en-US" altLang="zh-CN">
                <a:solidFill>
                  <a:srgbClr val="0000FF"/>
                </a:solidFill>
                <a:latin typeface="Times New Roman" panose="02020603050405020304" pitchFamily="18" charset="0"/>
                <a:ea typeface="华文新魏" panose="02010800040101010101" pitchFamily="2" charset="-122"/>
              </a:rPr>
              <a:t> </a:t>
            </a:r>
            <a:r>
              <a:rPr lang="en-US" altLang="zh-CN" sz="2400">
                <a:solidFill>
                  <a:srgbClr val="0000FF"/>
                </a:solidFill>
                <a:latin typeface="Times New Roman" panose="02020603050405020304" pitchFamily="18" charset="0"/>
                <a:ea typeface="华文新魏" panose="02010800040101010101" pitchFamily="2" charset="-122"/>
              </a:rPr>
              <a:t> </a:t>
            </a:r>
            <a:r>
              <a:rPr lang="en-US" altLang="zh-CN">
                <a:solidFill>
                  <a:srgbClr val="0000FF"/>
                </a:solidFill>
                <a:latin typeface="Times New Roman" panose="02020603050405020304" pitchFamily="18" charset="0"/>
                <a:ea typeface="华文新魏" panose="02010800040101010101" pitchFamily="2" charset="-122"/>
              </a:rPr>
              <a:t>= </a:t>
            </a:r>
            <a:r>
              <a:rPr lang="en-US" altLang="zh-CN" sz="2400">
                <a:solidFill>
                  <a:srgbClr val="0000FF"/>
                </a:solidFill>
                <a:latin typeface="Times New Roman" panose="02020603050405020304" pitchFamily="18" charset="0"/>
                <a:ea typeface="华文新魏" panose="02010800040101010101" pitchFamily="2" charset="-122"/>
              </a:rPr>
              <a:t> </a:t>
            </a:r>
            <a:r>
              <a:rPr lang="en-US" altLang="zh-CN">
                <a:solidFill>
                  <a:srgbClr val="0000FF"/>
                </a:solidFill>
                <a:latin typeface="Times New Roman" panose="02020603050405020304" pitchFamily="18" charset="0"/>
                <a:ea typeface="华文新魏" panose="02010800040101010101" pitchFamily="2" charset="-122"/>
              </a:rPr>
              <a:t>2 000 Ω </a:t>
            </a:r>
            <a:r>
              <a:rPr lang="zh-CN" altLang="en-US">
                <a:solidFill>
                  <a:srgbClr val="0000FF"/>
                </a:solidFill>
                <a:latin typeface="Times New Roman" panose="02020603050405020304" pitchFamily="18" charset="0"/>
                <a:ea typeface="华文新魏" panose="02010800040101010101" pitchFamily="2" charset="-122"/>
              </a:rPr>
              <a:t>； </a:t>
            </a:r>
            <a:r>
              <a:rPr lang="en-US" altLang="zh-CN" sz="2400" i="1">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S</a:t>
            </a:r>
            <a:r>
              <a:rPr lang="en-US" altLang="zh-CN">
                <a:solidFill>
                  <a:srgbClr val="0000FF"/>
                </a:solidFill>
                <a:latin typeface="Times New Roman" panose="02020603050405020304" pitchFamily="18" charset="0"/>
                <a:ea typeface="华文新魏" panose="02010800040101010101" pitchFamily="2" charset="-122"/>
              </a:rPr>
              <a:t> = 6 </a:t>
            </a:r>
            <a:r>
              <a:rPr lang="en-US" altLang="zh-CN" sz="2400">
                <a:solidFill>
                  <a:srgbClr val="0000FF"/>
                </a:solidFill>
                <a:latin typeface="Times New Roman" panose="02020603050405020304" pitchFamily="18" charset="0"/>
                <a:ea typeface="华文新魏" panose="02010800040101010101" pitchFamily="2" charset="-122"/>
              </a:rPr>
              <a:t>v</a:t>
            </a:r>
          </a:p>
        </p:txBody>
      </p:sp>
      <p:graphicFrame>
        <p:nvGraphicFramePr>
          <p:cNvPr id="54308" name="对象 54307">
            <a:extLst>
              <a:ext uri="{FF2B5EF4-FFF2-40B4-BE49-F238E27FC236}">
                <a16:creationId xmlns:a16="http://schemas.microsoft.com/office/drawing/2014/main" id="{3E821B1E-9097-4E59-A840-C9EA67A1A6A1}"/>
              </a:ext>
            </a:extLst>
          </p:cNvPr>
          <p:cNvGraphicFramePr>
            <a:graphicFrameLocks/>
          </p:cNvGraphicFramePr>
          <p:nvPr/>
        </p:nvGraphicFramePr>
        <p:xfrm>
          <a:off x="5867400" y="1497013"/>
          <a:ext cx="2527300" cy="1779587"/>
        </p:xfrm>
        <a:graphic>
          <a:graphicData uri="http://schemas.openxmlformats.org/presentationml/2006/ole">
            <mc:AlternateContent xmlns:mc="http://schemas.openxmlformats.org/markup-compatibility/2006">
              <mc:Choice xmlns:v="urn:schemas-microsoft-com:vml" Requires="v">
                <p:oleObj spid="_x0000_s59441" r:id="rId3" imgW="2526792" imgH="1780032" progId="Visio.Drawing.5">
                  <p:embed/>
                </p:oleObj>
              </mc:Choice>
              <mc:Fallback>
                <p:oleObj r:id="rId3" imgW="2526792" imgH="1780032" progId="Visio.Drawing.5">
                  <p:embed/>
                  <p:pic>
                    <p:nvPicPr>
                      <p:cNvPr id="0" name="对象 5430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497013"/>
                        <a:ext cx="2527300" cy="177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4309" name="对象 54308">
            <a:extLst>
              <a:ext uri="{FF2B5EF4-FFF2-40B4-BE49-F238E27FC236}">
                <a16:creationId xmlns:a16="http://schemas.microsoft.com/office/drawing/2014/main" id="{2E424906-09DE-4D17-AACC-F66163B88140}"/>
              </a:ext>
            </a:extLst>
          </p:cNvPr>
          <p:cNvGraphicFramePr>
            <a:graphicFrameLocks/>
          </p:cNvGraphicFramePr>
          <p:nvPr/>
        </p:nvGraphicFramePr>
        <p:xfrm>
          <a:off x="5867400" y="3505200"/>
          <a:ext cx="2778125" cy="1885950"/>
        </p:xfrm>
        <a:graphic>
          <a:graphicData uri="http://schemas.openxmlformats.org/presentationml/2006/ole">
            <mc:AlternateContent xmlns:mc="http://schemas.openxmlformats.org/markup-compatibility/2006">
              <mc:Choice xmlns:v="urn:schemas-microsoft-com:vml" Requires="v">
                <p:oleObj spid="_x0000_s59442" r:id="rId5" imgW="2778252" imgH="1886712" progId="Visio.Drawing.5">
                  <p:embed/>
                </p:oleObj>
              </mc:Choice>
              <mc:Fallback>
                <p:oleObj r:id="rId5" imgW="2778252" imgH="1886712" progId="Visio.Drawing.5">
                  <p:embed/>
                  <p:pic>
                    <p:nvPicPr>
                      <p:cNvPr id="0" name="对象 5430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3505200"/>
                        <a:ext cx="2778125"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4283" name="文本框 54313">
            <a:hlinkClick r:id="" action="ppaction://hlinkshowjump?jump=nextslide"/>
            <a:extLst>
              <a:ext uri="{FF2B5EF4-FFF2-40B4-BE49-F238E27FC236}">
                <a16:creationId xmlns:a16="http://schemas.microsoft.com/office/drawing/2014/main" id="{2465757A-F62A-4A53-88C4-5BC0D41A1784}"/>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2" name="文本框 54314">
            <a:hlinkClick r:id="" action="ppaction://hlinkshowjump?jump=previousslide"/>
            <a:extLst>
              <a:ext uri="{FF2B5EF4-FFF2-40B4-BE49-F238E27FC236}">
                <a16:creationId xmlns:a16="http://schemas.microsoft.com/office/drawing/2014/main" id="{8B68E89F-CBBD-4BF8-BA35-FADC087F44A2}"/>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3" name="文本框 54315">
            <a:extLst>
              <a:ext uri="{FF2B5EF4-FFF2-40B4-BE49-F238E27FC236}">
                <a16:creationId xmlns:a16="http://schemas.microsoft.com/office/drawing/2014/main" id="{66C9FE85-14CA-4F42-9EEE-C1F7335ADDA4}"/>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0BFF269E-E5CE-48B7-9EF5-1CEA4C0EA5B5}"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41</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4" name="文本框 54316">
            <a:hlinkClick r:id="" action="ppaction://hlinkshowjump?jump=firstslide"/>
            <a:extLst>
              <a:ext uri="{FF2B5EF4-FFF2-40B4-BE49-F238E27FC236}">
                <a16:creationId xmlns:a16="http://schemas.microsoft.com/office/drawing/2014/main" id="{140F3711-EABB-44E0-8921-E6B02C33B62F}"/>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59408" name="标题 54317">
            <a:extLst>
              <a:ext uri="{FF2B5EF4-FFF2-40B4-BE49-F238E27FC236}">
                <a16:creationId xmlns:a16="http://schemas.microsoft.com/office/drawing/2014/main" id="{3EE795D3-126F-430F-943D-B8BB798F9235}"/>
              </a:ext>
            </a:extLst>
          </p:cNvPr>
          <p:cNvSpPr>
            <a:spLocks noGrp="1" noChangeArrowheads="1"/>
          </p:cNvSpPr>
          <p:nvPr>
            <p:ph type="title" idx="4294967295"/>
          </p:nvPr>
        </p:nvSpPr>
        <p:spPr>
          <a:xfrm>
            <a:off x="228600" y="838200"/>
            <a:ext cx="1030288" cy="381000"/>
          </a:xfrm>
        </p:spPr>
        <p:txBody>
          <a:bodyPr/>
          <a:lstStyle/>
          <a:p>
            <a:pPr eaLnBrk="1" hangingPunct="1"/>
            <a:r>
              <a:rPr lang="zh-CN" altLang="en-US">
                <a:solidFill>
                  <a:srgbClr val="D82E1C"/>
                </a:solidFill>
                <a:latin typeface="黑体" panose="02010609060101010101" pitchFamily="49" charset="-122"/>
                <a:ea typeface="黑体" panose="02010609060101010101" pitchFamily="49" charset="-122"/>
              </a:rPr>
              <a:t>例</a:t>
            </a:r>
            <a:r>
              <a:rPr lang="en-US" altLang="zh-CN">
                <a:solidFill>
                  <a:srgbClr val="D82E1C"/>
                </a:solidFill>
                <a:latin typeface="黑体" panose="02010609060101010101" pitchFamily="49" charset="-122"/>
                <a:ea typeface="黑体" panose="02010609060101010101" pitchFamily="49" charset="-122"/>
              </a:rPr>
              <a:t>3</a:t>
            </a:r>
            <a:r>
              <a:rPr lang="zh-CN" altLang="en-US">
                <a:solidFill>
                  <a:srgbClr val="D82E1C"/>
                </a:solidFill>
                <a:latin typeface="黑体" panose="02010609060101010101" pitchFamily="49" charset="-122"/>
                <a:ea typeface="黑体" panose="02010609060101010101" pitchFamily="49" charset="-122"/>
              </a:rPr>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4282"/>
                                        </p:tgtEl>
                                        <p:attrNameLst>
                                          <p:attrName>style.visibility</p:attrName>
                                        </p:attrNameLst>
                                      </p:cBhvr>
                                      <p:to>
                                        <p:strVal val="visible"/>
                                      </p:to>
                                    </p:set>
                                    <p:animEffect transition="in" filter="wipe(up)">
                                      <p:cBhvr>
                                        <p:cTn id="7" dur="500"/>
                                        <p:tgtEl>
                                          <p:spTgt spid="54282"/>
                                        </p:tgtEl>
                                      </p:cBhvr>
                                    </p:animEffect>
                                  </p:childTnLst>
                                </p:cTn>
                              </p:par>
                            </p:childTnLst>
                          </p:cTn>
                        </p:par>
                        <p:par>
                          <p:cTn id="8" fill="hold" nodeType="afterGroup">
                            <p:stCondLst>
                              <p:cond delay="500"/>
                            </p:stCondLst>
                            <p:childTnLst>
                              <p:par>
                                <p:cTn id="9" presetID="2" presetClass="entr" presetSubtype="2" fill="hold" nodeType="afterEffect">
                                  <p:stCondLst>
                                    <p:cond delay="0"/>
                                  </p:stCondLst>
                                  <p:childTnLst>
                                    <p:set>
                                      <p:cBhvr>
                                        <p:cTn id="10" dur="1" fill="hold">
                                          <p:stCondLst>
                                            <p:cond delay="0"/>
                                          </p:stCondLst>
                                        </p:cTn>
                                        <p:tgtEl>
                                          <p:spTgt spid="54308"/>
                                        </p:tgtEl>
                                        <p:attrNameLst>
                                          <p:attrName>style.visibility</p:attrName>
                                        </p:attrNameLst>
                                      </p:cBhvr>
                                      <p:to>
                                        <p:strVal val="visible"/>
                                      </p:to>
                                    </p:set>
                                    <p:anim calcmode="lin" valueType="num">
                                      <p:cBhvr additive="base">
                                        <p:cTn id="11" dur="500" fill="hold"/>
                                        <p:tgtEl>
                                          <p:spTgt spid="54308"/>
                                        </p:tgtEl>
                                        <p:attrNameLst>
                                          <p:attrName>ppt_x</p:attrName>
                                        </p:attrNameLst>
                                      </p:cBhvr>
                                      <p:tavLst>
                                        <p:tav tm="0">
                                          <p:val>
                                            <p:strVal val="1+#ppt_w/2"/>
                                          </p:val>
                                        </p:tav>
                                        <p:tav tm="100000">
                                          <p:val>
                                            <p:strVal val="#ppt_x"/>
                                          </p:val>
                                        </p:tav>
                                      </p:tavLst>
                                    </p:anim>
                                    <p:anim calcmode="lin" valueType="num">
                                      <p:cBhvr additive="base">
                                        <p:cTn id="12" dur="500" fill="hold"/>
                                        <p:tgtEl>
                                          <p:spTgt spid="54308"/>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4284"/>
                                        </p:tgtEl>
                                        <p:attrNameLst>
                                          <p:attrName>style.visibility</p:attrName>
                                        </p:attrNameLst>
                                      </p:cBhvr>
                                      <p:to>
                                        <p:strVal val="visible"/>
                                      </p:to>
                                    </p:set>
                                    <p:animEffect transition="in" filter="wipe(up)">
                                      <p:cBhvr>
                                        <p:cTn id="17" dur="500"/>
                                        <p:tgtEl>
                                          <p:spTgt spid="54284"/>
                                        </p:tgtEl>
                                      </p:cBhvr>
                                    </p:animEffect>
                                  </p:childTnLst>
                                </p:cTn>
                              </p:par>
                            </p:childTnLst>
                          </p:cTn>
                        </p:par>
                        <p:par>
                          <p:cTn id="18" fill="hold" nodeType="afterGroup">
                            <p:stCondLst>
                              <p:cond delay="500"/>
                            </p:stCondLst>
                            <p:childTnLst>
                              <p:par>
                                <p:cTn id="19" presetID="2" presetClass="entr" presetSubtype="2" fill="hold" nodeType="afterEffect">
                                  <p:stCondLst>
                                    <p:cond delay="0"/>
                                  </p:stCondLst>
                                  <p:childTnLst>
                                    <p:set>
                                      <p:cBhvr>
                                        <p:cTn id="20" dur="1" fill="hold">
                                          <p:stCondLst>
                                            <p:cond delay="0"/>
                                          </p:stCondLst>
                                        </p:cTn>
                                        <p:tgtEl>
                                          <p:spTgt spid="54309"/>
                                        </p:tgtEl>
                                        <p:attrNameLst>
                                          <p:attrName>style.visibility</p:attrName>
                                        </p:attrNameLst>
                                      </p:cBhvr>
                                      <p:to>
                                        <p:strVal val="visible"/>
                                      </p:to>
                                    </p:set>
                                    <p:anim calcmode="lin" valueType="num">
                                      <p:cBhvr additive="base">
                                        <p:cTn id="21" dur="500" fill="hold"/>
                                        <p:tgtEl>
                                          <p:spTgt spid="54309"/>
                                        </p:tgtEl>
                                        <p:attrNameLst>
                                          <p:attrName>ppt_x</p:attrName>
                                        </p:attrNameLst>
                                      </p:cBhvr>
                                      <p:tavLst>
                                        <p:tav tm="0">
                                          <p:val>
                                            <p:strVal val="1+#ppt_w/2"/>
                                          </p:val>
                                        </p:tav>
                                        <p:tav tm="100000">
                                          <p:val>
                                            <p:strVal val="#ppt_x"/>
                                          </p:val>
                                        </p:tav>
                                      </p:tavLst>
                                    </p:anim>
                                    <p:anim calcmode="lin" valueType="num">
                                      <p:cBhvr additive="base">
                                        <p:cTn id="22" dur="500" fill="hold"/>
                                        <p:tgtEl>
                                          <p:spTgt spid="54309"/>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54285"/>
                                        </p:tgtEl>
                                        <p:attrNameLst>
                                          <p:attrName>style.visibility</p:attrName>
                                        </p:attrNameLst>
                                      </p:cBhvr>
                                      <p:to>
                                        <p:strVal val="visible"/>
                                      </p:to>
                                    </p:set>
                                    <p:anim calcmode="lin" valueType="num">
                                      <p:cBhvr additive="base">
                                        <p:cTn id="27" dur="500" fill="hold"/>
                                        <p:tgtEl>
                                          <p:spTgt spid="54285"/>
                                        </p:tgtEl>
                                        <p:attrNameLst>
                                          <p:attrName>ppt_x</p:attrName>
                                        </p:attrNameLst>
                                      </p:cBhvr>
                                      <p:tavLst>
                                        <p:tav tm="0">
                                          <p:val>
                                            <p:strVal val="0-#ppt_w/2"/>
                                          </p:val>
                                        </p:tav>
                                        <p:tav tm="100000">
                                          <p:val>
                                            <p:strVal val="#ppt_x"/>
                                          </p:val>
                                        </p:tav>
                                      </p:tavLst>
                                    </p:anim>
                                    <p:anim calcmode="lin" valueType="num">
                                      <p:cBhvr additive="base">
                                        <p:cTn id="28" dur="500" fill="hold"/>
                                        <p:tgtEl>
                                          <p:spTgt spid="54285"/>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54286"/>
                                        </p:tgtEl>
                                        <p:attrNameLst>
                                          <p:attrName>style.visibility</p:attrName>
                                        </p:attrNameLst>
                                      </p:cBhvr>
                                      <p:to>
                                        <p:strVal val="visible"/>
                                      </p:to>
                                    </p:set>
                                    <p:anim calcmode="lin" valueType="num">
                                      <p:cBhvr additive="base">
                                        <p:cTn id="33" dur="500" fill="hold"/>
                                        <p:tgtEl>
                                          <p:spTgt spid="54286"/>
                                        </p:tgtEl>
                                        <p:attrNameLst>
                                          <p:attrName>ppt_x</p:attrName>
                                        </p:attrNameLst>
                                      </p:cBhvr>
                                      <p:tavLst>
                                        <p:tav tm="0">
                                          <p:val>
                                            <p:strVal val="0-#ppt_w/2"/>
                                          </p:val>
                                        </p:tav>
                                        <p:tav tm="100000">
                                          <p:val>
                                            <p:strVal val="#ppt_x"/>
                                          </p:val>
                                        </p:tav>
                                      </p:tavLst>
                                    </p:anim>
                                    <p:anim calcmode="lin" valueType="num">
                                      <p:cBhvr additive="base">
                                        <p:cTn id="34" dur="500" fill="hold"/>
                                        <p:tgtEl>
                                          <p:spTgt spid="54286"/>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54287"/>
                                        </p:tgtEl>
                                        <p:attrNameLst>
                                          <p:attrName>style.visibility</p:attrName>
                                        </p:attrNameLst>
                                      </p:cBhvr>
                                      <p:to>
                                        <p:strVal val="visible"/>
                                      </p:to>
                                    </p:set>
                                    <p:anim calcmode="lin" valueType="num">
                                      <p:cBhvr additive="base">
                                        <p:cTn id="39" dur="500" fill="hold"/>
                                        <p:tgtEl>
                                          <p:spTgt spid="54287"/>
                                        </p:tgtEl>
                                        <p:attrNameLst>
                                          <p:attrName>ppt_x</p:attrName>
                                        </p:attrNameLst>
                                      </p:cBhvr>
                                      <p:tavLst>
                                        <p:tav tm="0">
                                          <p:val>
                                            <p:strVal val="0-#ppt_w/2"/>
                                          </p:val>
                                        </p:tav>
                                        <p:tav tm="100000">
                                          <p:val>
                                            <p:strVal val="#ppt_x"/>
                                          </p:val>
                                        </p:tav>
                                      </p:tavLst>
                                    </p:anim>
                                    <p:anim calcmode="lin" valueType="num">
                                      <p:cBhvr additive="base">
                                        <p:cTn id="40" dur="500" fill="hold"/>
                                        <p:tgtEl>
                                          <p:spTgt spid="54287"/>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54289"/>
                                        </p:tgtEl>
                                        <p:attrNameLst>
                                          <p:attrName>style.visibility</p:attrName>
                                        </p:attrNameLst>
                                      </p:cBhvr>
                                      <p:to>
                                        <p:strVal val="visible"/>
                                      </p:to>
                                    </p:set>
                                    <p:anim calcmode="lin" valueType="num">
                                      <p:cBhvr additive="base">
                                        <p:cTn id="45" dur="500" fill="hold"/>
                                        <p:tgtEl>
                                          <p:spTgt spid="54289"/>
                                        </p:tgtEl>
                                        <p:attrNameLst>
                                          <p:attrName>ppt_x</p:attrName>
                                        </p:attrNameLst>
                                      </p:cBhvr>
                                      <p:tavLst>
                                        <p:tav tm="0">
                                          <p:val>
                                            <p:strVal val="0-#ppt_w/2"/>
                                          </p:val>
                                        </p:tav>
                                        <p:tav tm="100000">
                                          <p:val>
                                            <p:strVal val="#ppt_x"/>
                                          </p:val>
                                        </p:tav>
                                      </p:tavLst>
                                    </p:anim>
                                    <p:anim calcmode="lin" valueType="num">
                                      <p:cBhvr additive="base">
                                        <p:cTn id="46" dur="500" fill="hold"/>
                                        <p:tgtEl>
                                          <p:spTgt spid="542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2" grpId="0"/>
      <p:bldP spid="54284" grpId="0"/>
      <p:bldP spid="54285" grpId="0"/>
      <p:bldP spid="54286" grpId="0"/>
      <p:bldP spid="54287" grpId="0"/>
      <p:bldP spid="5428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矩形 55303">
            <a:extLst>
              <a:ext uri="{FF2B5EF4-FFF2-40B4-BE49-F238E27FC236}">
                <a16:creationId xmlns:a16="http://schemas.microsoft.com/office/drawing/2014/main" id="{0941EE0F-96CA-4EDD-8C60-FF01205FD947}"/>
              </a:ext>
            </a:extLst>
          </p:cNvPr>
          <p:cNvSpPr>
            <a:spLocks noChangeArrowheads="1"/>
          </p:cNvSpPr>
          <p:nvPr/>
        </p:nvSpPr>
        <p:spPr bwMode="auto">
          <a:xfrm>
            <a:off x="228600" y="0"/>
            <a:ext cx="2514600"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  2.7 </a:t>
            </a:r>
            <a:r>
              <a:rPr lang="zh-CN" altLang="en-US">
                <a:solidFill>
                  <a:schemeClr val="bg1"/>
                </a:solidFill>
                <a:latin typeface="黑体" panose="02010609060101010101" pitchFamily="49" charset="-122"/>
                <a:ea typeface="黑体" panose="02010609060101010101" pitchFamily="49" charset="-122"/>
              </a:rPr>
              <a:t>等效电源定理</a:t>
            </a:r>
          </a:p>
        </p:txBody>
      </p:sp>
      <p:sp>
        <p:nvSpPr>
          <p:cNvPr id="60419" name="矩形 55304">
            <a:extLst>
              <a:ext uri="{FF2B5EF4-FFF2-40B4-BE49-F238E27FC236}">
                <a16:creationId xmlns:a16="http://schemas.microsoft.com/office/drawing/2014/main" id="{D1DF2404-5AD5-4FC5-9B6C-CA948F56CE7B}"/>
              </a:ext>
            </a:extLst>
          </p:cNvPr>
          <p:cNvSpPr>
            <a:spLocks noChangeArrowheads="1" noChangeShapeType="1" noTextEdit="1"/>
          </p:cNvSpPr>
          <p:nvPr/>
        </p:nvSpPr>
        <p:spPr bwMode="auto">
          <a:xfrm>
            <a:off x="3429000" y="0"/>
            <a:ext cx="48768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gradFill rotWithShape="1">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  五、戴维南定理应用小结</a:t>
            </a:r>
          </a:p>
        </p:txBody>
      </p:sp>
      <p:sp>
        <p:nvSpPr>
          <p:cNvPr id="55306" name="矩形 55305">
            <a:extLst>
              <a:ext uri="{FF2B5EF4-FFF2-40B4-BE49-F238E27FC236}">
                <a16:creationId xmlns:a16="http://schemas.microsoft.com/office/drawing/2014/main" id="{A08D6E35-D6EE-48E1-B29E-EA9FD591F9AC}"/>
              </a:ext>
            </a:extLst>
          </p:cNvPr>
          <p:cNvSpPr>
            <a:spLocks noChangeArrowheads="1"/>
          </p:cNvSpPr>
          <p:nvPr/>
        </p:nvSpPr>
        <p:spPr bwMode="auto">
          <a:xfrm>
            <a:off x="228600" y="990600"/>
            <a:ext cx="5927725"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0000FF"/>
                </a:solidFill>
                <a:latin typeface="华文新魏" panose="02010800040101010101" pitchFamily="2" charset="-122"/>
                <a:ea typeface="华文新魏" panose="02010800040101010101" pitchFamily="2" charset="-122"/>
              </a:rPr>
              <a:t>（</a:t>
            </a:r>
            <a:r>
              <a:rPr lang="en-US" altLang="zh-CN">
                <a:solidFill>
                  <a:srgbClr val="0000FF"/>
                </a:solidFill>
                <a:latin typeface="华文新魏" panose="02010800040101010101" pitchFamily="2" charset="-122"/>
                <a:ea typeface="华文新魏" panose="02010800040101010101" pitchFamily="2" charset="-122"/>
              </a:rPr>
              <a:t>1</a:t>
            </a:r>
            <a:r>
              <a:rPr lang="zh-CN" altLang="en-US">
                <a:solidFill>
                  <a:srgbClr val="0000FF"/>
                </a:solidFill>
                <a:latin typeface="华文新魏" panose="02010800040101010101" pitchFamily="2" charset="-122"/>
                <a:ea typeface="华文新魏" panose="02010800040101010101" pitchFamily="2" charset="-122"/>
              </a:rPr>
              <a:t>） 只适用于线性电路，不适用于非线性电路</a:t>
            </a:r>
            <a:r>
              <a:rPr lang="zh-CN" altLang="en-US">
                <a:solidFill>
                  <a:srgbClr val="0000FF"/>
                </a:solidFill>
                <a:latin typeface="Times New Roman" panose="02020603050405020304" pitchFamily="18" charset="0"/>
                <a:ea typeface="华文新魏" panose="02010800040101010101" pitchFamily="2" charset="-122"/>
              </a:rPr>
              <a:t>。</a:t>
            </a:r>
          </a:p>
          <a:p>
            <a:pPr eaLnBrk="1" hangingPunct="1"/>
            <a:r>
              <a:rPr lang="zh-CN" altLang="en-US">
                <a:solidFill>
                  <a:srgbClr val="0000FF"/>
                </a:solidFill>
                <a:latin typeface="Times New Roman" panose="02020603050405020304" pitchFamily="18" charset="0"/>
                <a:ea typeface="华文新魏" panose="02010800040101010101" pitchFamily="2" charset="-122"/>
              </a:rPr>
              <a:t>（</a:t>
            </a:r>
            <a:r>
              <a:rPr lang="en-US" altLang="zh-CN">
                <a:solidFill>
                  <a:srgbClr val="0000FF"/>
                </a:solidFill>
                <a:latin typeface="Times New Roman" panose="02020603050405020304" pitchFamily="18" charset="0"/>
                <a:ea typeface="华文新魏" panose="02010800040101010101" pitchFamily="2" charset="-122"/>
              </a:rPr>
              <a:t>2</a:t>
            </a:r>
            <a:r>
              <a:rPr lang="zh-CN" altLang="en-US">
                <a:solidFill>
                  <a:srgbClr val="0000FF"/>
                </a:solidFill>
                <a:latin typeface="Times New Roman" panose="02020603050405020304" pitchFamily="18" charset="0"/>
                <a:ea typeface="华文新魏" panose="02010800040101010101" pitchFamily="2" charset="-122"/>
              </a:rPr>
              <a:t>）</a:t>
            </a:r>
            <a:r>
              <a:rPr lang="zh-CN" altLang="en-US">
                <a:solidFill>
                  <a:srgbClr val="0000FF"/>
                </a:solidFill>
                <a:latin typeface="华文新魏" panose="02010800040101010101" pitchFamily="2" charset="-122"/>
                <a:ea typeface="华文新魏" panose="02010800040101010101" pitchFamily="2" charset="-122"/>
              </a:rPr>
              <a:t>诺顿定理可看成戴维南定理的另一种形式。</a:t>
            </a:r>
          </a:p>
          <a:p>
            <a:pPr eaLnBrk="1" hangingPunct="1"/>
            <a:r>
              <a:rPr lang="zh-CN" altLang="en-US">
                <a:solidFill>
                  <a:srgbClr val="0000FF"/>
                </a:solidFill>
                <a:latin typeface="华文新魏" panose="02010800040101010101" pitchFamily="2" charset="-122"/>
                <a:ea typeface="华文新魏" panose="02010800040101010101" pitchFamily="2" charset="-122"/>
              </a:rPr>
              <a:t>（</a:t>
            </a:r>
            <a:r>
              <a:rPr lang="en-US" altLang="zh-CN">
                <a:solidFill>
                  <a:srgbClr val="0000FF"/>
                </a:solidFill>
                <a:latin typeface="华文新魏" panose="02010800040101010101" pitchFamily="2" charset="-122"/>
                <a:ea typeface="华文新魏" panose="02010800040101010101" pitchFamily="2" charset="-122"/>
              </a:rPr>
              <a:t>3</a:t>
            </a:r>
            <a:r>
              <a:rPr lang="zh-CN" altLang="en-US">
                <a:solidFill>
                  <a:srgbClr val="0000FF"/>
                </a:solidFill>
                <a:latin typeface="华文新魏" panose="02010800040101010101" pitchFamily="2" charset="-122"/>
                <a:ea typeface="华文新魏" panose="02010800040101010101" pitchFamily="2" charset="-122"/>
              </a:rPr>
              <a:t>）求戴维南等效电阻 </a:t>
            </a:r>
            <a:r>
              <a:rPr lang="en-US" altLang="zh-CN">
                <a:solidFill>
                  <a:srgbClr val="0000FF"/>
                </a:solidFill>
                <a:latin typeface="华文新魏" panose="02010800040101010101" pitchFamily="2" charset="-122"/>
                <a:ea typeface="华文新魏" panose="02010800040101010101" pitchFamily="2" charset="-122"/>
              </a:rPr>
              <a:t>R</a:t>
            </a:r>
            <a:r>
              <a:rPr lang="en-US" altLang="zh-CN" baseline="-25000">
                <a:solidFill>
                  <a:srgbClr val="0000FF"/>
                </a:solidFill>
                <a:latin typeface="华文新魏" panose="02010800040101010101" pitchFamily="2" charset="-122"/>
                <a:ea typeface="华文新魏" panose="02010800040101010101" pitchFamily="2" charset="-122"/>
              </a:rPr>
              <a:t>0  </a:t>
            </a:r>
            <a:r>
              <a:rPr lang="zh-CN" altLang="en-US">
                <a:solidFill>
                  <a:srgbClr val="0000FF"/>
                </a:solidFill>
                <a:latin typeface="华文新魏" panose="02010800040101010101" pitchFamily="2" charset="-122"/>
                <a:ea typeface="华文新魏" panose="02010800040101010101" pitchFamily="2" charset="-122"/>
              </a:rPr>
              <a:t>时，受控源不能置零值，必须保留在原电路中一并计算 </a:t>
            </a:r>
            <a:r>
              <a:rPr lang="en-US" altLang="zh-CN">
                <a:solidFill>
                  <a:srgbClr val="0000FF"/>
                </a:solidFill>
                <a:latin typeface="华文新魏" panose="02010800040101010101" pitchFamily="2" charset="-122"/>
                <a:ea typeface="华文新魏" panose="02010800040101010101" pitchFamily="2" charset="-122"/>
              </a:rPr>
              <a:t>R</a:t>
            </a:r>
            <a:r>
              <a:rPr lang="en-US" altLang="zh-CN" baseline="-25000">
                <a:solidFill>
                  <a:srgbClr val="0000FF"/>
                </a:solidFill>
                <a:latin typeface="华文新魏" panose="02010800040101010101" pitchFamily="2" charset="-122"/>
                <a:ea typeface="华文新魏" panose="02010800040101010101" pitchFamily="2" charset="-122"/>
              </a:rPr>
              <a:t>0 </a:t>
            </a:r>
            <a:r>
              <a:rPr lang="zh-CN" altLang="en-US">
                <a:solidFill>
                  <a:srgbClr val="0000FF"/>
                </a:solidFill>
                <a:latin typeface="华文新魏" panose="02010800040101010101" pitchFamily="2" charset="-122"/>
                <a:ea typeface="华文新魏" panose="02010800040101010101" pitchFamily="2" charset="-122"/>
              </a:rPr>
              <a:t>。</a:t>
            </a:r>
          </a:p>
          <a:p>
            <a:pPr eaLnBrk="1" hangingPunct="1"/>
            <a:r>
              <a:rPr lang="zh-CN" altLang="en-US">
                <a:solidFill>
                  <a:srgbClr val="0000FF"/>
                </a:solidFill>
                <a:latin typeface="华文新魏" panose="02010800040101010101" pitchFamily="2" charset="-122"/>
                <a:ea typeface="华文新魏" panose="02010800040101010101" pitchFamily="2" charset="-122"/>
              </a:rPr>
              <a:t>（</a:t>
            </a:r>
            <a:r>
              <a:rPr lang="en-US" altLang="zh-CN">
                <a:solidFill>
                  <a:srgbClr val="0000FF"/>
                </a:solidFill>
                <a:latin typeface="华文新魏" panose="02010800040101010101" pitchFamily="2" charset="-122"/>
                <a:ea typeface="华文新魏" panose="02010800040101010101" pitchFamily="2" charset="-122"/>
              </a:rPr>
              <a:t>4</a:t>
            </a:r>
            <a:r>
              <a:rPr lang="zh-CN" altLang="en-US">
                <a:solidFill>
                  <a:srgbClr val="0000FF"/>
                </a:solidFill>
                <a:latin typeface="华文新魏" panose="02010800040101010101" pitchFamily="2" charset="-122"/>
                <a:ea typeface="华文新魏" panose="02010800040101010101" pitchFamily="2" charset="-122"/>
              </a:rPr>
              <a:t>）若只求某一个支路的电压、电流或功率时利用戴维南定理是比较方便的。</a:t>
            </a:r>
          </a:p>
          <a:p>
            <a:pPr eaLnBrk="1" hangingPunct="1"/>
            <a:r>
              <a:rPr lang="zh-CN" altLang="en-US">
                <a:solidFill>
                  <a:srgbClr val="0000FF"/>
                </a:solidFill>
                <a:latin typeface="华文新魏" panose="02010800040101010101" pitchFamily="2" charset="-122"/>
                <a:ea typeface="华文新魏" panose="02010800040101010101" pitchFamily="2" charset="-122"/>
              </a:rPr>
              <a:t>（</a:t>
            </a:r>
            <a:r>
              <a:rPr lang="en-US" altLang="zh-CN">
                <a:solidFill>
                  <a:srgbClr val="0000FF"/>
                </a:solidFill>
                <a:latin typeface="华文新魏" panose="02010800040101010101" pitchFamily="2" charset="-122"/>
                <a:ea typeface="华文新魏" panose="02010800040101010101" pitchFamily="2" charset="-122"/>
              </a:rPr>
              <a:t>5</a:t>
            </a:r>
            <a:r>
              <a:rPr lang="zh-CN" altLang="en-US">
                <a:solidFill>
                  <a:srgbClr val="0000FF"/>
                </a:solidFill>
                <a:latin typeface="华文新魏" panose="02010800040101010101" pitchFamily="2" charset="-122"/>
                <a:ea typeface="华文新魏" panose="02010800040101010101" pitchFamily="2" charset="-122"/>
              </a:rPr>
              <a:t>）二端电路</a:t>
            </a:r>
            <a:r>
              <a:rPr lang="en-US" altLang="zh-CN">
                <a:solidFill>
                  <a:srgbClr val="0000FF"/>
                </a:solidFill>
                <a:latin typeface="华文新魏" panose="02010800040101010101" pitchFamily="2" charset="-122"/>
                <a:ea typeface="华文新魏" panose="02010800040101010101" pitchFamily="2" charset="-122"/>
              </a:rPr>
              <a:t>N</a:t>
            </a:r>
            <a:r>
              <a:rPr lang="zh-CN" altLang="en-US">
                <a:solidFill>
                  <a:srgbClr val="0000FF"/>
                </a:solidFill>
                <a:latin typeface="华文新魏" panose="02010800040101010101" pitchFamily="2" charset="-122"/>
                <a:ea typeface="华文新魏" panose="02010800040101010101" pitchFamily="2" charset="-122"/>
              </a:rPr>
              <a:t>和外电路之间必须无任何耦合联系，例如：对</a:t>
            </a:r>
            <a:r>
              <a:rPr lang="zh-CN" altLang="en-US">
                <a:solidFill>
                  <a:srgbClr val="FF0000"/>
                </a:solidFill>
                <a:latin typeface="华文新魏" panose="02010800040101010101" pitchFamily="2" charset="-122"/>
                <a:ea typeface="华文新魏" panose="02010800040101010101" pitchFamily="2" charset="-122"/>
              </a:rPr>
              <a:t>图</a:t>
            </a:r>
            <a:r>
              <a:rPr lang="en-US" altLang="zh-CN">
                <a:solidFill>
                  <a:srgbClr val="FF0000"/>
                </a:solidFill>
                <a:latin typeface="华文新魏" panose="02010800040101010101" pitchFamily="2" charset="-122"/>
                <a:ea typeface="华文新魏" panose="02010800040101010101" pitchFamily="2" charset="-122"/>
              </a:rPr>
              <a:t>(A)</a:t>
            </a:r>
            <a:r>
              <a:rPr lang="zh-CN" altLang="en-US">
                <a:solidFill>
                  <a:srgbClr val="0000FF"/>
                </a:solidFill>
                <a:latin typeface="华文新魏" panose="02010800040101010101" pitchFamily="2" charset="-122"/>
                <a:ea typeface="华文新魏" panose="02010800040101010101" pitchFamily="2" charset="-122"/>
              </a:rPr>
              <a:t>和</a:t>
            </a:r>
            <a:r>
              <a:rPr lang="zh-CN" altLang="en-US">
                <a:solidFill>
                  <a:srgbClr val="FF0000"/>
                </a:solidFill>
                <a:latin typeface="华文新魏" panose="02010800040101010101" pitchFamily="2" charset="-122"/>
                <a:ea typeface="华文新魏" panose="02010800040101010101" pitchFamily="2" charset="-122"/>
              </a:rPr>
              <a:t>图</a:t>
            </a:r>
            <a:r>
              <a:rPr lang="en-US" altLang="zh-CN">
                <a:solidFill>
                  <a:srgbClr val="FF0000"/>
                </a:solidFill>
                <a:latin typeface="华文新魏" panose="02010800040101010101" pitchFamily="2" charset="-122"/>
                <a:ea typeface="华文新魏" panose="02010800040101010101" pitchFamily="2" charset="-122"/>
              </a:rPr>
              <a:t>(B)</a:t>
            </a:r>
            <a:r>
              <a:rPr lang="zh-CN" altLang="en-US">
                <a:solidFill>
                  <a:srgbClr val="0000FF"/>
                </a:solidFill>
                <a:latin typeface="华文新魏" panose="02010800040101010101" pitchFamily="2" charset="-122"/>
                <a:ea typeface="华文新魏" panose="02010800040101010101" pitchFamily="2" charset="-122"/>
              </a:rPr>
              <a:t>不能对</a:t>
            </a:r>
            <a:r>
              <a:rPr lang="en-US" altLang="zh-CN">
                <a:solidFill>
                  <a:srgbClr val="0000FF"/>
                </a:solidFill>
                <a:latin typeface="华文新魏" panose="02010800040101010101" pitchFamily="2" charset="-122"/>
                <a:ea typeface="华文新魏" panose="02010800040101010101" pitchFamily="2" charset="-122"/>
              </a:rPr>
              <a:t>N</a:t>
            </a:r>
            <a:r>
              <a:rPr lang="zh-CN" altLang="en-US">
                <a:solidFill>
                  <a:srgbClr val="0000FF"/>
                </a:solidFill>
                <a:latin typeface="华文新魏" panose="02010800040101010101" pitchFamily="2" charset="-122"/>
                <a:ea typeface="华文新魏" panose="02010800040101010101" pitchFamily="2" charset="-122"/>
              </a:rPr>
              <a:t>应用戴维南定理。但如果控制量位于端口上</a:t>
            </a:r>
            <a:r>
              <a:rPr lang="en-US" altLang="zh-CN">
                <a:solidFill>
                  <a:srgbClr val="0000FF"/>
                </a:solidFill>
                <a:latin typeface="华文新魏" panose="02010800040101010101" pitchFamily="2" charset="-122"/>
                <a:ea typeface="华文新魏" panose="02010800040101010101" pitchFamily="2" charset="-122"/>
              </a:rPr>
              <a:t>(</a:t>
            </a:r>
            <a:r>
              <a:rPr lang="zh-CN" altLang="en-US">
                <a:solidFill>
                  <a:srgbClr val="FF0000"/>
                </a:solidFill>
                <a:latin typeface="华文新魏" panose="02010800040101010101" pitchFamily="2" charset="-122"/>
                <a:ea typeface="华文新魏" panose="02010800040101010101" pitchFamily="2" charset="-122"/>
              </a:rPr>
              <a:t>图</a:t>
            </a:r>
            <a:r>
              <a:rPr lang="en-US" altLang="zh-CN">
                <a:solidFill>
                  <a:srgbClr val="FF0000"/>
                </a:solidFill>
                <a:latin typeface="华文新魏" panose="02010800040101010101" pitchFamily="2" charset="-122"/>
                <a:ea typeface="华文新魏" panose="02010800040101010101" pitchFamily="2" charset="-122"/>
              </a:rPr>
              <a:t>C</a:t>
            </a:r>
            <a:r>
              <a:rPr lang="en-US" altLang="zh-CN">
                <a:solidFill>
                  <a:srgbClr val="0000FF"/>
                </a:solidFill>
                <a:latin typeface="华文新魏" panose="02010800040101010101" pitchFamily="2" charset="-122"/>
                <a:ea typeface="华文新魏" panose="02010800040101010101" pitchFamily="2" charset="-122"/>
              </a:rPr>
              <a:t>)</a:t>
            </a:r>
            <a:r>
              <a:rPr lang="zh-CN" altLang="en-US">
                <a:solidFill>
                  <a:srgbClr val="0000FF"/>
                </a:solidFill>
                <a:latin typeface="华文新魏" panose="02010800040101010101" pitchFamily="2" charset="-122"/>
                <a:ea typeface="华文新魏" panose="02010800040101010101" pitchFamily="2" charset="-122"/>
              </a:rPr>
              <a:t>，则可以使用。</a:t>
            </a:r>
          </a:p>
        </p:txBody>
      </p:sp>
      <p:grpSp>
        <p:nvGrpSpPr>
          <p:cNvPr id="55300" name="组合 55299">
            <a:extLst>
              <a:ext uri="{FF2B5EF4-FFF2-40B4-BE49-F238E27FC236}">
                <a16:creationId xmlns:a16="http://schemas.microsoft.com/office/drawing/2014/main" id="{56270E1F-708C-47FA-B3F9-369B7CD857BA}"/>
              </a:ext>
            </a:extLst>
          </p:cNvPr>
          <p:cNvGrpSpPr>
            <a:grpSpLocks/>
          </p:cNvGrpSpPr>
          <p:nvPr/>
        </p:nvGrpSpPr>
        <p:grpSpPr bwMode="auto">
          <a:xfrm>
            <a:off x="5867400" y="762000"/>
            <a:ext cx="2916238" cy="2514600"/>
            <a:chOff x="3696" y="480"/>
            <a:chExt cx="1837" cy="1584"/>
          </a:xfrm>
        </p:grpSpPr>
        <p:grpSp>
          <p:nvGrpSpPr>
            <p:cNvPr id="60514" name="组合 55380">
              <a:extLst>
                <a:ext uri="{FF2B5EF4-FFF2-40B4-BE49-F238E27FC236}">
                  <a16:creationId xmlns:a16="http://schemas.microsoft.com/office/drawing/2014/main" id="{17CF7F9B-3A54-405C-822D-57541BED2102}"/>
                </a:ext>
              </a:extLst>
            </p:cNvPr>
            <p:cNvGrpSpPr>
              <a:grpSpLocks/>
            </p:cNvGrpSpPr>
            <p:nvPr/>
          </p:nvGrpSpPr>
          <p:grpSpPr bwMode="auto">
            <a:xfrm>
              <a:off x="3696" y="480"/>
              <a:ext cx="1837" cy="1476"/>
              <a:chOff x="768" y="2400"/>
              <a:chExt cx="1837" cy="1476"/>
            </a:xfrm>
          </p:grpSpPr>
          <p:sp>
            <p:nvSpPr>
              <p:cNvPr id="60516" name="文本框 55307">
                <a:extLst>
                  <a:ext uri="{FF2B5EF4-FFF2-40B4-BE49-F238E27FC236}">
                    <a16:creationId xmlns:a16="http://schemas.microsoft.com/office/drawing/2014/main" id="{CD089031-704B-4742-B500-71EA93560A59}"/>
                  </a:ext>
                </a:extLst>
              </p:cNvPr>
              <p:cNvSpPr txBox="1">
                <a:spLocks noChangeArrowheads="1"/>
              </p:cNvSpPr>
              <p:nvPr/>
            </p:nvSpPr>
            <p:spPr bwMode="auto">
              <a:xfrm>
                <a:off x="1151" y="3669"/>
                <a:ext cx="178"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solidFill>
                      <a:srgbClr val="FF0000"/>
                    </a:solidFill>
                    <a:latin typeface="Times New Roman" panose="02020603050405020304" pitchFamily="18" charset="0"/>
                  </a:rPr>
                  <a:t>N</a:t>
                </a:r>
                <a:r>
                  <a:rPr lang="en-US" altLang="zh-CN" baseline="30000">
                    <a:solidFill>
                      <a:srgbClr val="FF0000"/>
                    </a:solidFill>
                    <a:latin typeface="Times New Roman" panose="02020603050405020304" pitchFamily="18" charset="0"/>
                  </a:rPr>
                  <a:t>  </a:t>
                </a:r>
                <a:endParaRPr lang="en-US" altLang="zh-CN">
                  <a:solidFill>
                    <a:srgbClr val="FF0000"/>
                  </a:solidFill>
                  <a:latin typeface="Times New Roman" panose="02020603050405020304" pitchFamily="18" charset="0"/>
                </a:endParaRPr>
              </a:p>
            </p:txBody>
          </p:sp>
          <p:sp>
            <p:nvSpPr>
              <p:cNvPr id="60517" name="平行四边形 55308">
                <a:extLst>
                  <a:ext uri="{FF2B5EF4-FFF2-40B4-BE49-F238E27FC236}">
                    <a16:creationId xmlns:a16="http://schemas.microsoft.com/office/drawing/2014/main" id="{B9CA16E9-B3FF-4C32-9321-C676F96CF245}"/>
                  </a:ext>
                </a:extLst>
              </p:cNvPr>
              <p:cNvSpPr>
                <a:spLocks noChangeArrowheads="1"/>
              </p:cNvSpPr>
              <p:nvPr/>
            </p:nvSpPr>
            <p:spPr bwMode="auto">
              <a:xfrm rot="-3550624">
                <a:off x="2035" y="3169"/>
                <a:ext cx="240" cy="159"/>
              </a:xfrm>
              <a:prstGeom prst="parallelogram">
                <a:avLst>
                  <a:gd name="adj" fmla="val 37736"/>
                </a:avLst>
              </a:prstGeom>
              <a:solidFill>
                <a:srgbClr val="FFFFFF"/>
              </a:solidFill>
              <a:ln w="28575">
                <a:solidFill>
                  <a:srgbClr val="000000"/>
                </a:solidFill>
                <a:miter lim="800000"/>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60518" name="矩形 55309">
                <a:extLst>
                  <a:ext uri="{FF2B5EF4-FFF2-40B4-BE49-F238E27FC236}">
                    <a16:creationId xmlns:a16="http://schemas.microsoft.com/office/drawing/2014/main" id="{D8A957C4-17EE-467B-8EF6-B05A206D27C8}"/>
                  </a:ext>
                </a:extLst>
              </p:cNvPr>
              <p:cNvSpPr>
                <a:spLocks noChangeArrowheads="1"/>
              </p:cNvSpPr>
              <p:nvPr/>
            </p:nvSpPr>
            <p:spPr bwMode="auto">
              <a:xfrm>
                <a:off x="768" y="2514"/>
                <a:ext cx="768" cy="1104"/>
              </a:xfrm>
              <a:prstGeom prst="rect">
                <a:avLst/>
              </a:prstGeom>
              <a:solidFill>
                <a:srgbClr val="FFFFFF"/>
              </a:solidFill>
              <a:ln w="9525">
                <a:solidFill>
                  <a:srgbClr val="FF0000"/>
                </a:solidFill>
                <a:prstDash val="lgDash"/>
                <a:miter lim="800000"/>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60519" name="直接连接符 55310">
                <a:extLst>
                  <a:ext uri="{FF2B5EF4-FFF2-40B4-BE49-F238E27FC236}">
                    <a16:creationId xmlns:a16="http://schemas.microsoft.com/office/drawing/2014/main" id="{3940321B-FF91-448E-A72F-55F869F5C843}"/>
                  </a:ext>
                </a:extLst>
              </p:cNvPr>
              <p:cNvSpPr>
                <a:spLocks noChangeShapeType="1"/>
              </p:cNvSpPr>
              <p:nvPr/>
            </p:nvSpPr>
            <p:spPr bwMode="auto">
              <a:xfrm>
                <a:off x="948" y="2625"/>
                <a:ext cx="82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20" name="椭圆 55311">
                <a:extLst>
                  <a:ext uri="{FF2B5EF4-FFF2-40B4-BE49-F238E27FC236}">
                    <a16:creationId xmlns:a16="http://schemas.microsoft.com/office/drawing/2014/main" id="{221166C0-E510-4EDE-B70C-D6EC36959110}"/>
                  </a:ext>
                </a:extLst>
              </p:cNvPr>
              <p:cNvSpPr>
                <a:spLocks noChangeArrowheads="1"/>
              </p:cNvSpPr>
              <p:nvPr/>
            </p:nvSpPr>
            <p:spPr bwMode="auto">
              <a:xfrm>
                <a:off x="1768" y="2607"/>
                <a:ext cx="45" cy="46"/>
              </a:xfrm>
              <a:prstGeom prst="ellipse">
                <a:avLst/>
              </a:prstGeom>
              <a:solidFill>
                <a:srgbClr val="FFFFFF"/>
              </a:solidFill>
              <a:ln w="9525">
                <a:solidFill>
                  <a:srgbClr val="000000"/>
                </a:solidFill>
                <a:round/>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60521" name="直接连接符 55312">
                <a:extLst>
                  <a:ext uri="{FF2B5EF4-FFF2-40B4-BE49-F238E27FC236}">
                    <a16:creationId xmlns:a16="http://schemas.microsoft.com/office/drawing/2014/main" id="{3E61F2DB-64EA-466A-9C20-B36F2465B831}"/>
                  </a:ext>
                </a:extLst>
              </p:cNvPr>
              <p:cNvSpPr>
                <a:spLocks noChangeShapeType="1"/>
              </p:cNvSpPr>
              <p:nvPr/>
            </p:nvSpPr>
            <p:spPr bwMode="auto">
              <a:xfrm>
                <a:off x="948" y="3488"/>
                <a:ext cx="8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22" name="椭圆 55313">
                <a:extLst>
                  <a:ext uri="{FF2B5EF4-FFF2-40B4-BE49-F238E27FC236}">
                    <a16:creationId xmlns:a16="http://schemas.microsoft.com/office/drawing/2014/main" id="{71FE7435-0F10-49F6-B610-51250C6CD8C2}"/>
                  </a:ext>
                </a:extLst>
              </p:cNvPr>
              <p:cNvSpPr>
                <a:spLocks noChangeArrowheads="1"/>
              </p:cNvSpPr>
              <p:nvPr/>
            </p:nvSpPr>
            <p:spPr bwMode="auto">
              <a:xfrm>
                <a:off x="1751" y="3453"/>
                <a:ext cx="45" cy="46"/>
              </a:xfrm>
              <a:prstGeom prst="ellipse">
                <a:avLst/>
              </a:prstGeom>
              <a:solidFill>
                <a:srgbClr val="FFFFFF"/>
              </a:solidFill>
              <a:ln w="9525">
                <a:solidFill>
                  <a:srgbClr val="000000"/>
                </a:solidFill>
                <a:round/>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60523" name="直接连接符 55314">
                <a:extLst>
                  <a:ext uri="{FF2B5EF4-FFF2-40B4-BE49-F238E27FC236}">
                    <a16:creationId xmlns:a16="http://schemas.microsoft.com/office/drawing/2014/main" id="{0F976EF0-B163-4DEE-B6C5-261FD19C8E31}"/>
                  </a:ext>
                </a:extLst>
              </p:cNvPr>
              <p:cNvSpPr>
                <a:spLocks noChangeShapeType="1"/>
              </p:cNvSpPr>
              <p:nvPr/>
            </p:nvSpPr>
            <p:spPr bwMode="auto">
              <a:xfrm>
                <a:off x="2158" y="2625"/>
                <a:ext cx="0" cy="8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24" name="直接连接符 55315">
                <a:extLst>
                  <a:ext uri="{FF2B5EF4-FFF2-40B4-BE49-F238E27FC236}">
                    <a16:creationId xmlns:a16="http://schemas.microsoft.com/office/drawing/2014/main" id="{44713656-5483-42FB-8CC7-6A8436669213}"/>
                  </a:ext>
                </a:extLst>
              </p:cNvPr>
              <p:cNvSpPr>
                <a:spLocks noChangeShapeType="1"/>
              </p:cNvSpPr>
              <p:nvPr/>
            </p:nvSpPr>
            <p:spPr bwMode="auto">
              <a:xfrm>
                <a:off x="1811" y="2624"/>
                <a:ext cx="3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25" name="直接连接符 55316">
                <a:extLst>
                  <a:ext uri="{FF2B5EF4-FFF2-40B4-BE49-F238E27FC236}">
                    <a16:creationId xmlns:a16="http://schemas.microsoft.com/office/drawing/2014/main" id="{DFC7F925-9D85-4817-9721-07183E4EE093}"/>
                  </a:ext>
                </a:extLst>
              </p:cNvPr>
              <p:cNvSpPr>
                <a:spLocks noChangeShapeType="1"/>
              </p:cNvSpPr>
              <p:nvPr/>
            </p:nvSpPr>
            <p:spPr bwMode="auto">
              <a:xfrm>
                <a:off x="1811" y="3497"/>
                <a:ext cx="3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26" name="文本框 55317">
                <a:extLst>
                  <a:ext uri="{FF2B5EF4-FFF2-40B4-BE49-F238E27FC236}">
                    <a16:creationId xmlns:a16="http://schemas.microsoft.com/office/drawing/2014/main" id="{7634DE7E-74B6-48AD-B76C-7F1B823CDC2C}"/>
                  </a:ext>
                </a:extLst>
              </p:cNvPr>
              <p:cNvSpPr txBox="1">
                <a:spLocks noChangeArrowheads="1"/>
              </p:cNvSpPr>
              <p:nvPr/>
            </p:nvSpPr>
            <p:spPr bwMode="auto">
              <a:xfrm>
                <a:off x="2250" y="3156"/>
                <a:ext cx="3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solidFill>
                      <a:srgbClr val="FF0000"/>
                    </a:solidFill>
                    <a:latin typeface="宋体" panose="02010600030101010101" pitchFamily="2" charset="-122"/>
                  </a:rPr>
                  <a:t>β</a:t>
                </a:r>
                <a:r>
                  <a:rPr lang="en-US" altLang="zh-CN" sz="2400" i="1">
                    <a:solidFill>
                      <a:srgbClr val="FF0000"/>
                    </a:solidFill>
                    <a:latin typeface="Times New Roman" panose="02020603050405020304" pitchFamily="18" charset="0"/>
                  </a:rPr>
                  <a:t>u</a:t>
                </a:r>
                <a:r>
                  <a:rPr lang="en-US" altLang="zh-CN" sz="2400" baseline="-25000">
                    <a:solidFill>
                      <a:srgbClr val="FF0000"/>
                    </a:solidFill>
                    <a:latin typeface="Times New Roman" panose="02020603050405020304" pitchFamily="18" charset="0"/>
                  </a:rPr>
                  <a:t>1</a:t>
                </a:r>
                <a:r>
                  <a:rPr lang="en-US" altLang="zh-CN" baseline="-25000">
                    <a:latin typeface="Times New Roman" panose="02020603050405020304" pitchFamily="18" charset="0"/>
                  </a:rPr>
                  <a:t>  </a:t>
                </a:r>
                <a:endParaRPr lang="en-US" altLang="zh-CN">
                  <a:latin typeface="Times New Roman" panose="02020603050405020304" pitchFamily="18" charset="0"/>
                </a:endParaRPr>
              </a:p>
            </p:txBody>
          </p:sp>
          <p:sp>
            <p:nvSpPr>
              <p:cNvPr id="60527" name="椭圆 55318">
                <a:extLst>
                  <a:ext uri="{FF2B5EF4-FFF2-40B4-BE49-F238E27FC236}">
                    <a16:creationId xmlns:a16="http://schemas.microsoft.com/office/drawing/2014/main" id="{5C3C63B7-10F5-4110-9261-54A4F1D8A144}"/>
                  </a:ext>
                </a:extLst>
              </p:cNvPr>
              <p:cNvSpPr>
                <a:spLocks noChangeArrowheads="1"/>
              </p:cNvSpPr>
              <p:nvPr/>
            </p:nvSpPr>
            <p:spPr bwMode="auto">
              <a:xfrm>
                <a:off x="852" y="2767"/>
                <a:ext cx="201" cy="207"/>
              </a:xfrm>
              <a:prstGeom prst="ellipse">
                <a:avLst/>
              </a:prstGeom>
              <a:solidFill>
                <a:srgbClr val="FFFFFF"/>
              </a:solidFill>
              <a:ln w="28575">
                <a:solidFill>
                  <a:srgbClr val="000000"/>
                </a:solidFill>
                <a:round/>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60528" name="直接连接符 55319">
                <a:extLst>
                  <a:ext uri="{FF2B5EF4-FFF2-40B4-BE49-F238E27FC236}">
                    <a16:creationId xmlns:a16="http://schemas.microsoft.com/office/drawing/2014/main" id="{7608CF68-057C-487D-BA76-7ACAE4560FA2}"/>
                  </a:ext>
                </a:extLst>
              </p:cNvPr>
              <p:cNvSpPr>
                <a:spLocks noChangeShapeType="1"/>
              </p:cNvSpPr>
              <p:nvPr/>
            </p:nvSpPr>
            <p:spPr bwMode="auto">
              <a:xfrm>
                <a:off x="954" y="2628"/>
                <a:ext cx="0" cy="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29" name="矩形 55320">
                <a:extLst>
                  <a:ext uri="{FF2B5EF4-FFF2-40B4-BE49-F238E27FC236}">
                    <a16:creationId xmlns:a16="http://schemas.microsoft.com/office/drawing/2014/main" id="{FEFAC001-F77A-4E4A-BA14-0C206A41D7AD}"/>
                  </a:ext>
                </a:extLst>
              </p:cNvPr>
              <p:cNvSpPr>
                <a:spLocks noChangeArrowheads="1"/>
              </p:cNvSpPr>
              <p:nvPr/>
            </p:nvSpPr>
            <p:spPr bwMode="auto">
              <a:xfrm>
                <a:off x="909" y="3137"/>
                <a:ext cx="79" cy="207"/>
              </a:xfrm>
              <a:prstGeom prst="rect">
                <a:avLst/>
              </a:prstGeom>
              <a:solidFill>
                <a:srgbClr val="FFFFFF"/>
              </a:solidFill>
              <a:ln w="28575">
                <a:solidFill>
                  <a:srgbClr val="000000"/>
                </a:solidFill>
                <a:miter lim="800000"/>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60530" name="文本框 55321">
                <a:extLst>
                  <a:ext uri="{FF2B5EF4-FFF2-40B4-BE49-F238E27FC236}">
                    <a16:creationId xmlns:a16="http://schemas.microsoft.com/office/drawing/2014/main" id="{4EB3B567-CBE3-404B-BD15-852181656D44}"/>
                  </a:ext>
                </a:extLst>
              </p:cNvPr>
              <p:cNvSpPr txBox="1">
                <a:spLocks noChangeArrowheads="1"/>
              </p:cNvSpPr>
              <p:nvPr/>
            </p:nvSpPr>
            <p:spPr bwMode="auto">
              <a:xfrm>
                <a:off x="1098" y="2724"/>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sz="2400" i="1">
                    <a:solidFill>
                      <a:srgbClr val="FF0000"/>
                    </a:solidFill>
                    <a:latin typeface="Times New Roman" panose="02020603050405020304" pitchFamily="18" charset="0"/>
                  </a:rPr>
                  <a:t>u</a:t>
                </a:r>
                <a:r>
                  <a:rPr lang="en-US" altLang="zh-CN" sz="2400" baseline="-25000">
                    <a:solidFill>
                      <a:srgbClr val="FF0000"/>
                    </a:solidFill>
                    <a:latin typeface="Times New Roman" panose="02020603050405020304" pitchFamily="18" charset="0"/>
                  </a:rPr>
                  <a:t>1</a:t>
                </a:r>
                <a:r>
                  <a:rPr lang="en-US" altLang="zh-CN">
                    <a:solidFill>
                      <a:srgbClr val="FF0000"/>
                    </a:solidFill>
                    <a:latin typeface="Times New Roman" panose="02020603050405020304" pitchFamily="18" charset="0"/>
                  </a:rPr>
                  <a:t>  </a:t>
                </a:r>
              </a:p>
            </p:txBody>
          </p:sp>
          <p:sp>
            <p:nvSpPr>
              <p:cNvPr id="60531" name="文本框 55322">
                <a:extLst>
                  <a:ext uri="{FF2B5EF4-FFF2-40B4-BE49-F238E27FC236}">
                    <a16:creationId xmlns:a16="http://schemas.microsoft.com/office/drawing/2014/main" id="{1C91A830-BAC4-44D6-84BC-9532E5BD522E}"/>
                  </a:ext>
                </a:extLst>
              </p:cNvPr>
              <p:cNvSpPr txBox="1">
                <a:spLocks noChangeArrowheads="1"/>
              </p:cNvSpPr>
              <p:nvPr/>
            </p:nvSpPr>
            <p:spPr bwMode="auto">
              <a:xfrm>
                <a:off x="1082" y="2610"/>
                <a:ext cx="118"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b="1">
                    <a:solidFill>
                      <a:srgbClr val="FF0000"/>
                    </a:solidFill>
                    <a:latin typeface="Times New Roman" panose="02020603050405020304" pitchFamily="18" charset="0"/>
                  </a:rPr>
                  <a:t>+ </a:t>
                </a:r>
              </a:p>
            </p:txBody>
          </p:sp>
          <p:sp>
            <p:nvSpPr>
              <p:cNvPr id="60532" name="文本框 55323">
                <a:extLst>
                  <a:ext uri="{FF2B5EF4-FFF2-40B4-BE49-F238E27FC236}">
                    <a16:creationId xmlns:a16="http://schemas.microsoft.com/office/drawing/2014/main" id="{44EA327C-AE98-478B-B7C7-06E0C979E443}"/>
                  </a:ext>
                </a:extLst>
              </p:cNvPr>
              <p:cNvSpPr txBox="1">
                <a:spLocks noChangeArrowheads="1"/>
              </p:cNvSpPr>
              <p:nvPr/>
            </p:nvSpPr>
            <p:spPr bwMode="auto">
              <a:xfrm>
                <a:off x="1037" y="2924"/>
                <a:ext cx="11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zh-CN" altLang="en-US" b="1">
                    <a:solidFill>
                      <a:srgbClr val="FF0000"/>
                    </a:solidFill>
                    <a:latin typeface="Times New Roman" panose="02020603050405020304" pitchFamily="18" charset="0"/>
                  </a:rPr>
                  <a:t>－ </a:t>
                </a:r>
              </a:p>
            </p:txBody>
          </p:sp>
          <p:sp>
            <p:nvSpPr>
              <p:cNvPr id="60533" name="文本框 55324">
                <a:extLst>
                  <a:ext uri="{FF2B5EF4-FFF2-40B4-BE49-F238E27FC236}">
                    <a16:creationId xmlns:a16="http://schemas.microsoft.com/office/drawing/2014/main" id="{32C1C175-4482-4A16-8499-FEC8C0FF0BEB}"/>
                  </a:ext>
                </a:extLst>
              </p:cNvPr>
              <p:cNvSpPr txBox="1">
                <a:spLocks noChangeArrowheads="1"/>
              </p:cNvSpPr>
              <p:nvPr/>
            </p:nvSpPr>
            <p:spPr bwMode="auto">
              <a:xfrm>
                <a:off x="1031" y="3146"/>
                <a:ext cx="178"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latin typeface="Times New Roman" panose="02020603050405020304" pitchFamily="18" charset="0"/>
                  </a:rPr>
                  <a:t>R</a:t>
                </a:r>
                <a:r>
                  <a:rPr lang="en-US" altLang="zh-CN" baseline="-25000">
                    <a:latin typeface="Times New Roman" panose="02020603050405020304" pitchFamily="18" charset="0"/>
                  </a:rPr>
                  <a:t>1</a:t>
                </a:r>
                <a:r>
                  <a:rPr lang="en-US" altLang="zh-CN">
                    <a:latin typeface="Times New Roman" panose="02020603050405020304" pitchFamily="18" charset="0"/>
                  </a:rPr>
                  <a:t>  </a:t>
                </a:r>
              </a:p>
            </p:txBody>
          </p:sp>
          <p:sp>
            <p:nvSpPr>
              <p:cNvPr id="60534" name="文本框 55325">
                <a:extLst>
                  <a:ext uri="{FF2B5EF4-FFF2-40B4-BE49-F238E27FC236}">
                    <a16:creationId xmlns:a16="http://schemas.microsoft.com/office/drawing/2014/main" id="{091CC076-AD22-45A5-8FA1-4DCD38F4BF14}"/>
                  </a:ext>
                </a:extLst>
              </p:cNvPr>
              <p:cNvSpPr txBox="1">
                <a:spLocks noChangeArrowheads="1"/>
              </p:cNvSpPr>
              <p:nvPr/>
            </p:nvSpPr>
            <p:spPr bwMode="auto">
              <a:xfrm>
                <a:off x="1743" y="3497"/>
                <a:ext cx="118"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latin typeface="Times New Roman" panose="02020603050405020304" pitchFamily="18" charset="0"/>
                  </a:rPr>
                  <a:t>b  </a:t>
                </a:r>
              </a:p>
            </p:txBody>
          </p:sp>
          <p:sp>
            <p:nvSpPr>
              <p:cNvPr id="60535" name="文本框 55326">
                <a:extLst>
                  <a:ext uri="{FF2B5EF4-FFF2-40B4-BE49-F238E27FC236}">
                    <a16:creationId xmlns:a16="http://schemas.microsoft.com/office/drawing/2014/main" id="{CE59C7DD-2BDB-4FCA-AAA9-7F8C5265C761}"/>
                  </a:ext>
                </a:extLst>
              </p:cNvPr>
              <p:cNvSpPr txBox="1">
                <a:spLocks noChangeArrowheads="1"/>
              </p:cNvSpPr>
              <p:nvPr/>
            </p:nvSpPr>
            <p:spPr bwMode="auto">
              <a:xfrm>
                <a:off x="1742" y="2400"/>
                <a:ext cx="178"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sz="2400">
                    <a:latin typeface="Times New Roman" panose="02020603050405020304" pitchFamily="18" charset="0"/>
                  </a:rPr>
                  <a:t>a  </a:t>
                </a:r>
              </a:p>
            </p:txBody>
          </p:sp>
          <p:sp>
            <p:nvSpPr>
              <p:cNvPr id="60536" name="直接连接符 55327">
                <a:extLst>
                  <a:ext uri="{FF2B5EF4-FFF2-40B4-BE49-F238E27FC236}">
                    <a16:creationId xmlns:a16="http://schemas.microsoft.com/office/drawing/2014/main" id="{E4BEEDDB-8C8E-44A7-A1E4-67597125F452}"/>
                  </a:ext>
                </a:extLst>
              </p:cNvPr>
              <p:cNvSpPr>
                <a:spLocks noChangeShapeType="1"/>
              </p:cNvSpPr>
              <p:nvPr/>
            </p:nvSpPr>
            <p:spPr bwMode="auto">
              <a:xfrm>
                <a:off x="1529" y="2625"/>
                <a:ext cx="178" cy="0"/>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0537" name="文本框 55328">
                <a:extLst>
                  <a:ext uri="{FF2B5EF4-FFF2-40B4-BE49-F238E27FC236}">
                    <a16:creationId xmlns:a16="http://schemas.microsoft.com/office/drawing/2014/main" id="{0BD1BA64-CC0E-41BA-8BD9-2941463E9B7A}"/>
                  </a:ext>
                </a:extLst>
              </p:cNvPr>
              <p:cNvSpPr txBox="1">
                <a:spLocks noChangeArrowheads="1"/>
              </p:cNvSpPr>
              <p:nvPr/>
            </p:nvSpPr>
            <p:spPr bwMode="auto">
              <a:xfrm>
                <a:off x="1591" y="2651"/>
                <a:ext cx="118"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sz="2400" i="1">
                    <a:latin typeface="Times New Roman" panose="02020603050405020304" pitchFamily="18" charset="0"/>
                  </a:rPr>
                  <a:t>i</a:t>
                </a:r>
                <a:r>
                  <a:rPr lang="en-US" altLang="zh-CN" sz="2400">
                    <a:latin typeface="Times New Roman" panose="02020603050405020304" pitchFamily="18" charset="0"/>
                  </a:rPr>
                  <a:t> </a:t>
                </a:r>
                <a:r>
                  <a:rPr lang="en-US" altLang="zh-CN">
                    <a:latin typeface="Times New Roman" panose="02020603050405020304" pitchFamily="18" charset="0"/>
                  </a:rPr>
                  <a:t> </a:t>
                </a:r>
              </a:p>
            </p:txBody>
          </p:sp>
          <p:sp>
            <p:nvSpPr>
              <p:cNvPr id="60538" name="文本框 55329">
                <a:extLst>
                  <a:ext uri="{FF2B5EF4-FFF2-40B4-BE49-F238E27FC236}">
                    <a16:creationId xmlns:a16="http://schemas.microsoft.com/office/drawing/2014/main" id="{0AA34145-B9F9-4AC3-86EA-BB6D1B105B3A}"/>
                  </a:ext>
                </a:extLst>
              </p:cNvPr>
              <p:cNvSpPr txBox="1">
                <a:spLocks noChangeArrowheads="1"/>
              </p:cNvSpPr>
              <p:nvPr/>
            </p:nvSpPr>
            <p:spPr bwMode="auto">
              <a:xfrm>
                <a:off x="1744" y="2642"/>
                <a:ext cx="118"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sz="2400" b="1">
                    <a:latin typeface="Times New Roman" panose="02020603050405020304" pitchFamily="18" charset="0"/>
                  </a:rPr>
                  <a:t>+ </a:t>
                </a:r>
              </a:p>
            </p:txBody>
          </p:sp>
          <p:sp>
            <p:nvSpPr>
              <p:cNvPr id="60539" name="文本框 55330">
                <a:extLst>
                  <a:ext uri="{FF2B5EF4-FFF2-40B4-BE49-F238E27FC236}">
                    <a16:creationId xmlns:a16="http://schemas.microsoft.com/office/drawing/2014/main" id="{9F11DC95-68D4-4D3C-8D4A-FFBC9A57C79D}"/>
                  </a:ext>
                </a:extLst>
              </p:cNvPr>
              <p:cNvSpPr txBox="1">
                <a:spLocks noChangeArrowheads="1"/>
              </p:cNvSpPr>
              <p:nvPr/>
            </p:nvSpPr>
            <p:spPr bwMode="auto">
              <a:xfrm>
                <a:off x="1701" y="3256"/>
                <a:ext cx="118"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zh-CN" altLang="en-US" b="1">
                    <a:latin typeface="Times New Roman" panose="02020603050405020304" pitchFamily="18" charset="0"/>
                  </a:rPr>
                  <a:t>－ </a:t>
                </a:r>
              </a:p>
            </p:txBody>
          </p:sp>
          <p:sp>
            <p:nvSpPr>
              <p:cNvPr id="60540" name="文本框 55331">
                <a:extLst>
                  <a:ext uri="{FF2B5EF4-FFF2-40B4-BE49-F238E27FC236}">
                    <a16:creationId xmlns:a16="http://schemas.microsoft.com/office/drawing/2014/main" id="{ECB71039-3FA0-4EF3-8C97-E6850C757909}"/>
                  </a:ext>
                </a:extLst>
              </p:cNvPr>
              <p:cNvSpPr txBox="1">
                <a:spLocks noChangeArrowheads="1"/>
              </p:cNvSpPr>
              <p:nvPr/>
            </p:nvSpPr>
            <p:spPr bwMode="auto">
              <a:xfrm>
                <a:off x="1743" y="2935"/>
                <a:ext cx="118"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sz="2400" i="1">
                    <a:latin typeface="Times New Roman" panose="02020603050405020304" pitchFamily="18" charset="0"/>
                  </a:rPr>
                  <a:t>u</a:t>
                </a:r>
                <a:r>
                  <a:rPr lang="en-US" altLang="zh-CN">
                    <a:latin typeface="Times New Roman" panose="02020603050405020304" pitchFamily="18" charset="0"/>
                  </a:rPr>
                  <a:t>  </a:t>
                </a:r>
              </a:p>
            </p:txBody>
          </p:sp>
          <p:sp>
            <p:nvSpPr>
              <p:cNvPr id="60541" name="文本框 55332">
                <a:extLst>
                  <a:ext uri="{FF2B5EF4-FFF2-40B4-BE49-F238E27FC236}">
                    <a16:creationId xmlns:a16="http://schemas.microsoft.com/office/drawing/2014/main" id="{F15BD107-5358-4F3E-B862-1700FAB744C3}"/>
                  </a:ext>
                </a:extLst>
              </p:cNvPr>
              <p:cNvSpPr txBox="1">
                <a:spLocks noChangeArrowheads="1"/>
              </p:cNvSpPr>
              <p:nvPr/>
            </p:nvSpPr>
            <p:spPr bwMode="auto">
              <a:xfrm>
                <a:off x="1347" y="2996"/>
                <a:ext cx="17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latin typeface="Times New Roman" panose="02020603050405020304" pitchFamily="18" charset="0"/>
                  </a:rPr>
                  <a:t>R</a:t>
                </a:r>
                <a:r>
                  <a:rPr lang="en-US" altLang="zh-CN" baseline="-25000">
                    <a:latin typeface="Times New Roman" panose="02020603050405020304" pitchFamily="18" charset="0"/>
                  </a:rPr>
                  <a:t>2</a:t>
                </a:r>
                <a:r>
                  <a:rPr lang="en-US" altLang="zh-CN">
                    <a:latin typeface="Times New Roman" panose="02020603050405020304" pitchFamily="18" charset="0"/>
                  </a:rPr>
                  <a:t>  </a:t>
                </a:r>
              </a:p>
            </p:txBody>
          </p:sp>
          <p:sp>
            <p:nvSpPr>
              <p:cNvPr id="60542" name="直接连接符 55333">
                <a:extLst>
                  <a:ext uri="{FF2B5EF4-FFF2-40B4-BE49-F238E27FC236}">
                    <a16:creationId xmlns:a16="http://schemas.microsoft.com/office/drawing/2014/main" id="{BF53BA66-8593-4369-BA5A-21B56ABBFB26}"/>
                  </a:ext>
                </a:extLst>
              </p:cNvPr>
              <p:cNvSpPr>
                <a:spLocks noChangeShapeType="1"/>
              </p:cNvSpPr>
              <p:nvPr/>
            </p:nvSpPr>
            <p:spPr bwMode="auto">
              <a:xfrm>
                <a:off x="1286" y="2619"/>
                <a:ext cx="0" cy="869"/>
              </a:xfrm>
              <a:prstGeom prst="line">
                <a:avLst/>
              </a:prstGeom>
              <a:noFill/>
              <a:ln w="9525">
                <a:solidFill>
                  <a:srgbClr val="000000"/>
                </a:solidFill>
                <a:round/>
                <a:headEnd type="oval" w="sm" len="sm"/>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60543" name="矩形 55334">
                <a:extLst>
                  <a:ext uri="{FF2B5EF4-FFF2-40B4-BE49-F238E27FC236}">
                    <a16:creationId xmlns:a16="http://schemas.microsoft.com/office/drawing/2014/main" id="{C2587568-ACDD-4A8B-A4F4-D3ED2723B05E}"/>
                  </a:ext>
                </a:extLst>
              </p:cNvPr>
              <p:cNvSpPr>
                <a:spLocks noChangeArrowheads="1"/>
              </p:cNvSpPr>
              <p:nvPr/>
            </p:nvSpPr>
            <p:spPr bwMode="auto">
              <a:xfrm>
                <a:off x="2109" y="2780"/>
                <a:ext cx="91" cy="207"/>
              </a:xfrm>
              <a:prstGeom prst="rect">
                <a:avLst/>
              </a:prstGeom>
              <a:solidFill>
                <a:srgbClr val="FFFFFF"/>
              </a:solidFill>
              <a:ln w="28575">
                <a:solidFill>
                  <a:srgbClr val="000000"/>
                </a:solidFill>
                <a:miter lim="800000"/>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60544" name="文本框 55335">
                <a:extLst>
                  <a:ext uri="{FF2B5EF4-FFF2-40B4-BE49-F238E27FC236}">
                    <a16:creationId xmlns:a16="http://schemas.microsoft.com/office/drawing/2014/main" id="{FB105461-739C-4157-BD7B-57BE3AC8CCF4}"/>
                  </a:ext>
                </a:extLst>
              </p:cNvPr>
              <p:cNvSpPr txBox="1">
                <a:spLocks noChangeArrowheads="1"/>
              </p:cNvSpPr>
              <p:nvPr/>
            </p:nvSpPr>
            <p:spPr bwMode="auto">
              <a:xfrm>
                <a:off x="2242" y="2780"/>
                <a:ext cx="178"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latin typeface="Times New Roman" panose="02020603050405020304" pitchFamily="18" charset="0"/>
                  </a:rPr>
                  <a:t>R</a:t>
                </a:r>
                <a:r>
                  <a:rPr lang="en-US" altLang="zh-CN" baseline="-25000">
                    <a:latin typeface="Times New Roman" panose="02020603050405020304" pitchFamily="18" charset="0"/>
                  </a:rPr>
                  <a:t>3</a:t>
                </a:r>
                <a:r>
                  <a:rPr lang="en-US" altLang="zh-CN">
                    <a:latin typeface="Times New Roman" panose="02020603050405020304" pitchFamily="18" charset="0"/>
                  </a:rPr>
                  <a:t>  </a:t>
                </a:r>
              </a:p>
            </p:txBody>
          </p:sp>
          <p:sp>
            <p:nvSpPr>
              <p:cNvPr id="60545" name="文本框 55336">
                <a:extLst>
                  <a:ext uri="{FF2B5EF4-FFF2-40B4-BE49-F238E27FC236}">
                    <a16:creationId xmlns:a16="http://schemas.microsoft.com/office/drawing/2014/main" id="{EC72024C-6912-4EE6-BD60-BD250B03FD7D}"/>
                  </a:ext>
                </a:extLst>
              </p:cNvPr>
              <p:cNvSpPr txBox="1">
                <a:spLocks noChangeArrowheads="1"/>
              </p:cNvSpPr>
              <p:nvPr/>
            </p:nvSpPr>
            <p:spPr bwMode="auto">
              <a:xfrm>
                <a:off x="2302" y="2994"/>
                <a:ext cx="95"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sz="2400" b="1">
                    <a:solidFill>
                      <a:srgbClr val="FF0000"/>
                    </a:solidFill>
                    <a:latin typeface="Times New Roman" panose="02020603050405020304" pitchFamily="18" charset="0"/>
                  </a:rPr>
                  <a:t>+</a:t>
                </a:r>
                <a:r>
                  <a:rPr lang="en-US" altLang="zh-CN" b="1" i="1">
                    <a:solidFill>
                      <a:srgbClr val="FF0000"/>
                    </a:solidFill>
                    <a:latin typeface="Times New Roman" panose="02020603050405020304" pitchFamily="18" charset="0"/>
                  </a:rPr>
                  <a:t> </a:t>
                </a:r>
              </a:p>
            </p:txBody>
          </p:sp>
          <p:sp>
            <p:nvSpPr>
              <p:cNvPr id="60546" name="文本框 55337">
                <a:extLst>
                  <a:ext uri="{FF2B5EF4-FFF2-40B4-BE49-F238E27FC236}">
                    <a16:creationId xmlns:a16="http://schemas.microsoft.com/office/drawing/2014/main" id="{6F04488D-5A2B-4B05-86A9-070DA9DF29C9}"/>
                  </a:ext>
                </a:extLst>
              </p:cNvPr>
              <p:cNvSpPr txBox="1">
                <a:spLocks noChangeArrowheads="1"/>
              </p:cNvSpPr>
              <p:nvPr/>
            </p:nvSpPr>
            <p:spPr bwMode="auto">
              <a:xfrm>
                <a:off x="2268" y="3346"/>
                <a:ext cx="118"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zh-CN" altLang="en-US" b="1">
                    <a:solidFill>
                      <a:srgbClr val="FF0000"/>
                    </a:solidFill>
                    <a:latin typeface="Times New Roman" panose="02020603050405020304" pitchFamily="18" charset="0"/>
                  </a:rPr>
                  <a:t>－ </a:t>
                </a:r>
              </a:p>
            </p:txBody>
          </p:sp>
          <p:sp>
            <p:nvSpPr>
              <p:cNvPr id="60547" name="矩形 55338">
                <a:extLst>
                  <a:ext uri="{FF2B5EF4-FFF2-40B4-BE49-F238E27FC236}">
                    <a16:creationId xmlns:a16="http://schemas.microsoft.com/office/drawing/2014/main" id="{67014F7B-3CBA-4FFF-B800-111F7DF1342B}"/>
                  </a:ext>
                </a:extLst>
              </p:cNvPr>
              <p:cNvSpPr>
                <a:spLocks noChangeArrowheads="1"/>
              </p:cNvSpPr>
              <p:nvPr/>
            </p:nvSpPr>
            <p:spPr bwMode="auto">
              <a:xfrm>
                <a:off x="1245" y="2982"/>
                <a:ext cx="79" cy="207"/>
              </a:xfrm>
              <a:prstGeom prst="rect">
                <a:avLst/>
              </a:prstGeom>
              <a:solidFill>
                <a:srgbClr val="FFFFFF"/>
              </a:solidFill>
              <a:ln w="28575">
                <a:solidFill>
                  <a:srgbClr val="000000"/>
                </a:solidFill>
                <a:miter lim="800000"/>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grpSp>
        <p:sp>
          <p:nvSpPr>
            <p:cNvPr id="60515" name="矩形 55423">
              <a:extLst>
                <a:ext uri="{FF2B5EF4-FFF2-40B4-BE49-F238E27FC236}">
                  <a16:creationId xmlns:a16="http://schemas.microsoft.com/office/drawing/2014/main" id="{DAB20C7B-EDF9-401C-88E2-B4F49D8336DE}"/>
                </a:ext>
              </a:extLst>
            </p:cNvPr>
            <p:cNvSpPr>
              <a:spLocks noChangeArrowheads="1"/>
            </p:cNvSpPr>
            <p:nvPr/>
          </p:nvSpPr>
          <p:spPr bwMode="auto">
            <a:xfrm>
              <a:off x="4368" y="1814"/>
              <a:ext cx="5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FF0000"/>
                  </a:solidFill>
                  <a:latin typeface="黑体" panose="02010609060101010101" pitchFamily="49" charset="-122"/>
                  <a:ea typeface="黑体" panose="02010609060101010101" pitchFamily="49" charset="-122"/>
                </a:rPr>
                <a:t>图</a:t>
              </a:r>
              <a:r>
                <a:rPr lang="en-US" altLang="zh-CN">
                  <a:solidFill>
                    <a:srgbClr val="FF0000"/>
                  </a:solidFill>
                  <a:latin typeface="黑体" panose="02010609060101010101" pitchFamily="49" charset="-122"/>
                  <a:ea typeface="黑体" panose="02010609060101010101" pitchFamily="49" charset="-122"/>
                </a:rPr>
                <a:t>(A)</a:t>
              </a:r>
            </a:p>
          </p:txBody>
        </p:sp>
      </p:grpSp>
      <p:grpSp>
        <p:nvGrpSpPr>
          <p:cNvPr id="55301" name="组合 55300">
            <a:extLst>
              <a:ext uri="{FF2B5EF4-FFF2-40B4-BE49-F238E27FC236}">
                <a16:creationId xmlns:a16="http://schemas.microsoft.com/office/drawing/2014/main" id="{22445B06-1422-4700-BE60-8CB2DFE0E5AA}"/>
              </a:ext>
            </a:extLst>
          </p:cNvPr>
          <p:cNvGrpSpPr>
            <a:grpSpLocks/>
          </p:cNvGrpSpPr>
          <p:nvPr/>
        </p:nvGrpSpPr>
        <p:grpSpPr bwMode="auto">
          <a:xfrm>
            <a:off x="609600" y="3733800"/>
            <a:ext cx="3938588" cy="2622550"/>
            <a:chOff x="384" y="2352"/>
            <a:chExt cx="2481" cy="1652"/>
          </a:xfrm>
        </p:grpSpPr>
        <p:grpSp>
          <p:nvGrpSpPr>
            <p:cNvPr id="60473" name="组合 55422">
              <a:extLst>
                <a:ext uri="{FF2B5EF4-FFF2-40B4-BE49-F238E27FC236}">
                  <a16:creationId xmlns:a16="http://schemas.microsoft.com/office/drawing/2014/main" id="{CD1F3225-0DB7-4396-9C09-B8C7134AD78D}"/>
                </a:ext>
              </a:extLst>
            </p:cNvPr>
            <p:cNvGrpSpPr>
              <a:grpSpLocks/>
            </p:cNvGrpSpPr>
            <p:nvPr/>
          </p:nvGrpSpPr>
          <p:grpSpPr bwMode="auto">
            <a:xfrm>
              <a:off x="384" y="2352"/>
              <a:ext cx="2195" cy="1652"/>
              <a:chOff x="384" y="2496"/>
              <a:chExt cx="2195" cy="1652"/>
            </a:xfrm>
          </p:grpSpPr>
          <p:sp>
            <p:nvSpPr>
              <p:cNvPr id="60475" name="矩形 55383">
                <a:extLst>
                  <a:ext uri="{FF2B5EF4-FFF2-40B4-BE49-F238E27FC236}">
                    <a16:creationId xmlns:a16="http://schemas.microsoft.com/office/drawing/2014/main" id="{6E582F61-ABC4-461E-8206-77AB35CB4B87}"/>
                  </a:ext>
                </a:extLst>
              </p:cNvPr>
              <p:cNvSpPr>
                <a:spLocks noChangeArrowheads="1"/>
              </p:cNvSpPr>
              <p:nvPr/>
            </p:nvSpPr>
            <p:spPr bwMode="auto">
              <a:xfrm>
                <a:off x="384" y="2564"/>
                <a:ext cx="1296" cy="1330"/>
              </a:xfrm>
              <a:prstGeom prst="rect">
                <a:avLst/>
              </a:prstGeom>
              <a:solidFill>
                <a:srgbClr val="FFFFFF"/>
              </a:solidFill>
              <a:ln w="9525">
                <a:solidFill>
                  <a:srgbClr val="FF0000"/>
                </a:solidFill>
                <a:prstDash val="lgDash"/>
                <a:miter lim="800000"/>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60476" name="直接连接符 55384">
                <a:extLst>
                  <a:ext uri="{FF2B5EF4-FFF2-40B4-BE49-F238E27FC236}">
                    <a16:creationId xmlns:a16="http://schemas.microsoft.com/office/drawing/2014/main" id="{29BAD5D2-BFC8-4F51-AD24-A40451523C6A}"/>
                  </a:ext>
                </a:extLst>
              </p:cNvPr>
              <p:cNvSpPr>
                <a:spLocks noChangeShapeType="1"/>
              </p:cNvSpPr>
              <p:nvPr/>
            </p:nvSpPr>
            <p:spPr bwMode="auto">
              <a:xfrm>
                <a:off x="1068" y="2708"/>
                <a:ext cx="0" cy="10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77" name="直接连接符 55385">
                <a:extLst>
                  <a:ext uri="{FF2B5EF4-FFF2-40B4-BE49-F238E27FC236}">
                    <a16:creationId xmlns:a16="http://schemas.microsoft.com/office/drawing/2014/main" id="{3044A458-06F4-4CA8-8376-5D9A0E4320AA}"/>
                  </a:ext>
                </a:extLst>
              </p:cNvPr>
              <p:cNvSpPr>
                <a:spLocks noChangeShapeType="1"/>
              </p:cNvSpPr>
              <p:nvPr/>
            </p:nvSpPr>
            <p:spPr bwMode="auto">
              <a:xfrm>
                <a:off x="1488" y="2708"/>
                <a:ext cx="0" cy="10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78" name="文本框 55386">
                <a:extLst>
                  <a:ext uri="{FF2B5EF4-FFF2-40B4-BE49-F238E27FC236}">
                    <a16:creationId xmlns:a16="http://schemas.microsoft.com/office/drawing/2014/main" id="{45137818-2917-4540-8CA7-59EC58FAFD69}"/>
                  </a:ext>
                </a:extLst>
              </p:cNvPr>
              <p:cNvSpPr txBox="1">
                <a:spLocks noChangeArrowheads="1"/>
              </p:cNvSpPr>
              <p:nvPr/>
            </p:nvSpPr>
            <p:spPr bwMode="auto">
              <a:xfrm>
                <a:off x="1052" y="3926"/>
                <a:ext cx="182"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solidFill>
                      <a:srgbClr val="FF0000"/>
                    </a:solidFill>
                    <a:latin typeface="Times New Roman" panose="02020603050405020304" pitchFamily="18" charset="0"/>
                  </a:rPr>
                  <a:t>N</a:t>
                </a:r>
                <a:r>
                  <a:rPr lang="en-US" altLang="zh-CN" baseline="30000">
                    <a:solidFill>
                      <a:srgbClr val="FF0000"/>
                    </a:solidFill>
                    <a:latin typeface="Times New Roman" panose="02020603050405020304" pitchFamily="18" charset="0"/>
                  </a:rPr>
                  <a:t>  </a:t>
                </a:r>
                <a:endParaRPr lang="en-US" altLang="zh-CN">
                  <a:solidFill>
                    <a:srgbClr val="FF0000"/>
                  </a:solidFill>
                  <a:latin typeface="Times New Roman" panose="02020603050405020304" pitchFamily="18" charset="0"/>
                </a:endParaRPr>
              </a:p>
            </p:txBody>
          </p:sp>
          <p:sp>
            <p:nvSpPr>
              <p:cNvPr id="60479" name="平行四边形 55387">
                <a:extLst>
                  <a:ext uri="{FF2B5EF4-FFF2-40B4-BE49-F238E27FC236}">
                    <a16:creationId xmlns:a16="http://schemas.microsoft.com/office/drawing/2014/main" id="{7CA7BA6C-42CB-4F0A-A0F9-3EEFEEAEF3F4}"/>
                  </a:ext>
                </a:extLst>
              </p:cNvPr>
              <p:cNvSpPr>
                <a:spLocks noChangeArrowheads="1"/>
              </p:cNvSpPr>
              <p:nvPr/>
            </p:nvSpPr>
            <p:spPr bwMode="auto">
              <a:xfrm rot="-3550624">
                <a:off x="709" y="2976"/>
                <a:ext cx="257" cy="164"/>
              </a:xfrm>
              <a:prstGeom prst="parallelogram">
                <a:avLst>
                  <a:gd name="adj" fmla="val 39177"/>
                </a:avLst>
              </a:prstGeom>
              <a:solidFill>
                <a:srgbClr val="FFFFFF"/>
              </a:solidFill>
              <a:ln w="28575">
                <a:solidFill>
                  <a:srgbClr val="000000"/>
                </a:solidFill>
                <a:miter lim="800000"/>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60480" name="直接连接符 55388">
                <a:extLst>
                  <a:ext uri="{FF2B5EF4-FFF2-40B4-BE49-F238E27FC236}">
                    <a16:creationId xmlns:a16="http://schemas.microsoft.com/office/drawing/2014/main" id="{02FCFAB1-552A-4E8C-AB7F-41B1900F17C2}"/>
                  </a:ext>
                </a:extLst>
              </p:cNvPr>
              <p:cNvSpPr>
                <a:spLocks noChangeShapeType="1"/>
              </p:cNvSpPr>
              <p:nvPr/>
            </p:nvSpPr>
            <p:spPr bwMode="auto">
              <a:xfrm>
                <a:off x="835" y="2706"/>
                <a:ext cx="10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81" name="直接连接符 55389">
                <a:extLst>
                  <a:ext uri="{FF2B5EF4-FFF2-40B4-BE49-F238E27FC236}">
                    <a16:creationId xmlns:a16="http://schemas.microsoft.com/office/drawing/2014/main" id="{C35A21B0-71BB-4157-AB53-0A80ABC0D60A}"/>
                  </a:ext>
                </a:extLst>
              </p:cNvPr>
              <p:cNvSpPr>
                <a:spLocks noChangeShapeType="1"/>
              </p:cNvSpPr>
              <p:nvPr/>
            </p:nvSpPr>
            <p:spPr bwMode="auto">
              <a:xfrm>
                <a:off x="844" y="3733"/>
                <a:ext cx="10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82" name="文本框 55390">
                <a:extLst>
                  <a:ext uri="{FF2B5EF4-FFF2-40B4-BE49-F238E27FC236}">
                    <a16:creationId xmlns:a16="http://schemas.microsoft.com/office/drawing/2014/main" id="{E8B89C20-1022-4EEE-B242-308F3C70071F}"/>
                  </a:ext>
                </a:extLst>
              </p:cNvPr>
              <p:cNvSpPr txBox="1">
                <a:spLocks noChangeArrowheads="1"/>
              </p:cNvSpPr>
              <p:nvPr/>
            </p:nvSpPr>
            <p:spPr bwMode="auto">
              <a:xfrm>
                <a:off x="426" y="2926"/>
                <a:ext cx="36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sz="2400">
                    <a:solidFill>
                      <a:srgbClr val="FF0000"/>
                    </a:solidFill>
                    <a:latin typeface="宋体" panose="02010600030101010101" pitchFamily="2" charset="-122"/>
                  </a:rPr>
                  <a:t>β</a:t>
                </a:r>
                <a:r>
                  <a:rPr lang="en-US" altLang="zh-CN" sz="2400" i="1">
                    <a:solidFill>
                      <a:srgbClr val="FF0000"/>
                    </a:solidFill>
                    <a:latin typeface="Times New Roman" panose="02020603050405020304" pitchFamily="18" charset="0"/>
                  </a:rPr>
                  <a:t>u</a:t>
                </a:r>
                <a:r>
                  <a:rPr lang="en-US" altLang="zh-CN" sz="2400" baseline="-25000">
                    <a:latin typeface="Times New Roman" panose="02020603050405020304" pitchFamily="18" charset="0"/>
                  </a:rPr>
                  <a:t>  </a:t>
                </a:r>
                <a:endParaRPr lang="en-US" altLang="zh-CN" sz="2400">
                  <a:latin typeface="Times New Roman" panose="02020603050405020304" pitchFamily="18" charset="0"/>
                </a:endParaRPr>
              </a:p>
            </p:txBody>
          </p:sp>
          <p:sp>
            <p:nvSpPr>
              <p:cNvPr id="60483" name="直接连接符 55391">
                <a:extLst>
                  <a:ext uri="{FF2B5EF4-FFF2-40B4-BE49-F238E27FC236}">
                    <a16:creationId xmlns:a16="http://schemas.microsoft.com/office/drawing/2014/main" id="{07FDC038-D368-479B-994A-35A5BFD9FB01}"/>
                  </a:ext>
                </a:extLst>
              </p:cNvPr>
              <p:cNvSpPr>
                <a:spLocks noChangeShapeType="1"/>
              </p:cNvSpPr>
              <p:nvPr/>
            </p:nvSpPr>
            <p:spPr bwMode="auto">
              <a:xfrm>
                <a:off x="835" y="2718"/>
                <a:ext cx="0" cy="10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84" name="矩形 55392">
                <a:extLst>
                  <a:ext uri="{FF2B5EF4-FFF2-40B4-BE49-F238E27FC236}">
                    <a16:creationId xmlns:a16="http://schemas.microsoft.com/office/drawing/2014/main" id="{31B86830-B4F8-461F-AC5E-5993B0E06897}"/>
                  </a:ext>
                </a:extLst>
              </p:cNvPr>
              <p:cNvSpPr>
                <a:spLocks noChangeArrowheads="1"/>
              </p:cNvSpPr>
              <p:nvPr/>
            </p:nvSpPr>
            <p:spPr bwMode="auto">
              <a:xfrm>
                <a:off x="795" y="3373"/>
                <a:ext cx="93" cy="222"/>
              </a:xfrm>
              <a:prstGeom prst="rect">
                <a:avLst/>
              </a:prstGeom>
              <a:solidFill>
                <a:srgbClr val="FFFFFF"/>
              </a:solidFill>
              <a:ln w="28575">
                <a:solidFill>
                  <a:srgbClr val="000000"/>
                </a:solidFill>
                <a:miter lim="800000"/>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60485" name="文本框 55393">
                <a:extLst>
                  <a:ext uri="{FF2B5EF4-FFF2-40B4-BE49-F238E27FC236}">
                    <a16:creationId xmlns:a16="http://schemas.microsoft.com/office/drawing/2014/main" id="{C6776A8E-C850-4B89-B198-DCC6DA9805F2}"/>
                  </a:ext>
                </a:extLst>
              </p:cNvPr>
              <p:cNvSpPr txBox="1">
                <a:spLocks noChangeArrowheads="1"/>
              </p:cNvSpPr>
              <p:nvPr/>
            </p:nvSpPr>
            <p:spPr bwMode="auto">
              <a:xfrm>
                <a:off x="566" y="3175"/>
                <a:ext cx="122"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zh-CN" altLang="en-US">
                    <a:solidFill>
                      <a:srgbClr val="FF0000"/>
                    </a:solidFill>
                    <a:latin typeface="Times New Roman" panose="02020603050405020304" pitchFamily="18" charset="0"/>
                  </a:rPr>
                  <a:t>－ </a:t>
                </a:r>
              </a:p>
            </p:txBody>
          </p:sp>
          <p:sp>
            <p:nvSpPr>
              <p:cNvPr id="60486" name="文本框 55394">
                <a:extLst>
                  <a:ext uri="{FF2B5EF4-FFF2-40B4-BE49-F238E27FC236}">
                    <a16:creationId xmlns:a16="http://schemas.microsoft.com/office/drawing/2014/main" id="{8F5F51A0-2155-461C-94F2-6BC7E6921987}"/>
                  </a:ext>
                </a:extLst>
              </p:cNvPr>
              <p:cNvSpPr txBox="1">
                <a:spLocks noChangeArrowheads="1"/>
              </p:cNvSpPr>
              <p:nvPr/>
            </p:nvSpPr>
            <p:spPr bwMode="auto">
              <a:xfrm>
                <a:off x="606" y="3380"/>
                <a:ext cx="18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latin typeface="Times New Roman" panose="02020603050405020304" pitchFamily="18" charset="0"/>
                  </a:rPr>
                  <a:t>R</a:t>
                </a:r>
                <a:r>
                  <a:rPr lang="en-US" altLang="zh-CN" baseline="-25000">
                    <a:latin typeface="Times New Roman" panose="02020603050405020304" pitchFamily="18" charset="0"/>
                  </a:rPr>
                  <a:t>1</a:t>
                </a:r>
                <a:r>
                  <a:rPr lang="en-US" altLang="zh-CN">
                    <a:latin typeface="Times New Roman" panose="02020603050405020304" pitchFamily="18" charset="0"/>
                  </a:rPr>
                  <a:t>  </a:t>
                </a:r>
              </a:p>
            </p:txBody>
          </p:sp>
          <p:sp>
            <p:nvSpPr>
              <p:cNvPr id="60487" name="直接连接符 55395">
                <a:extLst>
                  <a:ext uri="{FF2B5EF4-FFF2-40B4-BE49-F238E27FC236}">
                    <a16:creationId xmlns:a16="http://schemas.microsoft.com/office/drawing/2014/main" id="{8425669E-39A3-449E-A7CC-4BBF68548C1C}"/>
                  </a:ext>
                </a:extLst>
              </p:cNvPr>
              <p:cNvSpPr>
                <a:spLocks noChangeShapeType="1"/>
              </p:cNvSpPr>
              <p:nvPr/>
            </p:nvSpPr>
            <p:spPr bwMode="auto">
              <a:xfrm>
                <a:off x="1624" y="2708"/>
                <a:ext cx="183" cy="0"/>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0488" name="文本框 55396">
                <a:extLst>
                  <a:ext uri="{FF2B5EF4-FFF2-40B4-BE49-F238E27FC236}">
                    <a16:creationId xmlns:a16="http://schemas.microsoft.com/office/drawing/2014/main" id="{3C811304-62DD-4325-BF92-DCD70D789E05}"/>
                  </a:ext>
                </a:extLst>
              </p:cNvPr>
              <p:cNvSpPr txBox="1">
                <a:spLocks noChangeArrowheads="1"/>
              </p:cNvSpPr>
              <p:nvPr/>
            </p:nvSpPr>
            <p:spPr bwMode="auto">
              <a:xfrm>
                <a:off x="1731" y="2718"/>
                <a:ext cx="12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sz="2400" i="1">
                    <a:latin typeface="Times New Roman" panose="02020603050405020304" pitchFamily="18" charset="0"/>
                  </a:rPr>
                  <a:t>i</a:t>
                </a:r>
                <a:r>
                  <a:rPr lang="en-US" altLang="zh-CN" sz="2400">
                    <a:latin typeface="Times New Roman" panose="02020603050405020304" pitchFamily="18" charset="0"/>
                  </a:rPr>
                  <a:t>  </a:t>
                </a:r>
              </a:p>
            </p:txBody>
          </p:sp>
          <p:sp>
            <p:nvSpPr>
              <p:cNvPr id="60489" name="文本框 55397">
                <a:extLst>
                  <a:ext uri="{FF2B5EF4-FFF2-40B4-BE49-F238E27FC236}">
                    <a16:creationId xmlns:a16="http://schemas.microsoft.com/office/drawing/2014/main" id="{9107CCAB-A3B5-436A-AC7E-FEB43B60A105}"/>
                  </a:ext>
                </a:extLst>
              </p:cNvPr>
              <p:cNvSpPr txBox="1">
                <a:spLocks noChangeArrowheads="1"/>
              </p:cNvSpPr>
              <p:nvPr/>
            </p:nvSpPr>
            <p:spPr bwMode="auto">
              <a:xfrm>
                <a:off x="1152" y="3110"/>
                <a:ext cx="19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latin typeface="Times New Roman" panose="02020603050405020304" pitchFamily="18" charset="0"/>
                  </a:rPr>
                  <a:t>R</a:t>
                </a:r>
                <a:r>
                  <a:rPr lang="en-US" altLang="zh-CN" sz="2400" baseline="-25000">
                    <a:latin typeface="Times New Roman" panose="02020603050405020304" pitchFamily="18" charset="0"/>
                  </a:rPr>
                  <a:t>2</a:t>
                </a:r>
                <a:r>
                  <a:rPr lang="en-US" altLang="zh-CN">
                    <a:latin typeface="Times New Roman" panose="02020603050405020304" pitchFamily="18" charset="0"/>
                  </a:rPr>
                  <a:t>  </a:t>
                </a:r>
              </a:p>
            </p:txBody>
          </p:sp>
          <p:sp>
            <p:nvSpPr>
              <p:cNvPr id="60490" name="矩形 55398">
                <a:extLst>
                  <a:ext uri="{FF2B5EF4-FFF2-40B4-BE49-F238E27FC236}">
                    <a16:creationId xmlns:a16="http://schemas.microsoft.com/office/drawing/2014/main" id="{9B3E5515-47E4-4102-9713-68E781B5C6A2}"/>
                  </a:ext>
                </a:extLst>
              </p:cNvPr>
              <p:cNvSpPr>
                <a:spLocks noChangeArrowheads="1"/>
              </p:cNvSpPr>
              <p:nvPr/>
            </p:nvSpPr>
            <p:spPr bwMode="auto">
              <a:xfrm>
                <a:off x="1026" y="3096"/>
                <a:ext cx="96" cy="222"/>
              </a:xfrm>
              <a:prstGeom prst="rect">
                <a:avLst/>
              </a:prstGeom>
              <a:solidFill>
                <a:srgbClr val="FFFFFF"/>
              </a:solidFill>
              <a:ln w="28575">
                <a:solidFill>
                  <a:srgbClr val="000000"/>
                </a:solidFill>
                <a:miter lim="800000"/>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60491" name="椭圆 55399">
                <a:extLst>
                  <a:ext uri="{FF2B5EF4-FFF2-40B4-BE49-F238E27FC236}">
                    <a16:creationId xmlns:a16="http://schemas.microsoft.com/office/drawing/2014/main" id="{6ED90927-99E1-457F-B73D-B27A115D8638}"/>
                  </a:ext>
                </a:extLst>
              </p:cNvPr>
              <p:cNvSpPr>
                <a:spLocks noChangeArrowheads="1"/>
              </p:cNvSpPr>
              <p:nvPr/>
            </p:nvSpPr>
            <p:spPr bwMode="auto">
              <a:xfrm>
                <a:off x="2136" y="3347"/>
                <a:ext cx="207" cy="222"/>
              </a:xfrm>
              <a:prstGeom prst="ellipse">
                <a:avLst/>
              </a:prstGeom>
              <a:solidFill>
                <a:srgbClr val="FFFFFF"/>
              </a:solidFill>
              <a:ln w="28575">
                <a:solidFill>
                  <a:srgbClr val="000000"/>
                </a:solidFill>
                <a:round/>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60492" name="椭圆 55400">
                <a:extLst>
                  <a:ext uri="{FF2B5EF4-FFF2-40B4-BE49-F238E27FC236}">
                    <a16:creationId xmlns:a16="http://schemas.microsoft.com/office/drawing/2014/main" id="{12A5EA11-2BDF-4BDE-855E-3F5B22AE7C78}"/>
                  </a:ext>
                </a:extLst>
              </p:cNvPr>
              <p:cNvSpPr>
                <a:spLocks noChangeArrowheads="1"/>
              </p:cNvSpPr>
              <p:nvPr/>
            </p:nvSpPr>
            <p:spPr bwMode="auto">
              <a:xfrm>
                <a:off x="1833" y="3697"/>
                <a:ext cx="45" cy="49"/>
              </a:xfrm>
              <a:prstGeom prst="ellipse">
                <a:avLst/>
              </a:prstGeom>
              <a:solidFill>
                <a:srgbClr val="FFFFFF"/>
              </a:solidFill>
              <a:ln w="9525">
                <a:solidFill>
                  <a:srgbClr val="000000"/>
                </a:solidFill>
                <a:round/>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60493" name="直接连接符 55401">
                <a:extLst>
                  <a:ext uri="{FF2B5EF4-FFF2-40B4-BE49-F238E27FC236}">
                    <a16:creationId xmlns:a16="http://schemas.microsoft.com/office/drawing/2014/main" id="{E54458C9-D989-4D68-B3A8-FA0ADE1CE1A3}"/>
                  </a:ext>
                </a:extLst>
              </p:cNvPr>
              <p:cNvSpPr>
                <a:spLocks noChangeShapeType="1"/>
              </p:cNvSpPr>
              <p:nvPr/>
            </p:nvSpPr>
            <p:spPr bwMode="auto">
              <a:xfrm>
                <a:off x="2249" y="2719"/>
                <a:ext cx="0" cy="10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0494" name="组合 55402">
                <a:extLst>
                  <a:ext uri="{FF2B5EF4-FFF2-40B4-BE49-F238E27FC236}">
                    <a16:creationId xmlns:a16="http://schemas.microsoft.com/office/drawing/2014/main" id="{9ED20AAA-B296-44E6-B2C8-5B4BFDC8488F}"/>
                  </a:ext>
                </a:extLst>
              </p:cNvPr>
              <p:cNvGrpSpPr>
                <a:grpSpLocks/>
              </p:cNvGrpSpPr>
              <p:nvPr/>
            </p:nvGrpSpPr>
            <p:grpSpPr bwMode="auto">
              <a:xfrm>
                <a:off x="1850" y="2690"/>
                <a:ext cx="408" cy="49"/>
                <a:chOff x="3012" y="2142"/>
                <a:chExt cx="705" cy="79"/>
              </a:xfrm>
            </p:grpSpPr>
            <p:sp>
              <p:nvSpPr>
                <p:cNvPr id="60512" name="椭圆 55403">
                  <a:extLst>
                    <a:ext uri="{FF2B5EF4-FFF2-40B4-BE49-F238E27FC236}">
                      <a16:creationId xmlns:a16="http://schemas.microsoft.com/office/drawing/2014/main" id="{D57EBD1E-00B5-4533-897D-A082F83B52A3}"/>
                    </a:ext>
                  </a:extLst>
                </p:cNvPr>
                <p:cNvSpPr>
                  <a:spLocks noChangeArrowheads="1"/>
                </p:cNvSpPr>
                <p:nvPr/>
              </p:nvSpPr>
              <p:spPr bwMode="auto">
                <a:xfrm>
                  <a:off x="3012" y="2142"/>
                  <a:ext cx="79" cy="79"/>
                </a:xfrm>
                <a:prstGeom prst="ellipse">
                  <a:avLst/>
                </a:prstGeom>
                <a:solidFill>
                  <a:srgbClr val="FFFFFF"/>
                </a:solidFill>
                <a:ln w="9525">
                  <a:solidFill>
                    <a:srgbClr val="000000"/>
                  </a:solidFill>
                  <a:round/>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60513" name="直接连接符 55404">
                  <a:extLst>
                    <a:ext uri="{FF2B5EF4-FFF2-40B4-BE49-F238E27FC236}">
                      <a16:creationId xmlns:a16="http://schemas.microsoft.com/office/drawing/2014/main" id="{BB454805-1735-4230-9D84-A0E8E59DA816}"/>
                    </a:ext>
                  </a:extLst>
                </p:cNvPr>
                <p:cNvSpPr>
                  <a:spLocks noChangeShapeType="1"/>
                </p:cNvSpPr>
                <p:nvPr/>
              </p:nvSpPr>
              <p:spPr bwMode="auto">
                <a:xfrm>
                  <a:off x="3087" y="2172"/>
                  <a:ext cx="63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0495" name="直接连接符 55405">
                <a:extLst>
                  <a:ext uri="{FF2B5EF4-FFF2-40B4-BE49-F238E27FC236}">
                    <a16:creationId xmlns:a16="http://schemas.microsoft.com/office/drawing/2014/main" id="{BAB21719-FC9D-4B60-BA6D-E656F181C0B5}"/>
                  </a:ext>
                </a:extLst>
              </p:cNvPr>
              <p:cNvSpPr>
                <a:spLocks noChangeShapeType="1"/>
              </p:cNvSpPr>
              <p:nvPr/>
            </p:nvSpPr>
            <p:spPr bwMode="auto">
              <a:xfrm>
                <a:off x="1885" y="3735"/>
                <a:ext cx="3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96" name="文本框 55406">
                <a:extLst>
                  <a:ext uri="{FF2B5EF4-FFF2-40B4-BE49-F238E27FC236}">
                    <a16:creationId xmlns:a16="http://schemas.microsoft.com/office/drawing/2014/main" id="{3B190A42-1BDA-4075-9F1D-6EE46ECF1BD3}"/>
                  </a:ext>
                </a:extLst>
              </p:cNvPr>
              <p:cNvSpPr txBox="1">
                <a:spLocks noChangeArrowheads="1"/>
              </p:cNvSpPr>
              <p:nvPr/>
            </p:nvSpPr>
            <p:spPr bwMode="auto">
              <a:xfrm>
                <a:off x="2397" y="3329"/>
                <a:ext cx="182"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sz="2400" i="1">
                    <a:latin typeface="Times New Roman" panose="02020603050405020304" pitchFamily="18" charset="0"/>
                  </a:rPr>
                  <a:t>u</a:t>
                </a:r>
                <a:r>
                  <a:rPr lang="en-US" altLang="zh-CN" sz="2400" baseline="-25000">
                    <a:latin typeface="Times New Roman" panose="02020603050405020304" pitchFamily="18" charset="0"/>
                  </a:rPr>
                  <a:t>1</a:t>
                </a:r>
                <a:r>
                  <a:rPr lang="en-US" altLang="zh-CN" sz="2400">
                    <a:latin typeface="Times New Roman" panose="02020603050405020304" pitchFamily="18" charset="0"/>
                  </a:rPr>
                  <a:t>  </a:t>
                </a:r>
              </a:p>
            </p:txBody>
          </p:sp>
          <p:sp>
            <p:nvSpPr>
              <p:cNvPr id="60497" name="文本框 55407">
                <a:extLst>
                  <a:ext uri="{FF2B5EF4-FFF2-40B4-BE49-F238E27FC236}">
                    <a16:creationId xmlns:a16="http://schemas.microsoft.com/office/drawing/2014/main" id="{1FDFF5CA-B7D8-4AB1-96A8-9C64F0ECC54E}"/>
                  </a:ext>
                </a:extLst>
              </p:cNvPr>
              <p:cNvSpPr txBox="1">
                <a:spLocks noChangeArrowheads="1"/>
              </p:cNvSpPr>
              <p:nvPr/>
            </p:nvSpPr>
            <p:spPr bwMode="auto">
              <a:xfrm>
                <a:off x="1824" y="3735"/>
                <a:ext cx="12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latin typeface="Times New Roman" panose="02020603050405020304" pitchFamily="18" charset="0"/>
                  </a:rPr>
                  <a:t>b  </a:t>
                </a:r>
              </a:p>
            </p:txBody>
          </p:sp>
          <p:sp>
            <p:nvSpPr>
              <p:cNvPr id="60498" name="文本框 55408">
                <a:extLst>
                  <a:ext uri="{FF2B5EF4-FFF2-40B4-BE49-F238E27FC236}">
                    <a16:creationId xmlns:a16="http://schemas.microsoft.com/office/drawing/2014/main" id="{EDE6C52B-BC8C-4DA5-9368-70D1379F1BEC}"/>
                  </a:ext>
                </a:extLst>
              </p:cNvPr>
              <p:cNvSpPr txBox="1">
                <a:spLocks noChangeArrowheads="1"/>
              </p:cNvSpPr>
              <p:nvPr/>
            </p:nvSpPr>
            <p:spPr bwMode="auto">
              <a:xfrm>
                <a:off x="1833" y="2496"/>
                <a:ext cx="182"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latin typeface="Times New Roman" panose="02020603050405020304" pitchFamily="18" charset="0"/>
                  </a:rPr>
                  <a:t>a  </a:t>
                </a:r>
              </a:p>
            </p:txBody>
          </p:sp>
          <p:sp>
            <p:nvSpPr>
              <p:cNvPr id="60499" name="文本框 55409">
                <a:extLst>
                  <a:ext uri="{FF2B5EF4-FFF2-40B4-BE49-F238E27FC236}">
                    <a16:creationId xmlns:a16="http://schemas.microsoft.com/office/drawing/2014/main" id="{C5DDE05A-4A53-4EA6-83B2-7BB71FB0B93B}"/>
                  </a:ext>
                </a:extLst>
              </p:cNvPr>
              <p:cNvSpPr txBox="1">
                <a:spLocks noChangeArrowheads="1"/>
              </p:cNvSpPr>
              <p:nvPr/>
            </p:nvSpPr>
            <p:spPr bwMode="auto">
              <a:xfrm>
                <a:off x="1833" y="2729"/>
                <a:ext cx="121"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sz="2400">
                    <a:solidFill>
                      <a:srgbClr val="FF0000"/>
                    </a:solidFill>
                    <a:latin typeface="Times New Roman" panose="02020603050405020304" pitchFamily="18" charset="0"/>
                  </a:rPr>
                  <a:t>+ </a:t>
                </a:r>
              </a:p>
            </p:txBody>
          </p:sp>
          <p:sp>
            <p:nvSpPr>
              <p:cNvPr id="60500" name="文本框 55410">
                <a:extLst>
                  <a:ext uri="{FF2B5EF4-FFF2-40B4-BE49-F238E27FC236}">
                    <a16:creationId xmlns:a16="http://schemas.microsoft.com/office/drawing/2014/main" id="{61C348B9-FE90-4563-8696-35557B19FBF0}"/>
                  </a:ext>
                </a:extLst>
              </p:cNvPr>
              <p:cNvSpPr txBox="1">
                <a:spLocks noChangeArrowheads="1"/>
              </p:cNvSpPr>
              <p:nvPr/>
            </p:nvSpPr>
            <p:spPr bwMode="auto">
              <a:xfrm>
                <a:off x="1789" y="3536"/>
                <a:ext cx="121"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zh-CN" altLang="en-US">
                    <a:solidFill>
                      <a:srgbClr val="FF0000"/>
                    </a:solidFill>
                    <a:latin typeface="Times New Roman" panose="02020603050405020304" pitchFamily="18" charset="0"/>
                  </a:rPr>
                  <a:t>－ </a:t>
                </a:r>
              </a:p>
            </p:txBody>
          </p:sp>
          <p:sp>
            <p:nvSpPr>
              <p:cNvPr id="60501" name="文本框 55411">
                <a:extLst>
                  <a:ext uri="{FF2B5EF4-FFF2-40B4-BE49-F238E27FC236}">
                    <a16:creationId xmlns:a16="http://schemas.microsoft.com/office/drawing/2014/main" id="{A0ED7D31-BCB7-4671-8B15-083C516E1708}"/>
                  </a:ext>
                </a:extLst>
              </p:cNvPr>
              <p:cNvSpPr txBox="1">
                <a:spLocks noChangeArrowheads="1"/>
              </p:cNvSpPr>
              <p:nvPr/>
            </p:nvSpPr>
            <p:spPr bwMode="auto">
              <a:xfrm>
                <a:off x="1833" y="3105"/>
                <a:ext cx="121"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sz="2400" i="1">
                    <a:solidFill>
                      <a:srgbClr val="FF0000"/>
                    </a:solidFill>
                    <a:latin typeface="Times New Roman" panose="02020603050405020304" pitchFamily="18" charset="0"/>
                  </a:rPr>
                  <a:t>u</a:t>
                </a:r>
                <a:r>
                  <a:rPr lang="en-US" altLang="zh-CN" sz="2400">
                    <a:solidFill>
                      <a:srgbClr val="FF0000"/>
                    </a:solidFill>
                    <a:latin typeface="Times New Roman" panose="02020603050405020304" pitchFamily="18" charset="0"/>
                  </a:rPr>
                  <a:t>  </a:t>
                </a:r>
              </a:p>
            </p:txBody>
          </p:sp>
          <p:sp>
            <p:nvSpPr>
              <p:cNvPr id="60502" name="矩形 55412">
                <a:extLst>
                  <a:ext uri="{FF2B5EF4-FFF2-40B4-BE49-F238E27FC236}">
                    <a16:creationId xmlns:a16="http://schemas.microsoft.com/office/drawing/2014/main" id="{BE13F949-8393-4FAF-9206-C9C79AEB5DB8}"/>
                  </a:ext>
                </a:extLst>
              </p:cNvPr>
              <p:cNvSpPr>
                <a:spLocks noChangeArrowheads="1"/>
              </p:cNvSpPr>
              <p:nvPr/>
            </p:nvSpPr>
            <p:spPr bwMode="auto">
              <a:xfrm>
                <a:off x="2208" y="2931"/>
                <a:ext cx="96" cy="222"/>
              </a:xfrm>
              <a:prstGeom prst="rect">
                <a:avLst/>
              </a:prstGeom>
              <a:solidFill>
                <a:srgbClr val="FFFFFF"/>
              </a:solidFill>
              <a:ln w="28575">
                <a:solidFill>
                  <a:srgbClr val="000000"/>
                </a:solidFill>
                <a:miter lim="800000"/>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60503" name="文本框 55413">
                <a:extLst>
                  <a:ext uri="{FF2B5EF4-FFF2-40B4-BE49-F238E27FC236}">
                    <a16:creationId xmlns:a16="http://schemas.microsoft.com/office/drawing/2014/main" id="{63502C2E-BB0F-4348-8172-9477185B3954}"/>
                  </a:ext>
                </a:extLst>
              </p:cNvPr>
              <p:cNvSpPr txBox="1">
                <a:spLocks noChangeArrowheads="1"/>
              </p:cNvSpPr>
              <p:nvPr/>
            </p:nvSpPr>
            <p:spPr bwMode="auto">
              <a:xfrm>
                <a:off x="2025" y="2930"/>
                <a:ext cx="183"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latin typeface="Times New Roman" panose="02020603050405020304" pitchFamily="18" charset="0"/>
                  </a:rPr>
                  <a:t>R</a:t>
                </a:r>
                <a:r>
                  <a:rPr lang="en-US" altLang="zh-CN" sz="2400" baseline="-25000">
                    <a:latin typeface="Times New Roman" panose="02020603050405020304" pitchFamily="18" charset="0"/>
                  </a:rPr>
                  <a:t>3</a:t>
                </a:r>
                <a:r>
                  <a:rPr lang="en-US" altLang="zh-CN">
                    <a:latin typeface="Times New Roman" panose="02020603050405020304" pitchFamily="18" charset="0"/>
                  </a:rPr>
                  <a:t>  </a:t>
                </a:r>
              </a:p>
            </p:txBody>
          </p:sp>
          <p:sp>
            <p:nvSpPr>
              <p:cNvPr id="60504" name="文本框 55414">
                <a:extLst>
                  <a:ext uri="{FF2B5EF4-FFF2-40B4-BE49-F238E27FC236}">
                    <a16:creationId xmlns:a16="http://schemas.microsoft.com/office/drawing/2014/main" id="{CCF27C20-7347-4208-A325-B9EF4D30C0D1}"/>
                  </a:ext>
                </a:extLst>
              </p:cNvPr>
              <p:cNvSpPr txBox="1">
                <a:spLocks noChangeArrowheads="1"/>
              </p:cNvSpPr>
              <p:nvPr/>
            </p:nvSpPr>
            <p:spPr bwMode="auto">
              <a:xfrm>
                <a:off x="2388" y="3207"/>
                <a:ext cx="121"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sz="2400">
                    <a:latin typeface="Times New Roman" panose="02020603050405020304" pitchFamily="18" charset="0"/>
                  </a:rPr>
                  <a:t>+ </a:t>
                </a:r>
              </a:p>
            </p:txBody>
          </p:sp>
          <p:sp>
            <p:nvSpPr>
              <p:cNvPr id="60505" name="文本框 55415">
                <a:extLst>
                  <a:ext uri="{FF2B5EF4-FFF2-40B4-BE49-F238E27FC236}">
                    <a16:creationId xmlns:a16="http://schemas.microsoft.com/office/drawing/2014/main" id="{6B53B37C-8DD5-4A34-A892-B2F02D98DF9D}"/>
                  </a:ext>
                </a:extLst>
              </p:cNvPr>
              <p:cNvSpPr txBox="1">
                <a:spLocks noChangeArrowheads="1"/>
              </p:cNvSpPr>
              <p:nvPr/>
            </p:nvSpPr>
            <p:spPr bwMode="auto">
              <a:xfrm>
                <a:off x="2344" y="3544"/>
                <a:ext cx="152"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zh-CN" altLang="en-US">
                    <a:latin typeface="Times New Roman" panose="02020603050405020304" pitchFamily="18" charset="0"/>
                  </a:rPr>
                  <a:t>－ </a:t>
                </a:r>
              </a:p>
            </p:txBody>
          </p:sp>
          <p:sp>
            <p:nvSpPr>
              <p:cNvPr id="60506" name="文本框 55416">
                <a:extLst>
                  <a:ext uri="{FF2B5EF4-FFF2-40B4-BE49-F238E27FC236}">
                    <a16:creationId xmlns:a16="http://schemas.microsoft.com/office/drawing/2014/main" id="{377CD481-1E17-425D-B1F6-190B9BBECE70}"/>
                  </a:ext>
                </a:extLst>
              </p:cNvPr>
              <p:cNvSpPr txBox="1">
                <a:spLocks noChangeArrowheads="1"/>
              </p:cNvSpPr>
              <p:nvPr/>
            </p:nvSpPr>
            <p:spPr bwMode="auto">
              <a:xfrm>
                <a:off x="611" y="2719"/>
                <a:ext cx="121"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sz="2400">
                    <a:solidFill>
                      <a:srgbClr val="FF0000"/>
                    </a:solidFill>
                    <a:latin typeface="Times New Roman" panose="02020603050405020304" pitchFamily="18" charset="0"/>
                  </a:rPr>
                  <a:t>+ </a:t>
                </a:r>
              </a:p>
            </p:txBody>
          </p:sp>
          <p:grpSp>
            <p:nvGrpSpPr>
              <p:cNvPr id="60507" name="组合 55417">
                <a:extLst>
                  <a:ext uri="{FF2B5EF4-FFF2-40B4-BE49-F238E27FC236}">
                    <a16:creationId xmlns:a16="http://schemas.microsoft.com/office/drawing/2014/main" id="{73E8E311-F05E-49AD-BBDA-784019C0496F}"/>
                  </a:ext>
                </a:extLst>
              </p:cNvPr>
              <p:cNvGrpSpPr>
                <a:grpSpLocks/>
              </p:cNvGrpSpPr>
              <p:nvPr/>
            </p:nvGrpSpPr>
            <p:grpSpPr bwMode="auto">
              <a:xfrm>
                <a:off x="1384" y="3114"/>
                <a:ext cx="206" cy="222"/>
                <a:chOff x="3297" y="4137"/>
                <a:chExt cx="357" cy="357"/>
              </a:xfrm>
            </p:grpSpPr>
            <p:sp>
              <p:nvSpPr>
                <p:cNvPr id="60510" name="椭圆 55418">
                  <a:extLst>
                    <a:ext uri="{FF2B5EF4-FFF2-40B4-BE49-F238E27FC236}">
                      <a16:creationId xmlns:a16="http://schemas.microsoft.com/office/drawing/2014/main" id="{F6EBC70C-803B-41F1-91EC-098FD3E6EC8E}"/>
                    </a:ext>
                  </a:extLst>
                </p:cNvPr>
                <p:cNvSpPr>
                  <a:spLocks noChangeArrowheads="1"/>
                </p:cNvSpPr>
                <p:nvPr/>
              </p:nvSpPr>
              <p:spPr bwMode="auto">
                <a:xfrm>
                  <a:off x="3297" y="4137"/>
                  <a:ext cx="357" cy="357"/>
                </a:xfrm>
                <a:prstGeom prst="ellipse">
                  <a:avLst/>
                </a:prstGeom>
                <a:solidFill>
                  <a:srgbClr val="FFFFFF"/>
                </a:solidFill>
                <a:ln w="28575">
                  <a:solidFill>
                    <a:srgbClr val="000000"/>
                  </a:solidFill>
                  <a:round/>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60511" name="直接连接符 55419">
                  <a:extLst>
                    <a:ext uri="{FF2B5EF4-FFF2-40B4-BE49-F238E27FC236}">
                      <a16:creationId xmlns:a16="http://schemas.microsoft.com/office/drawing/2014/main" id="{AD8E4F17-B9BE-4895-8D60-4A6CFAB5C30A}"/>
                    </a:ext>
                  </a:extLst>
                </p:cNvPr>
                <p:cNvSpPr>
                  <a:spLocks noChangeShapeType="1"/>
                </p:cNvSpPr>
                <p:nvPr/>
              </p:nvSpPr>
              <p:spPr bwMode="auto">
                <a:xfrm>
                  <a:off x="3297" y="4317"/>
                  <a:ext cx="34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0508" name="直接连接符 55420">
                <a:extLst>
                  <a:ext uri="{FF2B5EF4-FFF2-40B4-BE49-F238E27FC236}">
                    <a16:creationId xmlns:a16="http://schemas.microsoft.com/office/drawing/2014/main" id="{058A1944-3E12-489D-8BF8-FE514EB5E873}"/>
                  </a:ext>
                </a:extLst>
              </p:cNvPr>
              <p:cNvSpPr>
                <a:spLocks noChangeShapeType="1"/>
              </p:cNvSpPr>
              <p:nvPr/>
            </p:nvSpPr>
            <p:spPr bwMode="auto">
              <a:xfrm rot="-5400000">
                <a:off x="1389" y="2989"/>
                <a:ext cx="195" cy="0"/>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0509" name="文本框 55421">
                <a:extLst>
                  <a:ext uri="{FF2B5EF4-FFF2-40B4-BE49-F238E27FC236}">
                    <a16:creationId xmlns:a16="http://schemas.microsoft.com/office/drawing/2014/main" id="{FB44DC0D-A12B-497C-B629-9EA4E7740160}"/>
                  </a:ext>
                </a:extLst>
              </p:cNvPr>
              <p:cNvSpPr txBox="1">
                <a:spLocks noChangeArrowheads="1"/>
              </p:cNvSpPr>
              <p:nvPr/>
            </p:nvSpPr>
            <p:spPr bwMode="auto">
              <a:xfrm>
                <a:off x="1304" y="2792"/>
                <a:ext cx="13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sz="2400" i="1">
                    <a:latin typeface="Times New Roman" panose="02020603050405020304" pitchFamily="18" charset="0"/>
                  </a:rPr>
                  <a:t>i</a:t>
                </a:r>
                <a:r>
                  <a:rPr lang="en-US" altLang="zh-CN" sz="2400" baseline="-25000">
                    <a:latin typeface="Times New Roman" panose="02020603050405020304" pitchFamily="18" charset="0"/>
                  </a:rPr>
                  <a:t>s  </a:t>
                </a:r>
                <a:endParaRPr lang="en-US" altLang="zh-CN" sz="2400">
                  <a:latin typeface="Times New Roman" panose="02020603050405020304" pitchFamily="18" charset="0"/>
                </a:endParaRPr>
              </a:p>
            </p:txBody>
          </p:sp>
        </p:grpSp>
        <p:sp>
          <p:nvSpPr>
            <p:cNvPr id="60474" name="矩形 55425">
              <a:extLst>
                <a:ext uri="{FF2B5EF4-FFF2-40B4-BE49-F238E27FC236}">
                  <a16:creationId xmlns:a16="http://schemas.microsoft.com/office/drawing/2014/main" id="{ED2A23D1-CF0D-460A-8258-1A32208A0EF6}"/>
                </a:ext>
              </a:extLst>
            </p:cNvPr>
            <p:cNvSpPr>
              <a:spLocks noChangeArrowheads="1"/>
            </p:cNvSpPr>
            <p:nvPr/>
          </p:nvSpPr>
          <p:spPr bwMode="auto">
            <a:xfrm>
              <a:off x="2352" y="2832"/>
              <a:ext cx="5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FF0000"/>
                  </a:solidFill>
                  <a:latin typeface="黑体" panose="02010609060101010101" pitchFamily="49" charset="-122"/>
                  <a:ea typeface="黑体" panose="02010609060101010101" pitchFamily="49" charset="-122"/>
                </a:rPr>
                <a:t>图</a:t>
              </a:r>
              <a:r>
                <a:rPr lang="en-US" altLang="zh-CN">
                  <a:solidFill>
                    <a:srgbClr val="FF0000"/>
                  </a:solidFill>
                  <a:latin typeface="黑体" panose="02010609060101010101" pitchFamily="49" charset="-122"/>
                  <a:ea typeface="黑体" panose="02010609060101010101" pitchFamily="49" charset="-122"/>
                </a:rPr>
                <a:t>(C)</a:t>
              </a:r>
            </a:p>
          </p:txBody>
        </p:sp>
      </p:grpSp>
      <p:sp>
        <p:nvSpPr>
          <p:cNvPr id="55377" name="文本框 55430">
            <a:hlinkClick r:id="" action="ppaction://hlinkshowjump?jump=nextslide"/>
            <a:extLst>
              <a:ext uri="{FF2B5EF4-FFF2-40B4-BE49-F238E27FC236}">
                <a16:creationId xmlns:a16="http://schemas.microsoft.com/office/drawing/2014/main" id="{B8EC015A-77E5-4483-A564-26B4018C512B}"/>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55378" name="文本框 55431">
            <a:hlinkClick r:id="" action="ppaction://hlinkshowjump?jump=previousslide"/>
            <a:extLst>
              <a:ext uri="{FF2B5EF4-FFF2-40B4-BE49-F238E27FC236}">
                <a16:creationId xmlns:a16="http://schemas.microsoft.com/office/drawing/2014/main" id="{295CE223-2ED5-4320-B173-AC7FD327F1F7}"/>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55379" name="文本框 55432">
            <a:extLst>
              <a:ext uri="{FF2B5EF4-FFF2-40B4-BE49-F238E27FC236}">
                <a16:creationId xmlns:a16="http://schemas.microsoft.com/office/drawing/2014/main" id="{DDC4092B-6E6C-4CE7-BA73-47057DF9C992}"/>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0E5DDDB1-C8C1-48F7-93F9-A22478AA3103}"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42</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55380" name="文本框 55433">
            <a:hlinkClick r:id="" action="ppaction://hlinkshowjump?jump=firstslide"/>
            <a:extLst>
              <a:ext uri="{FF2B5EF4-FFF2-40B4-BE49-F238E27FC236}">
                <a16:creationId xmlns:a16="http://schemas.microsoft.com/office/drawing/2014/main" id="{C1025EFE-0E53-4520-A67B-D7F1965237C8}"/>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60427" name="标题 55434">
            <a:extLst>
              <a:ext uri="{FF2B5EF4-FFF2-40B4-BE49-F238E27FC236}">
                <a16:creationId xmlns:a16="http://schemas.microsoft.com/office/drawing/2014/main" id="{2C02DA7A-032A-4C84-B573-FCA55D54B207}"/>
              </a:ext>
            </a:extLst>
          </p:cNvPr>
          <p:cNvSpPr>
            <a:spLocks noGrp="1" noChangeArrowheads="1"/>
          </p:cNvSpPr>
          <p:nvPr>
            <p:ph type="title" idx="4294967295"/>
          </p:nvPr>
        </p:nvSpPr>
        <p:spPr>
          <a:xfrm>
            <a:off x="304800" y="685800"/>
            <a:ext cx="4772025" cy="381000"/>
          </a:xfrm>
        </p:spPr>
        <p:txBody>
          <a:bodyPr/>
          <a:lstStyle/>
          <a:p>
            <a:pPr algn="l" eaLnBrk="1" hangingPunct="1"/>
            <a:r>
              <a:rPr lang="zh-CN" altLang="en-US" sz="2000" b="1">
                <a:solidFill>
                  <a:srgbClr val="FF0000"/>
                </a:solidFill>
                <a:latin typeface="Times New Roman" panose="02020603050405020304" pitchFamily="18" charset="0"/>
                <a:ea typeface="黑体" panose="02010609060101010101" pitchFamily="49" charset="-122"/>
              </a:rPr>
              <a:t>戴维南等效定理应用小结及注意事项：</a:t>
            </a:r>
            <a:endParaRPr lang="zh-CN" altLang="en-US"/>
          </a:p>
        </p:txBody>
      </p:sp>
      <p:grpSp>
        <p:nvGrpSpPr>
          <p:cNvPr id="55299" name="组合 55298">
            <a:extLst>
              <a:ext uri="{FF2B5EF4-FFF2-40B4-BE49-F238E27FC236}">
                <a16:creationId xmlns:a16="http://schemas.microsoft.com/office/drawing/2014/main" id="{DF8E798F-72F9-48A8-BD7B-CF862AC5E6C9}"/>
              </a:ext>
            </a:extLst>
          </p:cNvPr>
          <p:cNvGrpSpPr>
            <a:grpSpLocks/>
          </p:cNvGrpSpPr>
          <p:nvPr/>
        </p:nvGrpSpPr>
        <p:grpSpPr bwMode="auto">
          <a:xfrm>
            <a:off x="5867400" y="3429000"/>
            <a:ext cx="3276600" cy="2606675"/>
            <a:chOff x="3696" y="2160"/>
            <a:chExt cx="2064" cy="1642"/>
          </a:xfrm>
        </p:grpSpPr>
        <p:sp>
          <p:nvSpPr>
            <p:cNvPr id="60429" name="文本框 55340">
              <a:extLst>
                <a:ext uri="{FF2B5EF4-FFF2-40B4-BE49-F238E27FC236}">
                  <a16:creationId xmlns:a16="http://schemas.microsoft.com/office/drawing/2014/main" id="{5267B12B-5EBB-44E5-8969-C46C3EE99CA5}"/>
                </a:ext>
              </a:extLst>
            </p:cNvPr>
            <p:cNvSpPr txBox="1">
              <a:spLocks noChangeArrowheads="1"/>
            </p:cNvSpPr>
            <p:nvPr/>
          </p:nvSpPr>
          <p:spPr bwMode="auto">
            <a:xfrm>
              <a:off x="4338" y="3475"/>
              <a:ext cx="16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solidFill>
                    <a:srgbClr val="FF0000"/>
                  </a:solidFill>
                  <a:latin typeface="Times New Roman" panose="02020603050405020304" pitchFamily="18" charset="0"/>
                </a:rPr>
                <a:t>N</a:t>
              </a:r>
              <a:r>
                <a:rPr lang="en-US" altLang="zh-CN" baseline="30000">
                  <a:solidFill>
                    <a:srgbClr val="FF0000"/>
                  </a:solidFill>
                  <a:latin typeface="Times New Roman" panose="02020603050405020304" pitchFamily="18" charset="0"/>
                </a:rPr>
                <a:t>  </a:t>
              </a:r>
              <a:endParaRPr lang="en-US" altLang="zh-CN">
                <a:solidFill>
                  <a:srgbClr val="FF0000"/>
                </a:solidFill>
                <a:latin typeface="Times New Roman" panose="02020603050405020304" pitchFamily="18" charset="0"/>
              </a:endParaRPr>
            </a:p>
          </p:txBody>
        </p:sp>
        <p:sp>
          <p:nvSpPr>
            <p:cNvPr id="60430" name="椭圆 55341">
              <a:extLst>
                <a:ext uri="{FF2B5EF4-FFF2-40B4-BE49-F238E27FC236}">
                  <a16:creationId xmlns:a16="http://schemas.microsoft.com/office/drawing/2014/main" id="{78932AAF-6A91-45E9-94DD-F7194CE60614}"/>
                </a:ext>
              </a:extLst>
            </p:cNvPr>
            <p:cNvSpPr>
              <a:spLocks noChangeArrowheads="1"/>
            </p:cNvSpPr>
            <p:nvPr/>
          </p:nvSpPr>
          <p:spPr bwMode="auto">
            <a:xfrm>
              <a:off x="5343" y="2968"/>
              <a:ext cx="191" cy="194"/>
            </a:xfrm>
            <a:prstGeom prst="ellipse">
              <a:avLst/>
            </a:prstGeom>
            <a:solidFill>
              <a:srgbClr val="FFFFFF"/>
            </a:solidFill>
            <a:ln w="28575">
              <a:solidFill>
                <a:srgbClr val="000000"/>
              </a:solidFill>
              <a:round/>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60431" name="直接连接符 55342">
              <a:extLst>
                <a:ext uri="{FF2B5EF4-FFF2-40B4-BE49-F238E27FC236}">
                  <a16:creationId xmlns:a16="http://schemas.microsoft.com/office/drawing/2014/main" id="{CFF0E929-7FE3-4077-A04A-9BD61F675955}"/>
                </a:ext>
              </a:extLst>
            </p:cNvPr>
            <p:cNvSpPr>
              <a:spLocks noChangeShapeType="1"/>
            </p:cNvSpPr>
            <p:nvPr/>
          </p:nvSpPr>
          <p:spPr bwMode="auto">
            <a:xfrm>
              <a:off x="5451" y="2418"/>
              <a:ext cx="0" cy="8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0432" name="组合 55343">
              <a:extLst>
                <a:ext uri="{FF2B5EF4-FFF2-40B4-BE49-F238E27FC236}">
                  <a16:creationId xmlns:a16="http://schemas.microsoft.com/office/drawing/2014/main" id="{520DA6DF-99EC-4B16-8874-29DBADA12737}"/>
                </a:ext>
              </a:extLst>
            </p:cNvPr>
            <p:cNvGrpSpPr>
              <a:grpSpLocks/>
            </p:cNvGrpSpPr>
            <p:nvPr/>
          </p:nvGrpSpPr>
          <p:grpSpPr bwMode="auto">
            <a:xfrm>
              <a:off x="5166" y="3288"/>
              <a:ext cx="297" cy="66"/>
              <a:chOff x="4870" y="2779"/>
              <a:chExt cx="297" cy="66"/>
            </a:xfrm>
          </p:grpSpPr>
          <p:sp>
            <p:nvSpPr>
              <p:cNvPr id="60471" name="椭圆 55344">
                <a:extLst>
                  <a:ext uri="{FF2B5EF4-FFF2-40B4-BE49-F238E27FC236}">
                    <a16:creationId xmlns:a16="http://schemas.microsoft.com/office/drawing/2014/main" id="{2B8BF191-B901-4B71-BDEF-2DCD7AA52324}"/>
                  </a:ext>
                </a:extLst>
              </p:cNvPr>
              <p:cNvSpPr>
                <a:spLocks noChangeArrowheads="1"/>
              </p:cNvSpPr>
              <p:nvPr/>
            </p:nvSpPr>
            <p:spPr bwMode="auto">
              <a:xfrm>
                <a:off x="4870" y="2779"/>
                <a:ext cx="66" cy="66"/>
              </a:xfrm>
              <a:prstGeom prst="ellipse">
                <a:avLst/>
              </a:prstGeom>
              <a:solidFill>
                <a:srgbClr val="FFFFFF"/>
              </a:solidFill>
              <a:ln w="9525">
                <a:solidFill>
                  <a:srgbClr val="000000"/>
                </a:solidFill>
                <a:round/>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60472" name="直接连接符 55345">
                <a:extLst>
                  <a:ext uri="{FF2B5EF4-FFF2-40B4-BE49-F238E27FC236}">
                    <a16:creationId xmlns:a16="http://schemas.microsoft.com/office/drawing/2014/main" id="{6E948BA7-5645-434A-933A-0197EC59CD0D}"/>
                  </a:ext>
                </a:extLst>
              </p:cNvPr>
              <p:cNvSpPr>
                <a:spLocks noChangeShapeType="1"/>
              </p:cNvSpPr>
              <p:nvPr/>
            </p:nvSpPr>
            <p:spPr bwMode="auto">
              <a:xfrm>
                <a:off x="4944" y="2804"/>
                <a:ext cx="22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0433" name="文本框 55346">
              <a:extLst>
                <a:ext uri="{FF2B5EF4-FFF2-40B4-BE49-F238E27FC236}">
                  <a16:creationId xmlns:a16="http://schemas.microsoft.com/office/drawing/2014/main" id="{A1342E1F-44B7-4420-AC9F-8E17B2263F76}"/>
                </a:ext>
              </a:extLst>
            </p:cNvPr>
            <p:cNvSpPr txBox="1">
              <a:spLocks noChangeArrowheads="1"/>
            </p:cNvSpPr>
            <p:nvPr/>
          </p:nvSpPr>
          <p:spPr bwMode="auto">
            <a:xfrm>
              <a:off x="5575" y="2932"/>
              <a:ext cx="18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sz="2400" i="1">
                  <a:solidFill>
                    <a:srgbClr val="000000"/>
                  </a:solidFill>
                  <a:latin typeface="Times New Roman" panose="02020603050405020304" pitchFamily="18" charset="0"/>
                </a:rPr>
                <a:t>u</a:t>
              </a:r>
              <a:r>
                <a:rPr lang="en-US" altLang="zh-CN" sz="2400" baseline="-25000">
                  <a:solidFill>
                    <a:srgbClr val="000000"/>
                  </a:solidFill>
                  <a:latin typeface="Times New Roman" panose="02020603050405020304" pitchFamily="18" charset="0"/>
                </a:rPr>
                <a:t>s</a:t>
              </a:r>
              <a:r>
                <a:rPr lang="en-US" altLang="zh-CN" sz="2400">
                  <a:solidFill>
                    <a:srgbClr val="FF0000"/>
                  </a:solidFill>
                  <a:latin typeface="Times New Roman" panose="02020603050405020304" pitchFamily="18" charset="0"/>
                </a:rPr>
                <a:t> </a:t>
              </a:r>
            </a:p>
          </p:txBody>
        </p:sp>
        <p:sp>
          <p:nvSpPr>
            <p:cNvPr id="60434" name="文本框 55347">
              <a:extLst>
                <a:ext uri="{FF2B5EF4-FFF2-40B4-BE49-F238E27FC236}">
                  <a16:creationId xmlns:a16="http://schemas.microsoft.com/office/drawing/2014/main" id="{FCF963D9-CB5A-4344-99B8-6C7AAFE8D1D1}"/>
                </a:ext>
              </a:extLst>
            </p:cNvPr>
            <p:cNvSpPr txBox="1">
              <a:spLocks noChangeArrowheads="1"/>
            </p:cNvSpPr>
            <p:nvPr/>
          </p:nvSpPr>
          <p:spPr bwMode="auto">
            <a:xfrm>
              <a:off x="5169" y="3351"/>
              <a:ext cx="113"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latin typeface="Times New Roman" panose="02020603050405020304" pitchFamily="18" charset="0"/>
                </a:rPr>
                <a:t>b  </a:t>
              </a:r>
            </a:p>
          </p:txBody>
        </p:sp>
        <p:sp>
          <p:nvSpPr>
            <p:cNvPr id="60435" name="文本框 55348">
              <a:extLst>
                <a:ext uri="{FF2B5EF4-FFF2-40B4-BE49-F238E27FC236}">
                  <a16:creationId xmlns:a16="http://schemas.microsoft.com/office/drawing/2014/main" id="{B30EB191-B3F3-4550-B61D-1AB1703FE49F}"/>
                </a:ext>
              </a:extLst>
            </p:cNvPr>
            <p:cNvSpPr txBox="1">
              <a:spLocks noChangeArrowheads="1"/>
            </p:cNvSpPr>
            <p:nvPr/>
          </p:nvSpPr>
          <p:spPr bwMode="auto">
            <a:xfrm>
              <a:off x="5154" y="2160"/>
              <a:ext cx="16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sz="2400">
                  <a:latin typeface="Times New Roman" panose="02020603050405020304" pitchFamily="18" charset="0"/>
                </a:rPr>
                <a:t>a  </a:t>
              </a:r>
            </a:p>
          </p:txBody>
        </p:sp>
        <p:sp>
          <p:nvSpPr>
            <p:cNvPr id="60436" name="文本框 55349">
              <a:extLst>
                <a:ext uri="{FF2B5EF4-FFF2-40B4-BE49-F238E27FC236}">
                  <a16:creationId xmlns:a16="http://schemas.microsoft.com/office/drawing/2014/main" id="{D9333F2B-21FD-4400-B8B6-14AE265F2043}"/>
                </a:ext>
              </a:extLst>
            </p:cNvPr>
            <p:cNvSpPr txBox="1">
              <a:spLocks noChangeArrowheads="1"/>
            </p:cNvSpPr>
            <p:nvPr/>
          </p:nvSpPr>
          <p:spPr bwMode="auto">
            <a:xfrm>
              <a:off x="5142" y="2482"/>
              <a:ext cx="11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sz="2400" b="1">
                  <a:latin typeface="Times New Roman" panose="02020603050405020304" pitchFamily="18" charset="0"/>
                </a:rPr>
                <a:t>+ </a:t>
              </a:r>
            </a:p>
          </p:txBody>
        </p:sp>
        <p:sp>
          <p:nvSpPr>
            <p:cNvPr id="60437" name="文本框 55350">
              <a:extLst>
                <a:ext uri="{FF2B5EF4-FFF2-40B4-BE49-F238E27FC236}">
                  <a16:creationId xmlns:a16="http://schemas.microsoft.com/office/drawing/2014/main" id="{8C483092-23F9-438A-BAA3-DF2FBF3DA28B}"/>
                </a:ext>
              </a:extLst>
            </p:cNvPr>
            <p:cNvSpPr txBox="1">
              <a:spLocks noChangeArrowheads="1"/>
            </p:cNvSpPr>
            <p:nvPr/>
          </p:nvSpPr>
          <p:spPr bwMode="auto">
            <a:xfrm>
              <a:off x="5129" y="3132"/>
              <a:ext cx="113"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zh-CN" altLang="en-US" b="1">
                  <a:latin typeface="Times New Roman" panose="02020603050405020304" pitchFamily="18" charset="0"/>
                </a:rPr>
                <a:t>－ </a:t>
              </a:r>
            </a:p>
          </p:txBody>
        </p:sp>
        <p:sp>
          <p:nvSpPr>
            <p:cNvPr id="60438" name="文本框 55351">
              <a:extLst>
                <a:ext uri="{FF2B5EF4-FFF2-40B4-BE49-F238E27FC236}">
                  <a16:creationId xmlns:a16="http://schemas.microsoft.com/office/drawing/2014/main" id="{35CB33FD-F790-462F-A075-6719298CD86B}"/>
                </a:ext>
              </a:extLst>
            </p:cNvPr>
            <p:cNvSpPr txBox="1">
              <a:spLocks noChangeArrowheads="1"/>
            </p:cNvSpPr>
            <p:nvPr/>
          </p:nvSpPr>
          <p:spPr bwMode="auto">
            <a:xfrm>
              <a:off x="5150" y="2792"/>
              <a:ext cx="11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sz="2400" i="1">
                  <a:latin typeface="Times New Roman" panose="02020603050405020304" pitchFamily="18" charset="0"/>
                </a:rPr>
                <a:t>u</a:t>
              </a:r>
              <a:r>
                <a:rPr lang="en-US" altLang="zh-CN" sz="2400">
                  <a:latin typeface="Times New Roman" panose="02020603050405020304" pitchFamily="18" charset="0"/>
                </a:rPr>
                <a:t>  </a:t>
              </a:r>
            </a:p>
          </p:txBody>
        </p:sp>
        <p:sp>
          <p:nvSpPr>
            <p:cNvPr id="60439" name="矩形 55352">
              <a:extLst>
                <a:ext uri="{FF2B5EF4-FFF2-40B4-BE49-F238E27FC236}">
                  <a16:creationId xmlns:a16="http://schemas.microsoft.com/office/drawing/2014/main" id="{6EADF72B-E7F1-4880-A318-C513558FCD5D}"/>
                </a:ext>
              </a:extLst>
            </p:cNvPr>
            <p:cNvSpPr>
              <a:spLocks noChangeArrowheads="1"/>
            </p:cNvSpPr>
            <p:nvPr/>
          </p:nvSpPr>
          <p:spPr bwMode="auto">
            <a:xfrm>
              <a:off x="5403" y="2607"/>
              <a:ext cx="103" cy="194"/>
            </a:xfrm>
            <a:prstGeom prst="rect">
              <a:avLst/>
            </a:prstGeom>
            <a:solidFill>
              <a:srgbClr val="FFFFFF"/>
            </a:solidFill>
            <a:ln w="28575">
              <a:solidFill>
                <a:srgbClr val="000000"/>
              </a:solidFill>
              <a:miter lim="800000"/>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60440" name="文本框 55353">
              <a:extLst>
                <a:ext uri="{FF2B5EF4-FFF2-40B4-BE49-F238E27FC236}">
                  <a16:creationId xmlns:a16="http://schemas.microsoft.com/office/drawing/2014/main" id="{4D788586-DC42-4FD6-AB05-5B55A46E4255}"/>
                </a:ext>
              </a:extLst>
            </p:cNvPr>
            <p:cNvSpPr txBox="1">
              <a:spLocks noChangeArrowheads="1"/>
            </p:cNvSpPr>
            <p:nvPr/>
          </p:nvSpPr>
          <p:spPr bwMode="auto">
            <a:xfrm>
              <a:off x="5545" y="2598"/>
              <a:ext cx="185"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latin typeface="Times New Roman" panose="02020603050405020304" pitchFamily="18" charset="0"/>
                </a:rPr>
                <a:t>R</a:t>
              </a:r>
              <a:r>
                <a:rPr lang="en-US" altLang="zh-CN" sz="2400" baseline="-25000">
                  <a:latin typeface="Times New Roman" panose="02020603050405020304" pitchFamily="18" charset="0"/>
                </a:rPr>
                <a:t>3</a:t>
              </a:r>
              <a:r>
                <a:rPr lang="en-US" altLang="zh-CN">
                  <a:latin typeface="Times New Roman" panose="02020603050405020304" pitchFamily="18" charset="0"/>
                </a:rPr>
                <a:t>  </a:t>
              </a:r>
            </a:p>
          </p:txBody>
        </p:sp>
        <p:sp>
          <p:nvSpPr>
            <p:cNvPr id="60441" name="文本框 55354">
              <a:extLst>
                <a:ext uri="{FF2B5EF4-FFF2-40B4-BE49-F238E27FC236}">
                  <a16:creationId xmlns:a16="http://schemas.microsoft.com/office/drawing/2014/main" id="{ABA8D9A6-78A7-4CA9-A590-92480FCEBC99}"/>
                </a:ext>
              </a:extLst>
            </p:cNvPr>
            <p:cNvSpPr txBox="1">
              <a:spLocks noChangeArrowheads="1"/>
            </p:cNvSpPr>
            <p:nvPr/>
          </p:nvSpPr>
          <p:spPr bwMode="auto">
            <a:xfrm>
              <a:off x="5539" y="2783"/>
              <a:ext cx="8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sz="2400" b="1">
                  <a:solidFill>
                    <a:srgbClr val="FF0000"/>
                  </a:solidFill>
                  <a:latin typeface="Times New Roman" panose="02020603050405020304" pitchFamily="18" charset="0"/>
                </a:rPr>
                <a:t>+ </a:t>
              </a:r>
              <a:endParaRPr lang="en-US" altLang="zh-CN" sz="2400" b="1" i="1">
                <a:solidFill>
                  <a:srgbClr val="FF0000"/>
                </a:solidFill>
                <a:latin typeface="Times New Roman" panose="02020603050405020304" pitchFamily="18" charset="0"/>
              </a:endParaRPr>
            </a:p>
          </p:txBody>
        </p:sp>
        <p:sp>
          <p:nvSpPr>
            <p:cNvPr id="60442" name="文本框 55355">
              <a:extLst>
                <a:ext uri="{FF2B5EF4-FFF2-40B4-BE49-F238E27FC236}">
                  <a16:creationId xmlns:a16="http://schemas.microsoft.com/office/drawing/2014/main" id="{F0C49363-9003-41F3-AC35-28442B7E1BDA}"/>
                </a:ext>
              </a:extLst>
            </p:cNvPr>
            <p:cNvSpPr txBox="1">
              <a:spLocks noChangeArrowheads="1"/>
            </p:cNvSpPr>
            <p:nvPr/>
          </p:nvSpPr>
          <p:spPr bwMode="auto">
            <a:xfrm>
              <a:off x="5533" y="3159"/>
              <a:ext cx="113"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zh-CN" altLang="en-US" sz="1800">
                  <a:solidFill>
                    <a:srgbClr val="FF0000"/>
                  </a:solidFill>
                  <a:latin typeface="Times New Roman" panose="02020603050405020304" pitchFamily="18" charset="0"/>
                </a:rPr>
                <a:t>－ </a:t>
              </a:r>
            </a:p>
          </p:txBody>
        </p:sp>
        <p:sp>
          <p:nvSpPr>
            <p:cNvPr id="60443" name="矩形 55356">
              <a:extLst>
                <a:ext uri="{FF2B5EF4-FFF2-40B4-BE49-F238E27FC236}">
                  <a16:creationId xmlns:a16="http://schemas.microsoft.com/office/drawing/2014/main" id="{AE624EAA-7AC6-4BA1-BF92-8C54AF1733E7}"/>
                </a:ext>
              </a:extLst>
            </p:cNvPr>
            <p:cNvSpPr>
              <a:spLocks noChangeArrowheads="1"/>
            </p:cNvSpPr>
            <p:nvPr/>
          </p:nvSpPr>
          <p:spPr bwMode="auto">
            <a:xfrm>
              <a:off x="3696" y="2292"/>
              <a:ext cx="1248" cy="1164"/>
            </a:xfrm>
            <a:prstGeom prst="rect">
              <a:avLst/>
            </a:prstGeom>
            <a:solidFill>
              <a:srgbClr val="FFFFFF"/>
            </a:solidFill>
            <a:ln w="9525">
              <a:solidFill>
                <a:srgbClr val="FF0000"/>
              </a:solidFill>
              <a:prstDash val="lgDash"/>
              <a:miter lim="800000"/>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60444" name="平行四边形 55357">
              <a:extLst>
                <a:ext uri="{FF2B5EF4-FFF2-40B4-BE49-F238E27FC236}">
                  <a16:creationId xmlns:a16="http://schemas.microsoft.com/office/drawing/2014/main" id="{8711A52C-02BF-4954-9145-11B7C79F9DD7}"/>
                </a:ext>
              </a:extLst>
            </p:cNvPr>
            <p:cNvSpPr>
              <a:spLocks noChangeArrowheads="1"/>
            </p:cNvSpPr>
            <p:nvPr/>
          </p:nvSpPr>
          <p:spPr bwMode="auto">
            <a:xfrm rot="-3550624">
              <a:off x="4027" y="2638"/>
              <a:ext cx="225" cy="152"/>
            </a:xfrm>
            <a:prstGeom prst="parallelogram">
              <a:avLst>
                <a:gd name="adj" fmla="val 37007"/>
              </a:avLst>
            </a:prstGeom>
            <a:solidFill>
              <a:srgbClr val="FFFFFF"/>
            </a:solidFill>
            <a:ln w="28575">
              <a:solidFill>
                <a:srgbClr val="000000"/>
              </a:solidFill>
              <a:miter lim="800000"/>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60445" name="直接连接符 55358">
              <a:extLst>
                <a:ext uri="{FF2B5EF4-FFF2-40B4-BE49-F238E27FC236}">
                  <a16:creationId xmlns:a16="http://schemas.microsoft.com/office/drawing/2014/main" id="{5694ED64-69C9-431E-AECD-2AAA6FD1D0FD}"/>
                </a:ext>
              </a:extLst>
            </p:cNvPr>
            <p:cNvSpPr>
              <a:spLocks noChangeShapeType="1"/>
            </p:cNvSpPr>
            <p:nvPr/>
          </p:nvSpPr>
          <p:spPr bwMode="auto">
            <a:xfrm>
              <a:off x="4137" y="2427"/>
              <a:ext cx="10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6" name="直接连接符 55359">
              <a:extLst>
                <a:ext uri="{FF2B5EF4-FFF2-40B4-BE49-F238E27FC236}">
                  <a16:creationId xmlns:a16="http://schemas.microsoft.com/office/drawing/2014/main" id="{DFE48653-4A0D-4C47-AF76-DC5D3074611F}"/>
                </a:ext>
              </a:extLst>
            </p:cNvPr>
            <p:cNvSpPr>
              <a:spLocks noChangeShapeType="1"/>
            </p:cNvSpPr>
            <p:nvPr/>
          </p:nvSpPr>
          <p:spPr bwMode="auto">
            <a:xfrm>
              <a:off x="4137" y="3323"/>
              <a:ext cx="104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7" name="文本框 55360">
              <a:extLst>
                <a:ext uri="{FF2B5EF4-FFF2-40B4-BE49-F238E27FC236}">
                  <a16:creationId xmlns:a16="http://schemas.microsoft.com/office/drawing/2014/main" id="{B89AEFA2-5EA2-4DF1-A9FD-D78A31E4961E}"/>
                </a:ext>
              </a:extLst>
            </p:cNvPr>
            <p:cNvSpPr txBox="1">
              <a:spLocks noChangeArrowheads="1"/>
            </p:cNvSpPr>
            <p:nvPr/>
          </p:nvSpPr>
          <p:spPr bwMode="auto">
            <a:xfrm>
              <a:off x="3699" y="2580"/>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sz="2400">
                  <a:solidFill>
                    <a:srgbClr val="FF0000"/>
                  </a:solidFill>
                  <a:latin typeface="宋体" panose="02010600030101010101" pitchFamily="2" charset="-122"/>
                </a:rPr>
                <a:t>β</a:t>
              </a:r>
              <a:r>
                <a:rPr lang="en-US" altLang="zh-CN" sz="2400" i="1">
                  <a:solidFill>
                    <a:srgbClr val="FF0000"/>
                  </a:solidFill>
                  <a:latin typeface="Times New Roman" panose="02020603050405020304" pitchFamily="18" charset="0"/>
                </a:rPr>
                <a:t>u</a:t>
              </a:r>
              <a:r>
                <a:rPr lang="en-US" altLang="zh-CN" sz="2400" baseline="-25000">
                  <a:solidFill>
                    <a:srgbClr val="FF0000"/>
                  </a:solidFill>
                  <a:latin typeface="Times New Roman" panose="02020603050405020304" pitchFamily="18" charset="0"/>
                </a:rPr>
                <a:t>1</a:t>
              </a:r>
              <a:r>
                <a:rPr lang="en-US" altLang="zh-CN" sz="2400" baseline="-25000">
                  <a:latin typeface="Times New Roman" panose="02020603050405020304" pitchFamily="18" charset="0"/>
                </a:rPr>
                <a:t>  </a:t>
              </a:r>
              <a:endParaRPr lang="en-US" altLang="zh-CN" sz="2400">
                <a:latin typeface="Times New Roman" panose="02020603050405020304" pitchFamily="18" charset="0"/>
              </a:endParaRPr>
            </a:p>
          </p:txBody>
        </p:sp>
        <p:sp>
          <p:nvSpPr>
            <p:cNvPr id="60448" name="直接连接符 55361">
              <a:extLst>
                <a:ext uri="{FF2B5EF4-FFF2-40B4-BE49-F238E27FC236}">
                  <a16:creationId xmlns:a16="http://schemas.microsoft.com/office/drawing/2014/main" id="{015B8990-4CE0-405D-A48A-81996BD612D0}"/>
                </a:ext>
              </a:extLst>
            </p:cNvPr>
            <p:cNvSpPr>
              <a:spLocks noChangeShapeType="1"/>
            </p:cNvSpPr>
            <p:nvPr/>
          </p:nvSpPr>
          <p:spPr bwMode="auto">
            <a:xfrm>
              <a:off x="4137" y="2427"/>
              <a:ext cx="0" cy="8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9" name="矩形 55362">
              <a:extLst>
                <a:ext uri="{FF2B5EF4-FFF2-40B4-BE49-F238E27FC236}">
                  <a16:creationId xmlns:a16="http://schemas.microsoft.com/office/drawing/2014/main" id="{733C8331-DF4D-4E96-BCED-5115C7A513BC}"/>
                </a:ext>
              </a:extLst>
            </p:cNvPr>
            <p:cNvSpPr>
              <a:spLocks noChangeArrowheads="1"/>
            </p:cNvSpPr>
            <p:nvPr/>
          </p:nvSpPr>
          <p:spPr bwMode="auto">
            <a:xfrm>
              <a:off x="4098" y="3045"/>
              <a:ext cx="82" cy="193"/>
            </a:xfrm>
            <a:prstGeom prst="rect">
              <a:avLst/>
            </a:prstGeom>
            <a:solidFill>
              <a:srgbClr val="FFFFFF"/>
            </a:solidFill>
            <a:ln w="28575">
              <a:solidFill>
                <a:srgbClr val="000000"/>
              </a:solidFill>
              <a:miter lim="800000"/>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60450" name="文本框 55363">
              <a:extLst>
                <a:ext uri="{FF2B5EF4-FFF2-40B4-BE49-F238E27FC236}">
                  <a16:creationId xmlns:a16="http://schemas.microsoft.com/office/drawing/2014/main" id="{85EFB26F-4DFE-4675-95A0-C4D364F32484}"/>
                </a:ext>
              </a:extLst>
            </p:cNvPr>
            <p:cNvSpPr txBox="1">
              <a:spLocks noChangeArrowheads="1"/>
            </p:cNvSpPr>
            <p:nvPr/>
          </p:nvSpPr>
          <p:spPr bwMode="auto">
            <a:xfrm>
              <a:off x="3931" y="2824"/>
              <a:ext cx="11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zh-CN" altLang="en-US" sz="1800">
                  <a:solidFill>
                    <a:srgbClr val="FF0000"/>
                  </a:solidFill>
                  <a:latin typeface="Times New Roman" panose="02020603050405020304" pitchFamily="18" charset="0"/>
                </a:rPr>
                <a:t>－ </a:t>
              </a:r>
            </a:p>
          </p:txBody>
        </p:sp>
        <p:sp>
          <p:nvSpPr>
            <p:cNvPr id="60451" name="文本框 55364">
              <a:extLst>
                <a:ext uri="{FF2B5EF4-FFF2-40B4-BE49-F238E27FC236}">
                  <a16:creationId xmlns:a16="http://schemas.microsoft.com/office/drawing/2014/main" id="{16BEDEC9-4A77-4AE0-ADDF-D7E9822C1DC3}"/>
                </a:ext>
              </a:extLst>
            </p:cNvPr>
            <p:cNvSpPr txBox="1">
              <a:spLocks noChangeArrowheads="1"/>
            </p:cNvSpPr>
            <p:nvPr/>
          </p:nvSpPr>
          <p:spPr bwMode="auto">
            <a:xfrm>
              <a:off x="3888" y="3012"/>
              <a:ext cx="19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latin typeface="Times New Roman" panose="02020603050405020304" pitchFamily="18" charset="0"/>
                </a:rPr>
                <a:t>R</a:t>
              </a:r>
              <a:r>
                <a:rPr lang="en-US" altLang="zh-CN" sz="2400" baseline="-25000">
                  <a:latin typeface="Times New Roman" panose="02020603050405020304" pitchFamily="18" charset="0"/>
                </a:rPr>
                <a:t>1</a:t>
              </a:r>
              <a:r>
                <a:rPr lang="en-US" altLang="zh-CN">
                  <a:latin typeface="Times New Roman" panose="02020603050405020304" pitchFamily="18" charset="0"/>
                </a:rPr>
                <a:t>  </a:t>
              </a:r>
            </a:p>
          </p:txBody>
        </p:sp>
        <p:sp>
          <p:nvSpPr>
            <p:cNvPr id="60452" name="直接连接符 55365">
              <a:extLst>
                <a:ext uri="{FF2B5EF4-FFF2-40B4-BE49-F238E27FC236}">
                  <a16:creationId xmlns:a16="http://schemas.microsoft.com/office/drawing/2014/main" id="{1DE716DF-FA5B-4C36-AD20-82761870FE2A}"/>
                </a:ext>
              </a:extLst>
            </p:cNvPr>
            <p:cNvSpPr>
              <a:spLocks noChangeShapeType="1"/>
            </p:cNvSpPr>
            <p:nvPr/>
          </p:nvSpPr>
          <p:spPr bwMode="auto">
            <a:xfrm>
              <a:off x="4977" y="2427"/>
              <a:ext cx="168" cy="0"/>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0453" name="文本框 55366">
              <a:extLst>
                <a:ext uri="{FF2B5EF4-FFF2-40B4-BE49-F238E27FC236}">
                  <a16:creationId xmlns:a16="http://schemas.microsoft.com/office/drawing/2014/main" id="{48D1C906-3E60-4D4C-AC71-43A1F6D8442B}"/>
                </a:ext>
              </a:extLst>
            </p:cNvPr>
            <p:cNvSpPr txBox="1">
              <a:spLocks noChangeArrowheads="1"/>
            </p:cNvSpPr>
            <p:nvPr/>
          </p:nvSpPr>
          <p:spPr bwMode="auto">
            <a:xfrm>
              <a:off x="4992" y="2436"/>
              <a:ext cx="112"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sz="2400" i="1">
                  <a:latin typeface="Times New Roman" panose="02020603050405020304" pitchFamily="18" charset="0"/>
                </a:rPr>
                <a:t>i</a:t>
              </a:r>
              <a:r>
                <a:rPr lang="en-US" altLang="zh-CN" sz="2400">
                  <a:latin typeface="Times New Roman" panose="02020603050405020304" pitchFamily="18" charset="0"/>
                </a:rPr>
                <a:t>  </a:t>
              </a:r>
            </a:p>
          </p:txBody>
        </p:sp>
        <p:sp>
          <p:nvSpPr>
            <p:cNvPr id="60454" name="文本框 55367">
              <a:extLst>
                <a:ext uri="{FF2B5EF4-FFF2-40B4-BE49-F238E27FC236}">
                  <a16:creationId xmlns:a16="http://schemas.microsoft.com/office/drawing/2014/main" id="{F1531349-4DC5-42AD-B027-DD24C986FF0A}"/>
                </a:ext>
              </a:extLst>
            </p:cNvPr>
            <p:cNvSpPr txBox="1">
              <a:spLocks noChangeArrowheads="1"/>
            </p:cNvSpPr>
            <p:nvPr/>
          </p:nvSpPr>
          <p:spPr bwMode="auto">
            <a:xfrm>
              <a:off x="4452" y="272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latin typeface="Times New Roman" panose="02020603050405020304" pitchFamily="18" charset="0"/>
                </a:rPr>
                <a:t>R</a:t>
              </a:r>
              <a:r>
                <a:rPr lang="en-US" altLang="zh-CN" sz="2400" baseline="-25000">
                  <a:latin typeface="Times New Roman" panose="02020603050405020304" pitchFamily="18" charset="0"/>
                </a:rPr>
                <a:t>2</a:t>
              </a:r>
              <a:r>
                <a:rPr lang="en-US" altLang="zh-CN">
                  <a:latin typeface="Times New Roman" panose="02020603050405020304" pitchFamily="18" charset="0"/>
                </a:rPr>
                <a:t>  </a:t>
              </a:r>
            </a:p>
          </p:txBody>
        </p:sp>
        <p:sp>
          <p:nvSpPr>
            <p:cNvPr id="60455" name="文本框 55368">
              <a:extLst>
                <a:ext uri="{FF2B5EF4-FFF2-40B4-BE49-F238E27FC236}">
                  <a16:creationId xmlns:a16="http://schemas.microsoft.com/office/drawing/2014/main" id="{E87CAD7B-E3AF-4AB9-99B1-DF87E8DE9004}"/>
                </a:ext>
              </a:extLst>
            </p:cNvPr>
            <p:cNvSpPr txBox="1">
              <a:spLocks noChangeArrowheads="1"/>
            </p:cNvSpPr>
            <p:nvPr/>
          </p:nvSpPr>
          <p:spPr bwMode="auto">
            <a:xfrm>
              <a:off x="3946" y="2446"/>
              <a:ext cx="11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a:solidFill>
                    <a:srgbClr val="FF0000"/>
                  </a:solidFill>
                  <a:latin typeface="Times New Roman" panose="02020603050405020304" pitchFamily="18" charset="0"/>
                </a:rPr>
                <a:t>+ </a:t>
              </a:r>
            </a:p>
          </p:txBody>
        </p:sp>
        <p:sp>
          <p:nvSpPr>
            <p:cNvPr id="60456" name="直接连接符 55369">
              <a:extLst>
                <a:ext uri="{FF2B5EF4-FFF2-40B4-BE49-F238E27FC236}">
                  <a16:creationId xmlns:a16="http://schemas.microsoft.com/office/drawing/2014/main" id="{33568F40-2828-4AC8-825B-008430FC8A6B}"/>
                </a:ext>
              </a:extLst>
            </p:cNvPr>
            <p:cNvSpPr>
              <a:spLocks noChangeShapeType="1"/>
            </p:cNvSpPr>
            <p:nvPr/>
          </p:nvSpPr>
          <p:spPr bwMode="auto">
            <a:xfrm rot="-5400000">
              <a:off x="4723" y="2600"/>
              <a:ext cx="172" cy="0"/>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0457" name="文本框 55370">
              <a:extLst>
                <a:ext uri="{FF2B5EF4-FFF2-40B4-BE49-F238E27FC236}">
                  <a16:creationId xmlns:a16="http://schemas.microsoft.com/office/drawing/2014/main" id="{7DEEEE7C-6DE7-42B8-AA7B-E1E410E2A6AE}"/>
                </a:ext>
              </a:extLst>
            </p:cNvPr>
            <p:cNvSpPr txBox="1">
              <a:spLocks noChangeArrowheads="1"/>
            </p:cNvSpPr>
            <p:nvPr/>
          </p:nvSpPr>
          <p:spPr bwMode="auto">
            <a:xfrm>
              <a:off x="4571" y="2482"/>
              <a:ext cx="133"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a:r>
                <a:rPr lang="en-US" altLang="zh-CN" sz="2400" i="1">
                  <a:latin typeface="Times New Roman" panose="02020603050405020304" pitchFamily="18" charset="0"/>
                </a:rPr>
                <a:t>i</a:t>
              </a:r>
              <a:r>
                <a:rPr lang="en-US" altLang="zh-CN" sz="2400" baseline="-25000">
                  <a:latin typeface="Times New Roman" panose="02020603050405020304" pitchFamily="18" charset="0"/>
                </a:rPr>
                <a:t>s  </a:t>
              </a:r>
              <a:endParaRPr lang="en-US" altLang="zh-CN" sz="2400">
                <a:latin typeface="Times New Roman" panose="02020603050405020304" pitchFamily="18" charset="0"/>
              </a:endParaRPr>
            </a:p>
          </p:txBody>
        </p:sp>
        <p:sp>
          <p:nvSpPr>
            <p:cNvPr id="60458" name="直接连接符 55371">
              <a:extLst>
                <a:ext uri="{FF2B5EF4-FFF2-40B4-BE49-F238E27FC236}">
                  <a16:creationId xmlns:a16="http://schemas.microsoft.com/office/drawing/2014/main" id="{51DC0454-663F-4832-88DF-EDF3BA51AF9C}"/>
                </a:ext>
              </a:extLst>
            </p:cNvPr>
            <p:cNvSpPr>
              <a:spLocks noChangeShapeType="1"/>
            </p:cNvSpPr>
            <p:nvPr/>
          </p:nvSpPr>
          <p:spPr bwMode="auto">
            <a:xfrm>
              <a:off x="4383" y="2418"/>
              <a:ext cx="0" cy="897"/>
            </a:xfrm>
            <a:prstGeom prst="line">
              <a:avLst/>
            </a:prstGeom>
            <a:noFill/>
            <a:ln w="9525">
              <a:solidFill>
                <a:srgbClr val="000000"/>
              </a:solidFill>
              <a:round/>
              <a:headEnd type="oval" w="sm" len="sm"/>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60459" name="矩形 55372">
              <a:extLst>
                <a:ext uri="{FF2B5EF4-FFF2-40B4-BE49-F238E27FC236}">
                  <a16:creationId xmlns:a16="http://schemas.microsoft.com/office/drawing/2014/main" id="{5519D66F-24F2-4864-9E82-8E8617776238}"/>
                </a:ext>
              </a:extLst>
            </p:cNvPr>
            <p:cNvSpPr>
              <a:spLocks noChangeArrowheads="1"/>
            </p:cNvSpPr>
            <p:nvPr/>
          </p:nvSpPr>
          <p:spPr bwMode="auto">
            <a:xfrm>
              <a:off x="4338" y="2729"/>
              <a:ext cx="91" cy="250"/>
            </a:xfrm>
            <a:prstGeom prst="rect">
              <a:avLst/>
            </a:prstGeom>
            <a:solidFill>
              <a:srgbClr val="FFFFFF"/>
            </a:solidFill>
            <a:ln w="28575">
              <a:solidFill>
                <a:srgbClr val="000000"/>
              </a:solidFill>
              <a:miter lim="800000"/>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60460" name="直接连接符 55373">
              <a:extLst>
                <a:ext uri="{FF2B5EF4-FFF2-40B4-BE49-F238E27FC236}">
                  <a16:creationId xmlns:a16="http://schemas.microsoft.com/office/drawing/2014/main" id="{CD74B4F7-46FB-4F66-911A-467AE3902AFC}"/>
                </a:ext>
              </a:extLst>
            </p:cNvPr>
            <p:cNvSpPr>
              <a:spLocks noChangeShapeType="1"/>
            </p:cNvSpPr>
            <p:nvPr/>
          </p:nvSpPr>
          <p:spPr bwMode="auto">
            <a:xfrm>
              <a:off x="4800" y="2418"/>
              <a:ext cx="0" cy="897"/>
            </a:xfrm>
            <a:prstGeom prst="line">
              <a:avLst/>
            </a:prstGeom>
            <a:noFill/>
            <a:ln w="9525">
              <a:solidFill>
                <a:srgbClr val="000000"/>
              </a:solidFill>
              <a:round/>
              <a:headEnd type="oval" w="sm" len="sm"/>
              <a:tailEnd type="oval" w="sm" len="sm"/>
            </a:ln>
            <a:extLst>
              <a:ext uri="{909E8E84-426E-40DD-AFC4-6F175D3DCCD1}">
                <a14:hiddenFill xmlns:a14="http://schemas.microsoft.com/office/drawing/2010/main">
                  <a:noFill/>
                </a14:hiddenFill>
              </a:ext>
            </a:extLst>
          </p:spPr>
          <p:txBody>
            <a:bodyPr/>
            <a:lstStyle/>
            <a:p>
              <a:endParaRPr lang="zh-CN" altLang="en-US"/>
            </a:p>
          </p:txBody>
        </p:sp>
        <p:grpSp>
          <p:nvGrpSpPr>
            <p:cNvPr id="60461" name="组合 55374">
              <a:extLst>
                <a:ext uri="{FF2B5EF4-FFF2-40B4-BE49-F238E27FC236}">
                  <a16:creationId xmlns:a16="http://schemas.microsoft.com/office/drawing/2014/main" id="{888CD7AB-C5C4-437D-94E5-5BACA911295B}"/>
                </a:ext>
              </a:extLst>
            </p:cNvPr>
            <p:cNvGrpSpPr>
              <a:grpSpLocks/>
            </p:cNvGrpSpPr>
            <p:nvPr/>
          </p:nvGrpSpPr>
          <p:grpSpPr bwMode="auto">
            <a:xfrm>
              <a:off x="4704" y="2772"/>
              <a:ext cx="192" cy="194"/>
              <a:chOff x="3297" y="4137"/>
              <a:chExt cx="357" cy="357"/>
            </a:xfrm>
          </p:grpSpPr>
          <p:sp>
            <p:nvSpPr>
              <p:cNvPr id="60469" name="椭圆 55375">
                <a:extLst>
                  <a:ext uri="{FF2B5EF4-FFF2-40B4-BE49-F238E27FC236}">
                    <a16:creationId xmlns:a16="http://schemas.microsoft.com/office/drawing/2014/main" id="{CD899BA7-FF5A-4ABB-AB2A-ADA03BEA94A9}"/>
                  </a:ext>
                </a:extLst>
              </p:cNvPr>
              <p:cNvSpPr>
                <a:spLocks noChangeArrowheads="1"/>
              </p:cNvSpPr>
              <p:nvPr/>
            </p:nvSpPr>
            <p:spPr bwMode="auto">
              <a:xfrm>
                <a:off x="3297" y="4137"/>
                <a:ext cx="357" cy="357"/>
              </a:xfrm>
              <a:prstGeom prst="ellipse">
                <a:avLst/>
              </a:prstGeom>
              <a:solidFill>
                <a:srgbClr val="FFFFFF"/>
              </a:solidFill>
              <a:ln w="28575">
                <a:solidFill>
                  <a:srgbClr val="000000"/>
                </a:solidFill>
                <a:round/>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60470" name="直接连接符 55376">
                <a:extLst>
                  <a:ext uri="{FF2B5EF4-FFF2-40B4-BE49-F238E27FC236}">
                    <a16:creationId xmlns:a16="http://schemas.microsoft.com/office/drawing/2014/main" id="{78427692-D04C-4832-8E37-531B88E4F84B}"/>
                  </a:ext>
                </a:extLst>
              </p:cNvPr>
              <p:cNvSpPr>
                <a:spLocks noChangeShapeType="1"/>
              </p:cNvSpPr>
              <p:nvPr/>
            </p:nvSpPr>
            <p:spPr bwMode="auto">
              <a:xfrm>
                <a:off x="3297" y="4317"/>
                <a:ext cx="34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462" name="组合 55377">
              <a:extLst>
                <a:ext uri="{FF2B5EF4-FFF2-40B4-BE49-F238E27FC236}">
                  <a16:creationId xmlns:a16="http://schemas.microsoft.com/office/drawing/2014/main" id="{6A304D31-F7A3-477F-8876-67503ADF8D27}"/>
                </a:ext>
              </a:extLst>
            </p:cNvPr>
            <p:cNvGrpSpPr>
              <a:grpSpLocks/>
            </p:cNvGrpSpPr>
            <p:nvPr/>
          </p:nvGrpSpPr>
          <p:grpSpPr bwMode="auto">
            <a:xfrm>
              <a:off x="5160" y="2397"/>
              <a:ext cx="297" cy="66"/>
              <a:chOff x="4870" y="2779"/>
              <a:chExt cx="297" cy="66"/>
            </a:xfrm>
          </p:grpSpPr>
          <p:sp>
            <p:nvSpPr>
              <p:cNvPr id="60467" name="椭圆 55378">
                <a:extLst>
                  <a:ext uri="{FF2B5EF4-FFF2-40B4-BE49-F238E27FC236}">
                    <a16:creationId xmlns:a16="http://schemas.microsoft.com/office/drawing/2014/main" id="{0A91379A-E2AB-4E70-926E-7F550BAE2D19}"/>
                  </a:ext>
                </a:extLst>
              </p:cNvPr>
              <p:cNvSpPr>
                <a:spLocks noChangeArrowheads="1"/>
              </p:cNvSpPr>
              <p:nvPr/>
            </p:nvSpPr>
            <p:spPr bwMode="auto">
              <a:xfrm>
                <a:off x="4870" y="2779"/>
                <a:ext cx="66" cy="66"/>
              </a:xfrm>
              <a:prstGeom prst="ellipse">
                <a:avLst/>
              </a:prstGeom>
              <a:solidFill>
                <a:srgbClr val="FFFFFF"/>
              </a:solidFill>
              <a:ln w="9525">
                <a:solidFill>
                  <a:srgbClr val="000000"/>
                </a:solidFill>
                <a:round/>
                <a:headEnd/>
                <a:tailEnd/>
              </a:ln>
            </p:spPr>
            <p:txBody>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60468" name="直接连接符 55379">
                <a:extLst>
                  <a:ext uri="{FF2B5EF4-FFF2-40B4-BE49-F238E27FC236}">
                    <a16:creationId xmlns:a16="http://schemas.microsoft.com/office/drawing/2014/main" id="{13B4E8E7-2D87-44A4-8FB1-994CBD6BF877}"/>
                  </a:ext>
                </a:extLst>
              </p:cNvPr>
              <p:cNvSpPr>
                <a:spLocks noChangeShapeType="1"/>
              </p:cNvSpPr>
              <p:nvPr/>
            </p:nvSpPr>
            <p:spPr bwMode="auto">
              <a:xfrm>
                <a:off x="4944" y="2804"/>
                <a:ext cx="22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0463" name="矩形 55424">
              <a:extLst>
                <a:ext uri="{FF2B5EF4-FFF2-40B4-BE49-F238E27FC236}">
                  <a16:creationId xmlns:a16="http://schemas.microsoft.com/office/drawing/2014/main" id="{E71C1E32-CFAD-4E69-AF78-E19AC296DC4A}"/>
                </a:ext>
              </a:extLst>
            </p:cNvPr>
            <p:cNvSpPr>
              <a:spLocks noChangeArrowheads="1"/>
            </p:cNvSpPr>
            <p:nvPr/>
          </p:nvSpPr>
          <p:spPr bwMode="auto">
            <a:xfrm>
              <a:off x="4560" y="3552"/>
              <a:ext cx="5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FF0000"/>
                  </a:solidFill>
                  <a:latin typeface="黑体" panose="02010609060101010101" pitchFamily="49" charset="-122"/>
                  <a:ea typeface="黑体" panose="02010609060101010101" pitchFamily="49" charset="-122"/>
                </a:rPr>
                <a:t>图</a:t>
              </a:r>
              <a:r>
                <a:rPr lang="en-US" altLang="zh-CN">
                  <a:solidFill>
                    <a:srgbClr val="FF0000"/>
                  </a:solidFill>
                  <a:latin typeface="黑体" panose="02010609060101010101" pitchFamily="49" charset="-122"/>
                  <a:ea typeface="黑体" panose="02010609060101010101" pitchFamily="49" charset="-122"/>
                </a:rPr>
                <a:t>(B)</a:t>
              </a:r>
            </a:p>
          </p:txBody>
        </p:sp>
        <p:sp>
          <p:nvSpPr>
            <p:cNvPr id="60464" name="矩形 55295">
              <a:extLst>
                <a:ext uri="{FF2B5EF4-FFF2-40B4-BE49-F238E27FC236}">
                  <a16:creationId xmlns:a16="http://schemas.microsoft.com/office/drawing/2014/main" id="{2D6FF8CC-B978-4231-8695-DD851F967734}"/>
                </a:ext>
              </a:extLst>
            </p:cNvPr>
            <p:cNvSpPr>
              <a:spLocks noChangeArrowheads="1"/>
            </p:cNvSpPr>
            <p:nvPr/>
          </p:nvSpPr>
          <p:spPr bwMode="auto">
            <a:xfrm>
              <a:off x="5196" y="2568"/>
              <a:ext cx="2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1">
                  <a:solidFill>
                    <a:srgbClr val="FF0000"/>
                  </a:solidFill>
                  <a:latin typeface="Times New Roman" panose="02020603050405020304" pitchFamily="18" charset="0"/>
                </a:rPr>
                <a:t>u</a:t>
              </a:r>
              <a:r>
                <a:rPr lang="en-US" altLang="zh-CN" sz="1400">
                  <a:solidFill>
                    <a:srgbClr val="FF0000"/>
                  </a:solidFill>
                  <a:latin typeface="Times New Roman" panose="02020603050405020304" pitchFamily="18" charset="0"/>
                </a:rPr>
                <a:t>1</a:t>
              </a:r>
            </a:p>
          </p:txBody>
        </p:sp>
        <p:sp>
          <p:nvSpPr>
            <p:cNvPr id="60465" name="矩形 55296">
              <a:extLst>
                <a:ext uri="{FF2B5EF4-FFF2-40B4-BE49-F238E27FC236}">
                  <a16:creationId xmlns:a16="http://schemas.microsoft.com/office/drawing/2014/main" id="{69577DD5-79A0-4CD3-846C-8E46F83AB0A0}"/>
                </a:ext>
              </a:extLst>
            </p:cNvPr>
            <p:cNvSpPr>
              <a:spLocks noChangeArrowheads="1"/>
            </p:cNvSpPr>
            <p:nvPr/>
          </p:nvSpPr>
          <p:spPr bwMode="auto">
            <a:xfrm>
              <a:off x="5239" y="2432"/>
              <a:ext cx="2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b="1">
                  <a:solidFill>
                    <a:srgbClr val="FF0000"/>
                  </a:solidFill>
                  <a:latin typeface="Times New Roman" panose="02020603050405020304" pitchFamily="18" charset="0"/>
                </a:rPr>
                <a:t>+</a:t>
              </a:r>
            </a:p>
          </p:txBody>
        </p:sp>
        <p:sp>
          <p:nvSpPr>
            <p:cNvPr id="60466" name="矩形 55297">
              <a:extLst>
                <a:ext uri="{FF2B5EF4-FFF2-40B4-BE49-F238E27FC236}">
                  <a16:creationId xmlns:a16="http://schemas.microsoft.com/office/drawing/2014/main" id="{6983661D-A8EC-447E-8A53-D8E588C01361}"/>
                </a:ext>
              </a:extLst>
            </p:cNvPr>
            <p:cNvSpPr>
              <a:spLocks noChangeArrowheads="1"/>
            </p:cNvSpPr>
            <p:nvPr/>
          </p:nvSpPr>
          <p:spPr bwMode="auto">
            <a:xfrm>
              <a:off x="5189" y="2795"/>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a:solidFill>
                    <a:srgbClr val="FF0000"/>
                  </a:solidFill>
                  <a:latin typeface="Times New Roman" panose="02020603050405020304" pitchFamily="18"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306">
                                            <p:txEl>
                                              <p:pRg st="0" end="0"/>
                                            </p:txEl>
                                          </p:spTgt>
                                        </p:tgtEl>
                                        <p:attrNameLst>
                                          <p:attrName>style.visibility</p:attrName>
                                        </p:attrNameLst>
                                      </p:cBhvr>
                                      <p:to>
                                        <p:strVal val="visible"/>
                                      </p:to>
                                    </p:set>
                                    <p:animEffect transition="in" filter="wipe(left)">
                                      <p:cBhvr>
                                        <p:cTn id="7" dur="500"/>
                                        <p:tgtEl>
                                          <p:spTgt spid="553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306">
                                            <p:txEl>
                                              <p:pRg st="1" end="1"/>
                                            </p:txEl>
                                          </p:spTgt>
                                        </p:tgtEl>
                                        <p:attrNameLst>
                                          <p:attrName>style.visibility</p:attrName>
                                        </p:attrNameLst>
                                      </p:cBhvr>
                                      <p:to>
                                        <p:strVal val="visible"/>
                                      </p:to>
                                    </p:set>
                                    <p:animEffect transition="in" filter="wipe(left)">
                                      <p:cBhvr>
                                        <p:cTn id="12" dur="500"/>
                                        <p:tgtEl>
                                          <p:spTgt spid="553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306">
                                            <p:txEl>
                                              <p:pRg st="2" end="2"/>
                                            </p:txEl>
                                          </p:spTgt>
                                        </p:tgtEl>
                                        <p:attrNameLst>
                                          <p:attrName>style.visibility</p:attrName>
                                        </p:attrNameLst>
                                      </p:cBhvr>
                                      <p:to>
                                        <p:strVal val="visible"/>
                                      </p:to>
                                    </p:set>
                                    <p:animEffect transition="in" filter="wipe(left)">
                                      <p:cBhvr>
                                        <p:cTn id="17" dur="500"/>
                                        <p:tgtEl>
                                          <p:spTgt spid="5530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306">
                                            <p:txEl>
                                              <p:pRg st="3" end="3"/>
                                            </p:txEl>
                                          </p:spTgt>
                                        </p:tgtEl>
                                        <p:attrNameLst>
                                          <p:attrName>style.visibility</p:attrName>
                                        </p:attrNameLst>
                                      </p:cBhvr>
                                      <p:to>
                                        <p:strVal val="visible"/>
                                      </p:to>
                                    </p:set>
                                    <p:animEffect transition="in" filter="wipe(left)">
                                      <p:cBhvr>
                                        <p:cTn id="22" dur="500"/>
                                        <p:tgtEl>
                                          <p:spTgt spid="5530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5306">
                                            <p:txEl>
                                              <p:pRg st="4" end="4"/>
                                            </p:txEl>
                                          </p:spTgt>
                                        </p:tgtEl>
                                        <p:attrNameLst>
                                          <p:attrName>style.visibility</p:attrName>
                                        </p:attrNameLst>
                                      </p:cBhvr>
                                      <p:to>
                                        <p:strVal val="visible"/>
                                      </p:to>
                                    </p:set>
                                    <p:animEffect transition="in" filter="wipe(left)">
                                      <p:cBhvr>
                                        <p:cTn id="27" dur="500"/>
                                        <p:tgtEl>
                                          <p:spTgt spid="55306">
                                            <p:txEl>
                                              <p:pRg st="4" end="4"/>
                                            </p:txEl>
                                          </p:spTgt>
                                        </p:tgtEl>
                                      </p:cBhvr>
                                    </p:animEffect>
                                  </p:childTnLst>
                                </p:cTn>
                              </p:par>
                            </p:childTnLst>
                          </p:cTn>
                        </p:par>
                        <p:par>
                          <p:cTn id="28" fill="hold" nodeType="afterGroup">
                            <p:stCondLst>
                              <p:cond delay="500"/>
                            </p:stCondLst>
                            <p:childTnLst>
                              <p:par>
                                <p:cTn id="29" presetID="2" presetClass="entr" presetSubtype="2" fill="hold" nodeType="afterEffect">
                                  <p:stCondLst>
                                    <p:cond delay="0"/>
                                  </p:stCondLst>
                                  <p:childTnLst>
                                    <p:set>
                                      <p:cBhvr>
                                        <p:cTn id="30" dur="1" fill="hold">
                                          <p:stCondLst>
                                            <p:cond delay="0"/>
                                          </p:stCondLst>
                                        </p:cTn>
                                        <p:tgtEl>
                                          <p:spTgt spid="55300"/>
                                        </p:tgtEl>
                                        <p:attrNameLst>
                                          <p:attrName>style.visibility</p:attrName>
                                        </p:attrNameLst>
                                      </p:cBhvr>
                                      <p:to>
                                        <p:strVal val="visible"/>
                                      </p:to>
                                    </p:set>
                                    <p:anim calcmode="lin" valueType="num">
                                      <p:cBhvr additive="base">
                                        <p:cTn id="31" dur="500" fill="hold"/>
                                        <p:tgtEl>
                                          <p:spTgt spid="55300"/>
                                        </p:tgtEl>
                                        <p:attrNameLst>
                                          <p:attrName>ppt_x</p:attrName>
                                        </p:attrNameLst>
                                      </p:cBhvr>
                                      <p:tavLst>
                                        <p:tav tm="0">
                                          <p:val>
                                            <p:strVal val="1+#ppt_w/2"/>
                                          </p:val>
                                        </p:tav>
                                        <p:tav tm="100000">
                                          <p:val>
                                            <p:strVal val="#ppt_x"/>
                                          </p:val>
                                        </p:tav>
                                      </p:tavLst>
                                    </p:anim>
                                    <p:anim calcmode="lin" valueType="num">
                                      <p:cBhvr additive="base">
                                        <p:cTn id="32" dur="500" fill="hold"/>
                                        <p:tgtEl>
                                          <p:spTgt spid="5530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55299"/>
                                        </p:tgtEl>
                                        <p:attrNameLst>
                                          <p:attrName>style.visibility</p:attrName>
                                        </p:attrNameLst>
                                      </p:cBhvr>
                                      <p:to>
                                        <p:strVal val="visible"/>
                                      </p:to>
                                    </p:set>
                                    <p:anim calcmode="lin" valueType="num">
                                      <p:cBhvr additive="base">
                                        <p:cTn id="37" dur="500" fill="hold"/>
                                        <p:tgtEl>
                                          <p:spTgt spid="55299"/>
                                        </p:tgtEl>
                                        <p:attrNameLst>
                                          <p:attrName>ppt_x</p:attrName>
                                        </p:attrNameLst>
                                      </p:cBhvr>
                                      <p:tavLst>
                                        <p:tav tm="0">
                                          <p:val>
                                            <p:strVal val="#ppt_x"/>
                                          </p:val>
                                        </p:tav>
                                        <p:tav tm="100000">
                                          <p:val>
                                            <p:strVal val="#ppt_x"/>
                                          </p:val>
                                        </p:tav>
                                      </p:tavLst>
                                    </p:anim>
                                    <p:anim calcmode="lin" valueType="num">
                                      <p:cBhvr additive="base">
                                        <p:cTn id="38" dur="500" fill="hold"/>
                                        <p:tgtEl>
                                          <p:spTgt spid="55299"/>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55301"/>
                                        </p:tgtEl>
                                        <p:attrNameLst>
                                          <p:attrName>style.visibility</p:attrName>
                                        </p:attrNameLst>
                                      </p:cBhvr>
                                      <p:to>
                                        <p:strVal val="visible"/>
                                      </p:to>
                                    </p:set>
                                    <p:anim calcmode="lin" valueType="num">
                                      <p:cBhvr additive="base">
                                        <p:cTn id="43" dur="500" fill="hold"/>
                                        <p:tgtEl>
                                          <p:spTgt spid="55301"/>
                                        </p:tgtEl>
                                        <p:attrNameLst>
                                          <p:attrName>ppt_x</p:attrName>
                                        </p:attrNameLst>
                                      </p:cBhvr>
                                      <p:tavLst>
                                        <p:tav tm="0">
                                          <p:val>
                                            <p:strVal val="#ppt_x"/>
                                          </p:val>
                                        </p:tav>
                                        <p:tav tm="100000">
                                          <p:val>
                                            <p:strVal val="#ppt_x"/>
                                          </p:val>
                                        </p:tav>
                                      </p:tavLst>
                                    </p:anim>
                                    <p:anim calcmode="lin" valueType="num">
                                      <p:cBhvr additive="base">
                                        <p:cTn id="44" dur="500" fill="hold"/>
                                        <p:tgtEl>
                                          <p:spTgt spid="553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6"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矩形 56327">
            <a:extLst>
              <a:ext uri="{FF2B5EF4-FFF2-40B4-BE49-F238E27FC236}">
                <a16:creationId xmlns:a16="http://schemas.microsoft.com/office/drawing/2014/main" id="{69426EE0-F96C-4283-8F23-D4E99D2FA014}"/>
              </a:ext>
            </a:extLst>
          </p:cNvPr>
          <p:cNvSpPr>
            <a:spLocks noChangeArrowheads="1"/>
          </p:cNvSpPr>
          <p:nvPr/>
        </p:nvSpPr>
        <p:spPr bwMode="auto">
          <a:xfrm>
            <a:off x="228600" y="0"/>
            <a:ext cx="2590800"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  2.7 </a:t>
            </a:r>
            <a:r>
              <a:rPr lang="zh-CN" altLang="en-US">
                <a:solidFill>
                  <a:schemeClr val="bg1"/>
                </a:solidFill>
                <a:latin typeface="黑体" panose="02010609060101010101" pitchFamily="49" charset="-122"/>
                <a:ea typeface="黑体" panose="02010609060101010101" pitchFamily="49" charset="-122"/>
              </a:rPr>
              <a:t>等效电源定理</a:t>
            </a:r>
          </a:p>
        </p:txBody>
      </p:sp>
      <p:sp>
        <p:nvSpPr>
          <p:cNvPr id="61443" name="矩形 56328">
            <a:extLst>
              <a:ext uri="{FF2B5EF4-FFF2-40B4-BE49-F238E27FC236}">
                <a16:creationId xmlns:a16="http://schemas.microsoft.com/office/drawing/2014/main" id="{BC679CFB-598F-4A90-B5FC-82B2AB24ECC2}"/>
              </a:ext>
            </a:extLst>
          </p:cNvPr>
          <p:cNvSpPr>
            <a:spLocks noChangeArrowheads="1" noChangeShapeType="1" noTextEdit="1"/>
          </p:cNvSpPr>
          <p:nvPr/>
        </p:nvSpPr>
        <p:spPr bwMode="auto">
          <a:xfrm>
            <a:off x="3429000" y="0"/>
            <a:ext cx="48768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gradFill rotWithShape="1">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  六、最大功率传输定理</a:t>
            </a:r>
          </a:p>
        </p:txBody>
      </p:sp>
      <p:sp>
        <p:nvSpPr>
          <p:cNvPr id="61444" name="文本框 56329">
            <a:extLst>
              <a:ext uri="{FF2B5EF4-FFF2-40B4-BE49-F238E27FC236}">
                <a16:creationId xmlns:a16="http://schemas.microsoft.com/office/drawing/2014/main" id="{9369F66F-A7F0-4BB6-BADF-460176A194F9}"/>
              </a:ext>
            </a:extLst>
          </p:cNvPr>
          <p:cNvSpPr txBox="1">
            <a:spLocks noChangeArrowheads="1"/>
          </p:cNvSpPr>
          <p:nvPr/>
        </p:nvSpPr>
        <p:spPr bwMode="auto">
          <a:xfrm>
            <a:off x="677863" y="533400"/>
            <a:ext cx="82454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latin typeface="Times New Roman" panose="02020603050405020304" pitchFamily="18" charset="0"/>
                <a:ea typeface="华文新魏" panose="02010800040101010101" pitchFamily="2" charset="-122"/>
              </a:rPr>
              <a:t>        </a:t>
            </a:r>
            <a:r>
              <a:rPr lang="zh-CN" altLang="en-US">
                <a:solidFill>
                  <a:srgbClr val="0000FF"/>
                </a:solidFill>
                <a:latin typeface="Times New Roman" panose="02020603050405020304" pitchFamily="18" charset="0"/>
                <a:ea typeface="黑体" panose="02010609060101010101" pitchFamily="49" charset="-122"/>
              </a:rPr>
              <a:t>在电子技术中，常要求负载从给定电源（或信号源）获得最大功率，这就是最大功率传输问题。</a:t>
            </a:r>
          </a:p>
        </p:txBody>
      </p:sp>
      <p:sp>
        <p:nvSpPr>
          <p:cNvPr id="56331" name="文本框 56330">
            <a:extLst>
              <a:ext uri="{FF2B5EF4-FFF2-40B4-BE49-F238E27FC236}">
                <a16:creationId xmlns:a16="http://schemas.microsoft.com/office/drawing/2014/main" id="{996A6502-8BED-4749-9606-473DE2840B7F}"/>
              </a:ext>
            </a:extLst>
          </p:cNvPr>
          <p:cNvSpPr txBox="1">
            <a:spLocks noChangeArrowheads="1"/>
          </p:cNvSpPr>
          <p:nvPr/>
        </p:nvSpPr>
        <p:spPr bwMode="auto">
          <a:xfrm>
            <a:off x="152400" y="1524000"/>
            <a:ext cx="6477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latin typeface="Times New Roman" panose="02020603050405020304" pitchFamily="18" charset="0"/>
                <a:ea typeface="华文新魏" panose="02010800040101010101" pitchFamily="2" charset="-122"/>
              </a:rPr>
              <a:t>     </a:t>
            </a:r>
            <a:r>
              <a:rPr lang="zh-CN" altLang="en-US">
                <a:solidFill>
                  <a:srgbClr val="0000FF"/>
                </a:solidFill>
                <a:latin typeface="Times New Roman" panose="02020603050405020304" pitchFamily="18" charset="0"/>
                <a:ea typeface="华文新魏" panose="02010800040101010101" pitchFamily="2" charset="-122"/>
              </a:rPr>
              <a:t>实际中，常遇到这样的问题：给定一个有源二端电路，向一负载电阻</a:t>
            </a:r>
            <a:r>
              <a:rPr lang="en-US" altLang="zh-CN">
                <a:solidFill>
                  <a:srgbClr val="0000FF"/>
                </a:solidFill>
                <a:latin typeface="Times New Roman" panose="02020603050405020304" pitchFamily="18" charset="0"/>
                <a:ea typeface="华文新魏" panose="02010800040101010101" pitchFamily="2" charset="-122"/>
              </a:rPr>
              <a:t>R</a:t>
            </a:r>
            <a:r>
              <a:rPr lang="en-US" altLang="zh-CN" baseline="-25000">
                <a:solidFill>
                  <a:srgbClr val="0000FF"/>
                </a:solidFill>
                <a:latin typeface="Times New Roman" panose="02020603050405020304" pitchFamily="18" charset="0"/>
                <a:ea typeface="华文新魏" panose="02010800040101010101" pitchFamily="2" charset="-122"/>
              </a:rPr>
              <a:t>L</a:t>
            </a:r>
            <a:r>
              <a:rPr lang="zh-CN" altLang="en-US">
                <a:solidFill>
                  <a:srgbClr val="0000FF"/>
                </a:solidFill>
                <a:latin typeface="Times New Roman" panose="02020603050405020304" pitchFamily="18" charset="0"/>
                <a:ea typeface="华文新魏" panose="02010800040101010101" pitchFamily="2" charset="-122"/>
              </a:rPr>
              <a:t>供电。问</a:t>
            </a:r>
            <a:r>
              <a:rPr lang="en-US" altLang="zh-CN">
                <a:solidFill>
                  <a:srgbClr val="0000FF"/>
                </a:solidFill>
                <a:latin typeface="Times New Roman" panose="02020603050405020304" pitchFamily="18" charset="0"/>
                <a:ea typeface="华文新魏" panose="02010800040101010101" pitchFamily="2" charset="-122"/>
              </a:rPr>
              <a:t>R</a:t>
            </a:r>
            <a:r>
              <a:rPr lang="en-US" altLang="zh-CN" baseline="-25000">
                <a:solidFill>
                  <a:srgbClr val="0000FF"/>
                </a:solidFill>
                <a:latin typeface="Times New Roman" panose="02020603050405020304" pitchFamily="18" charset="0"/>
                <a:ea typeface="华文新魏" panose="02010800040101010101" pitchFamily="2" charset="-122"/>
              </a:rPr>
              <a:t>L</a:t>
            </a:r>
            <a:r>
              <a:rPr lang="zh-CN" altLang="en-US">
                <a:solidFill>
                  <a:srgbClr val="0000FF"/>
                </a:solidFill>
                <a:latin typeface="Times New Roman" panose="02020603050405020304" pitchFamily="18" charset="0"/>
                <a:ea typeface="华文新魏" panose="02010800040101010101" pitchFamily="2" charset="-122"/>
              </a:rPr>
              <a:t>为何值时其上获得最大功率？如图</a:t>
            </a:r>
            <a:r>
              <a:rPr lang="en-US" altLang="zh-CN">
                <a:solidFill>
                  <a:srgbClr val="0000FF"/>
                </a:solidFill>
                <a:latin typeface="Times New Roman" panose="02020603050405020304" pitchFamily="18" charset="0"/>
                <a:ea typeface="华文新魏" panose="02010800040101010101" pitchFamily="2" charset="-122"/>
              </a:rPr>
              <a:t>(a)</a:t>
            </a:r>
            <a:r>
              <a:rPr lang="zh-CN" altLang="en-US">
                <a:solidFill>
                  <a:srgbClr val="0000FF"/>
                </a:solidFill>
                <a:latin typeface="Times New Roman" panose="02020603050405020304" pitchFamily="18" charset="0"/>
                <a:ea typeface="华文新魏" panose="02010800040101010101" pitchFamily="2" charset="-122"/>
              </a:rPr>
              <a:t>所示。</a:t>
            </a:r>
          </a:p>
        </p:txBody>
      </p:sp>
      <p:graphicFrame>
        <p:nvGraphicFramePr>
          <p:cNvPr id="56332" name="对象 56331">
            <a:extLst>
              <a:ext uri="{FF2B5EF4-FFF2-40B4-BE49-F238E27FC236}">
                <a16:creationId xmlns:a16="http://schemas.microsoft.com/office/drawing/2014/main" id="{045FF68B-C902-4FA6-99B1-C7F251289496}"/>
              </a:ext>
            </a:extLst>
          </p:cNvPr>
          <p:cNvGraphicFramePr>
            <a:graphicFrameLocks/>
          </p:cNvGraphicFramePr>
          <p:nvPr/>
        </p:nvGraphicFramePr>
        <p:xfrm>
          <a:off x="6691313" y="1263650"/>
          <a:ext cx="2452687" cy="2012950"/>
        </p:xfrm>
        <a:graphic>
          <a:graphicData uri="http://schemas.openxmlformats.org/presentationml/2006/ole">
            <mc:AlternateContent xmlns:mc="http://schemas.openxmlformats.org/markup-compatibility/2006">
              <mc:Choice xmlns:v="urn:schemas-microsoft-com:vml" Requires="v">
                <p:oleObj spid="_x0000_s61558" r:id="rId3" imgW="2453640" imgH="2013204" progId="Visio.Drawing.5">
                  <p:embed/>
                </p:oleObj>
              </mc:Choice>
              <mc:Fallback>
                <p:oleObj r:id="rId3" imgW="2453640" imgH="2013204" progId="Visio.Drawing.5">
                  <p:embed/>
                  <p:pic>
                    <p:nvPicPr>
                      <p:cNvPr id="0" name="对象 5633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1313" y="1263650"/>
                        <a:ext cx="2452687"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6333" name="文本框 56332">
            <a:extLst>
              <a:ext uri="{FF2B5EF4-FFF2-40B4-BE49-F238E27FC236}">
                <a16:creationId xmlns:a16="http://schemas.microsoft.com/office/drawing/2014/main" id="{F594F5EE-686D-49C3-8366-AA6503F40BAB}"/>
              </a:ext>
            </a:extLst>
          </p:cNvPr>
          <p:cNvSpPr txBox="1">
            <a:spLocks noChangeArrowheads="1"/>
          </p:cNvSpPr>
          <p:nvPr/>
        </p:nvSpPr>
        <p:spPr bwMode="auto">
          <a:xfrm>
            <a:off x="228600" y="2438400"/>
            <a:ext cx="6248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latin typeface="Times New Roman" panose="02020603050405020304" pitchFamily="18" charset="0"/>
                <a:ea typeface="华文新魏" panose="02010800040101010101" pitchFamily="2" charset="-122"/>
              </a:rPr>
              <a:t>     </a:t>
            </a:r>
            <a:r>
              <a:rPr lang="zh-CN" altLang="en-US">
                <a:solidFill>
                  <a:srgbClr val="0000FF"/>
                </a:solidFill>
                <a:latin typeface="Times New Roman" panose="02020603050405020304" pitchFamily="18" charset="0"/>
                <a:ea typeface="华文新魏" panose="02010800040101010101" pitchFamily="2" charset="-122"/>
              </a:rPr>
              <a:t>由于电路</a:t>
            </a:r>
            <a:r>
              <a:rPr lang="en-US" altLang="zh-CN">
                <a:solidFill>
                  <a:srgbClr val="0000FF"/>
                </a:solidFill>
                <a:latin typeface="Times New Roman" panose="02020603050405020304" pitchFamily="18" charset="0"/>
                <a:ea typeface="华文新魏" panose="02010800040101010101" pitchFamily="2" charset="-122"/>
              </a:rPr>
              <a:t>N</a:t>
            </a:r>
            <a:r>
              <a:rPr lang="zh-CN" altLang="en-US">
                <a:solidFill>
                  <a:srgbClr val="0000FF"/>
                </a:solidFill>
                <a:latin typeface="Times New Roman" panose="02020603050405020304" pitchFamily="18" charset="0"/>
                <a:ea typeface="华文新魏" panose="02010800040101010101" pitchFamily="2" charset="-122"/>
              </a:rPr>
              <a:t>给定，因此可将其等效成戴维南等效电路，如图</a:t>
            </a:r>
            <a:r>
              <a:rPr lang="en-US" altLang="zh-CN">
                <a:solidFill>
                  <a:srgbClr val="0000FF"/>
                </a:solidFill>
                <a:latin typeface="Times New Roman" panose="02020603050405020304" pitchFamily="18" charset="0"/>
                <a:ea typeface="华文新魏" panose="02010800040101010101" pitchFamily="2" charset="-122"/>
              </a:rPr>
              <a:t>(b)</a:t>
            </a:r>
            <a:r>
              <a:rPr lang="zh-CN" altLang="en-US">
                <a:solidFill>
                  <a:srgbClr val="0000FF"/>
                </a:solidFill>
                <a:latin typeface="Times New Roman" panose="02020603050405020304" pitchFamily="18" charset="0"/>
                <a:ea typeface="华文新魏" panose="02010800040101010101" pitchFamily="2" charset="-122"/>
              </a:rPr>
              <a:t>所示。由该图可知，负载</a:t>
            </a:r>
            <a:r>
              <a:rPr lang="en-US" altLang="zh-CN">
                <a:solidFill>
                  <a:srgbClr val="0000FF"/>
                </a:solidFill>
                <a:latin typeface="Times New Roman" panose="02020603050405020304" pitchFamily="18" charset="0"/>
                <a:ea typeface="华文新魏" panose="02010800040101010101" pitchFamily="2" charset="-122"/>
              </a:rPr>
              <a:t>R</a:t>
            </a:r>
            <a:r>
              <a:rPr lang="en-US" altLang="zh-CN" baseline="-25000">
                <a:solidFill>
                  <a:srgbClr val="0000FF"/>
                </a:solidFill>
                <a:latin typeface="Times New Roman" panose="02020603050405020304" pitchFamily="18" charset="0"/>
                <a:ea typeface="华文新魏" panose="02010800040101010101" pitchFamily="2" charset="-122"/>
              </a:rPr>
              <a:t>L</a:t>
            </a:r>
            <a:r>
              <a:rPr lang="zh-CN" altLang="en-US">
                <a:solidFill>
                  <a:srgbClr val="0000FF"/>
                </a:solidFill>
                <a:latin typeface="Times New Roman" panose="02020603050405020304" pitchFamily="18" charset="0"/>
                <a:ea typeface="华文新魏" panose="02010800040101010101" pitchFamily="2" charset="-122"/>
              </a:rPr>
              <a:t>消耗的功率为</a:t>
            </a:r>
          </a:p>
        </p:txBody>
      </p:sp>
      <p:graphicFrame>
        <p:nvGraphicFramePr>
          <p:cNvPr id="56334" name="对象 56333">
            <a:extLst>
              <a:ext uri="{FF2B5EF4-FFF2-40B4-BE49-F238E27FC236}">
                <a16:creationId xmlns:a16="http://schemas.microsoft.com/office/drawing/2014/main" id="{A1F4E25F-927B-42FE-9C98-D42B68D80DCD}"/>
              </a:ext>
            </a:extLst>
          </p:cNvPr>
          <p:cNvGraphicFramePr>
            <a:graphicFrameLocks/>
          </p:cNvGraphicFramePr>
          <p:nvPr/>
        </p:nvGraphicFramePr>
        <p:xfrm>
          <a:off x="6477000" y="3276600"/>
          <a:ext cx="2813050" cy="2165350"/>
        </p:xfrm>
        <a:graphic>
          <a:graphicData uri="http://schemas.openxmlformats.org/presentationml/2006/ole">
            <mc:AlternateContent xmlns:mc="http://schemas.openxmlformats.org/markup-compatibility/2006">
              <mc:Choice xmlns:v="urn:schemas-microsoft-com:vml" Requires="v">
                <p:oleObj spid="_x0000_s61559" r:id="rId5" imgW="2813304" imgH="2165604" progId="Visio.Drawing.5">
                  <p:embed/>
                </p:oleObj>
              </mc:Choice>
              <mc:Fallback>
                <p:oleObj r:id="rId5" imgW="2813304" imgH="2165604" progId="Visio.Drawing.5">
                  <p:embed/>
                  <p:pic>
                    <p:nvPicPr>
                      <p:cNvPr id="0" name="对象 5633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3276600"/>
                        <a:ext cx="2813050"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6336" name="对象 56335">
            <a:extLst>
              <a:ext uri="{FF2B5EF4-FFF2-40B4-BE49-F238E27FC236}">
                <a16:creationId xmlns:a16="http://schemas.microsoft.com/office/drawing/2014/main" id="{1940E12A-92CB-4C67-8076-BEF4BE39BAD4}"/>
              </a:ext>
            </a:extLst>
          </p:cNvPr>
          <p:cNvGraphicFramePr>
            <a:graphicFrameLocks/>
          </p:cNvGraphicFramePr>
          <p:nvPr/>
        </p:nvGraphicFramePr>
        <p:xfrm>
          <a:off x="1828800" y="3048000"/>
          <a:ext cx="2362200" cy="712788"/>
        </p:xfrm>
        <a:graphic>
          <a:graphicData uri="http://schemas.openxmlformats.org/presentationml/2006/ole">
            <mc:AlternateContent xmlns:mc="http://schemas.openxmlformats.org/markup-compatibility/2006">
              <mc:Choice xmlns:v="urn:schemas-microsoft-com:vml" Requires="v">
                <p:oleObj spid="_x0000_s61560" r:id="rId7" imgW="1501023" imgH="449506" progId="Equation.3">
                  <p:embed/>
                </p:oleObj>
              </mc:Choice>
              <mc:Fallback>
                <p:oleObj r:id="rId7" imgW="1501023" imgH="449506" progId="Equation.3">
                  <p:embed/>
                  <p:pic>
                    <p:nvPicPr>
                      <p:cNvPr id="0" name="对象 5633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3048000"/>
                        <a:ext cx="2362200"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6338" name="文本框 56337">
            <a:extLst>
              <a:ext uri="{FF2B5EF4-FFF2-40B4-BE49-F238E27FC236}">
                <a16:creationId xmlns:a16="http://schemas.microsoft.com/office/drawing/2014/main" id="{67B7AEB7-5867-4960-9A6C-881AE7317771}"/>
              </a:ext>
            </a:extLst>
          </p:cNvPr>
          <p:cNvSpPr txBox="1">
            <a:spLocks noChangeArrowheads="1"/>
          </p:cNvSpPr>
          <p:nvPr/>
        </p:nvSpPr>
        <p:spPr bwMode="auto">
          <a:xfrm>
            <a:off x="152400" y="3657600"/>
            <a:ext cx="6400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latin typeface="Times New Roman" panose="02020603050405020304" pitchFamily="18" charset="0"/>
                <a:ea typeface="华文新魏" panose="02010800040101010101" pitchFamily="2" charset="-122"/>
              </a:rPr>
              <a:t>     </a:t>
            </a:r>
            <a:r>
              <a:rPr lang="zh-CN" altLang="en-US">
                <a:solidFill>
                  <a:srgbClr val="0000FF"/>
                </a:solidFill>
                <a:latin typeface="Times New Roman" panose="02020603050405020304" pitchFamily="18" charset="0"/>
                <a:ea typeface="华文新魏" panose="02010800040101010101" pitchFamily="2" charset="-122"/>
              </a:rPr>
              <a:t>为求出功率最大的条件，求</a:t>
            </a:r>
            <a:r>
              <a:rPr lang="en-US" altLang="zh-CN">
                <a:solidFill>
                  <a:srgbClr val="0000FF"/>
                </a:solidFill>
                <a:latin typeface="Times New Roman" panose="02020603050405020304" pitchFamily="18" charset="0"/>
                <a:ea typeface="华文新魏" panose="02010800040101010101" pitchFamily="2" charset="-122"/>
              </a:rPr>
              <a:t>P</a:t>
            </a:r>
            <a:r>
              <a:rPr lang="en-US" altLang="zh-CN" baseline="-25000">
                <a:solidFill>
                  <a:srgbClr val="0000FF"/>
                </a:solidFill>
                <a:latin typeface="Times New Roman" panose="02020603050405020304" pitchFamily="18" charset="0"/>
                <a:ea typeface="华文新魏" panose="02010800040101010101" pitchFamily="2" charset="-122"/>
              </a:rPr>
              <a:t>L</a:t>
            </a:r>
            <a:r>
              <a:rPr lang="zh-CN" altLang="en-US">
                <a:solidFill>
                  <a:srgbClr val="0000FF"/>
                </a:solidFill>
                <a:latin typeface="Times New Roman" panose="02020603050405020304" pitchFamily="18" charset="0"/>
                <a:ea typeface="华文新魏" panose="02010800040101010101" pitchFamily="2" charset="-122"/>
              </a:rPr>
              <a:t>对</a:t>
            </a:r>
            <a:r>
              <a:rPr lang="en-US" altLang="zh-CN">
                <a:solidFill>
                  <a:srgbClr val="0000FF"/>
                </a:solidFill>
                <a:latin typeface="Times New Roman" panose="02020603050405020304" pitchFamily="18" charset="0"/>
                <a:ea typeface="华文新魏" panose="02010800040101010101" pitchFamily="2" charset="-122"/>
              </a:rPr>
              <a:t>R</a:t>
            </a:r>
            <a:r>
              <a:rPr lang="en-US" altLang="zh-CN" baseline="-25000">
                <a:solidFill>
                  <a:srgbClr val="0000FF"/>
                </a:solidFill>
                <a:latin typeface="Times New Roman" panose="02020603050405020304" pitchFamily="18" charset="0"/>
                <a:ea typeface="华文新魏" panose="02010800040101010101" pitchFamily="2" charset="-122"/>
              </a:rPr>
              <a:t>L</a:t>
            </a:r>
            <a:r>
              <a:rPr lang="zh-CN" altLang="en-US">
                <a:solidFill>
                  <a:srgbClr val="0000FF"/>
                </a:solidFill>
                <a:latin typeface="Times New Roman" panose="02020603050405020304" pitchFamily="18" charset="0"/>
                <a:ea typeface="华文新魏" panose="02010800040101010101" pitchFamily="2" charset="-122"/>
              </a:rPr>
              <a:t>的导数，并令它等于零，即</a:t>
            </a:r>
          </a:p>
        </p:txBody>
      </p:sp>
      <p:graphicFrame>
        <p:nvGraphicFramePr>
          <p:cNvPr id="56339" name="对象 56338">
            <a:extLst>
              <a:ext uri="{FF2B5EF4-FFF2-40B4-BE49-F238E27FC236}">
                <a16:creationId xmlns:a16="http://schemas.microsoft.com/office/drawing/2014/main" id="{CF103248-C473-4926-A0DC-43AE6E8D82BE}"/>
              </a:ext>
            </a:extLst>
          </p:cNvPr>
          <p:cNvGraphicFramePr>
            <a:graphicFrameLocks/>
          </p:cNvGraphicFramePr>
          <p:nvPr/>
        </p:nvGraphicFramePr>
        <p:xfrm>
          <a:off x="1600200" y="4114800"/>
          <a:ext cx="4648200" cy="595313"/>
        </p:xfrm>
        <a:graphic>
          <a:graphicData uri="http://schemas.openxmlformats.org/presentationml/2006/ole">
            <mc:AlternateContent xmlns:mc="http://schemas.openxmlformats.org/markup-compatibility/2006">
              <mc:Choice xmlns:v="urn:schemas-microsoft-com:vml" Requires="v">
                <p:oleObj spid="_x0000_s61561" r:id="rId9" imgW="3253857" imgH="411480" progId="Equation.3">
                  <p:embed/>
                </p:oleObj>
              </mc:Choice>
              <mc:Fallback>
                <p:oleObj r:id="rId9" imgW="3253857" imgH="411480" progId="Equation.3">
                  <p:embed/>
                  <p:pic>
                    <p:nvPicPr>
                      <p:cNvPr id="0" name="对象 5633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4114800"/>
                        <a:ext cx="464820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6341" name="文本框 56340">
            <a:extLst>
              <a:ext uri="{FF2B5EF4-FFF2-40B4-BE49-F238E27FC236}">
                <a16:creationId xmlns:a16="http://schemas.microsoft.com/office/drawing/2014/main" id="{0D7E7EBD-BC3A-4130-B551-E5CD3900C338}"/>
              </a:ext>
            </a:extLst>
          </p:cNvPr>
          <p:cNvSpPr txBox="1">
            <a:spLocks noChangeArrowheads="1"/>
          </p:cNvSpPr>
          <p:nvPr/>
        </p:nvSpPr>
        <p:spPr bwMode="auto">
          <a:xfrm>
            <a:off x="152400" y="4724400"/>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0000FF"/>
                </a:solidFill>
                <a:latin typeface="Times New Roman" panose="02020603050405020304" pitchFamily="18" charset="0"/>
                <a:ea typeface="华文新魏" panose="02010800040101010101" pitchFamily="2" charset="-122"/>
              </a:rPr>
              <a:t>解得</a:t>
            </a:r>
            <a:r>
              <a:rPr lang="en-US" altLang="zh-CN">
                <a:solidFill>
                  <a:srgbClr val="0000FF"/>
                </a:solidFill>
                <a:latin typeface="Times New Roman" panose="02020603050405020304" pitchFamily="18" charset="0"/>
                <a:ea typeface="华文新魏" panose="02010800040101010101" pitchFamily="2" charset="-122"/>
              </a:rPr>
              <a:t>R</a:t>
            </a:r>
            <a:r>
              <a:rPr lang="en-US" altLang="zh-CN" baseline="-25000">
                <a:solidFill>
                  <a:srgbClr val="0000FF"/>
                </a:solidFill>
                <a:latin typeface="Times New Roman" panose="02020603050405020304" pitchFamily="18" charset="0"/>
                <a:ea typeface="华文新魏" panose="02010800040101010101" pitchFamily="2" charset="-122"/>
              </a:rPr>
              <a:t>L</a:t>
            </a:r>
            <a:r>
              <a:rPr lang="en-US" altLang="zh-CN">
                <a:solidFill>
                  <a:srgbClr val="0000FF"/>
                </a:solidFill>
                <a:latin typeface="Times New Roman" panose="02020603050405020304" pitchFamily="18" charset="0"/>
                <a:ea typeface="华文新魏" panose="02010800040101010101" pitchFamily="2" charset="-122"/>
              </a:rPr>
              <a:t> = R</a:t>
            </a:r>
            <a:r>
              <a:rPr lang="en-US" altLang="zh-CN" baseline="-25000">
                <a:solidFill>
                  <a:srgbClr val="0000FF"/>
                </a:solidFill>
                <a:latin typeface="Times New Roman" panose="02020603050405020304" pitchFamily="18" charset="0"/>
                <a:ea typeface="华文新魏" panose="02010800040101010101" pitchFamily="2" charset="-122"/>
              </a:rPr>
              <a:t>0</a:t>
            </a:r>
            <a:r>
              <a:rPr lang="zh-CN" altLang="en-US">
                <a:solidFill>
                  <a:srgbClr val="0000FF"/>
                </a:solidFill>
                <a:latin typeface="Times New Roman" panose="02020603050405020304" pitchFamily="18" charset="0"/>
                <a:ea typeface="华文新魏" panose="02010800040101010101" pitchFamily="2" charset="-122"/>
              </a:rPr>
              <a:t>，又由于</a:t>
            </a:r>
            <a:endParaRPr lang="zh-CN" altLang="en-US" baseline="-25000">
              <a:solidFill>
                <a:srgbClr val="0000FF"/>
              </a:solidFill>
              <a:latin typeface="Times New Roman" panose="02020603050405020304" pitchFamily="18" charset="0"/>
              <a:ea typeface="华文新魏" panose="02010800040101010101" pitchFamily="2" charset="-122"/>
            </a:endParaRPr>
          </a:p>
        </p:txBody>
      </p:sp>
      <p:graphicFrame>
        <p:nvGraphicFramePr>
          <p:cNvPr id="56342" name="对象 56341">
            <a:extLst>
              <a:ext uri="{FF2B5EF4-FFF2-40B4-BE49-F238E27FC236}">
                <a16:creationId xmlns:a16="http://schemas.microsoft.com/office/drawing/2014/main" id="{0F43BF0B-7CDB-4865-901E-78B4ABDDBF90}"/>
              </a:ext>
            </a:extLst>
          </p:cNvPr>
          <p:cNvGraphicFramePr>
            <a:graphicFrameLocks/>
          </p:cNvGraphicFramePr>
          <p:nvPr/>
        </p:nvGraphicFramePr>
        <p:xfrm>
          <a:off x="2667000" y="4648200"/>
          <a:ext cx="1981200" cy="622300"/>
        </p:xfrm>
        <a:graphic>
          <a:graphicData uri="http://schemas.openxmlformats.org/presentationml/2006/ole">
            <mc:AlternateContent xmlns:mc="http://schemas.openxmlformats.org/markup-compatibility/2006">
              <mc:Choice xmlns:v="urn:schemas-microsoft-com:vml" Requires="v">
                <p:oleObj spid="_x0000_s61562" r:id="rId11" imgW="1326021" imgH="411480" progId="Equation.3">
                  <p:embed/>
                </p:oleObj>
              </mc:Choice>
              <mc:Fallback>
                <p:oleObj r:id="rId11" imgW="1326021" imgH="411480" progId="Equation.3">
                  <p:embed/>
                  <p:pic>
                    <p:nvPicPr>
                      <p:cNvPr id="0" name="对象 5634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67000" y="4648200"/>
                        <a:ext cx="19812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6344" name="文本框 56343">
            <a:extLst>
              <a:ext uri="{FF2B5EF4-FFF2-40B4-BE49-F238E27FC236}">
                <a16:creationId xmlns:a16="http://schemas.microsoft.com/office/drawing/2014/main" id="{CEE3613A-FC06-4BFD-B24A-FCC818F842FC}"/>
              </a:ext>
            </a:extLst>
          </p:cNvPr>
          <p:cNvSpPr txBox="1">
            <a:spLocks noChangeArrowheads="1"/>
          </p:cNvSpPr>
          <p:nvPr/>
        </p:nvSpPr>
        <p:spPr bwMode="auto">
          <a:xfrm>
            <a:off x="152400" y="5334000"/>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FF0000"/>
                </a:solidFill>
                <a:latin typeface="黑体" panose="02010609060101010101" pitchFamily="49" charset="-122"/>
                <a:ea typeface="黑体" panose="02010609060101010101" pitchFamily="49" charset="-122"/>
              </a:rPr>
              <a:t>所以，当</a:t>
            </a:r>
            <a:r>
              <a:rPr lang="en-US" altLang="zh-CN">
                <a:solidFill>
                  <a:srgbClr val="FF0000"/>
                </a:solidFill>
                <a:latin typeface="黑体" panose="02010609060101010101" pitchFamily="49" charset="-122"/>
                <a:ea typeface="黑体" panose="02010609060101010101" pitchFamily="49" charset="-122"/>
              </a:rPr>
              <a:t>R</a:t>
            </a:r>
            <a:r>
              <a:rPr lang="en-US" altLang="zh-CN" baseline="-25000">
                <a:solidFill>
                  <a:srgbClr val="FF0000"/>
                </a:solidFill>
                <a:latin typeface="黑体" panose="02010609060101010101" pitchFamily="49" charset="-122"/>
                <a:ea typeface="黑体" panose="02010609060101010101" pitchFamily="49" charset="-122"/>
              </a:rPr>
              <a:t>L</a:t>
            </a:r>
            <a:r>
              <a:rPr lang="en-US" altLang="zh-CN">
                <a:solidFill>
                  <a:srgbClr val="FF0000"/>
                </a:solidFill>
                <a:latin typeface="黑体" panose="02010609060101010101" pitchFamily="49" charset="-122"/>
                <a:ea typeface="黑体" panose="02010609060101010101" pitchFamily="49" charset="-122"/>
              </a:rPr>
              <a:t> = R</a:t>
            </a:r>
            <a:r>
              <a:rPr lang="en-US" altLang="zh-CN" baseline="-25000">
                <a:solidFill>
                  <a:srgbClr val="FF0000"/>
                </a:solidFill>
                <a:latin typeface="黑体" panose="02010609060101010101" pitchFamily="49" charset="-122"/>
                <a:ea typeface="黑体" panose="02010609060101010101" pitchFamily="49" charset="-122"/>
              </a:rPr>
              <a:t>0</a:t>
            </a:r>
            <a:r>
              <a:rPr lang="zh-CN" altLang="en-US">
                <a:solidFill>
                  <a:srgbClr val="FF0000"/>
                </a:solidFill>
                <a:latin typeface="黑体" panose="02010609060101010101" pitchFamily="49" charset="-122"/>
                <a:ea typeface="黑体" panose="02010609060101010101" pitchFamily="49" charset="-122"/>
              </a:rPr>
              <a:t>时负载获得的功率最大。功率的最大值为</a:t>
            </a:r>
            <a:endParaRPr lang="zh-CN" altLang="en-US" baseline="-25000">
              <a:solidFill>
                <a:srgbClr val="FF0000"/>
              </a:solidFill>
              <a:latin typeface="黑体" panose="02010609060101010101" pitchFamily="49" charset="-122"/>
              <a:ea typeface="黑体" panose="02010609060101010101" pitchFamily="49" charset="-122"/>
            </a:endParaRPr>
          </a:p>
        </p:txBody>
      </p:sp>
      <p:graphicFrame>
        <p:nvGraphicFramePr>
          <p:cNvPr id="56345" name="对象 56344">
            <a:extLst>
              <a:ext uri="{FF2B5EF4-FFF2-40B4-BE49-F238E27FC236}">
                <a16:creationId xmlns:a16="http://schemas.microsoft.com/office/drawing/2014/main" id="{C0393026-F1D3-498A-B96F-C1CFB846AEDF}"/>
              </a:ext>
            </a:extLst>
          </p:cNvPr>
          <p:cNvGraphicFramePr>
            <a:graphicFrameLocks/>
          </p:cNvGraphicFramePr>
          <p:nvPr/>
        </p:nvGraphicFramePr>
        <p:xfrm>
          <a:off x="6629400" y="5257800"/>
          <a:ext cx="1281113" cy="715963"/>
        </p:xfrm>
        <a:graphic>
          <a:graphicData uri="http://schemas.openxmlformats.org/presentationml/2006/ole">
            <mc:AlternateContent xmlns:mc="http://schemas.openxmlformats.org/markup-compatibility/2006">
              <mc:Choice xmlns:v="urn:schemas-microsoft-com:vml" Requires="v">
                <p:oleObj spid="_x0000_s61563" r:id="rId13" imgW="731520" imgH="396156" progId="Equation.3">
                  <p:embed/>
                </p:oleObj>
              </mc:Choice>
              <mc:Fallback>
                <p:oleObj r:id="rId13" imgW="731520" imgH="396156" progId="Equation.3">
                  <p:embed/>
                  <p:pic>
                    <p:nvPicPr>
                      <p:cNvPr id="0" name="对象 56344"/>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29400" y="5257800"/>
                        <a:ext cx="1281113"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6348" name="文本框 56347">
            <a:extLst>
              <a:ext uri="{FF2B5EF4-FFF2-40B4-BE49-F238E27FC236}">
                <a16:creationId xmlns:a16="http://schemas.microsoft.com/office/drawing/2014/main" id="{C2E610E0-FCE3-4022-9B2F-E7A989E00D98}"/>
              </a:ext>
            </a:extLst>
          </p:cNvPr>
          <p:cNvSpPr txBox="1">
            <a:spLocks noChangeArrowheads="1"/>
          </p:cNvSpPr>
          <p:nvPr/>
        </p:nvSpPr>
        <p:spPr bwMode="auto">
          <a:xfrm>
            <a:off x="304800" y="5791200"/>
            <a:ext cx="381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000000"/>
                </a:solidFill>
                <a:latin typeface="黑体" panose="02010609060101010101" pitchFamily="49" charset="-122"/>
                <a:ea typeface="黑体" panose="02010609060101010101" pitchFamily="49" charset="-122"/>
              </a:rPr>
              <a:t>R</a:t>
            </a:r>
            <a:r>
              <a:rPr lang="en-US" altLang="zh-CN" baseline="-25000">
                <a:solidFill>
                  <a:srgbClr val="000000"/>
                </a:solidFill>
                <a:latin typeface="黑体" panose="02010609060101010101" pitchFamily="49" charset="-122"/>
                <a:ea typeface="黑体" panose="02010609060101010101" pitchFamily="49" charset="-122"/>
              </a:rPr>
              <a:t>L</a:t>
            </a:r>
            <a:r>
              <a:rPr lang="en-US" altLang="zh-CN">
                <a:solidFill>
                  <a:srgbClr val="000000"/>
                </a:solidFill>
                <a:latin typeface="黑体" panose="02010609060101010101" pitchFamily="49" charset="-122"/>
                <a:ea typeface="黑体" panose="02010609060101010101" pitchFamily="49" charset="-122"/>
              </a:rPr>
              <a:t> = R</a:t>
            </a:r>
            <a:r>
              <a:rPr lang="en-US" altLang="zh-CN" baseline="-25000">
                <a:solidFill>
                  <a:srgbClr val="000000"/>
                </a:solidFill>
                <a:latin typeface="黑体" panose="02010609060101010101" pitchFamily="49" charset="-122"/>
                <a:ea typeface="黑体" panose="02010609060101010101" pitchFamily="49" charset="-122"/>
              </a:rPr>
              <a:t>0</a:t>
            </a:r>
            <a:r>
              <a:rPr lang="zh-CN" altLang="en-US">
                <a:solidFill>
                  <a:srgbClr val="000000"/>
                </a:solidFill>
                <a:latin typeface="黑体" panose="02010609060101010101" pitchFamily="49" charset="-122"/>
                <a:ea typeface="黑体" panose="02010609060101010101" pitchFamily="49" charset="-122"/>
              </a:rPr>
              <a:t>也称为最大功率匹配条件</a:t>
            </a:r>
            <a:endParaRPr lang="zh-CN" altLang="en-US" baseline="-25000">
              <a:solidFill>
                <a:srgbClr val="000000"/>
              </a:solidFill>
              <a:latin typeface="黑体" panose="02010609060101010101" pitchFamily="49" charset="-122"/>
              <a:ea typeface="黑体" panose="02010609060101010101" pitchFamily="49" charset="-122"/>
            </a:endParaRPr>
          </a:p>
        </p:txBody>
      </p:sp>
      <p:sp>
        <p:nvSpPr>
          <p:cNvPr id="2" name="文本框 56352">
            <a:hlinkClick r:id="" action="ppaction://hlinkshowjump?jump=nextslide"/>
            <a:extLst>
              <a:ext uri="{FF2B5EF4-FFF2-40B4-BE49-F238E27FC236}">
                <a16:creationId xmlns:a16="http://schemas.microsoft.com/office/drawing/2014/main" id="{48668264-5786-4B43-B1D0-80FEA4299F52}"/>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56337" name="文本框 56353">
            <a:hlinkClick r:id="" action="ppaction://hlinkshowjump?jump=previousslide"/>
            <a:extLst>
              <a:ext uri="{FF2B5EF4-FFF2-40B4-BE49-F238E27FC236}">
                <a16:creationId xmlns:a16="http://schemas.microsoft.com/office/drawing/2014/main" id="{A5A4D0DB-8627-4D4D-B7D4-BBC7FD9B57DA}"/>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3" name="文本框 56354">
            <a:extLst>
              <a:ext uri="{FF2B5EF4-FFF2-40B4-BE49-F238E27FC236}">
                <a16:creationId xmlns:a16="http://schemas.microsoft.com/office/drawing/2014/main" id="{071FB642-5948-4151-8A12-73A187837C99}"/>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3DB38243-92F3-450B-8AD1-16122D4229DC}"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43</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4" name="文本框 56355">
            <a:hlinkClick r:id="" action="ppaction://hlinkshowjump?jump=firstslide"/>
            <a:extLst>
              <a:ext uri="{FF2B5EF4-FFF2-40B4-BE49-F238E27FC236}">
                <a16:creationId xmlns:a16="http://schemas.microsoft.com/office/drawing/2014/main" id="{DE577983-79DE-474A-BCC9-C049D9FA056F}"/>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56357" name="标题 56356">
            <a:extLst>
              <a:ext uri="{FF2B5EF4-FFF2-40B4-BE49-F238E27FC236}">
                <a16:creationId xmlns:a16="http://schemas.microsoft.com/office/drawing/2014/main" id="{C463A783-251F-4A55-95F5-7AB5CEECB4B9}"/>
              </a:ext>
            </a:extLst>
          </p:cNvPr>
          <p:cNvSpPr>
            <a:spLocks noGrp="1" noChangeArrowheads="1"/>
          </p:cNvSpPr>
          <p:nvPr>
            <p:ph type="title" idx="4294967295"/>
          </p:nvPr>
        </p:nvSpPr>
        <p:spPr>
          <a:xfrm>
            <a:off x="304800" y="1295400"/>
            <a:ext cx="5562600" cy="381000"/>
          </a:xfrm>
        </p:spPr>
        <p:txBody>
          <a:bodyPr/>
          <a:lstStyle/>
          <a:p>
            <a:pPr algn="l" eaLnBrk="1" hangingPunct="1"/>
            <a:r>
              <a:rPr lang="en-US" altLang="zh-CN" sz="2000">
                <a:solidFill>
                  <a:srgbClr val="D82E1C"/>
                </a:solidFill>
                <a:latin typeface="黑体" panose="02010609060101010101" pitchFamily="49" charset="-122"/>
                <a:ea typeface="黑体" panose="02010609060101010101" pitchFamily="49" charset="-122"/>
              </a:rPr>
              <a:t>1</a:t>
            </a:r>
            <a:r>
              <a:rPr lang="zh-CN" altLang="en-US" sz="2000">
                <a:solidFill>
                  <a:srgbClr val="D82E1C"/>
                </a:solidFill>
                <a:latin typeface="黑体" panose="02010609060101010101" pitchFamily="49" charset="-122"/>
                <a:ea typeface="黑体" panose="02010609060101010101" pitchFamily="49" charset="-122"/>
              </a:rPr>
              <a:t>、最大功率传输条件</a:t>
            </a:r>
            <a:r>
              <a:rPr lang="en-US" altLang="zh-CN" sz="2000">
                <a:solidFill>
                  <a:srgbClr val="D82E1C"/>
                </a:solidFill>
                <a:latin typeface="黑体" panose="02010609060101010101" pitchFamily="49" charset="-122"/>
                <a:ea typeface="黑体" panose="02010609060101010101" pitchFamily="49" charset="-122"/>
              </a:rPr>
              <a:t>(</a:t>
            </a:r>
            <a:r>
              <a:rPr lang="zh-CN" altLang="en-US" sz="2000">
                <a:solidFill>
                  <a:srgbClr val="D82E1C"/>
                </a:solidFill>
                <a:latin typeface="黑体" panose="02010609060101010101" pitchFamily="49" charset="-122"/>
                <a:ea typeface="黑体" panose="02010609060101010101" pitchFamily="49" charset="-122"/>
              </a:rPr>
              <a:t>最大功率匹配定理</a:t>
            </a:r>
            <a:r>
              <a:rPr lang="en-US" altLang="zh-CN" sz="2000">
                <a:solidFill>
                  <a:srgbClr val="D82E1C"/>
                </a:solidFill>
                <a:latin typeface="黑体" panose="02010609060101010101" pitchFamily="49" charset="-122"/>
                <a:ea typeface="黑体" panose="02010609060101010101" pitchFamily="49" charset="-122"/>
              </a:rPr>
              <a:t>)</a:t>
            </a:r>
            <a:r>
              <a:rPr lang="zh-CN" altLang="en-US" sz="2000">
                <a:solidFill>
                  <a:srgbClr val="D82E1C"/>
                </a:solidFill>
                <a:latin typeface="黑体" panose="02010609060101010101" pitchFamily="49" charset="-122"/>
                <a:ea typeface="黑体" panose="02010609060101010101" pitchFamily="49" charset="-122"/>
              </a:rPr>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57"/>
                                        </p:tgtEl>
                                        <p:attrNameLst>
                                          <p:attrName>style.visibility</p:attrName>
                                        </p:attrNameLst>
                                      </p:cBhvr>
                                      <p:to>
                                        <p:strVal val="visible"/>
                                      </p:to>
                                    </p:set>
                                    <p:anim calcmode="lin" valueType="num">
                                      <p:cBhvr additive="base">
                                        <p:cTn id="7" dur="500" fill="hold"/>
                                        <p:tgtEl>
                                          <p:spTgt spid="56357"/>
                                        </p:tgtEl>
                                        <p:attrNameLst>
                                          <p:attrName>ppt_x</p:attrName>
                                        </p:attrNameLst>
                                      </p:cBhvr>
                                      <p:tavLst>
                                        <p:tav tm="0">
                                          <p:val>
                                            <p:strVal val="0-#ppt_w/2"/>
                                          </p:val>
                                        </p:tav>
                                        <p:tav tm="100000">
                                          <p:val>
                                            <p:strVal val="#ppt_x"/>
                                          </p:val>
                                        </p:tav>
                                      </p:tavLst>
                                    </p:anim>
                                    <p:anim calcmode="lin" valueType="num">
                                      <p:cBhvr additive="base">
                                        <p:cTn id="8" dur="500" fill="hold"/>
                                        <p:tgtEl>
                                          <p:spTgt spid="5635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56331"/>
                                        </p:tgtEl>
                                        <p:attrNameLst>
                                          <p:attrName>style.visibility</p:attrName>
                                        </p:attrNameLst>
                                      </p:cBhvr>
                                      <p:to>
                                        <p:strVal val="visible"/>
                                      </p:to>
                                    </p:set>
                                    <p:animEffect transition="in" filter="wipe(up)">
                                      <p:cBhvr>
                                        <p:cTn id="13" dur="500"/>
                                        <p:tgtEl>
                                          <p:spTgt spid="56331"/>
                                        </p:tgtEl>
                                      </p:cBhvr>
                                    </p:animEffect>
                                  </p:childTnLst>
                                </p:cTn>
                              </p:par>
                            </p:childTnLst>
                          </p:cTn>
                        </p:par>
                        <p:par>
                          <p:cTn id="14" fill="hold" nodeType="afterGroup">
                            <p:stCondLst>
                              <p:cond delay="500"/>
                            </p:stCondLst>
                            <p:childTnLst>
                              <p:par>
                                <p:cTn id="15" presetID="2" presetClass="entr" presetSubtype="2" fill="hold" nodeType="afterEffect">
                                  <p:stCondLst>
                                    <p:cond delay="0"/>
                                  </p:stCondLst>
                                  <p:childTnLst>
                                    <p:set>
                                      <p:cBhvr>
                                        <p:cTn id="16" dur="1" fill="hold">
                                          <p:stCondLst>
                                            <p:cond delay="0"/>
                                          </p:stCondLst>
                                        </p:cTn>
                                        <p:tgtEl>
                                          <p:spTgt spid="56332"/>
                                        </p:tgtEl>
                                        <p:attrNameLst>
                                          <p:attrName>style.visibility</p:attrName>
                                        </p:attrNameLst>
                                      </p:cBhvr>
                                      <p:to>
                                        <p:strVal val="visible"/>
                                      </p:to>
                                    </p:set>
                                    <p:anim calcmode="lin" valueType="num">
                                      <p:cBhvr additive="base">
                                        <p:cTn id="17" dur="500" fill="hold"/>
                                        <p:tgtEl>
                                          <p:spTgt spid="56332"/>
                                        </p:tgtEl>
                                        <p:attrNameLst>
                                          <p:attrName>ppt_x</p:attrName>
                                        </p:attrNameLst>
                                      </p:cBhvr>
                                      <p:tavLst>
                                        <p:tav tm="0">
                                          <p:val>
                                            <p:strVal val="1+#ppt_w/2"/>
                                          </p:val>
                                        </p:tav>
                                        <p:tav tm="100000">
                                          <p:val>
                                            <p:strVal val="#ppt_x"/>
                                          </p:val>
                                        </p:tav>
                                      </p:tavLst>
                                    </p:anim>
                                    <p:anim calcmode="lin" valueType="num">
                                      <p:cBhvr additive="base">
                                        <p:cTn id="18" dur="500" fill="hold"/>
                                        <p:tgtEl>
                                          <p:spTgt spid="5633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6333"/>
                                        </p:tgtEl>
                                        <p:attrNameLst>
                                          <p:attrName>style.visibility</p:attrName>
                                        </p:attrNameLst>
                                      </p:cBhvr>
                                      <p:to>
                                        <p:strVal val="visible"/>
                                      </p:to>
                                    </p:set>
                                    <p:animEffect transition="in" filter="wipe(up)">
                                      <p:cBhvr>
                                        <p:cTn id="23" dur="500"/>
                                        <p:tgtEl>
                                          <p:spTgt spid="56333"/>
                                        </p:tgtEl>
                                      </p:cBhvr>
                                    </p:animEffect>
                                  </p:childTnLst>
                                </p:cTn>
                              </p:par>
                            </p:childTnLst>
                          </p:cTn>
                        </p:par>
                        <p:par>
                          <p:cTn id="24" fill="hold" nodeType="afterGroup">
                            <p:stCondLst>
                              <p:cond delay="500"/>
                            </p:stCondLst>
                            <p:childTnLst>
                              <p:par>
                                <p:cTn id="25" presetID="2" presetClass="entr" presetSubtype="2" fill="hold" nodeType="afterEffect">
                                  <p:stCondLst>
                                    <p:cond delay="0"/>
                                  </p:stCondLst>
                                  <p:childTnLst>
                                    <p:set>
                                      <p:cBhvr>
                                        <p:cTn id="26" dur="1" fill="hold">
                                          <p:stCondLst>
                                            <p:cond delay="0"/>
                                          </p:stCondLst>
                                        </p:cTn>
                                        <p:tgtEl>
                                          <p:spTgt spid="56334"/>
                                        </p:tgtEl>
                                        <p:attrNameLst>
                                          <p:attrName>style.visibility</p:attrName>
                                        </p:attrNameLst>
                                      </p:cBhvr>
                                      <p:to>
                                        <p:strVal val="visible"/>
                                      </p:to>
                                    </p:set>
                                    <p:anim calcmode="lin" valueType="num">
                                      <p:cBhvr additive="base">
                                        <p:cTn id="27" dur="500" fill="hold"/>
                                        <p:tgtEl>
                                          <p:spTgt spid="56334"/>
                                        </p:tgtEl>
                                        <p:attrNameLst>
                                          <p:attrName>ppt_x</p:attrName>
                                        </p:attrNameLst>
                                      </p:cBhvr>
                                      <p:tavLst>
                                        <p:tav tm="0">
                                          <p:val>
                                            <p:strVal val="1+#ppt_w/2"/>
                                          </p:val>
                                        </p:tav>
                                        <p:tav tm="100000">
                                          <p:val>
                                            <p:strVal val="#ppt_x"/>
                                          </p:val>
                                        </p:tav>
                                      </p:tavLst>
                                    </p:anim>
                                    <p:anim calcmode="lin" valueType="num">
                                      <p:cBhvr additive="base">
                                        <p:cTn id="28" dur="500" fill="hold"/>
                                        <p:tgtEl>
                                          <p:spTgt spid="56334"/>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1000"/>
                            </p:stCondLst>
                            <p:childTnLst>
                              <p:par>
                                <p:cTn id="30" presetID="2" presetClass="entr" presetSubtype="8" fill="hold" nodeType="afterEffect">
                                  <p:stCondLst>
                                    <p:cond delay="0"/>
                                  </p:stCondLst>
                                  <p:childTnLst>
                                    <p:set>
                                      <p:cBhvr>
                                        <p:cTn id="31" dur="1" fill="hold">
                                          <p:stCondLst>
                                            <p:cond delay="0"/>
                                          </p:stCondLst>
                                        </p:cTn>
                                        <p:tgtEl>
                                          <p:spTgt spid="56336"/>
                                        </p:tgtEl>
                                        <p:attrNameLst>
                                          <p:attrName>style.visibility</p:attrName>
                                        </p:attrNameLst>
                                      </p:cBhvr>
                                      <p:to>
                                        <p:strVal val="visible"/>
                                      </p:to>
                                    </p:set>
                                    <p:anim calcmode="lin" valueType="num">
                                      <p:cBhvr additive="base">
                                        <p:cTn id="32" dur="500" fill="hold"/>
                                        <p:tgtEl>
                                          <p:spTgt spid="56336"/>
                                        </p:tgtEl>
                                        <p:attrNameLst>
                                          <p:attrName>ppt_x</p:attrName>
                                        </p:attrNameLst>
                                      </p:cBhvr>
                                      <p:tavLst>
                                        <p:tav tm="0">
                                          <p:val>
                                            <p:strVal val="0-#ppt_w/2"/>
                                          </p:val>
                                        </p:tav>
                                        <p:tav tm="100000">
                                          <p:val>
                                            <p:strVal val="#ppt_x"/>
                                          </p:val>
                                        </p:tav>
                                      </p:tavLst>
                                    </p:anim>
                                    <p:anim calcmode="lin" valueType="num">
                                      <p:cBhvr additive="base">
                                        <p:cTn id="33" dur="500" fill="hold"/>
                                        <p:tgtEl>
                                          <p:spTgt spid="56336"/>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56338"/>
                                        </p:tgtEl>
                                        <p:attrNameLst>
                                          <p:attrName>style.visibility</p:attrName>
                                        </p:attrNameLst>
                                      </p:cBhvr>
                                      <p:to>
                                        <p:strVal val="visible"/>
                                      </p:to>
                                    </p:set>
                                    <p:animEffect transition="in" filter="wipe(up)">
                                      <p:cBhvr>
                                        <p:cTn id="38" dur="500"/>
                                        <p:tgtEl>
                                          <p:spTgt spid="56338"/>
                                        </p:tgtEl>
                                      </p:cBhvr>
                                    </p:animEffect>
                                  </p:childTnLst>
                                </p:cTn>
                              </p:par>
                            </p:childTnLst>
                          </p:cTn>
                        </p:par>
                        <p:par>
                          <p:cTn id="39" fill="hold" nodeType="afterGroup">
                            <p:stCondLst>
                              <p:cond delay="500"/>
                            </p:stCondLst>
                            <p:childTnLst>
                              <p:par>
                                <p:cTn id="40" presetID="2" presetClass="entr" presetSubtype="8" fill="hold" nodeType="afterEffect">
                                  <p:stCondLst>
                                    <p:cond delay="0"/>
                                  </p:stCondLst>
                                  <p:childTnLst>
                                    <p:set>
                                      <p:cBhvr>
                                        <p:cTn id="41" dur="1" fill="hold">
                                          <p:stCondLst>
                                            <p:cond delay="0"/>
                                          </p:stCondLst>
                                        </p:cTn>
                                        <p:tgtEl>
                                          <p:spTgt spid="56339"/>
                                        </p:tgtEl>
                                        <p:attrNameLst>
                                          <p:attrName>style.visibility</p:attrName>
                                        </p:attrNameLst>
                                      </p:cBhvr>
                                      <p:to>
                                        <p:strVal val="visible"/>
                                      </p:to>
                                    </p:set>
                                    <p:anim calcmode="lin" valueType="num">
                                      <p:cBhvr additive="base">
                                        <p:cTn id="42" dur="500" fill="hold"/>
                                        <p:tgtEl>
                                          <p:spTgt spid="56339"/>
                                        </p:tgtEl>
                                        <p:attrNameLst>
                                          <p:attrName>ppt_x</p:attrName>
                                        </p:attrNameLst>
                                      </p:cBhvr>
                                      <p:tavLst>
                                        <p:tav tm="0">
                                          <p:val>
                                            <p:strVal val="0-#ppt_w/2"/>
                                          </p:val>
                                        </p:tav>
                                        <p:tav tm="100000">
                                          <p:val>
                                            <p:strVal val="#ppt_x"/>
                                          </p:val>
                                        </p:tav>
                                      </p:tavLst>
                                    </p:anim>
                                    <p:anim calcmode="lin" valueType="num">
                                      <p:cBhvr additive="base">
                                        <p:cTn id="43" dur="500" fill="hold"/>
                                        <p:tgtEl>
                                          <p:spTgt spid="56339"/>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56341"/>
                                        </p:tgtEl>
                                        <p:attrNameLst>
                                          <p:attrName>style.visibility</p:attrName>
                                        </p:attrNameLst>
                                      </p:cBhvr>
                                      <p:to>
                                        <p:strVal val="visible"/>
                                      </p:to>
                                    </p:set>
                                    <p:animEffect transition="in" filter="wipe(up)">
                                      <p:cBhvr>
                                        <p:cTn id="48" dur="500"/>
                                        <p:tgtEl>
                                          <p:spTgt spid="56341"/>
                                        </p:tgtEl>
                                      </p:cBhvr>
                                    </p:animEffect>
                                  </p:childTnLst>
                                </p:cTn>
                              </p:par>
                            </p:childTnLst>
                          </p:cTn>
                        </p:par>
                        <p:par>
                          <p:cTn id="49" fill="hold" nodeType="afterGroup">
                            <p:stCondLst>
                              <p:cond delay="500"/>
                            </p:stCondLst>
                            <p:childTnLst>
                              <p:par>
                                <p:cTn id="50" presetID="2" presetClass="entr" presetSubtype="2" fill="hold" nodeType="afterEffect">
                                  <p:stCondLst>
                                    <p:cond delay="0"/>
                                  </p:stCondLst>
                                  <p:childTnLst>
                                    <p:set>
                                      <p:cBhvr>
                                        <p:cTn id="51" dur="1" fill="hold">
                                          <p:stCondLst>
                                            <p:cond delay="0"/>
                                          </p:stCondLst>
                                        </p:cTn>
                                        <p:tgtEl>
                                          <p:spTgt spid="56342"/>
                                        </p:tgtEl>
                                        <p:attrNameLst>
                                          <p:attrName>style.visibility</p:attrName>
                                        </p:attrNameLst>
                                      </p:cBhvr>
                                      <p:to>
                                        <p:strVal val="visible"/>
                                      </p:to>
                                    </p:set>
                                    <p:anim calcmode="lin" valueType="num">
                                      <p:cBhvr additive="base">
                                        <p:cTn id="52" dur="500" fill="hold"/>
                                        <p:tgtEl>
                                          <p:spTgt spid="56342"/>
                                        </p:tgtEl>
                                        <p:attrNameLst>
                                          <p:attrName>ppt_x</p:attrName>
                                        </p:attrNameLst>
                                      </p:cBhvr>
                                      <p:tavLst>
                                        <p:tav tm="0">
                                          <p:val>
                                            <p:strVal val="1+#ppt_w/2"/>
                                          </p:val>
                                        </p:tav>
                                        <p:tav tm="100000">
                                          <p:val>
                                            <p:strVal val="#ppt_x"/>
                                          </p:val>
                                        </p:tav>
                                      </p:tavLst>
                                    </p:anim>
                                    <p:anim calcmode="lin" valueType="num">
                                      <p:cBhvr additive="base">
                                        <p:cTn id="53" dur="500" fill="hold"/>
                                        <p:tgtEl>
                                          <p:spTgt spid="56342"/>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56344"/>
                                        </p:tgtEl>
                                        <p:attrNameLst>
                                          <p:attrName>style.visibility</p:attrName>
                                        </p:attrNameLst>
                                      </p:cBhvr>
                                      <p:to>
                                        <p:strVal val="visible"/>
                                      </p:to>
                                    </p:set>
                                    <p:anim calcmode="lin" valueType="num">
                                      <p:cBhvr additive="base">
                                        <p:cTn id="58" dur="500" fill="hold"/>
                                        <p:tgtEl>
                                          <p:spTgt spid="56344"/>
                                        </p:tgtEl>
                                        <p:attrNameLst>
                                          <p:attrName>ppt_x</p:attrName>
                                        </p:attrNameLst>
                                      </p:cBhvr>
                                      <p:tavLst>
                                        <p:tav tm="0">
                                          <p:val>
                                            <p:strVal val="0-#ppt_w/2"/>
                                          </p:val>
                                        </p:tav>
                                        <p:tav tm="100000">
                                          <p:val>
                                            <p:strVal val="#ppt_x"/>
                                          </p:val>
                                        </p:tav>
                                      </p:tavLst>
                                    </p:anim>
                                    <p:anim calcmode="lin" valueType="num">
                                      <p:cBhvr additive="base">
                                        <p:cTn id="59" dur="500" fill="hold"/>
                                        <p:tgtEl>
                                          <p:spTgt spid="56344"/>
                                        </p:tgtEl>
                                        <p:attrNameLst>
                                          <p:attrName>ppt_y</p:attrName>
                                        </p:attrNameLst>
                                      </p:cBhvr>
                                      <p:tavLst>
                                        <p:tav tm="0">
                                          <p:val>
                                            <p:strVal val="#ppt_y"/>
                                          </p:val>
                                        </p:tav>
                                        <p:tav tm="100000">
                                          <p:val>
                                            <p:strVal val="#ppt_y"/>
                                          </p:val>
                                        </p:tav>
                                      </p:tavLst>
                                    </p:anim>
                                  </p:childTnLst>
                                </p:cTn>
                              </p:par>
                            </p:childTnLst>
                          </p:cTn>
                        </p:par>
                        <p:par>
                          <p:cTn id="60" fill="hold" nodeType="afterGroup">
                            <p:stCondLst>
                              <p:cond delay="500"/>
                            </p:stCondLst>
                            <p:childTnLst>
                              <p:par>
                                <p:cTn id="61" presetID="2" presetClass="entr" presetSubtype="2" fill="hold" nodeType="afterEffect">
                                  <p:stCondLst>
                                    <p:cond delay="0"/>
                                  </p:stCondLst>
                                  <p:childTnLst>
                                    <p:set>
                                      <p:cBhvr>
                                        <p:cTn id="62" dur="1" fill="hold">
                                          <p:stCondLst>
                                            <p:cond delay="0"/>
                                          </p:stCondLst>
                                        </p:cTn>
                                        <p:tgtEl>
                                          <p:spTgt spid="56345"/>
                                        </p:tgtEl>
                                        <p:attrNameLst>
                                          <p:attrName>style.visibility</p:attrName>
                                        </p:attrNameLst>
                                      </p:cBhvr>
                                      <p:to>
                                        <p:strVal val="visible"/>
                                      </p:to>
                                    </p:set>
                                    <p:anim calcmode="lin" valueType="num">
                                      <p:cBhvr additive="base">
                                        <p:cTn id="63" dur="500" fill="hold"/>
                                        <p:tgtEl>
                                          <p:spTgt spid="56345"/>
                                        </p:tgtEl>
                                        <p:attrNameLst>
                                          <p:attrName>ppt_x</p:attrName>
                                        </p:attrNameLst>
                                      </p:cBhvr>
                                      <p:tavLst>
                                        <p:tav tm="0">
                                          <p:val>
                                            <p:strVal val="1+#ppt_w/2"/>
                                          </p:val>
                                        </p:tav>
                                        <p:tav tm="100000">
                                          <p:val>
                                            <p:strVal val="#ppt_x"/>
                                          </p:val>
                                        </p:tav>
                                      </p:tavLst>
                                    </p:anim>
                                    <p:anim calcmode="lin" valueType="num">
                                      <p:cBhvr additive="base">
                                        <p:cTn id="64" dur="500" fill="hold"/>
                                        <p:tgtEl>
                                          <p:spTgt spid="56345"/>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56348"/>
                                        </p:tgtEl>
                                        <p:attrNameLst>
                                          <p:attrName>style.visibility</p:attrName>
                                        </p:attrNameLst>
                                      </p:cBhvr>
                                      <p:to>
                                        <p:strVal val="visible"/>
                                      </p:to>
                                    </p:set>
                                    <p:animEffect transition="in" filter="wipe(up)">
                                      <p:cBhvr>
                                        <p:cTn id="69" dur="500"/>
                                        <p:tgtEl>
                                          <p:spTgt spid="56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31" grpId="0"/>
      <p:bldP spid="56333" grpId="0"/>
      <p:bldP spid="56338" grpId="0"/>
      <p:bldP spid="56341" grpId="0"/>
      <p:bldP spid="56344" grpId="0"/>
      <p:bldP spid="56348" grpId="0"/>
      <p:bldP spid="5635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1" name="矩形 57350">
            <a:extLst>
              <a:ext uri="{FF2B5EF4-FFF2-40B4-BE49-F238E27FC236}">
                <a16:creationId xmlns:a16="http://schemas.microsoft.com/office/drawing/2014/main" id="{E11136FE-FBFF-4CDD-BB63-FA7BD31E95B1}"/>
              </a:ext>
            </a:extLst>
          </p:cNvPr>
          <p:cNvSpPr>
            <a:spLocks noChangeArrowheads="1"/>
          </p:cNvSpPr>
          <p:nvPr/>
        </p:nvSpPr>
        <p:spPr bwMode="auto">
          <a:xfrm>
            <a:off x="304800" y="762000"/>
            <a:ext cx="247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zh-CN" sz="2400">
              <a:solidFill>
                <a:srgbClr val="1E14E8"/>
              </a:solidFill>
              <a:latin typeface="华文新魏" panose="02010800040101010101" pitchFamily="2" charset="-122"/>
              <a:ea typeface="华文新魏" panose="02010800040101010101" pitchFamily="2" charset="-122"/>
            </a:endParaRPr>
          </a:p>
        </p:txBody>
      </p:sp>
      <p:sp>
        <p:nvSpPr>
          <p:cNvPr id="62467" name="矩形 57351">
            <a:extLst>
              <a:ext uri="{FF2B5EF4-FFF2-40B4-BE49-F238E27FC236}">
                <a16:creationId xmlns:a16="http://schemas.microsoft.com/office/drawing/2014/main" id="{2ABDA3B0-4B67-4C12-AFB5-F3C800D25E6C}"/>
              </a:ext>
            </a:extLst>
          </p:cNvPr>
          <p:cNvSpPr>
            <a:spLocks noChangeArrowheads="1"/>
          </p:cNvSpPr>
          <p:nvPr/>
        </p:nvSpPr>
        <p:spPr bwMode="auto">
          <a:xfrm>
            <a:off x="228600" y="0"/>
            <a:ext cx="2590800"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  2.7 </a:t>
            </a:r>
            <a:r>
              <a:rPr lang="zh-CN" altLang="en-US">
                <a:solidFill>
                  <a:schemeClr val="bg1"/>
                </a:solidFill>
                <a:latin typeface="黑体" panose="02010609060101010101" pitchFamily="49" charset="-122"/>
                <a:ea typeface="黑体" panose="02010609060101010101" pitchFamily="49" charset="-122"/>
              </a:rPr>
              <a:t>等效电源定理</a:t>
            </a:r>
          </a:p>
        </p:txBody>
      </p:sp>
      <p:sp>
        <p:nvSpPr>
          <p:cNvPr id="62468" name="矩形 57352">
            <a:extLst>
              <a:ext uri="{FF2B5EF4-FFF2-40B4-BE49-F238E27FC236}">
                <a16:creationId xmlns:a16="http://schemas.microsoft.com/office/drawing/2014/main" id="{3F9A6D86-0725-4F33-ADA5-9625C317A881}"/>
              </a:ext>
            </a:extLst>
          </p:cNvPr>
          <p:cNvSpPr>
            <a:spLocks noChangeArrowheads="1" noChangeShapeType="1" noTextEdit="1"/>
          </p:cNvSpPr>
          <p:nvPr/>
        </p:nvSpPr>
        <p:spPr bwMode="auto">
          <a:xfrm>
            <a:off x="3429000" y="0"/>
            <a:ext cx="48768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  六、最大功率传输定理</a:t>
            </a:r>
          </a:p>
        </p:txBody>
      </p:sp>
      <p:sp>
        <p:nvSpPr>
          <p:cNvPr id="57354" name="矩形 57353">
            <a:extLst>
              <a:ext uri="{FF2B5EF4-FFF2-40B4-BE49-F238E27FC236}">
                <a16:creationId xmlns:a16="http://schemas.microsoft.com/office/drawing/2014/main" id="{DF653EF7-7DA3-4998-8EE4-283746654A01}"/>
              </a:ext>
            </a:extLst>
          </p:cNvPr>
          <p:cNvSpPr>
            <a:spLocks noChangeArrowheads="1"/>
          </p:cNvSpPr>
          <p:nvPr/>
        </p:nvSpPr>
        <p:spPr bwMode="auto">
          <a:xfrm>
            <a:off x="228600" y="11430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rgbClr val="D82E1C"/>
                </a:solidFill>
                <a:latin typeface="黑体" panose="02010609060101010101" pitchFamily="49" charset="-122"/>
                <a:ea typeface="黑体" panose="02010609060101010101" pitchFamily="49" charset="-122"/>
              </a:rPr>
              <a:t>例</a:t>
            </a:r>
            <a:r>
              <a:rPr lang="en-US" altLang="zh-CN" sz="2400">
                <a:solidFill>
                  <a:srgbClr val="D82E1C"/>
                </a:solidFill>
                <a:latin typeface="黑体" panose="02010609060101010101" pitchFamily="49" charset="-122"/>
                <a:ea typeface="黑体" panose="02010609060101010101" pitchFamily="49" charset="-122"/>
              </a:rPr>
              <a:t>1</a:t>
            </a:r>
            <a:r>
              <a:rPr lang="zh-CN" altLang="en-US" sz="2400">
                <a:solidFill>
                  <a:srgbClr val="D82E1C"/>
                </a:solidFill>
                <a:latin typeface="黑体" panose="02010609060101010101" pitchFamily="49" charset="-122"/>
                <a:ea typeface="黑体" panose="02010609060101010101" pitchFamily="49" charset="-122"/>
              </a:rPr>
              <a:t>：</a:t>
            </a:r>
            <a:r>
              <a:rPr lang="zh-CN" altLang="en-US">
                <a:solidFill>
                  <a:srgbClr val="0000FF"/>
                </a:solidFill>
                <a:latin typeface="华文新魏" panose="02010800040101010101" pitchFamily="2" charset="-122"/>
                <a:ea typeface="华文新魏" panose="02010800040101010101" pitchFamily="2" charset="-122"/>
              </a:rPr>
              <a:t>如图</a:t>
            </a:r>
            <a:r>
              <a:rPr lang="en-US" altLang="zh-CN">
                <a:solidFill>
                  <a:srgbClr val="0000FF"/>
                </a:solidFill>
                <a:latin typeface="华文新魏" panose="02010800040101010101" pitchFamily="2" charset="-122"/>
                <a:ea typeface="华文新魏" panose="02010800040101010101" pitchFamily="2" charset="-122"/>
              </a:rPr>
              <a:t>(a)</a:t>
            </a:r>
            <a:r>
              <a:rPr lang="zh-CN" altLang="en-US">
                <a:solidFill>
                  <a:srgbClr val="0000FF"/>
                </a:solidFill>
                <a:latin typeface="华文新魏" panose="02010800040101010101" pitchFamily="2" charset="-122"/>
                <a:ea typeface="华文新魏" panose="02010800040101010101" pitchFamily="2" charset="-122"/>
              </a:rPr>
              <a:t>所示电路，设负载</a:t>
            </a:r>
            <a:r>
              <a:rPr lang="en-US" altLang="zh-CN">
                <a:solidFill>
                  <a:srgbClr val="0000FF"/>
                </a:solidFill>
                <a:latin typeface="华文新魏" panose="02010800040101010101" pitchFamily="2" charset="-122"/>
                <a:ea typeface="华文新魏" panose="02010800040101010101" pitchFamily="2" charset="-122"/>
              </a:rPr>
              <a:t>R</a:t>
            </a:r>
            <a:r>
              <a:rPr lang="en-US" altLang="zh-CN" baseline="-25000">
                <a:solidFill>
                  <a:srgbClr val="0000FF"/>
                </a:solidFill>
                <a:latin typeface="华文新魏" panose="02010800040101010101" pitchFamily="2" charset="-122"/>
                <a:ea typeface="华文新魏" panose="02010800040101010101" pitchFamily="2" charset="-122"/>
              </a:rPr>
              <a:t>L</a:t>
            </a:r>
            <a:r>
              <a:rPr lang="zh-CN" altLang="en-US">
                <a:solidFill>
                  <a:srgbClr val="0000FF"/>
                </a:solidFill>
                <a:latin typeface="华文新魏" panose="02010800040101010101" pitchFamily="2" charset="-122"/>
                <a:ea typeface="华文新魏" panose="02010800040101010101" pitchFamily="2" charset="-122"/>
              </a:rPr>
              <a:t>可变，问</a:t>
            </a:r>
            <a:r>
              <a:rPr lang="en-US" altLang="zh-CN">
                <a:solidFill>
                  <a:srgbClr val="0000FF"/>
                </a:solidFill>
                <a:latin typeface="华文新魏" panose="02010800040101010101" pitchFamily="2" charset="-122"/>
                <a:ea typeface="华文新魏" panose="02010800040101010101" pitchFamily="2" charset="-122"/>
              </a:rPr>
              <a:t>R</a:t>
            </a:r>
            <a:r>
              <a:rPr lang="en-US" altLang="zh-CN" baseline="-25000">
                <a:solidFill>
                  <a:srgbClr val="0000FF"/>
                </a:solidFill>
                <a:latin typeface="华文新魏" panose="02010800040101010101" pitchFamily="2" charset="-122"/>
                <a:ea typeface="华文新魏" panose="02010800040101010101" pitchFamily="2" charset="-122"/>
              </a:rPr>
              <a:t>L</a:t>
            </a:r>
            <a:r>
              <a:rPr lang="zh-CN" altLang="en-US">
                <a:solidFill>
                  <a:srgbClr val="0000FF"/>
                </a:solidFill>
                <a:latin typeface="华文新魏" panose="02010800040101010101" pitchFamily="2" charset="-122"/>
                <a:ea typeface="华文新魏" panose="02010800040101010101" pitchFamily="2" charset="-122"/>
              </a:rPr>
              <a:t>为多大时它可获得最大功率？此时最大功率</a:t>
            </a:r>
            <a:r>
              <a:rPr lang="en-US" altLang="zh-CN">
                <a:solidFill>
                  <a:srgbClr val="0000FF"/>
                </a:solidFill>
                <a:latin typeface="华文新魏" panose="02010800040101010101" pitchFamily="2" charset="-122"/>
                <a:ea typeface="华文新魏" panose="02010800040101010101" pitchFamily="2" charset="-122"/>
              </a:rPr>
              <a:t>P</a:t>
            </a:r>
            <a:r>
              <a:rPr lang="en-US" altLang="zh-CN" baseline="-25000">
                <a:solidFill>
                  <a:srgbClr val="0000FF"/>
                </a:solidFill>
                <a:latin typeface="Times New Roman" panose="02020603050405020304" pitchFamily="18" charset="0"/>
                <a:ea typeface="华文新魏" panose="02010800040101010101" pitchFamily="2" charset="-122"/>
              </a:rPr>
              <a:t>Lmax</a:t>
            </a:r>
            <a:r>
              <a:rPr lang="zh-CN" altLang="en-US">
                <a:solidFill>
                  <a:srgbClr val="0000FF"/>
                </a:solidFill>
                <a:latin typeface="华文新魏" panose="02010800040101010101" pitchFamily="2" charset="-122"/>
                <a:ea typeface="华文新魏" panose="02010800040101010101" pitchFamily="2" charset="-122"/>
              </a:rPr>
              <a:t>为多少？</a:t>
            </a:r>
          </a:p>
        </p:txBody>
      </p:sp>
      <p:sp>
        <p:nvSpPr>
          <p:cNvPr id="57355" name="矩形 57354">
            <a:extLst>
              <a:ext uri="{FF2B5EF4-FFF2-40B4-BE49-F238E27FC236}">
                <a16:creationId xmlns:a16="http://schemas.microsoft.com/office/drawing/2014/main" id="{92D51E61-D7BA-48EB-AF04-10BAB70C9196}"/>
              </a:ext>
            </a:extLst>
          </p:cNvPr>
          <p:cNvSpPr>
            <a:spLocks noChangeArrowheads="1"/>
          </p:cNvSpPr>
          <p:nvPr/>
        </p:nvSpPr>
        <p:spPr bwMode="auto">
          <a:xfrm>
            <a:off x="381000" y="1981200"/>
            <a:ext cx="457200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FF0000"/>
                </a:solidFill>
                <a:latin typeface="华文新魏" panose="02010800040101010101" pitchFamily="2" charset="-122"/>
                <a:ea typeface="华文新魏" panose="02010800040101010101" pitchFamily="2" charset="-122"/>
              </a:rPr>
              <a:t>解：</a:t>
            </a:r>
            <a:r>
              <a:rPr lang="zh-CN" altLang="en-US">
                <a:solidFill>
                  <a:srgbClr val="0000FF"/>
                </a:solidFill>
                <a:latin typeface="华文新魏" panose="02010800040101010101" pitchFamily="2" charset="-122"/>
                <a:ea typeface="华文新魏" panose="02010800040101010101" pitchFamily="2" charset="-122"/>
              </a:rPr>
              <a:t>首先将</a:t>
            </a:r>
            <a:r>
              <a:rPr lang="en-US" altLang="zh-CN">
                <a:solidFill>
                  <a:srgbClr val="0000FF"/>
                </a:solidFill>
                <a:latin typeface="华文新魏" panose="02010800040101010101" pitchFamily="2" charset="-122"/>
                <a:ea typeface="华文新魏" panose="02010800040101010101" pitchFamily="2" charset="-122"/>
              </a:rPr>
              <a:t>R</a:t>
            </a:r>
            <a:r>
              <a:rPr lang="en-US" altLang="zh-CN" baseline="-25000">
                <a:solidFill>
                  <a:srgbClr val="0000FF"/>
                </a:solidFill>
                <a:latin typeface="华文新魏" panose="02010800040101010101" pitchFamily="2" charset="-122"/>
                <a:ea typeface="华文新魏" panose="02010800040101010101" pitchFamily="2" charset="-122"/>
              </a:rPr>
              <a:t>L</a:t>
            </a:r>
            <a:r>
              <a:rPr lang="zh-CN" altLang="en-US">
                <a:solidFill>
                  <a:srgbClr val="0000FF"/>
                </a:solidFill>
                <a:latin typeface="华文新魏" panose="02010800040101010101" pitchFamily="2" charset="-122"/>
                <a:ea typeface="华文新魏" panose="02010800040101010101" pitchFamily="2" charset="-122"/>
              </a:rPr>
              <a:t>以外的电路等效为戴维南电路，如图</a:t>
            </a:r>
            <a:r>
              <a:rPr lang="en-US" altLang="zh-CN">
                <a:solidFill>
                  <a:srgbClr val="0000FF"/>
                </a:solidFill>
                <a:latin typeface="华文新魏" panose="02010800040101010101" pitchFamily="2" charset="-122"/>
                <a:ea typeface="华文新魏" panose="02010800040101010101" pitchFamily="2" charset="-122"/>
              </a:rPr>
              <a:t>(b)</a:t>
            </a:r>
            <a:r>
              <a:rPr lang="zh-CN" altLang="en-US">
                <a:solidFill>
                  <a:srgbClr val="0000FF"/>
                </a:solidFill>
                <a:latin typeface="华文新魏" panose="02010800040101010101" pitchFamily="2" charset="-122"/>
                <a:ea typeface="华文新魏" panose="02010800040101010101" pitchFamily="2" charset="-122"/>
              </a:rPr>
              <a:t>所示。在图</a:t>
            </a:r>
            <a:r>
              <a:rPr lang="en-US" altLang="zh-CN">
                <a:solidFill>
                  <a:srgbClr val="0000FF"/>
                </a:solidFill>
                <a:latin typeface="华文新魏" panose="02010800040101010101" pitchFamily="2" charset="-122"/>
                <a:ea typeface="华文新魏" panose="02010800040101010101" pitchFamily="2" charset="-122"/>
              </a:rPr>
              <a:t>(a)</a:t>
            </a:r>
            <a:r>
              <a:rPr lang="zh-CN" altLang="en-US">
                <a:solidFill>
                  <a:srgbClr val="0000FF"/>
                </a:solidFill>
                <a:latin typeface="华文新魏" panose="02010800040101010101" pitchFamily="2" charset="-122"/>
                <a:ea typeface="华文新魏" panose="02010800040101010101" pitchFamily="2" charset="-122"/>
              </a:rPr>
              <a:t>中，当</a:t>
            </a:r>
            <a:r>
              <a:rPr lang="en-US" altLang="zh-CN">
                <a:solidFill>
                  <a:srgbClr val="0000FF"/>
                </a:solidFill>
                <a:latin typeface="华文新魏" panose="02010800040101010101" pitchFamily="2" charset="-122"/>
                <a:ea typeface="华文新魏" panose="02010800040101010101" pitchFamily="2" charset="-122"/>
              </a:rPr>
              <a:t>R</a:t>
            </a:r>
            <a:r>
              <a:rPr lang="en-US" altLang="zh-CN" baseline="-25000">
                <a:solidFill>
                  <a:srgbClr val="0000FF"/>
                </a:solidFill>
                <a:latin typeface="华文新魏" panose="02010800040101010101" pitchFamily="2" charset="-122"/>
                <a:ea typeface="华文新魏" panose="02010800040101010101" pitchFamily="2" charset="-122"/>
              </a:rPr>
              <a:t>L</a:t>
            </a:r>
            <a:r>
              <a:rPr lang="zh-CN" altLang="en-US">
                <a:solidFill>
                  <a:srgbClr val="0000FF"/>
                </a:solidFill>
                <a:latin typeface="华文新魏" panose="02010800040101010101" pitchFamily="2" charset="-122"/>
                <a:ea typeface="华文新魏" panose="02010800040101010101" pitchFamily="2" charset="-122"/>
              </a:rPr>
              <a:t>断开时， </a:t>
            </a:r>
            <a:r>
              <a:rPr lang="en-US" altLang="zh-CN">
                <a:solidFill>
                  <a:srgbClr val="0000FF"/>
                </a:solidFill>
                <a:latin typeface="华文新魏" panose="02010800040101010101" pitchFamily="2" charset="-122"/>
                <a:ea typeface="华文新魏" panose="02010800040101010101" pitchFamily="2" charset="-122"/>
              </a:rPr>
              <a:t>a</a:t>
            </a:r>
            <a:r>
              <a:rPr lang="zh-CN" altLang="en-US">
                <a:solidFill>
                  <a:srgbClr val="0000FF"/>
                </a:solidFill>
                <a:latin typeface="华文新魏" panose="02010800040101010101" pitchFamily="2" charset="-122"/>
                <a:ea typeface="华文新魏" panose="02010800040101010101" pitchFamily="2" charset="-122"/>
              </a:rPr>
              <a:t>、</a:t>
            </a:r>
            <a:r>
              <a:rPr lang="en-US" altLang="zh-CN">
                <a:solidFill>
                  <a:srgbClr val="0000FF"/>
                </a:solidFill>
                <a:latin typeface="华文新魏" panose="02010800040101010101" pitchFamily="2" charset="-122"/>
                <a:ea typeface="华文新魏" panose="02010800040101010101" pitchFamily="2" charset="-122"/>
              </a:rPr>
              <a:t>b</a:t>
            </a:r>
            <a:r>
              <a:rPr lang="zh-CN" altLang="en-US">
                <a:solidFill>
                  <a:srgbClr val="0000FF"/>
                </a:solidFill>
                <a:latin typeface="华文新魏" panose="02010800040101010101" pitchFamily="2" charset="-122"/>
                <a:ea typeface="华文新魏" panose="02010800040101010101" pitchFamily="2" charset="-122"/>
              </a:rPr>
              <a:t>处的开路电压</a:t>
            </a:r>
          </a:p>
          <a:p>
            <a:pPr eaLnBrk="1" hangingPunct="1"/>
            <a:r>
              <a:rPr lang="zh-CN" altLang="en-US">
                <a:solidFill>
                  <a:srgbClr val="0000FF"/>
                </a:solidFill>
                <a:latin typeface="华文新魏" panose="02010800040101010101" pitchFamily="2" charset="-122"/>
                <a:ea typeface="华文新魏" panose="02010800040101010101" pitchFamily="2" charset="-122"/>
              </a:rPr>
              <a:t>     </a:t>
            </a:r>
            <a:r>
              <a:rPr lang="en-US" altLang="zh-CN" i="1">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OC</a:t>
            </a:r>
            <a:r>
              <a:rPr lang="en-US" altLang="zh-CN">
                <a:solidFill>
                  <a:srgbClr val="0000FF"/>
                </a:solidFill>
                <a:latin typeface="Times New Roman" panose="02020603050405020304" pitchFamily="18" charset="0"/>
                <a:ea typeface="华文新魏" panose="02010800040101010101" pitchFamily="2" charset="-122"/>
              </a:rPr>
              <a:t> = 4 – 1×2 = 2 (V)</a:t>
            </a:r>
          </a:p>
          <a:p>
            <a:pPr eaLnBrk="1" hangingPunct="1"/>
            <a:r>
              <a:rPr lang="zh-CN" altLang="en-US">
                <a:solidFill>
                  <a:srgbClr val="0000FF"/>
                </a:solidFill>
                <a:latin typeface="Times New Roman" panose="02020603050405020304" pitchFamily="18" charset="0"/>
                <a:ea typeface="华文新魏" panose="02010800040101010101" pitchFamily="2" charset="-122"/>
              </a:rPr>
              <a:t>再令独立源为零，容易得到</a:t>
            </a:r>
            <a:r>
              <a:rPr lang="en-US" altLang="zh-CN">
                <a:solidFill>
                  <a:srgbClr val="0000FF"/>
                </a:solidFill>
                <a:latin typeface="Times New Roman" panose="02020603050405020304" pitchFamily="18" charset="0"/>
                <a:ea typeface="华文新魏" panose="02010800040101010101" pitchFamily="2" charset="-122"/>
              </a:rPr>
              <a:t>ab</a:t>
            </a:r>
            <a:r>
              <a:rPr lang="zh-CN" altLang="en-US">
                <a:solidFill>
                  <a:srgbClr val="0000FF"/>
                </a:solidFill>
                <a:latin typeface="Times New Roman" panose="02020603050405020304" pitchFamily="18" charset="0"/>
                <a:ea typeface="华文新魏" panose="02010800040101010101" pitchFamily="2" charset="-122"/>
              </a:rPr>
              <a:t>端的等效电阻</a:t>
            </a:r>
          </a:p>
          <a:p>
            <a:pPr eaLnBrk="1" hangingPunct="1"/>
            <a:r>
              <a:rPr lang="zh-CN" altLang="en-US">
                <a:solidFill>
                  <a:srgbClr val="0000FF"/>
                </a:solidFill>
                <a:latin typeface="Times New Roman" panose="02020603050405020304" pitchFamily="18" charset="0"/>
                <a:ea typeface="华文新魏" panose="02010800040101010101" pitchFamily="2" charset="-122"/>
              </a:rPr>
              <a:t>                 </a:t>
            </a:r>
            <a:r>
              <a:rPr lang="en-US" altLang="zh-CN">
                <a:solidFill>
                  <a:srgbClr val="0000FF"/>
                </a:solidFill>
                <a:latin typeface="Times New Roman" panose="02020603050405020304" pitchFamily="18" charset="0"/>
                <a:ea typeface="华文新魏" panose="02010800040101010101" pitchFamily="2" charset="-122"/>
              </a:rPr>
              <a:t>R</a:t>
            </a:r>
            <a:r>
              <a:rPr lang="en-US" altLang="zh-CN" baseline="-25000">
                <a:solidFill>
                  <a:srgbClr val="0000FF"/>
                </a:solidFill>
                <a:latin typeface="Times New Roman" panose="02020603050405020304" pitchFamily="18" charset="0"/>
                <a:ea typeface="华文新魏" panose="02010800040101010101" pitchFamily="2" charset="-122"/>
              </a:rPr>
              <a:t>0</a:t>
            </a:r>
            <a:r>
              <a:rPr lang="en-US" altLang="zh-CN">
                <a:solidFill>
                  <a:srgbClr val="0000FF"/>
                </a:solidFill>
                <a:latin typeface="Times New Roman" panose="02020603050405020304" pitchFamily="18" charset="0"/>
                <a:ea typeface="华文新魏" panose="02010800040101010101" pitchFamily="2" charset="-122"/>
              </a:rPr>
              <a:t> = 2Ω</a:t>
            </a:r>
          </a:p>
          <a:p>
            <a:pPr eaLnBrk="1" hangingPunct="1"/>
            <a:r>
              <a:rPr lang="zh-CN" altLang="en-US">
                <a:solidFill>
                  <a:srgbClr val="0000FF"/>
                </a:solidFill>
                <a:latin typeface="Times New Roman" panose="02020603050405020304" pitchFamily="18" charset="0"/>
                <a:ea typeface="华文新魏" panose="02010800040101010101" pitchFamily="2" charset="-122"/>
              </a:rPr>
              <a:t>从而得图</a:t>
            </a:r>
            <a:r>
              <a:rPr lang="en-US" altLang="zh-CN">
                <a:solidFill>
                  <a:srgbClr val="0000FF"/>
                </a:solidFill>
                <a:latin typeface="Times New Roman" panose="02020603050405020304" pitchFamily="18" charset="0"/>
                <a:ea typeface="华文新魏" panose="02010800040101010101" pitchFamily="2" charset="-122"/>
              </a:rPr>
              <a:t>(b)</a:t>
            </a:r>
            <a:r>
              <a:rPr lang="zh-CN" altLang="en-US">
                <a:solidFill>
                  <a:srgbClr val="0000FF"/>
                </a:solidFill>
                <a:latin typeface="Times New Roman" panose="02020603050405020304" pitchFamily="18" charset="0"/>
                <a:ea typeface="华文新魏" panose="02010800040101010101" pitchFamily="2" charset="-122"/>
              </a:rPr>
              <a:t>电路，所以， </a:t>
            </a:r>
            <a:r>
              <a:rPr lang="en-US" altLang="zh-CN">
                <a:solidFill>
                  <a:srgbClr val="0000FF"/>
                </a:solidFill>
                <a:latin typeface="华文新魏" panose="02010800040101010101" pitchFamily="2" charset="-122"/>
                <a:ea typeface="华文新魏" panose="02010800040101010101" pitchFamily="2" charset="-122"/>
              </a:rPr>
              <a:t>R</a:t>
            </a:r>
            <a:r>
              <a:rPr lang="en-US" altLang="zh-CN" baseline="-25000">
                <a:solidFill>
                  <a:srgbClr val="0000FF"/>
                </a:solidFill>
                <a:latin typeface="华文新魏" panose="02010800040101010101" pitchFamily="2" charset="-122"/>
                <a:ea typeface="华文新魏" panose="02010800040101010101" pitchFamily="2" charset="-122"/>
              </a:rPr>
              <a:t>L</a:t>
            </a:r>
            <a:r>
              <a:rPr lang="en-US" altLang="zh-CN">
                <a:solidFill>
                  <a:srgbClr val="0000FF"/>
                </a:solidFill>
                <a:latin typeface="Times New Roman" panose="02020603050405020304" pitchFamily="18" charset="0"/>
                <a:ea typeface="华文新魏" panose="02010800040101010101" pitchFamily="2" charset="-122"/>
              </a:rPr>
              <a:t> = </a:t>
            </a:r>
            <a:r>
              <a:rPr lang="en-US" altLang="zh-CN">
                <a:solidFill>
                  <a:srgbClr val="0000FF"/>
                </a:solidFill>
                <a:latin typeface="华文新魏" panose="02010800040101010101" pitchFamily="2" charset="-122"/>
                <a:ea typeface="华文新魏" panose="02010800040101010101" pitchFamily="2" charset="-122"/>
              </a:rPr>
              <a:t>R</a:t>
            </a:r>
            <a:r>
              <a:rPr lang="en-US" altLang="zh-CN" baseline="-25000">
                <a:solidFill>
                  <a:srgbClr val="0000FF"/>
                </a:solidFill>
                <a:latin typeface="华文新魏" panose="02010800040101010101" pitchFamily="2" charset="-122"/>
                <a:ea typeface="华文新魏" panose="02010800040101010101" pitchFamily="2" charset="-122"/>
              </a:rPr>
              <a:t>0</a:t>
            </a:r>
            <a:r>
              <a:rPr lang="en-US" altLang="zh-CN">
                <a:solidFill>
                  <a:srgbClr val="0000FF"/>
                </a:solidFill>
                <a:latin typeface="华文新魏" panose="02010800040101010101" pitchFamily="2" charset="-122"/>
                <a:ea typeface="华文新魏" panose="02010800040101010101" pitchFamily="2" charset="-122"/>
              </a:rPr>
              <a:t>= </a:t>
            </a:r>
            <a:r>
              <a:rPr lang="en-US" altLang="zh-CN">
                <a:solidFill>
                  <a:srgbClr val="0000FF"/>
                </a:solidFill>
                <a:latin typeface="Times New Roman" panose="02020603050405020304" pitchFamily="18" charset="0"/>
                <a:ea typeface="华文新魏" panose="02010800040101010101" pitchFamily="2" charset="-122"/>
              </a:rPr>
              <a:t>2Ω</a:t>
            </a:r>
            <a:r>
              <a:rPr lang="zh-CN" altLang="en-US">
                <a:solidFill>
                  <a:srgbClr val="0000FF"/>
                </a:solidFill>
                <a:latin typeface="Times New Roman" panose="02020603050405020304" pitchFamily="18" charset="0"/>
                <a:ea typeface="华文新魏" panose="02010800040101010101" pitchFamily="2" charset="-122"/>
              </a:rPr>
              <a:t>时负载与电源匹配。此时最大功率</a:t>
            </a:r>
            <a:endParaRPr lang="zh-CN" altLang="en-US">
              <a:solidFill>
                <a:srgbClr val="0000FF"/>
              </a:solidFill>
              <a:latin typeface="华文新魏" panose="02010800040101010101" pitchFamily="2" charset="-122"/>
              <a:ea typeface="华文新魏" panose="02010800040101010101" pitchFamily="2" charset="-122"/>
            </a:endParaRPr>
          </a:p>
        </p:txBody>
      </p:sp>
      <p:graphicFrame>
        <p:nvGraphicFramePr>
          <p:cNvPr id="57356" name="对象 57355">
            <a:extLst>
              <a:ext uri="{FF2B5EF4-FFF2-40B4-BE49-F238E27FC236}">
                <a16:creationId xmlns:a16="http://schemas.microsoft.com/office/drawing/2014/main" id="{0AFA4931-C92E-4BFE-8ABB-EDF61A9E6BA2}"/>
              </a:ext>
            </a:extLst>
          </p:cNvPr>
          <p:cNvGraphicFramePr>
            <a:graphicFrameLocks/>
          </p:cNvGraphicFramePr>
          <p:nvPr/>
        </p:nvGraphicFramePr>
        <p:xfrm>
          <a:off x="1295400" y="4800600"/>
          <a:ext cx="2862263" cy="728663"/>
        </p:xfrm>
        <a:graphic>
          <a:graphicData uri="http://schemas.openxmlformats.org/presentationml/2006/ole">
            <mc:AlternateContent xmlns:mc="http://schemas.openxmlformats.org/markup-compatibility/2006">
              <mc:Choice xmlns:v="urn:schemas-microsoft-com:vml" Requires="v">
                <p:oleObj spid="_x0000_s62528" r:id="rId3" imgW="1607937" imgH="396156" progId="Equation.3">
                  <p:embed/>
                </p:oleObj>
              </mc:Choice>
              <mc:Fallback>
                <p:oleObj r:id="rId3" imgW="1607937" imgH="396156" progId="Equation.3">
                  <p:embed/>
                  <p:pic>
                    <p:nvPicPr>
                      <p:cNvPr id="0" name="对象 5735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4800600"/>
                        <a:ext cx="2862263"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359" name="对象 57358">
            <a:extLst>
              <a:ext uri="{FF2B5EF4-FFF2-40B4-BE49-F238E27FC236}">
                <a16:creationId xmlns:a16="http://schemas.microsoft.com/office/drawing/2014/main" id="{7F4835CB-509D-4B01-9662-62C7AB5FE20E}"/>
              </a:ext>
            </a:extLst>
          </p:cNvPr>
          <p:cNvGraphicFramePr>
            <a:graphicFrameLocks/>
          </p:cNvGraphicFramePr>
          <p:nvPr/>
        </p:nvGraphicFramePr>
        <p:xfrm>
          <a:off x="5105400" y="1524000"/>
          <a:ext cx="3289300" cy="2144713"/>
        </p:xfrm>
        <a:graphic>
          <a:graphicData uri="http://schemas.openxmlformats.org/presentationml/2006/ole">
            <mc:AlternateContent xmlns:mc="http://schemas.openxmlformats.org/markup-compatibility/2006">
              <mc:Choice xmlns:v="urn:schemas-microsoft-com:vml" Requires="v">
                <p:oleObj spid="_x0000_s62529" r:id="rId5" imgW="3288792" imgH="2145792" progId="Visio.Drawing.5">
                  <p:embed/>
                </p:oleObj>
              </mc:Choice>
              <mc:Fallback>
                <p:oleObj r:id="rId5" imgW="3288792" imgH="2145792" progId="Visio.Drawing.5">
                  <p:embed/>
                  <p:pic>
                    <p:nvPicPr>
                      <p:cNvPr id="0" name="对象 5735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1524000"/>
                        <a:ext cx="3289300" cy="214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360" name="对象 57359">
            <a:extLst>
              <a:ext uri="{FF2B5EF4-FFF2-40B4-BE49-F238E27FC236}">
                <a16:creationId xmlns:a16="http://schemas.microsoft.com/office/drawing/2014/main" id="{B757B4A7-5895-4610-B886-5097BCBACE39}"/>
              </a:ext>
            </a:extLst>
          </p:cNvPr>
          <p:cNvGraphicFramePr>
            <a:graphicFrameLocks/>
          </p:cNvGraphicFramePr>
          <p:nvPr/>
        </p:nvGraphicFramePr>
        <p:xfrm>
          <a:off x="5334000" y="3581400"/>
          <a:ext cx="2813050" cy="2165350"/>
        </p:xfrm>
        <a:graphic>
          <a:graphicData uri="http://schemas.openxmlformats.org/presentationml/2006/ole">
            <mc:AlternateContent xmlns:mc="http://schemas.openxmlformats.org/markup-compatibility/2006">
              <mc:Choice xmlns:v="urn:schemas-microsoft-com:vml" Requires="v">
                <p:oleObj spid="_x0000_s62530" r:id="rId7" imgW="2813304" imgH="2165604" progId="Visio.Drawing.5">
                  <p:embed/>
                </p:oleObj>
              </mc:Choice>
              <mc:Fallback>
                <p:oleObj r:id="rId7" imgW="2813304" imgH="2165604" progId="Visio.Drawing.5">
                  <p:embed/>
                  <p:pic>
                    <p:nvPicPr>
                      <p:cNvPr id="0" name="对象 5735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3581400"/>
                        <a:ext cx="2813050"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7361" name="矩形 57360">
            <a:extLst>
              <a:ext uri="{FF2B5EF4-FFF2-40B4-BE49-F238E27FC236}">
                <a16:creationId xmlns:a16="http://schemas.microsoft.com/office/drawing/2014/main" id="{2D0E9C7E-1FC5-4C3E-8007-26E0944B6050}"/>
              </a:ext>
            </a:extLst>
          </p:cNvPr>
          <p:cNvSpPr>
            <a:spLocks noChangeArrowheads="1"/>
          </p:cNvSpPr>
          <p:nvPr/>
        </p:nvSpPr>
        <p:spPr bwMode="auto">
          <a:xfrm>
            <a:off x="381000" y="5715000"/>
            <a:ext cx="780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FF0000"/>
                </a:solidFill>
                <a:latin typeface="Times New Roman" panose="02020603050405020304" pitchFamily="18" charset="0"/>
                <a:ea typeface="华文新魏" panose="02010800040101010101" pitchFamily="2" charset="-122"/>
              </a:rPr>
              <a:t>由本例可看出：求解最大功率传输问题关键在于求戴维南等效电路。</a:t>
            </a:r>
          </a:p>
        </p:txBody>
      </p:sp>
      <p:sp>
        <p:nvSpPr>
          <p:cNvPr id="2" name="文本框 57361">
            <a:hlinkClick r:id="" action="ppaction://hlinkshowjump?jump=nextslide"/>
            <a:extLst>
              <a:ext uri="{FF2B5EF4-FFF2-40B4-BE49-F238E27FC236}">
                <a16:creationId xmlns:a16="http://schemas.microsoft.com/office/drawing/2014/main" id="{B73AF712-7C03-4141-A2F2-B48324DEC57D}"/>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3" name="文本框 57362">
            <a:hlinkClick r:id="" action="ppaction://hlinkshowjump?jump=previousslide"/>
            <a:extLst>
              <a:ext uri="{FF2B5EF4-FFF2-40B4-BE49-F238E27FC236}">
                <a16:creationId xmlns:a16="http://schemas.microsoft.com/office/drawing/2014/main" id="{0EF7C0CB-CAB6-4C1E-AD7A-FE2F9F4472BF}"/>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4" name="文本框 57363">
            <a:extLst>
              <a:ext uri="{FF2B5EF4-FFF2-40B4-BE49-F238E27FC236}">
                <a16:creationId xmlns:a16="http://schemas.microsoft.com/office/drawing/2014/main" id="{5702E29A-F571-42CE-B196-E5C248C7680A}"/>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D47DD132-1833-4FFD-8E52-B27D1359C5D9}"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44</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57357" name="文本框 57364">
            <a:hlinkClick r:id="" action="ppaction://hlinkshowjump?jump=firstslide"/>
            <a:extLst>
              <a:ext uri="{FF2B5EF4-FFF2-40B4-BE49-F238E27FC236}">
                <a16:creationId xmlns:a16="http://schemas.microsoft.com/office/drawing/2014/main" id="{1B7B4EBC-0C21-46EF-9758-E7179F89E8D8}"/>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62479" name="标题 57365">
            <a:extLst>
              <a:ext uri="{FF2B5EF4-FFF2-40B4-BE49-F238E27FC236}">
                <a16:creationId xmlns:a16="http://schemas.microsoft.com/office/drawing/2014/main" id="{C43E2316-3FFD-4AE8-92B5-DD7668C4EC2A}"/>
              </a:ext>
            </a:extLst>
          </p:cNvPr>
          <p:cNvSpPr>
            <a:spLocks noGrp="1" noChangeArrowheads="1"/>
          </p:cNvSpPr>
          <p:nvPr>
            <p:ph type="title" idx="4294967295"/>
          </p:nvPr>
        </p:nvSpPr>
        <p:spPr>
          <a:xfrm>
            <a:off x="228600" y="762000"/>
            <a:ext cx="1600200" cy="381000"/>
          </a:xfrm>
        </p:spPr>
        <p:txBody>
          <a:bodyPr/>
          <a:lstStyle/>
          <a:p>
            <a:pPr algn="l" eaLnBrk="1" hangingPunct="1"/>
            <a:r>
              <a:rPr lang="en-US" altLang="zh-CN">
                <a:solidFill>
                  <a:srgbClr val="D82E1C"/>
                </a:solidFill>
                <a:latin typeface="黑体" panose="02010609060101010101" pitchFamily="49" charset="-122"/>
                <a:ea typeface="黑体" panose="02010609060101010101" pitchFamily="49" charset="-122"/>
              </a:rPr>
              <a:t>2</a:t>
            </a:r>
            <a:r>
              <a:rPr lang="zh-CN" altLang="en-US">
                <a:solidFill>
                  <a:srgbClr val="D82E1C"/>
                </a:solidFill>
                <a:latin typeface="黑体" panose="02010609060101010101" pitchFamily="49" charset="-122"/>
                <a:ea typeface="黑体" panose="02010609060101010101" pitchFamily="49" charset="-122"/>
              </a:rPr>
              <a:t>、举例：</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nodePh="1">
                                  <p:stCondLst>
                                    <p:cond delay="0"/>
                                  </p:stCondLst>
                                  <p:endCondLst>
                                    <p:cond delay="0"/>
                                  </p:endCondLst>
                                  <p:childTnLst>
                                    <p:set>
                                      <p:cBhvr>
                                        <p:cTn id="6" dur="1" fill="hold">
                                          <p:stCondLst>
                                            <p:cond delay="0"/>
                                          </p:stCondLst>
                                        </p:cTn>
                                        <p:tgtEl>
                                          <p:spTgt spid="57351"/>
                                        </p:tgtEl>
                                        <p:attrNameLst>
                                          <p:attrName>style.visibility</p:attrName>
                                        </p:attrNameLst>
                                      </p:cBhvr>
                                      <p:to>
                                        <p:strVal val="visible"/>
                                      </p:to>
                                    </p:set>
                                    <p:anim calcmode="lin" valueType="num">
                                      <p:cBhvr additive="base">
                                        <p:cTn id="7" dur="500" fill="hold"/>
                                        <p:tgtEl>
                                          <p:spTgt spid="57351"/>
                                        </p:tgtEl>
                                        <p:attrNameLst>
                                          <p:attrName>ppt_x</p:attrName>
                                        </p:attrNameLst>
                                      </p:cBhvr>
                                      <p:tavLst>
                                        <p:tav tm="0">
                                          <p:val>
                                            <p:strVal val="0-#ppt_w/2"/>
                                          </p:val>
                                        </p:tav>
                                        <p:tav tm="100000">
                                          <p:val>
                                            <p:strVal val="#ppt_x"/>
                                          </p:val>
                                        </p:tav>
                                      </p:tavLst>
                                    </p:anim>
                                    <p:anim calcmode="lin" valueType="num">
                                      <p:cBhvr additive="base">
                                        <p:cTn id="8" dur="500" fill="hold"/>
                                        <p:tgtEl>
                                          <p:spTgt spid="5735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57354"/>
                                        </p:tgtEl>
                                        <p:attrNameLst>
                                          <p:attrName>style.visibility</p:attrName>
                                        </p:attrNameLst>
                                      </p:cBhvr>
                                      <p:to>
                                        <p:strVal val="visible"/>
                                      </p:to>
                                    </p:set>
                                    <p:animEffect transition="in" filter="wipe(up)">
                                      <p:cBhvr>
                                        <p:cTn id="12" dur="500"/>
                                        <p:tgtEl>
                                          <p:spTgt spid="57354"/>
                                        </p:tgtEl>
                                      </p:cBhvr>
                                    </p:animEffect>
                                  </p:childTnLst>
                                </p:cTn>
                              </p:par>
                            </p:childTnLst>
                          </p:cTn>
                        </p:par>
                        <p:par>
                          <p:cTn id="13" fill="hold" nodeType="afterGroup">
                            <p:stCondLst>
                              <p:cond delay="1000"/>
                            </p:stCondLst>
                            <p:childTnLst>
                              <p:par>
                                <p:cTn id="14" presetID="2" presetClass="entr" presetSubtype="2" fill="hold" nodeType="afterEffect">
                                  <p:stCondLst>
                                    <p:cond delay="0"/>
                                  </p:stCondLst>
                                  <p:childTnLst>
                                    <p:set>
                                      <p:cBhvr>
                                        <p:cTn id="15" dur="1" fill="hold">
                                          <p:stCondLst>
                                            <p:cond delay="0"/>
                                          </p:stCondLst>
                                        </p:cTn>
                                        <p:tgtEl>
                                          <p:spTgt spid="57359"/>
                                        </p:tgtEl>
                                        <p:attrNameLst>
                                          <p:attrName>style.visibility</p:attrName>
                                        </p:attrNameLst>
                                      </p:cBhvr>
                                      <p:to>
                                        <p:strVal val="visible"/>
                                      </p:to>
                                    </p:set>
                                    <p:anim calcmode="lin" valueType="num">
                                      <p:cBhvr additive="base">
                                        <p:cTn id="16" dur="500" fill="hold"/>
                                        <p:tgtEl>
                                          <p:spTgt spid="57359"/>
                                        </p:tgtEl>
                                        <p:attrNameLst>
                                          <p:attrName>ppt_x</p:attrName>
                                        </p:attrNameLst>
                                      </p:cBhvr>
                                      <p:tavLst>
                                        <p:tav tm="0">
                                          <p:val>
                                            <p:strVal val="1+#ppt_w/2"/>
                                          </p:val>
                                        </p:tav>
                                        <p:tav tm="100000">
                                          <p:val>
                                            <p:strVal val="#ppt_x"/>
                                          </p:val>
                                        </p:tav>
                                      </p:tavLst>
                                    </p:anim>
                                    <p:anim calcmode="lin" valueType="num">
                                      <p:cBhvr additive="base">
                                        <p:cTn id="17" dur="500" fill="hold"/>
                                        <p:tgtEl>
                                          <p:spTgt spid="57359"/>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500"/>
                            </p:stCondLst>
                            <p:childTnLst>
                              <p:par>
                                <p:cTn id="19" presetID="2" presetClass="entr" presetSubtype="2" fill="hold" nodeType="afterEffect">
                                  <p:stCondLst>
                                    <p:cond delay="0"/>
                                  </p:stCondLst>
                                  <p:childTnLst>
                                    <p:set>
                                      <p:cBhvr>
                                        <p:cTn id="20" dur="1" fill="hold">
                                          <p:stCondLst>
                                            <p:cond delay="0"/>
                                          </p:stCondLst>
                                        </p:cTn>
                                        <p:tgtEl>
                                          <p:spTgt spid="57360"/>
                                        </p:tgtEl>
                                        <p:attrNameLst>
                                          <p:attrName>style.visibility</p:attrName>
                                        </p:attrNameLst>
                                      </p:cBhvr>
                                      <p:to>
                                        <p:strVal val="visible"/>
                                      </p:to>
                                    </p:set>
                                    <p:anim calcmode="lin" valueType="num">
                                      <p:cBhvr additive="base">
                                        <p:cTn id="21" dur="500" fill="hold"/>
                                        <p:tgtEl>
                                          <p:spTgt spid="57360"/>
                                        </p:tgtEl>
                                        <p:attrNameLst>
                                          <p:attrName>ppt_x</p:attrName>
                                        </p:attrNameLst>
                                      </p:cBhvr>
                                      <p:tavLst>
                                        <p:tav tm="0">
                                          <p:val>
                                            <p:strVal val="1+#ppt_w/2"/>
                                          </p:val>
                                        </p:tav>
                                        <p:tav tm="100000">
                                          <p:val>
                                            <p:strVal val="#ppt_x"/>
                                          </p:val>
                                        </p:tav>
                                      </p:tavLst>
                                    </p:anim>
                                    <p:anim calcmode="lin" valueType="num">
                                      <p:cBhvr additive="base">
                                        <p:cTn id="22" dur="500" fill="hold"/>
                                        <p:tgtEl>
                                          <p:spTgt spid="57360"/>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7355">
                                            <p:txEl>
                                              <p:pRg st="0" end="0"/>
                                            </p:txEl>
                                          </p:spTgt>
                                        </p:tgtEl>
                                        <p:attrNameLst>
                                          <p:attrName>style.visibility</p:attrName>
                                        </p:attrNameLst>
                                      </p:cBhvr>
                                      <p:to>
                                        <p:strVal val="visible"/>
                                      </p:to>
                                    </p:set>
                                    <p:animEffect transition="in" filter="wipe(up)">
                                      <p:cBhvr>
                                        <p:cTn id="27" dur="500"/>
                                        <p:tgtEl>
                                          <p:spTgt spid="57355">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7355">
                                            <p:txEl>
                                              <p:pRg st="1" end="1"/>
                                            </p:txEl>
                                          </p:spTgt>
                                        </p:tgtEl>
                                        <p:attrNameLst>
                                          <p:attrName>style.visibility</p:attrName>
                                        </p:attrNameLst>
                                      </p:cBhvr>
                                      <p:to>
                                        <p:strVal val="visible"/>
                                      </p:to>
                                    </p:set>
                                    <p:animEffect transition="in" filter="wipe(up)">
                                      <p:cBhvr>
                                        <p:cTn id="32" dur="500"/>
                                        <p:tgtEl>
                                          <p:spTgt spid="57355">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7355">
                                            <p:txEl>
                                              <p:pRg st="2" end="2"/>
                                            </p:txEl>
                                          </p:spTgt>
                                        </p:tgtEl>
                                        <p:attrNameLst>
                                          <p:attrName>style.visibility</p:attrName>
                                        </p:attrNameLst>
                                      </p:cBhvr>
                                      <p:to>
                                        <p:strVal val="visible"/>
                                      </p:to>
                                    </p:set>
                                    <p:animEffect transition="in" filter="wipe(up)">
                                      <p:cBhvr>
                                        <p:cTn id="37" dur="500"/>
                                        <p:tgtEl>
                                          <p:spTgt spid="57355">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7355">
                                            <p:txEl>
                                              <p:pRg st="3" end="3"/>
                                            </p:txEl>
                                          </p:spTgt>
                                        </p:tgtEl>
                                        <p:attrNameLst>
                                          <p:attrName>style.visibility</p:attrName>
                                        </p:attrNameLst>
                                      </p:cBhvr>
                                      <p:to>
                                        <p:strVal val="visible"/>
                                      </p:to>
                                    </p:set>
                                    <p:animEffect transition="in" filter="wipe(up)">
                                      <p:cBhvr>
                                        <p:cTn id="42" dur="500"/>
                                        <p:tgtEl>
                                          <p:spTgt spid="57355">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7355">
                                            <p:txEl>
                                              <p:pRg st="4" end="4"/>
                                            </p:txEl>
                                          </p:spTgt>
                                        </p:tgtEl>
                                        <p:attrNameLst>
                                          <p:attrName>style.visibility</p:attrName>
                                        </p:attrNameLst>
                                      </p:cBhvr>
                                      <p:to>
                                        <p:strVal val="visible"/>
                                      </p:to>
                                    </p:set>
                                    <p:animEffect transition="in" filter="wipe(up)">
                                      <p:cBhvr>
                                        <p:cTn id="47" dur="500"/>
                                        <p:tgtEl>
                                          <p:spTgt spid="57355">
                                            <p:txEl>
                                              <p:pRg st="4" end="4"/>
                                            </p:txEl>
                                          </p:spTgt>
                                        </p:tgtEl>
                                      </p:cBhvr>
                                    </p:animEffect>
                                  </p:childTnLst>
                                </p:cTn>
                              </p:par>
                            </p:childTnLst>
                          </p:cTn>
                        </p:par>
                        <p:par>
                          <p:cTn id="48" fill="hold" nodeType="afterGroup">
                            <p:stCondLst>
                              <p:cond delay="500"/>
                            </p:stCondLst>
                            <p:childTnLst>
                              <p:par>
                                <p:cTn id="49" presetID="2" presetClass="entr" presetSubtype="8" fill="hold" nodeType="afterEffect">
                                  <p:stCondLst>
                                    <p:cond delay="0"/>
                                  </p:stCondLst>
                                  <p:childTnLst>
                                    <p:set>
                                      <p:cBhvr>
                                        <p:cTn id="50" dur="1" fill="hold">
                                          <p:stCondLst>
                                            <p:cond delay="0"/>
                                          </p:stCondLst>
                                        </p:cTn>
                                        <p:tgtEl>
                                          <p:spTgt spid="57356"/>
                                        </p:tgtEl>
                                        <p:attrNameLst>
                                          <p:attrName>style.visibility</p:attrName>
                                        </p:attrNameLst>
                                      </p:cBhvr>
                                      <p:to>
                                        <p:strVal val="visible"/>
                                      </p:to>
                                    </p:set>
                                    <p:anim calcmode="lin" valueType="num">
                                      <p:cBhvr additive="base">
                                        <p:cTn id="51" dur="500" fill="hold"/>
                                        <p:tgtEl>
                                          <p:spTgt spid="57356"/>
                                        </p:tgtEl>
                                        <p:attrNameLst>
                                          <p:attrName>ppt_x</p:attrName>
                                        </p:attrNameLst>
                                      </p:cBhvr>
                                      <p:tavLst>
                                        <p:tav tm="0">
                                          <p:val>
                                            <p:strVal val="0-#ppt_w/2"/>
                                          </p:val>
                                        </p:tav>
                                        <p:tav tm="100000">
                                          <p:val>
                                            <p:strVal val="#ppt_x"/>
                                          </p:val>
                                        </p:tav>
                                      </p:tavLst>
                                    </p:anim>
                                    <p:anim calcmode="lin" valueType="num">
                                      <p:cBhvr additive="base">
                                        <p:cTn id="52" dur="500" fill="hold"/>
                                        <p:tgtEl>
                                          <p:spTgt spid="57356"/>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4" presetClass="entr" presetSubtype="0" fill="hold" grpId="0" nodeType="clickEffect">
                                  <p:stCondLst>
                                    <p:cond delay="0"/>
                                  </p:stCondLst>
                                  <p:childTnLst>
                                    <p:set>
                                      <p:cBhvr>
                                        <p:cTn id="56" dur="1" fill="hold">
                                          <p:stCondLst>
                                            <p:cond delay="499"/>
                                          </p:stCondLst>
                                        </p:cTn>
                                        <p:tgtEl>
                                          <p:spTgt spid="57361"/>
                                        </p:tgtEl>
                                        <p:attrNameLst>
                                          <p:attrName>style.visibility</p:attrName>
                                        </p:attrNameLst>
                                      </p:cBhvr>
                                      <p:to>
                                        <p:strVal val="visible"/>
                                      </p:to>
                                    </p:set>
                                    <p:anim to="" calcmode="lin" valueType="num">
                                      <p:cBhvr>
                                        <p:cTn id="57" dur="1" fill="hold"/>
                                        <p:tgtEl>
                                          <p:spTgt spid="57361"/>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1" grpId="0"/>
      <p:bldP spid="57354" grpId="0"/>
      <p:bldP spid="57355" grpId="0" build="p"/>
      <p:bldP spid="5736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矩形 58375">
            <a:extLst>
              <a:ext uri="{FF2B5EF4-FFF2-40B4-BE49-F238E27FC236}">
                <a16:creationId xmlns:a16="http://schemas.microsoft.com/office/drawing/2014/main" id="{1A1ED963-BBDF-4A02-BB0F-918665E55668}"/>
              </a:ext>
            </a:extLst>
          </p:cNvPr>
          <p:cNvSpPr>
            <a:spLocks noChangeArrowheads="1"/>
          </p:cNvSpPr>
          <p:nvPr/>
        </p:nvSpPr>
        <p:spPr bwMode="auto">
          <a:xfrm>
            <a:off x="304800" y="0"/>
            <a:ext cx="2590800"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  2.7 </a:t>
            </a:r>
            <a:r>
              <a:rPr lang="zh-CN" altLang="en-US">
                <a:solidFill>
                  <a:schemeClr val="bg1"/>
                </a:solidFill>
                <a:latin typeface="黑体" panose="02010609060101010101" pitchFamily="49" charset="-122"/>
                <a:ea typeface="黑体" panose="02010609060101010101" pitchFamily="49" charset="-122"/>
              </a:rPr>
              <a:t>等效电源定理</a:t>
            </a:r>
          </a:p>
        </p:txBody>
      </p:sp>
      <p:sp>
        <p:nvSpPr>
          <p:cNvPr id="63491" name="矩形 58376">
            <a:extLst>
              <a:ext uri="{FF2B5EF4-FFF2-40B4-BE49-F238E27FC236}">
                <a16:creationId xmlns:a16="http://schemas.microsoft.com/office/drawing/2014/main" id="{5073284D-B732-4130-9817-1278351D8190}"/>
              </a:ext>
            </a:extLst>
          </p:cNvPr>
          <p:cNvSpPr>
            <a:spLocks noChangeArrowheads="1" noChangeShapeType="1" noTextEdit="1"/>
          </p:cNvSpPr>
          <p:nvPr/>
        </p:nvSpPr>
        <p:spPr bwMode="auto">
          <a:xfrm>
            <a:off x="3429000" y="0"/>
            <a:ext cx="48768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  六、最大功率传输定理</a:t>
            </a:r>
          </a:p>
        </p:txBody>
      </p:sp>
      <p:sp>
        <p:nvSpPr>
          <p:cNvPr id="58378" name="矩形 58377">
            <a:extLst>
              <a:ext uri="{FF2B5EF4-FFF2-40B4-BE49-F238E27FC236}">
                <a16:creationId xmlns:a16="http://schemas.microsoft.com/office/drawing/2014/main" id="{1509F5C6-CB93-4C13-A06E-24FE23A53DD5}"/>
              </a:ext>
            </a:extLst>
          </p:cNvPr>
          <p:cNvSpPr>
            <a:spLocks noChangeArrowheads="1"/>
          </p:cNvSpPr>
          <p:nvPr/>
        </p:nvSpPr>
        <p:spPr bwMode="auto">
          <a:xfrm>
            <a:off x="228600" y="609600"/>
            <a:ext cx="8305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solidFill>
                  <a:srgbClr val="D82E1C"/>
                </a:solidFill>
                <a:latin typeface="黑体" panose="02010609060101010101" pitchFamily="49" charset="-122"/>
                <a:ea typeface="黑体" panose="02010609060101010101" pitchFamily="49" charset="-122"/>
              </a:rPr>
              <a:t>      </a:t>
            </a:r>
            <a:r>
              <a:rPr lang="zh-CN" altLang="en-US">
                <a:solidFill>
                  <a:srgbClr val="0000FF"/>
                </a:solidFill>
                <a:latin typeface="华文新魏" panose="02010800040101010101" pitchFamily="2" charset="-122"/>
                <a:ea typeface="华文新魏" panose="02010800040101010101" pitchFamily="2" charset="-122"/>
              </a:rPr>
              <a:t>如图</a:t>
            </a:r>
            <a:r>
              <a:rPr lang="en-US" altLang="zh-CN">
                <a:solidFill>
                  <a:srgbClr val="0000FF"/>
                </a:solidFill>
                <a:latin typeface="华文新魏" panose="02010800040101010101" pitchFamily="2" charset="-122"/>
                <a:ea typeface="华文新魏" panose="02010800040101010101" pitchFamily="2" charset="-122"/>
              </a:rPr>
              <a:t>(a)</a:t>
            </a:r>
            <a:r>
              <a:rPr lang="zh-CN" altLang="en-US">
                <a:solidFill>
                  <a:srgbClr val="0000FF"/>
                </a:solidFill>
                <a:latin typeface="华文新魏" panose="02010800040101010101" pitchFamily="2" charset="-122"/>
                <a:ea typeface="华文新魏" panose="02010800040101010101" pitchFamily="2" charset="-122"/>
              </a:rPr>
              <a:t>所示电路中，</a:t>
            </a:r>
            <a:r>
              <a:rPr lang="en-US" altLang="zh-CN">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S</a:t>
            </a:r>
            <a:r>
              <a:rPr lang="zh-CN" altLang="en-US">
                <a:solidFill>
                  <a:srgbClr val="0000FF"/>
                </a:solidFill>
                <a:latin typeface="Times New Roman" panose="02020603050405020304" pitchFamily="18" charset="0"/>
                <a:ea typeface="华文新魏" panose="02010800040101010101" pitchFamily="2" charset="-122"/>
              </a:rPr>
              <a:t>，</a:t>
            </a:r>
            <a:r>
              <a:rPr lang="en-US" altLang="zh-CN">
                <a:solidFill>
                  <a:srgbClr val="0000FF"/>
                </a:solidFill>
                <a:latin typeface="Times New Roman" panose="02020603050405020304" pitchFamily="18" charset="0"/>
                <a:ea typeface="华文新魏" panose="02010800040101010101" pitchFamily="2" charset="-122"/>
              </a:rPr>
              <a:t>I</a:t>
            </a:r>
            <a:r>
              <a:rPr lang="en-US" altLang="zh-CN" baseline="-25000">
                <a:solidFill>
                  <a:srgbClr val="0000FF"/>
                </a:solidFill>
                <a:latin typeface="Times New Roman" panose="02020603050405020304" pitchFamily="18" charset="0"/>
                <a:ea typeface="华文新魏" panose="02010800040101010101" pitchFamily="2" charset="-122"/>
              </a:rPr>
              <a:t>S1</a:t>
            </a:r>
            <a:r>
              <a:rPr lang="zh-CN" altLang="en-US">
                <a:solidFill>
                  <a:srgbClr val="0000FF"/>
                </a:solidFill>
                <a:latin typeface="Times New Roman" panose="02020603050405020304" pitchFamily="18" charset="0"/>
                <a:ea typeface="华文新魏" panose="02010800040101010101" pitchFamily="2" charset="-122"/>
              </a:rPr>
              <a:t>，</a:t>
            </a:r>
            <a:r>
              <a:rPr lang="en-US" altLang="zh-CN">
                <a:solidFill>
                  <a:srgbClr val="0000FF"/>
                </a:solidFill>
                <a:latin typeface="Times New Roman" panose="02020603050405020304" pitchFamily="18" charset="0"/>
                <a:ea typeface="华文新魏" panose="02010800040101010101" pitchFamily="2" charset="-122"/>
              </a:rPr>
              <a:t>I</a:t>
            </a:r>
            <a:r>
              <a:rPr lang="en-US" altLang="zh-CN" baseline="-25000">
                <a:solidFill>
                  <a:srgbClr val="0000FF"/>
                </a:solidFill>
                <a:latin typeface="Times New Roman" panose="02020603050405020304" pitchFamily="18" charset="0"/>
                <a:ea typeface="华文新魏" panose="02010800040101010101" pitchFamily="2" charset="-122"/>
              </a:rPr>
              <a:t>S2</a:t>
            </a:r>
            <a:r>
              <a:rPr lang="zh-CN" altLang="en-US">
                <a:solidFill>
                  <a:srgbClr val="0000FF"/>
                </a:solidFill>
                <a:latin typeface="华文新魏" panose="02010800040101010101" pitchFamily="2" charset="-122"/>
                <a:ea typeface="华文新魏" panose="02010800040101010101" pitchFamily="2" charset="-122"/>
              </a:rPr>
              <a:t>未知，已知负载阻抗</a:t>
            </a:r>
            <a:r>
              <a:rPr lang="en-US" altLang="zh-CN">
                <a:solidFill>
                  <a:srgbClr val="0000FF"/>
                </a:solidFill>
                <a:latin typeface="Times New Roman" panose="02020603050405020304" pitchFamily="18" charset="0"/>
                <a:ea typeface="华文新魏" panose="02010800040101010101" pitchFamily="2" charset="-122"/>
              </a:rPr>
              <a:t>R</a:t>
            </a:r>
            <a:r>
              <a:rPr lang="en-US" altLang="zh-CN" baseline="-25000">
                <a:solidFill>
                  <a:srgbClr val="0000FF"/>
                </a:solidFill>
                <a:latin typeface="Times New Roman" panose="02020603050405020304" pitchFamily="18" charset="0"/>
                <a:ea typeface="华文新魏" panose="02010800040101010101" pitchFamily="2" charset="-122"/>
              </a:rPr>
              <a:t>L</a:t>
            </a:r>
            <a:r>
              <a:rPr lang="en-US" altLang="zh-CN">
                <a:solidFill>
                  <a:srgbClr val="0000FF"/>
                </a:solidFill>
                <a:latin typeface="Times New Roman" panose="02020603050405020304" pitchFamily="18" charset="0"/>
                <a:ea typeface="华文新魏" panose="02010800040101010101" pitchFamily="2" charset="-122"/>
              </a:rPr>
              <a:t> = 2 Ω</a:t>
            </a:r>
            <a:r>
              <a:rPr lang="zh-CN" altLang="en-US">
                <a:solidFill>
                  <a:srgbClr val="0000FF"/>
                </a:solidFill>
                <a:latin typeface="Times New Roman" panose="02020603050405020304" pitchFamily="18" charset="0"/>
                <a:ea typeface="华文新魏" panose="02010800040101010101" pitchFamily="2" charset="-122"/>
              </a:rPr>
              <a:t>时其上电流</a:t>
            </a:r>
            <a:r>
              <a:rPr lang="en-US" altLang="zh-CN">
                <a:solidFill>
                  <a:srgbClr val="0000FF"/>
                </a:solidFill>
                <a:latin typeface="Times New Roman" panose="02020603050405020304" pitchFamily="18" charset="0"/>
                <a:ea typeface="华文新魏" panose="02010800040101010101" pitchFamily="2" charset="-122"/>
              </a:rPr>
              <a:t>I</a:t>
            </a:r>
            <a:r>
              <a:rPr lang="en-US" altLang="zh-CN" baseline="-25000">
                <a:solidFill>
                  <a:srgbClr val="0000FF"/>
                </a:solidFill>
                <a:latin typeface="Times New Roman" panose="02020603050405020304" pitchFamily="18" charset="0"/>
                <a:ea typeface="华文新魏" panose="02010800040101010101" pitchFamily="2" charset="-122"/>
              </a:rPr>
              <a:t>L</a:t>
            </a:r>
            <a:r>
              <a:rPr lang="zh-CN" altLang="en-US">
                <a:solidFill>
                  <a:srgbClr val="0000FF"/>
                </a:solidFill>
                <a:latin typeface="Times New Roman" panose="02020603050405020304" pitchFamily="18" charset="0"/>
                <a:ea typeface="华文新魏" panose="02010800040101010101" pitchFamily="2" charset="-122"/>
              </a:rPr>
              <a:t>等于</a:t>
            </a:r>
            <a:r>
              <a:rPr lang="en-US" altLang="zh-CN">
                <a:solidFill>
                  <a:srgbClr val="0000FF"/>
                </a:solidFill>
                <a:latin typeface="Times New Roman" panose="02020603050405020304" pitchFamily="18" charset="0"/>
                <a:ea typeface="华文新魏" panose="02010800040101010101" pitchFamily="2" charset="-122"/>
              </a:rPr>
              <a:t>2A</a:t>
            </a:r>
            <a:r>
              <a:rPr lang="zh-CN" altLang="en-US">
                <a:solidFill>
                  <a:srgbClr val="0000FF"/>
                </a:solidFill>
                <a:latin typeface="Times New Roman" panose="02020603050405020304" pitchFamily="18" charset="0"/>
                <a:ea typeface="华文新魏" panose="02010800040101010101" pitchFamily="2" charset="-122"/>
              </a:rPr>
              <a:t>。</a:t>
            </a:r>
            <a:r>
              <a:rPr lang="zh-CN" altLang="en-US">
                <a:solidFill>
                  <a:srgbClr val="0000FF"/>
                </a:solidFill>
                <a:latin typeface="华文新魏" panose="02010800040101010101" pitchFamily="2" charset="-122"/>
                <a:ea typeface="华文新魏" panose="02010800040101010101" pitchFamily="2" charset="-122"/>
              </a:rPr>
              <a:t>若负载</a:t>
            </a:r>
            <a:r>
              <a:rPr lang="en-US" altLang="zh-CN">
                <a:solidFill>
                  <a:srgbClr val="0000FF"/>
                </a:solidFill>
                <a:latin typeface="华文新魏" panose="02010800040101010101" pitchFamily="2" charset="-122"/>
                <a:ea typeface="华文新魏" panose="02010800040101010101" pitchFamily="2" charset="-122"/>
              </a:rPr>
              <a:t>R</a:t>
            </a:r>
            <a:r>
              <a:rPr lang="en-US" altLang="zh-CN" baseline="-25000">
                <a:solidFill>
                  <a:srgbClr val="0000FF"/>
                </a:solidFill>
                <a:latin typeface="华文新魏" panose="02010800040101010101" pitchFamily="2" charset="-122"/>
                <a:ea typeface="华文新魏" panose="02010800040101010101" pitchFamily="2" charset="-122"/>
              </a:rPr>
              <a:t>L</a:t>
            </a:r>
            <a:r>
              <a:rPr lang="zh-CN" altLang="en-US">
                <a:solidFill>
                  <a:srgbClr val="0000FF"/>
                </a:solidFill>
                <a:latin typeface="华文新魏" panose="02010800040101010101" pitchFamily="2" charset="-122"/>
                <a:ea typeface="华文新魏" panose="02010800040101010101" pitchFamily="2" charset="-122"/>
              </a:rPr>
              <a:t>可变，问</a:t>
            </a:r>
            <a:r>
              <a:rPr lang="en-US" altLang="zh-CN">
                <a:solidFill>
                  <a:srgbClr val="0000FF"/>
                </a:solidFill>
                <a:latin typeface="华文新魏" panose="02010800040101010101" pitchFamily="2" charset="-122"/>
                <a:ea typeface="华文新魏" panose="02010800040101010101" pitchFamily="2" charset="-122"/>
              </a:rPr>
              <a:t>R</a:t>
            </a:r>
            <a:r>
              <a:rPr lang="en-US" altLang="zh-CN" baseline="-25000">
                <a:solidFill>
                  <a:srgbClr val="0000FF"/>
                </a:solidFill>
                <a:latin typeface="华文新魏" panose="02010800040101010101" pitchFamily="2" charset="-122"/>
                <a:ea typeface="华文新魏" panose="02010800040101010101" pitchFamily="2" charset="-122"/>
              </a:rPr>
              <a:t>L</a:t>
            </a:r>
            <a:r>
              <a:rPr lang="zh-CN" altLang="en-US">
                <a:solidFill>
                  <a:srgbClr val="0000FF"/>
                </a:solidFill>
                <a:latin typeface="华文新魏" panose="02010800040101010101" pitchFamily="2" charset="-122"/>
                <a:ea typeface="华文新魏" panose="02010800040101010101" pitchFamily="2" charset="-122"/>
              </a:rPr>
              <a:t>为多大时它可获得最大功率？此时最大功率</a:t>
            </a:r>
            <a:r>
              <a:rPr lang="en-US" altLang="zh-CN">
                <a:solidFill>
                  <a:srgbClr val="0000FF"/>
                </a:solidFill>
                <a:latin typeface="华文新魏" panose="02010800040101010101" pitchFamily="2" charset="-122"/>
                <a:ea typeface="华文新魏" panose="02010800040101010101" pitchFamily="2" charset="-122"/>
              </a:rPr>
              <a:t>P</a:t>
            </a:r>
            <a:r>
              <a:rPr lang="en-US" altLang="zh-CN" baseline="-25000">
                <a:solidFill>
                  <a:srgbClr val="0000FF"/>
                </a:solidFill>
                <a:latin typeface="Times New Roman" panose="02020603050405020304" pitchFamily="18" charset="0"/>
                <a:ea typeface="华文新魏" panose="02010800040101010101" pitchFamily="2" charset="-122"/>
              </a:rPr>
              <a:t>Lmax</a:t>
            </a:r>
            <a:r>
              <a:rPr lang="zh-CN" altLang="en-US">
                <a:solidFill>
                  <a:srgbClr val="0000FF"/>
                </a:solidFill>
                <a:latin typeface="华文新魏" panose="02010800040101010101" pitchFamily="2" charset="-122"/>
                <a:ea typeface="华文新魏" panose="02010800040101010101" pitchFamily="2" charset="-122"/>
              </a:rPr>
              <a:t>为多少？</a:t>
            </a:r>
          </a:p>
        </p:txBody>
      </p:sp>
      <p:sp>
        <p:nvSpPr>
          <p:cNvPr id="58380" name="矩形 58379">
            <a:extLst>
              <a:ext uri="{FF2B5EF4-FFF2-40B4-BE49-F238E27FC236}">
                <a16:creationId xmlns:a16="http://schemas.microsoft.com/office/drawing/2014/main" id="{2385D0DD-F4F4-453F-A400-9A5D70564FAE}"/>
              </a:ext>
            </a:extLst>
          </p:cNvPr>
          <p:cNvSpPr>
            <a:spLocks noChangeArrowheads="1"/>
          </p:cNvSpPr>
          <p:nvPr/>
        </p:nvSpPr>
        <p:spPr bwMode="auto">
          <a:xfrm>
            <a:off x="228600" y="2819400"/>
            <a:ext cx="52578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0000FF"/>
                </a:solidFill>
                <a:latin typeface="Times New Roman" panose="02020603050405020304" pitchFamily="18" charset="0"/>
                <a:ea typeface="华文新魏" panose="02010800040101010101" pitchFamily="2" charset="-122"/>
              </a:rPr>
              <a:t>  </a:t>
            </a:r>
            <a:r>
              <a:rPr lang="zh-CN" altLang="en-US">
                <a:solidFill>
                  <a:srgbClr val="0000FF"/>
                </a:solidFill>
                <a:latin typeface="Times New Roman" panose="02020603050405020304" pitchFamily="18" charset="0"/>
                <a:ea typeface="华文新魏" panose="02010800040101010101" pitchFamily="2" charset="-122"/>
              </a:rPr>
              <a:t>在</a:t>
            </a:r>
            <a:r>
              <a:rPr lang="en-US" altLang="zh-CN">
                <a:solidFill>
                  <a:srgbClr val="0000FF"/>
                </a:solidFill>
                <a:latin typeface="Times New Roman" panose="02020603050405020304" pitchFamily="18" charset="0"/>
                <a:ea typeface="华文新魏" panose="02010800040101010101" pitchFamily="2" charset="-122"/>
              </a:rPr>
              <a:t>b</a:t>
            </a:r>
            <a:r>
              <a:rPr lang="zh-CN" altLang="en-US">
                <a:solidFill>
                  <a:srgbClr val="0000FF"/>
                </a:solidFill>
                <a:latin typeface="Times New Roman" panose="02020603050405020304" pitchFamily="18" charset="0"/>
                <a:ea typeface="华文新魏" panose="02010800040101010101" pitchFamily="2" charset="-122"/>
              </a:rPr>
              <a:t>点由</a:t>
            </a:r>
            <a:r>
              <a:rPr lang="en-US" altLang="zh-CN">
                <a:solidFill>
                  <a:srgbClr val="0000FF"/>
                </a:solidFill>
                <a:latin typeface="Times New Roman" panose="02020603050405020304" pitchFamily="18" charset="0"/>
                <a:ea typeface="华文新魏" panose="02010800040101010101" pitchFamily="2" charset="-122"/>
              </a:rPr>
              <a:t>KCL</a:t>
            </a:r>
            <a:r>
              <a:rPr lang="zh-CN" altLang="en-US">
                <a:solidFill>
                  <a:srgbClr val="0000FF"/>
                </a:solidFill>
                <a:latin typeface="Times New Roman" panose="02020603050405020304" pitchFamily="18" charset="0"/>
                <a:ea typeface="华文新魏" panose="02010800040101010101" pitchFamily="2" charset="-122"/>
              </a:rPr>
              <a:t>得</a:t>
            </a:r>
            <a:r>
              <a:rPr lang="zh-CN" altLang="en-US">
                <a:solidFill>
                  <a:srgbClr val="0000FF"/>
                </a:solidFill>
                <a:latin typeface="华文新魏" panose="02010800040101010101" pitchFamily="2" charset="-122"/>
                <a:ea typeface="华文新魏" panose="02010800040101010101" pitchFamily="2" charset="-122"/>
              </a:rPr>
              <a:t>     </a:t>
            </a:r>
            <a:r>
              <a:rPr lang="en-US" altLang="zh-CN">
                <a:solidFill>
                  <a:srgbClr val="0000FF"/>
                </a:solidFill>
                <a:latin typeface="Times New Roman" panose="02020603050405020304" pitchFamily="18" charset="0"/>
                <a:ea typeface="华文新魏" panose="02010800040101010101" pitchFamily="2" charset="-122"/>
              </a:rPr>
              <a:t>I</a:t>
            </a:r>
            <a:r>
              <a:rPr lang="en-US" altLang="zh-CN" baseline="-25000">
                <a:solidFill>
                  <a:srgbClr val="0000FF"/>
                </a:solidFill>
                <a:latin typeface="Times New Roman" panose="02020603050405020304" pitchFamily="18" charset="0"/>
                <a:ea typeface="华文新魏" panose="02010800040101010101" pitchFamily="2" charset="-122"/>
              </a:rPr>
              <a:t>1</a:t>
            </a:r>
            <a:r>
              <a:rPr lang="en-US" altLang="zh-CN">
                <a:solidFill>
                  <a:srgbClr val="0000FF"/>
                </a:solidFill>
                <a:latin typeface="Times New Roman" panose="02020603050405020304" pitchFamily="18" charset="0"/>
                <a:ea typeface="华文新魏" panose="02010800040101010101" pitchFamily="2" charset="-122"/>
              </a:rPr>
              <a:t> = 3I </a:t>
            </a:r>
            <a:r>
              <a:rPr lang="en-US" altLang="zh-CN">
                <a:solidFill>
                  <a:srgbClr val="0000FF"/>
                </a:solidFill>
                <a:latin typeface="黑体" panose="02010609060101010101" pitchFamily="49" charset="-122"/>
                <a:ea typeface="黑体" panose="02010609060101010101" pitchFamily="49" charset="-122"/>
              </a:rPr>
              <a:t>-</a:t>
            </a:r>
            <a:r>
              <a:rPr lang="en-US" altLang="zh-CN">
                <a:solidFill>
                  <a:srgbClr val="0000FF"/>
                </a:solidFill>
                <a:latin typeface="Times New Roman" panose="02020603050405020304" pitchFamily="18" charset="0"/>
                <a:ea typeface="华文新魏" panose="02010800040101010101" pitchFamily="2" charset="-122"/>
              </a:rPr>
              <a:t> I = 2I</a:t>
            </a:r>
          </a:p>
          <a:p>
            <a:pPr eaLnBrk="1" hangingPunct="1"/>
            <a:r>
              <a:rPr lang="zh-CN" altLang="en-US">
                <a:solidFill>
                  <a:srgbClr val="0000FF"/>
                </a:solidFill>
                <a:latin typeface="Times New Roman" panose="02020603050405020304" pitchFamily="18" charset="0"/>
                <a:ea typeface="华文新魏" panose="02010800040101010101" pitchFamily="2" charset="-122"/>
              </a:rPr>
              <a:t>对</a:t>
            </a:r>
            <a:r>
              <a:rPr lang="en-US" altLang="zh-CN">
                <a:solidFill>
                  <a:srgbClr val="0000FF"/>
                </a:solidFill>
                <a:latin typeface="Times New Roman" panose="02020603050405020304" pitchFamily="18" charset="0"/>
                <a:ea typeface="华文新魏" panose="02010800040101010101" pitchFamily="2" charset="-122"/>
              </a:rPr>
              <a:t>1 Ω</a:t>
            </a:r>
            <a:r>
              <a:rPr lang="zh-CN" altLang="en-US">
                <a:solidFill>
                  <a:srgbClr val="0000FF"/>
                </a:solidFill>
                <a:latin typeface="Times New Roman" panose="02020603050405020304" pitchFamily="18" charset="0"/>
                <a:ea typeface="华文新魏" panose="02010800040101010101" pitchFamily="2" charset="-122"/>
              </a:rPr>
              <a:t>的电阻利用欧姆定律，得</a:t>
            </a:r>
          </a:p>
          <a:p>
            <a:pPr eaLnBrk="1" hangingPunct="1"/>
            <a:r>
              <a:rPr lang="zh-CN" altLang="en-US">
                <a:solidFill>
                  <a:srgbClr val="0000FF"/>
                </a:solidFill>
                <a:latin typeface="Times New Roman" panose="02020603050405020304" pitchFamily="18" charset="0"/>
                <a:ea typeface="华文新魏" panose="02010800040101010101" pitchFamily="2" charset="-122"/>
              </a:rPr>
              <a:t>            </a:t>
            </a:r>
            <a:r>
              <a:rPr lang="en-US" altLang="zh-CN">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1</a:t>
            </a:r>
            <a:r>
              <a:rPr lang="en-US" altLang="zh-CN">
                <a:solidFill>
                  <a:srgbClr val="0000FF"/>
                </a:solidFill>
                <a:latin typeface="Times New Roman" panose="02020603050405020304" pitchFamily="18" charset="0"/>
                <a:ea typeface="华文新魏" panose="02010800040101010101" pitchFamily="2" charset="-122"/>
              </a:rPr>
              <a:t> = </a:t>
            </a:r>
            <a:r>
              <a:rPr lang="en-US" altLang="zh-CN">
                <a:solidFill>
                  <a:srgbClr val="0000FF"/>
                </a:solidFill>
                <a:latin typeface="黑体" panose="02010609060101010101" pitchFamily="49" charset="-122"/>
                <a:ea typeface="黑体" panose="02010609060101010101" pitchFamily="49" charset="-122"/>
              </a:rPr>
              <a:t>-</a:t>
            </a:r>
            <a:r>
              <a:rPr lang="en-US" altLang="zh-CN">
                <a:solidFill>
                  <a:srgbClr val="0000FF"/>
                </a:solidFill>
                <a:latin typeface="Times New Roman" panose="02020603050405020304" pitchFamily="18" charset="0"/>
                <a:ea typeface="华文新魏" panose="02010800040101010101" pitchFamily="2" charset="-122"/>
              </a:rPr>
              <a:t>1×I</a:t>
            </a:r>
            <a:r>
              <a:rPr lang="en-US" altLang="zh-CN" baseline="-25000">
                <a:solidFill>
                  <a:srgbClr val="0000FF"/>
                </a:solidFill>
                <a:latin typeface="Times New Roman" panose="02020603050405020304" pitchFamily="18" charset="0"/>
                <a:ea typeface="华文新魏" panose="02010800040101010101" pitchFamily="2" charset="-122"/>
              </a:rPr>
              <a:t>1</a:t>
            </a:r>
            <a:r>
              <a:rPr lang="en-US" altLang="zh-CN">
                <a:solidFill>
                  <a:srgbClr val="0000FF"/>
                </a:solidFill>
                <a:latin typeface="Times New Roman" panose="02020603050405020304" pitchFamily="18" charset="0"/>
                <a:ea typeface="华文新魏" panose="02010800040101010101" pitchFamily="2" charset="-122"/>
              </a:rPr>
              <a:t> = </a:t>
            </a:r>
            <a:r>
              <a:rPr lang="en-US" altLang="zh-CN">
                <a:solidFill>
                  <a:srgbClr val="0000FF"/>
                </a:solidFill>
                <a:latin typeface="黑体" panose="02010609060101010101" pitchFamily="49" charset="-122"/>
                <a:ea typeface="黑体" panose="02010609060101010101" pitchFamily="49" charset="-122"/>
              </a:rPr>
              <a:t>-</a:t>
            </a:r>
            <a:r>
              <a:rPr lang="en-US" altLang="zh-CN">
                <a:solidFill>
                  <a:srgbClr val="0000FF"/>
                </a:solidFill>
                <a:latin typeface="Times New Roman" panose="02020603050405020304" pitchFamily="18" charset="0"/>
                <a:ea typeface="华文新魏" panose="02010800040101010101" pitchFamily="2" charset="-122"/>
              </a:rPr>
              <a:t>2I</a:t>
            </a:r>
          </a:p>
          <a:p>
            <a:pPr eaLnBrk="1" hangingPunct="1"/>
            <a:r>
              <a:rPr lang="zh-CN" altLang="en-US">
                <a:solidFill>
                  <a:srgbClr val="0000FF"/>
                </a:solidFill>
                <a:latin typeface="Times New Roman" panose="02020603050405020304" pitchFamily="18" charset="0"/>
                <a:ea typeface="华文新魏" panose="02010800040101010101" pitchFamily="2" charset="-122"/>
              </a:rPr>
              <a:t>由</a:t>
            </a:r>
            <a:r>
              <a:rPr lang="en-US" altLang="zh-CN">
                <a:solidFill>
                  <a:srgbClr val="0000FF"/>
                </a:solidFill>
                <a:latin typeface="Times New Roman" panose="02020603050405020304" pitchFamily="18" charset="0"/>
                <a:ea typeface="华文新魏" panose="02010800040101010101" pitchFamily="2" charset="-122"/>
              </a:rPr>
              <a:t>KVL</a:t>
            </a:r>
            <a:r>
              <a:rPr lang="zh-CN" altLang="en-US">
                <a:solidFill>
                  <a:srgbClr val="0000FF"/>
                </a:solidFill>
                <a:latin typeface="Times New Roman" panose="02020603050405020304" pitchFamily="18" charset="0"/>
                <a:ea typeface="华文新魏" panose="02010800040101010101" pitchFamily="2" charset="-122"/>
              </a:rPr>
              <a:t>得 </a:t>
            </a:r>
            <a:r>
              <a:rPr lang="en-US" altLang="zh-CN">
                <a:solidFill>
                  <a:srgbClr val="0000FF"/>
                </a:solidFill>
                <a:latin typeface="Times New Roman" panose="02020603050405020304" pitchFamily="18" charset="0"/>
                <a:ea typeface="华文新魏" panose="02010800040101010101" pitchFamily="2" charset="-122"/>
              </a:rPr>
              <a:t>U = U</a:t>
            </a:r>
            <a:r>
              <a:rPr lang="en-US" altLang="zh-CN" baseline="-25000">
                <a:solidFill>
                  <a:srgbClr val="0000FF"/>
                </a:solidFill>
                <a:latin typeface="Times New Roman" panose="02020603050405020304" pitchFamily="18" charset="0"/>
                <a:ea typeface="华文新魏" panose="02010800040101010101" pitchFamily="2" charset="-122"/>
              </a:rPr>
              <a:t>1</a:t>
            </a:r>
            <a:r>
              <a:rPr lang="en-US" altLang="zh-CN">
                <a:solidFill>
                  <a:srgbClr val="0000FF"/>
                </a:solidFill>
                <a:latin typeface="Times New Roman" panose="02020603050405020304" pitchFamily="18" charset="0"/>
                <a:ea typeface="华文新魏" panose="02010800040101010101" pitchFamily="2" charset="-122"/>
              </a:rPr>
              <a:t> </a:t>
            </a:r>
            <a:r>
              <a:rPr lang="en-US" altLang="zh-CN">
                <a:solidFill>
                  <a:srgbClr val="0000FF"/>
                </a:solidFill>
                <a:latin typeface="黑体" panose="02010609060101010101" pitchFamily="49" charset="-122"/>
                <a:ea typeface="黑体" panose="02010609060101010101" pitchFamily="49" charset="-122"/>
              </a:rPr>
              <a:t>-</a:t>
            </a:r>
            <a:r>
              <a:rPr lang="en-US" altLang="zh-CN">
                <a:solidFill>
                  <a:srgbClr val="0000FF"/>
                </a:solidFill>
                <a:latin typeface="Times New Roman" panose="02020603050405020304" pitchFamily="18" charset="0"/>
                <a:ea typeface="华文新魏" panose="02010800040101010101" pitchFamily="2" charset="-122"/>
              </a:rPr>
              <a:t> 2U</a:t>
            </a:r>
            <a:r>
              <a:rPr lang="en-US" altLang="zh-CN" baseline="-25000">
                <a:solidFill>
                  <a:srgbClr val="0000FF"/>
                </a:solidFill>
                <a:latin typeface="Times New Roman" panose="02020603050405020304" pitchFamily="18" charset="0"/>
                <a:ea typeface="华文新魏" panose="02010800040101010101" pitchFamily="2" charset="-122"/>
              </a:rPr>
              <a:t>1</a:t>
            </a:r>
            <a:r>
              <a:rPr lang="en-US" altLang="zh-CN">
                <a:solidFill>
                  <a:srgbClr val="0000FF"/>
                </a:solidFill>
                <a:latin typeface="Times New Roman" panose="02020603050405020304" pitchFamily="18" charset="0"/>
                <a:ea typeface="华文新魏" panose="02010800040101010101" pitchFamily="2" charset="-122"/>
              </a:rPr>
              <a:t> + 2I = 2I – U</a:t>
            </a:r>
            <a:r>
              <a:rPr lang="en-US" altLang="zh-CN" baseline="-25000">
                <a:solidFill>
                  <a:srgbClr val="0000FF"/>
                </a:solidFill>
                <a:latin typeface="Times New Roman" panose="02020603050405020304" pitchFamily="18" charset="0"/>
                <a:ea typeface="华文新魏" panose="02010800040101010101" pitchFamily="2" charset="-122"/>
              </a:rPr>
              <a:t>1</a:t>
            </a:r>
            <a:r>
              <a:rPr lang="en-US" altLang="zh-CN">
                <a:solidFill>
                  <a:srgbClr val="0000FF"/>
                </a:solidFill>
                <a:latin typeface="Times New Roman" panose="02020603050405020304" pitchFamily="18" charset="0"/>
                <a:ea typeface="华文新魏" panose="02010800040101010101" pitchFamily="2" charset="-122"/>
              </a:rPr>
              <a:t> = 4I </a:t>
            </a:r>
          </a:p>
          <a:p>
            <a:pPr eaLnBrk="1" hangingPunct="1"/>
            <a:r>
              <a:rPr lang="zh-CN" altLang="en-US">
                <a:solidFill>
                  <a:srgbClr val="0000FF"/>
                </a:solidFill>
                <a:latin typeface="Times New Roman" panose="02020603050405020304" pitchFamily="18" charset="0"/>
                <a:ea typeface="华文新魏" panose="02010800040101010101" pitchFamily="2" charset="-122"/>
              </a:rPr>
              <a:t>所以       </a:t>
            </a:r>
            <a:r>
              <a:rPr lang="en-US" altLang="zh-CN">
                <a:solidFill>
                  <a:srgbClr val="0000FF"/>
                </a:solidFill>
                <a:latin typeface="Times New Roman" panose="02020603050405020304" pitchFamily="18" charset="0"/>
                <a:ea typeface="华文新魏" panose="02010800040101010101" pitchFamily="2" charset="-122"/>
              </a:rPr>
              <a:t>R</a:t>
            </a:r>
            <a:r>
              <a:rPr lang="en-US" altLang="zh-CN" baseline="-25000">
                <a:solidFill>
                  <a:srgbClr val="0000FF"/>
                </a:solidFill>
                <a:latin typeface="Times New Roman" panose="02020603050405020304" pitchFamily="18" charset="0"/>
                <a:ea typeface="华文新魏" panose="02010800040101010101" pitchFamily="2" charset="-122"/>
              </a:rPr>
              <a:t>0</a:t>
            </a:r>
            <a:r>
              <a:rPr lang="en-US" altLang="zh-CN">
                <a:solidFill>
                  <a:srgbClr val="0000FF"/>
                </a:solidFill>
                <a:latin typeface="Times New Roman" panose="02020603050405020304" pitchFamily="18" charset="0"/>
                <a:ea typeface="华文新魏" panose="02010800040101010101" pitchFamily="2" charset="-122"/>
              </a:rPr>
              <a:t> =U/I = 4Ω</a:t>
            </a:r>
          </a:p>
          <a:p>
            <a:pPr eaLnBrk="1" hangingPunct="1"/>
            <a:r>
              <a:rPr lang="en-US" altLang="zh-CN">
                <a:solidFill>
                  <a:srgbClr val="0000FF"/>
                </a:solidFill>
                <a:latin typeface="Times New Roman" panose="02020603050405020304" pitchFamily="18" charset="0"/>
                <a:ea typeface="华文新魏" panose="02010800040101010101" pitchFamily="2" charset="-122"/>
              </a:rPr>
              <a:t>(2) </a:t>
            </a:r>
            <a:r>
              <a:rPr lang="zh-CN" altLang="en-US">
                <a:solidFill>
                  <a:srgbClr val="0000FF"/>
                </a:solidFill>
                <a:latin typeface="Times New Roman" panose="02020603050405020304" pitchFamily="18" charset="0"/>
                <a:ea typeface="华文新魏" panose="02010800040101010101" pitchFamily="2" charset="-122"/>
              </a:rPr>
              <a:t>求</a:t>
            </a:r>
            <a:r>
              <a:rPr lang="en-US" altLang="zh-CN">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OC</a:t>
            </a:r>
            <a:r>
              <a:rPr lang="zh-CN" altLang="en-US">
                <a:solidFill>
                  <a:srgbClr val="0000FF"/>
                </a:solidFill>
                <a:latin typeface="Times New Roman" panose="02020603050405020304" pitchFamily="18" charset="0"/>
                <a:ea typeface="华文新魏" panose="02010800040101010101" pitchFamily="2" charset="-122"/>
              </a:rPr>
              <a:t>。画出戴维南等效电路，</a:t>
            </a:r>
          </a:p>
          <a:p>
            <a:pPr eaLnBrk="1" hangingPunct="1"/>
            <a:r>
              <a:rPr lang="zh-CN" altLang="en-US">
                <a:solidFill>
                  <a:srgbClr val="0000FF"/>
                </a:solidFill>
                <a:latin typeface="Times New Roman" panose="02020603050405020304" pitchFamily="18" charset="0"/>
                <a:ea typeface="华文新魏" panose="02010800040101010101" pitchFamily="2" charset="-122"/>
              </a:rPr>
              <a:t>接上</a:t>
            </a:r>
            <a:r>
              <a:rPr lang="en-US" altLang="zh-CN">
                <a:solidFill>
                  <a:srgbClr val="0000FF"/>
                </a:solidFill>
                <a:latin typeface="华文新魏" panose="02010800040101010101" pitchFamily="2" charset="-122"/>
                <a:ea typeface="华文新魏" panose="02010800040101010101" pitchFamily="2" charset="-122"/>
              </a:rPr>
              <a:t>R</a:t>
            </a:r>
            <a:r>
              <a:rPr lang="en-US" altLang="zh-CN" baseline="-25000">
                <a:solidFill>
                  <a:srgbClr val="0000FF"/>
                </a:solidFill>
                <a:latin typeface="华文新魏" panose="02010800040101010101" pitchFamily="2" charset="-122"/>
                <a:ea typeface="华文新魏" panose="02010800040101010101" pitchFamily="2" charset="-122"/>
              </a:rPr>
              <a:t>L</a:t>
            </a:r>
            <a:r>
              <a:rPr lang="zh-CN" altLang="en-US">
                <a:solidFill>
                  <a:srgbClr val="0000FF"/>
                </a:solidFill>
                <a:latin typeface="华文新魏" panose="02010800040101010101" pitchFamily="2" charset="-122"/>
                <a:ea typeface="华文新魏" panose="02010800040101010101" pitchFamily="2" charset="-122"/>
              </a:rPr>
              <a:t>，</a:t>
            </a:r>
            <a:r>
              <a:rPr lang="zh-CN" altLang="en-US">
                <a:solidFill>
                  <a:srgbClr val="0000FF"/>
                </a:solidFill>
                <a:latin typeface="Times New Roman" panose="02020603050405020304" pitchFamily="18" charset="0"/>
                <a:ea typeface="华文新魏" panose="02010800040101010101" pitchFamily="2" charset="-122"/>
              </a:rPr>
              <a:t>如图</a:t>
            </a:r>
            <a:r>
              <a:rPr lang="en-US" altLang="zh-CN">
                <a:solidFill>
                  <a:srgbClr val="0000FF"/>
                </a:solidFill>
                <a:latin typeface="Times New Roman" panose="02020603050405020304" pitchFamily="18" charset="0"/>
                <a:ea typeface="华文新魏" panose="02010800040101010101" pitchFamily="2" charset="-122"/>
              </a:rPr>
              <a:t>(c)</a:t>
            </a:r>
            <a:r>
              <a:rPr lang="zh-CN" altLang="en-US">
                <a:solidFill>
                  <a:srgbClr val="0000FF"/>
                </a:solidFill>
                <a:latin typeface="Times New Roman" panose="02020603050405020304" pitchFamily="18" charset="0"/>
                <a:ea typeface="华文新魏" panose="02010800040101010101" pitchFamily="2" charset="-122"/>
              </a:rPr>
              <a:t>。  </a:t>
            </a:r>
            <a:r>
              <a:rPr lang="en-US" altLang="zh-CN">
                <a:solidFill>
                  <a:srgbClr val="0000FF"/>
                </a:solidFill>
                <a:latin typeface="Times New Roman" panose="02020603050405020304" pitchFamily="18" charset="0"/>
                <a:ea typeface="华文新魏" panose="02010800040101010101" pitchFamily="2" charset="-122"/>
              </a:rPr>
              <a:t>I</a:t>
            </a:r>
            <a:r>
              <a:rPr lang="en-US" altLang="zh-CN" baseline="-25000">
                <a:solidFill>
                  <a:srgbClr val="0000FF"/>
                </a:solidFill>
                <a:latin typeface="Times New Roman" panose="02020603050405020304" pitchFamily="18" charset="0"/>
                <a:ea typeface="华文新魏" panose="02010800040101010101" pitchFamily="2" charset="-122"/>
              </a:rPr>
              <a:t>L</a:t>
            </a:r>
            <a:r>
              <a:rPr lang="en-US" altLang="zh-CN">
                <a:solidFill>
                  <a:srgbClr val="0000FF"/>
                </a:solidFill>
                <a:latin typeface="Times New Roman" panose="02020603050405020304" pitchFamily="18" charset="0"/>
                <a:ea typeface="华文新魏" panose="02010800040101010101" pitchFamily="2" charset="-122"/>
              </a:rPr>
              <a:t> =U</a:t>
            </a:r>
            <a:r>
              <a:rPr lang="en-US" altLang="zh-CN" baseline="-25000">
                <a:solidFill>
                  <a:srgbClr val="0000FF"/>
                </a:solidFill>
                <a:latin typeface="Times New Roman" panose="02020603050405020304" pitchFamily="18" charset="0"/>
                <a:ea typeface="华文新魏" panose="02010800040101010101" pitchFamily="2" charset="-122"/>
              </a:rPr>
              <a:t>OC</a:t>
            </a:r>
            <a:r>
              <a:rPr lang="en-US" altLang="zh-CN">
                <a:solidFill>
                  <a:srgbClr val="0000FF"/>
                </a:solidFill>
                <a:latin typeface="Times New Roman" panose="02020603050405020304" pitchFamily="18" charset="0"/>
                <a:ea typeface="华文新魏" panose="02010800040101010101" pitchFamily="2" charset="-122"/>
              </a:rPr>
              <a:t>/(R</a:t>
            </a:r>
            <a:r>
              <a:rPr lang="en-US" altLang="zh-CN" baseline="-25000">
                <a:solidFill>
                  <a:srgbClr val="0000FF"/>
                </a:solidFill>
                <a:latin typeface="Times New Roman" panose="02020603050405020304" pitchFamily="18" charset="0"/>
                <a:ea typeface="华文新魏" panose="02010800040101010101" pitchFamily="2" charset="-122"/>
              </a:rPr>
              <a:t>0</a:t>
            </a:r>
            <a:r>
              <a:rPr lang="en-US" altLang="zh-CN">
                <a:solidFill>
                  <a:srgbClr val="0000FF"/>
                </a:solidFill>
                <a:latin typeface="Times New Roman" panose="02020603050405020304" pitchFamily="18" charset="0"/>
                <a:ea typeface="华文新魏" panose="02010800040101010101" pitchFamily="2" charset="-122"/>
              </a:rPr>
              <a:t>+R</a:t>
            </a:r>
            <a:r>
              <a:rPr lang="en-US" altLang="zh-CN" baseline="-25000">
                <a:solidFill>
                  <a:srgbClr val="0000FF"/>
                </a:solidFill>
                <a:latin typeface="Times New Roman" panose="02020603050405020304" pitchFamily="18" charset="0"/>
                <a:ea typeface="华文新魏" panose="02010800040101010101" pitchFamily="2" charset="-122"/>
              </a:rPr>
              <a:t>L</a:t>
            </a:r>
            <a:r>
              <a:rPr lang="en-US" altLang="zh-CN">
                <a:solidFill>
                  <a:srgbClr val="0000FF"/>
                </a:solidFill>
                <a:latin typeface="Times New Roman" panose="02020603050405020304" pitchFamily="18" charset="0"/>
                <a:ea typeface="华文新魏" panose="02010800040101010101" pitchFamily="2" charset="-122"/>
              </a:rPr>
              <a:t>)</a:t>
            </a:r>
          </a:p>
          <a:p>
            <a:pPr eaLnBrk="1" hangingPunct="1"/>
            <a:r>
              <a:rPr lang="zh-CN" altLang="en-US">
                <a:solidFill>
                  <a:srgbClr val="0000FF"/>
                </a:solidFill>
                <a:latin typeface="Times New Roman" panose="02020603050405020304" pitchFamily="18" charset="0"/>
                <a:ea typeface="华文新魏" panose="02010800040101010101" pitchFamily="2" charset="-122"/>
              </a:rPr>
              <a:t>将</a:t>
            </a:r>
            <a:r>
              <a:rPr lang="en-US" altLang="zh-CN">
                <a:solidFill>
                  <a:srgbClr val="0000FF"/>
                </a:solidFill>
                <a:latin typeface="Times New Roman" panose="02020603050405020304" pitchFamily="18" charset="0"/>
                <a:ea typeface="华文新魏" panose="02010800040101010101" pitchFamily="2" charset="-122"/>
              </a:rPr>
              <a:t>R</a:t>
            </a:r>
            <a:r>
              <a:rPr lang="en-US" altLang="zh-CN" baseline="-25000">
                <a:solidFill>
                  <a:srgbClr val="0000FF"/>
                </a:solidFill>
                <a:latin typeface="Times New Roman" panose="02020603050405020304" pitchFamily="18" charset="0"/>
                <a:ea typeface="华文新魏" panose="02010800040101010101" pitchFamily="2" charset="-122"/>
              </a:rPr>
              <a:t>0</a:t>
            </a:r>
            <a:r>
              <a:rPr lang="en-US" altLang="zh-CN">
                <a:solidFill>
                  <a:srgbClr val="0000FF"/>
                </a:solidFill>
                <a:latin typeface="Times New Roman" panose="02020603050405020304" pitchFamily="18" charset="0"/>
                <a:ea typeface="华文新魏" panose="02010800040101010101" pitchFamily="2" charset="-122"/>
              </a:rPr>
              <a:t> = 4Ω,R</a:t>
            </a:r>
            <a:r>
              <a:rPr lang="en-US" altLang="zh-CN" baseline="-25000">
                <a:solidFill>
                  <a:srgbClr val="0000FF"/>
                </a:solidFill>
                <a:latin typeface="Times New Roman" panose="02020603050405020304" pitchFamily="18" charset="0"/>
                <a:ea typeface="华文新魏" panose="02010800040101010101" pitchFamily="2" charset="-122"/>
              </a:rPr>
              <a:t>L</a:t>
            </a:r>
            <a:r>
              <a:rPr lang="en-US" altLang="zh-CN">
                <a:solidFill>
                  <a:srgbClr val="0000FF"/>
                </a:solidFill>
                <a:latin typeface="Times New Roman" panose="02020603050405020304" pitchFamily="18" charset="0"/>
                <a:ea typeface="华文新魏" panose="02010800040101010101" pitchFamily="2" charset="-122"/>
              </a:rPr>
              <a:t> = 2 Ω</a:t>
            </a:r>
            <a:r>
              <a:rPr lang="zh-CN" altLang="en-US">
                <a:solidFill>
                  <a:srgbClr val="0000FF"/>
                </a:solidFill>
                <a:latin typeface="Times New Roman" panose="02020603050405020304" pitchFamily="18" charset="0"/>
                <a:ea typeface="华文新魏" panose="02010800040101010101" pitchFamily="2" charset="-122"/>
              </a:rPr>
              <a:t>，</a:t>
            </a:r>
            <a:r>
              <a:rPr lang="en-US" altLang="zh-CN">
                <a:solidFill>
                  <a:srgbClr val="0000FF"/>
                </a:solidFill>
                <a:latin typeface="Times New Roman" panose="02020603050405020304" pitchFamily="18" charset="0"/>
                <a:ea typeface="华文新魏" panose="02010800040101010101" pitchFamily="2" charset="-122"/>
              </a:rPr>
              <a:t>I</a:t>
            </a:r>
            <a:r>
              <a:rPr lang="en-US" altLang="zh-CN" baseline="-25000">
                <a:solidFill>
                  <a:srgbClr val="0000FF"/>
                </a:solidFill>
                <a:latin typeface="Times New Roman" panose="02020603050405020304" pitchFamily="18" charset="0"/>
                <a:ea typeface="华文新魏" panose="02010800040101010101" pitchFamily="2" charset="-122"/>
              </a:rPr>
              <a:t>L</a:t>
            </a:r>
            <a:r>
              <a:rPr lang="en-US" altLang="zh-CN">
                <a:solidFill>
                  <a:srgbClr val="0000FF"/>
                </a:solidFill>
                <a:latin typeface="Times New Roman" panose="02020603050405020304" pitchFamily="18" charset="0"/>
                <a:ea typeface="华文新魏" panose="02010800040101010101" pitchFamily="2" charset="-122"/>
              </a:rPr>
              <a:t>=2A</a:t>
            </a:r>
            <a:r>
              <a:rPr lang="zh-CN" altLang="en-US">
                <a:solidFill>
                  <a:srgbClr val="0000FF"/>
                </a:solidFill>
                <a:latin typeface="Times New Roman" panose="02020603050405020304" pitchFamily="18" charset="0"/>
                <a:ea typeface="华文新魏" panose="02010800040101010101" pitchFamily="2" charset="-122"/>
              </a:rPr>
              <a:t>代入上式得</a:t>
            </a:r>
          </a:p>
          <a:p>
            <a:pPr eaLnBrk="1" hangingPunct="1"/>
            <a:r>
              <a:rPr lang="zh-CN" altLang="en-US">
                <a:solidFill>
                  <a:srgbClr val="0000FF"/>
                </a:solidFill>
                <a:latin typeface="Times New Roman" panose="02020603050405020304" pitchFamily="18" charset="0"/>
                <a:ea typeface="华文新魏" panose="02010800040101010101" pitchFamily="2" charset="-122"/>
              </a:rPr>
              <a:t>   </a:t>
            </a:r>
            <a:r>
              <a:rPr lang="en-US" altLang="zh-CN">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OC</a:t>
            </a:r>
            <a:r>
              <a:rPr lang="en-US" altLang="zh-CN">
                <a:solidFill>
                  <a:srgbClr val="0000FF"/>
                </a:solidFill>
                <a:latin typeface="Times New Roman" panose="02020603050405020304" pitchFamily="18" charset="0"/>
                <a:ea typeface="华文新魏" panose="02010800040101010101" pitchFamily="2" charset="-122"/>
              </a:rPr>
              <a:t> = (R</a:t>
            </a:r>
            <a:r>
              <a:rPr lang="en-US" altLang="zh-CN" baseline="-25000">
                <a:solidFill>
                  <a:srgbClr val="0000FF"/>
                </a:solidFill>
                <a:latin typeface="Times New Roman" panose="02020603050405020304" pitchFamily="18" charset="0"/>
                <a:ea typeface="华文新魏" panose="02010800040101010101" pitchFamily="2" charset="-122"/>
              </a:rPr>
              <a:t>0</a:t>
            </a:r>
            <a:r>
              <a:rPr lang="en-US" altLang="zh-CN">
                <a:solidFill>
                  <a:srgbClr val="0000FF"/>
                </a:solidFill>
                <a:latin typeface="Times New Roman" panose="02020603050405020304" pitchFamily="18" charset="0"/>
                <a:ea typeface="华文新魏" panose="02010800040101010101" pitchFamily="2" charset="-122"/>
              </a:rPr>
              <a:t>+R</a:t>
            </a:r>
            <a:r>
              <a:rPr lang="en-US" altLang="zh-CN" baseline="-25000">
                <a:solidFill>
                  <a:srgbClr val="0000FF"/>
                </a:solidFill>
                <a:latin typeface="Times New Roman" panose="02020603050405020304" pitchFamily="18" charset="0"/>
                <a:ea typeface="华文新魏" panose="02010800040101010101" pitchFamily="2" charset="-122"/>
              </a:rPr>
              <a:t>L</a:t>
            </a:r>
            <a:r>
              <a:rPr lang="en-US" altLang="zh-CN">
                <a:solidFill>
                  <a:srgbClr val="0000FF"/>
                </a:solidFill>
                <a:latin typeface="Times New Roman" panose="02020603050405020304" pitchFamily="18" charset="0"/>
                <a:ea typeface="华文新魏" panose="02010800040101010101" pitchFamily="2" charset="-122"/>
              </a:rPr>
              <a:t>) I</a:t>
            </a:r>
            <a:r>
              <a:rPr lang="en-US" altLang="zh-CN" baseline="-25000">
                <a:solidFill>
                  <a:srgbClr val="0000FF"/>
                </a:solidFill>
                <a:latin typeface="Times New Roman" panose="02020603050405020304" pitchFamily="18" charset="0"/>
                <a:ea typeface="华文新魏" panose="02010800040101010101" pitchFamily="2" charset="-122"/>
              </a:rPr>
              <a:t>L</a:t>
            </a:r>
            <a:r>
              <a:rPr lang="en-US" altLang="zh-CN">
                <a:solidFill>
                  <a:srgbClr val="0000FF"/>
                </a:solidFill>
                <a:latin typeface="Times New Roman" panose="02020603050405020304" pitchFamily="18" charset="0"/>
                <a:ea typeface="华文新魏" panose="02010800040101010101" pitchFamily="2" charset="-122"/>
              </a:rPr>
              <a:t> = (4+2) ×2 =12V</a:t>
            </a:r>
          </a:p>
          <a:p>
            <a:pPr eaLnBrk="1" hangingPunct="1"/>
            <a:r>
              <a:rPr lang="en-US" altLang="zh-CN">
                <a:solidFill>
                  <a:srgbClr val="0000FF"/>
                </a:solidFill>
                <a:latin typeface="Times New Roman" panose="02020603050405020304" pitchFamily="18" charset="0"/>
                <a:ea typeface="华文新魏" panose="02010800040101010101" pitchFamily="2" charset="-122"/>
              </a:rPr>
              <a:t>(3)</a:t>
            </a:r>
            <a:r>
              <a:rPr lang="zh-CN" altLang="en-US">
                <a:solidFill>
                  <a:srgbClr val="0000FF"/>
                </a:solidFill>
                <a:latin typeface="Times New Roman" panose="02020603050405020304" pitchFamily="18" charset="0"/>
                <a:ea typeface="华文新魏" panose="02010800040101010101" pitchFamily="2" charset="-122"/>
              </a:rPr>
              <a:t>根据最大功率传输条件可知，</a:t>
            </a:r>
          </a:p>
          <a:p>
            <a:pPr eaLnBrk="1" hangingPunct="1"/>
            <a:r>
              <a:rPr lang="zh-CN" altLang="en-US">
                <a:solidFill>
                  <a:srgbClr val="0000FF"/>
                </a:solidFill>
                <a:latin typeface="Times New Roman" panose="02020603050405020304" pitchFamily="18" charset="0"/>
                <a:ea typeface="华文新魏" panose="02010800040101010101" pitchFamily="2" charset="-122"/>
              </a:rPr>
              <a:t>    当</a:t>
            </a:r>
            <a:r>
              <a:rPr lang="en-US" altLang="zh-CN">
                <a:solidFill>
                  <a:srgbClr val="0000FF"/>
                </a:solidFill>
                <a:latin typeface="Times New Roman" panose="02020603050405020304" pitchFamily="18" charset="0"/>
                <a:ea typeface="华文新魏" panose="02010800040101010101" pitchFamily="2" charset="-122"/>
              </a:rPr>
              <a:t>R</a:t>
            </a:r>
            <a:r>
              <a:rPr lang="en-US" altLang="zh-CN" baseline="-25000">
                <a:solidFill>
                  <a:srgbClr val="0000FF"/>
                </a:solidFill>
                <a:latin typeface="Times New Roman" panose="02020603050405020304" pitchFamily="18" charset="0"/>
                <a:ea typeface="华文新魏" panose="02010800040101010101" pitchFamily="2" charset="-122"/>
              </a:rPr>
              <a:t>L</a:t>
            </a:r>
            <a:r>
              <a:rPr lang="en-US" altLang="zh-CN">
                <a:solidFill>
                  <a:srgbClr val="0000FF"/>
                </a:solidFill>
                <a:latin typeface="Times New Roman" panose="02020603050405020304" pitchFamily="18" charset="0"/>
                <a:ea typeface="华文新魏" panose="02010800040101010101" pitchFamily="2" charset="-122"/>
              </a:rPr>
              <a:t> = R</a:t>
            </a:r>
            <a:r>
              <a:rPr lang="en-US" altLang="zh-CN" baseline="-25000">
                <a:solidFill>
                  <a:srgbClr val="0000FF"/>
                </a:solidFill>
                <a:latin typeface="Times New Roman" panose="02020603050405020304" pitchFamily="18" charset="0"/>
                <a:ea typeface="华文新魏" panose="02010800040101010101" pitchFamily="2" charset="-122"/>
              </a:rPr>
              <a:t>0</a:t>
            </a:r>
            <a:r>
              <a:rPr lang="en-US" altLang="zh-CN">
                <a:solidFill>
                  <a:srgbClr val="0000FF"/>
                </a:solidFill>
                <a:latin typeface="Times New Roman" panose="02020603050405020304" pitchFamily="18" charset="0"/>
                <a:ea typeface="华文新魏" panose="02010800040101010101" pitchFamily="2" charset="-122"/>
              </a:rPr>
              <a:t> = 4Ω</a:t>
            </a:r>
            <a:r>
              <a:rPr lang="zh-CN" altLang="en-US">
                <a:solidFill>
                  <a:srgbClr val="0000FF"/>
                </a:solidFill>
                <a:latin typeface="Times New Roman" panose="02020603050405020304" pitchFamily="18" charset="0"/>
                <a:ea typeface="华文新魏" panose="02010800040101010101" pitchFamily="2" charset="-122"/>
              </a:rPr>
              <a:t>时，</a:t>
            </a:r>
            <a:r>
              <a:rPr lang="en-US" altLang="zh-CN">
                <a:solidFill>
                  <a:srgbClr val="0000FF"/>
                </a:solidFill>
                <a:latin typeface="Times New Roman" panose="02020603050405020304" pitchFamily="18" charset="0"/>
                <a:ea typeface="华文新魏" panose="02010800040101010101" pitchFamily="2" charset="-122"/>
              </a:rPr>
              <a:t>P</a:t>
            </a:r>
            <a:r>
              <a:rPr lang="en-US" altLang="zh-CN" baseline="-25000">
                <a:solidFill>
                  <a:srgbClr val="0000FF"/>
                </a:solidFill>
                <a:latin typeface="Times New Roman" panose="02020603050405020304" pitchFamily="18" charset="0"/>
                <a:ea typeface="华文新魏" panose="02010800040101010101" pitchFamily="2" charset="-122"/>
              </a:rPr>
              <a:t>Lmax</a:t>
            </a:r>
            <a:r>
              <a:rPr lang="en-US" altLang="zh-CN">
                <a:solidFill>
                  <a:srgbClr val="0000FF"/>
                </a:solidFill>
                <a:latin typeface="Times New Roman" panose="02020603050405020304" pitchFamily="18" charset="0"/>
                <a:ea typeface="华文新魏" panose="02010800040101010101" pitchFamily="2" charset="-122"/>
              </a:rPr>
              <a:t> = 9W</a:t>
            </a:r>
          </a:p>
        </p:txBody>
      </p:sp>
      <p:graphicFrame>
        <p:nvGraphicFramePr>
          <p:cNvPr id="58382" name="对象 58381">
            <a:extLst>
              <a:ext uri="{FF2B5EF4-FFF2-40B4-BE49-F238E27FC236}">
                <a16:creationId xmlns:a16="http://schemas.microsoft.com/office/drawing/2014/main" id="{AC7E3EC2-CF63-42A7-8556-215A034BCD85}"/>
              </a:ext>
            </a:extLst>
          </p:cNvPr>
          <p:cNvGraphicFramePr>
            <a:graphicFrameLocks/>
          </p:cNvGraphicFramePr>
          <p:nvPr/>
        </p:nvGraphicFramePr>
        <p:xfrm>
          <a:off x="4800600" y="1600200"/>
          <a:ext cx="4421188" cy="2165350"/>
        </p:xfrm>
        <a:graphic>
          <a:graphicData uri="http://schemas.openxmlformats.org/presentationml/2006/ole">
            <mc:AlternateContent xmlns:mc="http://schemas.openxmlformats.org/markup-compatibility/2006">
              <mc:Choice xmlns:v="urn:schemas-microsoft-com:vml" Requires="v">
                <p:oleObj spid="_x0000_s63552" r:id="rId3" imgW="4421124" imgH="2165604" progId="Visio.Drawing.5">
                  <p:embed/>
                </p:oleObj>
              </mc:Choice>
              <mc:Fallback>
                <p:oleObj r:id="rId3" imgW="4421124" imgH="2165604" progId="Visio.Drawing.5">
                  <p:embed/>
                  <p:pic>
                    <p:nvPicPr>
                      <p:cNvPr id="0" name="对象 5838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600200"/>
                        <a:ext cx="4421188"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8383" name="对象 58382">
            <a:extLst>
              <a:ext uri="{FF2B5EF4-FFF2-40B4-BE49-F238E27FC236}">
                <a16:creationId xmlns:a16="http://schemas.microsoft.com/office/drawing/2014/main" id="{034D21D7-4474-4342-A919-7DC99B16863A}"/>
              </a:ext>
            </a:extLst>
          </p:cNvPr>
          <p:cNvGraphicFramePr>
            <a:graphicFrameLocks/>
          </p:cNvGraphicFramePr>
          <p:nvPr/>
        </p:nvGraphicFramePr>
        <p:xfrm>
          <a:off x="4554538" y="3581400"/>
          <a:ext cx="3370262" cy="1931988"/>
        </p:xfrm>
        <a:graphic>
          <a:graphicData uri="http://schemas.openxmlformats.org/presentationml/2006/ole">
            <mc:AlternateContent xmlns:mc="http://schemas.openxmlformats.org/markup-compatibility/2006">
              <mc:Choice xmlns:v="urn:schemas-microsoft-com:vml" Requires="v">
                <p:oleObj spid="_x0000_s63553" r:id="rId5" imgW="3371088" imgH="1932432" progId="Visio.Drawing.5">
                  <p:embed/>
                </p:oleObj>
              </mc:Choice>
              <mc:Fallback>
                <p:oleObj r:id="rId5" imgW="3371088" imgH="1932432" progId="Visio.Drawing.5">
                  <p:embed/>
                  <p:pic>
                    <p:nvPicPr>
                      <p:cNvPr id="0" name="对象 5838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4538" y="3581400"/>
                        <a:ext cx="3370262" cy="193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8385" name="对象 58384">
            <a:extLst>
              <a:ext uri="{FF2B5EF4-FFF2-40B4-BE49-F238E27FC236}">
                <a16:creationId xmlns:a16="http://schemas.microsoft.com/office/drawing/2014/main" id="{85B4BF4B-FEBF-48AA-BD86-E47E474F1973}"/>
              </a:ext>
            </a:extLst>
          </p:cNvPr>
          <p:cNvGraphicFramePr>
            <a:graphicFrameLocks/>
          </p:cNvGraphicFramePr>
          <p:nvPr/>
        </p:nvGraphicFramePr>
        <p:xfrm>
          <a:off x="7772400" y="3886200"/>
          <a:ext cx="1506538" cy="1600200"/>
        </p:xfrm>
        <a:graphic>
          <a:graphicData uri="http://schemas.openxmlformats.org/presentationml/2006/ole">
            <mc:AlternateContent xmlns:mc="http://schemas.openxmlformats.org/markup-compatibility/2006">
              <mc:Choice xmlns:v="urn:schemas-microsoft-com:vml" Requires="v">
                <p:oleObj spid="_x0000_s63554" r:id="rId7" imgW="1505712" imgH="1600200" progId="Visio.Drawing.5">
                  <p:embed/>
                </p:oleObj>
              </mc:Choice>
              <mc:Fallback>
                <p:oleObj r:id="rId7" imgW="1505712" imgH="1600200" progId="Visio.Drawing.5">
                  <p:embed/>
                  <p:pic>
                    <p:nvPicPr>
                      <p:cNvPr id="0" name="对象 5838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2400" y="3886200"/>
                        <a:ext cx="150653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8386" name="云形标注 58385">
            <a:extLst>
              <a:ext uri="{FF2B5EF4-FFF2-40B4-BE49-F238E27FC236}">
                <a16:creationId xmlns:a16="http://schemas.microsoft.com/office/drawing/2014/main" id="{3325D76C-D4E3-47FB-B854-14CF6504D06E}"/>
              </a:ext>
            </a:extLst>
          </p:cNvPr>
          <p:cNvSpPr>
            <a:spLocks noChangeArrowheads="1"/>
          </p:cNvSpPr>
          <p:nvPr/>
        </p:nvSpPr>
        <p:spPr bwMode="auto">
          <a:xfrm>
            <a:off x="4267200" y="5640388"/>
            <a:ext cx="4492625" cy="663575"/>
          </a:xfrm>
          <a:prstGeom prst="cloudCallout">
            <a:avLst>
              <a:gd name="adj1" fmla="val 22546"/>
              <a:gd name="adj2" fmla="val -88755"/>
            </a:avLst>
          </a:prstGeom>
          <a:gradFill rotWithShape="0">
            <a:gsLst>
              <a:gs pos="0">
                <a:schemeClr val="accent1"/>
              </a:gs>
              <a:gs pos="100000">
                <a:schemeClr val="bg1"/>
              </a:gs>
            </a:gsLst>
            <a:lin ang="5400000" scaled="1"/>
          </a:gradFill>
          <a:ln w="9525">
            <a:solidFill>
              <a:schemeClr val="tx1"/>
            </a:solidFill>
            <a:miter lim="800000"/>
            <a:headEnd/>
            <a:tailEnd/>
          </a:ln>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solidFill>
                  <a:srgbClr val="FF0000"/>
                </a:solidFill>
                <a:latin typeface="Times New Roman" panose="02020603050405020304" pitchFamily="18" charset="0"/>
                <a:ea typeface="华文新魏" panose="02010800040101010101" pitchFamily="2" charset="-122"/>
              </a:rPr>
              <a:t>U</a:t>
            </a:r>
            <a:r>
              <a:rPr lang="zh-CN" altLang="en-US" sz="2400">
                <a:solidFill>
                  <a:srgbClr val="FF0000"/>
                </a:solidFill>
                <a:latin typeface="Times New Roman" panose="02020603050405020304" pitchFamily="18" charset="0"/>
                <a:ea typeface="华文新魏" panose="02010800040101010101" pitchFamily="2" charset="-122"/>
              </a:rPr>
              <a:t>，</a:t>
            </a:r>
            <a:r>
              <a:rPr lang="en-US" altLang="zh-CN" sz="2400">
                <a:solidFill>
                  <a:srgbClr val="FF0000"/>
                </a:solidFill>
                <a:latin typeface="Times New Roman" panose="02020603050405020304" pitchFamily="18" charset="0"/>
                <a:ea typeface="华文新魏" panose="02010800040101010101" pitchFamily="2" charset="-122"/>
              </a:rPr>
              <a:t>I</a:t>
            </a:r>
            <a:r>
              <a:rPr lang="zh-CN" altLang="en-US" sz="2400">
                <a:solidFill>
                  <a:srgbClr val="FF0000"/>
                </a:solidFill>
                <a:latin typeface="Times New Roman" panose="02020603050405020304" pitchFamily="18" charset="0"/>
                <a:ea typeface="华文新魏" panose="02010800040101010101" pitchFamily="2" charset="-122"/>
              </a:rPr>
              <a:t>对</a:t>
            </a:r>
            <a:r>
              <a:rPr lang="en-US" altLang="zh-CN" sz="2400">
                <a:solidFill>
                  <a:srgbClr val="FF0000"/>
                </a:solidFill>
                <a:latin typeface="Times New Roman" panose="02020603050405020304" pitchFamily="18" charset="0"/>
                <a:ea typeface="华文新魏" panose="02010800040101010101" pitchFamily="2" charset="-122"/>
              </a:rPr>
              <a:t>N</a:t>
            </a:r>
            <a:r>
              <a:rPr lang="en-US" altLang="zh-CN" sz="2400" baseline="-25000">
                <a:solidFill>
                  <a:srgbClr val="FF0000"/>
                </a:solidFill>
                <a:latin typeface="Times New Roman" panose="02020603050405020304" pitchFamily="18" charset="0"/>
                <a:ea typeface="华文新魏" panose="02010800040101010101" pitchFamily="2" charset="-122"/>
              </a:rPr>
              <a:t>0</a:t>
            </a:r>
            <a:r>
              <a:rPr lang="zh-CN" altLang="en-US" sz="2400">
                <a:solidFill>
                  <a:srgbClr val="FF0000"/>
                </a:solidFill>
                <a:latin typeface="Times New Roman" panose="02020603050405020304" pitchFamily="18" charset="0"/>
                <a:ea typeface="华文新魏" panose="02010800040101010101" pitchFamily="2" charset="-122"/>
              </a:rPr>
              <a:t>关联即可</a:t>
            </a:r>
            <a:endParaRPr lang="zh-CN" altLang="en-US" sz="2400" baseline="-25000">
              <a:solidFill>
                <a:srgbClr val="FF0000"/>
              </a:solidFill>
              <a:latin typeface="Times New Roman" panose="02020603050405020304" pitchFamily="18" charset="0"/>
              <a:ea typeface="华文新魏" panose="02010800040101010101" pitchFamily="2" charset="-122"/>
            </a:endParaRPr>
          </a:p>
        </p:txBody>
      </p:sp>
      <p:sp>
        <p:nvSpPr>
          <p:cNvPr id="58377" name="文本框 58390">
            <a:hlinkClick r:id="" action="ppaction://hlinkshowjump?jump=nextslide"/>
            <a:extLst>
              <a:ext uri="{FF2B5EF4-FFF2-40B4-BE49-F238E27FC236}">
                <a16:creationId xmlns:a16="http://schemas.microsoft.com/office/drawing/2014/main" id="{546F760D-87B3-4024-9EF0-F85658D156E2}"/>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2" name="文本框 58391">
            <a:hlinkClick r:id="" action="ppaction://hlinkshowjump?jump=previousslide"/>
            <a:extLst>
              <a:ext uri="{FF2B5EF4-FFF2-40B4-BE49-F238E27FC236}">
                <a16:creationId xmlns:a16="http://schemas.microsoft.com/office/drawing/2014/main" id="{159B2F5F-D9F1-4253-8DC1-B82DE67FB4DD}"/>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58379" name="文本框 58392">
            <a:extLst>
              <a:ext uri="{FF2B5EF4-FFF2-40B4-BE49-F238E27FC236}">
                <a16:creationId xmlns:a16="http://schemas.microsoft.com/office/drawing/2014/main" id="{8680F003-3300-4963-834D-1E52FA6D1484}"/>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237C038B-C5F4-4940-A127-3699665F3741}"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45</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3" name="文本框 58393">
            <a:hlinkClick r:id="" action="ppaction://hlinkshowjump?jump=firstslide"/>
            <a:extLst>
              <a:ext uri="{FF2B5EF4-FFF2-40B4-BE49-F238E27FC236}">
                <a16:creationId xmlns:a16="http://schemas.microsoft.com/office/drawing/2014/main" id="{2A868FC8-6EBB-40BA-9A1B-750849B0359E}"/>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58396" name="矩形 58395">
            <a:extLst>
              <a:ext uri="{FF2B5EF4-FFF2-40B4-BE49-F238E27FC236}">
                <a16:creationId xmlns:a16="http://schemas.microsoft.com/office/drawing/2014/main" id="{798DBFAD-91A3-4D54-B292-2EC6DF24609B}"/>
              </a:ext>
            </a:extLst>
          </p:cNvPr>
          <p:cNvSpPr>
            <a:spLocks noChangeArrowheads="1"/>
          </p:cNvSpPr>
          <p:nvPr/>
        </p:nvSpPr>
        <p:spPr bwMode="auto">
          <a:xfrm>
            <a:off x="228600" y="1600200"/>
            <a:ext cx="4800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FF0000"/>
                </a:solidFill>
                <a:latin typeface="华文新魏" panose="02010800040101010101" pitchFamily="2" charset="-122"/>
                <a:ea typeface="华文新魏" panose="02010800040101010101" pitchFamily="2" charset="-122"/>
              </a:rPr>
              <a:t>解：</a:t>
            </a:r>
            <a:r>
              <a:rPr lang="en-US" altLang="zh-CN">
                <a:solidFill>
                  <a:srgbClr val="0000FF"/>
                </a:solidFill>
                <a:latin typeface="华文新魏" panose="02010800040101010101" pitchFamily="2" charset="-122"/>
                <a:ea typeface="华文新魏" panose="02010800040101010101" pitchFamily="2" charset="-122"/>
                <a:sym typeface="Wingdings" panose="05000000000000000000" pitchFamily="2" charset="2"/>
              </a:rPr>
              <a:t>(1)</a:t>
            </a:r>
            <a:r>
              <a:rPr lang="zh-CN" altLang="en-US">
                <a:solidFill>
                  <a:srgbClr val="0000FF"/>
                </a:solidFill>
                <a:latin typeface="华文新魏" panose="02010800040101010101" pitchFamily="2" charset="-122"/>
                <a:ea typeface="华文新魏" panose="02010800040101010101" pitchFamily="2" charset="-122"/>
                <a:sym typeface="Wingdings" panose="05000000000000000000" pitchFamily="2" charset="2"/>
              </a:rPr>
              <a:t>求</a:t>
            </a:r>
            <a:r>
              <a:rPr lang="en-US" altLang="zh-CN">
                <a:solidFill>
                  <a:srgbClr val="0000FF"/>
                </a:solidFill>
                <a:latin typeface="华文新魏" panose="02010800040101010101" pitchFamily="2" charset="-122"/>
                <a:ea typeface="华文新魏" panose="02010800040101010101" pitchFamily="2" charset="-122"/>
              </a:rPr>
              <a:t>R</a:t>
            </a:r>
            <a:r>
              <a:rPr lang="en-US" altLang="zh-CN" baseline="-25000">
                <a:solidFill>
                  <a:srgbClr val="0000FF"/>
                </a:solidFill>
                <a:latin typeface="华文新魏" panose="02010800040101010101" pitchFamily="2" charset="-122"/>
                <a:ea typeface="华文新魏" panose="02010800040101010101" pitchFamily="2" charset="-122"/>
              </a:rPr>
              <a:t>0</a:t>
            </a:r>
            <a:r>
              <a:rPr lang="zh-CN" altLang="en-US">
                <a:solidFill>
                  <a:srgbClr val="0000FF"/>
                </a:solidFill>
                <a:latin typeface="华文新魏" panose="02010800040101010101" pitchFamily="2" charset="-122"/>
                <a:ea typeface="华文新魏" panose="02010800040101010101" pitchFamily="2" charset="-122"/>
              </a:rPr>
              <a:t>。在</a:t>
            </a:r>
            <a:r>
              <a:rPr lang="en-US" altLang="zh-CN">
                <a:solidFill>
                  <a:srgbClr val="0000FF"/>
                </a:solidFill>
                <a:latin typeface="华文新魏" panose="02010800040101010101" pitchFamily="2" charset="-122"/>
                <a:ea typeface="华文新魏" panose="02010800040101010101" pitchFamily="2" charset="-122"/>
              </a:rPr>
              <a:t>a,b</a:t>
            </a:r>
            <a:r>
              <a:rPr lang="zh-CN" altLang="en-US">
                <a:solidFill>
                  <a:srgbClr val="0000FF"/>
                </a:solidFill>
                <a:latin typeface="华文新魏" panose="02010800040101010101" pitchFamily="2" charset="-122"/>
                <a:ea typeface="华文新魏" panose="02010800040101010101" pitchFamily="2" charset="-122"/>
              </a:rPr>
              <a:t>断开</a:t>
            </a:r>
            <a:r>
              <a:rPr lang="en-US" altLang="zh-CN">
                <a:solidFill>
                  <a:srgbClr val="0000FF"/>
                </a:solidFill>
                <a:latin typeface="华文新魏" panose="02010800040101010101" pitchFamily="2" charset="-122"/>
                <a:ea typeface="华文新魏" panose="02010800040101010101" pitchFamily="2" charset="-122"/>
              </a:rPr>
              <a:t>R</a:t>
            </a:r>
            <a:r>
              <a:rPr lang="en-US" altLang="zh-CN" baseline="-25000">
                <a:solidFill>
                  <a:srgbClr val="0000FF"/>
                </a:solidFill>
                <a:latin typeface="华文新魏" panose="02010800040101010101" pitchFamily="2" charset="-122"/>
                <a:ea typeface="华文新魏" panose="02010800040101010101" pitchFamily="2" charset="-122"/>
              </a:rPr>
              <a:t>L</a:t>
            </a:r>
            <a:r>
              <a:rPr lang="en-US" altLang="zh-CN">
                <a:solidFill>
                  <a:srgbClr val="0000FF"/>
                </a:solidFill>
                <a:latin typeface="华文新魏" panose="02010800040101010101" pitchFamily="2" charset="-122"/>
                <a:ea typeface="华文新魏" panose="02010800040101010101" pitchFamily="2" charset="-122"/>
              </a:rPr>
              <a:t> </a:t>
            </a:r>
            <a:r>
              <a:rPr lang="zh-CN" altLang="en-US">
                <a:solidFill>
                  <a:srgbClr val="0000FF"/>
                </a:solidFill>
                <a:latin typeface="华文新魏" panose="02010800040101010101" pitchFamily="2" charset="-122"/>
                <a:ea typeface="华文新魏" panose="02010800040101010101" pitchFamily="2" charset="-122"/>
              </a:rPr>
              <a:t>将</a:t>
            </a:r>
            <a:r>
              <a:rPr lang="en-US" altLang="zh-CN">
                <a:solidFill>
                  <a:srgbClr val="0000FF"/>
                </a:solidFill>
                <a:latin typeface="Times New Roman" panose="02020603050405020304" pitchFamily="18" charset="0"/>
                <a:ea typeface="华文新魏" panose="02010800040101010101" pitchFamily="2" charset="-122"/>
              </a:rPr>
              <a:t>U</a:t>
            </a:r>
            <a:r>
              <a:rPr lang="en-US" altLang="zh-CN" baseline="-25000">
                <a:solidFill>
                  <a:srgbClr val="0000FF"/>
                </a:solidFill>
                <a:latin typeface="Times New Roman" panose="02020603050405020304" pitchFamily="18" charset="0"/>
                <a:ea typeface="华文新魏" panose="02010800040101010101" pitchFamily="2" charset="-122"/>
              </a:rPr>
              <a:t>S</a:t>
            </a:r>
            <a:r>
              <a:rPr lang="zh-CN" altLang="en-US">
                <a:solidFill>
                  <a:srgbClr val="0000FF"/>
                </a:solidFill>
                <a:latin typeface="Times New Roman" panose="02020603050405020304" pitchFamily="18" charset="0"/>
                <a:ea typeface="华文新魏" panose="02010800040101010101" pitchFamily="2" charset="-122"/>
              </a:rPr>
              <a:t>短路，</a:t>
            </a:r>
            <a:r>
              <a:rPr lang="en-US" altLang="zh-CN">
                <a:solidFill>
                  <a:srgbClr val="0000FF"/>
                </a:solidFill>
                <a:latin typeface="Times New Roman" panose="02020603050405020304" pitchFamily="18" charset="0"/>
                <a:ea typeface="华文新魏" panose="02010800040101010101" pitchFamily="2" charset="-122"/>
              </a:rPr>
              <a:t>I</a:t>
            </a:r>
            <a:r>
              <a:rPr lang="en-US" altLang="zh-CN" baseline="-25000">
                <a:solidFill>
                  <a:srgbClr val="0000FF"/>
                </a:solidFill>
                <a:latin typeface="Times New Roman" panose="02020603050405020304" pitchFamily="18" charset="0"/>
                <a:ea typeface="华文新魏" panose="02010800040101010101" pitchFamily="2" charset="-122"/>
              </a:rPr>
              <a:t>S1</a:t>
            </a:r>
            <a:r>
              <a:rPr lang="zh-CN" altLang="en-US">
                <a:solidFill>
                  <a:srgbClr val="0000FF"/>
                </a:solidFill>
                <a:latin typeface="Times New Roman" panose="02020603050405020304" pitchFamily="18" charset="0"/>
                <a:ea typeface="华文新魏" panose="02010800040101010101" pitchFamily="2" charset="-122"/>
              </a:rPr>
              <a:t>，</a:t>
            </a:r>
            <a:r>
              <a:rPr lang="en-US" altLang="zh-CN">
                <a:solidFill>
                  <a:srgbClr val="0000FF"/>
                </a:solidFill>
                <a:latin typeface="Times New Roman" panose="02020603050405020304" pitchFamily="18" charset="0"/>
                <a:ea typeface="华文新魏" panose="02010800040101010101" pitchFamily="2" charset="-122"/>
              </a:rPr>
              <a:t>I</a:t>
            </a:r>
            <a:r>
              <a:rPr lang="en-US" altLang="zh-CN" baseline="-25000">
                <a:solidFill>
                  <a:srgbClr val="0000FF"/>
                </a:solidFill>
                <a:latin typeface="Times New Roman" panose="02020603050405020304" pitchFamily="18" charset="0"/>
                <a:ea typeface="华文新魏" panose="02010800040101010101" pitchFamily="2" charset="-122"/>
              </a:rPr>
              <a:t>S2</a:t>
            </a:r>
            <a:r>
              <a:rPr lang="zh-CN" altLang="en-US">
                <a:solidFill>
                  <a:srgbClr val="0000FF"/>
                </a:solidFill>
                <a:latin typeface="华文新魏" panose="02010800040101010101" pitchFamily="2" charset="-122"/>
                <a:ea typeface="华文新魏" panose="02010800040101010101" pitchFamily="2" charset="-122"/>
              </a:rPr>
              <a:t>开路，受控源保留，得到</a:t>
            </a:r>
            <a:r>
              <a:rPr lang="en-US" altLang="zh-CN">
                <a:solidFill>
                  <a:srgbClr val="0000FF"/>
                </a:solidFill>
                <a:latin typeface="华文新魏" panose="02010800040101010101" pitchFamily="2" charset="-122"/>
                <a:ea typeface="华文新魏" panose="02010800040101010101" pitchFamily="2" charset="-122"/>
              </a:rPr>
              <a:t>N</a:t>
            </a:r>
            <a:r>
              <a:rPr lang="en-US" altLang="zh-CN" baseline="-25000">
                <a:solidFill>
                  <a:srgbClr val="0000FF"/>
                </a:solidFill>
                <a:latin typeface="华文新魏" panose="02010800040101010101" pitchFamily="2" charset="-122"/>
                <a:ea typeface="华文新魏" panose="02010800040101010101" pitchFamily="2" charset="-122"/>
              </a:rPr>
              <a:t>0</a:t>
            </a:r>
            <a:r>
              <a:rPr lang="en-US" altLang="zh-CN">
                <a:solidFill>
                  <a:srgbClr val="0000FF"/>
                </a:solidFill>
                <a:latin typeface="华文新魏" panose="02010800040101010101" pitchFamily="2" charset="-122"/>
                <a:ea typeface="华文新魏" panose="02010800040101010101" pitchFamily="2" charset="-122"/>
              </a:rPr>
              <a:t>,</a:t>
            </a:r>
            <a:r>
              <a:rPr lang="zh-CN" altLang="en-US">
                <a:solidFill>
                  <a:srgbClr val="0000FF"/>
                </a:solidFill>
                <a:latin typeface="华文新魏" panose="02010800040101010101" pitchFamily="2" charset="-122"/>
                <a:ea typeface="华文新魏" panose="02010800040101010101" pitchFamily="2" charset="-122"/>
              </a:rPr>
              <a:t>并在</a:t>
            </a:r>
            <a:r>
              <a:rPr lang="en-US" altLang="zh-CN">
                <a:solidFill>
                  <a:srgbClr val="0000FF"/>
                </a:solidFill>
                <a:latin typeface="华文新魏" panose="02010800040101010101" pitchFamily="2" charset="-122"/>
                <a:ea typeface="华文新魏" panose="02010800040101010101" pitchFamily="2" charset="-122"/>
              </a:rPr>
              <a:t>a,b</a:t>
            </a:r>
            <a:r>
              <a:rPr lang="zh-CN" altLang="en-US">
                <a:solidFill>
                  <a:srgbClr val="0000FF"/>
                </a:solidFill>
                <a:latin typeface="华文新魏" panose="02010800040101010101" pitchFamily="2" charset="-122"/>
                <a:ea typeface="华文新魏" panose="02010800040101010101" pitchFamily="2" charset="-122"/>
              </a:rPr>
              <a:t>加电流源</a:t>
            </a:r>
            <a:r>
              <a:rPr lang="en-US" altLang="zh-CN">
                <a:solidFill>
                  <a:srgbClr val="0000FF"/>
                </a:solidFill>
                <a:latin typeface="Times New Roman" panose="02020603050405020304" pitchFamily="18" charset="0"/>
                <a:ea typeface="华文新魏" panose="02010800040101010101" pitchFamily="2" charset="-122"/>
              </a:rPr>
              <a:t>I</a:t>
            </a:r>
            <a:r>
              <a:rPr lang="zh-CN" altLang="en-US">
                <a:solidFill>
                  <a:srgbClr val="0000FF"/>
                </a:solidFill>
                <a:latin typeface="华文新魏" panose="02010800040101010101" pitchFamily="2" charset="-122"/>
                <a:ea typeface="华文新魏" panose="02010800040101010101" pitchFamily="2" charset="-122"/>
              </a:rPr>
              <a:t>，设电压</a:t>
            </a:r>
            <a:r>
              <a:rPr lang="en-US" altLang="zh-CN">
                <a:solidFill>
                  <a:srgbClr val="0000FF"/>
                </a:solidFill>
                <a:latin typeface="Times New Roman" panose="02020603050405020304" pitchFamily="18" charset="0"/>
                <a:ea typeface="华文新魏" panose="02010800040101010101" pitchFamily="2" charset="-122"/>
              </a:rPr>
              <a:t>U</a:t>
            </a:r>
            <a:r>
              <a:rPr lang="zh-CN" altLang="en-US">
                <a:solidFill>
                  <a:srgbClr val="0000FF"/>
                </a:solidFill>
                <a:latin typeface="Times New Roman" panose="02020603050405020304" pitchFamily="18" charset="0"/>
                <a:ea typeface="华文新魏" panose="02010800040101010101" pitchFamily="2" charset="-122"/>
              </a:rPr>
              <a:t>与</a:t>
            </a:r>
            <a:r>
              <a:rPr lang="en-US" altLang="zh-CN">
                <a:solidFill>
                  <a:srgbClr val="0000FF"/>
                </a:solidFill>
                <a:latin typeface="Times New Roman" panose="02020603050405020304" pitchFamily="18" charset="0"/>
                <a:ea typeface="华文新魏" panose="02010800040101010101" pitchFamily="2" charset="-122"/>
              </a:rPr>
              <a:t>I</a:t>
            </a:r>
            <a:r>
              <a:rPr lang="zh-CN" altLang="en-US">
                <a:solidFill>
                  <a:srgbClr val="0000FF"/>
                </a:solidFill>
                <a:latin typeface="Times New Roman" panose="02020603050405020304" pitchFamily="18" charset="0"/>
                <a:ea typeface="华文新魏" panose="02010800040101010101" pitchFamily="2" charset="-122"/>
              </a:rPr>
              <a:t>对</a:t>
            </a:r>
            <a:r>
              <a:rPr lang="en-US" altLang="zh-CN">
                <a:solidFill>
                  <a:srgbClr val="0000FF"/>
                </a:solidFill>
                <a:latin typeface="Times New Roman" panose="02020603050405020304" pitchFamily="18" charset="0"/>
                <a:ea typeface="华文新魏" panose="02010800040101010101" pitchFamily="2" charset="-122"/>
              </a:rPr>
              <a:t>N</a:t>
            </a:r>
            <a:r>
              <a:rPr lang="en-US" altLang="zh-CN" baseline="-25000">
                <a:solidFill>
                  <a:srgbClr val="0000FF"/>
                </a:solidFill>
                <a:latin typeface="Times New Roman" panose="02020603050405020304" pitchFamily="18" charset="0"/>
                <a:ea typeface="华文新魏" panose="02010800040101010101" pitchFamily="2" charset="-122"/>
              </a:rPr>
              <a:t>0</a:t>
            </a:r>
            <a:r>
              <a:rPr lang="zh-CN" altLang="en-US">
                <a:solidFill>
                  <a:srgbClr val="0000FF"/>
                </a:solidFill>
                <a:latin typeface="Times New Roman" panose="02020603050405020304" pitchFamily="18" charset="0"/>
                <a:ea typeface="华文新魏" panose="02010800040101010101" pitchFamily="2" charset="-122"/>
              </a:rPr>
              <a:t>是关联的，如图</a:t>
            </a:r>
            <a:r>
              <a:rPr lang="en-US" altLang="zh-CN">
                <a:solidFill>
                  <a:srgbClr val="0000FF"/>
                </a:solidFill>
                <a:latin typeface="Times New Roman" panose="02020603050405020304" pitchFamily="18" charset="0"/>
                <a:ea typeface="华文新魏" panose="02010800040101010101" pitchFamily="2" charset="-122"/>
              </a:rPr>
              <a:t>(b)</a:t>
            </a:r>
            <a:r>
              <a:rPr lang="zh-CN" altLang="en-US">
                <a:solidFill>
                  <a:srgbClr val="0000FF"/>
                </a:solidFill>
                <a:latin typeface="Times New Roman" panose="02020603050405020304" pitchFamily="18" charset="0"/>
                <a:ea typeface="华文新魏" panose="02010800040101010101" pitchFamily="2" charset="-122"/>
              </a:rPr>
              <a:t>所示。</a:t>
            </a:r>
          </a:p>
        </p:txBody>
      </p:sp>
      <p:sp>
        <p:nvSpPr>
          <p:cNvPr id="63503" name="标题 58397">
            <a:extLst>
              <a:ext uri="{FF2B5EF4-FFF2-40B4-BE49-F238E27FC236}">
                <a16:creationId xmlns:a16="http://schemas.microsoft.com/office/drawing/2014/main" id="{5267A9A0-F4D1-4BF1-B6FE-085070572740}"/>
              </a:ext>
            </a:extLst>
          </p:cNvPr>
          <p:cNvSpPr>
            <a:spLocks noGrp="1" noChangeArrowheads="1"/>
          </p:cNvSpPr>
          <p:nvPr>
            <p:ph type="title" idx="4294967295"/>
          </p:nvPr>
        </p:nvSpPr>
        <p:spPr>
          <a:xfrm>
            <a:off x="304800" y="685800"/>
            <a:ext cx="1027113" cy="381000"/>
          </a:xfrm>
        </p:spPr>
        <p:txBody>
          <a:bodyPr/>
          <a:lstStyle/>
          <a:p>
            <a:pPr eaLnBrk="1" hangingPunct="1"/>
            <a:r>
              <a:rPr lang="zh-CN" altLang="en-US">
                <a:solidFill>
                  <a:srgbClr val="D82E1C"/>
                </a:solidFill>
                <a:latin typeface="黑体" panose="02010609060101010101" pitchFamily="49" charset="-122"/>
                <a:ea typeface="黑体" panose="02010609060101010101" pitchFamily="49" charset="-122"/>
              </a:rPr>
              <a:t>例</a:t>
            </a:r>
            <a:r>
              <a:rPr lang="en-US" altLang="zh-CN">
                <a:solidFill>
                  <a:srgbClr val="D82E1C"/>
                </a:solidFill>
                <a:latin typeface="黑体" panose="02010609060101010101" pitchFamily="49" charset="-122"/>
                <a:ea typeface="黑体" panose="02010609060101010101" pitchFamily="49" charset="-122"/>
              </a:rPr>
              <a:t>2</a:t>
            </a:r>
            <a:r>
              <a:rPr lang="zh-CN" altLang="en-US">
                <a:solidFill>
                  <a:srgbClr val="D82E1C"/>
                </a:solidFill>
                <a:latin typeface="黑体" panose="02010609060101010101" pitchFamily="49" charset="-122"/>
                <a:ea typeface="黑体" panose="02010609060101010101" pitchFamily="49" charset="-122"/>
              </a:rPr>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8378"/>
                                        </p:tgtEl>
                                        <p:attrNameLst>
                                          <p:attrName>style.visibility</p:attrName>
                                        </p:attrNameLst>
                                      </p:cBhvr>
                                      <p:to>
                                        <p:strVal val="visible"/>
                                      </p:to>
                                    </p:set>
                                    <p:animEffect transition="in" filter="wipe(up)">
                                      <p:cBhvr>
                                        <p:cTn id="7" dur="500"/>
                                        <p:tgtEl>
                                          <p:spTgt spid="58378"/>
                                        </p:tgtEl>
                                      </p:cBhvr>
                                    </p:animEffect>
                                  </p:childTnLst>
                                </p:cTn>
                              </p:par>
                            </p:childTnLst>
                          </p:cTn>
                        </p:par>
                        <p:par>
                          <p:cTn id="8" fill="hold" nodeType="afterGroup">
                            <p:stCondLst>
                              <p:cond delay="500"/>
                            </p:stCondLst>
                            <p:childTnLst>
                              <p:par>
                                <p:cTn id="9" presetID="2" presetClass="entr" presetSubtype="2" fill="hold" nodeType="afterEffect">
                                  <p:stCondLst>
                                    <p:cond delay="0"/>
                                  </p:stCondLst>
                                  <p:childTnLst>
                                    <p:set>
                                      <p:cBhvr>
                                        <p:cTn id="10" dur="1" fill="hold">
                                          <p:stCondLst>
                                            <p:cond delay="0"/>
                                          </p:stCondLst>
                                        </p:cTn>
                                        <p:tgtEl>
                                          <p:spTgt spid="58382"/>
                                        </p:tgtEl>
                                        <p:attrNameLst>
                                          <p:attrName>style.visibility</p:attrName>
                                        </p:attrNameLst>
                                      </p:cBhvr>
                                      <p:to>
                                        <p:strVal val="visible"/>
                                      </p:to>
                                    </p:set>
                                    <p:anim calcmode="lin" valueType="num">
                                      <p:cBhvr additive="base">
                                        <p:cTn id="11" dur="500" fill="hold"/>
                                        <p:tgtEl>
                                          <p:spTgt spid="58382"/>
                                        </p:tgtEl>
                                        <p:attrNameLst>
                                          <p:attrName>ppt_x</p:attrName>
                                        </p:attrNameLst>
                                      </p:cBhvr>
                                      <p:tavLst>
                                        <p:tav tm="0">
                                          <p:val>
                                            <p:strVal val="1+#ppt_w/2"/>
                                          </p:val>
                                        </p:tav>
                                        <p:tav tm="100000">
                                          <p:val>
                                            <p:strVal val="#ppt_x"/>
                                          </p:val>
                                        </p:tav>
                                      </p:tavLst>
                                    </p:anim>
                                    <p:anim calcmode="lin" valueType="num">
                                      <p:cBhvr additive="base">
                                        <p:cTn id="12" dur="500" fill="hold"/>
                                        <p:tgtEl>
                                          <p:spTgt spid="58382"/>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8396"/>
                                        </p:tgtEl>
                                        <p:attrNameLst>
                                          <p:attrName>style.visibility</p:attrName>
                                        </p:attrNameLst>
                                      </p:cBhvr>
                                      <p:to>
                                        <p:strVal val="visible"/>
                                      </p:to>
                                    </p:set>
                                    <p:anim calcmode="lin" valueType="num">
                                      <p:cBhvr additive="base">
                                        <p:cTn id="17" dur="500" fill="hold"/>
                                        <p:tgtEl>
                                          <p:spTgt spid="58396"/>
                                        </p:tgtEl>
                                        <p:attrNameLst>
                                          <p:attrName>ppt_x</p:attrName>
                                        </p:attrNameLst>
                                      </p:cBhvr>
                                      <p:tavLst>
                                        <p:tav tm="0">
                                          <p:val>
                                            <p:strVal val="0-#ppt_w/2"/>
                                          </p:val>
                                        </p:tav>
                                        <p:tav tm="100000">
                                          <p:val>
                                            <p:strVal val="#ppt_x"/>
                                          </p:val>
                                        </p:tav>
                                      </p:tavLst>
                                    </p:anim>
                                    <p:anim calcmode="lin" valueType="num">
                                      <p:cBhvr additive="base">
                                        <p:cTn id="18" dur="500" fill="hold"/>
                                        <p:tgtEl>
                                          <p:spTgt spid="58396"/>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2" presetClass="entr" presetSubtype="2" fill="hold" nodeType="afterEffect">
                                  <p:stCondLst>
                                    <p:cond delay="0"/>
                                  </p:stCondLst>
                                  <p:childTnLst>
                                    <p:set>
                                      <p:cBhvr>
                                        <p:cTn id="21" dur="1" fill="hold">
                                          <p:stCondLst>
                                            <p:cond delay="0"/>
                                          </p:stCondLst>
                                        </p:cTn>
                                        <p:tgtEl>
                                          <p:spTgt spid="58383"/>
                                        </p:tgtEl>
                                        <p:attrNameLst>
                                          <p:attrName>style.visibility</p:attrName>
                                        </p:attrNameLst>
                                      </p:cBhvr>
                                      <p:to>
                                        <p:strVal val="visible"/>
                                      </p:to>
                                    </p:set>
                                    <p:anim calcmode="lin" valueType="num">
                                      <p:cBhvr additive="base">
                                        <p:cTn id="22" dur="500" fill="hold"/>
                                        <p:tgtEl>
                                          <p:spTgt spid="58383"/>
                                        </p:tgtEl>
                                        <p:attrNameLst>
                                          <p:attrName>ppt_x</p:attrName>
                                        </p:attrNameLst>
                                      </p:cBhvr>
                                      <p:tavLst>
                                        <p:tav tm="0">
                                          <p:val>
                                            <p:strVal val="1+#ppt_w/2"/>
                                          </p:val>
                                        </p:tav>
                                        <p:tav tm="100000">
                                          <p:val>
                                            <p:strVal val="#ppt_x"/>
                                          </p:val>
                                        </p:tav>
                                      </p:tavLst>
                                    </p:anim>
                                    <p:anim calcmode="lin" valueType="num">
                                      <p:cBhvr additive="base">
                                        <p:cTn id="23" dur="500" fill="hold"/>
                                        <p:tgtEl>
                                          <p:spTgt spid="58383"/>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1000"/>
                            </p:stCondLst>
                            <p:childTnLst>
                              <p:par>
                                <p:cTn id="25" presetID="18" presetClass="entr" presetSubtype="9" fill="hold" grpId="0" nodeType="afterEffect">
                                  <p:stCondLst>
                                    <p:cond delay="0"/>
                                  </p:stCondLst>
                                  <p:childTnLst>
                                    <p:set>
                                      <p:cBhvr>
                                        <p:cTn id="26" dur="1" fill="hold">
                                          <p:stCondLst>
                                            <p:cond delay="0"/>
                                          </p:stCondLst>
                                        </p:cTn>
                                        <p:tgtEl>
                                          <p:spTgt spid="58386"/>
                                        </p:tgtEl>
                                        <p:attrNameLst>
                                          <p:attrName>style.visibility</p:attrName>
                                        </p:attrNameLst>
                                      </p:cBhvr>
                                      <p:to>
                                        <p:strVal val="visible"/>
                                      </p:to>
                                    </p:set>
                                    <p:animEffect transition="in" filter="strips(upLeft)">
                                      <p:cBhvr>
                                        <p:cTn id="27" dur="500"/>
                                        <p:tgtEl>
                                          <p:spTgt spid="58386"/>
                                        </p:tgtEl>
                                      </p:cBhvr>
                                    </p:animEffect>
                                  </p:childTnLst>
                                </p:cTn>
                              </p:par>
                            </p:childTnLst>
                          </p:cTn>
                        </p:par>
                        <p:par>
                          <p:cTn id="28" fill="hold" nodeType="afterGroup">
                            <p:stCondLst>
                              <p:cond delay="1500"/>
                            </p:stCondLst>
                            <p:childTnLst>
                              <p:par>
                                <p:cTn id="29" presetID="2" presetClass="entr" presetSubtype="2" fill="hold" nodeType="afterEffect">
                                  <p:stCondLst>
                                    <p:cond delay="0"/>
                                  </p:stCondLst>
                                  <p:childTnLst>
                                    <p:set>
                                      <p:cBhvr>
                                        <p:cTn id="30" dur="1" fill="hold">
                                          <p:stCondLst>
                                            <p:cond delay="0"/>
                                          </p:stCondLst>
                                        </p:cTn>
                                        <p:tgtEl>
                                          <p:spTgt spid="58385"/>
                                        </p:tgtEl>
                                        <p:attrNameLst>
                                          <p:attrName>style.visibility</p:attrName>
                                        </p:attrNameLst>
                                      </p:cBhvr>
                                      <p:to>
                                        <p:strVal val="visible"/>
                                      </p:to>
                                    </p:set>
                                    <p:anim calcmode="lin" valueType="num">
                                      <p:cBhvr additive="base">
                                        <p:cTn id="31" dur="500" fill="hold"/>
                                        <p:tgtEl>
                                          <p:spTgt spid="58385"/>
                                        </p:tgtEl>
                                        <p:attrNameLst>
                                          <p:attrName>ppt_x</p:attrName>
                                        </p:attrNameLst>
                                      </p:cBhvr>
                                      <p:tavLst>
                                        <p:tav tm="0">
                                          <p:val>
                                            <p:strVal val="1+#ppt_w/2"/>
                                          </p:val>
                                        </p:tav>
                                        <p:tav tm="100000">
                                          <p:val>
                                            <p:strVal val="#ppt_x"/>
                                          </p:val>
                                        </p:tav>
                                      </p:tavLst>
                                    </p:anim>
                                    <p:anim calcmode="lin" valueType="num">
                                      <p:cBhvr additive="base">
                                        <p:cTn id="32" dur="500" fill="hold"/>
                                        <p:tgtEl>
                                          <p:spTgt spid="5838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8380">
                                            <p:txEl>
                                              <p:pRg st="0" end="0"/>
                                            </p:txEl>
                                          </p:spTgt>
                                        </p:tgtEl>
                                        <p:attrNameLst>
                                          <p:attrName>style.visibility</p:attrName>
                                        </p:attrNameLst>
                                      </p:cBhvr>
                                      <p:to>
                                        <p:strVal val="visible"/>
                                      </p:to>
                                    </p:set>
                                    <p:anim calcmode="lin" valueType="num">
                                      <p:cBhvr additive="base">
                                        <p:cTn id="37" dur="500" fill="hold"/>
                                        <p:tgtEl>
                                          <p:spTgt spid="58380">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838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8380">
                                            <p:txEl>
                                              <p:pRg st="1" end="1"/>
                                            </p:txEl>
                                          </p:spTgt>
                                        </p:tgtEl>
                                        <p:attrNameLst>
                                          <p:attrName>style.visibility</p:attrName>
                                        </p:attrNameLst>
                                      </p:cBhvr>
                                      <p:to>
                                        <p:strVal val="visible"/>
                                      </p:to>
                                    </p:set>
                                    <p:anim calcmode="lin" valueType="num">
                                      <p:cBhvr additive="base">
                                        <p:cTn id="43" dur="500" fill="hold"/>
                                        <p:tgtEl>
                                          <p:spTgt spid="58380">
                                            <p:txEl>
                                              <p:p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838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8380">
                                            <p:txEl>
                                              <p:pRg st="2" end="2"/>
                                            </p:txEl>
                                          </p:spTgt>
                                        </p:tgtEl>
                                        <p:attrNameLst>
                                          <p:attrName>style.visibility</p:attrName>
                                        </p:attrNameLst>
                                      </p:cBhvr>
                                      <p:to>
                                        <p:strVal val="visible"/>
                                      </p:to>
                                    </p:set>
                                    <p:anim calcmode="lin" valueType="num">
                                      <p:cBhvr additive="base">
                                        <p:cTn id="49" dur="500" fill="hold"/>
                                        <p:tgtEl>
                                          <p:spTgt spid="58380">
                                            <p:txEl>
                                              <p:pRg st="2" end="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838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8380">
                                            <p:txEl>
                                              <p:pRg st="3" end="3"/>
                                            </p:txEl>
                                          </p:spTgt>
                                        </p:tgtEl>
                                        <p:attrNameLst>
                                          <p:attrName>style.visibility</p:attrName>
                                        </p:attrNameLst>
                                      </p:cBhvr>
                                      <p:to>
                                        <p:strVal val="visible"/>
                                      </p:to>
                                    </p:set>
                                    <p:anim calcmode="lin" valueType="num">
                                      <p:cBhvr additive="base">
                                        <p:cTn id="55" dur="500" fill="hold"/>
                                        <p:tgtEl>
                                          <p:spTgt spid="58380">
                                            <p:txEl>
                                              <p:pRg st="3" end="3"/>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5838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58380">
                                            <p:txEl>
                                              <p:pRg st="4" end="4"/>
                                            </p:txEl>
                                          </p:spTgt>
                                        </p:tgtEl>
                                        <p:attrNameLst>
                                          <p:attrName>style.visibility</p:attrName>
                                        </p:attrNameLst>
                                      </p:cBhvr>
                                      <p:to>
                                        <p:strVal val="visible"/>
                                      </p:to>
                                    </p:set>
                                    <p:anim calcmode="lin" valueType="num">
                                      <p:cBhvr additive="base">
                                        <p:cTn id="61" dur="500" fill="hold"/>
                                        <p:tgtEl>
                                          <p:spTgt spid="58380">
                                            <p:txEl>
                                              <p:pRg st="4" end="4"/>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5838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58380">
                                            <p:txEl>
                                              <p:pRg st="5" end="5"/>
                                            </p:txEl>
                                          </p:spTgt>
                                        </p:tgtEl>
                                        <p:attrNameLst>
                                          <p:attrName>style.visibility</p:attrName>
                                        </p:attrNameLst>
                                      </p:cBhvr>
                                      <p:to>
                                        <p:strVal val="visible"/>
                                      </p:to>
                                    </p:set>
                                    <p:anim calcmode="lin" valueType="num">
                                      <p:cBhvr additive="base">
                                        <p:cTn id="67" dur="500" fill="hold"/>
                                        <p:tgtEl>
                                          <p:spTgt spid="58380">
                                            <p:txEl>
                                              <p:pRg st="5" end="5"/>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5838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58380">
                                            <p:txEl>
                                              <p:pRg st="6" end="6"/>
                                            </p:txEl>
                                          </p:spTgt>
                                        </p:tgtEl>
                                        <p:attrNameLst>
                                          <p:attrName>style.visibility</p:attrName>
                                        </p:attrNameLst>
                                      </p:cBhvr>
                                      <p:to>
                                        <p:strVal val="visible"/>
                                      </p:to>
                                    </p:set>
                                    <p:anim calcmode="lin" valueType="num">
                                      <p:cBhvr additive="base">
                                        <p:cTn id="73" dur="500" fill="hold"/>
                                        <p:tgtEl>
                                          <p:spTgt spid="58380">
                                            <p:txEl>
                                              <p:pRg st="6" end="6"/>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5838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58380">
                                            <p:txEl>
                                              <p:pRg st="7" end="7"/>
                                            </p:txEl>
                                          </p:spTgt>
                                        </p:tgtEl>
                                        <p:attrNameLst>
                                          <p:attrName>style.visibility</p:attrName>
                                        </p:attrNameLst>
                                      </p:cBhvr>
                                      <p:to>
                                        <p:strVal val="visible"/>
                                      </p:to>
                                    </p:set>
                                    <p:anim calcmode="lin" valueType="num">
                                      <p:cBhvr additive="base">
                                        <p:cTn id="79" dur="500" fill="hold"/>
                                        <p:tgtEl>
                                          <p:spTgt spid="58380">
                                            <p:txEl>
                                              <p:pRg st="7" end="7"/>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5838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58380">
                                            <p:txEl>
                                              <p:pRg st="8" end="8"/>
                                            </p:txEl>
                                          </p:spTgt>
                                        </p:tgtEl>
                                        <p:attrNameLst>
                                          <p:attrName>style.visibility</p:attrName>
                                        </p:attrNameLst>
                                      </p:cBhvr>
                                      <p:to>
                                        <p:strVal val="visible"/>
                                      </p:to>
                                    </p:set>
                                    <p:anim calcmode="lin" valueType="num">
                                      <p:cBhvr additive="base">
                                        <p:cTn id="85" dur="500" fill="hold"/>
                                        <p:tgtEl>
                                          <p:spTgt spid="58380">
                                            <p:txEl>
                                              <p:pRg st="8" end="8"/>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58380">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58380">
                                            <p:txEl>
                                              <p:pRg st="9" end="9"/>
                                            </p:txEl>
                                          </p:spTgt>
                                        </p:tgtEl>
                                        <p:attrNameLst>
                                          <p:attrName>style.visibility</p:attrName>
                                        </p:attrNameLst>
                                      </p:cBhvr>
                                      <p:to>
                                        <p:strVal val="visible"/>
                                      </p:to>
                                    </p:set>
                                    <p:anim calcmode="lin" valueType="num">
                                      <p:cBhvr additive="base">
                                        <p:cTn id="91" dur="500" fill="hold"/>
                                        <p:tgtEl>
                                          <p:spTgt spid="58380">
                                            <p:txEl>
                                              <p:pRg st="9" end="9"/>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58380">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58380">
                                            <p:txEl>
                                              <p:pRg st="10" end="10"/>
                                            </p:txEl>
                                          </p:spTgt>
                                        </p:tgtEl>
                                        <p:attrNameLst>
                                          <p:attrName>style.visibility</p:attrName>
                                        </p:attrNameLst>
                                      </p:cBhvr>
                                      <p:to>
                                        <p:strVal val="visible"/>
                                      </p:to>
                                    </p:set>
                                    <p:anim calcmode="lin" valueType="num">
                                      <p:cBhvr additive="base">
                                        <p:cTn id="97" dur="500" fill="hold"/>
                                        <p:tgtEl>
                                          <p:spTgt spid="58380">
                                            <p:txEl>
                                              <p:pRg st="10" end="1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58380">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8" grpId="0"/>
      <p:bldP spid="58380" grpId="0" build="p"/>
      <p:bldP spid="58386" grpId="0" animBg="1"/>
      <p:bldP spid="58396" grpId="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3" name="矩形 59401">
            <a:extLst>
              <a:ext uri="{FF2B5EF4-FFF2-40B4-BE49-F238E27FC236}">
                <a16:creationId xmlns:a16="http://schemas.microsoft.com/office/drawing/2014/main" id="{17DBB19D-539C-427E-8F0A-CAA200077269}"/>
              </a:ext>
            </a:extLst>
          </p:cNvPr>
          <p:cNvSpPr>
            <a:spLocks noChangeArrowheads="1" noChangeShapeType="1" noTextEdit="1"/>
          </p:cNvSpPr>
          <p:nvPr/>
        </p:nvSpPr>
        <p:spPr bwMode="auto">
          <a:xfrm>
            <a:off x="2209800" y="0"/>
            <a:ext cx="44958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1" hangingPunct="1">
              <a:buFont typeface="Arial" panose="020B0604020202020204" pitchFamily="34" charset="0"/>
              <a:buNone/>
              <a:defRPr/>
            </a:pPr>
            <a:r>
              <a:rPr lang="en-US" altLang="zh-CN"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2.8  </a:t>
            </a:r>
            <a:r>
              <a:rPr lang="zh-CN" altLang="en-US"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特勒根定理和互易定理</a:t>
            </a:r>
          </a:p>
        </p:txBody>
      </p:sp>
      <p:sp>
        <p:nvSpPr>
          <p:cNvPr id="64515" name="文本框 59402">
            <a:extLst>
              <a:ext uri="{FF2B5EF4-FFF2-40B4-BE49-F238E27FC236}">
                <a16:creationId xmlns:a16="http://schemas.microsoft.com/office/drawing/2014/main" id="{E086459D-5CC4-417E-AF40-9D09E7EB9717}"/>
              </a:ext>
            </a:extLst>
          </p:cNvPr>
          <p:cNvSpPr txBox="1">
            <a:spLocks noChangeArrowheads="1"/>
          </p:cNvSpPr>
          <p:nvPr/>
        </p:nvSpPr>
        <p:spPr bwMode="auto">
          <a:xfrm>
            <a:off x="196850" y="838200"/>
            <a:ext cx="8839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1E14E8"/>
                </a:solidFill>
                <a:latin typeface="Times New Roman" panose="02020603050405020304" pitchFamily="18" charset="0"/>
                <a:ea typeface="华文新魏" panose="02010800040101010101" pitchFamily="2" charset="-122"/>
              </a:rPr>
              <a:t>        </a:t>
            </a:r>
            <a:r>
              <a:rPr lang="zh-CN" altLang="en-US" sz="2400">
                <a:solidFill>
                  <a:srgbClr val="1E14E8"/>
                </a:solidFill>
                <a:latin typeface="Times New Roman" panose="02020603050405020304" pitchFamily="18" charset="0"/>
                <a:ea typeface="华文新魏" panose="02010800040101010101" pitchFamily="2" charset="-122"/>
              </a:rPr>
              <a:t>特勒根定理</a:t>
            </a:r>
            <a:r>
              <a:rPr lang="en-US" altLang="zh-CN" sz="2400">
                <a:solidFill>
                  <a:srgbClr val="1E14E8"/>
                </a:solidFill>
                <a:latin typeface="Times New Roman" panose="02020603050405020304" pitchFamily="18" charset="0"/>
                <a:ea typeface="华文新魏" panose="02010800040101010101" pitchFamily="2" charset="-122"/>
              </a:rPr>
              <a:t>(Tellegen’s theorem)</a:t>
            </a:r>
            <a:r>
              <a:rPr lang="zh-CN" altLang="en-US" sz="2400">
                <a:solidFill>
                  <a:srgbClr val="1E14E8"/>
                </a:solidFill>
                <a:latin typeface="Times New Roman" panose="02020603050405020304" pitchFamily="18" charset="0"/>
                <a:ea typeface="华文新魏" panose="02010800040101010101" pitchFamily="2" charset="-122"/>
              </a:rPr>
              <a:t>是</a:t>
            </a:r>
            <a:r>
              <a:rPr lang="en-US" altLang="zh-CN" sz="2400">
                <a:solidFill>
                  <a:srgbClr val="1E14E8"/>
                </a:solidFill>
                <a:latin typeface="Times New Roman" panose="02020603050405020304" pitchFamily="18" charset="0"/>
                <a:ea typeface="华文新魏" panose="02010800040101010101" pitchFamily="2" charset="-122"/>
              </a:rPr>
              <a:t>B.D. Tellegen </a:t>
            </a:r>
            <a:r>
              <a:rPr lang="zh-CN" altLang="en-US" sz="2400">
                <a:solidFill>
                  <a:srgbClr val="1E14E8"/>
                </a:solidFill>
                <a:latin typeface="Times New Roman" panose="02020603050405020304" pitchFamily="18" charset="0"/>
                <a:ea typeface="华文新魏" panose="02010800040101010101" pitchFamily="2" charset="-122"/>
              </a:rPr>
              <a:t>于</a:t>
            </a:r>
            <a:r>
              <a:rPr lang="en-US" altLang="zh-CN" sz="2400">
                <a:solidFill>
                  <a:srgbClr val="1E14E8"/>
                </a:solidFill>
                <a:latin typeface="Times New Roman" panose="02020603050405020304" pitchFamily="18" charset="0"/>
                <a:ea typeface="华文新魏" panose="02010800040101010101" pitchFamily="2" charset="-122"/>
              </a:rPr>
              <a:t>1952</a:t>
            </a:r>
            <a:r>
              <a:rPr lang="zh-CN" altLang="en-US" sz="2400">
                <a:solidFill>
                  <a:srgbClr val="1E14E8"/>
                </a:solidFill>
                <a:latin typeface="Times New Roman" panose="02020603050405020304" pitchFamily="18" charset="0"/>
                <a:ea typeface="华文新魏" panose="02010800040101010101" pitchFamily="2" charset="-122"/>
              </a:rPr>
              <a:t>年提出的。它是集中电路普遍适用的定理之一，可从</a:t>
            </a:r>
            <a:r>
              <a:rPr lang="en-US" altLang="zh-CN" sz="2400">
                <a:solidFill>
                  <a:srgbClr val="1E14E8"/>
                </a:solidFill>
                <a:latin typeface="Times New Roman" panose="02020603050405020304" pitchFamily="18" charset="0"/>
                <a:ea typeface="华文新魏" panose="02010800040101010101" pitchFamily="2" charset="-122"/>
              </a:rPr>
              <a:t>KCL</a:t>
            </a:r>
            <a:r>
              <a:rPr lang="zh-CN" altLang="en-US" sz="2400">
                <a:solidFill>
                  <a:srgbClr val="1E14E8"/>
                </a:solidFill>
                <a:latin typeface="Times New Roman" panose="02020603050405020304" pitchFamily="18" charset="0"/>
                <a:ea typeface="华文新魏" panose="02010800040101010101" pitchFamily="2" charset="-122"/>
              </a:rPr>
              <a:t>和</a:t>
            </a:r>
            <a:r>
              <a:rPr lang="en-US" altLang="zh-CN" sz="2400">
                <a:solidFill>
                  <a:srgbClr val="1E14E8"/>
                </a:solidFill>
                <a:latin typeface="Times New Roman" panose="02020603050405020304" pitchFamily="18" charset="0"/>
                <a:ea typeface="华文新魏" panose="02010800040101010101" pitchFamily="2" charset="-122"/>
              </a:rPr>
              <a:t>KVL</a:t>
            </a:r>
            <a:r>
              <a:rPr lang="zh-CN" altLang="en-US" sz="2400">
                <a:solidFill>
                  <a:srgbClr val="1E14E8"/>
                </a:solidFill>
                <a:latin typeface="Times New Roman" panose="02020603050405020304" pitchFamily="18" charset="0"/>
                <a:ea typeface="华文新魏" panose="02010800040101010101" pitchFamily="2" charset="-122"/>
              </a:rPr>
              <a:t>导出。它在电路的灵敏度分析和电路优化设计中有着广泛的应用。</a:t>
            </a:r>
          </a:p>
        </p:txBody>
      </p:sp>
      <p:sp>
        <p:nvSpPr>
          <p:cNvPr id="59404" name="矩形 59403">
            <a:extLst>
              <a:ext uri="{FF2B5EF4-FFF2-40B4-BE49-F238E27FC236}">
                <a16:creationId xmlns:a16="http://schemas.microsoft.com/office/drawing/2014/main" id="{18849CF5-8519-4A88-A43B-2F8B2026FB24}"/>
              </a:ext>
            </a:extLst>
          </p:cNvPr>
          <p:cNvSpPr>
            <a:spLocks noChangeArrowheads="1" noChangeShapeType="1" noTextEdit="1"/>
          </p:cNvSpPr>
          <p:nvPr/>
        </p:nvSpPr>
        <p:spPr bwMode="auto">
          <a:xfrm>
            <a:off x="457200" y="2205038"/>
            <a:ext cx="2209800" cy="304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gradFill rotWithShape="1">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 一、特勒根定理</a:t>
            </a:r>
          </a:p>
        </p:txBody>
      </p:sp>
      <p:graphicFrame>
        <p:nvGraphicFramePr>
          <p:cNvPr id="59409" name="对象 59408">
            <a:extLst>
              <a:ext uri="{FF2B5EF4-FFF2-40B4-BE49-F238E27FC236}">
                <a16:creationId xmlns:a16="http://schemas.microsoft.com/office/drawing/2014/main" id="{D05B22A2-56C2-4F17-B2EB-0A472BE6D025}"/>
              </a:ext>
            </a:extLst>
          </p:cNvPr>
          <p:cNvGraphicFramePr>
            <a:graphicFrameLocks/>
          </p:cNvGraphicFramePr>
          <p:nvPr/>
        </p:nvGraphicFramePr>
        <p:xfrm>
          <a:off x="3352800" y="3886200"/>
          <a:ext cx="1833563" cy="768350"/>
        </p:xfrm>
        <a:graphic>
          <a:graphicData uri="http://schemas.openxmlformats.org/presentationml/2006/ole">
            <mc:AlternateContent xmlns:mc="http://schemas.openxmlformats.org/markup-compatibility/2006">
              <mc:Choice xmlns:v="urn:schemas-microsoft-com:vml" Requires="v">
                <p:oleObj spid="_x0000_s64540" r:id="rId3" imgW="624887" imgH="388494" progId="Equation.3">
                  <p:embed/>
                </p:oleObj>
              </mc:Choice>
              <mc:Fallback>
                <p:oleObj r:id="rId3" imgW="624887" imgH="388494" progId="Equation.3">
                  <p:embed/>
                  <p:pic>
                    <p:nvPicPr>
                      <p:cNvPr id="0" name="对象 5940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3886200"/>
                        <a:ext cx="1833563" cy="7683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10" name="文本框 59409">
            <a:extLst>
              <a:ext uri="{FF2B5EF4-FFF2-40B4-BE49-F238E27FC236}">
                <a16:creationId xmlns:a16="http://schemas.microsoft.com/office/drawing/2014/main" id="{62CAB471-8694-4021-878F-F4790D88198C}"/>
              </a:ext>
            </a:extLst>
          </p:cNvPr>
          <p:cNvSpPr txBox="1">
            <a:spLocks noChangeArrowheads="1"/>
          </p:cNvSpPr>
          <p:nvPr/>
        </p:nvSpPr>
        <p:spPr bwMode="auto">
          <a:xfrm>
            <a:off x="304800" y="4724400"/>
            <a:ext cx="8077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1E14E8"/>
                </a:solidFill>
                <a:latin typeface="Times New Roman" panose="02020603050405020304" pitchFamily="18" charset="0"/>
                <a:ea typeface="华文新魏" panose="02010800040101010101" pitchFamily="2" charset="-122"/>
              </a:rPr>
              <a:t>        </a:t>
            </a:r>
            <a:r>
              <a:rPr lang="zh-CN" altLang="en-US">
                <a:solidFill>
                  <a:srgbClr val="1E14E8"/>
                </a:solidFill>
                <a:latin typeface="Times New Roman" panose="02020603050405020304" pitchFamily="18" charset="0"/>
                <a:ea typeface="华文新魏" panose="02010800040101010101" pitchFamily="2" charset="-122"/>
              </a:rPr>
              <a:t>由于上式求和中的每一项是同一支路电压和电流的乘积，表示支路吸收的功率，因此，特勒根定理一是电路功率守恒的具体体现，故也称为</a:t>
            </a:r>
            <a:r>
              <a:rPr lang="zh-CN" altLang="en-US">
                <a:solidFill>
                  <a:srgbClr val="FF0000"/>
                </a:solidFill>
                <a:latin typeface="Times New Roman" panose="02020603050405020304" pitchFamily="18" charset="0"/>
                <a:ea typeface="华文新魏" panose="02010800040101010101" pitchFamily="2" charset="-122"/>
              </a:rPr>
              <a:t>功率定理</a:t>
            </a:r>
            <a:r>
              <a:rPr lang="zh-CN" altLang="en-US">
                <a:solidFill>
                  <a:srgbClr val="1E14E8"/>
                </a:solidFill>
                <a:latin typeface="Times New Roman" panose="02020603050405020304" pitchFamily="18" charset="0"/>
                <a:ea typeface="华文新魏" panose="02010800040101010101" pitchFamily="2" charset="-122"/>
              </a:rPr>
              <a:t>。</a:t>
            </a:r>
          </a:p>
        </p:txBody>
      </p:sp>
      <p:sp>
        <p:nvSpPr>
          <p:cNvPr id="59398" name="文本框 59414">
            <a:hlinkClick r:id="" action="ppaction://hlinkshowjump?jump=nextslide"/>
            <a:extLst>
              <a:ext uri="{FF2B5EF4-FFF2-40B4-BE49-F238E27FC236}">
                <a16:creationId xmlns:a16="http://schemas.microsoft.com/office/drawing/2014/main" id="{55835E03-512E-4241-B2BD-7A707B17250D}"/>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59399" name="文本框 59415">
            <a:hlinkClick r:id="" action="ppaction://hlinkshowjump?jump=previousslide"/>
            <a:extLst>
              <a:ext uri="{FF2B5EF4-FFF2-40B4-BE49-F238E27FC236}">
                <a16:creationId xmlns:a16="http://schemas.microsoft.com/office/drawing/2014/main" id="{F7A3B3F4-4D45-47F8-B75C-CEFD27DF549A}"/>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59400" name="文本框 59416">
            <a:extLst>
              <a:ext uri="{FF2B5EF4-FFF2-40B4-BE49-F238E27FC236}">
                <a16:creationId xmlns:a16="http://schemas.microsoft.com/office/drawing/2014/main" id="{B1B84533-9152-42D1-92BD-928CDC268A95}"/>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C47BD109-7279-43B1-8CBE-13DB28382797}"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46</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59401" name="文本框 59417">
            <a:hlinkClick r:id="" action="ppaction://hlinkshowjump?jump=firstslide"/>
            <a:extLst>
              <a:ext uri="{FF2B5EF4-FFF2-40B4-BE49-F238E27FC236}">
                <a16:creationId xmlns:a16="http://schemas.microsoft.com/office/drawing/2014/main" id="{C699FFD5-8D3A-445B-8C94-735A34CD5FE8}"/>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59419" name="标题 59418">
            <a:extLst>
              <a:ext uri="{FF2B5EF4-FFF2-40B4-BE49-F238E27FC236}">
                <a16:creationId xmlns:a16="http://schemas.microsoft.com/office/drawing/2014/main" id="{AE99E5A7-3E04-4904-A002-9975234006C6}"/>
              </a:ext>
            </a:extLst>
          </p:cNvPr>
          <p:cNvSpPr>
            <a:spLocks noGrp="1" noChangeArrowheads="1"/>
          </p:cNvSpPr>
          <p:nvPr>
            <p:ph type="title" idx="4294967295"/>
          </p:nvPr>
        </p:nvSpPr>
        <p:spPr>
          <a:xfrm>
            <a:off x="381000" y="2667000"/>
            <a:ext cx="8077200" cy="1066800"/>
          </a:xfrm>
        </p:spPr>
        <p:txBody>
          <a:bodyPr/>
          <a:lstStyle/>
          <a:p>
            <a:pPr algn="l" eaLnBrk="1" hangingPunct="1"/>
            <a:r>
              <a:rPr lang="en-US" altLang="zh-CN">
                <a:solidFill>
                  <a:srgbClr val="D82E1C"/>
                </a:solidFill>
                <a:latin typeface="黑体" panose="02010609060101010101" pitchFamily="49" charset="-122"/>
                <a:ea typeface="黑体" panose="02010609060101010101" pitchFamily="49" charset="-122"/>
              </a:rPr>
              <a:t>1</a:t>
            </a:r>
            <a:r>
              <a:rPr lang="zh-CN" altLang="en-US">
                <a:solidFill>
                  <a:srgbClr val="D82E1C"/>
                </a:solidFill>
                <a:latin typeface="黑体" panose="02010609060101010101" pitchFamily="49" charset="-122"/>
                <a:ea typeface="黑体" panose="02010609060101010101" pitchFamily="49" charset="-122"/>
              </a:rPr>
              <a:t>、特勒根定理一：</a:t>
            </a:r>
            <a:r>
              <a:rPr lang="zh-CN" altLang="en-US" sz="2000">
                <a:solidFill>
                  <a:srgbClr val="0000FF"/>
                </a:solidFill>
                <a:latin typeface="华文新魏" panose="02010800040101010101" pitchFamily="2" charset="-122"/>
                <a:ea typeface="华文新魏" panose="02010800040101010101" pitchFamily="2" charset="-122"/>
              </a:rPr>
              <a:t>对于任意一个具有 </a:t>
            </a:r>
            <a:r>
              <a:rPr lang="en-US" altLang="zh-CN" sz="2000">
                <a:solidFill>
                  <a:srgbClr val="0000FF"/>
                </a:solidFill>
                <a:latin typeface="华文新魏" panose="02010800040101010101" pitchFamily="2" charset="-122"/>
                <a:ea typeface="华文新魏" panose="02010800040101010101" pitchFamily="2" charset="-122"/>
              </a:rPr>
              <a:t>b </a:t>
            </a:r>
            <a:r>
              <a:rPr lang="zh-CN" altLang="en-US" sz="2000">
                <a:solidFill>
                  <a:srgbClr val="0000FF"/>
                </a:solidFill>
                <a:latin typeface="华文新魏" panose="02010800040101010101" pitchFamily="2" charset="-122"/>
                <a:ea typeface="华文新魏" panose="02010800040101010101" pitchFamily="2" charset="-122"/>
              </a:rPr>
              <a:t>条支路 </a:t>
            </a:r>
            <a:r>
              <a:rPr lang="en-US" altLang="zh-CN" sz="2000">
                <a:solidFill>
                  <a:srgbClr val="0000FF"/>
                </a:solidFill>
                <a:latin typeface="华文新魏" panose="02010800040101010101" pitchFamily="2" charset="-122"/>
                <a:ea typeface="华文新魏" panose="02010800040101010101" pitchFamily="2" charset="-122"/>
              </a:rPr>
              <a:t>n </a:t>
            </a:r>
            <a:r>
              <a:rPr lang="zh-CN" altLang="en-US" sz="2000">
                <a:solidFill>
                  <a:srgbClr val="0000FF"/>
                </a:solidFill>
                <a:latin typeface="华文新魏" panose="02010800040101010101" pitchFamily="2" charset="-122"/>
                <a:ea typeface="华文新魏" panose="02010800040101010101" pitchFamily="2" charset="-122"/>
              </a:rPr>
              <a:t>个节点的集中参数电路，设支路电压、支路电流分别为</a:t>
            </a:r>
            <a:r>
              <a:rPr lang="en-US" altLang="zh-CN" sz="2000">
                <a:solidFill>
                  <a:srgbClr val="0000FF"/>
                </a:solidFill>
                <a:latin typeface="华文新魏" panose="02010800040101010101" pitchFamily="2" charset="-122"/>
                <a:ea typeface="华文新魏" panose="02010800040101010101" pitchFamily="2" charset="-122"/>
              </a:rPr>
              <a:t>u</a:t>
            </a:r>
            <a:r>
              <a:rPr lang="en-US" altLang="zh-CN" sz="2000" baseline="-25000">
                <a:solidFill>
                  <a:srgbClr val="0000FF"/>
                </a:solidFill>
                <a:latin typeface="华文新魏" panose="02010800040101010101" pitchFamily="2" charset="-122"/>
                <a:ea typeface="华文新魏" panose="02010800040101010101" pitchFamily="2" charset="-122"/>
              </a:rPr>
              <a:t>k</a:t>
            </a:r>
            <a:r>
              <a:rPr lang="zh-CN" altLang="en-US" sz="2000">
                <a:solidFill>
                  <a:srgbClr val="0000FF"/>
                </a:solidFill>
                <a:latin typeface="华文新魏" panose="02010800040101010101" pitchFamily="2" charset="-122"/>
                <a:ea typeface="华文新魏" panose="02010800040101010101" pitchFamily="2" charset="-122"/>
              </a:rPr>
              <a:t>、</a:t>
            </a:r>
            <a:r>
              <a:rPr lang="en-US" altLang="zh-CN" sz="2000">
                <a:solidFill>
                  <a:srgbClr val="0000FF"/>
                </a:solidFill>
                <a:latin typeface="华文新魏" panose="02010800040101010101" pitchFamily="2" charset="-122"/>
                <a:ea typeface="华文新魏" panose="02010800040101010101" pitchFamily="2" charset="-122"/>
              </a:rPr>
              <a:t>i</a:t>
            </a:r>
            <a:r>
              <a:rPr lang="en-US" altLang="zh-CN" sz="2000" baseline="-25000">
                <a:solidFill>
                  <a:srgbClr val="0000FF"/>
                </a:solidFill>
                <a:latin typeface="华文新魏" panose="02010800040101010101" pitchFamily="2" charset="-122"/>
                <a:ea typeface="华文新魏" panose="02010800040101010101" pitchFamily="2" charset="-122"/>
              </a:rPr>
              <a:t>k</a:t>
            </a:r>
            <a:r>
              <a:rPr lang="en-US" altLang="zh-CN" sz="2000">
                <a:solidFill>
                  <a:srgbClr val="0000FF"/>
                </a:solidFill>
                <a:latin typeface="华文新魏" panose="02010800040101010101" pitchFamily="2" charset="-122"/>
                <a:ea typeface="华文新魏" panose="02010800040101010101" pitchFamily="2" charset="-122"/>
              </a:rPr>
              <a:t>(k=1,2,· · · ,b)</a:t>
            </a:r>
            <a:r>
              <a:rPr lang="zh-CN" altLang="en-US" sz="2000">
                <a:solidFill>
                  <a:srgbClr val="0000FF"/>
                </a:solidFill>
                <a:latin typeface="华文新魏" panose="02010800040101010101" pitchFamily="2" charset="-122"/>
                <a:ea typeface="华文新魏" panose="02010800040101010101" pitchFamily="2" charset="-122"/>
              </a:rPr>
              <a:t>，且各支路电压和电流取关联参考方向，则对任何时间</a:t>
            </a:r>
            <a:r>
              <a:rPr lang="en-US" altLang="zh-CN" sz="2000">
                <a:solidFill>
                  <a:srgbClr val="0000FF"/>
                </a:solidFill>
                <a:latin typeface="华文新魏" panose="02010800040101010101" pitchFamily="2" charset="-122"/>
                <a:ea typeface="华文新魏" panose="02010800040101010101" pitchFamily="2" charset="-122"/>
              </a:rPr>
              <a:t>t</a:t>
            </a:r>
            <a:r>
              <a:rPr lang="zh-CN" altLang="en-US" sz="2000">
                <a:solidFill>
                  <a:srgbClr val="0000FF"/>
                </a:solidFill>
                <a:latin typeface="华文新魏" panose="02010800040101010101" pitchFamily="2" charset="-122"/>
                <a:ea typeface="华文新魏" panose="02010800040101010101" pitchFamily="2" charset="-122"/>
              </a:rPr>
              <a:t>，有</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9404"/>
                                        </p:tgtEl>
                                        <p:attrNameLst>
                                          <p:attrName>style.visibility</p:attrName>
                                        </p:attrNameLst>
                                      </p:cBhvr>
                                      <p:to>
                                        <p:strVal val="visible"/>
                                      </p:to>
                                    </p:set>
                                    <p:anim calcmode="lin" valueType="num">
                                      <p:cBhvr additive="base">
                                        <p:cTn id="7" dur="500" fill="hold"/>
                                        <p:tgtEl>
                                          <p:spTgt spid="59404"/>
                                        </p:tgtEl>
                                        <p:attrNameLst>
                                          <p:attrName>ppt_x</p:attrName>
                                        </p:attrNameLst>
                                      </p:cBhvr>
                                      <p:tavLst>
                                        <p:tav tm="0">
                                          <p:val>
                                            <p:strVal val="0-#ppt_w/2"/>
                                          </p:val>
                                        </p:tav>
                                        <p:tav tm="100000">
                                          <p:val>
                                            <p:strVal val="#ppt_x"/>
                                          </p:val>
                                        </p:tav>
                                      </p:tavLst>
                                    </p:anim>
                                    <p:anim calcmode="lin" valueType="num">
                                      <p:cBhvr additive="base">
                                        <p:cTn id="8" dur="500" fill="hold"/>
                                        <p:tgtEl>
                                          <p:spTgt spid="594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59419"/>
                                        </p:tgtEl>
                                        <p:attrNameLst>
                                          <p:attrName>style.visibility</p:attrName>
                                        </p:attrNameLst>
                                      </p:cBhvr>
                                      <p:to>
                                        <p:strVal val="visible"/>
                                      </p:to>
                                    </p:set>
                                    <p:animEffect transition="in" filter="wipe(up)">
                                      <p:cBhvr>
                                        <p:cTn id="13" dur="500"/>
                                        <p:tgtEl>
                                          <p:spTgt spid="59419"/>
                                        </p:tgtEl>
                                      </p:cBhvr>
                                    </p:animEffect>
                                  </p:childTnLst>
                                </p:cTn>
                              </p:par>
                            </p:childTnLst>
                          </p:cTn>
                        </p:par>
                        <p:par>
                          <p:cTn id="14" fill="hold" nodeType="afterGroup">
                            <p:stCondLst>
                              <p:cond delay="500"/>
                            </p:stCondLst>
                            <p:childTnLst>
                              <p:par>
                                <p:cTn id="15" presetID="23" presetClass="entr" presetSubtype="16" fill="hold" nodeType="afterEffect">
                                  <p:stCondLst>
                                    <p:cond delay="0"/>
                                  </p:stCondLst>
                                  <p:childTnLst>
                                    <p:set>
                                      <p:cBhvr>
                                        <p:cTn id="16" dur="1" fill="hold">
                                          <p:stCondLst>
                                            <p:cond delay="0"/>
                                          </p:stCondLst>
                                        </p:cTn>
                                        <p:tgtEl>
                                          <p:spTgt spid="59409"/>
                                        </p:tgtEl>
                                        <p:attrNameLst>
                                          <p:attrName>style.visibility</p:attrName>
                                        </p:attrNameLst>
                                      </p:cBhvr>
                                      <p:to>
                                        <p:strVal val="visible"/>
                                      </p:to>
                                    </p:set>
                                    <p:anim calcmode="lin" valueType="num">
                                      <p:cBhvr>
                                        <p:cTn id="17" dur="500" fill="hold"/>
                                        <p:tgtEl>
                                          <p:spTgt spid="59409"/>
                                        </p:tgtEl>
                                        <p:attrNameLst>
                                          <p:attrName>ppt_w</p:attrName>
                                        </p:attrNameLst>
                                      </p:cBhvr>
                                      <p:tavLst>
                                        <p:tav tm="0">
                                          <p:val>
                                            <p:fltVal val="0"/>
                                          </p:val>
                                        </p:tav>
                                        <p:tav tm="100000">
                                          <p:val>
                                            <p:strVal val="#ppt_w"/>
                                          </p:val>
                                        </p:tav>
                                      </p:tavLst>
                                    </p:anim>
                                    <p:anim calcmode="lin" valueType="num">
                                      <p:cBhvr>
                                        <p:cTn id="18" dur="500" fill="hold"/>
                                        <p:tgtEl>
                                          <p:spTgt spid="59409"/>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9410"/>
                                        </p:tgtEl>
                                        <p:attrNameLst>
                                          <p:attrName>style.visibility</p:attrName>
                                        </p:attrNameLst>
                                      </p:cBhvr>
                                      <p:to>
                                        <p:strVal val="visible"/>
                                      </p:to>
                                    </p:set>
                                    <p:anim calcmode="lin" valueType="num">
                                      <p:cBhvr additive="base">
                                        <p:cTn id="23" dur="500" fill="hold"/>
                                        <p:tgtEl>
                                          <p:spTgt spid="59410"/>
                                        </p:tgtEl>
                                        <p:attrNameLst>
                                          <p:attrName>ppt_x</p:attrName>
                                        </p:attrNameLst>
                                      </p:cBhvr>
                                      <p:tavLst>
                                        <p:tav tm="0">
                                          <p:val>
                                            <p:strVal val="0-#ppt_w/2"/>
                                          </p:val>
                                        </p:tav>
                                        <p:tav tm="100000">
                                          <p:val>
                                            <p:strVal val="#ppt_x"/>
                                          </p:val>
                                        </p:tav>
                                      </p:tavLst>
                                    </p:anim>
                                    <p:anim calcmode="lin" valueType="num">
                                      <p:cBhvr additive="base">
                                        <p:cTn id="24" dur="500" fill="hold"/>
                                        <p:tgtEl>
                                          <p:spTgt spid="594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10" grpId="0"/>
      <p:bldP spid="5941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矩形 60422">
            <a:extLst>
              <a:ext uri="{FF2B5EF4-FFF2-40B4-BE49-F238E27FC236}">
                <a16:creationId xmlns:a16="http://schemas.microsoft.com/office/drawing/2014/main" id="{2F76D3B1-ACC9-4DA7-8999-5D31EC3390A3}"/>
              </a:ext>
            </a:extLst>
          </p:cNvPr>
          <p:cNvSpPr>
            <a:spLocks noChangeArrowheads="1"/>
          </p:cNvSpPr>
          <p:nvPr/>
        </p:nvSpPr>
        <p:spPr bwMode="auto">
          <a:xfrm>
            <a:off x="304800" y="0"/>
            <a:ext cx="3505200"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2.8  </a:t>
            </a:r>
            <a:r>
              <a:rPr lang="zh-CN" altLang="en-US">
                <a:solidFill>
                  <a:schemeClr val="bg1"/>
                </a:solidFill>
                <a:latin typeface="黑体" panose="02010609060101010101" pitchFamily="49" charset="-122"/>
                <a:ea typeface="黑体" panose="02010609060101010101" pitchFamily="49" charset="-122"/>
              </a:rPr>
              <a:t>特勒根定理和互易定理</a:t>
            </a:r>
          </a:p>
        </p:txBody>
      </p:sp>
      <p:sp>
        <p:nvSpPr>
          <p:cNvPr id="65539" name="矩形 60424">
            <a:extLst>
              <a:ext uri="{FF2B5EF4-FFF2-40B4-BE49-F238E27FC236}">
                <a16:creationId xmlns:a16="http://schemas.microsoft.com/office/drawing/2014/main" id="{2D9FB94C-08F2-4F6D-A65A-791653A48EDE}"/>
              </a:ext>
            </a:extLst>
          </p:cNvPr>
          <p:cNvSpPr>
            <a:spLocks noChangeArrowheads="1" noChangeShapeType="1" noTextEdit="1"/>
          </p:cNvSpPr>
          <p:nvPr/>
        </p:nvSpPr>
        <p:spPr bwMode="auto">
          <a:xfrm>
            <a:off x="4267200" y="0"/>
            <a:ext cx="32766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 一、特勒根定理</a:t>
            </a:r>
          </a:p>
        </p:txBody>
      </p:sp>
      <p:sp>
        <p:nvSpPr>
          <p:cNvPr id="60428" name="文本框 60427">
            <a:extLst>
              <a:ext uri="{FF2B5EF4-FFF2-40B4-BE49-F238E27FC236}">
                <a16:creationId xmlns:a16="http://schemas.microsoft.com/office/drawing/2014/main" id="{48C224B2-A94A-42D3-AFE2-1B9497DF13A6}"/>
              </a:ext>
            </a:extLst>
          </p:cNvPr>
          <p:cNvSpPr txBox="1">
            <a:spLocks noChangeArrowheads="1"/>
          </p:cNvSpPr>
          <p:nvPr/>
        </p:nvSpPr>
        <p:spPr bwMode="auto">
          <a:xfrm>
            <a:off x="304800" y="3810000"/>
            <a:ext cx="32766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1E14E8"/>
                </a:solidFill>
                <a:latin typeface="Times New Roman" panose="02020603050405020304" pitchFamily="18" charset="0"/>
                <a:ea typeface="华文新魏" panose="02010800040101010101" pitchFamily="2" charset="-122"/>
              </a:rPr>
              <a:t>        </a:t>
            </a:r>
            <a:r>
              <a:rPr lang="zh-CN" altLang="en-US">
                <a:solidFill>
                  <a:srgbClr val="1E14E8"/>
                </a:solidFill>
                <a:latin typeface="Times New Roman" panose="02020603050405020304" pitchFamily="18" charset="0"/>
                <a:ea typeface="华文新魏" panose="02010800040101010101" pitchFamily="2" charset="-122"/>
              </a:rPr>
              <a:t>由于上式求和中的每一项是一个电路的支路电压和另一电路相应支路的支路电流的乘积，它虽</a:t>
            </a:r>
            <a:r>
              <a:rPr lang="zh-CN" altLang="en-US">
                <a:solidFill>
                  <a:srgbClr val="0000FF"/>
                </a:solidFill>
                <a:latin typeface="Times New Roman" panose="02020603050405020304" pitchFamily="18" charset="0"/>
                <a:ea typeface="华文新魏" panose="02010800040101010101" pitchFamily="2" charset="-122"/>
              </a:rPr>
              <a:t>具有功率的量纲，但不表示任何支路功率，称为拟功率。</a:t>
            </a:r>
            <a:r>
              <a:rPr lang="zh-CN" altLang="en-US">
                <a:solidFill>
                  <a:srgbClr val="1E14E8"/>
                </a:solidFill>
                <a:latin typeface="Times New Roman" panose="02020603050405020304" pitchFamily="18" charset="0"/>
                <a:ea typeface="华文新魏" panose="02010800040101010101" pitchFamily="2" charset="-122"/>
              </a:rPr>
              <a:t>故特勒根定理二也称为</a:t>
            </a:r>
            <a:r>
              <a:rPr lang="zh-CN" altLang="en-US">
                <a:solidFill>
                  <a:srgbClr val="FF0000"/>
                </a:solidFill>
                <a:latin typeface="Times New Roman" panose="02020603050405020304" pitchFamily="18" charset="0"/>
                <a:ea typeface="华文新魏" panose="02010800040101010101" pitchFamily="2" charset="-122"/>
              </a:rPr>
              <a:t>拟功率定理</a:t>
            </a:r>
            <a:r>
              <a:rPr lang="zh-CN" altLang="en-US">
                <a:solidFill>
                  <a:srgbClr val="1E14E8"/>
                </a:solidFill>
                <a:latin typeface="Times New Roman" panose="02020603050405020304" pitchFamily="18" charset="0"/>
                <a:ea typeface="华文新魏" panose="02010800040101010101" pitchFamily="2" charset="-122"/>
              </a:rPr>
              <a:t>。</a:t>
            </a:r>
          </a:p>
        </p:txBody>
      </p:sp>
      <p:graphicFrame>
        <p:nvGraphicFramePr>
          <p:cNvPr id="60429" name="对象 60428">
            <a:extLst>
              <a:ext uri="{FF2B5EF4-FFF2-40B4-BE49-F238E27FC236}">
                <a16:creationId xmlns:a16="http://schemas.microsoft.com/office/drawing/2014/main" id="{41A6455B-0548-411A-B35E-074484034FEC}"/>
              </a:ext>
            </a:extLst>
          </p:cNvPr>
          <p:cNvGraphicFramePr>
            <a:graphicFrameLocks/>
          </p:cNvGraphicFramePr>
          <p:nvPr/>
        </p:nvGraphicFramePr>
        <p:xfrm>
          <a:off x="685800" y="2286000"/>
          <a:ext cx="2362200" cy="1527175"/>
        </p:xfrm>
        <a:graphic>
          <a:graphicData uri="http://schemas.openxmlformats.org/presentationml/2006/ole">
            <mc:AlternateContent xmlns:mc="http://schemas.openxmlformats.org/markup-compatibility/2006">
              <mc:Choice xmlns:v="urn:schemas-microsoft-com:vml" Requires="v">
                <p:oleObj spid="_x0000_s65653" r:id="rId3" imgW="655273" imgH="769609" progId="Equation.3">
                  <p:embed/>
                </p:oleObj>
              </mc:Choice>
              <mc:Fallback>
                <p:oleObj r:id="rId3" imgW="655273" imgH="769609" progId="Equation.3">
                  <p:embed/>
                  <p:pic>
                    <p:nvPicPr>
                      <p:cNvPr id="0" name="对象 6042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286000"/>
                        <a:ext cx="236220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421" name="文本框 60433">
            <a:hlinkClick r:id="" action="ppaction://hlinkshowjump?jump=nextslide"/>
            <a:extLst>
              <a:ext uri="{FF2B5EF4-FFF2-40B4-BE49-F238E27FC236}">
                <a16:creationId xmlns:a16="http://schemas.microsoft.com/office/drawing/2014/main" id="{2C685CAA-AC2B-452E-AA14-48A5695CE8ED}"/>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60422" name="文本框 60434">
            <a:hlinkClick r:id="" action="ppaction://hlinkshowjump?jump=previousslide"/>
            <a:extLst>
              <a:ext uri="{FF2B5EF4-FFF2-40B4-BE49-F238E27FC236}">
                <a16:creationId xmlns:a16="http://schemas.microsoft.com/office/drawing/2014/main" id="{3838E408-0AAD-467C-AB3A-9E70D4B3C1D8}"/>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60423" name="文本框 60435">
            <a:extLst>
              <a:ext uri="{FF2B5EF4-FFF2-40B4-BE49-F238E27FC236}">
                <a16:creationId xmlns:a16="http://schemas.microsoft.com/office/drawing/2014/main" id="{3FB80467-C447-4944-8509-BC59BE79B8F5}"/>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ACC72FC7-89B1-4166-B189-ACCE32705245}"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47</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60424" name="文本框 60436">
            <a:hlinkClick r:id="" action="ppaction://hlinkshowjump?jump=firstslide"/>
            <a:extLst>
              <a:ext uri="{FF2B5EF4-FFF2-40B4-BE49-F238E27FC236}">
                <a16:creationId xmlns:a16="http://schemas.microsoft.com/office/drawing/2014/main" id="{D7A3A82F-BDBB-421D-BD95-2655F3F8C377}"/>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grpSp>
        <p:nvGrpSpPr>
          <p:cNvPr id="65546" name="组合 60445">
            <a:extLst>
              <a:ext uri="{FF2B5EF4-FFF2-40B4-BE49-F238E27FC236}">
                <a16:creationId xmlns:a16="http://schemas.microsoft.com/office/drawing/2014/main" id="{E4DA1B2D-AEC1-4B8D-ACAC-11C8788FB824}"/>
              </a:ext>
            </a:extLst>
          </p:cNvPr>
          <p:cNvGrpSpPr>
            <a:grpSpLocks/>
          </p:cNvGrpSpPr>
          <p:nvPr/>
        </p:nvGrpSpPr>
        <p:grpSpPr bwMode="auto">
          <a:xfrm>
            <a:off x="381000" y="609600"/>
            <a:ext cx="8458200" cy="1676400"/>
            <a:chOff x="240" y="576"/>
            <a:chExt cx="5328" cy="1056"/>
          </a:xfrm>
        </p:grpSpPr>
        <p:sp>
          <p:nvSpPr>
            <p:cNvPr id="65553" name="文本框 60425">
              <a:extLst>
                <a:ext uri="{FF2B5EF4-FFF2-40B4-BE49-F238E27FC236}">
                  <a16:creationId xmlns:a16="http://schemas.microsoft.com/office/drawing/2014/main" id="{06D68919-9E42-4B4B-ACFF-F1FF06BC41B1}"/>
                </a:ext>
              </a:extLst>
            </p:cNvPr>
            <p:cNvSpPr txBox="1">
              <a:spLocks noChangeArrowheads="1"/>
            </p:cNvSpPr>
            <p:nvPr/>
          </p:nvSpPr>
          <p:spPr bwMode="auto">
            <a:xfrm>
              <a:off x="240" y="576"/>
              <a:ext cx="5328"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dirty="0">
                  <a:solidFill>
                    <a:srgbClr val="D82E1C"/>
                  </a:solidFill>
                  <a:latin typeface="黑体" panose="02010609060101010101" pitchFamily="49" charset="-122"/>
                  <a:ea typeface="黑体" panose="02010609060101010101" pitchFamily="49" charset="-122"/>
                </a:rPr>
                <a:t>                 </a:t>
              </a:r>
              <a:r>
                <a:rPr lang="zh-CN" altLang="en-US" dirty="0">
                  <a:solidFill>
                    <a:srgbClr val="0000FF"/>
                  </a:solidFill>
                  <a:latin typeface="华文新魏" panose="02010800040101010101" pitchFamily="2" charset="-122"/>
                  <a:ea typeface="华文新魏" panose="02010800040101010101" pitchFamily="2" charset="-122"/>
                </a:rPr>
                <a:t>对于任意两个拓扑结构完全相同（即图完全相同，各支路组成元件性质任意）的集中参数电路</a:t>
              </a:r>
              <a:r>
                <a:rPr lang="en-US" altLang="zh-CN" i="1" dirty="0">
                  <a:solidFill>
                    <a:srgbClr val="0000FF"/>
                  </a:solidFill>
                  <a:latin typeface="华文新魏" panose="02010800040101010101" pitchFamily="2" charset="-122"/>
                  <a:ea typeface="华文新魏" panose="02010800040101010101" pitchFamily="2" charset="-122"/>
                </a:rPr>
                <a:t>N</a:t>
              </a:r>
              <a:r>
                <a:rPr lang="zh-CN" altLang="en-US" dirty="0">
                  <a:solidFill>
                    <a:srgbClr val="0000FF"/>
                  </a:solidFill>
                  <a:latin typeface="华文新魏" panose="02010800040101010101" pitchFamily="2" charset="-122"/>
                  <a:ea typeface="华文新魏" panose="02010800040101010101" pitchFamily="2" charset="-122"/>
                </a:rPr>
                <a:t>和   。设它们具有 </a:t>
              </a:r>
              <a:r>
                <a:rPr lang="en-US" altLang="zh-CN" dirty="0">
                  <a:solidFill>
                    <a:srgbClr val="0000FF"/>
                  </a:solidFill>
                  <a:latin typeface="华文新魏" panose="02010800040101010101" pitchFamily="2" charset="-122"/>
                  <a:ea typeface="华文新魏" panose="02010800040101010101" pitchFamily="2" charset="-122"/>
                </a:rPr>
                <a:t>b </a:t>
              </a:r>
              <a:r>
                <a:rPr lang="zh-CN" altLang="en-US" dirty="0">
                  <a:solidFill>
                    <a:srgbClr val="0000FF"/>
                  </a:solidFill>
                  <a:latin typeface="华文新魏" panose="02010800040101010101" pitchFamily="2" charset="-122"/>
                  <a:ea typeface="华文新魏" panose="02010800040101010101" pitchFamily="2" charset="-122"/>
                </a:rPr>
                <a:t>条支路 </a:t>
              </a:r>
              <a:r>
                <a:rPr lang="en-US" altLang="zh-CN" dirty="0">
                  <a:solidFill>
                    <a:srgbClr val="0000FF"/>
                  </a:solidFill>
                  <a:latin typeface="华文新魏" panose="02010800040101010101" pitchFamily="2" charset="-122"/>
                  <a:ea typeface="华文新魏" panose="02010800040101010101" pitchFamily="2" charset="-122"/>
                </a:rPr>
                <a:t>n </a:t>
              </a:r>
              <a:r>
                <a:rPr lang="zh-CN" altLang="en-US" dirty="0">
                  <a:solidFill>
                    <a:srgbClr val="0000FF"/>
                  </a:solidFill>
                  <a:latin typeface="华文新魏" panose="02010800040101010101" pitchFamily="2" charset="-122"/>
                  <a:ea typeface="华文新魏" panose="02010800040101010101" pitchFamily="2" charset="-122"/>
                </a:rPr>
                <a:t>个节点，其相对应的各支路和各节点的编号相同。设它们的支路电压分别为</a:t>
              </a:r>
              <a:r>
                <a:rPr lang="en-US" altLang="zh-CN" i="1" dirty="0" err="1">
                  <a:solidFill>
                    <a:srgbClr val="0000FF"/>
                  </a:solidFill>
                  <a:latin typeface="Times New Roman" panose="02020603050405020304" pitchFamily="18" charset="0"/>
                  <a:ea typeface="华文新魏" panose="02010800040101010101" pitchFamily="2" charset="-122"/>
                </a:rPr>
                <a:t>u</a:t>
              </a:r>
              <a:r>
                <a:rPr lang="en-US" altLang="zh-CN" i="1" baseline="-25000" dirty="0" err="1">
                  <a:solidFill>
                    <a:srgbClr val="0000FF"/>
                  </a:solidFill>
                  <a:latin typeface="Times New Roman" panose="02020603050405020304" pitchFamily="18" charset="0"/>
                  <a:ea typeface="华文新魏" panose="02010800040101010101" pitchFamily="2" charset="-122"/>
                </a:rPr>
                <a:t>k</a:t>
              </a:r>
              <a:r>
                <a:rPr lang="zh-CN" altLang="en-US" dirty="0">
                  <a:solidFill>
                    <a:srgbClr val="0000FF"/>
                  </a:solidFill>
                  <a:latin typeface="华文新魏" panose="02010800040101010101" pitchFamily="2" charset="-122"/>
                  <a:ea typeface="华文新魏" panose="02010800040101010101" pitchFamily="2" charset="-122"/>
                </a:rPr>
                <a:t>和，  支路电流分别为</a:t>
              </a:r>
              <a:r>
                <a:rPr lang="en-US" altLang="zh-CN" i="1" dirty="0" err="1">
                  <a:solidFill>
                    <a:srgbClr val="0000FF"/>
                  </a:solidFill>
                  <a:latin typeface="Times New Roman" panose="02020603050405020304" pitchFamily="18" charset="0"/>
                  <a:ea typeface="华文新魏" panose="02010800040101010101" pitchFamily="2" charset="-122"/>
                </a:rPr>
                <a:t>i</a:t>
              </a:r>
              <a:r>
                <a:rPr lang="en-US" altLang="zh-CN" i="1" baseline="-25000" dirty="0" err="1">
                  <a:solidFill>
                    <a:srgbClr val="0000FF"/>
                  </a:solidFill>
                  <a:latin typeface="Times New Roman" panose="02020603050405020304" pitchFamily="18" charset="0"/>
                  <a:ea typeface="华文新魏" panose="02010800040101010101" pitchFamily="2" charset="-122"/>
                </a:rPr>
                <a:t>k</a:t>
              </a:r>
              <a:r>
                <a:rPr lang="zh-CN" altLang="en-US" dirty="0">
                  <a:solidFill>
                    <a:srgbClr val="0000FF"/>
                  </a:solidFill>
                  <a:latin typeface="华文新魏" panose="02010800040101010101" pitchFamily="2" charset="-122"/>
                  <a:ea typeface="华文新魏" panose="02010800040101010101" pitchFamily="2" charset="-122"/>
                </a:rPr>
                <a:t>和   </a:t>
              </a:r>
              <a:r>
                <a:rPr lang="zh-CN" altLang="en-US" baseline="-25000" dirty="0">
                  <a:solidFill>
                    <a:srgbClr val="0000FF"/>
                  </a:solidFill>
                  <a:latin typeface="华文新魏" panose="02010800040101010101" pitchFamily="2" charset="-122"/>
                  <a:ea typeface="华文新魏" panose="02010800040101010101" pitchFamily="2" charset="-122"/>
                </a:rPr>
                <a:t> </a:t>
              </a:r>
              <a:r>
                <a:rPr lang="en-US" altLang="zh-CN" dirty="0">
                  <a:solidFill>
                    <a:srgbClr val="0000FF"/>
                  </a:solidFill>
                  <a:latin typeface="华文新魏" panose="02010800040101010101" pitchFamily="2" charset="-122"/>
                  <a:ea typeface="华文新魏" panose="02010800040101010101" pitchFamily="2" charset="-122"/>
                </a:rPr>
                <a:t>(</a:t>
              </a:r>
              <a:r>
                <a:rPr lang="en-US" altLang="zh-CN" i="1" dirty="0">
                  <a:solidFill>
                    <a:srgbClr val="0000FF"/>
                  </a:solidFill>
                  <a:latin typeface="Times New Roman" panose="02020603050405020304" pitchFamily="18" charset="0"/>
                  <a:ea typeface="华文新魏" panose="02010800040101010101" pitchFamily="2" charset="-122"/>
                </a:rPr>
                <a:t>k</a:t>
              </a:r>
              <a:r>
                <a:rPr lang="en-US" altLang="zh-CN" dirty="0">
                  <a:solidFill>
                    <a:srgbClr val="0000FF"/>
                  </a:solidFill>
                  <a:latin typeface="华文新魏" panose="02010800040101010101" pitchFamily="2" charset="-122"/>
                  <a:ea typeface="华文新魏" panose="02010800040101010101" pitchFamily="2" charset="-122"/>
                </a:rPr>
                <a:t>=1,2,· · · ,b)</a:t>
              </a:r>
              <a:r>
                <a:rPr lang="zh-CN" altLang="en-US" dirty="0">
                  <a:solidFill>
                    <a:srgbClr val="0000FF"/>
                  </a:solidFill>
                  <a:latin typeface="华文新魏" panose="02010800040101010101" pitchFamily="2" charset="-122"/>
                  <a:ea typeface="华文新魏" panose="02010800040101010101" pitchFamily="2" charset="-122"/>
                </a:rPr>
                <a:t>，且各支路电压和电流取关联参考方向，则对任意时刻</a:t>
              </a:r>
              <a:r>
                <a:rPr lang="en-US" altLang="zh-CN" dirty="0">
                  <a:solidFill>
                    <a:srgbClr val="0000FF"/>
                  </a:solidFill>
                  <a:latin typeface="华文新魏" panose="02010800040101010101" pitchFamily="2" charset="-122"/>
                  <a:ea typeface="华文新魏" panose="02010800040101010101" pitchFamily="2" charset="-122"/>
                </a:rPr>
                <a:t>t</a:t>
              </a:r>
              <a:r>
                <a:rPr lang="zh-CN" altLang="en-US" dirty="0">
                  <a:solidFill>
                    <a:srgbClr val="0000FF"/>
                  </a:solidFill>
                  <a:latin typeface="华文新魏" panose="02010800040101010101" pitchFamily="2" charset="-122"/>
                  <a:ea typeface="华文新魏" panose="02010800040101010101" pitchFamily="2" charset="-122"/>
                </a:rPr>
                <a:t>，有</a:t>
              </a:r>
            </a:p>
          </p:txBody>
        </p:sp>
        <p:graphicFrame>
          <p:nvGraphicFramePr>
            <p:cNvPr id="65554" name="对象 60437">
              <a:extLst>
                <a:ext uri="{FF2B5EF4-FFF2-40B4-BE49-F238E27FC236}">
                  <a16:creationId xmlns:a16="http://schemas.microsoft.com/office/drawing/2014/main" id="{F1734999-4AE0-4D9D-AC40-B7F7E50F1D40}"/>
                </a:ext>
              </a:extLst>
            </p:cNvPr>
            <p:cNvGraphicFramePr>
              <a:graphicFrameLocks/>
            </p:cNvGraphicFramePr>
            <p:nvPr/>
          </p:nvGraphicFramePr>
          <p:xfrm>
            <a:off x="3600" y="804"/>
            <a:ext cx="202" cy="252"/>
          </p:xfrm>
          <a:graphic>
            <a:graphicData uri="http://schemas.openxmlformats.org/presentationml/2006/ole">
              <mc:AlternateContent xmlns:mc="http://schemas.openxmlformats.org/markup-compatibility/2006">
                <mc:Choice xmlns:v="urn:schemas-microsoft-com:vml" Requires="v">
                  <p:oleObj spid="_x0000_s65654" r:id="rId5" imgW="144897" imgH="182754" progId="Equation.3">
                    <p:embed/>
                  </p:oleObj>
                </mc:Choice>
                <mc:Fallback>
                  <p:oleObj r:id="rId5" imgW="144897" imgH="182754" progId="Equation.3">
                    <p:embed/>
                    <p:pic>
                      <p:nvPicPr>
                        <p:cNvPr id="0" name="对象 6043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0" y="804"/>
                          <a:ext cx="20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55" name="对象 60441">
              <a:extLst>
                <a:ext uri="{FF2B5EF4-FFF2-40B4-BE49-F238E27FC236}">
                  <a16:creationId xmlns:a16="http://schemas.microsoft.com/office/drawing/2014/main" id="{AC5016C3-A660-4AA4-8BE5-30CAF2E6F7BD}"/>
                </a:ext>
              </a:extLst>
            </p:cNvPr>
            <p:cNvGraphicFramePr>
              <a:graphicFrameLocks/>
            </p:cNvGraphicFramePr>
            <p:nvPr>
              <p:extLst>
                <p:ext uri="{D42A27DB-BD31-4B8C-83A1-F6EECF244321}">
                  <p14:modId xmlns:p14="http://schemas.microsoft.com/office/powerpoint/2010/main" val="812182002"/>
                </p:ext>
              </p:extLst>
            </p:nvPr>
          </p:nvGraphicFramePr>
          <p:xfrm>
            <a:off x="827" y="1186"/>
            <a:ext cx="214" cy="252"/>
          </p:xfrm>
          <a:graphic>
            <a:graphicData uri="http://schemas.openxmlformats.org/presentationml/2006/ole">
              <mc:AlternateContent xmlns:mc="http://schemas.openxmlformats.org/markup-compatibility/2006">
                <mc:Choice xmlns:v="urn:schemas-microsoft-com:vml" Requires="v">
                  <p:oleObj spid="_x0000_s65655" r:id="rId7" imgW="160090" imgH="182754" progId="Equation.3">
                    <p:embed/>
                  </p:oleObj>
                </mc:Choice>
                <mc:Fallback>
                  <p:oleObj r:id="rId7" imgW="160090" imgH="182754" progId="Equation.3">
                    <p:embed/>
                    <p:pic>
                      <p:nvPicPr>
                        <p:cNvPr id="0" name="对象 6044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 y="1186"/>
                          <a:ext cx="21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56" name="对象 60443">
              <a:extLst>
                <a:ext uri="{FF2B5EF4-FFF2-40B4-BE49-F238E27FC236}">
                  <a16:creationId xmlns:a16="http://schemas.microsoft.com/office/drawing/2014/main" id="{CB034860-1FCB-4A8F-A581-8E3F11CDD39B}"/>
                </a:ext>
              </a:extLst>
            </p:cNvPr>
            <p:cNvGraphicFramePr>
              <a:graphicFrameLocks/>
            </p:cNvGraphicFramePr>
            <p:nvPr>
              <p:extLst>
                <p:ext uri="{D42A27DB-BD31-4B8C-83A1-F6EECF244321}">
                  <p14:modId xmlns:p14="http://schemas.microsoft.com/office/powerpoint/2010/main" val="776100721"/>
                </p:ext>
              </p:extLst>
            </p:nvPr>
          </p:nvGraphicFramePr>
          <p:xfrm>
            <a:off x="2352" y="1171"/>
            <a:ext cx="170" cy="261"/>
          </p:xfrm>
          <a:graphic>
            <a:graphicData uri="http://schemas.openxmlformats.org/presentationml/2006/ole">
              <mc:AlternateContent xmlns:mc="http://schemas.openxmlformats.org/markup-compatibility/2006">
                <mc:Choice xmlns:v="urn:schemas-microsoft-com:vml" Requires="v">
                  <p:oleObj spid="_x0000_s65656" r:id="rId9" imgW="129423" imgH="205740" progId="Equation.3">
                    <p:embed/>
                  </p:oleObj>
                </mc:Choice>
                <mc:Fallback>
                  <p:oleObj r:id="rId9" imgW="129423" imgH="205740" progId="Equation.3">
                    <p:embed/>
                    <p:pic>
                      <p:nvPicPr>
                        <p:cNvPr id="0" name="对象 6044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52" y="1171"/>
                          <a:ext cx="170"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60448" name="对象 60447">
            <a:extLst>
              <a:ext uri="{FF2B5EF4-FFF2-40B4-BE49-F238E27FC236}">
                <a16:creationId xmlns:a16="http://schemas.microsoft.com/office/drawing/2014/main" id="{339167E8-41CF-47B4-9E24-610F1141987B}"/>
              </a:ext>
            </a:extLst>
          </p:cNvPr>
          <p:cNvGraphicFramePr>
            <a:graphicFrameLocks/>
          </p:cNvGraphicFramePr>
          <p:nvPr/>
        </p:nvGraphicFramePr>
        <p:xfrm>
          <a:off x="3340100" y="1752600"/>
          <a:ext cx="3060700" cy="2451100"/>
        </p:xfrm>
        <a:graphic>
          <a:graphicData uri="http://schemas.openxmlformats.org/presentationml/2006/ole">
            <mc:AlternateContent xmlns:mc="http://schemas.openxmlformats.org/markup-compatibility/2006">
              <mc:Choice xmlns:v="urn:schemas-microsoft-com:vml" Requires="v">
                <p:oleObj spid="_x0000_s65657" r:id="rId11" imgW="3061716" imgH="2450592" progId="Visio.Drawing.5">
                  <p:embed/>
                </p:oleObj>
              </mc:Choice>
              <mc:Fallback>
                <p:oleObj r:id="rId11" imgW="3061716" imgH="2450592" progId="Visio.Drawing.5">
                  <p:embed/>
                  <p:pic>
                    <p:nvPicPr>
                      <p:cNvPr id="0" name="对象 60447"/>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0100" y="1752600"/>
                        <a:ext cx="3060700" cy="245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449" name="矩形 60448">
            <a:extLst>
              <a:ext uri="{FF2B5EF4-FFF2-40B4-BE49-F238E27FC236}">
                <a16:creationId xmlns:a16="http://schemas.microsoft.com/office/drawing/2014/main" id="{EC5ACE09-DFC5-48BC-B56F-289A6FE4D85C}"/>
              </a:ext>
            </a:extLst>
          </p:cNvPr>
          <p:cNvSpPr>
            <a:spLocks noChangeArrowheads="1"/>
          </p:cNvSpPr>
          <p:nvPr/>
        </p:nvSpPr>
        <p:spPr bwMode="auto">
          <a:xfrm>
            <a:off x="3657600" y="4175125"/>
            <a:ext cx="2514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0000FF"/>
                </a:solidFill>
                <a:latin typeface="华文新魏" panose="02010800040101010101" pitchFamily="2" charset="-122"/>
                <a:ea typeface="华文新魏" panose="02010800040101010101" pitchFamily="2" charset="-122"/>
              </a:rPr>
              <a:t>图</a:t>
            </a:r>
            <a:r>
              <a:rPr lang="en-US" altLang="zh-CN">
                <a:solidFill>
                  <a:srgbClr val="0000FF"/>
                </a:solidFill>
                <a:latin typeface="华文新魏" panose="02010800040101010101" pitchFamily="2" charset="-122"/>
                <a:ea typeface="华文新魏" panose="02010800040101010101" pitchFamily="2" charset="-122"/>
              </a:rPr>
              <a:t>(a)  </a:t>
            </a:r>
            <a:r>
              <a:rPr lang="en-US" altLang="zh-CN" i="1">
                <a:solidFill>
                  <a:srgbClr val="0000FF"/>
                </a:solidFill>
                <a:latin typeface="Times New Roman" panose="02020603050405020304" pitchFamily="18" charset="0"/>
                <a:ea typeface="华文新魏" panose="02010800040101010101" pitchFamily="2" charset="-122"/>
              </a:rPr>
              <a:t>u</a:t>
            </a:r>
            <a:r>
              <a:rPr lang="en-US" altLang="zh-CN" sz="1200">
                <a:solidFill>
                  <a:srgbClr val="0000FF"/>
                </a:solidFill>
                <a:latin typeface="Times New Roman" panose="02020603050405020304" pitchFamily="18" charset="0"/>
                <a:ea typeface="华文新魏" panose="02010800040101010101" pitchFamily="2" charset="-122"/>
              </a:rPr>
              <a:t>1 </a:t>
            </a:r>
            <a:r>
              <a:rPr lang="en-US" altLang="zh-CN">
                <a:solidFill>
                  <a:srgbClr val="0000FF"/>
                </a:solidFill>
                <a:latin typeface="Times New Roman" panose="02020603050405020304" pitchFamily="18" charset="0"/>
                <a:ea typeface="华文新魏" panose="02010800040101010101" pitchFamily="2" charset="-122"/>
              </a:rPr>
              <a:t>= 3.6V</a:t>
            </a:r>
          </a:p>
          <a:p>
            <a:pPr eaLnBrk="1" hangingPunct="1"/>
            <a:r>
              <a:rPr lang="en-US" altLang="zh-CN" i="1">
                <a:solidFill>
                  <a:srgbClr val="0000FF"/>
                </a:solidFill>
                <a:latin typeface="Times New Roman" panose="02020603050405020304" pitchFamily="18" charset="0"/>
                <a:ea typeface="华文新魏" panose="02010800040101010101" pitchFamily="2" charset="-122"/>
              </a:rPr>
              <a:t>u</a:t>
            </a:r>
            <a:r>
              <a:rPr lang="en-US" altLang="zh-CN" sz="1200">
                <a:solidFill>
                  <a:srgbClr val="0000FF"/>
                </a:solidFill>
                <a:latin typeface="Times New Roman" panose="02020603050405020304" pitchFamily="18" charset="0"/>
                <a:ea typeface="华文新魏" panose="02010800040101010101" pitchFamily="2" charset="-122"/>
              </a:rPr>
              <a:t>2 </a:t>
            </a:r>
            <a:r>
              <a:rPr lang="en-US" altLang="zh-CN">
                <a:solidFill>
                  <a:srgbClr val="0000FF"/>
                </a:solidFill>
                <a:latin typeface="Times New Roman" panose="02020603050405020304" pitchFamily="18" charset="0"/>
                <a:ea typeface="华文新魏" panose="02010800040101010101" pitchFamily="2" charset="-122"/>
              </a:rPr>
              <a:t>= </a:t>
            </a:r>
            <a:r>
              <a:rPr lang="en-US" altLang="zh-CN">
                <a:solidFill>
                  <a:srgbClr val="0000FF"/>
                </a:solidFill>
                <a:latin typeface="黑体" panose="02010609060101010101" pitchFamily="49" charset="-122"/>
                <a:ea typeface="黑体" panose="02010609060101010101" pitchFamily="49" charset="-122"/>
              </a:rPr>
              <a:t>- </a:t>
            </a:r>
            <a:r>
              <a:rPr lang="en-US" altLang="zh-CN">
                <a:solidFill>
                  <a:srgbClr val="0000FF"/>
                </a:solidFill>
                <a:latin typeface="Times New Roman" panose="02020603050405020304" pitchFamily="18" charset="0"/>
                <a:ea typeface="华文新魏" panose="02010800040101010101" pitchFamily="2" charset="-122"/>
              </a:rPr>
              <a:t>1.4V ,  </a:t>
            </a:r>
            <a:r>
              <a:rPr lang="en-US" altLang="zh-CN" i="1">
                <a:solidFill>
                  <a:srgbClr val="0000FF"/>
                </a:solidFill>
                <a:latin typeface="Times New Roman" panose="02020603050405020304" pitchFamily="18" charset="0"/>
                <a:ea typeface="华文新魏" panose="02010800040101010101" pitchFamily="2" charset="-122"/>
              </a:rPr>
              <a:t>u</a:t>
            </a:r>
            <a:r>
              <a:rPr lang="en-US" altLang="zh-CN" sz="1200">
                <a:solidFill>
                  <a:srgbClr val="0000FF"/>
                </a:solidFill>
                <a:latin typeface="Times New Roman" panose="02020603050405020304" pitchFamily="18" charset="0"/>
                <a:ea typeface="华文新魏" panose="02010800040101010101" pitchFamily="2" charset="-122"/>
              </a:rPr>
              <a:t>3  </a:t>
            </a:r>
            <a:r>
              <a:rPr lang="en-US" altLang="zh-CN">
                <a:solidFill>
                  <a:srgbClr val="0000FF"/>
                </a:solidFill>
                <a:latin typeface="Times New Roman" panose="02020603050405020304" pitchFamily="18" charset="0"/>
                <a:ea typeface="华文新魏" panose="02010800040101010101" pitchFamily="2" charset="-122"/>
              </a:rPr>
              <a:t>=  5V</a:t>
            </a:r>
          </a:p>
          <a:p>
            <a:pPr eaLnBrk="1" hangingPunct="1"/>
            <a:r>
              <a:rPr lang="en-US" altLang="zh-CN" i="1">
                <a:solidFill>
                  <a:srgbClr val="0000FF"/>
                </a:solidFill>
                <a:latin typeface="Times New Roman" panose="02020603050405020304" pitchFamily="18" charset="0"/>
                <a:ea typeface="华文新魏" panose="02010800040101010101" pitchFamily="2" charset="-122"/>
              </a:rPr>
              <a:t>u</a:t>
            </a:r>
            <a:r>
              <a:rPr lang="en-US" altLang="zh-CN" sz="1200">
                <a:solidFill>
                  <a:srgbClr val="0000FF"/>
                </a:solidFill>
                <a:latin typeface="Times New Roman" panose="02020603050405020304" pitchFamily="18" charset="0"/>
                <a:ea typeface="华文新魏" panose="02010800040101010101" pitchFamily="2" charset="-122"/>
              </a:rPr>
              <a:t>4 </a:t>
            </a:r>
            <a:r>
              <a:rPr lang="en-US" altLang="zh-CN">
                <a:solidFill>
                  <a:srgbClr val="0000FF"/>
                </a:solidFill>
                <a:latin typeface="Times New Roman" panose="02020603050405020304" pitchFamily="18" charset="0"/>
                <a:ea typeface="华文新魏" panose="02010800040101010101" pitchFamily="2" charset="-122"/>
              </a:rPr>
              <a:t>= 1V ,       </a:t>
            </a:r>
            <a:r>
              <a:rPr lang="en-US" altLang="zh-CN" i="1">
                <a:solidFill>
                  <a:srgbClr val="0000FF"/>
                </a:solidFill>
                <a:latin typeface="Times New Roman" panose="02020603050405020304" pitchFamily="18" charset="0"/>
                <a:ea typeface="华文新魏" panose="02010800040101010101" pitchFamily="2" charset="-122"/>
              </a:rPr>
              <a:t>u</a:t>
            </a:r>
            <a:r>
              <a:rPr lang="en-US" altLang="zh-CN" sz="1200">
                <a:solidFill>
                  <a:srgbClr val="0000FF"/>
                </a:solidFill>
                <a:latin typeface="Times New Roman" panose="02020603050405020304" pitchFamily="18" charset="0"/>
                <a:ea typeface="华文新魏" panose="02010800040101010101" pitchFamily="2" charset="-122"/>
              </a:rPr>
              <a:t>5 </a:t>
            </a:r>
            <a:r>
              <a:rPr lang="en-US" altLang="zh-CN">
                <a:solidFill>
                  <a:srgbClr val="0000FF"/>
                </a:solidFill>
                <a:latin typeface="Times New Roman" panose="02020603050405020304" pitchFamily="18" charset="0"/>
                <a:ea typeface="华文新魏" panose="02010800040101010101" pitchFamily="2" charset="-122"/>
              </a:rPr>
              <a:t>= 2.4V</a:t>
            </a:r>
          </a:p>
          <a:p>
            <a:pPr eaLnBrk="1" hangingPunct="1"/>
            <a:r>
              <a:rPr lang="en-US" altLang="zh-CN" i="1">
                <a:solidFill>
                  <a:srgbClr val="0000FF"/>
                </a:solidFill>
                <a:latin typeface="Times New Roman" panose="02020603050405020304" pitchFamily="18" charset="0"/>
                <a:ea typeface="华文新魏" panose="02010800040101010101" pitchFamily="2" charset="-122"/>
              </a:rPr>
              <a:t>u</a:t>
            </a:r>
            <a:r>
              <a:rPr lang="en-US" altLang="zh-CN" sz="1200">
                <a:solidFill>
                  <a:srgbClr val="0000FF"/>
                </a:solidFill>
                <a:latin typeface="Times New Roman" panose="02020603050405020304" pitchFamily="18" charset="0"/>
                <a:ea typeface="华文新魏" panose="02010800040101010101" pitchFamily="2" charset="-122"/>
              </a:rPr>
              <a:t>6 </a:t>
            </a:r>
            <a:r>
              <a:rPr lang="en-US" altLang="zh-CN">
                <a:solidFill>
                  <a:srgbClr val="0000FF"/>
                </a:solidFill>
                <a:latin typeface="Times New Roman" panose="02020603050405020304" pitchFamily="18" charset="0"/>
                <a:ea typeface="华文新魏" panose="02010800040101010101" pitchFamily="2" charset="-122"/>
              </a:rPr>
              <a:t>= </a:t>
            </a:r>
            <a:r>
              <a:rPr lang="en-US" altLang="zh-CN">
                <a:solidFill>
                  <a:srgbClr val="0000FF"/>
                </a:solidFill>
                <a:latin typeface="黑体" panose="02010609060101010101" pitchFamily="49" charset="-122"/>
                <a:ea typeface="黑体" panose="02010609060101010101" pitchFamily="49" charset="-122"/>
              </a:rPr>
              <a:t>-</a:t>
            </a:r>
            <a:r>
              <a:rPr lang="en-US" altLang="zh-CN">
                <a:solidFill>
                  <a:srgbClr val="0000FF"/>
                </a:solidFill>
                <a:latin typeface="Times New Roman" panose="02020603050405020304" pitchFamily="18" charset="0"/>
                <a:ea typeface="华文新魏" panose="02010800040101010101" pitchFamily="2" charset="-122"/>
              </a:rPr>
              <a:t> 2.6V</a:t>
            </a:r>
          </a:p>
        </p:txBody>
      </p:sp>
      <p:graphicFrame>
        <p:nvGraphicFramePr>
          <p:cNvPr id="60450" name="对象 60449">
            <a:extLst>
              <a:ext uri="{FF2B5EF4-FFF2-40B4-BE49-F238E27FC236}">
                <a16:creationId xmlns:a16="http://schemas.microsoft.com/office/drawing/2014/main" id="{A2560A17-3467-41E4-8AF9-E0A67924FF27}"/>
              </a:ext>
            </a:extLst>
          </p:cNvPr>
          <p:cNvGraphicFramePr>
            <a:graphicFrameLocks/>
          </p:cNvGraphicFramePr>
          <p:nvPr/>
        </p:nvGraphicFramePr>
        <p:xfrm>
          <a:off x="6230938" y="1676400"/>
          <a:ext cx="2989262" cy="2524125"/>
        </p:xfrm>
        <a:graphic>
          <a:graphicData uri="http://schemas.openxmlformats.org/presentationml/2006/ole">
            <mc:AlternateContent xmlns:mc="http://schemas.openxmlformats.org/markup-compatibility/2006">
              <mc:Choice xmlns:v="urn:schemas-microsoft-com:vml" Requires="v">
                <p:oleObj spid="_x0000_s65658" r:id="rId13" imgW="2988564" imgH="2525268" progId="Visio.Drawing.5">
                  <p:embed/>
                </p:oleObj>
              </mc:Choice>
              <mc:Fallback>
                <p:oleObj r:id="rId13" imgW="2988564" imgH="2525268" progId="Visio.Drawing.5">
                  <p:embed/>
                  <p:pic>
                    <p:nvPicPr>
                      <p:cNvPr id="0" name="对象 60449"/>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30938" y="1676400"/>
                        <a:ext cx="2989262"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451" name="矩形 60450">
            <a:extLst>
              <a:ext uri="{FF2B5EF4-FFF2-40B4-BE49-F238E27FC236}">
                <a16:creationId xmlns:a16="http://schemas.microsoft.com/office/drawing/2014/main" id="{4CFBE642-0072-480F-A919-36959A7B857F}"/>
              </a:ext>
            </a:extLst>
          </p:cNvPr>
          <p:cNvSpPr>
            <a:spLocks noChangeArrowheads="1"/>
          </p:cNvSpPr>
          <p:nvPr/>
        </p:nvSpPr>
        <p:spPr bwMode="auto">
          <a:xfrm>
            <a:off x="6324600" y="4191000"/>
            <a:ext cx="25908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0000FF"/>
                </a:solidFill>
                <a:latin typeface="华文新魏" panose="02010800040101010101" pitchFamily="2" charset="-122"/>
                <a:ea typeface="华文新魏" panose="02010800040101010101" pitchFamily="2" charset="-122"/>
              </a:rPr>
              <a:t>图</a:t>
            </a:r>
            <a:r>
              <a:rPr lang="en-US" altLang="zh-CN">
                <a:solidFill>
                  <a:srgbClr val="0000FF"/>
                </a:solidFill>
                <a:latin typeface="华文新魏" panose="02010800040101010101" pitchFamily="2" charset="-122"/>
                <a:ea typeface="华文新魏" panose="02010800040101010101" pitchFamily="2" charset="-122"/>
              </a:rPr>
              <a:t>(b) </a:t>
            </a:r>
            <a:r>
              <a:rPr lang="en-US" altLang="zh-CN" i="1">
                <a:solidFill>
                  <a:srgbClr val="0000FF"/>
                </a:solidFill>
                <a:latin typeface="Times New Roman" panose="02020603050405020304" pitchFamily="18" charset="0"/>
                <a:ea typeface="华文新魏" panose="02010800040101010101" pitchFamily="2" charset="-122"/>
              </a:rPr>
              <a:t>i’ </a:t>
            </a:r>
            <a:r>
              <a:rPr lang="en-US" altLang="zh-CN" sz="1200">
                <a:solidFill>
                  <a:srgbClr val="0000FF"/>
                </a:solidFill>
                <a:latin typeface="Times New Roman" panose="02020603050405020304" pitchFamily="18" charset="0"/>
                <a:ea typeface="华文新魏" panose="02010800040101010101" pitchFamily="2" charset="-122"/>
              </a:rPr>
              <a:t>1 </a:t>
            </a:r>
            <a:r>
              <a:rPr lang="en-US" altLang="zh-CN">
                <a:solidFill>
                  <a:srgbClr val="0000FF"/>
                </a:solidFill>
                <a:latin typeface="Times New Roman" panose="02020603050405020304" pitchFamily="18" charset="0"/>
                <a:ea typeface="华文新魏" panose="02010800040101010101" pitchFamily="2" charset="-122"/>
              </a:rPr>
              <a:t>= 0.8A</a:t>
            </a:r>
          </a:p>
          <a:p>
            <a:pPr eaLnBrk="1" hangingPunct="1"/>
            <a:r>
              <a:rPr lang="en-US" altLang="zh-CN" i="1">
                <a:solidFill>
                  <a:srgbClr val="0000FF"/>
                </a:solidFill>
                <a:latin typeface="Times New Roman" panose="02020603050405020304" pitchFamily="18" charset="0"/>
                <a:ea typeface="华文新魏" panose="02010800040101010101" pitchFamily="2" charset="-122"/>
              </a:rPr>
              <a:t>i’</a:t>
            </a:r>
            <a:r>
              <a:rPr lang="en-US" altLang="zh-CN" sz="1200">
                <a:solidFill>
                  <a:srgbClr val="0000FF"/>
                </a:solidFill>
                <a:latin typeface="Times New Roman" panose="02020603050405020304" pitchFamily="18" charset="0"/>
                <a:ea typeface="华文新魏" panose="02010800040101010101" pitchFamily="2" charset="-122"/>
              </a:rPr>
              <a:t>2 </a:t>
            </a:r>
            <a:r>
              <a:rPr lang="en-US" altLang="zh-CN">
                <a:solidFill>
                  <a:srgbClr val="0000FF"/>
                </a:solidFill>
                <a:latin typeface="Times New Roman" panose="02020603050405020304" pitchFamily="18" charset="0"/>
                <a:ea typeface="华文新魏" panose="02010800040101010101" pitchFamily="2" charset="-122"/>
              </a:rPr>
              <a:t>= </a:t>
            </a:r>
            <a:r>
              <a:rPr lang="en-US" altLang="zh-CN">
                <a:solidFill>
                  <a:srgbClr val="0000FF"/>
                </a:solidFill>
                <a:latin typeface="Times New Roman" panose="02020603050405020304" pitchFamily="18" charset="0"/>
                <a:ea typeface="黑体" panose="02010609060101010101" pitchFamily="49" charset="-122"/>
              </a:rPr>
              <a:t>3.2A , </a:t>
            </a:r>
            <a:r>
              <a:rPr lang="en-US" altLang="zh-CN" i="1">
                <a:solidFill>
                  <a:srgbClr val="0000FF"/>
                </a:solidFill>
                <a:latin typeface="Times New Roman" panose="02020603050405020304" pitchFamily="18" charset="0"/>
                <a:ea typeface="华文新魏" panose="02010800040101010101" pitchFamily="2" charset="-122"/>
              </a:rPr>
              <a:t>i’ </a:t>
            </a:r>
            <a:r>
              <a:rPr lang="en-US" altLang="zh-CN" sz="1200">
                <a:solidFill>
                  <a:srgbClr val="0000FF"/>
                </a:solidFill>
                <a:latin typeface="Times New Roman" panose="02020603050405020304" pitchFamily="18" charset="0"/>
                <a:ea typeface="华文新魏" panose="02010800040101010101" pitchFamily="2" charset="-122"/>
              </a:rPr>
              <a:t>3  </a:t>
            </a:r>
            <a:r>
              <a:rPr lang="en-US" altLang="zh-CN">
                <a:solidFill>
                  <a:srgbClr val="0000FF"/>
                </a:solidFill>
                <a:latin typeface="Times New Roman" panose="02020603050405020304" pitchFamily="18" charset="0"/>
                <a:ea typeface="华文新魏" panose="02010800040101010101" pitchFamily="2" charset="-122"/>
              </a:rPr>
              <a:t>=  2.8A</a:t>
            </a:r>
          </a:p>
          <a:p>
            <a:pPr eaLnBrk="1" hangingPunct="1"/>
            <a:r>
              <a:rPr lang="en-US" altLang="zh-CN" i="1">
                <a:solidFill>
                  <a:srgbClr val="0000FF"/>
                </a:solidFill>
                <a:latin typeface="Times New Roman" panose="02020603050405020304" pitchFamily="18" charset="0"/>
                <a:ea typeface="华文新魏" panose="02010800040101010101" pitchFamily="2" charset="-122"/>
              </a:rPr>
              <a:t>i’ </a:t>
            </a:r>
            <a:r>
              <a:rPr lang="en-US" altLang="zh-CN" sz="1200">
                <a:solidFill>
                  <a:srgbClr val="0000FF"/>
                </a:solidFill>
                <a:latin typeface="Times New Roman" panose="02020603050405020304" pitchFamily="18" charset="0"/>
                <a:ea typeface="华文新魏" panose="02010800040101010101" pitchFamily="2" charset="-122"/>
              </a:rPr>
              <a:t>4 </a:t>
            </a:r>
            <a:r>
              <a:rPr lang="en-US" altLang="zh-CN">
                <a:solidFill>
                  <a:srgbClr val="0000FF"/>
                </a:solidFill>
                <a:latin typeface="Times New Roman" panose="02020603050405020304" pitchFamily="18" charset="0"/>
                <a:ea typeface="华文新魏" panose="02010800040101010101" pitchFamily="2" charset="-122"/>
              </a:rPr>
              <a:t>= </a:t>
            </a:r>
            <a:r>
              <a:rPr lang="en-US" altLang="zh-CN">
                <a:solidFill>
                  <a:srgbClr val="0000FF"/>
                </a:solidFill>
                <a:latin typeface="黑体" panose="02010609060101010101" pitchFamily="49" charset="-122"/>
                <a:ea typeface="黑体" panose="02010609060101010101" pitchFamily="49" charset="-122"/>
              </a:rPr>
              <a:t>- </a:t>
            </a:r>
            <a:r>
              <a:rPr lang="en-US" altLang="zh-CN">
                <a:solidFill>
                  <a:srgbClr val="0000FF"/>
                </a:solidFill>
                <a:latin typeface="Times New Roman" panose="02020603050405020304" pitchFamily="18" charset="0"/>
                <a:ea typeface="华文新魏" panose="02010800040101010101" pitchFamily="2" charset="-122"/>
              </a:rPr>
              <a:t>4V , </a:t>
            </a:r>
            <a:r>
              <a:rPr lang="en-US" altLang="zh-CN" i="1">
                <a:solidFill>
                  <a:srgbClr val="0000FF"/>
                </a:solidFill>
                <a:latin typeface="Times New Roman" panose="02020603050405020304" pitchFamily="18" charset="0"/>
                <a:ea typeface="华文新魏" panose="02010800040101010101" pitchFamily="2" charset="-122"/>
              </a:rPr>
              <a:t>i’ </a:t>
            </a:r>
            <a:r>
              <a:rPr lang="en-US" altLang="zh-CN" sz="1200">
                <a:solidFill>
                  <a:srgbClr val="0000FF"/>
                </a:solidFill>
                <a:latin typeface="Times New Roman" panose="02020603050405020304" pitchFamily="18" charset="0"/>
                <a:ea typeface="华文新魏" panose="02010800040101010101" pitchFamily="2" charset="-122"/>
              </a:rPr>
              <a:t>5 </a:t>
            </a:r>
            <a:r>
              <a:rPr lang="en-US" altLang="zh-CN">
                <a:solidFill>
                  <a:srgbClr val="0000FF"/>
                </a:solidFill>
                <a:latin typeface="Times New Roman" panose="02020603050405020304" pitchFamily="18" charset="0"/>
                <a:ea typeface="华文新魏" panose="02010800040101010101" pitchFamily="2" charset="-122"/>
              </a:rPr>
              <a:t>= 0.4A</a:t>
            </a:r>
          </a:p>
          <a:p>
            <a:pPr eaLnBrk="1" hangingPunct="1"/>
            <a:r>
              <a:rPr lang="en-US" altLang="zh-CN" i="1">
                <a:solidFill>
                  <a:srgbClr val="0000FF"/>
                </a:solidFill>
                <a:latin typeface="Times New Roman" panose="02020603050405020304" pitchFamily="18" charset="0"/>
                <a:ea typeface="华文新魏" panose="02010800040101010101" pitchFamily="2" charset="-122"/>
              </a:rPr>
              <a:t>i’ </a:t>
            </a:r>
            <a:r>
              <a:rPr lang="en-US" altLang="zh-CN" sz="1200">
                <a:solidFill>
                  <a:srgbClr val="0000FF"/>
                </a:solidFill>
                <a:latin typeface="Times New Roman" panose="02020603050405020304" pitchFamily="18" charset="0"/>
                <a:ea typeface="华文新魏" panose="02010800040101010101" pitchFamily="2" charset="-122"/>
              </a:rPr>
              <a:t>6 </a:t>
            </a:r>
            <a:r>
              <a:rPr lang="en-US" altLang="zh-CN">
                <a:solidFill>
                  <a:srgbClr val="0000FF"/>
                </a:solidFill>
                <a:latin typeface="Times New Roman" panose="02020603050405020304" pitchFamily="18" charset="0"/>
                <a:ea typeface="华文新魏" panose="02010800040101010101" pitchFamily="2" charset="-122"/>
              </a:rPr>
              <a:t>= 3.6A</a:t>
            </a:r>
          </a:p>
        </p:txBody>
      </p:sp>
      <p:sp>
        <p:nvSpPr>
          <p:cNvPr id="60452" name="矩形 60451">
            <a:extLst>
              <a:ext uri="{FF2B5EF4-FFF2-40B4-BE49-F238E27FC236}">
                <a16:creationId xmlns:a16="http://schemas.microsoft.com/office/drawing/2014/main" id="{917F79A4-DF32-41C1-90F0-E53B9FA64A6F}"/>
              </a:ext>
            </a:extLst>
          </p:cNvPr>
          <p:cNvSpPr>
            <a:spLocks noChangeArrowheads="1"/>
          </p:cNvSpPr>
          <p:nvPr/>
        </p:nvSpPr>
        <p:spPr bwMode="auto">
          <a:xfrm>
            <a:off x="3733800" y="5410200"/>
            <a:ext cx="5181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1">
                <a:solidFill>
                  <a:srgbClr val="0000FF"/>
                </a:solidFill>
                <a:latin typeface="Times New Roman" panose="02020603050405020304" pitchFamily="18" charset="0"/>
                <a:ea typeface="华文新魏" panose="02010800040101010101" pitchFamily="2" charset="-122"/>
              </a:rPr>
              <a:t>u</a:t>
            </a:r>
            <a:r>
              <a:rPr lang="en-US" altLang="zh-CN" sz="1200">
                <a:solidFill>
                  <a:srgbClr val="0000FF"/>
                </a:solidFill>
                <a:latin typeface="Times New Roman" panose="02020603050405020304" pitchFamily="18" charset="0"/>
                <a:ea typeface="华文新魏" panose="02010800040101010101" pitchFamily="2" charset="-122"/>
              </a:rPr>
              <a:t>1 </a:t>
            </a:r>
            <a:r>
              <a:rPr lang="en-US" altLang="zh-CN" i="1">
                <a:solidFill>
                  <a:srgbClr val="0000FF"/>
                </a:solidFill>
                <a:latin typeface="Times New Roman" panose="02020603050405020304" pitchFamily="18" charset="0"/>
                <a:ea typeface="华文新魏" panose="02010800040101010101" pitchFamily="2" charset="-122"/>
              </a:rPr>
              <a:t>i’ </a:t>
            </a:r>
            <a:r>
              <a:rPr lang="en-US" altLang="zh-CN" sz="1200">
                <a:solidFill>
                  <a:srgbClr val="0000FF"/>
                </a:solidFill>
                <a:latin typeface="Times New Roman" panose="02020603050405020304" pitchFamily="18" charset="0"/>
                <a:ea typeface="华文新魏" panose="02010800040101010101" pitchFamily="2" charset="-122"/>
              </a:rPr>
              <a:t>1 </a:t>
            </a:r>
            <a:r>
              <a:rPr lang="en-US" altLang="zh-CN">
                <a:solidFill>
                  <a:srgbClr val="0000FF"/>
                </a:solidFill>
                <a:latin typeface="Times New Roman" panose="02020603050405020304" pitchFamily="18" charset="0"/>
                <a:ea typeface="华文新魏" panose="02010800040101010101" pitchFamily="2" charset="-122"/>
              </a:rPr>
              <a:t>+ </a:t>
            </a:r>
            <a:r>
              <a:rPr lang="en-US" altLang="zh-CN" i="1">
                <a:solidFill>
                  <a:srgbClr val="0000FF"/>
                </a:solidFill>
                <a:latin typeface="Times New Roman" panose="02020603050405020304" pitchFamily="18" charset="0"/>
                <a:ea typeface="华文新魏" panose="02010800040101010101" pitchFamily="2" charset="-122"/>
              </a:rPr>
              <a:t>u</a:t>
            </a:r>
            <a:r>
              <a:rPr lang="en-US" altLang="zh-CN" sz="1200">
                <a:solidFill>
                  <a:srgbClr val="0000FF"/>
                </a:solidFill>
                <a:latin typeface="Times New Roman" panose="02020603050405020304" pitchFamily="18" charset="0"/>
                <a:ea typeface="华文新魏" panose="02010800040101010101" pitchFamily="2" charset="-122"/>
              </a:rPr>
              <a:t>2 </a:t>
            </a:r>
            <a:r>
              <a:rPr lang="en-US" altLang="zh-CN" i="1">
                <a:solidFill>
                  <a:srgbClr val="0000FF"/>
                </a:solidFill>
                <a:latin typeface="Times New Roman" panose="02020603050405020304" pitchFamily="18" charset="0"/>
                <a:ea typeface="华文新魏" panose="02010800040101010101" pitchFamily="2" charset="-122"/>
              </a:rPr>
              <a:t>i’ </a:t>
            </a:r>
            <a:r>
              <a:rPr lang="en-US" altLang="zh-CN" sz="1200">
                <a:solidFill>
                  <a:srgbClr val="0000FF"/>
                </a:solidFill>
                <a:latin typeface="Times New Roman" panose="02020603050405020304" pitchFamily="18" charset="0"/>
                <a:ea typeface="华文新魏" panose="02010800040101010101" pitchFamily="2" charset="-122"/>
              </a:rPr>
              <a:t>2 </a:t>
            </a:r>
            <a:r>
              <a:rPr lang="en-US" altLang="zh-CN">
                <a:solidFill>
                  <a:srgbClr val="0000FF"/>
                </a:solidFill>
                <a:latin typeface="Times New Roman" panose="02020603050405020304" pitchFamily="18" charset="0"/>
                <a:ea typeface="华文新魏" panose="02010800040101010101" pitchFamily="2" charset="-122"/>
              </a:rPr>
              <a:t>+ </a:t>
            </a:r>
            <a:r>
              <a:rPr lang="en-US" altLang="zh-CN" i="1">
                <a:solidFill>
                  <a:srgbClr val="0000FF"/>
                </a:solidFill>
                <a:latin typeface="Times New Roman" panose="02020603050405020304" pitchFamily="18" charset="0"/>
                <a:ea typeface="华文新魏" panose="02010800040101010101" pitchFamily="2" charset="-122"/>
              </a:rPr>
              <a:t>u</a:t>
            </a:r>
            <a:r>
              <a:rPr lang="en-US" altLang="zh-CN" sz="1200">
                <a:solidFill>
                  <a:srgbClr val="0000FF"/>
                </a:solidFill>
                <a:latin typeface="Times New Roman" panose="02020603050405020304" pitchFamily="18" charset="0"/>
                <a:ea typeface="华文新魏" panose="02010800040101010101" pitchFamily="2" charset="-122"/>
              </a:rPr>
              <a:t>3 </a:t>
            </a:r>
            <a:r>
              <a:rPr lang="en-US" altLang="zh-CN" i="1">
                <a:solidFill>
                  <a:srgbClr val="0000FF"/>
                </a:solidFill>
                <a:latin typeface="Times New Roman" panose="02020603050405020304" pitchFamily="18" charset="0"/>
                <a:ea typeface="华文新魏" panose="02010800040101010101" pitchFamily="2" charset="-122"/>
              </a:rPr>
              <a:t>i’ </a:t>
            </a:r>
            <a:r>
              <a:rPr lang="en-US" altLang="zh-CN" sz="1200">
                <a:solidFill>
                  <a:srgbClr val="0000FF"/>
                </a:solidFill>
                <a:latin typeface="Times New Roman" panose="02020603050405020304" pitchFamily="18" charset="0"/>
                <a:ea typeface="华文新魏" panose="02010800040101010101" pitchFamily="2" charset="-122"/>
              </a:rPr>
              <a:t>3 </a:t>
            </a:r>
            <a:r>
              <a:rPr lang="en-US" altLang="zh-CN">
                <a:solidFill>
                  <a:srgbClr val="0000FF"/>
                </a:solidFill>
                <a:latin typeface="Times New Roman" panose="02020603050405020304" pitchFamily="18" charset="0"/>
                <a:ea typeface="华文新魏" panose="02010800040101010101" pitchFamily="2" charset="-122"/>
              </a:rPr>
              <a:t>+ </a:t>
            </a:r>
            <a:r>
              <a:rPr lang="en-US" altLang="zh-CN" i="1">
                <a:solidFill>
                  <a:srgbClr val="0000FF"/>
                </a:solidFill>
                <a:latin typeface="Times New Roman" panose="02020603050405020304" pitchFamily="18" charset="0"/>
                <a:ea typeface="华文新魏" panose="02010800040101010101" pitchFamily="2" charset="-122"/>
              </a:rPr>
              <a:t>u</a:t>
            </a:r>
            <a:r>
              <a:rPr lang="en-US" altLang="zh-CN" sz="1200">
                <a:solidFill>
                  <a:srgbClr val="0000FF"/>
                </a:solidFill>
                <a:latin typeface="Times New Roman" panose="02020603050405020304" pitchFamily="18" charset="0"/>
                <a:ea typeface="华文新魏" panose="02010800040101010101" pitchFamily="2" charset="-122"/>
              </a:rPr>
              <a:t>4 </a:t>
            </a:r>
            <a:r>
              <a:rPr lang="en-US" altLang="zh-CN" i="1">
                <a:solidFill>
                  <a:srgbClr val="0000FF"/>
                </a:solidFill>
                <a:latin typeface="Times New Roman" panose="02020603050405020304" pitchFamily="18" charset="0"/>
                <a:ea typeface="华文新魏" panose="02010800040101010101" pitchFamily="2" charset="-122"/>
              </a:rPr>
              <a:t>i’ </a:t>
            </a:r>
            <a:r>
              <a:rPr lang="en-US" altLang="zh-CN" sz="1200">
                <a:solidFill>
                  <a:srgbClr val="0000FF"/>
                </a:solidFill>
                <a:latin typeface="Times New Roman" panose="02020603050405020304" pitchFamily="18" charset="0"/>
                <a:ea typeface="华文新魏" panose="02010800040101010101" pitchFamily="2" charset="-122"/>
              </a:rPr>
              <a:t>4 </a:t>
            </a:r>
            <a:r>
              <a:rPr lang="en-US" altLang="zh-CN">
                <a:solidFill>
                  <a:srgbClr val="0000FF"/>
                </a:solidFill>
                <a:latin typeface="Times New Roman" panose="02020603050405020304" pitchFamily="18" charset="0"/>
                <a:ea typeface="华文新魏" panose="02010800040101010101" pitchFamily="2" charset="-122"/>
              </a:rPr>
              <a:t>+ </a:t>
            </a:r>
            <a:r>
              <a:rPr lang="en-US" altLang="zh-CN" i="1">
                <a:solidFill>
                  <a:srgbClr val="0000FF"/>
                </a:solidFill>
                <a:latin typeface="Times New Roman" panose="02020603050405020304" pitchFamily="18" charset="0"/>
                <a:ea typeface="华文新魏" panose="02010800040101010101" pitchFamily="2" charset="-122"/>
              </a:rPr>
              <a:t>u</a:t>
            </a:r>
            <a:r>
              <a:rPr lang="en-US" altLang="zh-CN" sz="1200">
                <a:solidFill>
                  <a:srgbClr val="0000FF"/>
                </a:solidFill>
                <a:latin typeface="Times New Roman" panose="02020603050405020304" pitchFamily="18" charset="0"/>
                <a:ea typeface="华文新魏" panose="02010800040101010101" pitchFamily="2" charset="-122"/>
              </a:rPr>
              <a:t>5 </a:t>
            </a:r>
            <a:r>
              <a:rPr lang="en-US" altLang="zh-CN" i="1">
                <a:solidFill>
                  <a:srgbClr val="0000FF"/>
                </a:solidFill>
                <a:latin typeface="Times New Roman" panose="02020603050405020304" pitchFamily="18" charset="0"/>
                <a:ea typeface="华文新魏" panose="02010800040101010101" pitchFamily="2" charset="-122"/>
              </a:rPr>
              <a:t>i’ </a:t>
            </a:r>
            <a:r>
              <a:rPr lang="en-US" altLang="zh-CN" sz="1200">
                <a:solidFill>
                  <a:srgbClr val="0000FF"/>
                </a:solidFill>
                <a:latin typeface="Times New Roman" panose="02020603050405020304" pitchFamily="18" charset="0"/>
                <a:ea typeface="华文新魏" panose="02010800040101010101" pitchFamily="2" charset="-122"/>
              </a:rPr>
              <a:t>5 </a:t>
            </a:r>
            <a:r>
              <a:rPr lang="en-US" altLang="zh-CN">
                <a:solidFill>
                  <a:srgbClr val="0000FF"/>
                </a:solidFill>
                <a:latin typeface="Times New Roman" panose="02020603050405020304" pitchFamily="18" charset="0"/>
                <a:ea typeface="华文新魏" panose="02010800040101010101" pitchFamily="2" charset="-122"/>
              </a:rPr>
              <a:t>+ </a:t>
            </a:r>
            <a:r>
              <a:rPr lang="en-US" altLang="zh-CN" i="1">
                <a:solidFill>
                  <a:srgbClr val="0000FF"/>
                </a:solidFill>
                <a:latin typeface="Times New Roman" panose="02020603050405020304" pitchFamily="18" charset="0"/>
                <a:ea typeface="华文新魏" panose="02010800040101010101" pitchFamily="2" charset="-122"/>
              </a:rPr>
              <a:t>u</a:t>
            </a:r>
            <a:r>
              <a:rPr lang="en-US" altLang="zh-CN" sz="1200">
                <a:solidFill>
                  <a:srgbClr val="0000FF"/>
                </a:solidFill>
                <a:latin typeface="Times New Roman" panose="02020603050405020304" pitchFamily="18" charset="0"/>
                <a:ea typeface="华文新魏" panose="02010800040101010101" pitchFamily="2" charset="-122"/>
              </a:rPr>
              <a:t>6 </a:t>
            </a:r>
            <a:r>
              <a:rPr lang="en-US" altLang="zh-CN" i="1">
                <a:solidFill>
                  <a:srgbClr val="0000FF"/>
                </a:solidFill>
                <a:latin typeface="Times New Roman" panose="02020603050405020304" pitchFamily="18" charset="0"/>
                <a:ea typeface="华文新魏" panose="02010800040101010101" pitchFamily="2" charset="-122"/>
              </a:rPr>
              <a:t>i’ </a:t>
            </a:r>
            <a:r>
              <a:rPr lang="en-US" altLang="zh-CN" sz="1200">
                <a:solidFill>
                  <a:srgbClr val="0000FF"/>
                </a:solidFill>
                <a:latin typeface="Times New Roman" panose="02020603050405020304" pitchFamily="18" charset="0"/>
                <a:ea typeface="华文新魏" panose="02010800040101010101" pitchFamily="2" charset="-122"/>
              </a:rPr>
              <a:t>6 </a:t>
            </a:r>
            <a:r>
              <a:rPr lang="en-US" altLang="zh-CN">
                <a:solidFill>
                  <a:srgbClr val="0000FF"/>
                </a:solidFill>
                <a:latin typeface="Times New Roman" panose="02020603050405020304" pitchFamily="18" charset="0"/>
                <a:ea typeface="华文新魏" panose="02010800040101010101" pitchFamily="2" charset="-122"/>
              </a:rPr>
              <a:t>=</a:t>
            </a:r>
          </a:p>
          <a:p>
            <a:pPr algn="ctr" eaLnBrk="1" hangingPunct="1"/>
            <a:r>
              <a:rPr lang="en-US" altLang="zh-CN">
                <a:solidFill>
                  <a:srgbClr val="0000FF"/>
                </a:solidFill>
                <a:latin typeface="Times New Roman" panose="02020603050405020304" pitchFamily="18" charset="0"/>
                <a:ea typeface="华文新魏" panose="02010800040101010101" pitchFamily="2" charset="-122"/>
              </a:rPr>
              <a:t>2.88 </a:t>
            </a:r>
            <a:r>
              <a:rPr lang="en-US" altLang="zh-CN">
                <a:solidFill>
                  <a:srgbClr val="0000FF"/>
                </a:solidFill>
                <a:latin typeface="黑体" panose="02010609060101010101" pitchFamily="49" charset="-122"/>
                <a:ea typeface="黑体" panose="02010609060101010101" pitchFamily="49" charset="-122"/>
              </a:rPr>
              <a:t>-</a:t>
            </a:r>
            <a:r>
              <a:rPr lang="en-US" altLang="zh-CN">
                <a:solidFill>
                  <a:srgbClr val="0000FF"/>
                </a:solidFill>
                <a:latin typeface="Times New Roman" panose="02020603050405020304" pitchFamily="18" charset="0"/>
                <a:ea typeface="华文新魏" panose="02010800040101010101" pitchFamily="2" charset="-122"/>
              </a:rPr>
              <a:t> 4.48+14 </a:t>
            </a:r>
            <a:r>
              <a:rPr lang="en-US" altLang="zh-CN">
                <a:solidFill>
                  <a:srgbClr val="0000FF"/>
                </a:solidFill>
                <a:latin typeface="黑体" panose="02010609060101010101" pitchFamily="49" charset="-122"/>
                <a:ea typeface="黑体" panose="02010609060101010101" pitchFamily="49" charset="-122"/>
              </a:rPr>
              <a:t>-</a:t>
            </a:r>
            <a:r>
              <a:rPr lang="en-US" altLang="zh-CN">
                <a:solidFill>
                  <a:srgbClr val="0000FF"/>
                </a:solidFill>
                <a:latin typeface="Times New Roman" panose="02020603050405020304" pitchFamily="18" charset="0"/>
                <a:ea typeface="华文新魏" panose="02010800040101010101" pitchFamily="2" charset="-122"/>
              </a:rPr>
              <a:t> 4+0.96 </a:t>
            </a:r>
            <a:r>
              <a:rPr lang="en-US" altLang="zh-CN">
                <a:solidFill>
                  <a:srgbClr val="0000FF"/>
                </a:solidFill>
                <a:latin typeface="黑体" panose="02010609060101010101" pitchFamily="49" charset="-122"/>
                <a:ea typeface="黑体" panose="02010609060101010101" pitchFamily="49" charset="-122"/>
              </a:rPr>
              <a:t>-</a:t>
            </a:r>
            <a:r>
              <a:rPr lang="en-US" altLang="zh-CN">
                <a:solidFill>
                  <a:srgbClr val="0000FF"/>
                </a:solidFill>
                <a:latin typeface="Times New Roman" panose="02020603050405020304" pitchFamily="18" charset="0"/>
                <a:ea typeface="华文新魏" panose="02010800040101010101" pitchFamily="2" charset="-122"/>
              </a:rPr>
              <a:t> 9.36 = 0</a:t>
            </a:r>
          </a:p>
        </p:txBody>
      </p:sp>
      <p:sp>
        <p:nvSpPr>
          <p:cNvPr id="65552" name="标题 60453">
            <a:extLst>
              <a:ext uri="{FF2B5EF4-FFF2-40B4-BE49-F238E27FC236}">
                <a16:creationId xmlns:a16="http://schemas.microsoft.com/office/drawing/2014/main" id="{C9E8D7EA-AA14-4C94-93A2-227A531F7527}"/>
              </a:ext>
            </a:extLst>
          </p:cNvPr>
          <p:cNvSpPr>
            <a:spLocks noGrp="1" noChangeArrowheads="1"/>
          </p:cNvSpPr>
          <p:nvPr>
            <p:ph type="title" idx="4294967295"/>
          </p:nvPr>
        </p:nvSpPr>
        <p:spPr>
          <a:xfrm>
            <a:off x="250825" y="685800"/>
            <a:ext cx="2808288" cy="381000"/>
          </a:xfrm>
        </p:spPr>
        <p:txBody>
          <a:bodyPr/>
          <a:lstStyle/>
          <a:p>
            <a:pPr eaLnBrk="1" hangingPunct="1"/>
            <a:r>
              <a:rPr lang="en-US" altLang="zh-CN">
                <a:solidFill>
                  <a:srgbClr val="D82E1C"/>
                </a:solidFill>
                <a:latin typeface="黑体" panose="02010609060101010101" pitchFamily="49" charset="-122"/>
                <a:ea typeface="黑体" panose="02010609060101010101" pitchFamily="49" charset="-122"/>
              </a:rPr>
              <a:t>2</a:t>
            </a:r>
            <a:r>
              <a:rPr lang="zh-CN" altLang="en-US">
                <a:solidFill>
                  <a:srgbClr val="D82E1C"/>
                </a:solidFill>
                <a:latin typeface="黑体" panose="02010609060101010101" pitchFamily="49" charset="-122"/>
                <a:ea typeface="黑体" panose="02010609060101010101" pitchFamily="49" charset="-122"/>
              </a:rPr>
              <a:t>、特勒根定理二：</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60448"/>
                                        </p:tgtEl>
                                        <p:attrNameLst>
                                          <p:attrName>style.visibility</p:attrName>
                                        </p:attrNameLst>
                                      </p:cBhvr>
                                      <p:to>
                                        <p:strVal val="visible"/>
                                      </p:to>
                                    </p:set>
                                    <p:anim calcmode="lin" valueType="num">
                                      <p:cBhvr additive="base">
                                        <p:cTn id="7" dur="500" fill="hold"/>
                                        <p:tgtEl>
                                          <p:spTgt spid="60448"/>
                                        </p:tgtEl>
                                        <p:attrNameLst>
                                          <p:attrName>ppt_x</p:attrName>
                                        </p:attrNameLst>
                                      </p:cBhvr>
                                      <p:tavLst>
                                        <p:tav tm="0">
                                          <p:val>
                                            <p:strVal val="1+#ppt_w/2"/>
                                          </p:val>
                                        </p:tav>
                                        <p:tav tm="100000">
                                          <p:val>
                                            <p:strVal val="#ppt_x"/>
                                          </p:val>
                                        </p:tav>
                                      </p:tavLst>
                                    </p:anim>
                                    <p:anim calcmode="lin" valueType="num">
                                      <p:cBhvr additive="base">
                                        <p:cTn id="8" dur="500" fill="hold"/>
                                        <p:tgtEl>
                                          <p:spTgt spid="604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60450"/>
                                        </p:tgtEl>
                                        <p:attrNameLst>
                                          <p:attrName>style.visibility</p:attrName>
                                        </p:attrNameLst>
                                      </p:cBhvr>
                                      <p:to>
                                        <p:strVal val="visible"/>
                                      </p:to>
                                    </p:set>
                                    <p:anim calcmode="lin" valueType="num">
                                      <p:cBhvr additive="base">
                                        <p:cTn id="13" dur="500" fill="hold"/>
                                        <p:tgtEl>
                                          <p:spTgt spid="60450"/>
                                        </p:tgtEl>
                                        <p:attrNameLst>
                                          <p:attrName>ppt_x</p:attrName>
                                        </p:attrNameLst>
                                      </p:cBhvr>
                                      <p:tavLst>
                                        <p:tav tm="0">
                                          <p:val>
                                            <p:strVal val="1+#ppt_w/2"/>
                                          </p:val>
                                        </p:tav>
                                        <p:tav tm="100000">
                                          <p:val>
                                            <p:strVal val="#ppt_x"/>
                                          </p:val>
                                        </p:tav>
                                      </p:tavLst>
                                    </p:anim>
                                    <p:anim calcmode="lin" valueType="num">
                                      <p:cBhvr additive="base">
                                        <p:cTn id="14" dur="500" fill="hold"/>
                                        <p:tgtEl>
                                          <p:spTgt spid="6045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60429"/>
                                        </p:tgtEl>
                                        <p:attrNameLst>
                                          <p:attrName>style.visibility</p:attrName>
                                        </p:attrNameLst>
                                      </p:cBhvr>
                                      <p:to>
                                        <p:strVal val="visible"/>
                                      </p:to>
                                    </p:set>
                                    <p:anim calcmode="lin" valueType="num">
                                      <p:cBhvr additive="base">
                                        <p:cTn id="19" dur="500" fill="hold"/>
                                        <p:tgtEl>
                                          <p:spTgt spid="60429"/>
                                        </p:tgtEl>
                                        <p:attrNameLst>
                                          <p:attrName>ppt_x</p:attrName>
                                        </p:attrNameLst>
                                      </p:cBhvr>
                                      <p:tavLst>
                                        <p:tav tm="0">
                                          <p:val>
                                            <p:strVal val="0-#ppt_w/2"/>
                                          </p:val>
                                        </p:tav>
                                        <p:tav tm="100000">
                                          <p:val>
                                            <p:strVal val="#ppt_x"/>
                                          </p:val>
                                        </p:tav>
                                      </p:tavLst>
                                    </p:anim>
                                    <p:anim calcmode="lin" valueType="num">
                                      <p:cBhvr additive="base">
                                        <p:cTn id="20" dur="500" fill="hold"/>
                                        <p:tgtEl>
                                          <p:spTgt spid="6042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0428"/>
                                        </p:tgtEl>
                                        <p:attrNameLst>
                                          <p:attrName>style.visibility</p:attrName>
                                        </p:attrNameLst>
                                      </p:cBhvr>
                                      <p:to>
                                        <p:strVal val="visible"/>
                                      </p:to>
                                    </p:set>
                                    <p:anim calcmode="lin" valueType="num">
                                      <p:cBhvr additive="base">
                                        <p:cTn id="25" dur="500" fill="hold"/>
                                        <p:tgtEl>
                                          <p:spTgt spid="60428"/>
                                        </p:tgtEl>
                                        <p:attrNameLst>
                                          <p:attrName>ppt_x</p:attrName>
                                        </p:attrNameLst>
                                      </p:cBhvr>
                                      <p:tavLst>
                                        <p:tav tm="0">
                                          <p:val>
                                            <p:strVal val="0-#ppt_w/2"/>
                                          </p:val>
                                        </p:tav>
                                        <p:tav tm="100000">
                                          <p:val>
                                            <p:strVal val="#ppt_x"/>
                                          </p:val>
                                        </p:tav>
                                      </p:tavLst>
                                    </p:anim>
                                    <p:anim calcmode="lin" valueType="num">
                                      <p:cBhvr additive="base">
                                        <p:cTn id="26" dur="500" fill="hold"/>
                                        <p:tgtEl>
                                          <p:spTgt spid="6042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0449"/>
                                        </p:tgtEl>
                                        <p:attrNameLst>
                                          <p:attrName>style.visibility</p:attrName>
                                        </p:attrNameLst>
                                      </p:cBhvr>
                                      <p:to>
                                        <p:strVal val="visible"/>
                                      </p:to>
                                    </p:set>
                                    <p:anim calcmode="lin" valueType="num">
                                      <p:cBhvr additive="base">
                                        <p:cTn id="31" dur="500" fill="hold"/>
                                        <p:tgtEl>
                                          <p:spTgt spid="60449"/>
                                        </p:tgtEl>
                                        <p:attrNameLst>
                                          <p:attrName>ppt_x</p:attrName>
                                        </p:attrNameLst>
                                      </p:cBhvr>
                                      <p:tavLst>
                                        <p:tav tm="0">
                                          <p:val>
                                            <p:strVal val="1+#ppt_w/2"/>
                                          </p:val>
                                        </p:tav>
                                        <p:tav tm="100000">
                                          <p:val>
                                            <p:strVal val="#ppt_x"/>
                                          </p:val>
                                        </p:tav>
                                      </p:tavLst>
                                    </p:anim>
                                    <p:anim calcmode="lin" valueType="num">
                                      <p:cBhvr additive="base">
                                        <p:cTn id="32" dur="500" fill="hold"/>
                                        <p:tgtEl>
                                          <p:spTgt spid="6044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0451"/>
                                        </p:tgtEl>
                                        <p:attrNameLst>
                                          <p:attrName>style.visibility</p:attrName>
                                        </p:attrNameLst>
                                      </p:cBhvr>
                                      <p:to>
                                        <p:strVal val="visible"/>
                                      </p:to>
                                    </p:set>
                                    <p:anim calcmode="lin" valueType="num">
                                      <p:cBhvr additive="base">
                                        <p:cTn id="37" dur="500" fill="hold"/>
                                        <p:tgtEl>
                                          <p:spTgt spid="60451"/>
                                        </p:tgtEl>
                                        <p:attrNameLst>
                                          <p:attrName>ppt_x</p:attrName>
                                        </p:attrNameLst>
                                      </p:cBhvr>
                                      <p:tavLst>
                                        <p:tav tm="0">
                                          <p:val>
                                            <p:strVal val="1+#ppt_w/2"/>
                                          </p:val>
                                        </p:tav>
                                        <p:tav tm="100000">
                                          <p:val>
                                            <p:strVal val="#ppt_x"/>
                                          </p:val>
                                        </p:tav>
                                      </p:tavLst>
                                    </p:anim>
                                    <p:anim calcmode="lin" valueType="num">
                                      <p:cBhvr additive="base">
                                        <p:cTn id="38" dur="500" fill="hold"/>
                                        <p:tgtEl>
                                          <p:spTgt spid="6045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60452"/>
                                        </p:tgtEl>
                                        <p:attrNameLst>
                                          <p:attrName>style.visibility</p:attrName>
                                        </p:attrNameLst>
                                      </p:cBhvr>
                                      <p:to>
                                        <p:strVal val="visible"/>
                                      </p:to>
                                    </p:set>
                                    <p:anim calcmode="lin" valueType="num">
                                      <p:cBhvr additive="base">
                                        <p:cTn id="43" dur="500" fill="hold"/>
                                        <p:tgtEl>
                                          <p:spTgt spid="60452"/>
                                        </p:tgtEl>
                                        <p:attrNameLst>
                                          <p:attrName>ppt_x</p:attrName>
                                        </p:attrNameLst>
                                      </p:cBhvr>
                                      <p:tavLst>
                                        <p:tav tm="0">
                                          <p:val>
                                            <p:strVal val="1+#ppt_w/2"/>
                                          </p:val>
                                        </p:tav>
                                        <p:tav tm="100000">
                                          <p:val>
                                            <p:strVal val="#ppt_x"/>
                                          </p:val>
                                        </p:tav>
                                      </p:tavLst>
                                    </p:anim>
                                    <p:anim calcmode="lin" valueType="num">
                                      <p:cBhvr additive="base">
                                        <p:cTn id="44" dur="500" fill="hold"/>
                                        <p:tgtEl>
                                          <p:spTgt spid="604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8" grpId="0"/>
      <p:bldP spid="60449" grpId="0"/>
      <p:bldP spid="60451" grpId="0"/>
      <p:bldP spid="6045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矩形 61441">
            <a:extLst>
              <a:ext uri="{FF2B5EF4-FFF2-40B4-BE49-F238E27FC236}">
                <a16:creationId xmlns:a16="http://schemas.microsoft.com/office/drawing/2014/main" id="{69C9C0AA-AD6D-4F6E-9F27-D73263C752A5}"/>
              </a:ext>
            </a:extLst>
          </p:cNvPr>
          <p:cNvSpPr>
            <a:spLocks noChangeArrowheads="1"/>
          </p:cNvSpPr>
          <p:nvPr/>
        </p:nvSpPr>
        <p:spPr bwMode="auto">
          <a:xfrm>
            <a:off x="152400" y="0"/>
            <a:ext cx="3429000"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2.8  </a:t>
            </a:r>
            <a:r>
              <a:rPr lang="zh-CN" altLang="en-US">
                <a:solidFill>
                  <a:schemeClr val="bg1"/>
                </a:solidFill>
                <a:latin typeface="黑体" panose="02010609060101010101" pitchFamily="49" charset="-122"/>
                <a:ea typeface="黑体" panose="02010609060101010101" pitchFamily="49" charset="-122"/>
              </a:rPr>
              <a:t>特勒根定理和互易定理</a:t>
            </a:r>
          </a:p>
        </p:txBody>
      </p:sp>
      <p:sp>
        <p:nvSpPr>
          <p:cNvPr id="66563" name="矩形 61442">
            <a:extLst>
              <a:ext uri="{FF2B5EF4-FFF2-40B4-BE49-F238E27FC236}">
                <a16:creationId xmlns:a16="http://schemas.microsoft.com/office/drawing/2014/main" id="{5684CA89-9847-41AF-9E67-E60DCB5627B9}"/>
              </a:ext>
            </a:extLst>
          </p:cNvPr>
          <p:cNvSpPr>
            <a:spLocks noChangeArrowheads="1" noChangeShapeType="1" noTextEdit="1"/>
          </p:cNvSpPr>
          <p:nvPr/>
        </p:nvSpPr>
        <p:spPr bwMode="auto">
          <a:xfrm>
            <a:off x="4495800" y="0"/>
            <a:ext cx="32766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 一、特勒根定理</a:t>
            </a:r>
          </a:p>
        </p:txBody>
      </p:sp>
      <p:graphicFrame>
        <p:nvGraphicFramePr>
          <p:cNvPr id="61456" name="对象 61455">
            <a:extLst>
              <a:ext uri="{FF2B5EF4-FFF2-40B4-BE49-F238E27FC236}">
                <a16:creationId xmlns:a16="http://schemas.microsoft.com/office/drawing/2014/main" id="{73D5917D-3204-41A4-BE79-8F0FBE1406E1}"/>
              </a:ext>
            </a:extLst>
          </p:cNvPr>
          <p:cNvGraphicFramePr>
            <a:graphicFrameLocks/>
          </p:cNvGraphicFramePr>
          <p:nvPr/>
        </p:nvGraphicFramePr>
        <p:xfrm>
          <a:off x="673100" y="1417638"/>
          <a:ext cx="3670300" cy="1630362"/>
        </p:xfrm>
        <a:graphic>
          <a:graphicData uri="http://schemas.openxmlformats.org/presentationml/2006/ole">
            <mc:AlternateContent xmlns:mc="http://schemas.openxmlformats.org/markup-compatibility/2006">
              <mc:Choice xmlns:v="urn:schemas-microsoft-com:vml" Requires="v">
                <p:oleObj spid="_x0000_s66621" r:id="rId3" imgW="4126992" imgH="1859280" progId="Visio.Drawing.5">
                  <p:embed/>
                </p:oleObj>
              </mc:Choice>
              <mc:Fallback>
                <p:oleObj r:id="rId3" imgW="4126992" imgH="1859280" progId="Visio.Drawing.5">
                  <p:embed/>
                  <p:pic>
                    <p:nvPicPr>
                      <p:cNvPr id="0" name="对象 6145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100" y="1417638"/>
                        <a:ext cx="3670300"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1457" name="对象 61456">
            <a:extLst>
              <a:ext uri="{FF2B5EF4-FFF2-40B4-BE49-F238E27FC236}">
                <a16:creationId xmlns:a16="http://schemas.microsoft.com/office/drawing/2014/main" id="{23EB7599-DDC6-460B-82F4-9067DA18586B}"/>
              </a:ext>
            </a:extLst>
          </p:cNvPr>
          <p:cNvGraphicFramePr>
            <a:graphicFrameLocks/>
          </p:cNvGraphicFramePr>
          <p:nvPr/>
        </p:nvGraphicFramePr>
        <p:xfrm>
          <a:off x="4648200" y="1447800"/>
          <a:ext cx="3948113" cy="1630363"/>
        </p:xfrm>
        <a:graphic>
          <a:graphicData uri="http://schemas.openxmlformats.org/presentationml/2006/ole">
            <mc:AlternateContent xmlns:mc="http://schemas.openxmlformats.org/markup-compatibility/2006">
              <mc:Choice xmlns:v="urn:schemas-microsoft-com:vml" Requires="v">
                <p:oleObj spid="_x0000_s66622" r:id="rId5" imgW="4177284" imgH="1859280" progId="Visio.Drawing.5">
                  <p:embed/>
                </p:oleObj>
              </mc:Choice>
              <mc:Fallback>
                <p:oleObj r:id="rId5" imgW="4177284" imgH="1859280" progId="Visio.Drawing.5">
                  <p:embed/>
                  <p:pic>
                    <p:nvPicPr>
                      <p:cNvPr id="0" name="对象 6145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1447800"/>
                        <a:ext cx="3948113"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458" name="矩形 61457">
            <a:extLst>
              <a:ext uri="{FF2B5EF4-FFF2-40B4-BE49-F238E27FC236}">
                <a16:creationId xmlns:a16="http://schemas.microsoft.com/office/drawing/2014/main" id="{61B5EFCD-57DB-46F1-8E98-CA67736FA578}"/>
              </a:ext>
            </a:extLst>
          </p:cNvPr>
          <p:cNvSpPr>
            <a:spLocks noChangeArrowheads="1"/>
          </p:cNvSpPr>
          <p:nvPr/>
        </p:nvSpPr>
        <p:spPr bwMode="auto">
          <a:xfrm>
            <a:off x="304800" y="2971800"/>
            <a:ext cx="8534400" cy="32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1800">
                <a:solidFill>
                  <a:srgbClr val="0000FF"/>
                </a:solidFill>
                <a:latin typeface="华文新魏" panose="02010800040101010101" pitchFamily="2" charset="-122"/>
                <a:ea typeface="华文新魏" panose="02010800040101010101" pitchFamily="2" charset="-122"/>
              </a:rPr>
              <a:t>解：设两组条件分别对应两个电路：其中第一组条件对应图</a:t>
            </a:r>
            <a:r>
              <a:rPr lang="en-US" altLang="zh-CN" sz="1800">
                <a:solidFill>
                  <a:srgbClr val="0000FF"/>
                </a:solidFill>
                <a:latin typeface="华文新魏" panose="02010800040101010101" pitchFamily="2" charset="-122"/>
                <a:ea typeface="华文新魏" panose="02010800040101010101" pitchFamily="2" charset="-122"/>
              </a:rPr>
              <a:t>(a)</a:t>
            </a:r>
            <a:r>
              <a:rPr lang="zh-CN" altLang="en-US" sz="1800">
                <a:solidFill>
                  <a:srgbClr val="0000FF"/>
                </a:solidFill>
                <a:latin typeface="华文新魏" panose="02010800040101010101" pitchFamily="2" charset="-122"/>
                <a:ea typeface="华文新魏" panose="02010800040101010101" pitchFamily="2" charset="-122"/>
              </a:rPr>
              <a:t>，第二组条件对应图</a:t>
            </a:r>
            <a:r>
              <a:rPr lang="en-US" altLang="zh-CN" sz="1800">
                <a:solidFill>
                  <a:srgbClr val="0000FF"/>
                </a:solidFill>
                <a:latin typeface="华文新魏" panose="02010800040101010101" pitchFamily="2" charset="-122"/>
                <a:ea typeface="华文新魏" panose="02010800040101010101" pitchFamily="2" charset="-122"/>
              </a:rPr>
              <a:t>(b)</a:t>
            </a:r>
            <a:r>
              <a:rPr lang="zh-CN" altLang="en-US" sz="1800">
                <a:solidFill>
                  <a:srgbClr val="0000FF"/>
                </a:solidFill>
                <a:latin typeface="华文新魏" panose="02010800040101010101" pitchFamily="2" charset="-122"/>
                <a:ea typeface="华文新魏" panose="02010800040101010101" pitchFamily="2" charset="-122"/>
              </a:rPr>
              <a:t>。因此，第二组条件变为：</a:t>
            </a:r>
          </a:p>
          <a:p>
            <a:pPr eaLnBrk="1" hangingPunct="1"/>
            <a:r>
              <a:rPr lang="zh-CN" altLang="en-US" sz="1800">
                <a:solidFill>
                  <a:srgbClr val="0000FF"/>
                </a:solidFill>
                <a:latin typeface="华文新魏" panose="02010800040101010101" pitchFamily="2" charset="-122"/>
                <a:ea typeface="华文新魏" panose="02010800040101010101" pitchFamily="2" charset="-122"/>
              </a:rPr>
              <a:t>    对图</a:t>
            </a:r>
            <a:r>
              <a:rPr lang="en-US" altLang="zh-CN" sz="1800">
                <a:solidFill>
                  <a:srgbClr val="0000FF"/>
                </a:solidFill>
                <a:latin typeface="华文新魏" panose="02010800040101010101" pitchFamily="2" charset="-122"/>
                <a:ea typeface="华文新魏" panose="02010800040101010101" pitchFamily="2" charset="-122"/>
              </a:rPr>
              <a:t>(b)</a:t>
            </a:r>
            <a:r>
              <a:rPr lang="zh-CN" altLang="en-US" sz="1800">
                <a:solidFill>
                  <a:srgbClr val="0000FF"/>
                </a:solidFill>
                <a:latin typeface="华文新魏" panose="02010800040101010101" pitchFamily="2" charset="-122"/>
                <a:ea typeface="华文新魏" panose="02010800040101010101" pitchFamily="2" charset="-122"/>
              </a:rPr>
              <a:t>电路，</a:t>
            </a:r>
            <a:r>
              <a:rPr lang="zh-CN" altLang="en-US" sz="1800">
                <a:solidFill>
                  <a:srgbClr val="0000FF"/>
                </a:solidFill>
                <a:latin typeface="Times New Roman" panose="02020603050405020304" pitchFamily="18" charset="0"/>
                <a:ea typeface="华文新魏" panose="02010800040101010101" pitchFamily="2" charset="-122"/>
              </a:rPr>
              <a:t>当</a:t>
            </a:r>
            <a:r>
              <a:rPr lang="en-US" altLang="zh-CN" sz="1800">
                <a:solidFill>
                  <a:srgbClr val="0000FF"/>
                </a:solidFill>
                <a:latin typeface="Times New Roman" panose="02020603050405020304" pitchFamily="18" charset="0"/>
                <a:ea typeface="华文新魏" panose="02010800040101010101" pitchFamily="2" charset="-122"/>
              </a:rPr>
              <a:t>R</a:t>
            </a:r>
            <a:r>
              <a:rPr lang="en-US" altLang="zh-CN" sz="1800" baseline="-25000">
                <a:solidFill>
                  <a:srgbClr val="0000FF"/>
                </a:solidFill>
                <a:latin typeface="Times New Roman" panose="02020603050405020304" pitchFamily="18" charset="0"/>
                <a:ea typeface="华文新魏" panose="02010800040101010101" pitchFamily="2" charset="-122"/>
              </a:rPr>
              <a:t>2</a:t>
            </a:r>
            <a:r>
              <a:rPr lang="en-US" altLang="zh-CN" sz="1800">
                <a:solidFill>
                  <a:srgbClr val="0000FF"/>
                </a:solidFill>
                <a:latin typeface="Times New Roman" panose="02020603050405020304" pitchFamily="18" charset="0"/>
                <a:ea typeface="华文新魏" panose="02010800040101010101" pitchFamily="2" charset="-122"/>
              </a:rPr>
              <a:t>’ = 4 Ω , U</a:t>
            </a:r>
            <a:r>
              <a:rPr lang="en-US" altLang="zh-CN" sz="1800" baseline="-25000">
                <a:solidFill>
                  <a:srgbClr val="0000FF"/>
                </a:solidFill>
                <a:latin typeface="Times New Roman" panose="02020603050405020304" pitchFamily="18" charset="0"/>
                <a:ea typeface="华文新魏" panose="02010800040101010101" pitchFamily="2" charset="-122"/>
              </a:rPr>
              <a:t>S1</a:t>
            </a:r>
            <a:r>
              <a:rPr lang="en-US" altLang="zh-CN" sz="1800">
                <a:solidFill>
                  <a:srgbClr val="0000FF"/>
                </a:solidFill>
                <a:latin typeface="Times New Roman" panose="02020603050405020304" pitchFamily="18" charset="0"/>
                <a:ea typeface="华文新魏" panose="02010800040101010101" pitchFamily="2" charset="-122"/>
              </a:rPr>
              <a:t>’=10V</a:t>
            </a:r>
            <a:r>
              <a:rPr lang="zh-CN" altLang="en-US" sz="1800">
                <a:solidFill>
                  <a:srgbClr val="0000FF"/>
                </a:solidFill>
                <a:latin typeface="Times New Roman" panose="02020603050405020304" pitchFamily="18" charset="0"/>
                <a:ea typeface="华文新魏" panose="02010800040101010101" pitchFamily="2" charset="-122"/>
              </a:rPr>
              <a:t>时，</a:t>
            </a:r>
            <a:r>
              <a:rPr lang="en-US" altLang="zh-CN" sz="1800">
                <a:solidFill>
                  <a:srgbClr val="0000FF"/>
                </a:solidFill>
                <a:latin typeface="Times New Roman" panose="02020603050405020304" pitchFamily="18" charset="0"/>
                <a:ea typeface="华文新魏" panose="02010800040101010101" pitchFamily="2" charset="-122"/>
              </a:rPr>
              <a:t>I</a:t>
            </a:r>
            <a:r>
              <a:rPr lang="en-US" altLang="zh-CN" sz="1800" baseline="-25000">
                <a:solidFill>
                  <a:srgbClr val="0000FF"/>
                </a:solidFill>
                <a:latin typeface="Times New Roman" panose="02020603050405020304" pitchFamily="18" charset="0"/>
                <a:ea typeface="华文新魏" panose="02010800040101010101" pitchFamily="2" charset="-122"/>
              </a:rPr>
              <a:t>1</a:t>
            </a:r>
            <a:r>
              <a:rPr lang="en-US" altLang="zh-CN" sz="1800">
                <a:solidFill>
                  <a:srgbClr val="0000FF"/>
                </a:solidFill>
                <a:latin typeface="Times New Roman" panose="02020603050405020304" pitchFamily="18" charset="0"/>
                <a:ea typeface="华文新魏" panose="02010800040101010101" pitchFamily="2" charset="-122"/>
              </a:rPr>
              <a:t>’ = 3A</a:t>
            </a:r>
            <a:r>
              <a:rPr lang="zh-CN" altLang="en-US" sz="1800">
                <a:solidFill>
                  <a:srgbClr val="0000FF"/>
                </a:solidFill>
                <a:latin typeface="Times New Roman" panose="02020603050405020304" pitchFamily="18" charset="0"/>
                <a:ea typeface="华文新魏" panose="02010800040101010101" pitchFamily="2" charset="-122"/>
              </a:rPr>
              <a:t>，求</a:t>
            </a:r>
            <a:r>
              <a:rPr lang="en-US" altLang="zh-CN" sz="1800">
                <a:solidFill>
                  <a:srgbClr val="0000FF"/>
                </a:solidFill>
                <a:latin typeface="Times New Roman" panose="02020603050405020304" pitchFamily="18" charset="0"/>
                <a:ea typeface="华文新魏" panose="02010800040101010101" pitchFamily="2" charset="-122"/>
              </a:rPr>
              <a:t>U</a:t>
            </a:r>
            <a:r>
              <a:rPr lang="en-US" altLang="zh-CN" sz="1800" baseline="-25000">
                <a:solidFill>
                  <a:srgbClr val="0000FF"/>
                </a:solidFill>
                <a:latin typeface="Times New Roman" panose="02020603050405020304" pitchFamily="18" charset="0"/>
                <a:ea typeface="华文新魏" panose="02010800040101010101" pitchFamily="2" charset="-122"/>
              </a:rPr>
              <a:t>2</a:t>
            </a:r>
            <a:r>
              <a:rPr lang="en-US" altLang="zh-CN" sz="1800">
                <a:solidFill>
                  <a:srgbClr val="0000FF"/>
                </a:solidFill>
                <a:latin typeface="Times New Roman" panose="02020603050405020304" pitchFamily="18" charset="0"/>
                <a:ea typeface="华文新魏" panose="02010800040101010101" pitchFamily="2" charset="-122"/>
              </a:rPr>
              <a:t>’</a:t>
            </a:r>
            <a:r>
              <a:rPr lang="zh-CN" altLang="en-US" sz="1800">
                <a:solidFill>
                  <a:srgbClr val="0000FF"/>
                </a:solidFill>
                <a:latin typeface="Times New Roman" panose="02020603050405020304" pitchFamily="18" charset="0"/>
                <a:ea typeface="华文新魏" panose="02010800040101010101" pitchFamily="2" charset="-122"/>
              </a:rPr>
              <a:t>。</a:t>
            </a:r>
          </a:p>
          <a:p>
            <a:pPr eaLnBrk="1" hangingPunct="1"/>
            <a:r>
              <a:rPr lang="zh-CN" altLang="en-US" sz="1800">
                <a:solidFill>
                  <a:srgbClr val="0000FF"/>
                </a:solidFill>
                <a:latin typeface="Times New Roman" panose="02020603050405020304" pitchFamily="18" charset="0"/>
                <a:ea typeface="华文新魏" panose="02010800040101010101" pitchFamily="2" charset="-122"/>
              </a:rPr>
              <a:t>设</a:t>
            </a:r>
            <a:r>
              <a:rPr lang="en-US" altLang="zh-CN" sz="1800">
                <a:solidFill>
                  <a:srgbClr val="0000FF"/>
                </a:solidFill>
                <a:latin typeface="Times New Roman" panose="02020603050405020304" pitchFamily="18" charset="0"/>
                <a:ea typeface="华文新魏" panose="02010800040101010101" pitchFamily="2" charset="-122"/>
              </a:rPr>
              <a:t>N</a:t>
            </a:r>
            <a:r>
              <a:rPr lang="en-US" altLang="zh-CN" sz="1800" baseline="-25000">
                <a:solidFill>
                  <a:srgbClr val="0000FF"/>
                </a:solidFill>
                <a:latin typeface="Times New Roman" panose="02020603050405020304" pitchFamily="18" charset="0"/>
                <a:ea typeface="华文新魏" panose="02010800040101010101" pitchFamily="2" charset="-122"/>
              </a:rPr>
              <a:t>R</a:t>
            </a:r>
            <a:r>
              <a:rPr lang="zh-CN" altLang="en-US" sz="1800">
                <a:solidFill>
                  <a:srgbClr val="0000FF"/>
                </a:solidFill>
                <a:latin typeface="Times New Roman" panose="02020603050405020304" pitchFamily="18" charset="0"/>
                <a:ea typeface="华文新魏" panose="02010800040101010101" pitchFamily="2" charset="-122"/>
              </a:rPr>
              <a:t>中有</a:t>
            </a:r>
            <a:r>
              <a:rPr lang="en-US" altLang="zh-CN" sz="1800">
                <a:solidFill>
                  <a:srgbClr val="0000FF"/>
                </a:solidFill>
                <a:latin typeface="Times New Roman" panose="02020603050405020304" pitchFamily="18" charset="0"/>
                <a:ea typeface="华文新魏" panose="02010800040101010101" pitchFamily="2" charset="-122"/>
              </a:rPr>
              <a:t>k</a:t>
            </a:r>
            <a:r>
              <a:rPr lang="zh-CN" altLang="en-US" sz="1800">
                <a:solidFill>
                  <a:srgbClr val="0000FF"/>
                </a:solidFill>
                <a:latin typeface="Times New Roman" panose="02020603050405020304" pitchFamily="18" charset="0"/>
                <a:ea typeface="华文新魏" panose="02010800040101010101" pitchFamily="2" charset="-122"/>
              </a:rPr>
              <a:t>个电阻，其中第</a:t>
            </a:r>
            <a:r>
              <a:rPr lang="en-US" altLang="zh-CN" sz="1800">
                <a:solidFill>
                  <a:srgbClr val="0000FF"/>
                </a:solidFill>
                <a:latin typeface="Times New Roman" panose="02020603050405020304" pitchFamily="18" charset="0"/>
                <a:ea typeface="华文新魏" panose="02010800040101010101" pitchFamily="2" charset="-122"/>
              </a:rPr>
              <a:t>j</a:t>
            </a:r>
            <a:r>
              <a:rPr lang="zh-CN" altLang="en-US" sz="1800">
                <a:solidFill>
                  <a:srgbClr val="0000FF"/>
                </a:solidFill>
                <a:latin typeface="Times New Roman" panose="02020603050405020304" pitchFamily="18" charset="0"/>
                <a:ea typeface="华文新魏" panose="02010800040101010101" pitchFamily="2" charset="-122"/>
              </a:rPr>
              <a:t>个电阻记为</a:t>
            </a:r>
            <a:r>
              <a:rPr lang="en-US" altLang="zh-CN" sz="1800">
                <a:solidFill>
                  <a:srgbClr val="0000FF"/>
                </a:solidFill>
                <a:latin typeface="Times New Roman" panose="02020603050405020304" pitchFamily="18" charset="0"/>
                <a:ea typeface="华文新魏" panose="02010800040101010101" pitchFamily="2" charset="-122"/>
              </a:rPr>
              <a:t>R</a:t>
            </a:r>
            <a:r>
              <a:rPr lang="en-US" altLang="zh-CN" sz="1800" baseline="-25000">
                <a:solidFill>
                  <a:srgbClr val="0000FF"/>
                </a:solidFill>
                <a:latin typeface="Times New Roman" panose="02020603050405020304" pitchFamily="18" charset="0"/>
                <a:ea typeface="华文新魏" panose="02010800040101010101" pitchFamily="2" charset="-122"/>
              </a:rPr>
              <a:t>j</a:t>
            </a:r>
            <a:r>
              <a:rPr lang="en-US" altLang="zh-CN" sz="1800">
                <a:solidFill>
                  <a:srgbClr val="0000FF"/>
                </a:solidFill>
                <a:latin typeface="Times New Roman" panose="02020603050405020304" pitchFamily="18" charset="0"/>
                <a:ea typeface="华文新魏" panose="02010800040101010101" pitchFamily="2" charset="-122"/>
              </a:rPr>
              <a:t>(j =1,2,…k)</a:t>
            </a:r>
            <a:r>
              <a:rPr lang="zh-CN" altLang="en-US" sz="1800">
                <a:solidFill>
                  <a:srgbClr val="0000FF"/>
                </a:solidFill>
                <a:latin typeface="Times New Roman" panose="02020603050405020304" pitchFamily="18" charset="0"/>
                <a:ea typeface="华文新魏" panose="02010800040101010101" pitchFamily="2" charset="-122"/>
              </a:rPr>
              <a:t>。对图</a:t>
            </a:r>
            <a:r>
              <a:rPr lang="en-US" altLang="zh-CN" sz="1800">
                <a:solidFill>
                  <a:srgbClr val="0000FF"/>
                </a:solidFill>
                <a:latin typeface="Times New Roman" panose="02020603050405020304" pitchFamily="18" charset="0"/>
                <a:ea typeface="华文新魏" panose="02010800040101010101" pitchFamily="2" charset="-122"/>
              </a:rPr>
              <a:t>(a)</a:t>
            </a:r>
            <a:r>
              <a:rPr lang="zh-CN" altLang="en-US" sz="1800">
                <a:solidFill>
                  <a:srgbClr val="0000FF"/>
                </a:solidFill>
                <a:latin typeface="Times New Roman" panose="02020603050405020304" pitchFamily="18" charset="0"/>
                <a:ea typeface="华文新魏" panose="02010800040101010101" pitchFamily="2" charset="-122"/>
              </a:rPr>
              <a:t>， </a:t>
            </a:r>
            <a:r>
              <a:rPr lang="en-US" altLang="zh-CN" sz="1800">
                <a:solidFill>
                  <a:srgbClr val="0000FF"/>
                </a:solidFill>
                <a:latin typeface="Times New Roman" panose="02020603050405020304" pitchFamily="18" charset="0"/>
                <a:ea typeface="华文新魏" panose="02010800040101010101" pitchFamily="2" charset="-122"/>
              </a:rPr>
              <a:t>R</a:t>
            </a:r>
            <a:r>
              <a:rPr lang="en-US" altLang="zh-CN" sz="1800" baseline="-25000">
                <a:solidFill>
                  <a:srgbClr val="0000FF"/>
                </a:solidFill>
                <a:latin typeface="Times New Roman" panose="02020603050405020304" pitchFamily="18" charset="0"/>
                <a:ea typeface="华文新魏" panose="02010800040101010101" pitchFamily="2" charset="-122"/>
              </a:rPr>
              <a:t>j</a:t>
            </a:r>
            <a:r>
              <a:rPr lang="zh-CN" altLang="en-US" sz="1800">
                <a:solidFill>
                  <a:srgbClr val="0000FF"/>
                </a:solidFill>
                <a:latin typeface="Times New Roman" panose="02020603050405020304" pitchFamily="18" charset="0"/>
                <a:ea typeface="华文新魏" panose="02010800040101010101" pitchFamily="2" charset="-122"/>
              </a:rPr>
              <a:t>上的电压、电流记为</a:t>
            </a:r>
            <a:r>
              <a:rPr lang="en-US" altLang="zh-CN" sz="1800">
                <a:solidFill>
                  <a:srgbClr val="0000FF"/>
                </a:solidFill>
                <a:latin typeface="Times New Roman" panose="02020603050405020304" pitchFamily="18" charset="0"/>
                <a:ea typeface="华文新魏" panose="02010800040101010101" pitchFamily="2" charset="-122"/>
              </a:rPr>
              <a:t>U</a:t>
            </a:r>
            <a:r>
              <a:rPr lang="en-US" altLang="zh-CN" sz="1800" baseline="-25000">
                <a:solidFill>
                  <a:srgbClr val="0000FF"/>
                </a:solidFill>
                <a:latin typeface="Times New Roman" panose="02020603050405020304" pitchFamily="18" charset="0"/>
                <a:ea typeface="华文新魏" panose="02010800040101010101" pitchFamily="2" charset="-122"/>
              </a:rPr>
              <a:t>Rj</a:t>
            </a:r>
            <a:r>
              <a:rPr lang="zh-CN" altLang="en-US" sz="1800">
                <a:solidFill>
                  <a:srgbClr val="0000FF"/>
                </a:solidFill>
                <a:latin typeface="Times New Roman" panose="02020603050405020304" pitchFamily="18" charset="0"/>
                <a:ea typeface="华文新魏" panose="02010800040101010101" pitchFamily="2" charset="-122"/>
              </a:rPr>
              <a:t>和</a:t>
            </a:r>
            <a:r>
              <a:rPr lang="en-US" altLang="zh-CN" sz="1800">
                <a:solidFill>
                  <a:srgbClr val="0000FF"/>
                </a:solidFill>
                <a:latin typeface="Times New Roman" panose="02020603050405020304" pitchFamily="18" charset="0"/>
                <a:ea typeface="华文新魏" panose="02010800040101010101" pitchFamily="2" charset="-122"/>
              </a:rPr>
              <a:t>I</a:t>
            </a:r>
            <a:r>
              <a:rPr lang="en-US" altLang="zh-CN" sz="1800" baseline="-25000">
                <a:solidFill>
                  <a:srgbClr val="0000FF"/>
                </a:solidFill>
                <a:latin typeface="Times New Roman" panose="02020603050405020304" pitchFamily="18" charset="0"/>
                <a:ea typeface="华文新魏" panose="02010800040101010101" pitchFamily="2" charset="-122"/>
              </a:rPr>
              <a:t>Rj</a:t>
            </a:r>
            <a:r>
              <a:rPr lang="zh-CN" altLang="en-US" sz="1800">
                <a:solidFill>
                  <a:srgbClr val="0000FF"/>
                </a:solidFill>
                <a:latin typeface="Times New Roman" panose="02020603050405020304" pitchFamily="18" charset="0"/>
                <a:ea typeface="华文新魏" panose="02010800040101010101" pitchFamily="2" charset="-122"/>
              </a:rPr>
              <a:t>；对图</a:t>
            </a:r>
            <a:r>
              <a:rPr lang="en-US" altLang="zh-CN" sz="1800">
                <a:solidFill>
                  <a:srgbClr val="0000FF"/>
                </a:solidFill>
                <a:latin typeface="Times New Roman" panose="02020603050405020304" pitchFamily="18" charset="0"/>
                <a:ea typeface="华文新魏" panose="02010800040101010101" pitchFamily="2" charset="-122"/>
              </a:rPr>
              <a:t>(b)</a:t>
            </a:r>
            <a:r>
              <a:rPr lang="zh-CN" altLang="en-US" sz="1800">
                <a:solidFill>
                  <a:srgbClr val="0000FF"/>
                </a:solidFill>
                <a:latin typeface="Times New Roman" panose="02020603050405020304" pitchFamily="18" charset="0"/>
                <a:ea typeface="华文新魏" panose="02010800040101010101" pitchFamily="2" charset="-122"/>
              </a:rPr>
              <a:t>， </a:t>
            </a:r>
            <a:r>
              <a:rPr lang="en-US" altLang="zh-CN" sz="1800">
                <a:solidFill>
                  <a:srgbClr val="0000FF"/>
                </a:solidFill>
                <a:latin typeface="Times New Roman" panose="02020603050405020304" pitchFamily="18" charset="0"/>
                <a:ea typeface="华文新魏" panose="02010800040101010101" pitchFamily="2" charset="-122"/>
              </a:rPr>
              <a:t>R</a:t>
            </a:r>
            <a:r>
              <a:rPr lang="en-US" altLang="zh-CN" sz="1800" baseline="-25000">
                <a:solidFill>
                  <a:srgbClr val="0000FF"/>
                </a:solidFill>
                <a:latin typeface="Times New Roman" panose="02020603050405020304" pitchFamily="18" charset="0"/>
                <a:ea typeface="华文新魏" panose="02010800040101010101" pitchFamily="2" charset="-122"/>
              </a:rPr>
              <a:t>j</a:t>
            </a:r>
            <a:r>
              <a:rPr lang="zh-CN" altLang="en-US" sz="1800">
                <a:solidFill>
                  <a:srgbClr val="0000FF"/>
                </a:solidFill>
                <a:latin typeface="Times New Roman" panose="02020603050405020304" pitchFamily="18" charset="0"/>
                <a:ea typeface="华文新魏" panose="02010800040101010101" pitchFamily="2" charset="-122"/>
              </a:rPr>
              <a:t>上的电压、电流记为</a:t>
            </a:r>
            <a:r>
              <a:rPr lang="en-US" altLang="zh-CN" sz="1800">
                <a:solidFill>
                  <a:srgbClr val="0000FF"/>
                </a:solidFill>
                <a:latin typeface="Times New Roman" panose="02020603050405020304" pitchFamily="18" charset="0"/>
                <a:ea typeface="华文新魏" panose="02010800040101010101" pitchFamily="2" charset="-122"/>
              </a:rPr>
              <a:t>U</a:t>
            </a:r>
            <a:r>
              <a:rPr lang="en-US" altLang="zh-CN" sz="1800" baseline="-25000">
                <a:solidFill>
                  <a:srgbClr val="0000FF"/>
                </a:solidFill>
                <a:latin typeface="Times New Roman" panose="02020603050405020304" pitchFamily="18" charset="0"/>
                <a:ea typeface="华文新魏" panose="02010800040101010101" pitchFamily="2" charset="-122"/>
              </a:rPr>
              <a:t>Rj</a:t>
            </a:r>
            <a:r>
              <a:rPr lang="en-US" altLang="zh-CN" sz="1800">
                <a:solidFill>
                  <a:srgbClr val="0000FF"/>
                </a:solidFill>
                <a:latin typeface="Times New Roman" panose="02020603050405020304" pitchFamily="18" charset="0"/>
                <a:ea typeface="华文新魏" panose="02010800040101010101" pitchFamily="2" charset="-122"/>
              </a:rPr>
              <a:t>’</a:t>
            </a:r>
            <a:r>
              <a:rPr lang="zh-CN" altLang="en-US" sz="1800">
                <a:solidFill>
                  <a:srgbClr val="0000FF"/>
                </a:solidFill>
                <a:latin typeface="Times New Roman" panose="02020603050405020304" pitchFamily="18" charset="0"/>
                <a:ea typeface="华文新魏" panose="02010800040101010101" pitchFamily="2" charset="-122"/>
              </a:rPr>
              <a:t>和</a:t>
            </a:r>
            <a:r>
              <a:rPr lang="en-US" altLang="zh-CN" sz="1800">
                <a:solidFill>
                  <a:srgbClr val="0000FF"/>
                </a:solidFill>
                <a:latin typeface="Times New Roman" panose="02020603050405020304" pitchFamily="18" charset="0"/>
                <a:ea typeface="华文新魏" panose="02010800040101010101" pitchFamily="2" charset="-122"/>
              </a:rPr>
              <a:t>I</a:t>
            </a:r>
            <a:r>
              <a:rPr lang="en-US" altLang="zh-CN" sz="1800" baseline="-25000">
                <a:solidFill>
                  <a:srgbClr val="0000FF"/>
                </a:solidFill>
                <a:latin typeface="Times New Roman" panose="02020603050405020304" pitchFamily="18" charset="0"/>
                <a:ea typeface="华文新魏" panose="02010800040101010101" pitchFamily="2" charset="-122"/>
              </a:rPr>
              <a:t>Rj</a:t>
            </a:r>
            <a:r>
              <a:rPr lang="en-US" altLang="zh-CN" sz="1800">
                <a:solidFill>
                  <a:srgbClr val="0000FF"/>
                </a:solidFill>
                <a:latin typeface="Times New Roman" panose="02020603050405020304" pitchFamily="18" charset="0"/>
                <a:ea typeface="华文新魏" panose="02010800040101010101" pitchFamily="2" charset="-122"/>
              </a:rPr>
              <a:t>’</a:t>
            </a:r>
            <a:r>
              <a:rPr lang="zh-CN" altLang="en-US" sz="1800">
                <a:solidFill>
                  <a:srgbClr val="0000FF"/>
                </a:solidFill>
                <a:latin typeface="Times New Roman" panose="02020603050405020304" pitchFamily="18" charset="0"/>
                <a:ea typeface="华文新魏" panose="02010800040101010101" pitchFamily="2" charset="-122"/>
              </a:rPr>
              <a:t>，根据</a:t>
            </a:r>
            <a:r>
              <a:rPr lang="en-US" altLang="zh-CN" sz="1800">
                <a:solidFill>
                  <a:srgbClr val="0000FF"/>
                </a:solidFill>
                <a:latin typeface="Times New Roman" panose="02020603050405020304" pitchFamily="18" charset="0"/>
                <a:ea typeface="华文新魏" panose="02010800040101010101" pitchFamily="2" charset="-122"/>
              </a:rPr>
              <a:t>OL</a:t>
            </a:r>
            <a:r>
              <a:rPr lang="zh-CN" altLang="en-US" sz="1800">
                <a:solidFill>
                  <a:srgbClr val="0000FF"/>
                </a:solidFill>
                <a:latin typeface="Times New Roman" panose="02020603050405020304" pitchFamily="18" charset="0"/>
                <a:ea typeface="华文新魏" panose="02010800040101010101" pitchFamily="2" charset="-122"/>
              </a:rPr>
              <a:t>有</a:t>
            </a:r>
          </a:p>
          <a:p>
            <a:pPr eaLnBrk="1" hangingPunct="1"/>
            <a:r>
              <a:rPr lang="zh-CN" altLang="en-US" sz="1800">
                <a:solidFill>
                  <a:srgbClr val="0000FF"/>
                </a:solidFill>
                <a:latin typeface="Times New Roman" panose="02020603050405020304" pitchFamily="18" charset="0"/>
                <a:ea typeface="华文新魏" panose="02010800040101010101" pitchFamily="2" charset="-122"/>
              </a:rPr>
              <a:t>           </a:t>
            </a:r>
            <a:r>
              <a:rPr lang="en-US" altLang="zh-CN" sz="1800">
                <a:solidFill>
                  <a:srgbClr val="0000FF"/>
                </a:solidFill>
                <a:latin typeface="Times New Roman" panose="02020603050405020304" pitchFamily="18" charset="0"/>
                <a:ea typeface="华文新魏" panose="02010800040101010101" pitchFamily="2" charset="-122"/>
              </a:rPr>
              <a:t>U</a:t>
            </a:r>
            <a:r>
              <a:rPr lang="en-US" altLang="zh-CN" sz="1800" baseline="-25000">
                <a:solidFill>
                  <a:srgbClr val="0000FF"/>
                </a:solidFill>
                <a:latin typeface="Times New Roman" panose="02020603050405020304" pitchFamily="18" charset="0"/>
                <a:ea typeface="华文新魏" panose="02010800040101010101" pitchFamily="2" charset="-122"/>
              </a:rPr>
              <a:t>Rj</a:t>
            </a:r>
            <a:r>
              <a:rPr lang="en-US" altLang="zh-CN" sz="1800">
                <a:solidFill>
                  <a:srgbClr val="0000FF"/>
                </a:solidFill>
                <a:latin typeface="Times New Roman" panose="02020603050405020304" pitchFamily="18" charset="0"/>
                <a:ea typeface="华文新魏" panose="02010800040101010101" pitchFamily="2" charset="-122"/>
              </a:rPr>
              <a:t>= R</a:t>
            </a:r>
            <a:r>
              <a:rPr lang="en-US" altLang="zh-CN" sz="1800" baseline="-25000">
                <a:solidFill>
                  <a:srgbClr val="0000FF"/>
                </a:solidFill>
                <a:latin typeface="Times New Roman" panose="02020603050405020304" pitchFamily="18" charset="0"/>
                <a:ea typeface="华文新魏" panose="02010800040101010101" pitchFamily="2" charset="-122"/>
              </a:rPr>
              <a:t>j </a:t>
            </a:r>
            <a:r>
              <a:rPr lang="en-US" altLang="zh-CN" sz="1800">
                <a:solidFill>
                  <a:srgbClr val="0000FF"/>
                </a:solidFill>
                <a:latin typeface="Times New Roman" panose="02020603050405020304" pitchFamily="18" charset="0"/>
                <a:ea typeface="华文新魏" panose="02010800040101010101" pitchFamily="2" charset="-122"/>
              </a:rPr>
              <a:t>I</a:t>
            </a:r>
            <a:r>
              <a:rPr lang="en-US" altLang="zh-CN" sz="1800" baseline="-25000">
                <a:solidFill>
                  <a:srgbClr val="0000FF"/>
                </a:solidFill>
                <a:latin typeface="Times New Roman" panose="02020603050405020304" pitchFamily="18" charset="0"/>
                <a:ea typeface="华文新魏" panose="02010800040101010101" pitchFamily="2" charset="-122"/>
              </a:rPr>
              <a:t>Rj</a:t>
            </a:r>
            <a:r>
              <a:rPr lang="en-US" altLang="zh-CN" sz="1800">
                <a:solidFill>
                  <a:srgbClr val="0000FF"/>
                </a:solidFill>
                <a:latin typeface="Times New Roman" panose="02020603050405020304" pitchFamily="18" charset="0"/>
                <a:ea typeface="华文新魏" panose="02010800040101010101" pitchFamily="2" charset="-122"/>
              </a:rPr>
              <a:t>      </a:t>
            </a:r>
            <a:r>
              <a:rPr lang="zh-CN" altLang="en-US" sz="1800">
                <a:solidFill>
                  <a:srgbClr val="0000FF"/>
                </a:solidFill>
                <a:latin typeface="Times New Roman" panose="02020603050405020304" pitchFamily="18" charset="0"/>
                <a:ea typeface="华文新魏" panose="02010800040101010101" pitchFamily="2" charset="-122"/>
              </a:rPr>
              <a:t>（</a:t>
            </a:r>
            <a:r>
              <a:rPr lang="en-US" altLang="zh-CN" sz="1800">
                <a:solidFill>
                  <a:srgbClr val="0000FF"/>
                </a:solidFill>
                <a:latin typeface="Times New Roman" panose="02020603050405020304" pitchFamily="18" charset="0"/>
                <a:ea typeface="华文新魏" panose="02010800040101010101" pitchFamily="2" charset="-122"/>
              </a:rPr>
              <a:t>1</a:t>
            </a:r>
            <a:r>
              <a:rPr lang="zh-CN" altLang="en-US" sz="1800">
                <a:solidFill>
                  <a:srgbClr val="0000FF"/>
                </a:solidFill>
                <a:latin typeface="Times New Roman" panose="02020603050405020304" pitchFamily="18" charset="0"/>
                <a:ea typeface="华文新魏" panose="02010800040101010101" pitchFamily="2" charset="-122"/>
              </a:rPr>
              <a:t>）        ， </a:t>
            </a:r>
            <a:r>
              <a:rPr lang="en-US" altLang="zh-CN" sz="1800">
                <a:solidFill>
                  <a:srgbClr val="0000FF"/>
                </a:solidFill>
                <a:latin typeface="Times New Roman" panose="02020603050405020304" pitchFamily="18" charset="0"/>
                <a:ea typeface="华文新魏" panose="02010800040101010101" pitchFamily="2" charset="-122"/>
              </a:rPr>
              <a:t>U</a:t>
            </a:r>
            <a:r>
              <a:rPr lang="en-US" altLang="zh-CN" sz="1800" baseline="-25000">
                <a:solidFill>
                  <a:srgbClr val="0000FF"/>
                </a:solidFill>
                <a:latin typeface="Times New Roman" panose="02020603050405020304" pitchFamily="18" charset="0"/>
                <a:ea typeface="华文新魏" panose="02010800040101010101" pitchFamily="2" charset="-122"/>
              </a:rPr>
              <a:t>Rj</a:t>
            </a:r>
            <a:r>
              <a:rPr lang="en-US" altLang="zh-CN" sz="1800">
                <a:solidFill>
                  <a:srgbClr val="0000FF"/>
                </a:solidFill>
                <a:latin typeface="Times New Roman" panose="02020603050405020304" pitchFamily="18" charset="0"/>
                <a:ea typeface="华文新魏" panose="02010800040101010101" pitchFamily="2" charset="-122"/>
              </a:rPr>
              <a:t>’= R</a:t>
            </a:r>
            <a:r>
              <a:rPr lang="en-US" altLang="zh-CN" sz="1800" baseline="-25000">
                <a:solidFill>
                  <a:srgbClr val="0000FF"/>
                </a:solidFill>
                <a:latin typeface="Times New Roman" panose="02020603050405020304" pitchFamily="18" charset="0"/>
                <a:ea typeface="华文新魏" panose="02010800040101010101" pitchFamily="2" charset="-122"/>
              </a:rPr>
              <a:t>j</a:t>
            </a:r>
            <a:r>
              <a:rPr lang="en-US" altLang="zh-CN" sz="1800">
                <a:solidFill>
                  <a:srgbClr val="0000FF"/>
                </a:solidFill>
                <a:latin typeface="Times New Roman" panose="02020603050405020304" pitchFamily="18" charset="0"/>
                <a:ea typeface="华文新魏" panose="02010800040101010101" pitchFamily="2" charset="-122"/>
              </a:rPr>
              <a:t> I</a:t>
            </a:r>
            <a:r>
              <a:rPr lang="en-US" altLang="zh-CN" sz="1800" baseline="-25000">
                <a:solidFill>
                  <a:srgbClr val="0000FF"/>
                </a:solidFill>
                <a:latin typeface="Times New Roman" panose="02020603050405020304" pitchFamily="18" charset="0"/>
                <a:ea typeface="华文新魏" panose="02010800040101010101" pitchFamily="2" charset="-122"/>
              </a:rPr>
              <a:t>Rj</a:t>
            </a:r>
            <a:r>
              <a:rPr lang="en-US" altLang="zh-CN" sz="1800">
                <a:solidFill>
                  <a:srgbClr val="0000FF"/>
                </a:solidFill>
                <a:latin typeface="Times New Roman" panose="02020603050405020304" pitchFamily="18" charset="0"/>
                <a:ea typeface="华文新魏" panose="02010800040101010101" pitchFamily="2" charset="-122"/>
              </a:rPr>
              <a:t>’        </a:t>
            </a:r>
            <a:r>
              <a:rPr lang="zh-CN" altLang="en-US" sz="1800">
                <a:solidFill>
                  <a:srgbClr val="0000FF"/>
                </a:solidFill>
                <a:latin typeface="Times New Roman" panose="02020603050405020304" pitchFamily="18" charset="0"/>
                <a:ea typeface="华文新魏" panose="02010800040101010101" pitchFamily="2" charset="-122"/>
              </a:rPr>
              <a:t>（</a:t>
            </a:r>
            <a:r>
              <a:rPr lang="en-US" altLang="zh-CN" sz="1800">
                <a:solidFill>
                  <a:srgbClr val="0000FF"/>
                </a:solidFill>
                <a:latin typeface="Times New Roman" panose="02020603050405020304" pitchFamily="18" charset="0"/>
                <a:ea typeface="华文新魏" panose="02010800040101010101" pitchFamily="2" charset="-122"/>
              </a:rPr>
              <a:t>2</a:t>
            </a:r>
            <a:r>
              <a:rPr lang="zh-CN" altLang="en-US" sz="1800">
                <a:solidFill>
                  <a:srgbClr val="0000FF"/>
                </a:solidFill>
                <a:latin typeface="Times New Roman" panose="02020603050405020304" pitchFamily="18" charset="0"/>
                <a:ea typeface="华文新魏" panose="02010800040101010101" pitchFamily="2" charset="-122"/>
              </a:rPr>
              <a:t>）</a:t>
            </a:r>
          </a:p>
          <a:p>
            <a:pPr eaLnBrk="1" hangingPunct="1"/>
            <a:r>
              <a:rPr lang="zh-CN" altLang="en-US" sz="1800">
                <a:solidFill>
                  <a:srgbClr val="0000FF"/>
                </a:solidFill>
                <a:latin typeface="Times New Roman" panose="02020603050405020304" pitchFamily="18" charset="0"/>
                <a:ea typeface="华文新魏" panose="02010800040101010101" pitchFamily="2" charset="-122"/>
              </a:rPr>
              <a:t>图</a:t>
            </a:r>
            <a:r>
              <a:rPr lang="en-US" altLang="zh-CN" sz="1800">
                <a:solidFill>
                  <a:srgbClr val="0000FF"/>
                </a:solidFill>
                <a:latin typeface="Times New Roman" panose="02020603050405020304" pitchFamily="18" charset="0"/>
                <a:ea typeface="华文新魏" panose="02010800040101010101" pitchFamily="2" charset="-122"/>
              </a:rPr>
              <a:t>(a)</a:t>
            </a:r>
            <a:r>
              <a:rPr lang="zh-CN" altLang="en-US" sz="1800">
                <a:solidFill>
                  <a:srgbClr val="0000FF"/>
                </a:solidFill>
                <a:latin typeface="Times New Roman" panose="02020603050405020304" pitchFamily="18" charset="0"/>
                <a:ea typeface="华文新魏" panose="02010800040101010101" pitchFamily="2" charset="-122"/>
              </a:rPr>
              <a:t>与图</a:t>
            </a:r>
            <a:r>
              <a:rPr lang="en-US" altLang="zh-CN" sz="1800">
                <a:solidFill>
                  <a:srgbClr val="0000FF"/>
                </a:solidFill>
                <a:latin typeface="Times New Roman" panose="02020603050405020304" pitchFamily="18" charset="0"/>
                <a:ea typeface="华文新魏" panose="02010800040101010101" pitchFamily="2" charset="-122"/>
              </a:rPr>
              <a:t>(b)</a:t>
            </a:r>
            <a:r>
              <a:rPr lang="zh-CN" altLang="en-US" sz="1800">
                <a:solidFill>
                  <a:srgbClr val="0000FF"/>
                </a:solidFill>
                <a:latin typeface="Times New Roman" panose="02020603050405020304" pitchFamily="18" charset="0"/>
                <a:ea typeface="华文新魏" panose="02010800040101010101" pitchFamily="2" charset="-122"/>
              </a:rPr>
              <a:t>显然拓扑结构相同，根据特勒根定理二有</a:t>
            </a:r>
          </a:p>
          <a:p>
            <a:pPr eaLnBrk="1" hangingPunct="1"/>
            <a:r>
              <a:rPr lang="zh-CN" altLang="en-US" sz="1800">
                <a:solidFill>
                  <a:srgbClr val="0000FF"/>
                </a:solidFill>
                <a:latin typeface="Times New Roman" panose="02020603050405020304" pitchFamily="18" charset="0"/>
                <a:ea typeface="华文新魏" panose="02010800040101010101" pitchFamily="2" charset="-122"/>
              </a:rPr>
              <a:t>     </a:t>
            </a:r>
            <a:r>
              <a:rPr lang="en-US" altLang="zh-CN" sz="1800">
                <a:solidFill>
                  <a:srgbClr val="0000FF"/>
                </a:solidFill>
                <a:latin typeface="Times New Roman" panose="02020603050405020304" pitchFamily="18" charset="0"/>
                <a:ea typeface="华文新魏" panose="02010800040101010101" pitchFamily="2" charset="-122"/>
              </a:rPr>
              <a:t>U</a:t>
            </a:r>
            <a:r>
              <a:rPr lang="en-US" altLang="zh-CN" sz="1800" baseline="-25000">
                <a:solidFill>
                  <a:srgbClr val="0000FF"/>
                </a:solidFill>
                <a:latin typeface="Times New Roman" panose="02020603050405020304" pitchFamily="18" charset="0"/>
                <a:ea typeface="华文新魏" panose="02010800040101010101" pitchFamily="2" charset="-122"/>
              </a:rPr>
              <a:t>S1</a:t>
            </a:r>
            <a:r>
              <a:rPr lang="en-US" altLang="zh-CN" sz="1800">
                <a:solidFill>
                  <a:srgbClr val="0000FF"/>
                </a:solidFill>
                <a:latin typeface="Times New Roman" panose="02020603050405020304" pitchFamily="18" charset="0"/>
                <a:ea typeface="华文新魏" panose="02010800040101010101" pitchFamily="2" charset="-122"/>
              </a:rPr>
              <a:t>(-I</a:t>
            </a:r>
            <a:r>
              <a:rPr lang="en-US" altLang="zh-CN" sz="1800" baseline="-25000">
                <a:solidFill>
                  <a:srgbClr val="0000FF"/>
                </a:solidFill>
                <a:latin typeface="Times New Roman" panose="02020603050405020304" pitchFamily="18" charset="0"/>
                <a:ea typeface="华文新魏" panose="02010800040101010101" pitchFamily="2" charset="-122"/>
              </a:rPr>
              <a:t>1</a:t>
            </a:r>
            <a:r>
              <a:rPr lang="en-US" altLang="zh-CN" sz="1800">
                <a:solidFill>
                  <a:srgbClr val="0000FF"/>
                </a:solidFill>
                <a:latin typeface="Times New Roman" panose="02020603050405020304" pitchFamily="18" charset="0"/>
                <a:ea typeface="华文新魏" panose="02010800040101010101" pitchFamily="2" charset="-122"/>
              </a:rPr>
              <a:t>’)+U</a:t>
            </a:r>
            <a:r>
              <a:rPr lang="en-US" altLang="zh-CN" sz="1800" baseline="-25000">
                <a:solidFill>
                  <a:srgbClr val="0000FF"/>
                </a:solidFill>
                <a:latin typeface="Times New Roman" panose="02020603050405020304" pitchFamily="18" charset="0"/>
                <a:ea typeface="华文新魏" panose="02010800040101010101" pitchFamily="2" charset="-122"/>
              </a:rPr>
              <a:t>2</a:t>
            </a:r>
            <a:r>
              <a:rPr lang="en-US" altLang="zh-CN" sz="1800">
                <a:solidFill>
                  <a:srgbClr val="0000FF"/>
                </a:solidFill>
                <a:latin typeface="Times New Roman" panose="02020603050405020304" pitchFamily="18" charset="0"/>
                <a:ea typeface="华文新魏" panose="02010800040101010101" pitchFamily="2" charset="-122"/>
              </a:rPr>
              <a:t>I</a:t>
            </a:r>
            <a:r>
              <a:rPr lang="en-US" altLang="zh-CN" sz="1800" baseline="-25000">
                <a:solidFill>
                  <a:srgbClr val="0000FF"/>
                </a:solidFill>
                <a:latin typeface="Times New Roman" panose="02020603050405020304" pitchFamily="18" charset="0"/>
                <a:ea typeface="华文新魏" panose="02010800040101010101" pitchFamily="2" charset="-122"/>
              </a:rPr>
              <a:t>2</a:t>
            </a:r>
            <a:r>
              <a:rPr lang="en-US" altLang="zh-CN" sz="1800">
                <a:solidFill>
                  <a:srgbClr val="0000FF"/>
                </a:solidFill>
                <a:latin typeface="Times New Roman" panose="02020603050405020304" pitchFamily="18" charset="0"/>
                <a:ea typeface="华文新魏" panose="02010800040101010101" pitchFamily="2" charset="-122"/>
              </a:rPr>
              <a:t>’ + ∑U</a:t>
            </a:r>
            <a:r>
              <a:rPr lang="en-US" altLang="zh-CN" sz="1800" baseline="-25000">
                <a:solidFill>
                  <a:srgbClr val="0000FF"/>
                </a:solidFill>
                <a:latin typeface="Times New Roman" panose="02020603050405020304" pitchFamily="18" charset="0"/>
                <a:ea typeface="华文新魏" panose="02010800040101010101" pitchFamily="2" charset="-122"/>
              </a:rPr>
              <a:t>Rj</a:t>
            </a:r>
            <a:r>
              <a:rPr lang="en-US" altLang="zh-CN" sz="1800">
                <a:solidFill>
                  <a:srgbClr val="0000FF"/>
                </a:solidFill>
                <a:latin typeface="Times New Roman" panose="02020603050405020304" pitchFamily="18" charset="0"/>
                <a:ea typeface="华文新魏" panose="02010800040101010101" pitchFamily="2" charset="-122"/>
              </a:rPr>
              <a:t>I</a:t>
            </a:r>
            <a:r>
              <a:rPr lang="en-US" altLang="zh-CN" sz="1800" baseline="-25000">
                <a:solidFill>
                  <a:srgbClr val="0000FF"/>
                </a:solidFill>
                <a:latin typeface="Times New Roman" panose="02020603050405020304" pitchFamily="18" charset="0"/>
                <a:ea typeface="华文新魏" panose="02010800040101010101" pitchFamily="2" charset="-122"/>
              </a:rPr>
              <a:t>Rj</a:t>
            </a:r>
            <a:r>
              <a:rPr lang="en-US" altLang="zh-CN" sz="1800">
                <a:solidFill>
                  <a:srgbClr val="0000FF"/>
                </a:solidFill>
                <a:latin typeface="Times New Roman" panose="02020603050405020304" pitchFamily="18" charset="0"/>
                <a:ea typeface="华文新魏" panose="02010800040101010101" pitchFamily="2" charset="-122"/>
              </a:rPr>
              <a:t>’ = 0     (3)   , U</a:t>
            </a:r>
            <a:r>
              <a:rPr lang="en-US" altLang="zh-CN" sz="1800" baseline="-25000">
                <a:solidFill>
                  <a:srgbClr val="0000FF"/>
                </a:solidFill>
                <a:latin typeface="Times New Roman" panose="02020603050405020304" pitchFamily="18" charset="0"/>
                <a:ea typeface="华文新魏" panose="02010800040101010101" pitchFamily="2" charset="-122"/>
              </a:rPr>
              <a:t>S1</a:t>
            </a:r>
            <a:r>
              <a:rPr lang="en-US" altLang="zh-CN" sz="1800">
                <a:solidFill>
                  <a:srgbClr val="0000FF"/>
                </a:solidFill>
                <a:latin typeface="Times New Roman" panose="02020603050405020304" pitchFamily="18" charset="0"/>
                <a:ea typeface="华文新魏" panose="02010800040101010101" pitchFamily="2" charset="-122"/>
              </a:rPr>
              <a:t>’(-I</a:t>
            </a:r>
            <a:r>
              <a:rPr lang="en-US" altLang="zh-CN" sz="1800" baseline="-25000">
                <a:solidFill>
                  <a:srgbClr val="0000FF"/>
                </a:solidFill>
                <a:latin typeface="Times New Roman" panose="02020603050405020304" pitchFamily="18" charset="0"/>
                <a:ea typeface="华文新魏" panose="02010800040101010101" pitchFamily="2" charset="-122"/>
              </a:rPr>
              <a:t>1</a:t>
            </a:r>
            <a:r>
              <a:rPr lang="en-US" altLang="zh-CN" sz="1800">
                <a:solidFill>
                  <a:srgbClr val="0000FF"/>
                </a:solidFill>
                <a:latin typeface="Times New Roman" panose="02020603050405020304" pitchFamily="18" charset="0"/>
                <a:ea typeface="华文新魏" panose="02010800040101010101" pitchFamily="2" charset="-122"/>
              </a:rPr>
              <a:t>)+U</a:t>
            </a:r>
            <a:r>
              <a:rPr lang="en-US" altLang="zh-CN" sz="1800" baseline="-25000">
                <a:solidFill>
                  <a:srgbClr val="0000FF"/>
                </a:solidFill>
                <a:latin typeface="Times New Roman" panose="02020603050405020304" pitchFamily="18" charset="0"/>
                <a:ea typeface="华文新魏" panose="02010800040101010101" pitchFamily="2" charset="-122"/>
              </a:rPr>
              <a:t>2</a:t>
            </a:r>
            <a:r>
              <a:rPr lang="en-US" altLang="zh-CN" sz="1800">
                <a:solidFill>
                  <a:srgbClr val="0000FF"/>
                </a:solidFill>
                <a:latin typeface="Times New Roman" panose="02020603050405020304" pitchFamily="18" charset="0"/>
                <a:ea typeface="华文新魏" panose="02010800040101010101" pitchFamily="2" charset="-122"/>
              </a:rPr>
              <a:t>’I</a:t>
            </a:r>
            <a:r>
              <a:rPr lang="en-US" altLang="zh-CN" sz="1800" baseline="-25000">
                <a:solidFill>
                  <a:srgbClr val="0000FF"/>
                </a:solidFill>
                <a:latin typeface="Times New Roman" panose="02020603050405020304" pitchFamily="18" charset="0"/>
                <a:ea typeface="华文新魏" panose="02010800040101010101" pitchFamily="2" charset="-122"/>
              </a:rPr>
              <a:t>2</a:t>
            </a:r>
            <a:r>
              <a:rPr lang="en-US" altLang="zh-CN" sz="1800">
                <a:solidFill>
                  <a:srgbClr val="0000FF"/>
                </a:solidFill>
                <a:latin typeface="Times New Roman" panose="02020603050405020304" pitchFamily="18" charset="0"/>
                <a:ea typeface="华文新魏" panose="02010800040101010101" pitchFamily="2" charset="-122"/>
              </a:rPr>
              <a:t> + ∑U</a:t>
            </a:r>
            <a:r>
              <a:rPr lang="en-US" altLang="zh-CN" sz="1800" baseline="-25000">
                <a:solidFill>
                  <a:srgbClr val="0000FF"/>
                </a:solidFill>
                <a:latin typeface="Times New Roman" panose="02020603050405020304" pitchFamily="18" charset="0"/>
                <a:ea typeface="华文新魏" panose="02010800040101010101" pitchFamily="2" charset="-122"/>
              </a:rPr>
              <a:t>Rj</a:t>
            </a:r>
            <a:r>
              <a:rPr lang="en-US" altLang="zh-CN" sz="1800">
                <a:solidFill>
                  <a:srgbClr val="0000FF"/>
                </a:solidFill>
                <a:latin typeface="Times New Roman" panose="02020603050405020304" pitchFamily="18" charset="0"/>
                <a:ea typeface="华文新魏" panose="02010800040101010101" pitchFamily="2" charset="-122"/>
              </a:rPr>
              <a:t>’I</a:t>
            </a:r>
            <a:r>
              <a:rPr lang="en-US" altLang="zh-CN" sz="1800" baseline="-25000">
                <a:solidFill>
                  <a:srgbClr val="0000FF"/>
                </a:solidFill>
                <a:latin typeface="Times New Roman" panose="02020603050405020304" pitchFamily="18" charset="0"/>
                <a:ea typeface="华文新魏" panose="02010800040101010101" pitchFamily="2" charset="-122"/>
              </a:rPr>
              <a:t>Rj</a:t>
            </a:r>
            <a:r>
              <a:rPr lang="en-US" altLang="zh-CN" sz="1800">
                <a:solidFill>
                  <a:srgbClr val="0000FF"/>
                </a:solidFill>
                <a:latin typeface="Times New Roman" panose="02020603050405020304" pitchFamily="18" charset="0"/>
                <a:ea typeface="华文新魏" panose="02010800040101010101" pitchFamily="2" charset="-122"/>
              </a:rPr>
              <a:t> = 0   (4)</a:t>
            </a:r>
            <a:endParaRPr lang="en-US" altLang="zh-CN" sz="1800" baseline="-25000">
              <a:solidFill>
                <a:srgbClr val="0000FF"/>
              </a:solidFill>
              <a:latin typeface="Times New Roman" panose="02020603050405020304" pitchFamily="18" charset="0"/>
              <a:ea typeface="华文新魏" panose="02010800040101010101" pitchFamily="2" charset="-122"/>
            </a:endParaRPr>
          </a:p>
          <a:p>
            <a:pPr eaLnBrk="1" hangingPunct="1"/>
            <a:r>
              <a:rPr lang="zh-CN" altLang="en-US" sz="1800">
                <a:solidFill>
                  <a:srgbClr val="0000FF"/>
                </a:solidFill>
                <a:latin typeface="Times New Roman" panose="02020603050405020304" pitchFamily="18" charset="0"/>
                <a:ea typeface="华文新魏" panose="02010800040101010101" pitchFamily="2" charset="-122"/>
              </a:rPr>
              <a:t>由</a:t>
            </a:r>
            <a:r>
              <a:rPr lang="en-US" altLang="zh-CN" sz="1800">
                <a:solidFill>
                  <a:srgbClr val="0000FF"/>
                </a:solidFill>
                <a:latin typeface="Times New Roman" panose="02020603050405020304" pitchFamily="18" charset="0"/>
                <a:ea typeface="华文新魏" panose="02010800040101010101" pitchFamily="2" charset="-122"/>
              </a:rPr>
              <a:t>(1)(2)</a:t>
            </a:r>
            <a:r>
              <a:rPr lang="zh-CN" altLang="en-US" sz="1800">
                <a:solidFill>
                  <a:srgbClr val="0000FF"/>
                </a:solidFill>
                <a:latin typeface="Times New Roman" panose="02020603050405020304" pitchFamily="18" charset="0"/>
                <a:ea typeface="华文新魏" panose="02010800040101010101" pitchFamily="2" charset="-122"/>
              </a:rPr>
              <a:t>代入得</a:t>
            </a:r>
            <a:r>
              <a:rPr lang="en-US" altLang="zh-CN" sz="1800">
                <a:solidFill>
                  <a:srgbClr val="0000FF"/>
                </a:solidFill>
                <a:latin typeface="Times New Roman" panose="02020603050405020304" pitchFamily="18" charset="0"/>
                <a:ea typeface="华文新魏" panose="02010800040101010101" pitchFamily="2" charset="-122"/>
              </a:rPr>
              <a:t>∑U</a:t>
            </a:r>
            <a:r>
              <a:rPr lang="en-US" altLang="zh-CN" sz="1800" baseline="-25000">
                <a:solidFill>
                  <a:srgbClr val="0000FF"/>
                </a:solidFill>
                <a:latin typeface="Times New Roman" panose="02020603050405020304" pitchFamily="18" charset="0"/>
                <a:ea typeface="华文新魏" panose="02010800040101010101" pitchFamily="2" charset="-122"/>
              </a:rPr>
              <a:t>Rj</a:t>
            </a:r>
            <a:r>
              <a:rPr lang="en-US" altLang="zh-CN" sz="1800">
                <a:solidFill>
                  <a:srgbClr val="0000FF"/>
                </a:solidFill>
                <a:latin typeface="Times New Roman" panose="02020603050405020304" pitchFamily="18" charset="0"/>
                <a:ea typeface="华文新魏" panose="02010800040101010101" pitchFamily="2" charset="-122"/>
              </a:rPr>
              <a:t>I</a:t>
            </a:r>
            <a:r>
              <a:rPr lang="en-US" altLang="zh-CN" sz="1800" baseline="-25000">
                <a:solidFill>
                  <a:srgbClr val="0000FF"/>
                </a:solidFill>
                <a:latin typeface="Times New Roman" panose="02020603050405020304" pitchFamily="18" charset="0"/>
                <a:ea typeface="华文新魏" panose="02010800040101010101" pitchFamily="2" charset="-122"/>
              </a:rPr>
              <a:t>Rj</a:t>
            </a:r>
            <a:r>
              <a:rPr lang="en-US" altLang="zh-CN" sz="1800">
                <a:solidFill>
                  <a:srgbClr val="0000FF"/>
                </a:solidFill>
                <a:latin typeface="Times New Roman" panose="02020603050405020304" pitchFamily="18" charset="0"/>
                <a:ea typeface="华文新魏" panose="02010800040101010101" pitchFamily="2" charset="-122"/>
              </a:rPr>
              <a:t>’ = ∑U</a:t>
            </a:r>
            <a:r>
              <a:rPr lang="en-US" altLang="zh-CN" sz="1800" baseline="-25000">
                <a:solidFill>
                  <a:srgbClr val="0000FF"/>
                </a:solidFill>
                <a:latin typeface="Times New Roman" panose="02020603050405020304" pitchFamily="18" charset="0"/>
                <a:ea typeface="华文新魏" panose="02010800040101010101" pitchFamily="2" charset="-122"/>
              </a:rPr>
              <a:t>Rj</a:t>
            </a:r>
            <a:r>
              <a:rPr lang="en-US" altLang="zh-CN" sz="1800">
                <a:solidFill>
                  <a:srgbClr val="0000FF"/>
                </a:solidFill>
                <a:latin typeface="Times New Roman" panose="02020603050405020304" pitchFamily="18" charset="0"/>
                <a:ea typeface="华文新魏" panose="02010800040101010101" pitchFamily="2" charset="-122"/>
              </a:rPr>
              <a:t>’I</a:t>
            </a:r>
            <a:r>
              <a:rPr lang="en-US" altLang="zh-CN" sz="1800" baseline="-25000">
                <a:solidFill>
                  <a:srgbClr val="0000FF"/>
                </a:solidFill>
                <a:latin typeface="Times New Roman" panose="02020603050405020304" pitchFamily="18" charset="0"/>
                <a:ea typeface="华文新魏" panose="02010800040101010101" pitchFamily="2" charset="-122"/>
              </a:rPr>
              <a:t>Rj</a:t>
            </a:r>
            <a:r>
              <a:rPr lang="en-US" altLang="zh-CN" sz="1800">
                <a:solidFill>
                  <a:srgbClr val="0000FF"/>
                </a:solidFill>
                <a:latin typeface="Times New Roman" panose="02020603050405020304" pitchFamily="18" charset="0"/>
                <a:ea typeface="华文新魏" panose="02010800040101010101" pitchFamily="2" charset="-122"/>
              </a:rPr>
              <a:t> </a:t>
            </a:r>
            <a:r>
              <a:rPr lang="zh-CN" altLang="en-US" sz="1800">
                <a:solidFill>
                  <a:srgbClr val="0000FF"/>
                </a:solidFill>
                <a:latin typeface="Times New Roman" panose="02020603050405020304" pitchFamily="18" charset="0"/>
                <a:ea typeface="华文新魏" panose="02010800040101010101" pitchFamily="2" charset="-122"/>
              </a:rPr>
              <a:t>，故</a:t>
            </a:r>
            <a:r>
              <a:rPr lang="en-US" altLang="zh-CN" sz="1800">
                <a:solidFill>
                  <a:srgbClr val="0000FF"/>
                </a:solidFill>
                <a:latin typeface="Times New Roman" panose="02020603050405020304" pitchFamily="18" charset="0"/>
                <a:ea typeface="华文新魏" panose="02010800040101010101" pitchFamily="2" charset="-122"/>
              </a:rPr>
              <a:t>(3)-(4)</a:t>
            </a:r>
            <a:r>
              <a:rPr lang="zh-CN" altLang="en-US" sz="1800">
                <a:solidFill>
                  <a:srgbClr val="0000FF"/>
                </a:solidFill>
                <a:latin typeface="Times New Roman" panose="02020603050405020304" pitchFamily="18" charset="0"/>
                <a:ea typeface="华文新魏" panose="02010800040101010101" pitchFamily="2" charset="-122"/>
              </a:rPr>
              <a:t>得  </a:t>
            </a:r>
            <a:r>
              <a:rPr lang="en-US" altLang="zh-CN" sz="1800">
                <a:solidFill>
                  <a:srgbClr val="0000FF"/>
                </a:solidFill>
                <a:latin typeface="Times New Roman" panose="02020603050405020304" pitchFamily="18" charset="0"/>
                <a:ea typeface="华文新魏" panose="02010800040101010101" pitchFamily="2" charset="-122"/>
              </a:rPr>
              <a:t>U</a:t>
            </a:r>
            <a:r>
              <a:rPr lang="en-US" altLang="zh-CN" sz="1800" baseline="-25000">
                <a:solidFill>
                  <a:srgbClr val="0000FF"/>
                </a:solidFill>
                <a:latin typeface="Times New Roman" panose="02020603050405020304" pitchFamily="18" charset="0"/>
                <a:ea typeface="华文新魏" panose="02010800040101010101" pitchFamily="2" charset="-122"/>
              </a:rPr>
              <a:t>S1</a:t>
            </a:r>
            <a:r>
              <a:rPr lang="en-US" altLang="zh-CN" sz="1800">
                <a:solidFill>
                  <a:srgbClr val="0000FF"/>
                </a:solidFill>
                <a:latin typeface="Times New Roman" panose="02020603050405020304" pitchFamily="18" charset="0"/>
                <a:ea typeface="华文新魏" panose="02010800040101010101" pitchFamily="2" charset="-122"/>
              </a:rPr>
              <a:t>(-I</a:t>
            </a:r>
            <a:r>
              <a:rPr lang="en-US" altLang="zh-CN" sz="1800" baseline="-25000">
                <a:solidFill>
                  <a:srgbClr val="0000FF"/>
                </a:solidFill>
                <a:latin typeface="Times New Roman" panose="02020603050405020304" pitchFamily="18" charset="0"/>
                <a:ea typeface="华文新魏" panose="02010800040101010101" pitchFamily="2" charset="-122"/>
              </a:rPr>
              <a:t>1</a:t>
            </a:r>
            <a:r>
              <a:rPr lang="en-US" altLang="zh-CN" sz="1800">
                <a:solidFill>
                  <a:srgbClr val="0000FF"/>
                </a:solidFill>
                <a:latin typeface="Times New Roman" panose="02020603050405020304" pitchFamily="18" charset="0"/>
                <a:ea typeface="华文新魏" panose="02010800040101010101" pitchFamily="2" charset="-122"/>
              </a:rPr>
              <a:t>’)+U</a:t>
            </a:r>
            <a:r>
              <a:rPr lang="en-US" altLang="zh-CN" sz="1800" baseline="-25000">
                <a:solidFill>
                  <a:srgbClr val="0000FF"/>
                </a:solidFill>
                <a:latin typeface="Times New Roman" panose="02020603050405020304" pitchFamily="18" charset="0"/>
                <a:ea typeface="华文新魏" panose="02010800040101010101" pitchFamily="2" charset="-122"/>
              </a:rPr>
              <a:t>2</a:t>
            </a:r>
            <a:r>
              <a:rPr lang="en-US" altLang="zh-CN" sz="1800">
                <a:solidFill>
                  <a:srgbClr val="0000FF"/>
                </a:solidFill>
                <a:latin typeface="Times New Roman" panose="02020603050405020304" pitchFamily="18" charset="0"/>
                <a:ea typeface="华文新魏" panose="02010800040101010101" pitchFamily="2" charset="-122"/>
              </a:rPr>
              <a:t>I</a:t>
            </a:r>
            <a:r>
              <a:rPr lang="en-US" altLang="zh-CN" sz="1800" baseline="-25000">
                <a:solidFill>
                  <a:srgbClr val="0000FF"/>
                </a:solidFill>
                <a:latin typeface="Times New Roman" panose="02020603050405020304" pitchFamily="18" charset="0"/>
                <a:ea typeface="华文新魏" panose="02010800040101010101" pitchFamily="2" charset="-122"/>
              </a:rPr>
              <a:t>2</a:t>
            </a:r>
            <a:r>
              <a:rPr lang="en-US" altLang="zh-CN" sz="1800">
                <a:solidFill>
                  <a:srgbClr val="0000FF"/>
                </a:solidFill>
                <a:latin typeface="Times New Roman" panose="02020603050405020304" pitchFamily="18" charset="0"/>
                <a:ea typeface="华文新魏" panose="02010800040101010101" pitchFamily="2" charset="-122"/>
              </a:rPr>
              <a:t>’ - U</a:t>
            </a:r>
            <a:r>
              <a:rPr lang="en-US" altLang="zh-CN" sz="1800" baseline="-25000">
                <a:solidFill>
                  <a:srgbClr val="0000FF"/>
                </a:solidFill>
                <a:latin typeface="Times New Roman" panose="02020603050405020304" pitchFamily="18" charset="0"/>
                <a:ea typeface="华文新魏" panose="02010800040101010101" pitchFamily="2" charset="-122"/>
              </a:rPr>
              <a:t>S1</a:t>
            </a:r>
            <a:r>
              <a:rPr lang="en-US" altLang="zh-CN" sz="1800">
                <a:solidFill>
                  <a:srgbClr val="0000FF"/>
                </a:solidFill>
                <a:latin typeface="Times New Roman" panose="02020603050405020304" pitchFamily="18" charset="0"/>
                <a:ea typeface="华文新魏" panose="02010800040101010101" pitchFamily="2" charset="-122"/>
              </a:rPr>
              <a:t>’(-I</a:t>
            </a:r>
            <a:r>
              <a:rPr lang="en-US" altLang="zh-CN" sz="1800" baseline="-25000">
                <a:solidFill>
                  <a:srgbClr val="0000FF"/>
                </a:solidFill>
                <a:latin typeface="Times New Roman" panose="02020603050405020304" pitchFamily="18" charset="0"/>
                <a:ea typeface="华文新魏" panose="02010800040101010101" pitchFamily="2" charset="-122"/>
              </a:rPr>
              <a:t>1</a:t>
            </a:r>
            <a:r>
              <a:rPr lang="en-US" altLang="zh-CN" sz="1800">
                <a:solidFill>
                  <a:srgbClr val="0000FF"/>
                </a:solidFill>
                <a:latin typeface="Times New Roman" panose="02020603050405020304" pitchFamily="18" charset="0"/>
                <a:ea typeface="华文新魏" panose="02010800040101010101" pitchFamily="2" charset="-122"/>
              </a:rPr>
              <a:t>)- U</a:t>
            </a:r>
            <a:r>
              <a:rPr lang="en-US" altLang="zh-CN" sz="1800" baseline="-25000">
                <a:solidFill>
                  <a:srgbClr val="0000FF"/>
                </a:solidFill>
                <a:latin typeface="Times New Roman" panose="02020603050405020304" pitchFamily="18" charset="0"/>
                <a:ea typeface="华文新魏" panose="02010800040101010101" pitchFamily="2" charset="-122"/>
              </a:rPr>
              <a:t>2</a:t>
            </a:r>
            <a:r>
              <a:rPr lang="en-US" altLang="zh-CN" sz="1800">
                <a:solidFill>
                  <a:srgbClr val="0000FF"/>
                </a:solidFill>
                <a:latin typeface="Times New Roman" panose="02020603050405020304" pitchFamily="18" charset="0"/>
                <a:ea typeface="华文新魏" panose="02010800040101010101" pitchFamily="2" charset="-122"/>
              </a:rPr>
              <a:t>’I</a:t>
            </a:r>
            <a:r>
              <a:rPr lang="en-US" altLang="zh-CN" sz="1800" baseline="-25000">
                <a:solidFill>
                  <a:srgbClr val="0000FF"/>
                </a:solidFill>
                <a:latin typeface="Times New Roman" panose="02020603050405020304" pitchFamily="18" charset="0"/>
                <a:ea typeface="华文新魏" panose="02010800040101010101" pitchFamily="2" charset="-122"/>
              </a:rPr>
              <a:t>2</a:t>
            </a:r>
            <a:r>
              <a:rPr lang="en-US" altLang="zh-CN">
                <a:solidFill>
                  <a:srgbClr val="0000FF"/>
                </a:solidFill>
                <a:latin typeface="Times New Roman" panose="02020603050405020304" pitchFamily="18" charset="0"/>
                <a:ea typeface="华文新魏" panose="02010800040101010101" pitchFamily="2" charset="-122"/>
              </a:rPr>
              <a:t> = 0</a:t>
            </a:r>
          </a:p>
          <a:p>
            <a:pPr eaLnBrk="1" hangingPunct="1"/>
            <a:r>
              <a:rPr lang="zh-CN" altLang="en-US">
                <a:solidFill>
                  <a:srgbClr val="0000FF"/>
                </a:solidFill>
                <a:latin typeface="Times New Roman" panose="02020603050405020304" pitchFamily="18" charset="0"/>
                <a:ea typeface="华文新魏" panose="02010800040101010101" pitchFamily="2" charset="-122"/>
              </a:rPr>
              <a:t>由于</a:t>
            </a:r>
            <a:r>
              <a:rPr lang="en-US" altLang="zh-CN" sz="1800">
                <a:solidFill>
                  <a:srgbClr val="0000FF"/>
                </a:solidFill>
                <a:latin typeface="Times New Roman" panose="02020603050405020304" pitchFamily="18" charset="0"/>
                <a:ea typeface="华文新魏" panose="02010800040101010101" pitchFamily="2" charset="-122"/>
              </a:rPr>
              <a:t>I</a:t>
            </a:r>
            <a:r>
              <a:rPr lang="en-US" altLang="zh-CN" sz="1800" baseline="-25000">
                <a:solidFill>
                  <a:srgbClr val="0000FF"/>
                </a:solidFill>
                <a:latin typeface="Times New Roman" panose="02020603050405020304" pitchFamily="18" charset="0"/>
                <a:ea typeface="华文新魏" panose="02010800040101010101" pitchFamily="2" charset="-122"/>
              </a:rPr>
              <a:t>2</a:t>
            </a:r>
            <a:r>
              <a:rPr lang="en-US" altLang="zh-CN" sz="1800">
                <a:solidFill>
                  <a:srgbClr val="0000FF"/>
                </a:solidFill>
                <a:latin typeface="Times New Roman" panose="02020603050405020304" pitchFamily="18" charset="0"/>
                <a:ea typeface="华文新魏" panose="02010800040101010101" pitchFamily="2" charset="-122"/>
              </a:rPr>
              <a:t>’</a:t>
            </a:r>
            <a:r>
              <a:rPr lang="en-US" altLang="zh-CN">
                <a:solidFill>
                  <a:srgbClr val="0000FF"/>
                </a:solidFill>
                <a:latin typeface="Times New Roman" panose="02020603050405020304" pitchFamily="18" charset="0"/>
                <a:ea typeface="华文新魏" panose="02010800040101010101" pitchFamily="2" charset="-122"/>
              </a:rPr>
              <a:t> </a:t>
            </a:r>
            <a:r>
              <a:rPr lang="en-US" altLang="zh-CN" sz="1800">
                <a:solidFill>
                  <a:srgbClr val="0000FF"/>
                </a:solidFill>
                <a:latin typeface="Times New Roman" panose="02020603050405020304" pitchFamily="18" charset="0"/>
                <a:ea typeface="华文新魏" panose="02010800040101010101" pitchFamily="2" charset="-122"/>
              </a:rPr>
              <a:t>= U</a:t>
            </a:r>
            <a:r>
              <a:rPr lang="en-US" altLang="zh-CN" sz="1800" baseline="-25000">
                <a:solidFill>
                  <a:srgbClr val="0000FF"/>
                </a:solidFill>
                <a:latin typeface="Times New Roman" panose="02020603050405020304" pitchFamily="18" charset="0"/>
                <a:ea typeface="华文新魏" panose="02010800040101010101" pitchFamily="2" charset="-122"/>
              </a:rPr>
              <a:t>2</a:t>
            </a:r>
            <a:r>
              <a:rPr lang="en-US" altLang="zh-CN" sz="1800">
                <a:solidFill>
                  <a:srgbClr val="0000FF"/>
                </a:solidFill>
                <a:latin typeface="Times New Roman" panose="02020603050405020304" pitchFamily="18" charset="0"/>
                <a:ea typeface="华文新魏" panose="02010800040101010101" pitchFamily="2" charset="-122"/>
              </a:rPr>
              <a:t>’ /R</a:t>
            </a:r>
            <a:r>
              <a:rPr lang="en-US" altLang="zh-CN" sz="1800" baseline="-25000">
                <a:solidFill>
                  <a:srgbClr val="0000FF"/>
                </a:solidFill>
                <a:latin typeface="Times New Roman" panose="02020603050405020304" pitchFamily="18" charset="0"/>
                <a:ea typeface="华文新魏" panose="02010800040101010101" pitchFamily="2" charset="-122"/>
              </a:rPr>
              <a:t>2</a:t>
            </a:r>
            <a:r>
              <a:rPr lang="en-US" altLang="zh-CN" sz="1800">
                <a:solidFill>
                  <a:srgbClr val="0000FF"/>
                </a:solidFill>
                <a:latin typeface="Times New Roman" panose="02020603050405020304" pitchFamily="18" charset="0"/>
                <a:ea typeface="华文新魏" panose="02010800040101010101" pitchFamily="2" charset="-122"/>
              </a:rPr>
              <a:t>’= U</a:t>
            </a:r>
            <a:r>
              <a:rPr lang="en-US" altLang="zh-CN" sz="1800" baseline="-25000">
                <a:solidFill>
                  <a:srgbClr val="0000FF"/>
                </a:solidFill>
                <a:latin typeface="Times New Roman" panose="02020603050405020304" pitchFamily="18" charset="0"/>
                <a:ea typeface="华文新魏" panose="02010800040101010101" pitchFamily="2" charset="-122"/>
              </a:rPr>
              <a:t>2</a:t>
            </a:r>
            <a:r>
              <a:rPr lang="en-US" altLang="zh-CN" sz="1800">
                <a:solidFill>
                  <a:srgbClr val="0000FF"/>
                </a:solidFill>
                <a:latin typeface="Times New Roman" panose="02020603050405020304" pitchFamily="18" charset="0"/>
                <a:ea typeface="华文新魏" panose="02010800040101010101" pitchFamily="2" charset="-122"/>
              </a:rPr>
              <a:t>’/4</a:t>
            </a:r>
            <a:r>
              <a:rPr lang="zh-CN" altLang="en-US" sz="1800">
                <a:solidFill>
                  <a:srgbClr val="0000FF"/>
                </a:solidFill>
                <a:latin typeface="Times New Roman" panose="02020603050405020304" pitchFamily="18" charset="0"/>
                <a:ea typeface="华文新魏" panose="02010800040101010101" pitchFamily="2" charset="-122"/>
              </a:rPr>
              <a:t>， </a:t>
            </a:r>
            <a:r>
              <a:rPr lang="en-US" altLang="zh-CN" sz="1800">
                <a:solidFill>
                  <a:srgbClr val="0000FF"/>
                </a:solidFill>
                <a:latin typeface="Times New Roman" panose="02020603050405020304" pitchFamily="18" charset="0"/>
                <a:ea typeface="华文新魏" panose="02010800040101010101" pitchFamily="2" charset="-122"/>
              </a:rPr>
              <a:t>I</a:t>
            </a:r>
            <a:r>
              <a:rPr lang="en-US" altLang="zh-CN" sz="1800" baseline="-25000">
                <a:solidFill>
                  <a:srgbClr val="0000FF"/>
                </a:solidFill>
                <a:latin typeface="Times New Roman" panose="02020603050405020304" pitchFamily="18" charset="0"/>
                <a:ea typeface="华文新魏" panose="02010800040101010101" pitchFamily="2" charset="-122"/>
              </a:rPr>
              <a:t>2</a:t>
            </a:r>
            <a:r>
              <a:rPr lang="en-US" altLang="zh-CN">
                <a:solidFill>
                  <a:srgbClr val="0000FF"/>
                </a:solidFill>
                <a:latin typeface="Times New Roman" panose="02020603050405020304" pitchFamily="18" charset="0"/>
                <a:ea typeface="华文新魏" panose="02010800040101010101" pitchFamily="2" charset="-122"/>
              </a:rPr>
              <a:t> </a:t>
            </a:r>
            <a:r>
              <a:rPr lang="en-US" altLang="zh-CN" sz="1800">
                <a:solidFill>
                  <a:srgbClr val="0000FF"/>
                </a:solidFill>
                <a:latin typeface="Times New Roman" panose="02020603050405020304" pitchFamily="18" charset="0"/>
                <a:ea typeface="华文新魏" panose="02010800040101010101" pitchFamily="2" charset="-122"/>
              </a:rPr>
              <a:t>= U</a:t>
            </a:r>
            <a:r>
              <a:rPr lang="en-US" altLang="zh-CN" sz="1800" baseline="-25000">
                <a:solidFill>
                  <a:srgbClr val="0000FF"/>
                </a:solidFill>
                <a:latin typeface="Times New Roman" panose="02020603050405020304" pitchFamily="18" charset="0"/>
                <a:ea typeface="华文新魏" panose="02010800040101010101" pitchFamily="2" charset="-122"/>
              </a:rPr>
              <a:t>2</a:t>
            </a:r>
            <a:r>
              <a:rPr lang="en-US" altLang="zh-CN" sz="1800">
                <a:solidFill>
                  <a:srgbClr val="0000FF"/>
                </a:solidFill>
                <a:latin typeface="Times New Roman" panose="02020603050405020304" pitchFamily="18" charset="0"/>
                <a:ea typeface="华文新魏" panose="02010800040101010101" pitchFamily="2" charset="-122"/>
              </a:rPr>
              <a:t> /R</a:t>
            </a:r>
            <a:r>
              <a:rPr lang="en-US" altLang="zh-CN" sz="1800" baseline="-25000">
                <a:solidFill>
                  <a:srgbClr val="0000FF"/>
                </a:solidFill>
                <a:latin typeface="Times New Roman" panose="02020603050405020304" pitchFamily="18" charset="0"/>
                <a:ea typeface="华文新魏" panose="02010800040101010101" pitchFamily="2" charset="-122"/>
              </a:rPr>
              <a:t>2</a:t>
            </a:r>
            <a:r>
              <a:rPr lang="en-US" altLang="zh-CN" sz="1800">
                <a:solidFill>
                  <a:srgbClr val="0000FF"/>
                </a:solidFill>
                <a:latin typeface="Times New Roman" panose="02020603050405020304" pitchFamily="18" charset="0"/>
                <a:ea typeface="华文新魏" panose="02010800040101010101" pitchFamily="2" charset="-122"/>
              </a:rPr>
              <a:t>= 2/2=1</a:t>
            </a:r>
            <a:r>
              <a:rPr lang="zh-CN" altLang="en-US" sz="1800">
                <a:solidFill>
                  <a:srgbClr val="0000FF"/>
                </a:solidFill>
                <a:latin typeface="Times New Roman" panose="02020603050405020304" pitchFamily="18" charset="0"/>
                <a:ea typeface="华文新魏" panose="02010800040101010101" pitchFamily="2" charset="-122"/>
              </a:rPr>
              <a:t>， </a:t>
            </a:r>
            <a:r>
              <a:rPr lang="zh-CN" altLang="en-US">
                <a:solidFill>
                  <a:srgbClr val="0000FF"/>
                </a:solidFill>
                <a:latin typeface="Times New Roman" panose="02020603050405020304" pitchFamily="18" charset="0"/>
                <a:ea typeface="华文新魏" panose="02010800040101010101" pitchFamily="2" charset="-122"/>
              </a:rPr>
              <a:t>将已知条件代入上式，得</a:t>
            </a:r>
          </a:p>
          <a:p>
            <a:pPr eaLnBrk="1" hangingPunct="1"/>
            <a:r>
              <a:rPr lang="zh-CN" altLang="en-US">
                <a:solidFill>
                  <a:srgbClr val="0000FF"/>
                </a:solidFill>
                <a:latin typeface="Times New Roman" panose="02020603050405020304" pitchFamily="18" charset="0"/>
                <a:ea typeface="华文新魏" panose="02010800040101010101" pitchFamily="2" charset="-122"/>
              </a:rPr>
              <a:t>     </a:t>
            </a:r>
            <a:r>
              <a:rPr lang="en-US" altLang="zh-CN">
                <a:solidFill>
                  <a:srgbClr val="0000FF"/>
                </a:solidFill>
                <a:latin typeface="Times New Roman" panose="02020603050405020304" pitchFamily="18" charset="0"/>
                <a:ea typeface="华文新魏" panose="02010800040101010101" pitchFamily="2" charset="-122"/>
              </a:rPr>
              <a:t>6×(-3)+2× </a:t>
            </a:r>
            <a:r>
              <a:rPr lang="en-US" altLang="zh-CN" sz="1800">
                <a:solidFill>
                  <a:srgbClr val="0000FF"/>
                </a:solidFill>
                <a:latin typeface="Times New Roman" panose="02020603050405020304" pitchFamily="18" charset="0"/>
                <a:ea typeface="华文新魏" panose="02010800040101010101" pitchFamily="2" charset="-122"/>
              </a:rPr>
              <a:t>U</a:t>
            </a:r>
            <a:r>
              <a:rPr lang="en-US" altLang="zh-CN" sz="1800" baseline="-25000">
                <a:solidFill>
                  <a:srgbClr val="0000FF"/>
                </a:solidFill>
                <a:latin typeface="Times New Roman" panose="02020603050405020304" pitchFamily="18" charset="0"/>
                <a:ea typeface="华文新魏" panose="02010800040101010101" pitchFamily="2" charset="-122"/>
              </a:rPr>
              <a:t>2</a:t>
            </a:r>
            <a:r>
              <a:rPr lang="en-US" altLang="zh-CN" sz="1800">
                <a:solidFill>
                  <a:srgbClr val="0000FF"/>
                </a:solidFill>
                <a:latin typeface="Times New Roman" panose="02020603050405020304" pitchFamily="18" charset="0"/>
                <a:ea typeface="华文新魏" panose="02010800040101010101" pitchFamily="2" charset="-122"/>
              </a:rPr>
              <a:t>’/4 - 10 </a:t>
            </a:r>
            <a:r>
              <a:rPr lang="en-US" altLang="zh-CN">
                <a:solidFill>
                  <a:srgbClr val="0000FF"/>
                </a:solidFill>
                <a:latin typeface="Times New Roman" panose="02020603050405020304" pitchFamily="18" charset="0"/>
                <a:ea typeface="华文新魏" panose="02010800040101010101" pitchFamily="2" charset="-122"/>
              </a:rPr>
              <a:t>×(-2) - </a:t>
            </a:r>
            <a:r>
              <a:rPr lang="en-US" altLang="zh-CN" sz="1800">
                <a:solidFill>
                  <a:srgbClr val="0000FF"/>
                </a:solidFill>
                <a:latin typeface="Times New Roman" panose="02020603050405020304" pitchFamily="18" charset="0"/>
                <a:ea typeface="华文新魏" panose="02010800040101010101" pitchFamily="2" charset="-122"/>
              </a:rPr>
              <a:t>U</a:t>
            </a:r>
            <a:r>
              <a:rPr lang="en-US" altLang="zh-CN" sz="1800" baseline="-25000">
                <a:solidFill>
                  <a:srgbClr val="0000FF"/>
                </a:solidFill>
                <a:latin typeface="Times New Roman" panose="02020603050405020304" pitchFamily="18" charset="0"/>
                <a:ea typeface="华文新魏" panose="02010800040101010101" pitchFamily="2" charset="-122"/>
              </a:rPr>
              <a:t>2</a:t>
            </a:r>
            <a:r>
              <a:rPr lang="en-US" altLang="zh-CN" sz="1800">
                <a:solidFill>
                  <a:srgbClr val="0000FF"/>
                </a:solidFill>
                <a:latin typeface="Times New Roman" panose="02020603050405020304" pitchFamily="18" charset="0"/>
                <a:ea typeface="华文新魏" panose="02010800040101010101" pitchFamily="2" charset="-122"/>
              </a:rPr>
              <a:t>’ </a:t>
            </a:r>
            <a:r>
              <a:rPr lang="en-US" altLang="zh-CN">
                <a:solidFill>
                  <a:srgbClr val="0000FF"/>
                </a:solidFill>
                <a:latin typeface="Times New Roman" panose="02020603050405020304" pitchFamily="18" charset="0"/>
                <a:ea typeface="华文新魏" panose="02010800040101010101" pitchFamily="2" charset="-122"/>
              </a:rPr>
              <a:t>×1 =0 </a:t>
            </a:r>
            <a:r>
              <a:rPr lang="zh-CN" altLang="en-US">
                <a:solidFill>
                  <a:srgbClr val="0000FF"/>
                </a:solidFill>
                <a:latin typeface="Times New Roman" panose="02020603050405020304" pitchFamily="18" charset="0"/>
                <a:ea typeface="华文新魏" panose="02010800040101010101" pitchFamily="2" charset="-122"/>
              </a:rPr>
              <a:t>解得 </a:t>
            </a:r>
            <a:r>
              <a:rPr lang="en-US" altLang="zh-CN" sz="1800">
                <a:solidFill>
                  <a:srgbClr val="0000FF"/>
                </a:solidFill>
                <a:latin typeface="Times New Roman" panose="02020603050405020304" pitchFamily="18" charset="0"/>
                <a:ea typeface="华文新魏" panose="02010800040101010101" pitchFamily="2" charset="-122"/>
              </a:rPr>
              <a:t>U</a:t>
            </a:r>
            <a:r>
              <a:rPr lang="en-US" altLang="zh-CN" sz="1800" baseline="-25000">
                <a:solidFill>
                  <a:srgbClr val="0000FF"/>
                </a:solidFill>
                <a:latin typeface="Times New Roman" panose="02020603050405020304" pitchFamily="18" charset="0"/>
                <a:ea typeface="华文新魏" panose="02010800040101010101" pitchFamily="2" charset="-122"/>
              </a:rPr>
              <a:t>2</a:t>
            </a:r>
            <a:r>
              <a:rPr lang="en-US" altLang="zh-CN" sz="1800">
                <a:solidFill>
                  <a:srgbClr val="0000FF"/>
                </a:solidFill>
                <a:latin typeface="Times New Roman" panose="02020603050405020304" pitchFamily="18" charset="0"/>
                <a:ea typeface="华文新魏" panose="02010800040101010101" pitchFamily="2" charset="-122"/>
              </a:rPr>
              <a:t>’ = 4V</a:t>
            </a:r>
          </a:p>
        </p:txBody>
      </p:sp>
      <p:graphicFrame>
        <p:nvGraphicFramePr>
          <p:cNvPr id="66567" name="对象 61458">
            <a:extLst>
              <a:ext uri="{FF2B5EF4-FFF2-40B4-BE49-F238E27FC236}">
                <a16:creationId xmlns:a16="http://schemas.microsoft.com/office/drawing/2014/main" id="{0B3019B9-E233-4589-A9C7-E354D749CA71}"/>
              </a:ext>
            </a:extLst>
          </p:cNvPr>
          <p:cNvGraphicFramePr>
            <a:graphicFrameLocks/>
          </p:cNvGraphicFramePr>
          <p:nvPr/>
        </p:nvGraphicFramePr>
        <p:xfrm>
          <a:off x="4521200" y="3333750"/>
          <a:ext cx="101600" cy="190500"/>
        </p:xfrm>
        <a:graphic>
          <a:graphicData uri="http://schemas.openxmlformats.org/presentationml/2006/ole">
            <mc:AlternateContent xmlns:mc="http://schemas.openxmlformats.org/markup-compatibility/2006">
              <mc:Choice xmlns:v="urn:schemas-microsoft-com:vml" Requires="v">
                <p:oleObj spid="_x0000_s66623" r:id="rId7" imgW="101732" imgH="190748" progId="Equation.3">
                  <p:embed/>
                </p:oleObj>
              </mc:Choice>
              <mc:Fallback>
                <p:oleObj r:id="rId7" imgW="101732" imgH="190748" progId="Equation.3">
                  <p:embed/>
                  <p:pic>
                    <p:nvPicPr>
                      <p:cNvPr id="0" name="对象 6145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21200" y="3333750"/>
                        <a:ext cx="1016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447" name="文本框 61463">
            <a:hlinkClick r:id="" action="ppaction://hlinkshowjump?jump=nextslide"/>
            <a:extLst>
              <a:ext uri="{FF2B5EF4-FFF2-40B4-BE49-F238E27FC236}">
                <a16:creationId xmlns:a16="http://schemas.microsoft.com/office/drawing/2014/main" id="{9BF8AA85-9AB3-4202-9076-480815A3192D}"/>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61448" name="文本框 61464">
            <a:hlinkClick r:id="" action="ppaction://hlinkshowjump?jump=previousslide"/>
            <a:extLst>
              <a:ext uri="{FF2B5EF4-FFF2-40B4-BE49-F238E27FC236}">
                <a16:creationId xmlns:a16="http://schemas.microsoft.com/office/drawing/2014/main" id="{17E28167-29E9-45D2-9EB0-7B55414C7FD7}"/>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61449" name="文本框 61465">
            <a:extLst>
              <a:ext uri="{FF2B5EF4-FFF2-40B4-BE49-F238E27FC236}">
                <a16:creationId xmlns:a16="http://schemas.microsoft.com/office/drawing/2014/main" id="{900EBA6E-CC86-433D-91FD-E0575CFAAF46}"/>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F02843A5-2A7B-4713-A9C0-81908874778E}"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48</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61450" name="文本框 61466">
            <a:hlinkClick r:id="" action="ppaction://hlinkshowjump?jump=firstslide"/>
            <a:extLst>
              <a:ext uri="{FF2B5EF4-FFF2-40B4-BE49-F238E27FC236}">
                <a16:creationId xmlns:a16="http://schemas.microsoft.com/office/drawing/2014/main" id="{1EA72859-CF7F-4255-9F3B-6E0571F944F9}"/>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66572" name="标题 61467">
            <a:extLst>
              <a:ext uri="{FF2B5EF4-FFF2-40B4-BE49-F238E27FC236}">
                <a16:creationId xmlns:a16="http://schemas.microsoft.com/office/drawing/2014/main" id="{892A9978-2AB2-4968-8FAF-925C29631120}"/>
              </a:ext>
            </a:extLst>
          </p:cNvPr>
          <p:cNvSpPr>
            <a:spLocks noGrp="1" noChangeArrowheads="1"/>
          </p:cNvSpPr>
          <p:nvPr>
            <p:ph type="title" idx="4294967295"/>
          </p:nvPr>
        </p:nvSpPr>
        <p:spPr>
          <a:xfrm>
            <a:off x="304800" y="762000"/>
            <a:ext cx="8610600" cy="609600"/>
          </a:xfrm>
        </p:spPr>
        <p:txBody>
          <a:bodyPr/>
          <a:lstStyle/>
          <a:p>
            <a:pPr algn="l" eaLnBrk="1" hangingPunct="1"/>
            <a:r>
              <a:rPr lang="zh-CN" altLang="en-US" sz="2000">
                <a:solidFill>
                  <a:srgbClr val="D82E1C"/>
                </a:solidFill>
                <a:latin typeface="黑体" panose="02010609060101010101" pitchFamily="49" charset="-122"/>
                <a:ea typeface="黑体" panose="02010609060101010101" pitchFamily="49" charset="-122"/>
              </a:rPr>
              <a:t>例：</a:t>
            </a:r>
            <a:r>
              <a:rPr lang="zh-CN" altLang="en-US" sz="2000">
                <a:solidFill>
                  <a:srgbClr val="0000FF"/>
                </a:solidFill>
                <a:latin typeface="华文新魏" panose="02010800040101010101" pitchFamily="2" charset="-122"/>
                <a:ea typeface="华文新魏" panose="02010800040101010101" pitchFamily="2" charset="-122"/>
              </a:rPr>
              <a:t>如图</a:t>
            </a:r>
            <a:r>
              <a:rPr lang="en-US" altLang="zh-CN" sz="2000">
                <a:solidFill>
                  <a:srgbClr val="0000FF"/>
                </a:solidFill>
                <a:latin typeface="华文新魏" panose="02010800040101010101" pitchFamily="2" charset="-122"/>
                <a:ea typeface="华文新魏" panose="02010800040101010101" pitchFamily="2" charset="-122"/>
              </a:rPr>
              <a:t>(a)</a:t>
            </a:r>
            <a:r>
              <a:rPr lang="zh-CN" altLang="en-US" sz="2000">
                <a:solidFill>
                  <a:srgbClr val="0000FF"/>
                </a:solidFill>
                <a:latin typeface="华文新魏" panose="02010800040101010101" pitchFamily="2" charset="-122"/>
                <a:ea typeface="华文新魏" panose="02010800040101010101" pitchFamily="2" charset="-122"/>
              </a:rPr>
              <a:t>所示电路中，</a:t>
            </a:r>
            <a:r>
              <a:rPr lang="en-US" altLang="zh-CN" sz="2000">
                <a:solidFill>
                  <a:srgbClr val="0000FF"/>
                </a:solidFill>
                <a:latin typeface="Times New Roman" panose="02020603050405020304" pitchFamily="18" charset="0"/>
                <a:ea typeface="华文新魏" panose="02010800040101010101" pitchFamily="2" charset="-122"/>
              </a:rPr>
              <a:t>N</a:t>
            </a:r>
            <a:r>
              <a:rPr lang="en-US" altLang="zh-CN" sz="2000" baseline="-25000">
                <a:solidFill>
                  <a:srgbClr val="0000FF"/>
                </a:solidFill>
                <a:latin typeface="Times New Roman" panose="02020603050405020304" pitchFamily="18" charset="0"/>
                <a:ea typeface="华文新魏" panose="02010800040101010101" pitchFamily="2" charset="-122"/>
              </a:rPr>
              <a:t>R</a:t>
            </a:r>
            <a:r>
              <a:rPr lang="zh-CN" altLang="en-US" sz="2000">
                <a:solidFill>
                  <a:srgbClr val="0000FF"/>
                </a:solidFill>
                <a:latin typeface="Times New Roman" panose="02020603050405020304" pitchFamily="18" charset="0"/>
                <a:ea typeface="华文新魏" panose="02010800040101010101" pitchFamily="2" charset="-122"/>
              </a:rPr>
              <a:t>为纯线性电阻组成。已知当</a:t>
            </a:r>
            <a:r>
              <a:rPr lang="en-US" altLang="zh-CN" sz="2000">
                <a:solidFill>
                  <a:srgbClr val="0000FF"/>
                </a:solidFill>
                <a:latin typeface="Times New Roman" panose="02020603050405020304" pitchFamily="18" charset="0"/>
                <a:ea typeface="华文新魏" panose="02010800040101010101" pitchFamily="2" charset="-122"/>
              </a:rPr>
              <a:t>R</a:t>
            </a:r>
            <a:r>
              <a:rPr lang="en-US" altLang="zh-CN" sz="2000" baseline="-25000">
                <a:solidFill>
                  <a:srgbClr val="0000FF"/>
                </a:solidFill>
                <a:latin typeface="Times New Roman" panose="02020603050405020304" pitchFamily="18" charset="0"/>
                <a:ea typeface="华文新魏" panose="02010800040101010101" pitchFamily="2" charset="-122"/>
              </a:rPr>
              <a:t>2</a:t>
            </a:r>
            <a:r>
              <a:rPr lang="en-US" altLang="zh-CN" sz="2000">
                <a:solidFill>
                  <a:srgbClr val="0000FF"/>
                </a:solidFill>
                <a:latin typeface="Times New Roman" panose="02020603050405020304" pitchFamily="18" charset="0"/>
                <a:ea typeface="华文新魏" panose="02010800040101010101" pitchFamily="2" charset="-122"/>
              </a:rPr>
              <a:t>=2 Ω , U</a:t>
            </a:r>
            <a:r>
              <a:rPr lang="en-US" altLang="zh-CN" sz="2000" baseline="-25000">
                <a:solidFill>
                  <a:srgbClr val="0000FF"/>
                </a:solidFill>
                <a:latin typeface="Times New Roman" panose="02020603050405020304" pitchFamily="18" charset="0"/>
                <a:ea typeface="华文新魏" panose="02010800040101010101" pitchFamily="2" charset="-122"/>
              </a:rPr>
              <a:t>S1</a:t>
            </a:r>
            <a:r>
              <a:rPr lang="en-US" altLang="zh-CN" sz="2000">
                <a:solidFill>
                  <a:srgbClr val="0000FF"/>
                </a:solidFill>
                <a:latin typeface="Times New Roman" panose="02020603050405020304" pitchFamily="18" charset="0"/>
                <a:ea typeface="华文新魏" panose="02010800040101010101" pitchFamily="2" charset="-122"/>
              </a:rPr>
              <a:t>=6V</a:t>
            </a:r>
            <a:r>
              <a:rPr lang="zh-CN" altLang="en-US" sz="2000">
                <a:solidFill>
                  <a:srgbClr val="0000FF"/>
                </a:solidFill>
                <a:latin typeface="Times New Roman" panose="02020603050405020304" pitchFamily="18" charset="0"/>
                <a:ea typeface="华文新魏" panose="02010800040101010101" pitchFamily="2" charset="-122"/>
              </a:rPr>
              <a:t>时，</a:t>
            </a:r>
            <a:r>
              <a:rPr lang="en-US" altLang="zh-CN" sz="2000">
                <a:solidFill>
                  <a:srgbClr val="0000FF"/>
                </a:solidFill>
                <a:latin typeface="Times New Roman" panose="02020603050405020304" pitchFamily="18" charset="0"/>
                <a:ea typeface="华文新魏" panose="02010800040101010101" pitchFamily="2" charset="-122"/>
              </a:rPr>
              <a:t>I</a:t>
            </a:r>
            <a:r>
              <a:rPr lang="en-US" altLang="zh-CN" sz="2000" baseline="-25000">
                <a:solidFill>
                  <a:srgbClr val="0000FF"/>
                </a:solidFill>
                <a:latin typeface="Times New Roman" panose="02020603050405020304" pitchFamily="18" charset="0"/>
                <a:ea typeface="华文新魏" panose="02010800040101010101" pitchFamily="2" charset="-122"/>
              </a:rPr>
              <a:t>1</a:t>
            </a:r>
            <a:r>
              <a:rPr lang="en-US" altLang="zh-CN" sz="2000">
                <a:solidFill>
                  <a:srgbClr val="0000FF"/>
                </a:solidFill>
                <a:latin typeface="Times New Roman" panose="02020603050405020304" pitchFamily="18" charset="0"/>
                <a:ea typeface="华文新魏" panose="02010800040101010101" pitchFamily="2" charset="-122"/>
              </a:rPr>
              <a:t> = 2A</a:t>
            </a:r>
            <a:r>
              <a:rPr lang="zh-CN" altLang="en-US" sz="2000">
                <a:solidFill>
                  <a:srgbClr val="0000FF"/>
                </a:solidFill>
                <a:latin typeface="Times New Roman" panose="02020603050405020304" pitchFamily="18" charset="0"/>
                <a:ea typeface="华文新魏" panose="02010800040101010101" pitchFamily="2" charset="-122"/>
              </a:rPr>
              <a:t>，</a:t>
            </a:r>
            <a:r>
              <a:rPr lang="en-US" altLang="zh-CN" sz="2000">
                <a:solidFill>
                  <a:srgbClr val="0000FF"/>
                </a:solidFill>
                <a:latin typeface="Times New Roman" panose="02020603050405020304" pitchFamily="18" charset="0"/>
                <a:ea typeface="华文新魏" panose="02010800040101010101" pitchFamily="2" charset="-122"/>
              </a:rPr>
              <a:t>U</a:t>
            </a:r>
            <a:r>
              <a:rPr lang="en-US" altLang="zh-CN" sz="2000" baseline="-25000">
                <a:solidFill>
                  <a:srgbClr val="0000FF"/>
                </a:solidFill>
                <a:latin typeface="Times New Roman" panose="02020603050405020304" pitchFamily="18" charset="0"/>
                <a:ea typeface="华文新魏" panose="02010800040101010101" pitchFamily="2" charset="-122"/>
              </a:rPr>
              <a:t>2</a:t>
            </a:r>
            <a:r>
              <a:rPr lang="en-US" altLang="zh-CN" sz="2000">
                <a:solidFill>
                  <a:srgbClr val="0000FF"/>
                </a:solidFill>
                <a:latin typeface="Times New Roman" panose="02020603050405020304" pitchFamily="18" charset="0"/>
                <a:ea typeface="华文新魏" panose="02010800040101010101" pitchFamily="2" charset="-122"/>
              </a:rPr>
              <a:t>= 2V</a:t>
            </a:r>
            <a:r>
              <a:rPr lang="zh-CN" altLang="en-US" sz="2000">
                <a:solidFill>
                  <a:srgbClr val="0000FF"/>
                </a:solidFill>
                <a:latin typeface="Times New Roman" panose="02020603050405020304" pitchFamily="18" charset="0"/>
                <a:ea typeface="华文新魏" panose="02010800040101010101" pitchFamily="2" charset="-122"/>
              </a:rPr>
              <a:t>；当</a:t>
            </a:r>
            <a:r>
              <a:rPr lang="en-US" altLang="zh-CN" sz="2000">
                <a:solidFill>
                  <a:srgbClr val="0000FF"/>
                </a:solidFill>
                <a:latin typeface="Times New Roman" panose="02020603050405020304" pitchFamily="18" charset="0"/>
                <a:ea typeface="华文新魏" panose="02010800040101010101" pitchFamily="2" charset="-122"/>
              </a:rPr>
              <a:t>R</a:t>
            </a:r>
            <a:r>
              <a:rPr lang="en-US" altLang="zh-CN" sz="2000" baseline="-25000">
                <a:solidFill>
                  <a:srgbClr val="0000FF"/>
                </a:solidFill>
                <a:latin typeface="Times New Roman" panose="02020603050405020304" pitchFamily="18" charset="0"/>
                <a:ea typeface="华文新魏" panose="02010800040101010101" pitchFamily="2" charset="-122"/>
              </a:rPr>
              <a:t>2</a:t>
            </a:r>
            <a:r>
              <a:rPr lang="en-US" altLang="zh-CN" sz="2000">
                <a:solidFill>
                  <a:srgbClr val="0000FF"/>
                </a:solidFill>
                <a:latin typeface="Times New Roman" panose="02020603050405020304" pitchFamily="18" charset="0"/>
                <a:ea typeface="华文新魏" panose="02010800040101010101" pitchFamily="2" charset="-122"/>
              </a:rPr>
              <a:t>=4 Ω , U</a:t>
            </a:r>
            <a:r>
              <a:rPr lang="en-US" altLang="zh-CN" sz="2000" baseline="-25000">
                <a:solidFill>
                  <a:srgbClr val="0000FF"/>
                </a:solidFill>
                <a:latin typeface="Times New Roman" panose="02020603050405020304" pitchFamily="18" charset="0"/>
                <a:ea typeface="华文新魏" panose="02010800040101010101" pitchFamily="2" charset="-122"/>
              </a:rPr>
              <a:t>S1</a:t>
            </a:r>
            <a:r>
              <a:rPr lang="en-US" altLang="zh-CN" sz="2000">
                <a:solidFill>
                  <a:srgbClr val="0000FF"/>
                </a:solidFill>
                <a:latin typeface="Times New Roman" panose="02020603050405020304" pitchFamily="18" charset="0"/>
                <a:ea typeface="华文新魏" panose="02010800040101010101" pitchFamily="2" charset="-122"/>
              </a:rPr>
              <a:t>=10V</a:t>
            </a:r>
            <a:r>
              <a:rPr lang="zh-CN" altLang="en-US" sz="2000">
                <a:solidFill>
                  <a:srgbClr val="0000FF"/>
                </a:solidFill>
                <a:latin typeface="Times New Roman" panose="02020603050405020304" pitchFamily="18" charset="0"/>
                <a:ea typeface="华文新魏" panose="02010800040101010101" pitchFamily="2" charset="-122"/>
              </a:rPr>
              <a:t>时，</a:t>
            </a:r>
            <a:r>
              <a:rPr lang="en-US" altLang="zh-CN" sz="2000">
                <a:solidFill>
                  <a:srgbClr val="0000FF"/>
                </a:solidFill>
                <a:latin typeface="Times New Roman" panose="02020603050405020304" pitchFamily="18" charset="0"/>
                <a:ea typeface="华文新魏" panose="02010800040101010101" pitchFamily="2" charset="-122"/>
              </a:rPr>
              <a:t>I</a:t>
            </a:r>
            <a:r>
              <a:rPr lang="en-US" altLang="zh-CN" sz="2000" baseline="-25000">
                <a:solidFill>
                  <a:srgbClr val="0000FF"/>
                </a:solidFill>
                <a:latin typeface="Times New Roman" panose="02020603050405020304" pitchFamily="18" charset="0"/>
                <a:ea typeface="华文新魏" panose="02010800040101010101" pitchFamily="2" charset="-122"/>
              </a:rPr>
              <a:t>1</a:t>
            </a:r>
            <a:r>
              <a:rPr lang="en-US" altLang="zh-CN" sz="2000">
                <a:solidFill>
                  <a:srgbClr val="0000FF"/>
                </a:solidFill>
                <a:latin typeface="Times New Roman" panose="02020603050405020304" pitchFamily="18" charset="0"/>
                <a:ea typeface="华文新魏" panose="02010800040101010101" pitchFamily="2" charset="-122"/>
              </a:rPr>
              <a:t> = 3A</a:t>
            </a:r>
            <a:r>
              <a:rPr lang="zh-CN" altLang="en-US" sz="2000">
                <a:solidFill>
                  <a:srgbClr val="0000FF"/>
                </a:solidFill>
                <a:latin typeface="Times New Roman" panose="02020603050405020304" pitchFamily="18" charset="0"/>
                <a:ea typeface="华文新魏" panose="02010800040101010101" pitchFamily="2" charset="-122"/>
              </a:rPr>
              <a:t>， 求这时的</a:t>
            </a:r>
            <a:r>
              <a:rPr lang="en-US" altLang="zh-CN" sz="2000">
                <a:solidFill>
                  <a:srgbClr val="0000FF"/>
                </a:solidFill>
                <a:latin typeface="Times New Roman" panose="02020603050405020304" pitchFamily="18" charset="0"/>
                <a:ea typeface="华文新魏" panose="02010800040101010101" pitchFamily="2" charset="-122"/>
              </a:rPr>
              <a:t>U</a:t>
            </a:r>
            <a:r>
              <a:rPr lang="en-US" altLang="zh-CN" sz="2000" baseline="-25000">
                <a:solidFill>
                  <a:srgbClr val="0000FF"/>
                </a:solidFill>
                <a:latin typeface="Times New Roman" panose="02020603050405020304" pitchFamily="18" charset="0"/>
                <a:ea typeface="华文新魏" panose="02010800040101010101" pitchFamily="2" charset="-122"/>
              </a:rPr>
              <a:t>2</a:t>
            </a:r>
            <a:r>
              <a:rPr lang="zh-CN" altLang="en-US" sz="2000">
                <a:solidFill>
                  <a:srgbClr val="0000FF"/>
                </a:solidFill>
                <a:latin typeface="Times New Roman" panose="02020603050405020304" pitchFamily="18" charset="0"/>
                <a:ea typeface="华文新魏" panose="02010800040101010101" pitchFamily="2" charset="-122"/>
              </a:rPr>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61456"/>
                                        </p:tgtEl>
                                        <p:attrNameLst>
                                          <p:attrName>style.visibility</p:attrName>
                                        </p:attrNameLst>
                                      </p:cBhvr>
                                      <p:to>
                                        <p:strVal val="visible"/>
                                      </p:to>
                                    </p:set>
                                    <p:anim calcmode="lin" valueType="num">
                                      <p:cBhvr additive="base">
                                        <p:cTn id="7" dur="500" fill="hold"/>
                                        <p:tgtEl>
                                          <p:spTgt spid="61456"/>
                                        </p:tgtEl>
                                        <p:attrNameLst>
                                          <p:attrName>ppt_x</p:attrName>
                                        </p:attrNameLst>
                                      </p:cBhvr>
                                      <p:tavLst>
                                        <p:tav tm="0">
                                          <p:val>
                                            <p:strVal val="0-#ppt_w/2"/>
                                          </p:val>
                                        </p:tav>
                                        <p:tav tm="100000">
                                          <p:val>
                                            <p:strVal val="#ppt_x"/>
                                          </p:val>
                                        </p:tav>
                                      </p:tavLst>
                                    </p:anim>
                                    <p:anim calcmode="lin" valueType="num">
                                      <p:cBhvr additive="base">
                                        <p:cTn id="8" dur="500" fill="hold"/>
                                        <p:tgtEl>
                                          <p:spTgt spid="614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61457"/>
                                        </p:tgtEl>
                                        <p:attrNameLst>
                                          <p:attrName>style.visibility</p:attrName>
                                        </p:attrNameLst>
                                      </p:cBhvr>
                                      <p:to>
                                        <p:strVal val="visible"/>
                                      </p:to>
                                    </p:set>
                                    <p:anim calcmode="lin" valueType="num">
                                      <p:cBhvr additive="base">
                                        <p:cTn id="13" dur="500" fill="hold"/>
                                        <p:tgtEl>
                                          <p:spTgt spid="61457"/>
                                        </p:tgtEl>
                                        <p:attrNameLst>
                                          <p:attrName>ppt_x</p:attrName>
                                        </p:attrNameLst>
                                      </p:cBhvr>
                                      <p:tavLst>
                                        <p:tav tm="0">
                                          <p:val>
                                            <p:strVal val="1+#ppt_w/2"/>
                                          </p:val>
                                        </p:tav>
                                        <p:tav tm="100000">
                                          <p:val>
                                            <p:strVal val="#ppt_x"/>
                                          </p:val>
                                        </p:tav>
                                      </p:tavLst>
                                    </p:anim>
                                    <p:anim calcmode="lin" valueType="num">
                                      <p:cBhvr additive="base">
                                        <p:cTn id="14" dur="500" fill="hold"/>
                                        <p:tgtEl>
                                          <p:spTgt spid="6145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61458">
                                            <p:txEl>
                                              <p:pRg st="0" end="0"/>
                                            </p:txEl>
                                          </p:spTgt>
                                        </p:tgtEl>
                                        <p:attrNameLst>
                                          <p:attrName>style.visibility</p:attrName>
                                        </p:attrNameLst>
                                      </p:cBhvr>
                                      <p:to>
                                        <p:strVal val="visible"/>
                                      </p:to>
                                    </p:set>
                                    <p:animEffect transition="in" filter="wipe(up)">
                                      <p:cBhvr>
                                        <p:cTn id="19" dur="500"/>
                                        <p:tgtEl>
                                          <p:spTgt spid="61458">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61458">
                                            <p:txEl>
                                              <p:pRg st="1" end="1"/>
                                            </p:txEl>
                                          </p:spTgt>
                                        </p:tgtEl>
                                        <p:attrNameLst>
                                          <p:attrName>style.visibility</p:attrName>
                                        </p:attrNameLst>
                                      </p:cBhvr>
                                      <p:to>
                                        <p:strVal val="visible"/>
                                      </p:to>
                                    </p:set>
                                    <p:animEffect transition="in" filter="wipe(up)">
                                      <p:cBhvr>
                                        <p:cTn id="24" dur="500"/>
                                        <p:tgtEl>
                                          <p:spTgt spid="61458">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61458">
                                            <p:txEl>
                                              <p:pRg st="2" end="2"/>
                                            </p:txEl>
                                          </p:spTgt>
                                        </p:tgtEl>
                                        <p:attrNameLst>
                                          <p:attrName>style.visibility</p:attrName>
                                        </p:attrNameLst>
                                      </p:cBhvr>
                                      <p:to>
                                        <p:strVal val="visible"/>
                                      </p:to>
                                    </p:set>
                                    <p:animEffect transition="in" filter="wipe(up)">
                                      <p:cBhvr>
                                        <p:cTn id="29" dur="500"/>
                                        <p:tgtEl>
                                          <p:spTgt spid="61458">
                                            <p:txEl>
                                              <p:pRg st="2" end="2"/>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61458">
                                            <p:txEl>
                                              <p:pRg st="3" end="3"/>
                                            </p:txEl>
                                          </p:spTgt>
                                        </p:tgtEl>
                                        <p:attrNameLst>
                                          <p:attrName>style.visibility</p:attrName>
                                        </p:attrNameLst>
                                      </p:cBhvr>
                                      <p:to>
                                        <p:strVal val="visible"/>
                                      </p:to>
                                    </p:set>
                                    <p:animEffect transition="in" filter="wipe(up)">
                                      <p:cBhvr>
                                        <p:cTn id="34" dur="500"/>
                                        <p:tgtEl>
                                          <p:spTgt spid="61458">
                                            <p:txEl>
                                              <p:pRg st="3" end="3"/>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61458">
                                            <p:txEl>
                                              <p:pRg st="4" end="4"/>
                                            </p:txEl>
                                          </p:spTgt>
                                        </p:tgtEl>
                                        <p:attrNameLst>
                                          <p:attrName>style.visibility</p:attrName>
                                        </p:attrNameLst>
                                      </p:cBhvr>
                                      <p:to>
                                        <p:strVal val="visible"/>
                                      </p:to>
                                    </p:set>
                                    <p:animEffect transition="in" filter="wipe(up)">
                                      <p:cBhvr>
                                        <p:cTn id="39" dur="500"/>
                                        <p:tgtEl>
                                          <p:spTgt spid="61458">
                                            <p:txEl>
                                              <p:pRg st="4" end="4"/>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61458">
                                            <p:txEl>
                                              <p:pRg st="5" end="5"/>
                                            </p:txEl>
                                          </p:spTgt>
                                        </p:tgtEl>
                                        <p:attrNameLst>
                                          <p:attrName>style.visibility</p:attrName>
                                        </p:attrNameLst>
                                      </p:cBhvr>
                                      <p:to>
                                        <p:strVal val="visible"/>
                                      </p:to>
                                    </p:set>
                                    <p:animEffect transition="in" filter="wipe(up)">
                                      <p:cBhvr>
                                        <p:cTn id="44" dur="500"/>
                                        <p:tgtEl>
                                          <p:spTgt spid="61458">
                                            <p:txEl>
                                              <p:pRg st="5" end="5"/>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61458">
                                            <p:txEl>
                                              <p:pRg st="6" end="6"/>
                                            </p:txEl>
                                          </p:spTgt>
                                        </p:tgtEl>
                                        <p:attrNameLst>
                                          <p:attrName>style.visibility</p:attrName>
                                        </p:attrNameLst>
                                      </p:cBhvr>
                                      <p:to>
                                        <p:strVal val="visible"/>
                                      </p:to>
                                    </p:set>
                                    <p:animEffect transition="in" filter="wipe(up)">
                                      <p:cBhvr>
                                        <p:cTn id="49" dur="500"/>
                                        <p:tgtEl>
                                          <p:spTgt spid="61458">
                                            <p:txEl>
                                              <p:pRg st="6" end="6"/>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61458">
                                            <p:txEl>
                                              <p:pRg st="7" end="7"/>
                                            </p:txEl>
                                          </p:spTgt>
                                        </p:tgtEl>
                                        <p:attrNameLst>
                                          <p:attrName>style.visibility</p:attrName>
                                        </p:attrNameLst>
                                      </p:cBhvr>
                                      <p:to>
                                        <p:strVal val="visible"/>
                                      </p:to>
                                    </p:set>
                                    <p:animEffect transition="in" filter="wipe(up)">
                                      <p:cBhvr>
                                        <p:cTn id="54" dur="500"/>
                                        <p:tgtEl>
                                          <p:spTgt spid="61458">
                                            <p:txEl>
                                              <p:pRg st="7" end="7"/>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61458">
                                            <p:txEl>
                                              <p:pRg st="8" end="8"/>
                                            </p:txEl>
                                          </p:spTgt>
                                        </p:tgtEl>
                                        <p:attrNameLst>
                                          <p:attrName>style.visibility</p:attrName>
                                        </p:attrNameLst>
                                      </p:cBhvr>
                                      <p:to>
                                        <p:strVal val="visible"/>
                                      </p:to>
                                    </p:set>
                                    <p:animEffect transition="in" filter="wipe(up)">
                                      <p:cBhvr>
                                        <p:cTn id="59" dur="500"/>
                                        <p:tgtEl>
                                          <p:spTgt spid="6145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8"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矩形 62465">
            <a:extLst>
              <a:ext uri="{FF2B5EF4-FFF2-40B4-BE49-F238E27FC236}">
                <a16:creationId xmlns:a16="http://schemas.microsoft.com/office/drawing/2014/main" id="{76CC06FC-D9C6-4CA1-B458-2F70143AB8A5}"/>
              </a:ext>
            </a:extLst>
          </p:cNvPr>
          <p:cNvSpPr>
            <a:spLocks noChangeArrowheads="1"/>
          </p:cNvSpPr>
          <p:nvPr/>
        </p:nvSpPr>
        <p:spPr bwMode="auto">
          <a:xfrm>
            <a:off x="304800" y="0"/>
            <a:ext cx="3505200"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2.8  </a:t>
            </a:r>
            <a:r>
              <a:rPr lang="zh-CN" altLang="en-US">
                <a:solidFill>
                  <a:schemeClr val="bg1"/>
                </a:solidFill>
                <a:latin typeface="黑体" panose="02010609060101010101" pitchFamily="49" charset="-122"/>
                <a:ea typeface="黑体" panose="02010609060101010101" pitchFamily="49" charset="-122"/>
              </a:rPr>
              <a:t>特勒根定理和互易定理</a:t>
            </a:r>
          </a:p>
        </p:txBody>
      </p:sp>
      <p:sp>
        <p:nvSpPr>
          <p:cNvPr id="67587" name="矩形 62466">
            <a:extLst>
              <a:ext uri="{FF2B5EF4-FFF2-40B4-BE49-F238E27FC236}">
                <a16:creationId xmlns:a16="http://schemas.microsoft.com/office/drawing/2014/main" id="{B347013B-7FB5-4926-B937-710619A2EADA}"/>
              </a:ext>
            </a:extLst>
          </p:cNvPr>
          <p:cNvSpPr>
            <a:spLocks noChangeArrowheads="1" noChangeShapeType="1" noTextEdit="1"/>
          </p:cNvSpPr>
          <p:nvPr/>
        </p:nvSpPr>
        <p:spPr bwMode="auto">
          <a:xfrm>
            <a:off x="4495800" y="0"/>
            <a:ext cx="32766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gradFill rotWithShape="1">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 二、互易定理</a:t>
            </a:r>
          </a:p>
        </p:txBody>
      </p:sp>
      <p:graphicFrame>
        <p:nvGraphicFramePr>
          <p:cNvPr id="62476" name="对象 62475">
            <a:extLst>
              <a:ext uri="{FF2B5EF4-FFF2-40B4-BE49-F238E27FC236}">
                <a16:creationId xmlns:a16="http://schemas.microsoft.com/office/drawing/2014/main" id="{A8B4FEDA-0E2A-48EC-8EEF-7F51A074E49D}"/>
              </a:ext>
            </a:extLst>
          </p:cNvPr>
          <p:cNvGraphicFramePr>
            <a:graphicFrameLocks/>
          </p:cNvGraphicFramePr>
          <p:nvPr/>
        </p:nvGraphicFramePr>
        <p:xfrm>
          <a:off x="3276600" y="1676400"/>
          <a:ext cx="5486400" cy="1447800"/>
        </p:xfrm>
        <a:graphic>
          <a:graphicData uri="http://schemas.openxmlformats.org/presentationml/2006/ole">
            <mc:AlternateContent xmlns:mc="http://schemas.openxmlformats.org/markup-compatibility/2006">
              <mc:Choice xmlns:v="urn:schemas-microsoft-com:vml" Requires="v">
                <p:oleObj spid="_x0000_s67650" r:id="rId3" imgW="5705856" imgH="1741932" progId="Visio.Drawing.5">
                  <p:embed/>
                </p:oleObj>
              </mc:Choice>
              <mc:Fallback>
                <p:oleObj r:id="rId3" imgW="5705856" imgH="1741932" progId="Visio.Drawing.5">
                  <p:embed/>
                  <p:pic>
                    <p:nvPicPr>
                      <p:cNvPr id="0" name="对象 6247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676400"/>
                        <a:ext cx="5486400" cy="1447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5" name="矩形 62474">
            <a:extLst>
              <a:ext uri="{FF2B5EF4-FFF2-40B4-BE49-F238E27FC236}">
                <a16:creationId xmlns:a16="http://schemas.microsoft.com/office/drawing/2014/main" id="{9E19611E-8B30-426E-BFE8-DA911F389BEA}"/>
              </a:ext>
            </a:extLst>
          </p:cNvPr>
          <p:cNvSpPr>
            <a:spLocks noChangeArrowheads="1"/>
          </p:cNvSpPr>
          <p:nvPr/>
        </p:nvSpPr>
        <p:spPr bwMode="auto">
          <a:xfrm>
            <a:off x="1066800" y="167640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0000FF"/>
                </a:solidFill>
                <a:latin typeface="黑体" panose="02010609060101010101" pitchFamily="49" charset="-122"/>
                <a:ea typeface="黑体" panose="02010609060101010101" pitchFamily="49" charset="-122"/>
              </a:rPr>
              <a:t>形式一：</a:t>
            </a:r>
          </a:p>
        </p:txBody>
      </p:sp>
      <p:sp>
        <p:nvSpPr>
          <p:cNvPr id="62477" name="矩形 62476">
            <a:extLst>
              <a:ext uri="{FF2B5EF4-FFF2-40B4-BE49-F238E27FC236}">
                <a16:creationId xmlns:a16="http://schemas.microsoft.com/office/drawing/2014/main" id="{217C76B8-51AA-4735-ABC6-F00E164BD9F7}"/>
              </a:ext>
            </a:extLst>
          </p:cNvPr>
          <p:cNvSpPr>
            <a:spLocks noChangeArrowheads="1"/>
          </p:cNvSpPr>
          <p:nvPr/>
        </p:nvSpPr>
        <p:spPr bwMode="auto">
          <a:xfrm>
            <a:off x="381000" y="2041525"/>
            <a:ext cx="2479675" cy="10160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0000FF"/>
                </a:solidFill>
                <a:latin typeface="黑体" panose="02010609060101010101" pitchFamily="49" charset="-122"/>
                <a:ea typeface="黑体" panose="02010609060101010101" pitchFamily="49" charset="-122"/>
              </a:rPr>
              <a:t>响应激励比相等，即</a:t>
            </a:r>
          </a:p>
          <a:p>
            <a:pPr eaLnBrk="1" hangingPunct="1"/>
            <a:r>
              <a:rPr lang="zh-CN" altLang="en-US">
                <a:solidFill>
                  <a:srgbClr val="0000FF"/>
                </a:solidFill>
                <a:latin typeface="黑体" panose="02010609060101010101" pitchFamily="49" charset="-122"/>
                <a:ea typeface="黑体" panose="02010609060101010101" pitchFamily="49" charset="-122"/>
              </a:rPr>
              <a:t>   </a:t>
            </a:r>
            <a:r>
              <a:rPr lang="en-US" altLang="zh-CN">
                <a:solidFill>
                  <a:srgbClr val="0000FF"/>
                </a:solidFill>
                <a:latin typeface="Times New Roman" panose="02020603050405020304" pitchFamily="18" charset="0"/>
                <a:ea typeface="黑体" panose="02010609060101010101" pitchFamily="49" charset="-122"/>
              </a:rPr>
              <a:t>I</a:t>
            </a:r>
            <a:r>
              <a:rPr lang="en-US" altLang="zh-CN" baseline="-25000">
                <a:solidFill>
                  <a:srgbClr val="0000FF"/>
                </a:solidFill>
                <a:latin typeface="Times New Roman" panose="02020603050405020304" pitchFamily="18" charset="0"/>
                <a:ea typeface="黑体" panose="02010609060101010101" pitchFamily="49" charset="-122"/>
              </a:rPr>
              <a:t>2</a:t>
            </a:r>
            <a:r>
              <a:rPr lang="en-US" altLang="zh-CN">
                <a:solidFill>
                  <a:srgbClr val="0000FF"/>
                </a:solidFill>
                <a:latin typeface="Times New Roman" panose="02020603050405020304" pitchFamily="18" charset="0"/>
                <a:ea typeface="黑体" panose="02010609060101010101" pitchFamily="49" charset="-122"/>
              </a:rPr>
              <a:t>/U</a:t>
            </a:r>
            <a:r>
              <a:rPr lang="en-US" altLang="zh-CN" baseline="-25000">
                <a:solidFill>
                  <a:srgbClr val="0000FF"/>
                </a:solidFill>
                <a:latin typeface="Times New Roman" panose="02020603050405020304" pitchFamily="18" charset="0"/>
                <a:ea typeface="黑体" panose="02010609060101010101" pitchFamily="49" charset="-122"/>
              </a:rPr>
              <a:t>S1</a:t>
            </a:r>
            <a:r>
              <a:rPr lang="en-US" altLang="zh-CN">
                <a:solidFill>
                  <a:srgbClr val="0000FF"/>
                </a:solidFill>
                <a:latin typeface="Times New Roman" panose="02020603050405020304" pitchFamily="18" charset="0"/>
                <a:ea typeface="黑体" panose="02010609060101010101" pitchFamily="49" charset="-122"/>
              </a:rPr>
              <a:t>=I</a:t>
            </a:r>
            <a:r>
              <a:rPr lang="en-US" altLang="zh-CN" baseline="-25000">
                <a:solidFill>
                  <a:srgbClr val="0000FF"/>
                </a:solidFill>
                <a:latin typeface="Times New Roman" panose="02020603050405020304" pitchFamily="18" charset="0"/>
                <a:ea typeface="黑体" panose="02010609060101010101" pitchFamily="49" charset="-122"/>
              </a:rPr>
              <a:t>1</a:t>
            </a:r>
            <a:r>
              <a:rPr lang="en-US" altLang="zh-CN">
                <a:solidFill>
                  <a:srgbClr val="0000FF"/>
                </a:solidFill>
                <a:latin typeface="Times New Roman" panose="02020603050405020304" pitchFamily="18" charset="0"/>
                <a:ea typeface="黑体" panose="02010609060101010101" pitchFamily="49" charset="-122"/>
              </a:rPr>
              <a:t>/U</a:t>
            </a:r>
            <a:r>
              <a:rPr lang="en-US" altLang="zh-CN" baseline="-25000">
                <a:solidFill>
                  <a:srgbClr val="0000FF"/>
                </a:solidFill>
                <a:latin typeface="Times New Roman" panose="02020603050405020304" pitchFamily="18" charset="0"/>
                <a:ea typeface="黑体" panose="02010609060101010101" pitchFamily="49" charset="-122"/>
              </a:rPr>
              <a:t>S2</a:t>
            </a:r>
          </a:p>
          <a:p>
            <a:pPr eaLnBrk="1" hangingPunct="1"/>
            <a:r>
              <a:rPr lang="zh-CN" altLang="en-US">
                <a:solidFill>
                  <a:srgbClr val="0000FF"/>
                </a:solidFill>
                <a:latin typeface="黑体" panose="02010609060101010101" pitchFamily="49" charset="-122"/>
                <a:ea typeface="黑体" panose="02010609060101010101" pitchFamily="49" charset="-122"/>
              </a:rPr>
              <a:t>若</a:t>
            </a:r>
            <a:r>
              <a:rPr lang="en-US" altLang="zh-CN">
                <a:solidFill>
                  <a:srgbClr val="0000FF"/>
                </a:solidFill>
                <a:latin typeface="Times New Roman" panose="02020603050405020304" pitchFamily="18" charset="0"/>
                <a:ea typeface="黑体" panose="02010609060101010101" pitchFamily="49" charset="-122"/>
              </a:rPr>
              <a:t>U</a:t>
            </a:r>
            <a:r>
              <a:rPr lang="en-US" altLang="zh-CN" baseline="-25000">
                <a:solidFill>
                  <a:srgbClr val="0000FF"/>
                </a:solidFill>
                <a:latin typeface="Times New Roman" panose="02020603050405020304" pitchFamily="18" charset="0"/>
                <a:ea typeface="黑体" panose="02010609060101010101" pitchFamily="49" charset="-122"/>
              </a:rPr>
              <a:t>S2</a:t>
            </a:r>
            <a:r>
              <a:rPr lang="en-US" altLang="zh-CN">
                <a:solidFill>
                  <a:srgbClr val="0000FF"/>
                </a:solidFill>
                <a:latin typeface="黑体" panose="02010609060101010101" pitchFamily="49" charset="-122"/>
                <a:ea typeface="黑体" panose="02010609060101010101" pitchFamily="49" charset="-122"/>
              </a:rPr>
              <a:t>=</a:t>
            </a:r>
            <a:r>
              <a:rPr lang="en-US" altLang="zh-CN">
                <a:solidFill>
                  <a:srgbClr val="0000FF"/>
                </a:solidFill>
                <a:latin typeface="Times New Roman" panose="02020603050405020304" pitchFamily="18" charset="0"/>
                <a:ea typeface="黑体" panose="02010609060101010101" pitchFamily="49" charset="-122"/>
              </a:rPr>
              <a:t>U</a:t>
            </a:r>
            <a:r>
              <a:rPr lang="en-US" altLang="zh-CN" baseline="-25000">
                <a:solidFill>
                  <a:srgbClr val="0000FF"/>
                </a:solidFill>
                <a:latin typeface="Times New Roman" panose="02020603050405020304" pitchFamily="18" charset="0"/>
                <a:ea typeface="黑体" panose="02010609060101010101" pitchFamily="49" charset="-122"/>
              </a:rPr>
              <a:t>S1</a:t>
            </a:r>
            <a:r>
              <a:rPr lang="zh-CN" altLang="en-US">
                <a:solidFill>
                  <a:srgbClr val="0000FF"/>
                </a:solidFill>
                <a:latin typeface="Times New Roman" panose="02020603050405020304" pitchFamily="18" charset="0"/>
                <a:ea typeface="黑体" panose="02010609060101010101" pitchFamily="49" charset="-122"/>
              </a:rPr>
              <a:t>，则</a:t>
            </a:r>
            <a:r>
              <a:rPr lang="en-US" altLang="zh-CN">
                <a:solidFill>
                  <a:srgbClr val="0000FF"/>
                </a:solidFill>
                <a:latin typeface="Times New Roman" panose="02020603050405020304" pitchFamily="18" charset="0"/>
                <a:ea typeface="黑体" panose="02010609060101010101" pitchFamily="49" charset="-122"/>
              </a:rPr>
              <a:t>I</a:t>
            </a:r>
            <a:r>
              <a:rPr lang="en-US" altLang="zh-CN" baseline="-25000">
                <a:solidFill>
                  <a:srgbClr val="0000FF"/>
                </a:solidFill>
                <a:latin typeface="Times New Roman" panose="02020603050405020304" pitchFamily="18" charset="0"/>
                <a:ea typeface="黑体" panose="02010609060101010101" pitchFamily="49" charset="-122"/>
              </a:rPr>
              <a:t>1</a:t>
            </a:r>
            <a:r>
              <a:rPr lang="en-US" altLang="zh-CN">
                <a:solidFill>
                  <a:srgbClr val="0000FF"/>
                </a:solidFill>
                <a:latin typeface="Times New Roman" panose="02020603050405020304" pitchFamily="18" charset="0"/>
                <a:ea typeface="黑体" panose="02010609060101010101" pitchFamily="49" charset="-122"/>
              </a:rPr>
              <a:t>=I</a:t>
            </a:r>
            <a:r>
              <a:rPr lang="en-US" altLang="zh-CN" baseline="-25000">
                <a:solidFill>
                  <a:srgbClr val="0000FF"/>
                </a:solidFill>
                <a:latin typeface="Times New Roman" panose="02020603050405020304" pitchFamily="18" charset="0"/>
                <a:ea typeface="黑体" panose="02010609060101010101" pitchFamily="49" charset="-122"/>
              </a:rPr>
              <a:t>2</a:t>
            </a:r>
          </a:p>
        </p:txBody>
      </p:sp>
      <p:graphicFrame>
        <p:nvGraphicFramePr>
          <p:cNvPr id="62479" name="对象 62478">
            <a:extLst>
              <a:ext uri="{FF2B5EF4-FFF2-40B4-BE49-F238E27FC236}">
                <a16:creationId xmlns:a16="http://schemas.microsoft.com/office/drawing/2014/main" id="{2DE8BD62-71D5-4167-8725-2FE017678744}"/>
              </a:ext>
            </a:extLst>
          </p:cNvPr>
          <p:cNvGraphicFramePr>
            <a:graphicFrameLocks/>
          </p:cNvGraphicFramePr>
          <p:nvPr/>
        </p:nvGraphicFramePr>
        <p:xfrm>
          <a:off x="3276600" y="3276600"/>
          <a:ext cx="5526088" cy="1371600"/>
        </p:xfrm>
        <a:graphic>
          <a:graphicData uri="http://schemas.openxmlformats.org/presentationml/2006/ole">
            <mc:AlternateContent xmlns:mc="http://schemas.openxmlformats.org/markup-compatibility/2006">
              <mc:Choice xmlns:v="urn:schemas-microsoft-com:vml" Requires="v">
                <p:oleObj spid="_x0000_s67651" r:id="rId5" imgW="5526024" imgH="1679448" progId="Visio.Drawing.5">
                  <p:embed/>
                </p:oleObj>
              </mc:Choice>
              <mc:Fallback>
                <p:oleObj r:id="rId5" imgW="5526024" imgH="1679448" progId="Visio.Drawing.5">
                  <p:embed/>
                  <p:pic>
                    <p:nvPicPr>
                      <p:cNvPr id="0" name="对象 6247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276600"/>
                        <a:ext cx="5526088" cy="1371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81" name="矩形 62480">
            <a:extLst>
              <a:ext uri="{FF2B5EF4-FFF2-40B4-BE49-F238E27FC236}">
                <a16:creationId xmlns:a16="http://schemas.microsoft.com/office/drawing/2014/main" id="{CD7FB769-7A83-4ACD-B4E8-BEF2030F492A}"/>
              </a:ext>
            </a:extLst>
          </p:cNvPr>
          <p:cNvSpPr>
            <a:spLocks noChangeArrowheads="1"/>
          </p:cNvSpPr>
          <p:nvPr/>
        </p:nvSpPr>
        <p:spPr bwMode="auto">
          <a:xfrm>
            <a:off x="1219200" y="312420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0000FF"/>
                </a:solidFill>
                <a:latin typeface="黑体" panose="02010609060101010101" pitchFamily="49" charset="-122"/>
                <a:ea typeface="黑体" panose="02010609060101010101" pitchFamily="49" charset="-122"/>
              </a:rPr>
              <a:t>形式二：</a:t>
            </a:r>
          </a:p>
        </p:txBody>
      </p:sp>
      <p:sp>
        <p:nvSpPr>
          <p:cNvPr id="62482" name="矩形 62481">
            <a:extLst>
              <a:ext uri="{FF2B5EF4-FFF2-40B4-BE49-F238E27FC236}">
                <a16:creationId xmlns:a16="http://schemas.microsoft.com/office/drawing/2014/main" id="{18476B39-4719-4E75-87A8-E20E3DFEE5D8}"/>
              </a:ext>
            </a:extLst>
          </p:cNvPr>
          <p:cNvSpPr>
            <a:spLocks noChangeArrowheads="1"/>
          </p:cNvSpPr>
          <p:nvPr/>
        </p:nvSpPr>
        <p:spPr bwMode="auto">
          <a:xfrm>
            <a:off x="533400" y="3489325"/>
            <a:ext cx="2479675" cy="10160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0000FF"/>
                </a:solidFill>
                <a:latin typeface="黑体" panose="02010609060101010101" pitchFamily="49" charset="-122"/>
                <a:ea typeface="黑体" panose="02010609060101010101" pitchFamily="49" charset="-122"/>
              </a:rPr>
              <a:t>响应激励比相等，即</a:t>
            </a:r>
          </a:p>
          <a:p>
            <a:pPr eaLnBrk="1" hangingPunct="1"/>
            <a:r>
              <a:rPr lang="zh-CN" altLang="en-US">
                <a:solidFill>
                  <a:srgbClr val="0000FF"/>
                </a:solidFill>
                <a:latin typeface="黑体" panose="02010609060101010101" pitchFamily="49" charset="-122"/>
                <a:ea typeface="黑体" panose="02010609060101010101" pitchFamily="49" charset="-122"/>
              </a:rPr>
              <a:t>   </a:t>
            </a:r>
            <a:r>
              <a:rPr lang="en-US" altLang="zh-CN">
                <a:solidFill>
                  <a:srgbClr val="0000FF"/>
                </a:solidFill>
                <a:latin typeface="Times New Roman" panose="02020603050405020304" pitchFamily="18" charset="0"/>
                <a:ea typeface="黑体" panose="02010609060101010101" pitchFamily="49" charset="-122"/>
              </a:rPr>
              <a:t>U</a:t>
            </a:r>
            <a:r>
              <a:rPr lang="en-US" altLang="zh-CN" baseline="-25000">
                <a:solidFill>
                  <a:srgbClr val="0000FF"/>
                </a:solidFill>
                <a:latin typeface="Times New Roman" panose="02020603050405020304" pitchFamily="18" charset="0"/>
                <a:ea typeface="黑体" panose="02010609060101010101" pitchFamily="49" charset="-122"/>
              </a:rPr>
              <a:t>2</a:t>
            </a:r>
            <a:r>
              <a:rPr lang="en-US" altLang="zh-CN">
                <a:solidFill>
                  <a:srgbClr val="0000FF"/>
                </a:solidFill>
                <a:latin typeface="Times New Roman" panose="02020603050405020304" pitchFamily="18" charset="0"/>
                <a:ea typeface="黑体" panose="02010609060101010101" pitchFamily="49" charset="-122"/>
              </a:rPr>
              <a:t>/I</a:t>
            </a:r>
            <a:r>
              <a:rPr lang="en-US" altLang="zh-CN" baseline="-25000">
                <a:solidFill>
                  <a:srgbClr val="0000FF"/>
                </a:solidFill>
                <a:latin typeface="Times New Roman" panose="02020603050405020304" pitchFamily="18" charset="0"/>
                <a:ea typeface="黑体" panose="02010609060101010101" pitchFamily="49" charset="-122"/>
              </a:rPr>
              <a:t>S1</a:t>
            </a:r>
            <a:r>
              <a:rPr lang="en-US" altLang="zh-CN">
                <a:solidFill>
                  <a:srgbClr val="0000FF"/>
                </a:solidFill>
                <a:latin typeface="Times New Roman" panose="02020603050405020304" pitchFamily="18" charset="0"/>
                <a:ea typeface="黑体" panose="02010609060101010101" pitchFamily="49" charset="-122"/>
              </a:rPr>
              <a:t>=U</a:t>
            </a:r>
            <a:r>
              <a:rPr lang="en-US" altLang="zh-CN" baseline="-25000">
                <a:solidFill>
                  <a:srgbClr val="0000FF"/>
                </a:solidFill>
                <a:latin typeface="Times New Roman" panose="02020603050405020304" pitchFamily="18" charset="0"/>
                <a:ea typeface="黑体" panose="02010609060101010101" pitchFamily="49" charset="-122"/>
              </a:rPr>
              <a:t>1</a:t>
            </a:r>
            <a:r>
              <a:rPr lang="en-US" altLang="zh-CN">
                <a:solidFill>
                  <a:srgbClr val="0000FF"/>
                </a:solidFill>
                <a:latin typeface="Times New Roman" panose="02020603050405020304" pitchFamily="18" charset="0"/>
                <a:ea typeface="黑体" panose="02010609060101010101" pitchFamily="49" charset="-122"/>
              </a:rPr>
              <a:t>/I</a:t>
            </a:r>
            <a:r>
              <a:rPr lang="en-US" altLang="zh-CN" baseline="-25000">
                <a:solidFill>
                  <a:srgbClr val="0000FF"/>
                </a:solidFill>
                <a:latin typeface="Times New Roman" panose="02020603050405020304" pitchFamily="18" charset="0"/>
                <a:ea typeface="黑体" panose="02010609060101010101" pitchFamily="49" charset="-122"/>
              </a:rPr>
              <a:t>S2</a:t>
            </a:r>
          </a:p>
          <a:p>
            <a:pPr eaLnBrk="1" hangingPunct="1"/>
            <a:r>
              <a:rPr lang="zh-CN" altLang="en-US">
                <a:solidFill>
                  <a:srgbClr val="0000FF"/>
                </a:solidFill>
                <a:latin typeface="黑体" panose="02010609060101010101" pitchFamily="49" charset="-122"/>
                <a:ea typeface="黑体" panose="02010609060101010101" pitchFamily="49" charset="-122"/>
              </a:rPr>
              <a:t>若</a:t>
            </a:r>
            <a:r>
              <a:rPr lang="en-US" altLang="zh-CN">
                <a:solidFill>
                  <a:srgbClr val="0000FF"/>
                </a:solidFill>
                <a:latin typeface="Times New Roman" panose="02020603050405020304" pitchFamily="18" charset="0"/>
                <a:ea typeface="黑体" panose="02010609060101010101" pitchFamily="49" charset="-122"/>
              </a:rPr>
              <a:t>I</a:t>
            </a:r>
            <a:r>
              <a:rPr lang="en-US" altLang="zh-CN" baseline="-25000">
                <a:solidFill>
                  <a:srgbClr val="0000FF"/>
                </a:solidFill>
                <a:latin typeface="Times New Roman" panose="02020603050405020304" pitchFamily="18" charset="0"/>
                <a:ea typeface="黑体" panose="02010609060101010101" pitchFamily="49" charset="-122"/>
              </a:rPr>
              <a:t>S2</a:t>
            </a:r>
            <a:r>
              <a:rPr lang="en-US" altLang="zh-CN">
                <a:solidFill>
                  <a:srgbClr val="0000FF"/>
                </a:solidFill>
                <a:latin typeface="黑体" panose="02010609060101010101" pitchFamily="49" charset="-122"/>
                <a:ea typeface="黑体" panose="02010609060101010101" pitchFamily="49" charset="-122"/>
              </a:rPr>
              <a:t>=</a:t>
            </a:r>
            <a:r>
              <a:rPr lang="en-US" altLang="zh-CN">
                <a:solidFill>
                  <a:srgbClr val="0000FF"/>
                </a:solidFill>
                <a:latin typeface="Times New Roman" panose="02020603050405020304" pitchFamily="18" charset="0"/>
                <a:ea typeface="黑体" panose="02010609060101010101" pitchFamily="49" charset="-122"/>
              </a:rPr>
              <a:t>I</a:t>
            </a:r>
            <a:r>
              <a:rPr lang="en-US" altLang="zh-CN" baseline="-25000">
                <a:solidFill>
                  <a:srgbClr val="0000FF"/>
                </a:solidFill>
                <a:latin typeface="Times New Roman" panose="02020603050405020304" pitchFamily="18" charset="0"/>
                <a:ea typeface="黑体" panose="02010609060101010101" pitchFamily="49" charset="-122"/>
              </a:rPr>
              <a:t>S1</a:t>
            </a:r>
            <a:r>
              <a:rPr lang="zh-CN" altLang="en-US">
                <a:solidFill>
                  <a:srgbClr val="0000FF"/>
                </a:solidFill>
                <a:latin typeface="Times New Roman" panose="02020603050405020304" pitchFamily="18" charset="0"/>
                <a:ea typeface="黑体" panose="02010609060101010101" pitchFamily="49" charset="-122"/>
              </a:rPr>
              <a:t>，则</a:t>
            </a:r>
            <a:r>
              <a:rPr lang="en-US" altLang="zh-CN">
                <a:solidFill>
                  <a:srgbClr val="0000FF"/>
                </a:solidFill>
                <a:latin typeface="Times New Roman" panose="02020603050405020304" pitchFamily="18" charset="0"/>
                <a:ea typeface="黑体" panose="02010609060101010101" pitchFamily="49" charset="-122"/>
              </a:rPr>
              <a:t>U</a:t>
            </a:r>
            <a:r>
              <a:rPr lang="en-US" altLang="zh-CN" baseline="-25000">
                <a:solidFill>
                  <a:srgbClr val="0000FF"/>
                </a:solidFill>
                <a:latin typeface="Times New Roman" panose="02020603050405020304" pitchFamily="18" charset="0"/>
                <a:ea typeface="黑体" panose="02010609060101010101" pitchFamily="49" charset="-122"/>
              </a:rPr>
              <a:t>1</a:t>
            </a:r>
            <a:r>
              <a:rPr lang="en-US" altLang="zh-CN">
                <a:solidFill>
                  <a:srgbClr val="0000FF"/>
                </a:solidFill>
                <a:latin typeface="Times New Roman" panose="02020603050405020304" pitchFamily="18" charset="0"/>
                <a:ea typeface="黑体" panose="02010609060101010101" pitchFamily="49" charset="-122"/>
              </a:rPr>
              <a:t>=U</a:t>
            </a:r>
            <a:r>
              <a:rPr lang="en-US" altLang="zh-CN" baseline="-25000">
                <a:solidFill>
                  <a:srgbClr val="0000FF"/>
                </a:solidFill>
                <a:latin typeface="Times New Roman" panose="02020603050405020304" pitchFamily="18" charset="0"/>
                <a:ea typeface="黑体" panose="02010609060101010101" pitchFamily="49" charset="-122"/>
              </a:rPr>
              <a:t>2</a:t>
            </a:r>
          </a:p>
        </p:txBody>
      </p:sp>
      <p:graphicFrame>
        <p:nvGraphicFramePr>
          <p:cNvPr id="62483" name="对象 62482">
            <a:extLst>
              <a:ext uri="{FF2B5EF4-FFF2-40B4-BE49-F238E27FC236}">
                <a16:creationId xmlns:a16="http://schemas.microsoft.com/office/drawing/2014/main" id="{DEEEA103-A4A2-4B6F-8833-4A80901EA8B4}"/>
              </a:ext>
            </a:extLst>
          </p:cNvPr>
          <p:cNvGraphicFramePr>
            <a:graphicFrameLocks/>
          </p:cNvGraphicFramePr>
          <p:nvPr/>
        </p:nvGraphicFramePr>
        <p:xfrm>
          <a:off x="3276600" y="4800600"/>
          <a:ext cx="5567363" cy="1295400"/>
        </p:xfrm>
        <a:graphic>
          <a:graphicData uri="http://schemas.openxmlformats.org/presentationml/2006/ole">
            <mc:AlternateContent xmlns:mc="http://schemas.openxmlformats.org/markup-compatibility/2006">
              <mc:Choice xmlns:v="urn:schemas-microsoft-com:vml" Requires="v">
                <p:oleObj spid="_x0000_s67652" r:id="rId7" imgW="5797296" imgH="1679448" progId="Visio.Drawing.5">
                  <p:embed/>
                </p:oleObj>
              </mc:Choice>
              <mc:Fallback>
                <p:oleObj r:id="rId7" imgW="5797296" imgH="1679448" progId="Visio.Drawing.5">
                  <p:embed/>
                  <p:pic>
                    <p:nvPicPr>
                      <p:cNvPr id="0" name="对象 6248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4800600"/>
                        <a:ext cx="5567363" cy="1295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85" name="矩形 62484">
            <a:extLst>
              <a:ext uri="{FF2B5EF4-FFF2-40B4-BE49-F238E27FC236}">
                <a16:creationId xmlns:a16="http://schemas.microsoft.com/office/drawing/2014/main" id="{142CAA00-5F75-41A1-AD98-83692814E229}"/>
              </a:ext>
            </a:extLst>
          </p:cNvPr>
          <p:cNvSpPr>
            <a:spLocks noChangeArrowheads="1"/>
          </p:cNvSpPr>
          <p:nvPr/>
        </p:nvSpPr>
        <p:spPr bwMode="auto">
          <a:xfrm>
            <a:off x="1219200" y="464820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0000FF"/>
                </a:solidFill>
                <a:latin typeface="黑体" panose="02010609060101010101" pitchFamily="49" charset="-122"/>
                <a:ea typeface="黑体" panose="02010609060101010101" pitchFamily="49" charset="-122"/>
              </a:rPr>
              <a:t>形式三：</a:t>
            </a:r>
          </a:p>
        </p:txBody>
      </p:sp>
      <p:sp>
        <p:nvSpPr>
          <p:cNvPr id="62486" name="矩形 62485">
            <a:extLst>
              <a:ext uri="{FF2B5EF4-FFF2-40B4-BE49-F238E27FC236}">
                <a16:creationId xmlns:a16="http://schemas.microsoft.com/office/drawing/2014/main" id="{FCD13A46-3CBA-461C-9C99-AE285E41B693}"/>
              </a:ext>
            </a:extLst>
          </p:cNvPr>
          <p:cNvSpPr>
            <a:spLocks noChangeArrowheads="1"/>
          </p:cNvSpPr>
          <p:nvPr/>
        </p:nvSpPr>
        <p:spPr bwMode="auto">
          <a:xfrm>
            <a:off x="533400" y="5013325"/>
            <a:ext cx="2479675" cy="10160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a:solidFill>
                  <a:srgbClr val="0000FF"/>
                </a:solidFill>
                <a:latin typeface="黑体" panose="02010609060101010101" pitchFamily="49" charset="-122"/>
                <a:ea typeface="黑体" panose="02010609060101010101" pitchFamily="49" charset="-122"/>
              </a:rPr>
              <a:t>响应激励比相等，即</a:t>
            </a:r>
          </a:p>
          <a:p>
            <a:pPr eaLnBrk="1" hangingPunct="1"/>
            <a:r>
              <a:rPr lang="zh-CN" altLang="en-US">
                <a:solidFill>
                  <a:srgbClr val="0000FF"/>
                </a:solidFill>
                <a:latin typeface="黑体" panose="02010609060101010101" pitchFamily="49" charset="-122"/>
                <a:ea typeface="黑体" panose="02010609060101010101" pitchFamily="49" charset="-122"/>
              </a:rPr>
              <a:t>   </a:t>
            </a:r>
            <a:r>
              <a:rPr lang="en-US" altLang="zh-CN">
                <a:solidFill>
                  <a:srgbClr val="0000FF"/>
                </a:solidFill>
                <a:latin typeface="Times New Roman" panose="02020603050405020304" pitchFamily="18" charset="0"/>
                <a:ea typeface="黑体" panose="02010609060101010101" pitchFamily="49" charset="-122"/>
              </a:rPr>
              <a:t>I</a:t>
            </a:r>
            <a:r>
              <a:rPr lang="en-US" altLang="zh-CN" baseline="-25000">
                <a:solidFill>
                  <a:srgbClr val="0000FF"/>
                </a:solidFill>
                <a:latin typeface="Times New Roman" panose="02020603050405020304" pitchFamily="18" charset="0"/>
                <a:ea typeface="黑体" panose="02010609060101010101" pitchFamily="49" charset="-122"/>
              </a:rPr>
              <a:t>2</a:t>
            </a:r>
            <a:r>
              <a:rPr lang="en-US" altLang="zh-CN">
                <a:solidFill>
                  <a:srgbClr val="0000FF"/>
                </a:solidFill>
                <a:latin typeface="Times New Roman" panose="02020603050405020304" pitchFamily="18" charset="0"/>
                <a:ea typeface="黑体" panose="02010609060101010101" pitchFamily="49" charset="-122"/>
              </a:rPr>
              <a:t>/I</a:t>
            </a:r>
            <a:r>
              <a:rPr lang="en-US" altLang="zh-CN" baseline="-25000">
                <a:solidFill>
                  <a:srgbClr val="0000FF"/>
                </a:solidFill>
                <a:latin typeface="Times New Roman" panose="02020603050405020304" pitchFamily="18" charset="0"/>
                <a:ea typeface="黑体" panose="02010609060101010101" pitchFamily="49" charset="-122"/>
              </a:rPr>
              <a:t>S1</a:t>
            </a:r>
            <a:r>
              <a:rPr lang="en-US" altLang="zh-CN">
                <a:solidFill>
                  <a:srgbClr val="0000FF"/>
                </a:solidFill>
                <a:latin typeface="Times New Roman" panose="02020603050405020304" pitchFamily="18" charset="0"/>
                <a:ea typeface="黑体" panose="02010609060101010101" pitchFamily="49" charset="-122"/>
              </a:rPr>
              <a:t>=U</a:t>
            </a:r>
            <a:r>
              <a:rPr lang="en-US" altLang="zh-CN" baseline="-25000">
                <a:solidFill>
                  <a:srgbClr val="0000FF"/>
                </a:solidFill>
                <a:latin typeface="Times New Roman" panose="02020603050405020304" pitchFamily="18" charset="0"/>
                <a:ea typeface="黑体" panose="02010609060101010101" pitchFamily="49" charset="-122"/>
              </a:rPr>
              <a:t>1</a:t>
            </a:r>
            <a:r>
              <a:rPr lang="en-US" altLang="zh-CN">
                <a:solidFill>
                  <a:srgbClr val="0000FF"/>
                </a:solidFill>
                <a:latin typeface="Times New Roman" panose="02020603050405020304" pitchFamily="18" charset="0"/>
                <a:ea typeface="黑体" panose="02010609060101010101" pitchFamily="49" charset="-122"/>
              </a:rPr>
              <a:t>/U</a:t>
            </a:r>
            <a:r>
              <a:rPr lang="en-US" altLang="zh-CN" baseline="-25000">
                <a:solidFill>
                  <a:srgbClr val="0000FF"/>
                </a:solidFill>
                <a:latin typeface="Times New Roman" panose="02020603050405020304" pitchFamily="18" charset="0"/>
                <a:ea typeface="黑体" panose="02010609060101010101" pitchFamily="49" charset="-122"/>
              </a:rPr>
              <a:t>S2</a:t>
            </a:r>
          </a:p>
          <a:p>
            <a:pPr eaLnBrk="1" hangingPunct="1"/>
            <a:r>
              <a:rPr lang="zh-CN" altLang="en-US">
                <a:solidFill>
                  <a:srgbClr val="0000FF"/>
                </a:solidFill>
                <a:latin typeface="黑体" panose="02010609060101010101" pitchFamily="49" charset="-122"/>
                <a:ea typeface="黑体" panose="02010609060101010101" pitchFamily="49" charset="-122"/>
              </a:rPr>
              <a:t>若</a:t>
            </a:r>
            <a:r>
              <a:rPr lang="en-US" altLang="zh-CN">
                <a:solidFill>
                  <a:srgbClr val="0000FF"/>
                </a:solidFill>
                <a:latin typeface="Times New Roman" panose="02020603050405020304" pitchFamily="18" charset="0"/>
                <a:ea typeface="黑体" panose="02010609060101010101" pitchFamily="49" charset="-122"/>
              </a:rPr>
              <a:t>U</a:t>
            </a:r>
            <a:r>
              <a:rPr lang="en-US" altLang="zh-CN" baseline="-25000">
                <a:solidFill>
                  <a:srgbClr val="0000FF"/>
                </a:solidFill>
                <a:latin typeface="Times New Roman" panose="02020603050405020304" pitchFamily="18" charset="0"/>
                <a:ea typeface="黑体" panose="02010609060101010101" pitchFamily="49" charset="-122"/>
              </a:rPr>
              <a:t>S2</a:t>
            </a:r>
            <a:r>
              <a:rPr lang="en-US" altLang="zh-CN">
                <a:solidFill>
                  <a:srgbClr val="0000FF"/>
                </a:solidFill>
                <a:latin typeface="黑体" panose="02010609060101010101" pitchFamily="49" charset="-122"/>
                <a:ea typeface="黑体" panose="02010609060101010101" pitchFamily="49" charset="-122"/>
              </a:rPr>
              <a:t>=</a:t>
            </a:r>
            <a:r>
              <a:rPr lang="en-US" altLang="zh-CN">
                <a:solidFill>
                  <a:srgbClr val="0000FF"/>
                </a:solidFill>
                <a:latin typeface="Times New Roman" panose="02020603050405020304" pitchFamily="18" charset="0"/>
                <a:ea typeface="黑体" panose="02010609060101010101" pitchFamily="49" charset="-122"/>
              </a:rPr>
              <a:t>I</a:t>
            </a:r>
            <a:r>
              <a:rPr lang="en-US" altLang="zh-CN" baseline="-25000">
                <a:solidFill>
                  <a:srgbClr val="0000FF"/>
                </a:solidFill>
                <a:latin typeface="Times New Roman" panose="02020603050405020304" pitchFamily="18" charset="0"/>
                <a:ea typeface="黑体" panose="02010609060101010101" pitchFamily="49" charset="-122"/>
              </a:rPr>
              <a:t>S1</a:t>
            </a:r>
            <a:r>
              <a:rPr lang="zh-CN" altLang="en-US">
                <a:solidFill>
                  <a:srgbClr val="0000FF"/>
                </a:solidFill>
                <a:latin typeface="Times New Roman" panose="02020603050405020304" pitchFamily="18" charset="0"/>
                <a:ea typeface="黑体" panose="02010609060101010101" pitchFamily="49" charset="-122"/>
              </a:rPr>
              <a:t>，则</a:t>
            </a:r>
            <a:r>
              <a:rPr lang="en-US" altLang="zh-CN">
                <a:solidFill>
                  <a:srgbClr val="0000FF"/>
                </a:solidFill>
                <a:latin typeface="Times New Roman" panose="02020603050405020304" pitchFamily="18" charset="0"/>
                <a:ea typeface="黑体" panose="02010609060101010101" pitchFamily="49" charset="-122"/>
              </a:rPr>
              <a:t>U</a:t>
            </a:r>
            <a:r>
              <a:rPr lang="en-US" altLang="zh-CN" baseline="-25000">
                <a:solidFill>
                  <a:srgbClr val="0000FF"/>
                </a:solidFill>
                <a:latin typeface="Times New Roman" panose="02020603050405020304" pitchFamily="18" charset="0"/>
                <a:ea typeface="黑体" panose="02010609060101010101" pitchFamily="49" charset="-122"/>
              </a:rPr>
              <a:t>1</a:t>
            </a:r>
            <a:r>
              <a:rPr lang="en-US" altLang="zh-CN">
                <a:solidFill>
                  <a:srgbClr val="0000FF"/>
                </a:solidFill>
                <a:latin typeface="Times New Roman" panose="02020603050405020304" pitchFamily="18" charset="0"/>
                <a:ea typeface="黑体" panose="02010609060101010101" pitchFamily="49" charset="-122"/>
              </a:rPr>
              <a:t>=I</a:t>
            </a:r>
            <a:r>
              <a:rPr lang="en-US" altLang="zh-CN" baseline="-25000">
                <a:solidFill>
                  <a:srgbClr val="0000FF"/>
                </a:solidFill>
                <a:latin typeface="Times New Roman" panose="02020603050405020304" pitchFamily="18" charset="0"/>
                <a:ea typeface="黑体" panose="02010609060101010101" pitchFamily="49" charset="-122"/>
              </a:rPr>
              <a:t>2</a:t>
            </a:r>
          </a:p>
        </p:txBody>
      </p:sp>
      <p:sp>
        <p:nvSpPr>
          <p:cNvPr id="2" name="文本框 62490">
            <a:hlinkClick r:id="" action="ppaction://hlinkshowjump?jump=nextslide"/>
            <a:extLst>
              <a:ext uri="{FF2B5EF4-FFF2-40B4-BE49-F238E27FC236}">
                <a16:creationId xmlns:a16="http://schemas.microsoft.com/office/drawing/2014/main" id="{96EC5366-5DB1-4E21-A29D-1C73777A41B4}"/>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3" name="文本框 62491">
            <a:hlinkClick r:id="" action="ppaction://hlinkshowjump?jump=previousslide"/>
            <a:extLst>
              <a:ext uri="{FF2B5EF4-FFF2-40B4-BE49-F238E27FC236}">
                <a16:creationId xmlns:a16="http://schemas.microsoft.com/office/drawing/2014/main" id="{EC5BA6B2-8581-4F2D-8FA9-56C0C08983E6}"/>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62478" name="文本框 62492">
            <a:extLst>
              <a:ext uri="{FF2B5EF4-FFF2-40B4-BE49-F238E27FC236}">
                <a16:creationId xmlns:a16="http://schemas.microsoft.com/office/drawing/2014/main" id="{09634E8E-1703-4CF0-B147-0DF1B0F0E603}"/>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3CF32D3E-93A3-489D-A63D-269EA2B80C5C}"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49</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4" name="文本框 62493">
            <a:hlinkClick r:id="" action="ppaction://hlinkshowjump?jump=firstslide"/>
            <a:extLst>
              <a:ext uri="{FF2B5EF4-FFF2-40B4-BE49-F238E27FC236}">
                <a16:creationId xmlns:a16="http://schemas.microsoft.com/office/drawing/2014/main" id="{C4FAB9A3-CF92-4D0F-867F-96EA9344CE14}"/>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67601" name="标题 62494">
            <a:extLst>
              <a:ext uri="{FF2B5EF4-FFF2-40B4-BE49-F238E27FC236}">
                <a16:creationId xmlns:a16="http://schemas.microsoft.com/office/drawing/2014/main" id="{A073C66F-B12B-45C2-B2A2-7A212EDCEA4D}"/>
              </a:ext>
            </a:extLst>
          </p:cNvPr>
          <p:cNvSpPr>
            <a:spLocks noGrp="1" noChangeArrowheads="1"/>
          </p:cNvSpPr>
          <p:nvPr>
            <p:ph type="title" idx="4294967295"/>
          </p:nvPr>
        </p:nvSpPr>
        <p:spPr>
          <a:xfrm>
            <a:off x="304800" y="685800"/>
            <a:ext cx="8458200" cy="914400"/>
          </a:xfrm>
        </p:spPr>
        <p:txBody>
          <a:bodyPr/>
          <a:lstStyle/>
          <a:p>
            <a:pPr algn="l" eaLnBrk="1" hangingPunct="1"/>
            <a:r>
              <a:rPr lang="en-US" altLang="zh-CN" sz="2000">
                <a:solidFill>
                  <a:srgbClr val="FF0000"/>
                </a:solidFill>
                <a:latin typeface="华文新魏" panose="02010800040101010101" pitchFamily="2" charset="-122"/>
                <a:ea typeface="华文新魏" panose="02010800040101010101" pitchFamily="2" charset="-122"/>
              </a:rPr>
              <a:t>      </a:t>
            </a:r>
            <a:r>
              <a:rPr lang="zh-CN" altLang="en-US" sz="2000">
                <a:solidFill>
                  <a:srgbClr val="FF0000"/>
                </a:solidFill>
                <a:latin typeface="华文新魏" panose="02010800040101010101" pitchFamily="2" charset="-122"/>
                <a:ea typeface="华文新魏" panose="02010800040101010101" pitchFamily="2" charset="-122"/>
              </a:rPr>
              <a:t>互易定理</a:t>
            </a:r>
            <a:r>
              <a:rPr lang="zh-CN" altLang="en-US" sz="2000">
                <a:solidFill>
                  <a:srgbClr val="0000FF"/>
                </a:solidFill>
                <a:latin typeface="华文新魏" panose="02010800040101010101" pitchFamily="2" charset="-122"/>
                <a:ea typeface="华文新魏" panose="02010800040101010101" pitchFamily="2" charset="-122"/>
              </a:rPr>
              <a:t>表明：对于一个仅含线性电阻的二端口电路</a:t>
            </a:r>
            <a:r>
              <a:rPr lang="en-US" altLang="zh-CN" sz="2000">
                <a:solidFill>
                  <a:srgbClr val="0000FF"/>
                </a:solidFill>
                <a:latin typeface="华文新魏" panose="02010800040101010101" pitchFamily="2" charset="-122"/>
                <a:ea typeface="华文新魏" panose="02010800040101010101" pitchFamily="2" charset="-122"/>
              </a:rPr>
              <a:t>N</a:t>
            </a:r>
            <a:r>
              <a:rPr lang="en-US" altLang="zh-CN" sz="2000" baseline="-25000">
                <a:solidFill>
                  <a:srgbClr val="0000FF"/>
                </a:solidFill>
                <a:latin typeface="华文新魏" panose="02010800040101010101" pitchFamily="2" charset="-122"/>
                <a:ea typeface="华文新魏" panose="02010800040101010101" pitchFamily="2" charset="-122"/>
              </a:rPr>
              <a:t>R</a:t>
            </a:r>
            <a:r>
              <a:rPr lang="zh-CN" altLang="en-US" sz="2000">
                <a:solidFill>
                  <a:srgbClr val="0000FF"/>
                </a:solidFill>
                <a:latin typeface="华文新魏" panose="02010800040101010101" pitchFamily="2" charset="-122"/>
                <a:ea typeface="华文新魏" panose="02010800040101010101" pitchFamily="2" charset="-122"/>
              </a:rPr>
              <a:t>，在只有一个激励源的情况下，当激励与响应互换位置时，同一激励所产生的响应相同。</a:t>
            </a:r>
            <a:r>
              <a:rPr lang="en-US" altLang="zh-CN" sz="2000">
                <a:solidFill>
                  <a:srgbClr val="FF0000"/>
                </a:solidFill>
                <a:latin typeface="华文新魏" panose="02010800040101010101" pitchFamily="2" charset="-122"/>
                <a:ea typeface="华文新魏" panose="02010800040101010101" pitchFamily="2" charset="-122"/>
              </a:rPr>
              <a:t>1</a:t>
            </a:r>
            <a:r>
              <a:rPr lang="zh-CN" altLang="en-US" sz="2000">
                <a:solidFill>
                  <a:srgbClr val="FF0000"/>
                </a:solidFill>
                <a:latin typeface="华文新魏" panose="02010800040101010101" pitchFamily="2" charset="-122"/>
                <a:ea typeface="华文新魏" panose="02010800040101010101" pitchFamily="2" charset="-122"/>
              </a:rPr>
              <a:t>、</a:t>
            </a:r>
            <a:r>
              <a:rPr lang="zh-CN" altLang="en-US" sz="2000">
                <a:solidFill>
                  <a:srgbClr val="FF0000"/>
                </a:solidFill>
                <a:latin typeface="黑体" panose="02010609060101010101" pitchFamily="49" charset="-122"/>
                <a:ea typeface="黑体" panose="02010609060101010101" pitchFamily="49" charset="-122"/>
              </a:rPr>
              <a:t>互易定理有三种形式</a:t>
            </a:r>
            <a:r>
              <a:rPr lang="zh-CN" altLang="en-US" sz="2000">
                <a:solidFill>
                  <a:srgbClr val="0000FF"/>
                </a:solidFill>
                <a:latin typeface="华文新魏" panose="02010800040101010101" pitchFamily="2" charset="-122"/>
                <a:ea typeface="华文新魏" panose="02010800040101010101" pitchFamily="2" charset="-122"/>
              </a:rPr>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75"/>
                                        </p:tgtEl>
                                        <p:attrNameLst>
                                          <p:attrName>style.visibility</p:attrName>
                                        </p:attrNameLst>
                                      </p:cBhvr>
                                      <p:to>
                                        <p:strVal val="visible"/>
                                      </p:to>
                                    </p:set>
                                    <p:anim calcmode="lin" valueType="num">
                                      <p:cBhvr additive="base">
                                        <p:cTn id="7" dur="500" fill="hold"/>
                                        <p:tgtEl>
                                          <p:spTgt spid="62475"/>
                                        </p:tgtEl>
                                        <p:attrNameLst>
                                          <p:attrName>ppt_x</p:attrName>
                                        </p:attrNameLst>
                                      </p:cBhvr>
                                      <p:tavLst>
                                        <p:tav tm="0">
                                          <p:val>
                                            <p:strVal val="0-#ppt_w/2"/>
                                          </p:val>
                                        </p:tav>
                                        <p:tav tm="100000">
                                          <p:val>
                                            <p:strVal val="#ppt_x"/>
                                          </p:val>
                                        </p:tav>
                                      </p:tavLst>
                                    </p:anim>
                                    <p:anim calcmode="lin" valueType="num">
                                      <p:cBhvr additive="base">
                                        <p:cTn id="8" dur="500" fill="hold"/>
                                        <p:tgtEl>
                                          <p:spTgt spid="624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nodeType="afterEffect">
                                  <p:stCondLst>
                                    <p:cond delay="0"/>
                                  </p:stCondLst>
                                  <p:childTnLst>
                                    <p:set>
                                      <p:cBhvr>
                                        <p:cTn id="11" dur="1" fill="hold">
                                          <p:stCondLst>
                                            <p:cond delay="0"/>
                                          </p:stCondLst>
                                        </p:cTn>
                                        <p:tgtEl>
                                          <p:spTgt spid="62476"/>
                                        </p:tgtEl>
                                        <p:attrNameLst>
                                          <p:attrName>style.visibility</p:attrName>
                                        </p:attrNameLst>
                                      </p:cBhvr>
                                      <p:to>
                                        <p:strVal val="visible"/>
                                      </p:to>
                                    </p:set>
                                    <p:animEffect transition="in" filter="dissolve">
                                      <p:cBhvr>
                                        <p:cTn id="12" dur="500"/>
                                        <p:tgtEl>
                                          <p:spTgt spid="624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2477"/>
                                        </p:tgtEl>
                                        <p:attrNameLst>
                                          <p:attrName>style.visibility</p:attrName>
                                        </p:attrNameLst>
                                      </p:cBhvr>
                                      <p:to>
                                        <p:strVal val="visible"/>
                                      </p:to>
                                    </p:set>
                                    <p:anim calcmode="lin" valueType="num">
                                      <p:cBhvr additive="base">
                                        <p:cTn id="17" dur="500" fill="hold"/>
                                        <p:tgtEl>
                                          <p:spTgt spid="62477"/>
                                        </p:tgtEl>
                                        <p:attrNameLst>
                                          <p:attrName>ppt_x</p:attrName>
                                        </p:attrNameLst>
                                      </p:cBhvr>
                                      <p:tavLst>
                                        <p:tav tm="0">
                                          <p:val>
                                            <p:strVal val="0-#ppt_w/2"/>
                                          </p:val>
                                        </p:tav>
                                        <p:tav tm="100000">
                                          <p:val>
                                            <p:strVal val="#ppt_x"/>
                                          </p:val>
                                        </p:tav>
                                      </p:tavLst>
                                    </p:anim>
                                    <p:anim calcmode="lin" valueType="num">
                                      <p:cBhvr additive="base">
                                        <p:cTn id="18" dur="500" fill="hold"/>
                                        <p:tgtEl>
                                          <p:spTgt spid="62477"/>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2481"/>
                                        </p:tgtEl>
                                        <p:attrNameLst>
                                          <p:attrName>style.visibility</p:attrName>
                                        </p:attrNameLst>
                                      </p:cBhvr>
                                      <p:to>
                                        <p:strVal val="visible"/>
                                      </p:to>
                                    </p:set>
                                    <p:anim calcmode="lin" valueType="num">
                                      <p:cBhvr additive="base">
                                        <p:cTn id="23" dur="500" fill="hold"/>
                                        <p:tgtEl>
                                          <p:spTgt spid="62481"/>
                                        </p:tgtEl>
                                        <p:attrNameLst>
                                          <p:attrName>ppt_x</p:attrName>
                                        </p:attrNameLst>
                                      </p:cBhvr>
                                      <p:tavLst>
                                        <p:tav tm="0">
                                          <p:val>
                                            <p:strVal val="0-#ppt_w/2"/>
                                          </p:val>
                                        </p:tav>
                                        <p:tav tm="100000">
                                          <p:val>
                                            <p:strVal val="#ppt_x"/>
                                          </p:val>
                                        </p:tav>
                                      </p:tavLst>
                                    </p:anim>
                                    <p:anim calcmode="lin" valueType="num">
                                      <p:cBhvr additive="base">
                                        <p:cTn id="24" dur="500" fill="hold"/>
                                        <p:tgtEl>
                                          <p:spTgt spid="62481"/>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9" presetClass="entr" presetSubtype="0" fill="hold" nodeType="afterEffect">
                                  <p:stCondLst>
                                    <p:cond delay="0"/>
                                  </p:stCondLst>
                                  <p:childTnLst>
                                    <p:set>
                                      <p:cBhvr>
                                        <p:cTn id="27" dur="1" fill="hold">
                                          <p:stCondLst>
                                            <p:cond delay="0"/>
                                          </p:stCondLst>
                                        </p:cTn>
                                        <p:tgtEl>
                                          <p:spTgt spid="62479"/>
                                        </p:tgtEl>
                                        <p:attrNameLst>
                                          <p:attrName>style.visibility</p:attrName>
                                        </p:attrNameLst>
                                      </p:cBhvr>
                                      <p:to>
                                        <p:strVal val="visible"/>
                                      </p:to>
                                    </p:set>
                                    <p:animEffect transition="in" filter="dissolve">
                                      <p:cBhvr>
                                        <p:cTn id="28" dur="500"/>
                                        <p:tgtEl>
                                          <p:spTgt spid="6247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62482"/>
                                        </p:tgtEl>
                                        <p:attrNameLst>
                                          <p:attrName>style.visibility</p:attrName>
                                        </p:attrNameLst>
                                      </p:cBhvr>
                                      <p:to>
                                        <p:strVal val="visible"/>
                                      </p:to>
                                    </p:set>
                                    <p:anim calcmode="lin" valueType="num">
                                      <p:cBhvr additive="base">
                                        <p:cTn id="33" dur="500" fill="hold"/>
                                        <p:tgtEl>
                                          <p:spTgt spid="62482"/>
                                        </p:tgtEl>
                                        <p:attrNameLst>
                                          <p:attrName>ppt_x</p:attrName>
                                        </p:attrNameLst>
                                      </p:cBhvr>
                                      <p:tavLst>
                                        <p:tav tm="0">
                                          <p:val>
                                            <p:strVal val="0-#ppt_w/2"/>
                                          </p:val>
                                        </p:tav>
                                        <p:tav tm="100000">
                                          <p:val>
                                            <p:strVal val="#ppt_x"/>
                                          </p:val>
                                        </p:tav>
                                      </p:tavLst>
                                    </p:anim>
                                    <p:anim calcmode="lin" valueType="num">
                                      <p:cBhvr additive="base">
                                        <p:cTn id="34" dur="500" fill="hold"/>
                                        <p:tgtEl>
                                          <p:spTgt spid="62482"/>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62485"/>
                                        </p:tgtEl>
                                        <p:attrNameLst>
                                          <p:attrName>style.visibility</p:attrName>
                                        </p:attrNameLst>
                                      </p:cBhvr>
                                      <p:to>
                                        <p:strVal val="visible"/>
                                      </p:to>
                                    </p:set>
                                    <p:anim calcmode="lin" valueType="num">
                                      <p:cBhvr additive="base">
                                        <p:cTn id="39" dur="500" fill="hold"/>
                                        <p:tgtEl>
                                          <p:spTgt spid="62485"/>
                                        </p:tgtEl>
                                        <p:attrNameLst>
                                          <p:attrName>ppt_x</p:attrName>
                                        </p:attrNameLst>
                                      </p:cBhvr>
                                      <p:tavLst>
                                        <p:tav tm="0">
                                          <p:val>
                                            <p:strVal val="0-#ppt_w/2"/>
                                          </p:val>
                                        </p:tav>
                                        <p:tav tm="100000">
                                          <p:val>
                                            <p:strVal val="#ppt_x"/>
                                          </p:val>
                                        </p:tav>
                                      </p:tavLst>
                                    </p:anim>
                                    <p:anim calcmode="lin" valueType="num">
                                      <p:cBhvr additive="base">
                                        <p:cTn id="40" dur="500" fill="hold"/>
                                        <p:tgtEl>
                                          <p:spTgt spid="62485"/>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500"/>
                            </p:stCondLst>
                            <p:childTnLst>
                              <p:par>
                                <p:cTn id="42" presetID="9" presetClass="entr" presetSubtype="0" fill="hold" nodeType="afterEffect">
                                  <p:stCondLst>
                                    <p:cond delay="0"/>
                                  </p:stCondLst>
                                  <p:childTnLst>
                                    <p:set>
                                      <p:cBhvr>
                                        <p:cTn id="43" dur="1" fill="hold">
                                          <p:stCondLst>
                                            <p:cond delay="0"/>
                                          </p:stCondLst>
                                        </p:cTn>
                                        <p:tgtEl>
                                          <p:spTgt spid="62483"/>
                                        </p:tgtEl>
                                        <p:attrNameLst>
                                          <p:attrName>style.visibility</p:attrName>
                                        </p:attrNameLst>
                                      </p:cBhvr>
                                      <p:to>
                                        <p:strVal val="visible"/>
                                      </p:to>
                                    </p:set>
                                    <p:animEffect transition="in" filter="dissolve">
                                      <p:cBhvr>
                                        <p:cTn id="44" dur="500"/>
                                        <p:tgtEl>
                                          <p:spTgt spid="6248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2486"/>
                                        </p:tgtEl>
                                        <p:attrNameLst>
                                          <p:attrName>style.visibility</p:attrName>
                                        </p:attrNameLst>
                                      </p:cBhvr>
                                      <p:to>
                                        <p:strVal val="visible"/>
                                      </p:to>
                                    </p:set>
                                    <p:anim calcmode="lin" valueType="num">
                                      <p:cBhvr additive="base">
                                        <p:cTn id="49" dur="500" fill="hold"/>
                                        <p:tgtEl>
                                          <p:spTgt spid="62486"/>
                                        </p:tgtEl>
                                        <p:attrNameLst>
                                          <p:attrName>ppt_x</p:attrName>
                                        </p:attrNameLst>
                                      </p:cBhvr>
                                      <p:tavLst>
                                        <p:tav tm="0">
                                          <p:val>
                                            <p:strVal val="0-#ppt_w/2"/>
                                          </p:val>
                                        </p:tav>
                                        <p:tav tm="100000">
                                          <p:val>
                                            <p:strVal val="#ppt_x"/>
                                          </p:val>
                                        </p:tav>
                                      </p:tavLst>
                                    </p:anim>
                                    <p:anim calcmode="lin" valueType="num">
                                      <p:cBhvr additive="base">
                                        <p:cTn id="50" dur="500" fill="hold"/>
                                        <p:tgtEl>
                                          <p:spTgt spid="624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5" grpId="0"/>
      <p:bldP spid="62477" grpId="0" animBg="1"/>
      <p:bldP spid="62481" grpId="0"/>
      <p:bldP spid="62482" grpId="0" animBg="1"/>
      <p:bldP spid="62485" grpId="0"/>
      <p:bldP spid="6248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矩形 14341">
            <a:extLst>
              <a:ext uri="{FF2B5EF4-FFF2-40B4-BE49-F238E27FC236}">
                <a16:creationId xmlns:a16="http://schemas.microsoft.com/office/drawing/2014/main" id="{04C285AE-79B6-4614-915A-C095C6182425}"/>
              </a:ext>
            </a:extLst>
          </p:cNvPr>
          <p:cNvSpPr>
            <a:spLocks noChangeArrowheads="1" noChangeShapeType="1" noTextEdit="1"/>
          </p:cNvSpPr>
          <p:nvPr/>
        </p:nvSpPr>
        <p:spPr bwMode="auto">
          <a:xfrm>
            <a:off x="2971800" y="0"/>
            <a:ext cx="44196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1" hangingPunct="1">
              <a:buFont typeface="Arial" panose="020B0604020202020204" pitchFamily="34" charset="0"/>
              <a:buNone/>
              <a:defRPr/>
            </a:pPr>
            <a:r>
              <a:rPr lang="zh-CN" altLang="en-US"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 二、支路法</a:t>
            </a:r>
            <a:r>
              <a:rPr lang="en-US" altLang="zh-CN"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(b</a:t>
            </a:r>
            <a:r>
              <a:rPr lang="zh-CN" altLang="en-US"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法</a:t>
            </a:r>
            <a:r>
              <a:rPr lang="en-US" altLang="zh-CN"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a:t>
            </a:r>
            <a:endParaRPr lang="zh-CN" altLang="en-US"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endParaRPr>
          </a:p>
        </p:txBody>
      </p:sp>
      <p:sp>
        <p:nvSpPr>
          <p:cNvPr id="19459" name="矩形 14342">
            <a:extLst>
              <a:ext uri="{FF2B5EF4-FFF2-40B4-BE49-F238E27FC236}">
                <a16:creationId xmlns:a16="http://schemas.microsoft.com/office/drawing/2014/main" id="{0182C32A-AA6C-4281-9464-6B4057FBCA5A}"/>
              </a:ext>
            </a:extLst>
          </p:cNvPr>
          <p:cNvSpPr>
            <a:spLocks noChangeArrowheads="1"/>
          </p:cNvSpPr>
          <p:nvPr/>
        </p:nvSpPr>
        <p:spPr bwMode="auto">
          <a:xfrm>
            <a:off x="238125" y="0"/>
            <a:ext cx="2352675"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2.2</a:t>
            </a:r>
            <a:r>
              <a:rPr lang="zh-CN" altLang="en-US">
                <a:solidFill>
                  <a:schemeClr val="bg1"/>
                </a:solidFill>
                <a:latin typeface="黑体" panose="02010609060101010101" pitchFamily="49" charset="-122"/>
                <a:ea typeface="黑体" panose="02010609060101010101" pitchFamily="49" charset="-122"/>
              </a:rPr>
              <a:t>、</a:t>
            </a:r>
            <a:r>
              <a:rPr lang="en-US" altLang="zh-CN">
                <a:solidFill>
                  <a:schemeClr val="bg1"/>
                </a:solidFill>
                <a:latin typeface="黑体" panose="02010609060101010101" pitchFamily="49" charset="-122"/>
                <a:ea typeface="黑体" panose="02010609060101010101" pitchFamily="49" charset="-122"/>
              </a:rPr>
              <a:t>2b</a:t>
            </a:r>
            <a:r>
              <a:rPr lang="zh-CN" altLang="en-US">
                <a:solidFill>
                  <a:schemeClr val="bg1"/>
                </a:solidFill>
                <a:latin typeface="黑体" panose="02010609060101010101" pitchFamily="49" charset="-122"/>
                <a:ea typeface="黑体" panose="02010609060101010101" pitchFamily="49" charset="-122"/>
              </a:rPr>
              <a:t>法与支路法</a:t>
            </a:r>
          </a:p>
        </p:txBody>
      </p:sp>
      <p:sp>
        <p:nvSpPr>
          <p:cNvPr id="14346" name="文本框 14345">
            <a:extLst>
              <a:ext uri="{FF2B5EF4-FFF2-40B4-BE49-F238E27FC236}">
                <a16:creationId xmlns:a16="http://schemas.microsoft.com/office/drawing/2014/main" id="{0E624263-1F76-4DA9-BA88-A27F108B342A}"/>
              </a:ext>
            </a:extLst>
          </p:cNvPr>
          <p:cNvSpPr txBox="1">
            <a:spLocks noChangeArrowheads="1"/>
          </p:cNvSpPr>
          <p:nvPr/>
        </p:nvSpPr>
        <p:spPr bwMode="auto">
          <a:xfrm>
            <a:off x="304800" y="1752600"/>
            <a:ext cx="5562600" cy="457200"/>
          </a:xfrm>
          <a:prstGeom prst="rect">
            <a:avLst/>
          </a:prstGeom>
          <a:noFill/>
          <a:ln>
            <a:noFill/>
          </a:ln>
          <a:effectLst>
            <a:prstShdw prst="shdw17" dist="17961" dir="13500000">
              <a:srgbClr val="588B8F"/>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a:solidFill>
                  <a:srgbClr val="D82E1C"/>
                </a:solidFill>
                <a:latin typeface="黑体" panose="02010609060101010101" pitchFamily="49" charset="-122"/>
                <a:ea typeface="黑体" panose="02010609060101010101" pitchFamily="49" charset="-122"/>
              </a:rPr>
              <a:t>2</a:t>
            </a:r>
            <a:r>
              <a:rPr lang="zh-CN" altLang="en-US" sz="2400">
                <a:solidFill>
                  <a:srgbClr val="D82E1C"/>
                </a:solidFill>
                <a:latin typeface="黑体" panose="02010609060101010101" pitchFamily="49" charset="-122"/>
                <a:ea typeface="黑体" panose="02010609060101010101" pitchFamily="49" charset="-122"/>
              </a:rPr>
              <a:t>、求解思路：</a:t>
            </a:r>
            <a:r>
              <a:rPr lang="en-US" altLang="zh-CN" sz="2400">
                <a:solidFill>
                  <a:srgbClr val="1E14E8"/>
                </a:solidFill>
                <a:latin typeface="黑体" panose="02010609060101010101" pitchFamily="49" charset="-122"/>
                <a:ea typeface="黑体" panose="02010609060101010101" pitchFamily="49" charset="-122"/>
              </a:rPr>
              <a:t>(</a:t>
            </a:r>
            <a:r>
              <a:rPr lang="zh-CN" altLang="en-US">
                <a:solidFill>
                  <a:srgbClr val="1E14E8"/>
                </a:solidFill>
                <a:latin typeface="黑体" panose="02010609060101010101" pitchFamily="49" charset="-122"/>
                <a:ea typeface="黑体" panose="02010609060101010101" pitchFamily="49" charset="-122"/>
              </a:rPr>
              <a:t>以支路电流法为例说明</a:t>
            </a:r>
            <a:r>
              <a:rPr lang="en-US" altLang="zh-CN">
                <a:solidFill>
                  <a:srgbClr val="1E14E8"/>
                </a:solidFill>
                <a:latin typeface="黑体" panose="02010609060101010101" pitchFamily="49" charset="-122"/>
                <a:ea typeface="黑体" panose="02010609060101010101" pitchFamily="49" charset="-122"/>
              </a:rPr>
              <a:t>)</a:t>
            </a:r>
          </a:p>
        </p:txBody>
      </p:sp>
      <p:sp>
        <p:nvSpPr>
          <p:cNvPr id="14348" name="矩形 14347">
            <a:extLst>
              <a:ext uri="{FF2B5EF4-FFF2-40B4-BE49-F238E27FC236}">
                <a16:creationId xmlns:a16="http://schemas.microsoft.com/office/drawing/2014/main" id="{CC268F17-5B42-466A-B21C-7869AE953F6D}"/>
              </a:ext>
            </a:extLst>
          </p:cNvPr>
          <p:cNvSpPr>
            <a:spLocks noChangeArrowheads="1"/>
          </p:cNvSpPr>
          <p:nvPr/>
        </p:nvSpPr>
        <p:spPr bwMode="auto">
          <a:xfrm>
            <a:off x="381000" y="2314575"/>
            <a:ext cx="475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solidFill>
                  <a:srgbClr val="341CAA"/>
                </a:solidFill>
                <a:latin typeface="华文新魏" panose="02010800040101010101" pitchFamily="2" charset="-122"/>
                <a:ea typeface="华文新魏" panose="02010800040101010101" pitchFamily="2" charset="-122"/>
              </a:rPr>
              <a:t>⑴</a:t>
            </a:r>
            <a:r>
              <a:rPr lang="zh-CN" altLang="en-US" sz="2400">
                <a:solidFill>
                  <a:srgbClr val="341CAA"/>
                </a:solidFill>
                <a:latin typeface="华文新魏" panose="02010800040101010101" pitchFamily="2" charset="-122"/>
                <a:ea typeface="华文新魏" panose="02010800040101010101" pitchFamily="2" charset="-122"/>
              </a:rPr>
              <a:t>、选定各支路电流的参考方向；</a:t>
            </a:r>
          </a:p>
        </p:txBody>
      </p:sp>
      <p:sp>
        <p:nvSpPr>
          <p:cNvPr id="14349" name="矩形 14348">
            <a:extLst>
              <a:ext uri="{FF2B5EF4-FFF2-40B4-BE49-F238E27FC236}">
                <a16:creationId xmlns:a16="http://schemas.microsoft.com/office/drawing/2014/main" id="{19D85CFF-0AB4-4645-A18D-8ACF0863A206}"/>
              </a:ext>
            </a:extLst>
          </p:cNvPr>
          <p:cNvSpPr>
            <a:spLocks noChangeArrowheads="1"/>
          </p:cNvSpPr>
          <p:nvPr/>
        </p:nvSpPr>
        <p:spPr bwMode="auto">
          <a:xfrm>
            <a:off x="381000" y="2771775"/>
            <a:ext cx="6253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solidFill>
                  <a:srgbClr val="341CAA"/>
                </a:solidFill>
                <a:latin typeface="华文新魏" panose="02010800040101010101" pitchFamily="2" charset="-122"/>
                <a:ea typeface="华文新魏" panose="02010800040101010101" pitchFamily="2" charset="-122"/>
              </a:rPr>
              <a:t>⑵</a:t>
            </a:r>
            <a:r>
              <a:rPr lang="zh-CN" altLang="en-US" sz="2400">
                <a:solidFill>
                  <a:srgbClr val="341CAA"/>
                </a:solidFill>
                <a:latin typeface="华文新魏" panose="02010800040101010101" pitchFamily="2" charset="-122"/>
                <a:ea typeface="华文新魏" panose="02010800040101010101" pitchFamily="2" charset="-122"/>
              </a:rPr>
              <a:t>、对</a:t>
            </a:r>
            <a:r>
              <a:rPr lang="en-US" altLang="zh-CN" sz="2400">
                <a:solidFill>
                  <a:srgbClr val="341CAA"/>
                </a:solidFill>
                <a:latin typeface="华文新魏" panose="02010800040101010101" pitchFamily="2" charset="-122"/>
                <a:ea typeface="华文新魏" panose="02010800040101010101" pitchFamily="2" charset="-122"/>
              </a:rPr>
              <a:t>(n</a:t>
            </a:r>
            <a:r>
              <a:rPr lang="en-US" altLang="zh-CN" sz="2400">
                <a:solidFill>
                  <a:srgbClr val="341CAA"/>
                </a:solidFill>
                <a:latin typeface="黑体" panose="02010609060101010101" pitchFamily="49" charset="-122"/>
                <a:ea typeface="黑体" panose="02010609060101010101" pitchFamily="49" charset="-122"/>
              </a:rPr>
              <a:t>-</a:t>
            </a:r>
            <a:r>
              <a:rPr lang="en-US" altLang="zh-CN" sz="2400">
                <a:solidFill>
                  <a:srgbClr val="341CAA"/>
                </a:solidFill>
                <a:latin typeface="华文新魏" panose="02010800040101010101" pitchFamily="2" charset="-122"/>
                <a:ea typeface="华文新魏" panose="02010800040101010101" pitchFamily="2" charset="-122"/>
              </a:rPr>
              <a:t>1)</a:t>
            </a:r>
            <a:r>
              <a:rPr lang="zh-CN" altLang="en-US" sz="2400">
                <a:solidFill>
                  <a:srgbClr val="341CAA"/>
                </a:solidFill>
                <a:latin typeface="华文新魏" panose="02010800040101010101" pitchFamily="2" charset="-122"/>
                <a:ea typeface="华文新魏" panose="02010800040101010101" pitchFamily="2" charset="-122"/>
              </a:rPr>
              <a:t>个独立节点，列出独立</a:t>
            </a:r>
            <a:r>
              <a:rPr lang="en-US" altLang="zh-CN" sz="2400">
                <a:solidFill>
                  <a:srgbClr val="341CAA"/>
                </a:solidFill>
                <a:latin typeface="华文新魏" panose="02010800040101010101" pitchFamily="2" charset="-122"/>
                <a:ea typeface="华文新魏" panose="02010800040101010101" pitchFamily="2" charset="-122"/>
              </a:rPr>
              <a:t>KCL</a:t>
            </a:r>
            <a:r>
              <a:rPr lang="zh-CN" altLang="en-US" sz="2400">
                <a:solidFill>
                  <a:srgbClr val="341CAA"/>
                </a:solidFill>
                <a:latin typeface="华文新魏" panose="02010800040101010101" pitchFamily="2" charset="-122"/>
                <a:ea typeface="华文新魏" panose="02010800040101010101" pitchFamily="2" charset="-122"/>
              </a:rPr>
              <a:t>方程；</a:t>
            </a:r>
          </a:p>
        </p:txBody>
      </p:sp>
      <p:sp>
        <p:nvSpPr>
          <p:cNvPr id="14350" name="矩形 14349">
            <a:extLst>
              <a:ext uri="{FF2B5EF4-FFF2-40B4-BE49-F238E27FC236}">
                <a16:creationId xmlns:a16="http://schemas.microsoft.com/office/drawing/2014/main" id="{D9639B80-6218-44B8-B3F5-944FF0B1ECE8}"/>
              </a:ext>
            </a:extLst>
          </p:cNvPr>
          <p:cNvSpPr>
            <a:spLocks noChangeArrowheads="1"/>
          </p:cNvSpPr>
          <p:nvPr/>
        </p:nvSpPr>
        <p:spPr bwMode="auto">
          <a:xfrm>
            <a:off x="381000" y="3276600"/>
            <a:ext cx="73596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dirty="0">
                <a:solidFill>
                  <a:srgbClr val="341CAA"/>
                </a:solidFill>
                <a:latin typeface="华文新魏" panose="02010800040101010101" pitchFamily="2" charset="-122"/>
                <a:ea typeface="华文新魏" panose="02010800040101010101" pitchFamily="2" charset="-122"/>
              </a:rPr>
              <a:t>⑶</a:t>
            </a:r>
            <a:r>
              <a:rPr lang="zh-CN" altLang="en-US" sz="2400" dirty="0">
                <a:solidFill>
                  <a:srgbClr val="341CAA"/>
                </a:solidFill>
                <a:latin typeface="华文新魏" panose="02010800040101010101" pitchFamily="2" charset="-122"/>
                <a:ea typeface="华文新魏" panose="02010800040101010101" pitchFamily="2" charset="-122"/>
              </a:rPr>
              <a:t>、选定</a:t>
            </a:r>
            <a:r>
              <a:rPr lang="en-US" altLang="zh-CN" sz="2400" dirty="0">
                <a:solidFill>
                  <a:srgbClr val="341CAA"/>
                </a:solidFill>
                <a:latin typeface="华文新魏" panose="02010800040101010101" pitchFamily="2" charset="-122"/>
                <a:ea typeface="华文新魏" panose="02010800040101010101" pitchFamily="2" charset="-122"/>
              </a:rPr>
              <a:t>(b</a:t>
            </a:r>
            <a:r>
              <a:rPr lang="en-US" altLang="zh-CN" sz="2400" dirty="0">
                <a:solidFill>
                  <a:srgbClr val="341CAA"/>
                </a:solidFill>
                <a:latin typeface="黑体" panose="02010609060101010101" pitchFamily="49" charset="-122"/>
                <a:ea typeface="黑体" panose="02010609060101010101" pitchFamily="49" charset="-122"/>
              </a:rPr>
              <a:t>-</a:t>
            </a:r>
            <a:r>
              <a:rPr lang="en-US" altLang="zh-CN" sz="2400" dirty="0">
                <a:solidFill>
                  <a:srgbClr val="341CAA"/>
                </a:solidFill>
                <a:latin typeface="华文新魏" panose="02010800040101010101" pitchFamily="2" charset="-122"/>
                <a:ea typeface="华文新魏" panose="02010800040101010101" pitchFamily="2" charset="-122"/>
              </a:rPr>
              <a:t>n+1)</a:t>
            </a:r>
            <a:r>
              <a:rPr lang="zh-CN" altLang="en-US" sz="2400" dirty="0">
                <a:solidFill>
                  <a:srgbClr val="341CAA"/>
                </a:solidFill>
                <a:latin typeface="华文新魏" panose="02010800040101010101" pitchFamily="2" charset="-122"/>
                <a:ea typeface="华文新魏" panose="02010800040101010101" pitchFamily="2" charset="-122"/>
              </a:rPr>
              <a:t>个独立回路</a:t>
            </a:r>
            <a:r>
              <a:rPr lang="en-US" altLang="zh-CN" sz="2400" dirty="0">
                <a:solidFill>
                  <a:srgbClr val="341CAA"/>
                </a:solidFill>
                <a:latin typeface="华文新魏" panose="02010800040101010101" pitchFamily="2" charset="-122"/>
                <a:ea typeface="华文新魏" panose="02010800040101010101" pitchFamily="2" charset="-122"/>
              </a:rPr>
              <a:t>(</a:t>
            </a:r>
            <a:r>
              <a:rPr lang="zh-CN" altLang="en-US" sz="2400" dirty="0">
                <a:solidFill>
                  <a:srgbClr val="341CAA"/>
                </a:solidFill>
                <a:latin typeface="华文新魏" panose="02010800040101010101" pitchFamily="2" charset="-122"/>
                <a:ea typeface="华文新魏" panose="02010800040101010101" pitchFamily="2" charset="-122"/>
              </a:rPr>
              <a:t>基本回路或网孔</a:t>
            </a:r>
            <a:r>
              <a:rPr lang="en-US" altLang="zh-CN" sz="2400" dirty="0">
                <a:solidFill>
                  <a:srgbClr val="341CAA"/>
                </a:solidFill>
                <a:latin typeface="华文新魏" panose="02010800040101010101" pitchFamily="2" charset="-122"/>
                <a:ea typeface="华文新魏" panose="02010800040101010101" pitchFamily="2" charset="-122"/>
              </a:rPr>
              <a:t>)</a:t>
            </a:r>
            <a:r>
              <a:rPr lang="zh-CN" altLang="en-US" sz="2400" dirty="0">
                <a:solidFill>
                  <a:srgbClr val="341CAA"/>
                </a:solidFill>
                <a:latin typeface="华文新魏" panose="02010800040101010101" pitchFamily="2" charset="-122"/>
                <a:ea typeface="华文新魏" panose="02010800040101010101" pitchFamily="2" charset="-122"/>
              </a:rPr>
              <a:t>，指定回路绕行方向，列出独立的</a:t>
            </a:r>
            <a:r>
              <a:rPr lang="en-US" altLang="zh-CN" sz="2400" dirty="0">
                <a:solidFill>
                  <a:srgbClr val="341CAA"/>
                </a:solidFill>
                <a:latin typeface="华文新魏" panose="02010800040101010101" pitchFamily="2" charset="-122"/>
                <a:ea typeface="华文新魏" panose="02010800040101010101" pitchFamily="2" charset="-122"/>
              </a:rPr>
              <a:t>KVL</a:t>
            </a:r>
            <a:r>
              <a:rPr lang="zh-CN" altLang="en-US" sz="2400" dirty="0">
                <a:solidFill>
                  <a:srgbClr val="341CAA"/>
                </a:solidFill>
                <a:latin typeface="华文新魏" panose="02010800040101010101" pitchFamily="2" charset="-122"/>
                <a:ea typeface="华文新魏" panose="02010800040101010101" pitchFamily="2" charset="-122"/>
              </a:rPr>
              <a:t>方程，列写过程中将支路电压用支路电流来表示。</a:t>
            </a:r>
          </a:p>
        </p:txBody>
      </p:sp>
      <p:sp>
        <p:nvSpPr>
          <p:cNvPr id="14351" name="矩形 14350">
            <a:extLst>
              <a:ext uri="{FF2B5EF4-FFF2-40B4-BE49-F238E27FC236}">
                <a16:creationId xmlns:a16="http://schemas.microsoft.com/office/drawing/2014/main" id="{1148536A-C9F5-4EFC-9A30-C47D070FE9A5}"/>
              </a:ext>
            </a:extLst>
          </p:cNvPr>
          <p:cNvSpPr>
            <a:spLocks noChangeArrowheads="1"/>
          </p:cNvSpPr>
          <p:nvPr/>
        </p:nvSpPr>
        <p:spPr bwMode="auto">
          <a:xfrm>
            <a:off x="411163" y="4572000"/>
            <a:ext cx="5230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solidFill>
                  <a:srgbClr val="341CAA"/>
                </a:solidFill>
                <a:latin typeface="华文新魏" panose="02010800040101010101" pitchFamily="2" charset="-122"/>
                <a:ea typeface="华文新魏" panose="02010800040101010101" pitchFamily="2" charset="-122"/>
              </a:rPr>
              <a:t>⑷</a:t>
            </a:r>
            <a:r>
              <a:rPr lang="zh-CN" altLang="en-US" sz="2400">
                <a:solidFill>
                  <a:srgbClr val="341CAA"/>
                </a:solidFill>
                <a:latin typeface="华文新魏" panose="02010800040101010101" pitchFamily="2" charset="-122"/>
                <a:ea typeface="华文新魏" panose="02010800040101010101" pitchFamily="2" charset="-122"/>
              </a:rPr>
              <a:t>、联立求解上述</a:t>
            </a:r>
            <a:r>
              <a:rPr lang="en-US" altLang="zh-CN" sz="2400">
                <a:solidFill>
                  <a:srgbClr val="341CAA"/>
                </a:solidFill>
                <a:latin typeface="华文新魏" panose="02010800040101010101" pitchFamily="2" charset="-122"/>
                <a:ea typeface="华文新魏" panose="02010800040101010101" pitchFamily="2" charset="-122"/>
              </a:rPr>
              <a:t>b</a:t>
            </a:r>
            <a:r>
              <a:rPr lang="zh-CN" altLang="en-US" sz="2400">
                <a:solidFill>
                  <a:srgbClr val="341CAA"/>
                </a:solidFill>
                <a:latin typeface="华文新魏" panose="02010800040101010101" pitchFamily="2" charset="-122"/>
                <a:ea typeface="华文新魏" panose="02010800040101010101" pitchFamily="2" charset="-122"/>
              </a:rPr>
              <a:t>个支路电流方程；</a:t>
            </a:r>
          </a:p>
        </p:txBody>
      </p:sp>
      <p:sp>
        <p:nvSpPr>
          <p:cNvPr id="14352" name="矩形 14351">
            <a:extLst>
              <a:ext uri="{FF2B5EF4-FFF2-40B4-BE49-F238E27FC236}">
                <a16:creationId xmlns:a16="http://schemas.microsoft.com/office/drawing/2014/main" id="{DF46B688-9E01-4184-81CB-B7DB9BF1E9BD}"/>
              </a:ext>
            </a:extLst>
          </p:cNvPr>
          <p:cNvSpPr>
            <a:spLocks noChangeArrowheads="1"/>
          </p:cNvSpPr>
          <p:nvPr/>
        </p:nvSpPr>
        <p:spPr bwMode="auto">
          <a:xfrm>
            <a:off x="400050" y="5105400"/>
            <a:ext cx="597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solidFill>
                  <a:srgbClr val="341CAA"/>
                </a:solidFill>
                <a:latin typeface="华文新魏" panose="02010800040101010101" pitchFamily="2" charset="-122"/>
                <a:ea typeface="华文新魏" panose="02010800040101010101" pitchFamily="2" charset="-122"/>
              </a:rPr>
              <a:t>⑸</a:t>
            </a:r>
            <a:r>
              <a:rPr lang="zh-CN" altLang="en-US" sz="2400">
                <a:solidFill>
                  <a:srgbClr val="341CAA"/>
                </a:solidFill>
                <a:latin typeface="华文新魏" panose="02010800040101010101" pitchFamily="2" charset="-122"/>
                <a:ea typeface="华文新魏" panose="02010800040101010101" pitchFamily="2" charset="-122"/>
              </a:rPr>
              <a:t>、进而求题中要求的支路电压或功率等。</a:t>
            </a:r>
          </a:p>
        </p:txBody>
      </p:sp>
      <p:sp>
        <p:nvSpPr>
          <p:cNvPr id="13321" name="文本框 14356">
            <a:hlinkClick r:id="" action="ppaction://hlinkshowjump?jump=nextslide"/>
            <a:extLst>
              <a:ext uri="{FF2B5EF4-FFF2-40B4-BE49-F238E27FC236}">
                <a16:creationId xmlns:a16="http://schemas.microsoft.com/office/drawing/2014/main" id="{4502AE20-A4AD-4978-9577-980409235C73}"/>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13322" name="文本框 14357">
            <a:hlinkClick r:id="" action="ppaction://hlinkshowjump?jump=previousslide"/>
            <a:extLst>
              <a:ext uri="{FF2B5EF4-FFF2-40B4-BE49-F238E27FC236}">
                <a16:creationId xmlns:a16="http://schemas.microsoft.com/office/drawing/2014/main" id="{5FDC335B-BADE-4C51-8310-6B2991C330B3}"/>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13323" name="文本框 14358">
            <a:extLst>
              <a:ext uri="{FF2B5EF4-FFF2-40B4-BE49-F238E27FC236}">
                <a16:creationId xmlns:a16="http://schemas.microsoft.com/office/drawing/2014/main" id="{3C104109-722D-4A0D-AA58-81B4DED9314F}"/>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206F18A8-C71E-45A8-8C79-63F568E9B17F}"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5</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13324" name="文本框 14359">
            <a:hlinkClick r:id="" action="ppaction://hlinkshowjump?jump=firstslide"/>
            <a:extLst>
              <a:ext uri="{FF2B5EF4-FFF2-40B4-BE49-F238E27FC236}">
                <a16:creationId xmlns:a16="http://schemas.microsoft.com/office/drawing/2014/main" id="{0C71EBA8-D4FE-4F3A-94F1-1EF52D4D93F6}"/>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19470" name="标题 14360">
            <a:extLst>
              <a:ext uri="{FF2B5EF4-FFF2-40B4-BE49-F238E27FC236}">
                <a16:creationId xmlns:a16="http://schemas.microsoft.com/office/drawing/2014/main" id="{2DC6A793-F757-4F9C-924B-82E08AB0EACE}"/>
              </a:ext>
            </a:extLst>
          </p:cNvPr>
          <p:cNvSpPr>
            <a:spLocks noGrp="1" noChangeArrowheads="1"/>
          </p:cNvSpPr>
          <p:nvPr>
            <p:ph type="title" idx="4294967295"/>
          </p:nvPr>
        </p:nvSpPr>
        <p:spPr>
          <a:xfrm>
            <a:off x="304800" y="762000"/>
            <a:ext cx="8534400" cy="990600"/>
          </a:xfrm>
        </p:spPr>
        <p:txBody>
          <a:bodyPr/>
          <a:lstStyle/>
          <a:p>
            <a:pPr algn="l" eaLnBrk="1" hangingPunct="1"/>
            <a:r>
              <a:rPr lang="en-US" altLang="zh-CN">
                <a:solidFill>
                  <a:srgbClr val="D82E1C"/>
                </a:solidFill>
                <a:latin typeface="黑体" panose="02010609060101010101" pitchFamily="49" charset="-122"/>
                <a:ea typeface="黑体" panose="02010609060101010101" pitchFamily="49" charset="-122"/>
              </a:rPr>
              <a:t>1</a:t>
            </a:r>
            <a:r>
              <a:rPr lang="zh-CN" altLang="en-US">
                <a:solidFill>
                  <a:srgbClr val="D82E1C"/>
                </a:solidFill>
                <a:latin typeface="黑体" panose="02010609060101010101" pitchFamily="49" charset="-122"/>
                <a:ea typeface="黑体" panose="02010609060101010101" pitchFamily="49" charset="-122"/>
              </a:rPr>
              <a:t>、支路法定义：</a:t>
            </a:r>
            <a:r>
              <a:rPr lang="zh-CN" altLang="en-US">
                <a:solidFill>
                  <a:srgbClr val="1E14E8"/>
                </a:solidFill>
                <a:ea typeface="华文新魏" panose="02010800040101010101" pitchFamily="2" charset="-122"/>
              </a:rPr>
              <a:t>以支路电流（或电压）为未知变量列出方程，求解支路电流（或电压），称为支路电流（或电压）法。简称</a:t>
            </a:r>
            <a:r>
              <a:rPr lang="zh-CN" altLang="en-US">
                <a:solidFill>
                  <a:srgbClr val="FF0000"/>
                </a:solidFill>
                <a:ea typeface="黑体" panose="02010609060101010101" pitchFamily="49" charset="-122"/>
              </a:rPr>
              <a:t>支路法</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346"/>
                                        </p:tgtEl>
                                        <p:attrNameLst>
                                          <p:attrName>style.visibility</p:attrName>
                                        </p:attrNameLst>
                                      </p:cBhvr>
                                      <p:to>
                                        <p:strVal val="visible"/>
                                      </p:to>
                                    </p:set>
                                    <p:anim calcmode="lin" valueType="num">
                                      <p:cBhvr>
                                        <p:cTn id="7" dur="500" fill="hold"/>
                                        <p:tgtEl>
                                          <p:spTgt spid="14346"/>
                                        </p:tgtEl>
                                        <p:attrNameLst>
                                          <p:attrName>ppt_w</p:attrName>
                                        </p:attrNameLst>
                                      </p:cBhvr>
                                      <p:tavLst>
                                        <p:tav tm="0">
                                          <p:val>
                                            <p:fltVal val="0"/>
                                          </p:val>
                                        </p:tav>
                                        <p:tav tm="100000">
                                          <p:val>
                                            <p:strVal val="#ppt_w"/>
                                          </p:val>
                                        </p:tav>
                                      </p:tavLst>
                                    </p:anim>
                                    <p:anim calcmode="lin" valueType="num">
                                      <p:cBhvr>
                                        <p:cTn id="8" dur="500" fill="hold"/>
                                        <p:tgtEl>
                                          <p:spTgt spid="14346"/>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4348"/>
                                        </p:tgtEl>
                                        <p:attrNameLst>
                                          <p:attrName>style.visibility</p:attrName>
                                        </p:attrNameLst>
                                      </p:cBhvr>
                                      <p:to>
                                        <p:strVal val="visible"/>
                                      </p:to>
                                    </p:set>
                                    <p:anim calcmode="lin" valueType="num">
                                      <p:cBhvr>
                                        <p:cTn id="13" dur="500" fill="hold"/>
                                        <p:tgtEl>
                                          <p:spTgt spid="14348"/>
                                        </p:tgtEl>
                                        <p:attrNameLst>
                                          <p:attrName>ppt_w</p:attrName>
                                        </p:attrNameLst>
                                      </p:cBhvr>
                                      <p:tavLst>
                                        <p:tav tm="0">
                                          <p:val>
                                            <p:fltVal val="0"/>
                                          </p:val>
                                        </p:tav>
                                        <p:tav tm="100000">
                                          <p:val>
                                            <p:strVal val="#ppt_w"/>
                                          </p:val>
                                        </p:tav>
                                      </p:tavLst>
                                    </p:anim>
                                    <p:anim calcmode="lin" valueType="num">
                                      <p:cBhvr>
                                        <p:cTn id="14" dur="500" fill="hold"/>
                                        <p:tgtEl>
                                          <p:spTgt spid="14348"/>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4349"/>
                                        </p:tgtEl>
                                        <p:attrNameLst>
                                          <p:attrName>style.visibility</p:attrName>
                                        </p:attrNameLst>
                                      </p:cBhvr>
                                      <p:to>
                                        <p:strVal val="visible"/>
                                      </p:to>
                                    </p:set>
                                    <p:anim calcmode="lin" valueType="num">
                                      <p:cBhvr>
                                        <p:cTn id="19" dur="500" fill="hold"/>
                                        <p:tgtEl>
                                          <p:spTgt spid="14349"/>
                                        </p:tgtEl>
                                        <p:attrNameLst>
                                          <p:attrName>ppt_w</p:attrName>
                                        </p:attrNameLst>
                                      </p:cBhvr>
                                      <p:tavLst>
                                        <p:tav tm="0">
                                          <p:val>
                                            <p:fltVal val="0"/>
                                          </p:val>
                                        </p:tav>
                                        <p:tav tm="100000">
                                          <p:val>
                                            <p:strVal val="#ppt_w"/>
                                          </p:val>
                                        </p:tav>
                                      </p:tavLst>
                                    </p:anim>
                                    <p:anim calcmode="lin" valueType="num">
                                      <p:cBhvr>
                                        <p:cTn id="20" dur="500" fill="hold"/>
                                        <p:tgtEl>
                                          <p:spTgt spid="14349"/>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4350"/>
                                        </p:tgtEl>
                                        <p:attrNameLst>
                                          <p:attrName>style.visibility</p:attrName>
                                        </p:attrNameLst>
                                      </p:cBhvr>
                                      <p:to>
                                        <p:strVal val="visible"/>
                                      </p:to>
                                    </p:set>
                                    <p:anim calcmode="lin" valueType="num">
                                      <p:cBhvr>
                                        <p:cTn id="25" dur="500" fill="hold"/>
                                        <p:tgtEl>
                                          <p:spTgt spid="14350"/>
                                        </p:tgtEl>
                                        <p:attrNameLst>
                                          <p:attrName>ppt_w</p:attrName>
                                        </p:attrNameLst>
                                      </p:cBhvr>
                                      <p:tavLst>
                                        <p:tav tm="0">
                                          <p:val>
                                            <p:fltVal val="0"/>
                                          </p:val>
                                        </p:tav>
                                        <p:tav tm="100000">
                                          <p:val>
                                            <p:strVal val="#ppt_w"/>
                                          </p:val>
                                        </p:tav>
                                      </p:tavLst>
                                    </p:anim>
                                    <p:anim calcmode="lin" valueType="num">
                                      <p:cBhvr>
                                        <p:cTn id="26" dur="500" fill="hold"/>
                                        <p:tgtEl>
                                          <p:spTgt spid="14350"/>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4351"/>
                                        </p:tgtEl>
                                        <p:attrNameLst>
                                          <p:attrName>style.visibility</p:attrName>
                                        </p:attrNameLst>
                                      </p:cBhvr>
                                      <p:to>
                                        <p:strVal val="visible"/>
                                      </p:to>
                                    </p:set>
                                    <p:anim calcmode="lin" valueType="num">
                                      <p:cBhvr>
                                        <p:cTn id="31" dur="500" fill="hold"/>
                                        <p:tgtEl>
                                          <p:spTgt spid="14351"/>
                                        </p:tgtEl>
                                        <p:attrNameLst>
                                          <p:attrName>ppt_w</p:attrName>
                                        </p:attrNameLst>
                                      </p:cBhvr>
                                      <p:tavLst>
                                        <p:tav tm="0">
                                          <p:val>
                                            <p:fltVal val="0"/>
                                          </p:val>
                                        </p:tav>
                                        <p:tav tm="100000">
                                          <p:val>
                                            <p:strVal val="#ppt_w"/>
                                          </p:val>
                                        </p:tav>
                                      </p:tavLst>
                                    </p:anim>
                                    <p:anim calcmode="lin" valueType="num">
                                      <p:cBhvr>
                                        <p:cTn id="32" dur="500" fill="hold"/>
                                        <p:tgtEl>
                                          <p:spTgt spid="14351"/>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14352"/>
                                        </p:tgtEl>
                                        <p:attrNameLst>
                                          <p:attrName>style.visibility</p:attrName>
                                        </p:attrNameLst>
                                      </p:cBhvr>
                                      <p:to>
                                        <p:strVal val="visible"/>
                                      </p:to>
                                    </p:set>
                                    <p:anim calcmode="lin" valueType="num">
                                      <p:cBhvr>
                                        <p:cTn id="37" dur="500" fill="hold"/>
                                        <p:tgtEl>
                                          <p:spTgt spid="14352"/>
                                        </p:tgtEl>
                                        <p:attrNameLst>
                                          <p:attrName>ppt_w</p:attrName>
                                        </p:attrNameLst>
                                      </p:cBhvr>
                                      <p:tavLst>
                                        <p:tav tm="0">
                                          <p:val>
                                            <p:fltVal val="0"/>
                                          </p:val>
                                        </p:tav>
                                        <p:tav tm="100000">
                                          <p:val>
                                            <p:strVal val="#ppt_w"/>
                                          </p:val>
                                        </p:tav>
                                      </p:tavLst>
                                    </p:anim>
                                    <p:anim calcmode="lin" valueType="num">
                                      <p:cBhvr>
                                        <p:cTn id="38" dur="500" fill="hold"/>
                                        <p:tgtEl>
                                          <p:spTgt spid="1435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6" grpId="0"/>
      <p:bldP spid="14348" grpId="0"/>
      <p:bldP spid="14349" grpId="0"/>
      <p:bldP spid="14350" grpId="0"/>
      <p:bldP spid="14351" grpId="0"/>
      <p:bldP spid="1435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矩形 63489">
            <a:extLst>
              <a:ext uri="{FF2B5EF4-FFF2-40B4-BE49-F238E27FC236}">
                <a16:creationId xmlns:a16="http://schemas.microsoft.com/office/drawing/2014/main" id="{C39454C0-343F-455D-B14C-E3655870C928}"/>
              </a:ext>
            </a:extLst>
          </p:cNvPr>
          <p:cNvSpPr>
            <a:spLocks noChangeArrowheads="1"/>
          </p:cNvSpPr>
          <p:nvPr/>
        </p:nvSpPr>
        <p:spPr bwMode="auto">
          <a:xfrm>
            <a:off x="304800" y="0"/>
            <a:ext cx="3429000"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2.8  </a:t>
            </a:r>
            <a:r>
              <a:rPr lang="zh-CN" altLang="en-US">
                <a:solidFill>
                  <a:schemeClr val="bg1"/>
                </a:solidFill>
                <a:latin typeface="黑体" panose="02010609060101010101" pitchFamily="49" charset="-122"/>
                <a:ea typeface="黑体" panose="02010609060101010101" pitchFamily="49" charset="-122"/>
              </a:rPr>
              <a:t>特勒根定理和互易定理</a:t>
            </a:r>
          </a:p>
        </p:txBody>
      </p:sp>
      <p:sp>
        <p:nvSpPr>
          <p:cNvPr id="68611" name="矩形 63490">
            <a:extLst>
              <a:ext uri="{FF2B5EF4-FFF2-40B4-BE49-F238E27FC236}">
                <a16:creationId xmlns:a16="http://schemas.microsoft.com/office/drawing/2014/main" id="{E4E51F50-4084-4E97-ADF9-890C5BE6D61A}"/>
              </a:ext>
            </a:extLst>
          </p:cNvPr>
          <p:cNvSpPr>
            <a:spLocks noChangeArrowheads="1" noChangeShapeType="1" noTextEdit="1"/>
          </p:cNvSpPr>
          <p:nvPr/>
        </p:nvSpPr>
        <p:spPr bwMode="auto">
          <a:xfrm>
            <a:off x="4495800" y="0"/>
            <a:ext cx="32766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 二、互易定理</a:t>
            </a:r>
          </a:p>
        </p:txBody>
      </p:sp>
      <p:sp>
        <p:nvSpPr>
          <p:cNvPr id="63497" name="文本框 63496">
            <a:extLst>
              <a:ext uri="{FF2B5EF4-FFF2-40B4-BE49-F238E27FC236}">
                <a16:creationId xmlns:a16="http://schemas.microsoft.com/office/drawing/2014/main" id="{A8756CC4-98D3-444D-9E9C-9D72312DFEC6}"/>
              </a:ext>
            </a:extLst>
          </p:cNvPr>
          <p:cNvSpPr txBox="1">
            <a:spLocks noChangeArrowheads="1"/>
          </p:cNvSpPr>
          <p:nvPr/>
        </p:nvSpPr>
        <p:spPr bwMode="auto">
          <a:xfrm>
            <a:off x="593725" y="1798638"/>
            <a:ext cx="801687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latin typeface="Times New Roman" panose="02020603050405020304" pitchFamily="18" charset="0"/>
                <a:ea typeface="华文新魏" panose="02010800040101010101" pitchFamily="2" charset="-122"/>
              </a:rPr>
              <a:t>（</a:t>
            </a:r>
            <a:r>
              <a:rPr lang="en-US" altLang="zh-CN" sz="2400">
                <a:latin typeface="Times New Roman" panose="02020603050405020304" pitchFamily="18" charset="0"/>
                <a:ea typeface="华文新魏" panose="02010800040101010101" pitchFamily="2" charset="-122"/>
              </a:rPr>
              <a:t>1</a:t>
            </a:r>
            <a:r>
              <a:rPr lang="zh-CN" altLang="en-US" sz="2400">
                <a:latin typeface="Times New Roman" panose="02020603050405020304" pitchFamily="18" charset="0"/>
                <a:ea typeface="华文新魏" panose="02010800040101010101" pitchFamily="2" charset="-122"/>
              </a:rPr>
              <a:t>）以上三种形式中，特别要注意激励支路的参考方向，对</a:t>
            </a:r>
            <a:r>
              <a:rPr lang="zh-CN" altLang="en-US" sz="2400">
                <a:solidFill>
                  <a:srgbClr val="4AAD2B"/>
                </a:solidFill>
                <a:latin typeface="Times New Roman" panose="02020603050405020304" pitchFamily="18" charset="0"/>
                <a:ea typeface="华文新魏" panose="02010800040101010101" pitchFamily="2" charset="-122"/>
              </a:rPr>
              <a:t>形式一和形式二</a:t>
            </a:r>
            <a:r>
              <a:rPr lang="zh-CN" altLang="en-US" sz="2400">
                <a:latin typeface="Times New Roman" panose="02020603050405020304" pitchFamily="18" charset="0"/>
                <a:ea typeface="华文新魏" panose="02010800040101010101" pitchFamily="2" charset="-122"/>
              </a:rPr>
              <a:t>，两个电路激励支路电压、电流的参考方向</a:t>
            </a:r>
            <a:r>
              <a:rPr lang="zh-CN" altLang="en-US" sz="2400">
                <a:solidFill>
                  <a:srgbClr val="4AAD2B"/>
                </a:solidFill>
                <a:latin typeface="Times New Roman" panose="02020603050405020304" pitchFamily="18" charset="0"/>
                <a:ea typeface="华文新魏" panose="02010800040101010101" pitchFamily="2" charset="-122"/>
              </a:rPr>
              <a:t>要一致</a:t>
            </a:r>
            <a:r>
              <a:rPr lang="zh-CN" altLang="en-US" sz="2400">
                <a:latin typeface="Times New Roman" panose="02020603050405020304" pitchFamily="18" charset="0"/>
                <a:ea typeface="华文新魏" panose="02010800040101010101" pitchFamily="2" charset="-122"/>
              </a:rPr>
              <a:t>，即要关联都关联，要非关联都非关联；</a:t>
            </a:r>
            <a:r>
              <a:rPr lang="zh-CN" altLang="en-US" sz="2400">
                <a:solidFill>
                  <a:srgbClr val="FF0000"/>
                </a:solidFill>
                <a:latin typeface="Times New Roman" panose="02020603050405020304" pitchFamily="18" charset="0"/>
                <a:ea typeface="华文新魏" panose="02010800040101010101" pitchFamily="2" charset="-122"/>
              </a:rPr>
              <a:t>对于形式三</a:t>
            </a:r>
            <a:r>
              <a:rPr lang="zh-CN" altLang="en-US" sz="2400">
                <a:latin typeface="Times New Roman" panose="02020603050405020304" pitchFamily="18" charset="0"/>
                <a:ea typeface="华文新魏" panose="02010800040101010101" pitchFamily="2" charset="-122"/>
              </a:rPr>
              <a:t>，两个电路激励支路电压、电流的参考方向必须</a:t>
            </a:r>
            <a:r>
              <a:rPr lang="zh-CN" altLang="en-US" sz="2400">
                <a:solidFill>
                  <a:srgbClr val="FF0000"/>
                </a:solidFill>
                <a:latin typeface="Times New Roman" panose="02020603050405020304" pitchFamily="18" charset="0"/>
                <a:ea typeface="华文新魏" panose="02010800040101010101" pitchFamily="2" charset="-122"/>
              </a:rPr>
              <a:t>不一致，</a:t>
            </a:r>
            <a:r>
              <a:rPr lang="zh-CN" altLang="en-US" sz="2400">
                <a:latin typeface="Times New Roman" panose="02020603050405020304" pitchFamily="18" charset="0"/>
                <a:ea typeface="华文新魏" panose="02010800040101010101" pitchFamily="2" charset="-122"/>
              </a:rPr>
              <a:t>即一个关联，另一个一定要非关联；</a:t>
            </a:r>
          </a:p>
          <a:p>
            <a:pPr eaLnBrk="1" hangingPunct="1"/>
            <a:r>
              <a:rPr lang="zh-CN" altLang="en-US" sz="2400">
                <a:latin typeface="Times New Roman" panose="02020603050405020304" pitchFamily="18" charset="0"/>
                <a:ea typeface="华文新魏" panose="02010800040101010101" pitchFamily="2" charset="-122"/>
              </a:rPr>
              <a:t>（</a:t>
            </a:r>
            <a:r>
              <a:rPr lang="en-US" altLang="zh-CN" sz="2400">
                <a:latin typeface="Times New Roman" panose="02020603050405020304" pitchFamily="18" charset="0"/>
                <a:ea typeface="华文新魏" panose="02010800040101010101" pitchFamily="2" charset="-122"/>
              </a:rPr>
              <a:t>2</a:t>
            </a:r>
            <a:r>
              <a:rPr lang="zh-CN" altLang="en-US" sz="2400">
                <a:latin typeface="Times New Roman" panose="02020603050405020304" pitchFamily="18" charset="0"/>
                <a:ea typeface="华文新魏" panose="02010800040101010101" pitchFamily="2" charset="-122"/>
              </a:rPr>
              <a:t>）互易定理只适用于一个独立源作用的线性纯电阻电路，即整个电路只有一个独立源，其余元件均为线性电阻。</a:t>
            </a:r>
          </a:p>
        </p:txBody>
      </p:sp>
      <p:sp>
        <p:nvSpPr>
          <p:cNvPr id="63492" name="文本框 63501">
            <a:hlinkClick r:id="" action="ppaction://hlinkshowjump?jump=nextslide"/>
            <a:extLst>
              <a:ext uri="{FF2B5EF4-FFF2-40B4-BE49-F238E27FC236}">
                <a16:creationId xmlns:a16="http://schemas.microsoft.com/office/drawing/2014/main" id="{7ED30BD9-5235-4916-9CF0-E6C9DB679FFE}"/>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63493" name="文本框 63502">
            <a:hlinkClick r:id="" action="ppaction://hlinkshowjump?jump=previousslide"/>
            <a:extLst>
              <a:ext uri="{FF2B5EF4-FFF2-40B4-BE49-F238E27FC236}">
                <a16:creationId xmlns:a16="http://schemas.microsoft.com/office/drawing/2014/main" id="{AC4B0ABC-D049-4777-9528-28350610268D}"/>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63494" name="文本框 63503">
            <a:extLst>
              <a:ext uri="{FF2B5EF4-FFF2-40B4-BE49-F238E27FC236}">
                <a16:creationId xmlns:a16="http://schemas.microsoft.com/office/drawing/2014/main" id="{0671CB95-03F8-4D07-9BF7-926BCA193A1F}"/>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8A563A3F-3A47-4E33-954A-B230E7FFC913}"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50</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63495" name="文本框 63504">
            <a:hlinkClick r:id="" action="ppaction://hlinkshowjump?jump=firstslide"/>
            <a:extLst>
              <a:ext uri="{FF2B5EF4-FFF2-40B4-BE49-F238E27FC236}">
                <a16:creationId xmlns:a16="http://schemas.microsoft.com/office/drawing/2014/main" id="{8BF31B35-9344-4D16-B8C9-27E513DF5E11}"/>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68617" name="标题 63505">
            <a:extLst>
              <a:ext uri="{FF2B5EF4-FFF2-40B4-BE49-F238E27FC236}">
                <a16:creationId xmlns:a16="http://schemas.microsoft.com/office/drawing/2014/main" id="{3EF19CE3-5C9B-4EBF-BDC9-63070C8D77AD}"/>
              </a:ext>
            </a:extLst>
          </p:cNvPr>
          <p:cNvSpPr>
            <a:spLocks noGrp="1" noChangeArrowheads="1"/>
          </p:cNvSpPr>
          <p:nvPr>
            <p:ph type="title" idx="4294967295"/>
          </p:nvPr>
        </p:nvSpPr>
        <p:spPr>
          <a:xfrm>
            <a:off x="457200" y="990600"/>
            <a:ext cx="3538538" cy="381000"/>
          </a:xfrm>
        </p:spPr>
        <p:txBody>
          <a:bodyPr/>
          <a:lstStyle/>
          <a:p>
            <a:pPr eaLnBrk="1" hangingPunct="1"/>
            <a:r>
              <a:rPr lang="en-US" altLang="zh-CN">
                <a:solidFill>
                  <a:srgbClr val="CF3F3F"/>
                </a:solidFill>
                <a:latin typeface="华文新魏" panose="02010800040101010101" pitchFamily="2" charset="-122"/>
                <a:ea typeface="华文新魏" panose="02010800040101010101" pitchFamily="2" charset="-122"/>
              </a:rPr>
              <a:t>2</a:t>
            </a:r>
            <a:r>
              <a:rPr lang="zh-CN" altLang="en-US">
                <a:solidFill>
                  <a:srgbClr val="CF3F3F"/>
                </a:solidFill>
                <a:latin typeface="华文新魏" panose="02010800040101010101" pitchFamily="2" charset="-122"/>
                <a:ea typeface="华文新魏" panose="02010800040101010101" pitchFamily="2" charset="-122"/>
              </a:rPr>
              <a:t>、</a:t>
            </a:r>
            <a:r>
              <a:rPr lang="zh-CN" altLang="en-US">
                <a:solidFill>
                  <a:srgbClr val="CF3F3F"/>
                </a:solidFill>
                <a:latin typeface="黑体" panose="02010609060101010101" pitchFamily="49" charset="-122"/>
                <a:ea typeface="黑体" panose="02010609060101010101" pitchFamily="49" charset="-122"/>
              </a:rPr>
              <a:t>互易定理说明两点</a:t>
            </a:r>
            <a:r>
              <a:rPr lang="zh-CN" altLang="en-US">
                <a:solidFill>
                  <a:srgbClr val="D9324D"/>
                </a:solidFill>
                <a:latin typeface="华文新魏" panose="02010800040101010101" pitchFamily="2" charset="-122"/>
                <a:ea typeface="华文新魏" panose="02010800040101010101" pitchFamily="2" charset="-122"/>
              </a:rPr>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3497">
                                            <p:txEl>
                                              <p:pRg st="0" end="0"/>
                                            </p:txEl>
                                          </p:spTgt>
                                        </p:tgtEl>
                                        <p:attrNameLst>
                                          <p:attrName>style.visibility</p:attrName>
                                        </p:attrNameLst>
                                      </p:cBhvr>
                                      <p:to>
                                        <p:strVal val="visible"/>
                                      </p:to>
                                    </p:set>
                                    <p:animEffect transition="in" filter="wipe(up)">
                                      <p:cBhvr>
                                        <p:cTn id="7" dur="500"/>
                                        <p:tgtEl>
                                          <p:spTgt spid="634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3497">
                                            <p:txEl>
                                              <p:pRg st="1" end="1"/>
                                            </p:txEl>
                                          </p:spTgt>
                                        </p:tgtEl>
                                        <p:attrNameLst>
                                          <p:attrName>style.visibility</p:attrName>
                                        </p:attrNameLst>
                                      </p:cBhvr>
                                      <p:to>
                                        <p:strVal val="visible"/>
                                      </p:to>
                                    </p:set>
                                    <p:animEffect transition="in" filter="wipe(up)">
                                      <p:cBhvr>
                                        <p:cTn id="12" dur="500"/>
                                        <p:tgtEl>
                                          <p:spTgt spid="634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矩形 15361">
            <a:extLst>
              <a:ext uri="{FF2B5EF4-FFF2-40B4-BE49-F238E27FC236}">
                <a16:creationId xmlns:a16="http://schemas.microsoft.com/office/drawing/2014/main" id="{15381E84-DABE-46A6-A8DE-65BB96A0F75A}"/>
              </a:ext>
            </a:extLst>
          </p:cNvPr>
          <p:cNvSpPr>
            <a:spLocks noChangeArrowheads="1" noChangeShapeType="1" noTextEdit="1"/>
          </p:cNvSpPr>
          <p:nvPr/>
        </p:nvSpPr>
        <p:spPr bwMode="auto">
          <a:xfrm>
            <a:off x="3200400" y="0"/>
            <a:ext cx="44196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1" hangingPunct="1">
              <a:buFont typeface="Arial" panose="020B0604020202020204" pitchFamily="34" charset="0"/>
              <a:buNone/>
              <a:defRPr/>
            </a:pPr>
            <a:r>
              <a:rPr lang="zh-CN" altLang="en-US" sz="360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 二、支路法</a:t>
            </a:r>
            <a:r>
              <a:rPr lang="en-US" altLang="zh-CN" sz="360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(b</a:t>
            </a:r>
            <a:r>
              <a:rPr lang="zh-CN" altLang="en-US" sz="360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法</a:t>
            </a:r>
            <a:r>
              <a:rPr lang="en-US" altLang="zh-CN" sz="360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a:t>
            </a:r>
            <a:endParaRPr lang="zh-CN" altLang="en-US" sz="360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endParaRPr>
          </a:p>
        </p:txBody>
      </p:sp>
      <p:sp>
        <p:nvSpPr>
          <p:cNvPr id="20483" name="矩形 15362">
            <a:extLst>
              <a:ext uri="{FF2B5EF4-FFF2-40B4-BE49-F238E27FC236}">
                <a16:creationId xmlns:a16="http://schemas.microsoft.com/office/drawing/2014/main" id="{0731E269-6488-4E56-B45E-6857CE680E36}"/>
              </a:ext>
            </a:extLst>
          </p:cNvPr>
          <p:cNvSpPr>
            <a:spLocks noChangeArrowheads="1"/>
          </p:cNvSpPr>
          <p:nvPr/>
        </p:nvSpPr>
        <p:spPr bwMode="auto">
          <a:xfrm>
            <a:off x="238125" y="0"/>
            <a:ext cx="2352675"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2.2  2b</a:t>
            </a:r>
            <a:r>
              <a:rPr lang="zh-CN" altLang="en-US">
                <a:solidFill>
                  <a:schemeClr val="bg1"/>
                </a:solidFill>
                <a:latin typeface="黑体" panose="02010609060101010101" pitchFamily="49" charset="-122"/>
                <a:ea typeface="黑体" panose="02010609060101010101" pitchFamily="49" charset="-122"/>
              </a:rPr>
              <a:t>法与支路法</a:t>
            </a:r>
          </a:p>
        </p:txBody>
      </p:sp>
      <p:sp>
        <p:nvSpPr>
          <p:cNvPr id="15368" name="文本框 15367">
            <a:extLst>
              <a:ext uri="{FF2B5EF4-FFF2-40B4-BE49-F238E27FC236}">
                <a16:creationId xmlns:a16="http://schemas.microsoft.com/office/drawing/2014/main" id="{A51EF273-06B3-4844-B650-FB4BD63CE8A8}"/>
              </a:ext>
            </a:extLst>
          </p:cNvPr>
          <p:cNvSpPr txBox="1">
            <a:spLocks noChangeArrowheads="1"/>
          </p:cNvSpPr>
          <p:nvPr/>
        </p:nvSpPr>
        <p:spPr bwMode="auto">
          <a:xfrm>
            <a:off x="228600" y="914400"/>
            <a:ext cx="2362200" cy="396875"/>
          </a:xfrm>
          <a:prstGeom prst="rect">
            <a:avLst/>
          </a:prstGeom>
          <a:noFill/>
          <a:ln>
            <a:noFill/>
          </a:ln>
          <a:effectLst>
            <a:prstShdw prst="shdw17" dist="17961" dir="13500000">
              <a:srgbClr val="588B8F"/>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endParaRPr lang="zh-CN" altLang="zh-CN">
              <a:solidFill>
                <a:srgbClr val="1E14E8"/>
              </a:solidFill>
              <a:ea typeface="华文新魏" panose="02010800040101010101" pitchFamily="2" charset="-122"/>
            </a:endParaRPr>
          </a:p>
        </p:txBody>
      </p:sp>
      <p:sp>
        <p:nvSpPr>
          <p:cNvPr id="15369" name="矩形 15368">
            <a:extLst>
              <a:ext uri="{FF2B5EF4-FFF2-40B4-BE49-F238E27FC236}">
                <a16:creationId xmlns:a16="http://schemas.microsoft.com/office/drawing/2014/main" id="{F58E77C6-3B51-4CD4-9B3A-51A045E2E447}"/>
              </a:ext>
            </a:extLst>
          </p:cNvPr>
          <p:cNvSpPr>
            <a:spLocks noChangeArrowheads="1"/>
          </p:cNvSpPr>
          <p:nvPr/>
        </p:nvSpPr>
        <p:spPr bwMode="auto">
          <a:xfrm>
            <a:off x="0" y="1143000"/>
            <a:ext cx="853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just" eaLnBrk="1" hangingPunct="1"/>
            <a:r>
              <a:rPr lang="zh-CN" altLang="en-US">
                <a:solidFill>
                  <a:srgbClr val="FF0000"/>
                </a:solidFill>
                <a:latin typeface="Times New Roman" panose="02020603050405020304" pitchFamily="18" charset="0"/>
                <a:ea typeface="黑体" panose="02010609060101010101" pitchFamily="49" charset="-122"/>
              </a:rPr>
              <a:t>例题：</a:t>
            </a:r>
            <a:r>
              <a:rPr lang="zh-CN" altLang="en-US">
                <a:solidFill>
                  <a:schemeClr val="accent2"/>
                </a:solidFill>
                <a:latin typeface="Times New Roman" panose="02020603050405020304" pitchFamily="18" charset="0"/>
              </a:rPr>
              <a:t> </a:t>
            </a:r>
            <a:r>
              <a:rPr lang="zh-CN" altLang="en-US">
                <a:solidFill>
                  <a:srgbClr val="341CAA"/>
                </a:solidFill>
                <a:latin typeface="Times New Roman" panose="02020603050405020304" pitchFamily="18" charset="0"/>
                <a:ea typeface="黑体" panose="02010609060101010101" pitchFamily="49" charset="-122"/>
              </a:rPr>
              <a:t>用支路法求解下图所示电路中各支路电流及各电阻吸收的功率。</a:t>
            </a:r>
          </a:p>
        </p:txBody>
      </p:sp>
      <p:graphicFrame>
        <p:nvGraphicFramePr>
          <p:cNvPr id="15370" name="对象 15369">
            <a:extLst>
              <a:ext uri="{FF2B5EF4-FFF2-40B4-BE49-F238E27FC236}">
                <a16:creationId xmlns:a16="http://schemas.microsoft.com/office/drawing/2014/main" id="{C09700B4-2556-4A93-9C8E-8F2A48D72111}"/>
              </a:ext>
            </a:extLst>
          </p:cNvPr>
          <p:cNvGraphicFramePr>
            <a:graphicFrameLocks/>
          </p:cNvGraphicFramePr>
          <p:nvPr/>
        </p:nvGraphicFramePr>
        <p:xfrm>
          <a:off x="5792788" y="1752600"/>
          <a:ext cx="3351212" cy="1471613"/>
        </p:xfrm>
        <a:graphic>
          <a:graphicData uri="http://schemas.openxmlformats.org/presentationml/2006/ole">
            <mc:AlternateContent xmlns:mc="http://schemas.openxmlformats.org/markup-compatibility/2006">
              <mc:Choice xmlns:v="urn:schemas-microsoft-com:vml" Requires="v">
                <p:oleObj spid="_x0000_s20636" r:id="rId3" imgW="3351276" imgH="1472184" progId="Visio.Drawing.5">
                  <p:embed/>
                </p:oleObj>
              </mc:Choice>
              <mc:Fallback>
                <p:oleObj r:id="rId3" imgW="3351276" imgH="1472184" progId="Visio.Drawing.5">
                  <p:embed/>
                  <p:pic>
                    <p:nvPicPr>
                      <p:cNvPr id="0" name="对象 1536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2788" y="1752600"/>
                        <a:ext cx="3351212" cy="147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371" name="对象 15370">
            <a:extLst>
              <a:ext uri="{FF2B5EF4-FFF2-40B4-BE49-F238E27FC236}">
                <a16:creationId xmlns:a16="http://schemas.microsoft.com/office/drawing/2014/main" id="{321D4D43-6BE6-4093-8204-AB6D181566D2}"/>
              </a:ext>
            </a:extLst>
          </p:cNvPr>
          <p:cNvGraphicFramePr>
            <a:graphicFrameLocks/>
          </p:cNvGraphicFramePr>
          <p:nvPr/>
        </p:nvGraphicFramePr>
        <p:xfrm>
          <a:off x="6400800" y="2000250"/>
          <a:ext cx="314325" cy="133350"/>
        </p:xfrm>
        <a:graphic>
          <a:graphicData uri="http://schemas.openxmlformats.org/presentationml/2006/ole">
            <mc:AlternateContent xmlns:mc="http://schemas.openxmlformats.org/markup-compatibility/2006">
              <mc:Choice xmlns:v="urn:schemas-microsoft-com:vml" Requires="v">
                <p:oleObj spid="_x0000_s20637" r:id="rId5" imgW="313422" imgH="133889" progId="Visio.Drawing.5">
                  <p:embed/>
                </p:oleObj>
              </mc:Choice>
              <mc:Fallback>
                <p:oleObj r:id="rId5" imgW="313422" imgH="133889" progId="Visio.Drawing.5">
                  <p:embed/>
                  <p:pic>
                    <p:nvPicPr>
                      <p:cNvPr id="0" name="对象 1537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0800" y="2000250"/>
                        <a:ext cx="314325"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372" name="对象 15371">
            <a:extLst>
              <a:ext uri="{FF2B5EF4-FFF2-40B4-BE49-F238E27FC236}">
                <a16:creationId xmlns:a16="http://schemas.microsoft.com/office/drawing/2014/main" id="{6F5A949E-1A75-4C69-8409-EAF43F352162}"/>
              </a:ext>
            </a:extLst>
          </p:cNvPr>
          <p:cNvGraphicFramePr>
            <a:graphicFrameLocks/>
          </p:cNvGraphicFramePr>
          <p:nvPr/>
        </p:nvGraphicFramePr>
        <p:xfrm>
          <a:off x="8153400" y="2000250"/>
          <a:ext cx="314325" cy="133350"/>
        </p:xfrm>
        <a:graphic>
          <a:graphicData uri="http://schemas.openxmlformats.org/presentationml/2006/ole">
            <mc:AlternateContent xmlns:mc="http://schemas.openxmlformats.org/markup-compatibility/2006">
              <mc:Choice xmlns:v="urn:schemas-microsoft-com:vml" Requires="v">
                <p:oleObj spid="_x0000_s20638" r:id="rId7" imgW="313422" imgH="133889" progId="Visio.Drawing.5">
                  <p:embed/>
                </p:oleObj>
              </mc:Choice>
              <mc:Fallback>
                <p:oleObj r:id="rId7" imgW="313422" imgH="133889" progId="Visio.Drawing.5">
                  <p:embed/>
                  <p:pic>
                    <p:nvPicPr>
                      <p:cNvPr id="0" name="对象 1537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3400" y="2000250"/>
                        <a:ext cx="314325"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373" name="对象 15372">
            <a:extLst>
              <a:ext uri="{FF2B5EF4-FFF2-40B4-BE49-F238E27FC236}">
                <a16:creationId xmlns:a16="http://schemas.microsoft.com/office/drawing/2014/main" id="{9FA8DCCC-CCC4-43AC-BC99-80586BD88450}"/>
              </a:ext>
            </a:extLst>
          </p:cNvPr>
          <p:cNvGraphicFramePr>
            <a:graphicFrameLocks/>
          </p:cNvGraphicFramePr>
          <p:nvPr/>
        </p:nvGraphicFramePr>
        <p:xfrm>
          <a:off x="6324600" y="1692275"/>
          <a:ext cx="396875" cy="365125"/>
        </p:xfrm>
        <a:graphic>
          <a:graphicData uri="http://schemas.openxmlformats.org/presentationml/2006/ole">
            <mc:AlternateContent xmlns:mc="http://schemas.openxmlformats.org/markup-compatibility/2006">
              <mc:Choice xmlns:v="urn:schemas-microsoft-com:vml" Requires="v">
                <p:oleObj spid="_x0000_s20639" r:id="rId8" imgW="396240" imgH="365760" progId="Visio.Drawing.5">
                  <p:embed/>
                </p:oleObj>
              </mc:Choice>
              <mc:Fallback>
                <p:oleObj r:id="rId8" imgW="396240" imgH="365760" progId="Visio.Drawing.5">
                  <p:embed/>
                  <p:pic>
                    <p:nvPicPr>
                      <p:cNvPr id="0" name="对象 1537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24600" y="1692275"/>
                        <a:ext cx="3968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374" name="对象 15373">
            <a:extLst>
              <a:ext uri="{FF2B5EF4-FFF2-40B4-BE49-F238E27FC236}">
                <a16:creationId xmlns:a16="http://schemas.microsoft.com/office/drawing/2014/main" id="{E65DC0DF-31BB-430D-AE0B-AEAA0B69F38A}"/>
              </a:ext>
            </a:extLst>
          </p:cNvPr>
          <p:cNvGraphicFramePr>
            <a:graphicFrameLocks/>
          </p:cNvGraphicFramePr>
          <p:nvPr/>
        </p:nvGraphicFramePr>
        <p:xfrm>
          <a:off x="8153400" y="1752600"/>
          <a:ext cx="396875" cy="365125"/>
        </p:xfrm>
        <a:graphic>
          <a:graphicData uri="http://schemas.openxmlformats.org/presentationml/2006/ole">
            <mc:AlternateContent xmlns:mc="http://schemas.openxmlformats.org/markup-compatibility/2006">
              <mc:Choice xmlns:v="urn:schemas-microsoft-com:vml" Requires="v">
                <p:oleObj spid="_x0000_s20640" r:id="rId10" imgW="396240" imgH="365760" progId="Visio.Drawing.5">
                  <p:embed/>
                </p:oleObj>
              </mc:Choice>
              <mc:Fallback>
                <p:oleObj r:id="rId10" imgW="396240" imgH="365760" progId="Visio.Drawing.5">
                  <p:embed/>
                  <p:pic>
                    <p:nvPicPr>
                      <p:cNvPr id="0" name="对象 15373"/>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53400" y="1752600"/>
                        <a:ext cx="3968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375" name="对象 15374">
            <a:extLst>
              <a:ext uri="{FF2B5EF4-FFF2-40B4-BE49-F238E27FC236}">
                <a16:creationId xmlns:a16="http://schemas.microsoft.com/office/drawing/2014/main" id="{AF0D1A05-FC3C-4DD5-83CC-E0534D46C98D}"/>
              </a:ext>
            </a:extLst>
          </p:cNvPr>
          <p:cNvGraphicFramePr>
            <a:graphicFrameLocks/>
          </p:cNvGraphicFramePr>
          <p:nvPr/>
        </p:nvGraphicFramePr>
        <p:xfrm>
          <a:off x="6553200" y="2438400"/>
          <a:ext cx="581025" cy="576263"/>
        </p:xfrm>
        <a:graphic>
          <a:graphicData uri="http://schemas.openxmlformats.org/presentationml/2006/ole">
            <mc:AlternateContent xmlns:mc="http://schemas.openxmlformats.org/markup-compatibility/2006">
              <mc:Choice xmlns:v="urn:schemas-microsoft-com:vml" Requires="v">
                <p:oleObj spid="_x0000_s20641" r:id="rId12" imgW="580644" imgH="576072" progId="Visio.Drawing.5">
                  <p:embed/>
                </p:oleObj>
              </mc:Choice>
              <mc:Fallback>
                <p:oleObj r:id="rId12" imgW="580644" imgH="576072" progId="Visio.Drawing.5">
                  <p:embed/>
                  <p:pic>
                    <p:nvPicPr>
                      <p:cNvPr id="0" name="对象 15374"/>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53200" y="2438400"/>
                        <a:ext cx="5810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376" name="对象 15375">
            <a:extLst>
              <a:ext uri="{FF2B5EF4-FFF2-40B4-BE49-F238E27FC236}">
                <a16:creationId xmlns:a16="http://schemas.microsoft.com/office/drawing/2014/main" id="{0B717E50-0299-4E43-8332-BBB5AE9FF245}"/>
              </a:ext>
            </a:extLst>
          </p:cNvPr>
          <p:cNvGraphicFramePr>
            <a:graphicFrameLocks/>
          </p:cNvGraphicFramePr>
          <p:nvPr/>
        </p:nvGraphicFramePr>
        <p:xfrm>
          <a:off x="7772400" y="2362200"/>
          <a:ext cx="581025" cy="576263"/>
        </p:xfrm>
        <a:graphic>
          <a:graphicData uri="http://schemas.openxmlformats.org/presentationml/2006/ole">
            <mc:AlternateContent xmlns:mc="http://schemas.openxmlformats.org/markup-compatibility/2006">
              <mc:Choice xmlns:v="urn:schemas-microsoft-com:vml" Requires="v">
                <p:oleObj spid="_x0000_s20642" r:id="rId14" imgW="580644" imgH="576072" progId="Visio.Drawing.5">
                  <p:embed/>
                </p:oleObj>
              </mc:Choice>
              <mc:Fallback>
                <p:oleObj r:id="rId14" imgW="580644" imgH="576072" progId="Visio.Drawing.5">
                  <p:embed/>
                  <p:pic>
                    <p:nvPicPr>
                      <p:cNvPr id="0" name="对象 15375"/>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72400" y="2362200"/>
                        <a:ext cx="58102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379" name="对象 15378">
            <a:extLst>
              <a:ext uri="{FF2B5EF4-FFF2-40B4-BE49-F238E27FC236}">
                <a16:creationId xmlns:a16="http://schemas.microsoft.com/office/drawing/2014/main" id="{E14BCEF3-56C0-4A2A-AAE5-477ECEC4F6B3}"/>
              </a:ext>
            </a:extLst>
          </p:cNvPr>
          <p:cNvGraphicFramePr>
            <a:graphicFrameLocks/>
          </p:cNvGraphicFramePr>
          <p:nvPr/>
        </p:nvGraphicFramePr>
        <p:xfrm>
          <a:off x="7543800" y="2286000"/>
          <a:ext cx="396875" cy="673100"/>
        </p:xfrm>
        <a:graphic>
          <a:graphicData uri="http://schemas.openxmlformats.org/presentationml/2006/ole">
            <mc:AlternateContent xmlns:mc="http://schemas.openxmlformats.org/markup-compatibility/2006">
              <mc:Choice xmlns:v="urn:schemas-microsoft-com:vml" Requires="v">
                <p:oleObj spid="_x0000_s20643" r:id="rId15" imgW="395581" imgH="672487" progId="Visio.Drawing.5">
                  <p:embed/>
                </p:oleObj>
              </mc:Choice>
              <mc:Fallback>
                <p:oleObj r:id="rId15" imgW="395581" imgH="672487" progId="Visio.Drawing.5">
                  <p:embed/>
                  <p:pic>
                    <p:nvPicPr>
                      <p:cNvPr id="0" name="对象 15378"/>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43800" y="2286000"/>
                        <a:ext cx="396875"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380" name="文本框 15379">
            <a:extLst>
              <a:ext uri="{FF2B5EF4-FFF2-40B4-BE49-F238E27FC236}">
                <a16:creationId xmlns:a16="http://schemas.microsoft.com/office/drawing/2014/main" id="{42E6F4FA-BCAD-467F-9642-9ABE5D18F762}"/>
              </a:ext>
            </a:extLst>
          </p:cNvPr>
          <p:cNvSpPr txBox="1">
            <a:spLocks noChangeArrowheads="1"/>
          </p:cNvSpPr>
          <p:nvPr/>
        </p:nvSpPr>
        <p:spPr bwMode="auto">
          <a:xfrm>
            <a:off x="304800" y="1524000"/>
            <a:ext cx="609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solidFill>
                  <a:srgbClr val="D82E1C"/>
                </a:solidFill>
                <a:latin typeface="Times New Roman" panose="02020603050405020304" pitchFamily="18" charset="0"/>
                <a:ea typeface="黑体" panose="02010609060101010101" pitchFamily="49" charset="-122"/>
              </a:rPr>
              <a:t>解：</a:t>
            </a:r>
            <a:r>
              <a:rPr lang="en-US" altLang="zh-CN">
                <a:solidFill>
                  <a:srgbClr val="0000FF"/>
                </a:solidFill>
                <a:latin typeface="黑体" panose="02010609060101010101" pitchFamily="49" charset="-122"/>
                <a:ea typeface="黑体" panose="02010609060101010101" pitchFamily="49" charset="-122"/>
                <a:sym typeface="Wingdings" panose="05000000000000000000" pitchFamily="2" charset="2"/>
              </a:rPr>
              <a:t>(1)</a:t>
            </a:r>
            <a:r>
              <a:rPr lang="zh-CN" altLang="en-US">
                <a:solidFill>
                  <a:srgbClr val="0000FF"/>
                </a:solidFill>
                <a:latin typeface="黑体" panose="02010609060101010101" pitchFamily="49" charset="-122"/>
                <a:ea typeface="黑体" panose="02010609060101010101" pitchFamily="49" charset="-122"/>
                <a:sym typeface="Wingdings" panose="05000000000000000000" pitchFamily="2" charset="2"/>
              </a:rPr>
              <a:t>标出支路电流的参考方向，如图所示。</a:t>
            </a:r>
            <a:endParaRPr lang="zh-CN" altLang="en-US">
              <a:solidFill>
                <a:srgbClr val="0000FF"/>
              </a:solidFill>
              <a:latin typeface="黑体" panose="02010609060101010101" pitchFamily="49" charset="-122"/>
              <a:ea typeface="黑体" panose="02010609060101010101" pitchFamily="49" charset="-122"/>
            </a:endParaRPr>
          </a:p>
        </p:txBody>
      </p:sp>
      <p:sp>
        <p:nvSpPr>
          <p:cNvPr id="15381" name="文本框 15380">
            <a:extLst>
              <a:ext uri="{FF2B5EF4-FFF2-40B4-BE49-F238E27FC236}">
                <a16:creationId xmlns:a16="http://schemas.microsoft.com/office/drawing/2014/main" id="{056B8E64-058A-448D-8403-2EE24E40AB2D}"/>
              </a:ext>
            </a:extLst>
          </p:cNvPr>
          <p:cNvSpPr txBox="1">
            <a:spLocks noChangeArrowheads="1"/>
          </p:cNvSpPr>
          <p:nvPr/>
        </p:nvSpPr>
        <p:spPr bwMode="auto">
          <a:xfrm>
            <a:off x="228600" y="1981200"/>
            <a:ext cx="5783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0000FF"/>
                </a:solidFill>
                <a:latin typeface="黑体" panose="02010609060101010101" pitchFamily="49" charset="-122"/>
                <a:ea typeface="黑体" panose="02010609060101010101" pitchFamily="49" charset="-122"/>
                <a:sym typeface="Wingdings" panose="05000000000000000000" pitchFamily="2" charset="2"/>
              </a:rPr>
              <a:t>(2)</a:t>
            </a:r>
            <a:r>
              <a:rPr lang="zh-CN" altLang="en-US">
                <a:solidFill>
                  <a:srgbClr val="0000FF"/>
                </a:solidFill>
                <a:latin typeface="黑体" panose="02010609060101010101" pitchFamily="49" charset="-122"/>
                <a:ea typeface="黑体" panose="02010609060101010101" pitchFamily="49" charset="-122"/>
                <a:sym typeface="Wingdings" panose="05000000000000000000" pitchFamily="2" charset="2"/>
              </a:rPr>
              <a:t>选定独立独立回路，这里选网孔，如图所示。</a:t>
            </a:r>
            <a:endParaRPr lang="zh-CN" altLang="en-US">
              <a:solidFill>
                <a:srgbClr val="0000FF"/>
              </a:solidFill>
              <a:latin typeface="黑体" panose="02010609060101010101" pitchFamily="49" charset="-122"/>
              <a:ea typeface="黑体" panose="02010609060101010101" pitchFamily="49" charset="-122"/>
            </a:endParaRPr>
          </a:p>
        </p:txBody>
      </p:sp>
      <p:sp>
        <p:nvSpPr>
          <p:cNvPr id="15382" name="文本框 15381">
            <a:extLst>
              <a:ext uri="{FF2B5EF4-FFF2-40B4-BE49-F238E27FC236}">
                <a16:creationId xmlns:a16="http://schemas.microsoft.com/office/drawing/2014/main" id="{83A5A9DF-349F-4F4A-88C7-CC8EBD5CBF66}"/>
              </a:ext>
            </a:extLst>
          </p:cNvPr>
          <p:cNvSpPr txBox="1">
            <a:spLocks noChangeArrowheads="1"/>
          </p:cNvSpPr>
          <p:nvPr/>
        </p:nvSpPr>
        <p:spPr bwMode="auto">
          <a:xfrm>
            <a:off x="152400" y="2417763"/>
            <a:ext cx="5899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0000FF"/>
                </a:solidFill>
                <a:latin typeface="黑体" panose="02010609060101010101" pitchFamily="49" charset="-122"/>
                <a:ea typeface="黑体" panose="02010609060101010101" pitchFamily="49" charset="-122"/>
                <a:sym typeface="Wingdings" panose="05000000000000000000" pitchFamily="2" charset="2"/>
              </a:rPr>
              <a:t>(3) </a:t>
            </a:r>
            <a:r>
              <a:rPr lang="zh-CN" altLang="en-US">
                <a:solidFill>
                  <a:srgbClr val="0000FF"/>
                </a:solidFill>
                <a:latin typeface="黑体" panose="02010609060101010101" pitchFamily="49" charset="-122"/>
                <a:ea typeface="黑体" panose="02010609060101010101" pitchFamily="49" charset="-122"/>
                <a:sym typeface="Wingdings" panose="05000000000000000000" pitchFamily="2" charset="2"/>
              </a:rPr>
              <a:t>对无伴电流源的处理方法：在其设定一电压</a:t>
            </a:r>
            <a:r>
              <a:rPr lang="en-US" altLang="zh-CN">
                <a:solidFill>
                  <a:srgbClr val="0000FF"/>
                </a:solidFill>
                <a:latin typeface="黑体" panose="02010609060101010101" pitchFamily="49" charset="-122"/>
                <a:ea typeface="黑体" panose="02010609060101010101" pitchFamily="49" charset="-122"/>
                <a:sym typeface="Wingdings" panose="05000000000000000000" pitchFamily="2" charset="2"/>
              </a:rPr>
              <a:t>U</a:t>
            </a:r>
            <a:r>
              <a:rPr lang="zh-CN" altLang="en-US">
                <a:solidFill>
                  <a:srgbClr val="0000FF"/>
                </a:solidFill>
                <a:latin typeface="黑体" panose="02010609060101010101" pitchFamily="49" charset="-122"/>
                <a:ea typeface="黑体" panose="02010609060101010101" pitchFamily="49" charset="-122"/>
                <a:sym typeface="Wingdings" panose="05000000000000000000" pitchFamily="2" charset="2"/>
              </a:rPr>
              <a:t>；</a:t>
            </a:r>
            <a:endParaRPr lang="zh-CN" altLang="en-US">
              <a:solidFill>
                <a:srgbClr val="0000FF"/>
              </a:solidFill>
              <a:latin typeface="黑体" panose="02010609060101010101" pitchFamily="49" charset="-122"/>
              <a:ea typeface="黑体" panose="02010609060101010101" pitchFamily="49" charset="-122"/>
            </a:endParaRPr>
          </a:p>
        </p:txBody>
      </p:sp>
      <p:sp>
        <p:nvSpPr>
          <p:cNvPr id="15383" name="文本框 15382">
            <a:extLst>
              <a:ext uri="{FF2B5EF4-FFF2-40B4-BE49-F238E27FC236}">
                <a16:creationId xmlns:a16="http://schemas.microsoft.com/office/drawing/2014/main" id="{BB8DE0ED-C7EE-43AC-8966-059E2D912182}"/>
              </a:ext>
            </a:extLst>
          </p:cNvPr>
          <p:cNvSpPr txBox="1">
            <a:spLocks noChangeArrowheads="1"/>
          </p:cNvSpPr>
          <p:nvPr/>
        </p:nvSpPr>
        <p:spPr bwMode="auto">
          <a:xfrm>
            <a:off x="228600" y="2819400"/>
            <a:ext cx="6096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dirty="0">
                <a:solidFill>
                  <a:srgbClr val="0000FF"/>
                </a:solidFill>
                <a:latin typeface="黑体" panose="02010609060101010101" pitchFamily="49" charset="-122"/>
                <a:ea typeface="黑体" panose="02010609060101010101" pitchFamily="49" charset="-122"/>
                <a:sym typeface="Wingdings" panose="05000000000000000000" pitchFamily="2" charset="2"/>
              </a:rPr>
              <a:t>(4) </a:t>
            </a:r>
            <a:r>
              <a:rPr lang="zh-CN" altLang="en-US" dirty="0">
                <a:solidFill>
                  <a:srgbClr val="0000FF"/>
                </a:solidFill>
                <a:latin typeface="黑体" panose="02010609060101010101" pitchFamily="49" charset="-122"/>
                <a:ea typeface="黑体" panose="02010609060101010101" pitchFamily="49" charset="-122"/>
                <a:sym typeface="Wingdings" panose="05000000000000000000" pitchFamily="2" charset="2"/>
              </a:rPr>
              <a:t>对独立节点</a:t>
            </a:r>
            <a:r>
              <a:rPr lang="en-US" altLang="zh-CN" dirty="0">
                <a:solidFill>
                  <a:srgbClr val="0000FF"/>
                </a:solidFill>
                <a:latin typeface="黑体" panose="02010609060101010101" pitchFamily="49" charset="-122"/>
                <a:ea typeface="黑体" panose="02010609060101010101" pitchFamily="49" charset="-122"/>
                <a:sym typeface="Wingdings" panose="05000000000000000000" pitchFamily="2" charset="2"/>
              </a:rPr>
              <a:t>a</a:t>
            </a:r>
            <a:r>
              <a:rPr lang="zh-CN" altLang="en-US" dirty="0">
                <a:solidFill>
                  <a:srgbClr val="0000FF"/>
                </a:solidFill>
                <a:latin typeface="黑体" panose="02010609060101010101" pitchFamily="49" charset="-122"/>
                <a:ea typeface="黑体" panose="02010609060101010101" pitchFamily="49" charset="-122"/>
                <a:sym typeface="Wingdings" panose="05000000000000000000" pitchFamily="2" charset="2"/>
              </a:rPr>
              <a:t>，列</a:t>
            </a:r>
            <a:r>
              <a:rPr lang="en-US" altLang="zh-CN" dirty="0">
                <a:solidFill>
                  <a:srgbClr val="0000FF"/>
                </a:solidFill>
                <a:latin typeface="黑体" panose="02010609060101010101" pitchFamily="49" charset="-122"/>
                <a:ea typeface="黑体" panose="02010609060101010101" pitchFamily="49" charset="-122"/>
                <a:sym typeface="Wingdings" panose="05000000000000000000" pitchFamily="2" charset="2"/>
              </a:rPr>
              <a:t>KCL</a:t>
            </a:r>
            <a:r>
              <a:rPr lang="zh-CN" altLang="en-US" dirty="0">
                <a:solidFill>
                  <a:srgbClr val="0000FF"/>
                </a:solidFill>
                <a:latin typeface="黑体" panose="02010609060101010101" pitchFamily="49" charset="-122"/>
                <a:ea typeface="黑体" panose="02010609060101010101" pitchFamily="49" charset="-122"/>
                <a:sym typeface="Wingdings" panose="05000000000000000000" pitchFamily="2" charset="2"/>
              </a:rPr>
              <a:t>方程为：</a:t>
            </a:r>
          </a:p>
          <a:p>
            <a:pPr eaLnBrk="1" hangingPunct="1"/>
            <a:r>
              <a:rPr lang="zh-CN" altLang="en-US" dirty="0">
                <a:solidFill>
                  <a:srgbClr val="0000FF"/>
                </a:solidFill>
                <a:latin typeface="黑体" panose="02010609060101010101" pitchFamily="49" charset="-122"/>
                <a:ea typeface="黑体" panose="02010609060101010101" pitchFamily="49" charset="-122"/>
                <a:sym typeface="Wingdings" panose="05000000000000000000" pitchFamily="2" charset="2"/>
              </a:rPr>
              <a:t>         </a:t>
            </a:r>
            <a:r>
              <a:rPr lang="en-US" altLang="zh-CN" i="1" dirty="0">
                <a:solidFill>
                  <a:srgbClr val="0000FF"/>
                </a:solidFill>
                <a:latin typeface="Times New Roman" panose="02020603050405020304" pitchFamily="18" charset="0"/>
                <a:ea typeface="黑体" panose="02010609060101010101" pitchFamily="49" charset="-122"/>
                <a:sym typeface="Wingdings" panose="05000000000000000000" pitchFamily="2" charset="2"/>
              </a:rPr>
              <a:t>i</a:t>
            </a:r>
            <a:r>
              <a:rPr lang="en-US" altLang="zh-CN" baseline="-25000" dirty="0">
                <a:solidFill>
                  <a:srgbClr val="0000FF"/>
                </a:solidFill>
                <a:latin typeface="Times New Roman" panose="02020603050405020304" pitchFamily="18" charset="0"/>
                <a:ea typeface="黑体" panose="02010609060101010101" pitchFamily="49" charset="-122"/>
                <a:sym typeface="Wingdings" panose="05000000000000000000" pitchFamily="2" charset="2"/>
              </a:rPr>
              <a:t>2</a:t>
            </a:r>
            <a:r>
              <a:rPr lang="en-US" altLang="zh-CN" dirty="0">
                <a:solidFill>
                  <a:srgbClr val="0000FF"/>
                </a:solidFill>
                <a:latin typeface="Times New Roman" panose="02020603050405020304" pitchFamily="18" charset="0"/>
                <a:ea typeface="黑体" panose="02010609060101010101" pitchFamily="49" charset="-122"/>
                <a:sym typeface="Wingdings" panose="05000000000000000000" pitchFamily="2" charset="2"/>
              </a:rPr>
              <a:t> – </a:t>
            </a:r>
            <a:r>
              <a:rPr lang="en-US" altLang="zh-CN" i="1" dirty="0">
                <a:solidFill>
                  <a:srgbClr val="0000FF"/>
                </a:solidFill>
                <a:latin typeface="Times New Roman" panose="02020603050405020304" pitchFamily="18" charset="0"/>
                <a:ea typeface="黑体" panose="02010609060101010101" pitchFamily="49" charset="-122"/>
                <a:sym typeface="Wingdings" panose="05000000000000000000" pitchFamily="2" charset="2"/>
              </a:rPr>
              <a:t>i</a:t>
            </a:r>
            <a:r>
              <a:rPr lang="en-US" altLang="zh-CN" baseline="-25000" dirty="0">
                <a:solidFill>
                  <a:srgbClr val="0000FF"/>
                </a:solidFill>
                <a:latin typeface="Times New Roman" panose="02020603050405020304" pitchFamily="18" charset="0"/>
                <a:ea typeface="黑体" panose="02010609060101010101" pitchFamily="49" charset="-122"/>
                <a:sym typeface="Wingdings" panose="05000000000000000000" pitchFamily="2" charset="2"/>
              </a:rPr>
              <a:t>1</a:t>
            </a:r>
            <a:r>
              <a:rPr lang="en-US" altLang="zh-CN" dirty="0">
                <a:solidFill>
                  <a:srgbClr val="0000FF"/>
                </a:solidFill>
                <a:latin typeface="Times New Roman" panose="02020603050405020304" pitchFamily="18" charset="0"/>
                <a:ea typeface="黑体" panose="02010609060101010101" pitchFamily="49" charset="-122"/>
                <a:sym typeface="Wingdings" panose="05000000000000000000" pitchFamily="2" charset="2"/>
              </a:rPr>
              <a:t> –2 = 0</a:t>
            </a:r>
            <a:r>
              <a:rPr lang="en-US" altLang="zh-CN" dirty="0">
                <a:solidFill>
                  <a:srgbClr val="0000FF"/>
                </a:solidFill>
                <a:latin typeface="黑体" panose="02010609060101010101" pitchFamily="49" charset="-122"/>
                <a:ea typeface="黑体" panose="02010609060101010101" pitchFamily="49" charset="-122"/>
                <a:sym typeface="Wingdings" panose="05000000000000000000" pitchFamily="2" charset="2"/>
              </a:rPr>
              <a:t>            (1)</a:t>
            </a:r>
            <a:endParaRPr lang="en-US" altLang="zh-CN" dirty="0">
              <a:solidFill>
                <a:srgbClr val="0000FF"/>
              </a:solidFill>
              <a:latin typeface="黑体" panose="02010609060101010101" pitchFamily="49" charset="-122"/>
              <a:ea typeface="黑体" panose="02010609060101010101" pitchFamily="49" charset="-122"/>
            </a:endParaRPr>
          </a:p>
        </p:txBody>
      </p:sp>
      <p:sp>
        <p:nvSpPr>
          <p:cNvPr id="15385" name="文本框 15384">
            <a:extLst>
              <a:ext uri="{FF2B5EF4-FFF2-40B4-BE49-F238E27FC236}">
                <a16:creationId xmlns:a16="http://schemas.microsoft.com/office/drawing/2014/main" id="{9B28FB80-CCB3-4479-9406-FA1DF5947D24}"/>
              </a:ext>
            </a:extLst>
          </p:cNvPr>
          <p:cNvSpPr txBox="1">
            <a:spLocks noChangeArrowheads="1"/>
          </p:cNvSpPr>
          <p:nvPr/>
        </p:nvSpPr>
        <p:spPr bwMode="auto">
          <a:xfrm>
            <a:off x="228600" y="3429000"/>
            <a:ext cx="5715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dirty="0">
                <a:solidFill>
                  <a:srgbClr val="0000FF"/>
                </a:solidFill>
                <a:latin typeface="黑体" panose="02010609060101010101" pitchFamily="49" charset="-122"/>
                <a:ea typeface="黑体" panose="02010609060101010101" pitchFamily="49" charset="-122"/>
                <a:sym typeface="Wingdings" panose="05000000000000000000" pitchFamily="2" charset="2"/>
              </a:rPr>
              <a:t>(5) </a:t>
            </a:r>
            <a:r>
              <a:rPr lang="zh-CN" altLang="en-US" dirty="0">
                <a:solidFill>
                  <a:srgbClr val="0000FF"/>
                </a:solidFill>
                <a:latin typeface="黑体" panose="02010609060101010101" pitchFamily="49" charset="-122"/>
                <a:ea typeface="黑体" panose="02010609060101010101" pitchFamily="49" charset="-122"/>
                <a:sym typeface="Wingdings" panose="05000000000000000000" pitchFamily="2" charset="2"/>
              </a:rPr>
              <a:t>对两个网孔，利用</a:t>
            </a:r>
            <a:r>
              <a:rPr lang="en-US" altLang="zh-CN" dirty="0">
                <a:solidFill>
                  <a:srgbClr val="0000FF"/>
                </a:solidFill>
                <a:latin typeface="黑体" panose="02010609060101010101" pitchFamily="49" charset="-122"/>
                <a:ea typeface="黑体" panose="02010609060101010101" pitchFamily="49" charset="-122"/>
                <a:sym typeface="Wingdings" panose="05000000000000000000" pitchFamily="2" charset="2"/>
              </a:rPr>
              <a:t>KVL</a:t>
            </a:r>
            <a:r>
              <a:rPr lang="zh-CN" altLang="en-US" dirty="0">
                <a:solidFill>
                  <a:srgbClr val="0000FF"/>
                </a:solidFill>
                <a:latin typeface="黑体" panose="02010609060101010101" pitchFamily="49" charset="-122"/>
                <a:ea typeface="黑体" panose="02010609060101010101" pitchFamily="49" charset="-122"/>
                <a:sym typeface="Wingdings" panose="05000000000000000000" pitchFamily="2" charset="2"/>
              </a:rPr>
              <a:t>和</a:t>
            </a:r>
            <a:r>
              <a:rPr lang="en-US" altLang="zh-CN" dirty="0">
                <a:solidFill>
                  <a:srgbClr val="0000FF"/>
                </a:solidFill>
                <a:latin typeface="黑体" panose="02010609060101010101" pitchFamily="49" charset="-122"/>
                <a:ea typeface="黑体" panose="02010609060101010101" pitchFamily="49" charset="-122"/>
                <a:sym typeface="Wingdings" panose="05000000000000000000" pitchFamily="2" charset="2"/>
              </a:rPr>
              <a:t>OL</a:t>
            </a:r>
            <a:r>
              <a:rPr lang="zh-CN" altLang="en-US" dirty="0">
                <a:solidFill>
                  <a:srgbClr val="0000FF"/>
                </a:solidFill>
                <a:latin typeface="黑体" panose="02010609060101010101" pitchFamily="49" charset="-122"/>
                <a:ea typeface="黑体" panose="02010609060101010101" pitchFamily="49" charset="-122"/>
                <a:sym typeface="Wingdings" panose="05000000000000000000" pitchFamily="2" charset="2"/>
              </a:rPr>
              <a:t>列回路方程为：</a:t>
            </a:r>
          </a:p>
          <a:p>
            <a:pPr eaLnBrk="1" hangingPunct="1"/>
            <a:r>
              <a:rPr lang="zh-CN" altLang="en-US" dirty="0">
                <a:solidFill>
                  <a:srgbClr val="0000FF"/>
                </a:solidFill>
                <a:latin typeface="华文新魏" panose="02010800040101010101" pitchFamily="2" charset="-122"/>
                <a:ea typeface="华文新魏" panose="02010800040101010101" pitchFamily="2" charset="-122"/>
                <a:sym typeface="Wingdings" panose="05000000000000000000" pitchFamily="2" charset="2"/>
              </a:rPr>
              <a:t>        </a:t>
            </a:r>
            <a:r>
              <a:rPr lang="en-US" altLang="zh-CN" dirty="0">
                <a:solidFill>
                  <a:srgbClr val="0000FF"/>
                </a:solidFill>
                <a:latin typeface="华文新魏" panose="02010800040101010101" pitchFamily="2" charset="-122"/>
                <a:ea typeface="华文新魏" panose="02010800040101010101" pitchFamily="2" charset="-122"/>
                <a:sym typeface="Wingdings" panose="05000000000000000000" pitchFamily="2" charset="2"/>
              </a:rPr>
              <a:t>2 </a:t>
            </a:r>
            <a:r>
              <a:rPr lang="en-US" altLang="zh-CN" i="1" dirty="0">
                <a:solidFill>
                  <a:srgbClr val="0000FF"/>
                </a:solidFill>
                <a:latin typeface="Times New Roman" panose="02020603050405020304" pitchFamily="18" charset="0"/>
                <a:ea typeface="华文新魏" panose="02010800040101010101" pitchFamily="2" charset="-122"/>
                <a:sym typeface="Wingdings" panose="05000000000000000000" pitchFamily="2" charset="2"/>
              </a:rPr>
              <a:t>i</a:t>
            </a:r>
            <a:r>
              <a:rPr lang="en-US" altLang="zh-CN" baseline="-25000" dirty="0">
                <a:solidFill>
                  <a:srgbClr val="0000FF"/>
                </a:solidFill>
                <a:latin typeface="Times New Roman" panose="02020603050405020304" pitchFamily="18" charset="0"/>
                <a:ea typeface="华文新魏" panose="02010800040101010101" pitchFamily="2" charset="-122"/>
                <a:sym typeface="Wingdings" panose="05000000000000000000" pitchFamily="2" charset="2"/>
              </a:rPr>
              <a:t>1</a:t>
            </a:r>
            <a:r>
              <a:rPr lang="en-US" altLang="zh-CN" dirty="0">
                <a:solidFill>
                  <a:srgbClr val="0000FF"/>
                </a:solidFill>
                <a:latin typeface="Times New Roman" panose="02020603050405020304" pitchFamily="18" charset="0"/>
                <a:ea typeface="华文新魏" panose="02010800040101010101" pitchFamily="2" charset="-122"/>
                <a:sym typeface="Wingdings" panose="05000000000000000000" pitchFamily="2" charset="2"/>
              </a:rPr>
              <a:t> + </a:t>
            </a:r>
            <a:r>
              <a:rPr lang="en-US" altLang="zh-CN" i="1" dirty="0">
                <a:solidFill>
                  <a:srgbClr val="0000FF"/>
                </a:solidFill>
                <a:latin typeface="Times New Roman" panose="02020603050405020304" pitchFamily="18" charset="0"/>
                <a:ea typeface="华文新魏" panose="02010800040101010101" pitchFamily="2" charset="-122"/>
                <a:sym typeface="Wingdings" panose="05000000000000000000" pitchFamily="2" charset="2"/>
              </a:rPr>
              <a:t>U</a:t>
            </a:r>
            <a:r>
              <a:rPr lang="en-US" altLang="zh-CN" dirty="0">
                <a:solidFill>
                  <a:srgbClr val="0000FF"/>
                </a:solidFill>
                <a:latin typeface="Times New Roman" panose="02020603050405020304" pitchFamily="18" charset="0"/>
                <a:ea typeface="华文新魏" panose="02010800040101010101" pitchFamily="2" charset="-122"/>
                <a:sym typeface="Wingdings" panose="05000000000000000000" pitchFamily="2" charset="2"/>
              </a:rPr>
              <a:t>  – 12 = 0                           (2)</a:t>
            </a:r>
          </a:p>
          <a:p>
            <a:pPr eaLnBrk="1" hangingPunct="1"/>
            <a:r>
              <a:rPr lang="en-US" altLang="zh-CN" dirty="0">
                <a:solidFill>
                  <a:srgbClr val="0000FF"/>
                </a:solidFill>
                <a:latin typeface="Times New Roman" panose="02020603050405020304" pitchFamily="18" charset="0"/>
                <a:ea typeface="黑体" panose="02010609060101010101" pitchFamily="49" charset="-122"/>
              </a:rPr>
              <a:t>       </a:t>
            </a:r>
            <a:r>
              <a:rPr lang="en-US" altLang="zh-CN" dirty="0">
                <a:solidFill>
                  <a:srgbClr val="0000FF"/>
                </a:solidFill>
                <a:latin typeface="华文新魏" panose="02010800040101010101" pitchFamily="2" charset="-122"/>
                <a:ea typeface="华文新魏" panose="02010800040101010101" pitchFamily="2" charset="-122"/>
                <a:sym typeface="Wingdings" panose="05000000000000000000" pitchFamily="2" charset="2"/>
              </a:rPr>
              <a:t>2 </a:t>
            </a:r>
            <a:r>
              <a:rPr lang="en-US" altLang="zh-CN" i="1" dirty="0">
                <a:solidFill>
                  <a:srgbClr val="0000FF"/>
                </a:solidFill>
                <a:latin typeface="Times New Roman" panose="02020603050405020304" pitchFamily="18" charset="0"/>
                <a:ea typeface="华文新魏" panose="02010800040101010101" pitchFamily="2" charset="-122"/>
                <a:sym typeface="Wingdings" panose="05000000000000000000" pitchFamily="2" charset="2"/>
              </a:rPr>
              <a:t>i</a:t>
            </a:r>
            <a:r>
              <a:rPr lang="en-US" altLang="zh-CN" baseline="-25000" dirty="0">
                <a:solidFill>
                  <a:srgbClr val="0000FF"/>
                </a:solidFill>
                <a:latin typeface="Times New Roman" panose="02020603050405020304" pitchFamily="18" charset="0"/>
                <a:ea typeface="华文新魏" panose="02010800040101010101" pitchFamily="2" charset="-122"/>
                <a:sym typeface="Wingdings" panose="05000000000000000000" pitchFamily="2" charset="2"/>
              </a:rPr>
              <a:t>2</a:t>
            </a:r>
            <a:r>
              <a:rPr lang="en-US" altLang="zh-CN" dirty="0">
                <a:solidFill>
                  <a:srgbClr val="0000FF"/>
                </a:solidFill>
                <a:latin typeface="Times New Roman" panose="02020603050405020304" pitchFamily="18" charset="0"/>
                <a:ea typeface="华文新魏" panose="02010800040101010101" pitchFamily="2" charset="-122"/>
                <a:sym typeface="Wingdings" panose="05000000000000000000" pitchFamily="2" charset="2"/>
              </a:rPr>
              <a:t> + 2</a:t>
            </a:r>
            <a:r>
              <a:rPr lang="en-US" altLang="zh-CN" i="1" dirty="0">
                <a:solidFill>
                  <a:srgbClr val="0000FF"/>
                </a:solidFill>
                <a:latin typeface="Times New Roman" panose="02020603050405020304" pitchFamily="18" charset="0"/>
                <a:ea typeface="华文新魏" panose="02010800040101010101" pitchFamily="2" charset="-122"/>
                <a:sym typeface="Wingdings" panose="05000000000000000000" pitchFamily="2" charset="2"/>
              </a:rPr>
              <a:t>u</a:t>
            </a:r>
            <a:r>
              <a:rPr lang="en-US" altLang="zh-CN" baseline="-25000" dirty="0">
                <a:solidFill>
                  <a:srgbClr val="0000FF"/>
                </a:solidFill>
                <a:latin typeface="Times New Roman" panose="02020603050405020304" pitchFamily="18" charset="0"/>
                <a:ea typeface="华文新魏" panose="02010800040101010101" pitchFamily="2" charset="-122"/>
                <a:sym typeface="Wingdings" panose="05000000000000000000" pitchFamily="2" charset="2"/>
              </a:rPr>
              <a:t>1</a:t>
            </a:r>
            <a:r>
              <a:rPr lang="en-US" altLang="zh-CN" dirty="0">
                <a:solidFill>
                  <a:srgbClr val="0000FF"/>
                </a:solidFill>
                <a:latin typeface="Times New Roman" panose="02020603050405020304" pitchFamily="18" charset="0"/>
                <a:ea typeface="华文新魏" panose="02010800040101010101" pitchFamily="2" charset="-122"/>
                <a:sym typeface="Wingdings" panose="05000000000000000000" pitchFamily="2" charset="2"/>
              </a:rPr>
              <a:t>  – </a:t>
            </a:r>
            <a:r>
              <a:rPr lang="en-US" altLang="zh-CN" i="1" dirty="0">
                <a:solidFill>
                  <a:srgbClr val="0000FF"/>
                </a:solidFill>
                <a:latin typeface="Times New Roman" panose="02020603050405020304" pitchFamily="18" charset="0"/>
                <a:ea typeface="华文新魏" panose="02010800040101010101" pitchFamily="2" charset="-122"/>
                <a:sym typeface="Wingdings" panose="05000000000000000000" pitchFamily="2" charset="2"/>
              </a:rPr>
              <a:t>U</a:t>
            </a:r>
            <a:r>
              <a:rPr lang="en-US" altLang="zh-CN" dirty="0">
                <a:solidFill>
                  <a:srgbClr val="0000FF"/>
                </a:solidFill>
                <a:latin typeface="Times New Roman" panose="02020603050405020304" pitchFamily="18" charset="0"/>
                <a:ea typeface="华文新魏" panose="02010800040101010101" pitchFamily="2" charset="-122"/>
                <a:sym typeface="Wingdings" panose="05000000000000000000" pitchFamily="2" charset="2"/>
              </a:rPr>
              <a:t> = 0                           (3)</a:t>
            </a:r>
          </a:p>
        </p:txBody>
      </p:sp>
      <p:sp>
        <p:nvSpPr>
          <p:cNvPr id="15388" name="文本框 15387">
            <a:extLst>
              <a:ext uri="{FF2B5EF4-FFF2-40B4-BE49-F238E27FC236}">
                <a16:creationId xmlns:a16="http://schemas.microsoft.com/office/drawing/2014/main" id="{02B1B503-FA56-473C-9B11-0875796C2382}"/>
              </a:ext>
            </a:extLst>
          </p:cNvPr>
          <p:cNvSpPr txBox="1">
            <a:spLocks noChangeArrowheads="1"/>
          </p:cNvSpPr>
          <p:nvPr/>
        </p:nvSpPr>
        <p:spPr bwMode="auto">
          <a:xfrm>
            <a:off x="228600" y="4343400"/>
            <a:ext cx="762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dirty="0">
                <a:solidFill>
                  <a:srgbClr val="0000FF"/>
                </a:solidFill>
                <a:latin typeface="黑体" panose="02010609060101010101" pitchFamily="49" charset="-122"/>
                <a:ea typeface="黑体" panose="02010609060101010101" pitchFamily="49" charset="-122"/>
                <a:sym typeface="Wingdings" panose="05000000000000000000" pitchFamily="2" charset="2"/>
              </a:rPr>
              <a:t>(6) </a:t>
            </a:r>
            <a:r>
              <a:rPr lang="zh-CN" altLang="en-US" dirty="0">
                <a:solidFill>
                  <a:srgbClr val="0000FF"/>
                </a:solidFill>
                <a:latin typeface="黑体" panose="02010609060101010101" pitchFamily="49" charset="-122"/>
                <a:ea typeface="黑体" panose="02010609060101010101" pitchFamily="49" charset="-122"/>
                <a:sym typeface="Wingdings" panose="05000000000000000000" pitchFamily="2" charset="2"/>
              </a:rPr>
              <a:t>上面三个方程，四个未知量。</a:t>
            </a:r>
            <a:endParaRPr lang="zh-CN" altLang="en-US" dirty="0">
              <a:solidFill>
                <a:srgbClr val="0000FF"/>
              </a:solidFill>
              <a:latin typeface="Times New Roman" panose="02020603050405020304" pitchFamily="18" charset="0"/>
              <a:ea typeface="黑体" panose="02010609060101010101" pitchFamily="49" charset="-122"/>
            </a:endParaRPr>
          </a:p>
        </p:txBody>
      </p:sp>
      <p:sp>
        <p:nvSpPr>
          <p:cNvPr id="15389" name="文本框 15388">
            <a:extLst>
              <a:ext uri="{FF2B5EF4-FFF2-40B4-BE49-F238E27FC236}">
                <a16:creationId xmlns:a16="http://schemas.microsoft.com/office/drawing/2014/main" id="{A75C6E26-D890-44A8-96EF-E6E36DA487D6}"/>
              </a:ext>
            </a:extLst>
          </p:cNvPr>
          <p:cNvSpPr txBox="1">
            <a:spLocks noChangeArrowheads="1"/>
          </p:cNvSpPr>
          <p:nvPr/>
        </p:nvSpPr>
        <p:spPr bwMode="auto">
          <a:xfrm>
            <a:off x="250825" y="5157788"/>
            <a:ext cx="807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0000FF"/>
                </a:solidFill>
                <a:latin typeface="黑体" panose="02010609060101010101" pitchFamily="49" charset="-122"/>
                <a:ea typeface="黑体" panose="02010609060101010101" pitchFamily="49" charset="-122"/>
                <a:sym typeface="Wingdings" panose="05000000000000000000" pitchFamily="2" charset="2"/>
              </a:rPr>
              <a:t>(7) </a:t>
            </a:r>
            <a:r>
              <a:rPr lang="zh-CN" altLang="en-US">
                <a:solidFill>
                  <a:srgbClr val="0000FF"/>
                </a:solidFill>
                <a:latin typeface="黑体" panose="02010609060101010101" pitchFamily="49" charset="-122"/>
                <a:ea typeface="黑体" panose="02010609060101010101" pitchFamily="49" charset="-122"/>
                <a:sym typeface="Wingdings" panose="05000000000000000000" pitchFamily="2" charset="2"/>
              </a:rPr>
              <a:t>解式</a:t>
            </a:r>
            <a:r>
              <a:rPr lang="en-US" altLang="zh-CN">
                <a:solidFill>
                  <a:srgbClr val="0000FF"/>
                </a:solidFill>
                <a:latin typeface="黑体" panose="02010609060101010101" pitchFamily="49" charset="-122"/>
                <a:ea typeface="黑体" panose="02010609060101010101" pitchFamily="49" charset="-122"/>
                <a:sym typeface="Wingdings" panose="05000000000000000000" pitchFamily="2" charset="2"/>
              </a:rPr>
              <a:t>(1)(2)(3)(4)</a:t>
            </a:r>
            <a:r>
              <a:rPr lang="zh-CN" altLang="en-US">
                <a:solidFill>
                  <a:srgbClr val="0000FF"/>
                </a:solidFill>
                <a:latin typeface="黑体" panose="02010609060101010101" pitchFamily="49" charset="-122"/>
                <a:ea typeface="黑体" panose="02010609060101010101" pitchFamily="49" charset="-122"/>
                <a:sym typeface="Wingdings" panose="05000000000000000000" pitchFamily="2" charset="2"/>
              </a:rPr>
              <a:t>得支路电流为</a:t>
            </a:r>
            <a:r>
              <a:rPr lang="zh-CN" altLang="en-US">
                <a:solidFill>
                  <a:srgbClr val="0000FF"/>
                </a:solidFill>
                <a:latin typeface="华文新魏" panose="02010800040101010101" pitchFamily="2" charset="-122"/>
                <a:ea typeface="华文新魏" panose="02010800040101010101" pitchFamily="2" charset="-122"/>
                <a:sym typeface="Wingdings" panose="05000000000000000000" pitchFamily="2" charset="2"/>
              </a:rPr>
              <a:t>      </a:t>
            </a:r>
            <a:r>
              <a:rPr lang="en-US" altLang="zh-CN" i="1">
                <a:solidFill>
                  <a:srgbClr val="0000FF"/>
                </a:solidFill>
                <a:latin typeface="Times New Roman" panose="02020603050405020304" pitchFamily="18" charset="0"/>
                <a:ea typeface="华文新魏" panose="02010800040101010101" pitchFamily="2" charset="-122"/>
                <a:sym typeface="Wingdings" panose="05000000000000000000" pitchFamily="2" charset="2"/>
              </a:rPr>
              <a:t>i</a:t>
            </a:r>
            <a:r>
              <a:rPr lang="en-US" altLang="zh-CN" baseline="-25000">
                <a:solidFill>
                  <a:srgbClr val="0000FF"/>
                </a:solidFill>
                <a:latin typeface="Times New Roman" panose="02020603050405020304" pitchFamily="18" charset="0"/>
                <a:ea typeface="华文新魏" panose="02010800040101010101" pitchFamily="2" charset="-122"/>
                <a:sym typeface="Wingdings" panose="05000000000000000000" pitchFamily="2" charset="2"/>
              </a:rPr>
              <a:t>1</a:t>
            </a:r>
            <a:r>
              <a:rPr lang="en-US" altLang="zh-CN">
                <a:solidFill>
                  <a:srgbClr val="0000FF"/>
                </a:solidFill>
                <a:latin typeface="Times New Roman" panose="02020603050405020304" pitchFamily="18" charset="0"/>
                <a:ea typeface="华文新魏" panose="02010800040101010101" pitchFamily="2" charset="-122"/>
                <a:sym typeface="Wingdings" panose="05000000000000000000" pitchFamily="2" charset="2"/>
              </a:rPr>
              <a:t> = 1A</a:t>
            </a:r>
            <a:r>
              <a:rPr lang="zh-CN" altLang="en-US">
                <a:solidFill>
                  <a:srgbClr val="0000FF"/>
                </a:solidFill>
                <a:latin typeface="Times New Roman" panose="02020603050405020304" pitchFamily="18" charset="0"/>
                <a:ea typeface="华文新魏" panose="02010800040101010101" pitchFamily="2" charset="-122"/>
                <a:sym typeface="Wingdings" panose="05000000000000000000" pitchFamily="2" charset="2"/>
              </a:rPr>
              <a:t>，     </a:t>
            </a:r>
            <a:r>
              <a:rPr lang="en-US" altLang="zh-CN" i="1">
                <a:solidFill>
                  <a:srgbClr val="0000FF"/>
                </a:solidFill>
                <a:latin typeface="Times New Roman" panose="02020603050405020304" pitchFamily="18" charset="0"/>
                <a:ea typeface="华文新魏" panose="02010800040101010101" pitchFamily="2" charset="-122"/>
                <a:sym typeface="Wingdings" panose="05000000000000000000" pitchFamily="2" charset="2"/>
              </a:rPr>
              <a:t>i</a:t>
            </a:r>
            <a:r>
              <a:rPr lang="en-US" altLang="zh-CN" baseline="-25000">
                <a:solidFill>
                  <a:srgbClr val="0000FF"/>
                </a:solidFill>
                <a:latin typeface="Times New Roman" panose="02020603050405020304" pitchFamily="18" charset="0"/>
                <a:ea typeface="华文新魏" panose="02010800040101010101" pitchFamily="2" charset="-122"/>
                <a:sym typeface="Wingdings" panose="05000000000000000000" pitchFamily="2" charset="2"/>
              </a:rPr>
              <a:t>2</a:t>
            </a:r>
            <a:r>
              <a:rPr lang="en-US" altLang="zh-CN">
                <a:solidFill>
                  <a:srgbClr val="0000FF"/>
                </a:solidFill>
                <a:latin typeface="Times New Roman" panose="02020603050405020304" pitchFamily="18" charset="0"/>
                <a:ea typeface="华文新魏" panose="02010800040101010101" pitchFamily="2" charset="-122"/>
                <a:sym typeface="Wingdings" panose="05000000000000000000" pitchFamily="2" charset="2"/>
              </a:rPr>
              <a:t> = 3A</a:t>
            </a:r>
          </a:p>
        </p:txBody>
      </p:sp>
      <p:sp>
        <p:nvSpPr>
          <p:cNvPr id="15390" name="文本框 15389">
            <a:extLst>
              <a:ext uri="{FF2B5EF4-FFF2-40B4-BE49-F238E27FC236}">
                <a16:creationId xmlns:a16="http://schemas.microsoft.com/office/drawing/2014/main" id="{6C715334-26DA-48B0-B785-B2069DA922F2}"/>
              </a:ext>
            </a:extLst>
          </p:cNvPr>
          <p:cNvSpPr txBox="1">
            <a:spLocks noChangeArrowheads="1"/>
          </p:cNvSpPr>
          <p:nvPr/>
        </p:nvSpPr>
        <p:spPr bwMode="auto">
          <a:xfrm>
            <a:off x="179388" y="5661025"/>
            <a:ext cx="800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rgbClr val="0000FF"/>
                </a:solidFill>
                <a:latin typeface="黑体" panose="02010609060101010101" pitchFamily="49" charset="-122"/>
                <a:ea typeface="黑体" panose="02010609060101010101" pitchFamily="49" charset="-122"/>
                <a:sym typeface="Wingdings" panose="05000000000000000000" pitchFamily="2" charset="2"/>
              </a:rPr>
              <a:t>(8) </a:t>
            </a:r>
            <a:r>
              <a:rPr lang="zh-CN" altLang="en-US">
                <a:solidFill>
                  <a:srgbClr val="0000FF"/>
                </a:solidFill>
                <a:latin typeface="黑体" panose="02010609060101010101" pitchFamily="49" charset="-122"/>
                <a:ea typeface="黑体" panose="02010609060101010101" pitchFamily="49" charset="-122"/>
                <a:sym typeface="Wingdings" panose="05000000000000000000" pitchFamily="2" charset="2"/>
              </a:rPr>
              <a:t>求电阻吸收的功率为</a:t>
            </a:r>
            <a:r>
              <a:rPr lang="zh-CN" altLang="en-US">
                <a:solidFill>
                  <a:srgbClr val="0000FF"/>
                </a:solidFill>
                <a:latin typeface="华文新魏" panose="02010800040101010101" pitchFamily="2" charset="-122"/>
                <a:ea typeface="华文新魏" panose="02010800040101010101" pitchFamily="2" charset="-122"/>
                <a:sym typeface="Wingdings" panose="05000000000000000000" pitchFamily="2" charset="2"/>
              </a:rPr>
              <a:t>      </a:t>
            </a:r>
            <a:r>
              <a:rPr lang="en-US" altLang="zh-CN" i="1">
                <a:solidFill>
                  <a:srgbClr val="0000FF"/>
                </a:solidFill>
                <a:latin typeface="Times New Roman" panose="02020603050405020304" pitchFamily="18" charset="0"/>
                <a:ea typeface="华文新魏" panose="02010800040101010101" pitchFamily="2" charset="-122"/>
                <a:sym typeface="Wingdings" panose="05000000000000000000" pitchFamily="2" charset="2"/>
              </a:rPr>
              <a:t>P</a:t>
            </a:r>
            <a:r>
              <a:rPr lang="en-US" altLang="zh-CN" baseline="-25000">
                <a:solidFill>
                  <a:srgbClr val="0000FF"/>
                </a:solidFill>
                <a:latin typeface="Times New Roman" panose="02020603050405020304" pitchFamily="18" charset="0"/>
                <a:ea typeface="华文新魏" panose="02010800040101010101" pitchFamily="2" charset="-122"/>
                <a:sym typeface="Wingdings" panose="05000000000000000000" pitchFamily="2" charset="2"/>
              </a:rPr>
              <a:t>1</a:t>
            </a:r>
            <a:r>
              <a:rPr lang="en-US" altLang="zh-CN">
                <a:solidFill>
                  <a:srgbClr val="0000FF"/>
                </a:solidFill>
                <a:latin typeface="Times New Roman" panose="02020603050405020304" pitchFamily="18" charset="0"/>
                <a:ea typeface="华文新魏" panose="02010800040101010101" pitchFamily="2" charset="-122"/>
                <a:sym typeface="Wingdings" panose="05000000000000000000" pitchFamily="2" charset="2"/>
              </a:rPr>
              <a:t> = </a:t>
            </a:r>
            <a:r>
              <a:rPr lang="en-US" altLang="zh-CN">
                <a:solidFill>
                  <a:srgbClr val="0000FF"/>
                </a:solidFill>
                <a:latin typeface="华文新魏" panose="02010800040101010101" pitchFamily="2" charset="-122"/>
                <a:ea typeface="华文新魏" panose="02010800040101010101" pitchFamily="2" charset="-122"/>
                <a:sym typeface="Wingdings" panose="05000000000000000000" pitchFamily="2" charset="2"/>
              </a:rPr>
              <a:t> </a:t>
            </a:r>
            <a:r>
              <a:rPr lang="en-US" altLang="zh-CN" i="1">
                <a:solidFill>
                  <a:srgbClr val="0000FF"/>
                </a:solidFill>
                <a:latin typeface="Times New Roman" panose="02020603050405020304" pitchFamily="18" charset="0"/>
                <a:ea typeface="华文新魏" panose="02010800040101010101" pitchFamily="2" charset="-122"/>
                <a:sym typeface="Wingdings" panose="05000000000000000000" pitchFamily="2" charset="2"/>
              </a:rPr>
              <a:t>i</a:t>
            </a:r>
            <a:r>
              <a:rPr lang="en-US" altLang="zh-CN" baseline="-25000">
                <a:solidFill>
                  <a:srgbClr val="0000FF"/>
                </a:solidFill>
                <a:latin typeface="Times New Roman" panose="02020603050405020304" pitchFamily="18" charset="0"/>
                <a:ea typeface="华文新魏" panose="02010800040101010101" pitchFamily="2" charset="-122"/>
                <a:sym typeface="Wingdings" panose="05000000000000000000" pitchFamily="2" charset="2"/>
              </a:rPr>
              <a:t>1</a:t>
            </a:r>
            <a:r>
              <a:rPr lang="en-US" altLang="zh-CN" baseline="30000">
                <a:solidFill>
                  <a:srgbClr val="0000FF"/>
                </a:solidFill>
                <a:latin typeface="Times New Roman" panose="02020603050405020304" pitchFamily="18" charset="0"/>
                <a:ea typeface="华文新魏" panose="02010800040101010101" pitchFamily="2" charset="-122"/>
                <a:sym typeface="Wingdings" panose="05000000000000000000" pitchFamily="2" charset="2"/>
              </a:rPr>
              <a:t>2</a:t>
            </a:r>
            <a:r>
              <a:rPr lang="en-US" altLang="zh-CN">
                <a:solidFill>
                  <a:srgbClr val="0000FF"/>
                </a:solidFill>
                <a:latin typeface="Times New Roman" panose="02020603050405020304" pitchFamily="18" charset="0"/>
                <a:ea typeface="华文新魏" panose="02010800040101010101" pitchFamily="2" charset="-122"/>
                <a:sym typeface="Wingdings" panose="05000000000000000000" pitchFamily="2" charset="2"/>
              </a:rPr>
              <a:t>×2 = 2(W)</a:t>
            </a:r>
            <a:r>
              <a:rPr lang="zh-CN" altLang="en-US">
                <a:solidFill>
                  <a:srgbClr val="0000FF"/>
                </a:solidFill>
                <a:latin typeface="Times New Roman" panose="02020603050405020304" pitchFamily="18" charset="0"/>
                <a:ea typeface="华文新魏" panose="02010800040101010101" pitchFamily="2" charset="-122"/>
                <a:sym typeface="Wingdings" panose="05000000000000000000" pitchFamily="2" charset="2"/>
              </a:rPr>
              <a:t>，   </a:t>
            </a:r>
            <a:r>
              <a:rPr lang="en-US" altLang="zh-CN" i="1">
                <a:solidFill>
                  <a:srgbClr val="0000FF"/>
                </a:solidFill>
                <a:latin typeface="Times New Roman" panose="02020603050405020304" pitchFamily="18" charset="0"/>
                <a:ea typeface="华文新魏" panose="02010800040101010101" pitchFamily="2" charset="-122"/>
                <a:sym typeface="Wingdings" panose="05000000000000000000" pitchFamily="2" charset="2"/>
              </a:rPr>
              <a:t>P</a:t>
            </a:r>
            <a:r>
              <a:rPr lang="en-US" altLang="zh-CN" baseline="-25000">
                <a:solidFill>
                  <a:srgbClr val="0000FF"/>
                </a:solidFill>
                <a:latin typeface="Times New Roman" panose="02020603050405020304" pitchFamily="18" charset="0"/>
                <a:ea typeface="华文新魏" panose="02010800040101010101" pitchFamily="2" charset="-122"/>
                <a:sym typeface="Wingdings" panose="05000000000000000000" pitchFamily="2" charset="2"/>
              </a:rPr>
              <a:t>2</a:t>
            </a:r>
            <a:r>
              <a:rPr lang="en-US" altLang="zh-CN">
                <a:solidFill>
                  <a:srgbClr val="0000FF"/>
                </a:solidFill>
                <a:latin typeface="Times New Roman" panose="02020603050405020304" pitchFamily="18" charset="0"/>
                <a:ea typeface="华文新魏" panose="02010800040101010101" pitchFamily="2" charset="-122"/>
                <a:sym typeface="Wingdings" panose="05000000000000000000" pitchFamily="2" charset="2"/>
              </a:rPr>
              <a:t>=  </a:t>
            </a:r>
            <a:r>
              <a:rPr lang="en-US" altLang="zh-CN" i="1">
                <a:solidFill>
                  <a:srgbClr val="0000FF"/>
                </a:solidFill>
                <a:latin typeface="Times New Roman" panose="02020603050405020304" pitchFamily="18" charset="0"/>
                <a:ea typeface="华文新魏" panose="02010800040101010101" pitchFamily="2" charset="-122"/>
                <a:sym typeface="Wingdings" panose="05000000000000000000" pitchFamily="2" charset="2"/>
              </a:rPr>
              <a:t>i</a:t>
            </a:r>
            <a:r>
              <a:rPr lang="en-US" altLang="zh-CN" baseline="-25000">
                <a:solidFill>
                  <a:srgbClr val="0000FF"/>
                </a:solidFill>
                <a:latin typeface="Times New Roman" panose="02020603050405020304" pitchFamily="18" charset="0"/>
                <a:ea typeface="华文新魏" panose="02010800040101010101" pitchFamily="2" charset="-122"/>
                <a:sym typeface="Wingdings" panose="05000000000000000000" pitchFamily="2" charset="2"/>
              </a:rPr>
              <a:t>2</a:t>
            </a:r>
            <a:r>
              <a:rPr lang="en-US" altLang="zh-CN" baseline="30000">
                <a:solidFill>
                  <a:srgbClr val="0000FF"/>
                </a:solidFill>
                <a:latin typeface="Times New Roman" panose="02020603050405020304" pitchFamily="18" charset="0"/>
                <a:ea typeface="华文新魏" panose="02010800040101010101" pitchFamily="2" charset="-122"/>
                <a:sym typeface="Wingdings" panose="05000000000000000000" pitchFamily="2" charset="2"/>
              </a:rPr>
              <a:t>2</a:t>
            </a:r>
            <a:r>
              <a:rPr lang="en-US" altLang="zh-CN">
                <a:solidFill>
                  <a:srgbClr val="0000FF"/>
                </a:solidFill>
                <a:latin typeface="Times New Roman" panose="02020603050405020304" pitchFamily="18" charset="0"/>
                <a:ea typeface="华文新魏" panose="02010800040101010101" pitchFamily="2" charset="-122"/>
                <a:sym typeface="Wingdings" panose="05000000000000000000" pitchFamily="2" charset="2"/>
              </a:rPr>
              <a:t>×2 = 18(W)</a:t>
            </a:r>
          </a:p>
        </p:txBody>
      </p:sp>
      <p:sp>
        <p:nvSpPr>
          <p:cNvPr id="14357" name="文本框 15394">
            <a:hlinkClick r:id="" action="ppaction://hlinkshowjump?jump=nextslide"/>
            <a:extLst>
              <a:ext uri="{FF2B5EF4-FFF2-40B4-BE49-F238E27FC236}">
                <a16:creationId xmlns:a16="http://schemas.microsoft.com/office/drawing/2014/main" id="{32A6C222-F249-4992-96EE-DDBFFA4C0515}"/>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14358" name="文本框 15395">
            <a:hlinkClick r:id="" action="ppaction://hlinkshowjump?jump=previousslide"/>
            <a:extLst>
              <a:ext uri="{FF2B5EF4-FFF2-40B4-BE49-F238E27FC236}">
                <a16:creationId xmlns:a16="http://schemas.microsoft.com/office/drawing/2014/main" id="{0DBF06E4-9037-4F28-8363-01B385211D3C}"/>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14359" name="文本框 15396">
            <a:extLst>
              <a:ext uri="{FF2B5EF4-FFF2-40B4-BE49-F238E27FC236}">
                <a16:creationId xmlns:a16="http://schemas.microsoft.com/office/drawing/2014/main" id="{D714E102-CFFA-45D5-A373-E99123813AE7}"/>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3504DEE5-7FBF-4C54-BF75-289EB7AC93C7}"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6</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14360" name="文本框 15397">
            <a:hlinkClick r:id="" action="ppaction://hlinkshowjump?jump=firstslide"/>
            <a:extLst>
              <a:ext uri="{FF2B5EF4-FFF2-40B4-BE49-F238E27FC236}">
                <a16:creationId xmlns:a16="http://schemas.microsoft.com/office/drawing/2014/main" id="{E87F9FCB-AB8E-4CEA-AEDD-74D5CBB67C72}"/>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20506" name="标题 15398">
            <a:extLst>
              <a:ext uri="{FF2B5EF4-FFF2-40B4-BE49-F238E27FC236}">
                <a16:creationId xmlns:a16="http://schemas.microsoft.com/office/drawing/2014/main" id="{E4595D64-C840-4DB1-BF77-6342ABD2C843}"/>
              </a:ext>
            </a:extLst>
          </p:cNvPr>
          <p:cNvSpPr>
            <a:spLocks noGrp="1" noChangeArrowheads="1"/>
          </p:cNvSpPr>
          <p:nvPr>
            <p:ph type="title" idx="4294967295"/>
          </p:nvPr>
        </p:nvSpPr>
        <p:spPr>
          <a:xfrm>
            <a:off x="381000" y="838200"/>
            <a:ext cx="2438400" cy="381000"/>
          </a:xfrm>
        </p:spPr>
        <p:txBody>
          <a:bodyPr/>
          <a:lstStyle/>
          <a:p>
            <a:pPr algn="l" eaLnBrk="1" hangingPunct="1"/>
            <a:r>
              <a:rPr lang="en-US" altLang="zh-CN">
                <a:solidFill>
                  <a:srgbClr val="D82E1C"/>
                </a:solidFill>
                <a:latin typeface="黑体" panose="02010609060101010101" pitchFamily="49" charset="-122"/>
                <a:ea typeface="黑体" panose="02010609060101010101" pitchFamily="49" charset="-122"/>
              </a:rPr>
              <a:t>3</a:t>
            </a:r>
            <a:r>
              <a:rPr lang="zh-CN" altLang="en-US">
                <a:solidFill>
                  <a:srgbClr val="D82E1C"/>
                </a:solidFill>
                <a:latin typeface="黑体" panose="02010609060101010101" pitchFamily="49" charset="-122"/>
                <a:ea typeface="黑体" panose="02010609060101010101" pitchFamily="49" charset="-122"/>
              </a:rPr>
              <a:t>、举例说明：</a:t>
            </a:r>
            <a:endParaRPr lang="zh-CN" altLang="en-US"/>
          </a:p>
        </p:txBody>
      </p:sp>
      <p:sp>
        <p:nvSpPr>
          <p:cNvPr id="20507" name="矩形 15359">
            <a:extLst>
              <a:ext uri="{FF2B5EF4-FFF2-40B4-BE49-F238E27FC236}">
                <a16:creationId xmlns:a16="http://schemas.microsoft.com/office/drawing/2014/main" id="{8C7619F0-87BB-4902-A915-A9B9FDBAC898}"/>
              </a:ext>
            </a:extLst>
          </p:cNvPr>
          <p:cNvSpPr>
            <a:spLocks noChangeArrowheads="1"/>
          </p:cNvSpPr>
          <p:nvPr/>
        </p:nvSpPr>
        <p:spPr bwMode="auto">
          <a:xfrm>
            <a:off x="611188" y="4724400"/>
            <a:ext cx="7969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dirty="0">
                <a:solidFill>
                  <a:srgbClr val="0000FF"/>
                </a:solidFill>
                <a:latin typeface="Times New Roman" panose="02020603050405020304" pitchFamily="18" charset="0"/>
                <a:ea typeface="黑体" panose="02010609060101010101" pitchFamily="49" charset="-122"/>
                <a:sym typeface="Wingdings" panose="05000000000000000000" pitchFamily="2" charset="2"/>
              </a:rPr>
              <a:t>补一个方程：将受控源控制量</a:t>
            </a:r>
            <a:r>
              <a:rPr lang="en-US" altLang="zh-CN" i="1" dirty="0">
                <a:solidFill>
                  <a:srgbClr val="0000FF"/>
                </a:solidFill>
                <a:latin typeface="Times New Roman" panose="02020603050405020304" pitchFamily="18" charset="0"/>
                <a:ea typeface="黑体" panose="02010609060101010101" pitchFamily="49" charset="-122"/>
                <a:sym typeface="Wingdings" panose="05000000000000000000" pitchFamily="2" charset="2"/>
              </a:rPr>
              <a:t>u</a:t>
            </a:r>
            <a:r>
              <a:rPr lang="en-US" altLang="zh-CN" sz="1200" dirty="0">
                <a:solidFill>
                  <a:srgbClr val="0000FF"/>
                </a:solidFill>
                <a:latin typeface="Times New Roman" panose="02020603050405020304" pitchFamily="18" charset="0"/>
                <a:ea typeface="黑体" panose="02010609060101010101" pitchFamily="49" charset="-122"/>
                <a:sym typeface="Wingdings" panose="05000000000000000000" pitchFamily="2" charset="2"/>
              </a:rPr>
              <a:t>1</a:t>
            </a:r>
            <a:r>
              <a:rPr lang="zh-CN" altLang="en-US" dirty="0">
                <a:solidFill>
                  <a:srgbClr val="0000FF"/>
                </a:solidFill>
                <a:latin typeface="Times New Roman" panose="02020603050405020304" pitchFamily="18" charset="0"/>
                <a:ea typeface="黑体" panose="02010609060101010101" pitchFamily="49" charset="-122"/>
                <a:sym typeface="Wingdings" panose="05000000000000000000" pitchFamily="2" charset="2"/>
              </a:rPr>
              <a:t>用支路电流表示，有  </a:t>
            </a:r>
            <a:r>
              <a:rPr lang="en-US" altLang="zh-CN" i="1" dirty="0">
                <a:solidFill>
                  <a:srgbClr val="0000FF"/>
                </a:solidFill>
                <a:latin typeface="Times New Roman" panose="02020603050405020304" pitchFamily="18" charset="0"/>
                <a:ea typeface="黑体" panose="02010609060101010101" pitchFamily="49" charset="-122"/>
                <a:sym typeface="Wingdings" panose="05000000000000000000" pitchFamily="2" charset="2"/>
              </a:rPr>
              <a:t>u</a:t>
            </a:r>
            <a:r>
              <a:rPr lang="en-US" altLang="zh-CN" sz="1200" dirty="0">
                <a:solidFill>
                  <a:srgbClr val="0000FF"/>
                </a:solidFill>
                <a:latin typeface="Times New Roman" panose="02020603050405020304" pitchFamily="18" charset="0"/>
                <a:ea typeface="黑体" panose="02010609060101010101" pitchFamily="49" charset="-122"/>
                <a:sym typeface="Wingdings" panose="05000000000000000000" pitchFamily="2" charset="2"/>
              </a:rPr>
              <a:t>1</a:t>
            </a:r>
            <a:r>
              <a:rPr lang="en-US" altLang="zh-CN" dirty="0">
                <a:solidFill>
                  <a:srgbClr val="0000FF"/>
                </a:solidFill>
                <a:latin typeface="Times New Roman" panose="02020603050405020304" pitchFamily="18" charset="0"/>
                <a:ea typeface="黑体" panose="02010609060101010101" pitchFamily="49" charset="-122"/>
                <a:sym typeface="Wingdings" panose="05000000000000000000" pitchFamily="2" charset="2"/>
              </a:rPr>
              <a:t> = 2</a:t>
            </a:r>
            <a:r>
              <a:rPr lang="en-US" altLang="zh-CN" i="1" dirty="0">
                <a:solidFill>
                  <a:srgbClr val="0000FF"/>
                </a:solidFill>
                <a:latin typeface="Times New Roman" panose="02020603050405020304" pitchFamily="18" charset="0"/>
                <a:ea typeface="黑体" panose="02010609060101010101" pitchFamily="49" charset="-122"/>
                <a:sym typeface="Wingdings" panose="05000000000000000000" pitchFamily="2" charset="2"/>
              </a:rPr>
              <a:t>i</a:t>
            </a:r>
            <a:r>
              <a:rPr lang="en-US" altLang="zh-CN" sz="1200" dirty="0">
                <a:solidFill>
                  <a:srgbClr val="0000FF"/>
                </a:solidFill>
                <a:latin typeface="Times New Roman" panose="02020603050405020304" pitchFamily="18" charset="0"/>
                <a:ea typeface="黑体" panose="02010609060101010101" pitchFamily="49" charset="-122"/>
                <a:sym typeface="Wingdings" panose="05000000000000000000" pitchFamily="2" charset="2"/>
              </a:rPr>
              <a:t>1</a:t>
            </a:r>
            <a:r>
              <a:rPr lang="en-US" altLang="zh-CN" dirty="0">
                <a:solidFill>
                  <a:srgbClr val="0000FF"/>
                </a:solidFill>
                <a:latin typeface="Times New Roman" panose="02020603050405020304" pitchFamily="18" charset="0"/>
                <a:ea typeface="黑体" panose="02010609060101010101" pitchFamily="49" charset="-122"/>
                <a:sym typeface="Wingdings" panose="05000000000000000000" pitchFamily="2" charset="2"/>
              </a:rPr>
              <a:t>             (4)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nodePh="1">
                                  <p:stCondLst>
                                    <p:cond delay="0"/>
                                  </p:stCondLst>
                                  <p:endCondLst>
                                    <p:cond delay="0"/>
                                  </p:endCondLst>
                                  <p:childTnLst>
                                    <p:set>
                                      <p:cBhvr>
                                        <p:cTn id="6" dur="1" fill="hold">
                                          <p:stCondLst>
                                            <p:cond delay="499"/>
                                          </p:stCondLst>
                                        </p:cTn>
                                        <p:tgtEl>
                                          <p:spTgt spid="15368"/>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5369"/>
                                        </p:tgtEl>
                                        <p:attrNameLst>
                                          <p:attrName>style.visibility</p:attrName>
                                        </p:attrNameLst>
                                      </p:cBhvr>
                                      <p:to>
                                        <p:strVal val="visible"/>
                                      </p:to>
                                    </p:set>
                                  </p:childTnLst>
                                </p:cTn>
                              </p:par>
                            </p:childTnLst>
                          </p:cTn>
                        </p:par>
                        <p:par>
                          <p:cTn id="10" fill="hold" nodeType="afterGroup">
                            <p:stCondLst>
                              <p:cond delay="1000"/>
                            </p:stCondLst>
                            <p:childTnLst>
                              <p:par>
                                <p:cTn id="11" presetID="2" presetClass="entr" presetSubtype="2" fill="hold" nodeType="afterEffect">
                                  <p:stCondLst>
                                    <p:cond delay="0"/>
                                  </p:stCondLst>
                                  <p:childTnLst>
                                    <p:set>
                                      <p:cBhvr>
                                        <p:cTn id="12" dur="1" fill="hold">
                                          <p:stCondLst>
                                            <p:cond delay="0"/>
                                          </p:stCondLst>
                                        </p:cTn>
                                        <p:tgtEl>
                                          <p:spTgt spid="15370"/>
                                        </p:tgtEl>
                                        <p:attrNameLst>
                                          <p:attrName>style.visibility</p:attrName>
                                        </p:attrNameLst>
                                      </p:cBhvr>
                                      <p:to>
                                        <p:strVal val="visible"/>
                                      </p:to>
                                    </p:set>
                                    <p:anim calcmode="lin" valueType="num">
                                      <p:cBhvr additive="base">
                                        <p:cTn id="13" dur="500" fill="hold"/>
                                        <p:tgtEl>
                                          <p:spTgt spid="15370"/>
                                        </p:tgtEl>
                                        <p:attrNameLst>
                                          <p:attrName>ppt_x</p:attrName>
                                        </p:attrNameLst>
                                      </p:cBhvr>
                                      <p:tavLst>
                                        <p:tav tm="0">
                                          <p:val>
                                            <p:strVal val="1+#ppt_w/2"/>
                                          </p:val>
                                        </p:tav>
                                        <p:tav tm="100000">
                                          <p:val>
                                            <p:strVal val="#ppt_x"/>
                                          </p:val>
                                        </p:tav>
                                      </p:tavLst>
                                    </p:anim>
                                    <p:anim calcmode="lin" valueType="num">
                                      <p:cBhvr additive="base">
                                        <p:cTn id="14" dur="500" fill="hold"/>
                                        <p:tgtEl>
                                          <p:spTgt spid="1537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5380"/>
                                        </p:tgtEl>
                                        <p:attrNameLst>
                                          <p:attrName>style.visibility</p:attrName>
                                        </p:attrNameLst>
                                      </p:cBhvr>
                                      <p:to>
                                        <p:strVal val="visible"/>
                                      </p:to>
                                    </p:set>
                                    <p:anim calcmode="lin" valueType="num">
                                      <p:cBhvr>
                                        <p:cTn id="19" dur="500" fill="hold"/>
                                        <p:tgtEl>
                                          <p:spTgt spid="15380"/>
                                        </p:tgtEl>
                                        <p:attrNameLst>
                                          <p:attrName>ppt_w</p:attrName>
                                        </p:attrNameLst>
                                      </p:cBhvr>
                                      <p:tavLst>
                                        <p:tav tm="0">
                                          <p:val>
                                            <p:fltVal val="0"/>
                                          </p:val>
                                        </p:tav>
                                        <p:tav tm="100000">
                                          <p:val>
                                            <p:strVal val="#ppt_w"/>
                                          </p:val>
                                        </p:tav>
                                      </p:tavLst>
                                    </p:anim>
                                    <p:anim calcmode="lin" valueType="num">
                                      <p:cBhvr>
                                        <p:cTn id="20" dur="500" fill="hold"/>
                                        <p:tgtEl>
                                          <p:spTgt spid="15380"/>
                                        </p:tgtEl>
                                        <p:attrNameLst>
                                          <p:attrName>ppt_h</p:attrName>
                                        </p:attrNameLst>
                                      </p:cBhvr>
                                      <p:tavLst>
                                        <p:tav tm="0">
                                          <p:val>
                                            <p:fltVal val="0"/>
                                          </p:val>
                                        </p:tav>
                                        <p:tav tm="100000">
                                          <p:val>
                                            <p:strVal val="#ppt_h"/>
                                          </p:val>
                                        </p:tav>
                                      </p:tavLst>
                                    </p:anim>
                                  </p:childTnLst>
                                </p:cTn>
                              </p:par>
                            </p:childTnLst>
                          </p:cTn>
                        </p:par>
                        <p:par>
                          <p:cTn id="21" fill="hold" nodeType="afterGroup">
                            <p:stCondLst>
                              <p:cond delay="500"/>
                            </p:stCondLst>
                            <p:childTnLst>
                              <p:par>
                                <p:cTn id="22" presetID="15" presetClass="entr" presetSubtype="0" fill="hold" nodeType="afterEffect">
                                  <p:stCondLst>
                                    <p:cond delay="0"/>
                                  </p:stCondLst>
                                  <p:childTnLst>
                                    <p:set>
                                      <p:cBhvr>
                                        <p:cTn id="23" dur="1" fill="hold">
                                          <p:stCondLst>
                                            <p:cond delay="0"/>
                                          </p:stCondLst>
                                        </p:cTn>
                                        <p:tgtEl>
                                          <p:spTgt spid="15371"/>
                                        </p:tgtEl>
                                        <p:attrNameLst>
                                          <p:attrName>style.visibility</p:attrName>
                                        </p:attrNameLst>
                                      </p:cBhvr>
                                      <p:to>
                                        <p:strVal val="visible"/>
                                      </p:to>
                                    </p:set>
                                    <p:anim calcmode="lin" valueType="num">
                                      <p:cBhvr>
                                        <p:cTn id="24" dur="1000" fill="hold"/>
                                        <p:tgtEl>
                                          <p:spTgt spid="15371"/>
                                        </p:tgtEl>
                                        <p:attrNameLst>
                                          <p:attrName>ppt_w</p:attrName>
                                        </p:attrNameLst>
                                      </p:cBhvr>
                                      <p:tavLst>
                                        <p:tav tm="0">
                                          <p:val>
                                            <p:fltVal val="0"/>
                                          </p:val>
                                        </p:tav>
                                        <p:tav tm="100000">
                                          <p:val>
                                            <p:strVal val="#ppt_w"/>
                                          </p:val>
                                        </p:tav>
                                      </p:tavLst>
                                    </p:anim>
                                    <p:anim calcmode="lin" valueType="num">
                                      <p:cBhvr>
                                        <p:cTn id="25" dur="1000" fill="hold"/>
                                        <p:tgtEl>
                                          <p:spTgt spid="15371"/>
                                        </p:tgtEl>
                                        <p:attrNameLst>
                                          <p:attrName>ppt_h</p:attrName>
                                        </p:attrNameLst>
                                      </p:cBhvr>
                                      <p:tavLst>
                                        <p:tav tm="0">
                                          <p:val>
                                            <p:fltVal val="0"/>
                                          </p:val>
                                        </p:tav>
                                        <p:tav tm="100000">
                                          <p:val>
                                            <p:strVal val="#ppt_h"/>
                                          </p:val>
                                        </p:tav>
                                      </p:tavLst>
                                    </p:anim>
                                    <p:anim calcmode="lin" valueType="num">
                                      <p:cBhvr>
                                        <p:cTn id="26" dur="1000" fill="hold"/>
                                        <p:tgtEl>
                                          <p:spTgt spid="15371"/>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15371"/>
                                        </p:tgtEl>
                                        <p:attrNameLst>
                                          <p:attrName>ppt_y</p:attrName>
                                        </p:attrNameLst>
                                      </p:cBhvr>
                                      <p:tavLst>
                                        <p:tav tm="0" fmla="#ppt_y+(sin(-2*pi*(1-$))*-#ppt_x+cos(-2*pi*(1-$))*(1-#ppt_y))*(1-$)">
                                          <p:val>
                                            <p:fltVal val="0"/>
                                          </p:val>
                                        </p:tav>
                                        <p:tav tm="100000">
                                          <p:val>
                                            <p:fltVal val="1"/>
                                          </p:val>
                                        </p:tav>
                                      </p:tavLst>
                                    </p:anim>
                                  </p:childTnLst>
                                </p:cTn>
                              </p:par>
                            </p:childTnLst>
                          </p:cTn>
                        </p:par>
                        <p:par>
                          <p:cTn id="28" fill="hold" nodeType="afterGroup">
                            <p:stCondLst>
                              <p:cond delay="1500"/>
                            </p:stCondLst>
                            <p:childTnLst>
                              <p:par>
                                <p:cTn id="29" presetID="15" presetClass="entr" presetSubtype="0" fill="hold" nodeType="afterEffect">
                                  <p:stCondLst>
                                    <p:cond delay="0"/>
                                  </p:stCondLst>
                                  <p:childTnLst>
                                    <p:set>
                                      <p:cBhvr>
                                        <p:cTn id="30" dur="1" fill="hold">
                                          <p:stCondLst>
                                            <p:cond delay="0"/>
                                          </p:stCondLst>
                                        </p:cTn>
                                        <p:tgtEl>
                                          <p:spTgt spid="15373"/>
                                        </p:tgtEl>
                                        <p:attrNameLst>
                                          <p:attrName>style.visibility</p:attrName>
                                        </p:attrNameLst>
                                      </p:cBhvr>
                                      <p:to>
                                        <p:strVal val="visible"/>
                                      </p:to>
                                    </p:set>
                                    <p:anim calcmode="lin" valueType="num">
                                      <p:cBhvr>
                                        <p:cTn id="31" dur="1000" fill="hold"/>
                                        <p:tgtEl>
                                          <p:spTgt spid="15373"/>
                                        </p:tgtEl>
                                        <p:attrNameLst>
                                          <p:attrName>ppt_w</p:attrName>
                                        </p:attrNameLst>
                                      </p:cBhvr>
                                      <p:tavLst>
                                        <p:tav tm="0">
                                          <p:val>
                                            <p:fltVal val="0"/>
                                          </p:val>
                                        </p:tav>
                                        <p:tav tm="100000">
                                          <p:val>
                                            <p:strVal val="#ppt_w"/>
                                          </p:val>
                                        </p:tav>
                                      </p:tavLst>
                                    </p:anim>
                                    <p:anim calcmode="lin" valueType="num">
                                      <p:cBhvr>
                                        <p:cTn id="32" dur="1000" fill="hold"/>
                                        <p:tgtEl>
                                          <p:spTgt spid="15373"/>
                                        </p:tgtEl>
                                        <p:attrNameLst>
                                          <p:attrName>ppt_h</p:attrName>
                                        </p:attrNameLst>
                                      </p:cBhvr>
                                      <p:tavLst>
                                        <p:tav tm="0">
                                          <p:val>
                                            <p:fltVal val="0"/>
                                          </p:val>
                                        </p:tav>
                                        <p:tav tm="100000">
                                          <p:val>
                                            <p:strVal val="#ppt_h"/>
                                          </p:val>
                                        </p:tav>
                                      </p:tavLst>
                                    </p:anim>
                                    <p:anim calcmode="lin" valueType="num">
                                      <p:cBhvr>
                                        <p:cTn id="33" dur="1000" fill="hold"/>
                                        <p:tgtEl>
                                          <p:spTgt spid="15373"/>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5373"/>
                                        </p:tgtEl>
                                        <p:attrNameLst>
                                          <p:attrName>ppt_y</p:attrName>
                                        </p:attrNameLst>
                                      </p:cBhvr>
                                      <p:tavLst>
                                        <p:tav tm="0" fmla="#ppt_y+(sin(-2*pi*(1-$))*-#ppt_x+cos(-2*pi*(1-$))*(1-#ppt_y))*(1-$)">
                                          <p:val>
                                            <p:fltVal val="0"/>
                                          </p:val>
                                        </p:tav>
                                        <p:tav tm="100000">
                                          <p:val>
                                            <p:fltVal val="1"/>
                                          </p:val>
                                        </p:tav>
                                      </p:tavLst>
                                    </p:anim>
                                  </p:childTnLst>
                                </p:cTn>
                              </p:par>
                            </p:childTnLst>
                          </p:cTn>
                        </p:par>
                        <p:par>
                          <p:cTn id="35" fill="hold" nodeType="afterGroup">
                            <p:stCondLst>
                              <p:cond delay="2500"/>
                            </p:stCondLst>
                            <p:childTnLst>
                              <p:par>
                                <p:cTn id="36" presetID="15" presetClass="entr" presetSubtype="0" fill="hold" nodeType="afterEffect">
                                  <p:stCondLst>
                                    <p:cond delay="0"/>
                                  </p:stCondLst>
                                  <p:childTnLst>
                                    <p:set>
                                      <p:cBhvr>
                                        <p:cTn id="37" dur="1" fill="hold">
                                          <p:stCondLst>
                                            <p:cond delay="0"/>
                                          </p:stCondLst>
                                        </p:cTn>
                                        <p:tgtEl>
                                          <p:spTgt spid="15372"/>
                                        </p:tgtEl>
                                        <p:attrNameLst>
                                          <p:attrName>style.visibility</p:attrName>
                                        </p:attrNameLst>
                                      </p:cBhvr>
                                      <p:to>
                                        <p:strVal val="visible"/>
                                      </p:to>
                                    </p:set>
                                    <p:anim calcmode="lin" valueType="num">
                                      <p:cBhvr>
                                        <p:cTn id="38" dur="1000" fill="hold"/>
                                        <p:tgtEl>
                                          <p:spTgt spid="15372"/>
                                        </p:tgtEl>
                                        <p:attrNameLst>
                                          <p:attrName>ppt_w</p:attrName>
                                        </p:attrNameLst>
                                      </p:cBhvr>
                                      <p:tavLst>
                                        <p:tav tm="0">
                                          <p:val>
                                            <p:fltVal val="0"/>
                                          </p:val>
                                        </p:tav>
                                        <p:tav tm="100000">
                                          <p:val>
                                            <p:strVal val="#ppt_w"/>
                                          </p:val>
                                        </p:tav>
                                      </p:tavLst>
                                    </p:anim>
                                    <p:anim calcmode="lin" valueType="num">
                                      <p:cBhvr>
                                        <p:cTn id="39" dur="1000" fill="hold"/>
                                        <p:tgtEl>
                                          <p:spTgt spid="15372"/>
                                        </p:tgtEl>
                                        <p:attrNameLst>
                                          <p:attrName>ppt_h</p:attrName>
                                        </p:attrNameLst>
                                      </p:cBhvr>
                                      <p:tavLst>
                                        <p:tav tm="0">
                                          <p:val>
                                            <p:fltVal val="0"/>
                                          </p:val>
                                        </p:tav>
                                        <p:tav tm="100000">
                                          <p:val>
                                            <p:strVal val="#ppt_h"/>
                                          </p:val>
                                        </p:tav>
                                      </p:tavLst>
                                    </p:anim>
                                    <p:anim calcmode="lin" valueType="num">
                                      <p:cBhvr>
                                        <p:cTn id="40" dur="1000" fill="hold"/>
                                        <p:tgtEl>
                                          <p:spTgt spid="15372"/>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15372"/>
                                        </p:tgtEl>
                                        <p:attrNameLst>
                                          <p:attrName>ppt_y</p:attrName>
                                        </p:attrNameLst>
                                      </p:cBhvr>
                                      <p:tavLst>
                                        <p:tav tm="0" fmla="#ppt_y+(sin(-2*pi*(1-$))*-#ppt_x+cos(-2*pi*(1-$))*(1-#ppt_y))*(1-$)">
                                          <p:val>
                                            <p:fltVal val="0"/>
                                          </p:val>
                                        </p:tav>
                                        <p:tav tm="100000">
                                          <p:val>
                                            <p:fltVal val="1"/>
                                          </p:val>
                                        </p:tav>
                                      </p:tavLst>
                                    </p:anim>
                                  </p:childTnLst>
                                </p:cTn>
                              </p:par>
                            </p:childTnLst>
                          </p:cTn>
                        </p:par>
                        <p:par>
                          <p:cTn id="42" fill="hold" nodeType="afterGroup">
                            <p:stCondLst>
                              <p:cond delay="3500"/>
                            </p:stCondLst>
                            <p:childTnLst>
                              <p:par>
                                <p:cTn id="43" presetID="15" presetClass="entr" presetSubtype="0" fill="hold" nodeType="afterEffect">
                                  <p:stCondLst>
                                    <p:cond delay="0"/>
                                  </p:stCondLst>
                                  <p:childTnLst>
                                    <p:set>
                                      <p:cBhvr>
                                        <p:cTn id="44" dur="1" fill="hold">
                                          <p:stCondLst>
                                            <p:cond delay="0"/>
                                          </p:stCondLst>
                                        </p:cTn>
                                        <p:tgtEl>
                                          <p:spTgt spid="15374"/>
                                        </p:tgtEl>
                                        <p:attrNameLst>
                                          <p:attrName>style.visibility</p:attrName>
                                        </p:attrNameLst>
                                      </p:cBhvr>
                                      <p:to>
                                        <p:strVal val="visible"/>
                                      </p:to>
                                    </p:set>
                                    <p:anim calcmode="lin" valueType="num">
                                      <p:cBhvr>
                                        <p:cTn id="45" dur="1000" fill="hold"/>
                                        <p:tgtEl>
                                          <p:spTgt spid="15374"/>
                                        </p:tgtEl>
                                        <p:attrNameLst>
                                          <p:attrName>ppt_w</p:attrName>
                                        </p:attrNameLst>
                                      </p:cBhvr>
                                      <p:tavLst>
                                        <p:tav tm="0">
                                          <p:val>
                                            <p:fltVal val="0"/>
                                          </p:val>
                                        </p:tav>
                                        <p:tav tm="100000">
                                          <p:val>
                                            <p:strVal val="#ppt_w"/>
                                          </p:val>
                                        </p:tav>
                                      </p:tavLst>
                                    </p:anim>
                                    <p:anim calcmode="lin" valueType="num">
                                      <p:cBhvr>
                                        <p:cTn id="46" dur="1000" fill="hold"/>
                                        <p:tgtEl>
                                          <p:spTgt spid="15374"/>
                                        </p:tgtEl>
                                        <p:attrNameLst>
                                          <p:attrName>ppt_h</p:attrName>
                                        </p:attrNameLst>
                                      </p:cBhvr>
                                      <p:tavLst>
                                        <p:tav tm="0">
                                          <p:val>
                                            <p:fltVal val="0"/>
                                          </p:val>
                                        </p:tav>
                                        <p:tav tm="100000">
                                          <p:val>
                                            <p:strVal val="#ppt_h"/>
                                          </p:val>
                                        </p:tav>
                                      </p:tavLst>
                                    </p:anim>
                                    <p:anim calcmode="lin" valueType="num">
                                      <p:cBhvr>
                                        <p:cTn id="47" dur="1000" fill="hold"/>
                                        <p:tgtEl>
                                          <p:spTgt spid="15374"/>
                                        </p:tgtEl>
                                        <p:attrNameLst>
                                          <p:attrName>ppt_x</p:attrName>
                                        </p:attrNameLst>
                                      </p:cBhvr>
                                      <p:tavLst>
                                        <p:tav tm="0" fmla="#ppt_x+(cos(-2*pi*(1-$))*-#ppt_x-sin(-2*pi*(1-$))*(1-#ppt_y))*(1-$)">
                                          <p:val>
                                            <p:fltVal val="0"/>
                                          </p:val>
                                        </p:tav>
                                        <p:tav tm="100000">
                                          <p:val>
                                            <p:fltVal val="1"/>
                                          </p:val>
                                        </p:tav>
                                      </p:tavLst>
                                    </p:anim>
                                    <p:anim calcmode="lin" valueType="num">
                                      <p:cBhvr>
                                        <p:cTn id="48" dur="1000" fill="hold"/>
                                        <p:tgtEl>
                                          <p:spTgt spid="1537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5381"/>
                                        </p:tgtEl>
                                        <p:attrNameLst>
                                          <p:attrName>style.visibility</p:attrName>
                                        </p:attrNameLst>
                                      </p:cBhvr>
                                      <p:to>
                                        <p:strVal val="visible"/>
                                      </p:to>
                                    </p:set>
                                    <p:anim calcmode="lin" valueType="num">
                                      <p:cBhvr additive="base">
                                        <p:cTn id="53" dur="500" fill="hold"/>
                                        <p:tgtEl>
                                          <p:spTgt spid="15381"/>
                                        </p:tgtEl>
                                        <p:attrNameLst>
                                          <p:attrName>ppt_x</p:attrName>
                                        </p:attrNameLst>
                                      </p:cBhvr>
                                      <p:tavLst>
                                        <p:tav tm="0">
                                          <p:val>
                                            <p:strVal val="0-#ppt_w/2"/>
                                          </p:val>
                                        </p:tav>
                                        <p:tav tm="100000">
                                          <p:val>
                                            <p:strVal val="#ppt_x"/>
                                          </p:val>
                                        </p:tav>
                                      </p:tavLst>
                                    </p:anim>
                                    <p:anim calcmode="lin" valueType="num">
                                      <p:cBhvr additive="base">
                                        <p:cTn id="54" dur="500" fill="hold"/>
                                        <p:tgtEl>
                                          <p:spTgt spid="15381"/>
                                        </p:tgtEl>
                                        <p:attrNameLst>
                                          <p:attrName>ppt_y</p:attrName>
                                        </p:attrNameLst>
                                      </p:cBhvr>
                                      <p:tavLst>
                                        <p:tav tm="0">
                                          <p:val>
                                            <p:strVal val="#ppt_y"/>
                                          </p:val>
                                        </p:tav>
                                        <p:tav tm="100000">
                                          <p:val>
                                            <p:strVal val="#ppt_y"/>
                                          </p:val>
                                        </p:tav>
                                      </p:tavLst>
                                    </p:anim>
                                  </p:childTnLst>
                                </p:cTn>
                              </p:par>
                            </p:childTnLst>
                          </p:cTn>
                        </p:par>
                        <p:par>
                          <p:cTn id="55" fill="hold" nodeType="afterGroup">
                            <p:stCondLst>
                              <p:cond delay="500"/>
                            </p:stCondLst>
                            <p:childTnLst>
                              <p:par>
                                <p:cTn id="56" presetID="15" presetClass="entr" presetSubtype="0" fill="hold" nodeType="afterEffect">
                                  <p:stCondLst>
                                    <p:cond delay="0"/>
                                  </p:stCondLst>
                                  <p:childTnLst>
                                    <p:set>
                                      <p:cBhvr>
                                        <p:cTn id="57" dur="1" fill="hold">
                                          <p:stCondLst>
                                            <p:cond delay="0"/>
                                          </p:stCondLst>
                                        </p:cTn>
                                        <p:tgtEl>
                                          <p:spTgt spid="15375"/>
                                        </p:tgtEl>
                                        <p:attrNameLst>
                                          <p:attrName>style.visibility</p:attrName>
                                        </p:attrNameLst>
                                      </p:cBhvr>
                                      <p:to>
                                        <p:strVal val="visible"/>
                                      </p:to>
                                    </p:set>
                                    <p:anim calcmode="lin" valueType="num">
                                      <p:cBhvr>
                                        <p:cTn id="58" dur="1000" fill="hold"/>
                                        <p:tgtEl>
                                          <p:spTgt spid="15375"/>
                                        </p:tgtEl>
                                        <p:attrNameLst>
                                          <p:attrName>ppt_w</p:attrName>
                                        </p:attrNameLst>
                                      </p:cBhvr>
                                      <p:tavLst>
                                        <p:tav tm="0">
                                          <p:val>
                                            <p:fltVal val="0"/>
                                          </p:val>
                                        </p:tav>
                                        <p:tav tm="100000">
                                          <p:val>
                                            <p:strVal val="#ppt_w"/>
                                          </p:val>
                                        </p:tav>
                                      </p:tavLst>
                                    </p:anim>
                                    <p:anim calcmode="lin" valueType="num">
                                      <p:cBhvr>
                                        <p:cTn id="59" dur="1000" fill="hold"/>
                                        <p:tgtEl>
                                          <p:spTgt spid="15375"/>
                                        </p:tgtEl>
                                        <p:attrNameLst>
                                          <p:attrName>ppt_h</p:attrName>
                                        </p:attrNameLst>
                                      </p:cBhvr>
                                      <p:tavLst>
                                        <p:tav tm="0">
                                          <p:val>
                                            <p:fltVal val="0"/>
                                          </p:val>
                                        </p:tav>
                                        <p:tav tm="100000">
                                          <p:val>
                                            <p:strVal val="#ppt_h"/>
                                          </p:val>
                                        </p:tav>
                                      </p:tavLst>
                                    </p:anim>
                                    <p:anim calcmode="lin" valueType="num">
                                      <p:cBhvr>
                                        <p:cTn id="60" dur="1000" fill="hold"/>
                                        <p:tgtEl>
                                          <p:spTgt spid="15375"/>
                                        </p:tgtEl>
                                        <p:attrNameLst>
                                          <p:attrName>ppt_x</p:attrName>
                                        </p:attrNameLst>
                                      </p:cBhvr>
                                      <p:tavLst>
                                        <p:tav tm="0" fmla="#ppt_x+(cos(-2*pi*(1-$))*-#ppt_x-sin(-2*pi*(1-$))*(1-#ppt_y))*(1-$)">
                                          <p:val>
                                            <p:fltVal val="0"/>
                                          </p:val>
                                        </p:tav>
                                        <p:tav tm="100000">
                                          <p:val>
                                            <p:fltVal val="1"/>
                                          </p:val>
                                        </p:tav>
                                      </p:tavLst>
                                    </p:anim>
                                    <p:anim calcmode="lin" valueType="num">
                                      <p:cBhvr>
                                        <p:cTn id="61" dur="1000" fill="hold"/>
                                        <p:tgtEl>
                                          <p:spTgt spid="15375"/>
                                        </p:tgtEl>
                                        <p:attrNameLst>
                                          <p:attrName>ppt_y</p:attrName>
                                        </p:attrNameLst>
                                      </p:cBhvr>
                                      <p:tavLst>
                                        <p:tav tm="0" fmla="#ppt_y+(sin(-2*pi*(1-$))*-#ppt_x+cos(-2*pi*(1-$))*(1-#ppt_y))*(1-$)">
                                          <p:val>
                                            <p:fltVal val="0"/>
                                          </p:val>
                                        </p:tav>
                                        <p:tav tm="100000">
                                          <p:val>
                                            <p:fltVal val="1"/>
                                          </p:val>
                                        </p:tav>
                                      </p:tavLst>
                                    </p:anim>
                                  </p:childTnLst>
                                </p:cTn>
                              </p:par>
                            </p:childTnLst>
                          </p:cTn>
                        </p:par>
                        <p:par>
                          <p:cTn id="62" fill="hold" nodeType="afterGroup">
                            <p:stCondLst>
                              <p:cond delay="1500"/>
                            </p:stCondLst>
                            <p:childTnLst>
                              <p:par>
                                <p:cTn id="63" presetID="15" presetClass="entr" presetSubtype="0" fill="hold" nodeType="afterEffect">
                                  <p:stCondLst>
                                    <p:cond delay="0"/>
                                  </p:stCondLst>
                                  <p:childTnLst>
                                    <p:set>
                                      <p:cBhvr>
                                        <p:cTn id="64" dur="1" fill="hold">
                                          <p:stCondLst>
                                            <p:cond delay="0"/>
                                          </p:stCondLst>
                                        </p:cTn>
                                        <p:tgtEl>
                                          <p:spTgt spid="15376"/>
                                        </p:tgtEl>
                                        <p:attrNameLst>
                                          <p:attrName>style.visibility</p:attrName>
                                        </p:attrNameLst>
                                      </p:cBhvr>
                                      <p:to>
                                        <p:strVal val="visible"/>
                                      </p:to>
                                    </p:set>
                                    <p:anim calcmode="lin" valueType="num">
                                      <p:cBhvr>
                                        <p:cTn id="65" dur="1000" fill="hold"/>
                                        <p:tgtEl>
                                          <p:spTgt spid="15376"/>
                                        </p:tgtEl>
                                        <p:attrNameLst>
                                          <p:attrName>ppt_w</p:attrName>
                                        </p:attrNameLst>
                                      </p:cBhvr>
                                      <p:tavLst>
                                        <p:tav tm="0">
                                          <p:val>
                                            <p:fltVal val="0"/>
                                          </p:val>
                                        </p:tav>
                                        <p:tav tm="100000">
                                          <p:val>
                                            <p:strVal val="#ppt_w"/>
                                          </p:val>
                                        </p:tav>
                                      </p:tavLst>
                                    </p:anim>
                                    <p:anim calcmode="lin" valueType="num">
                                      <p:cBhvr>
                                        <p:cTn id="66" dur="1000" fill="hold"/>
                                        <p:tgtEl>
                                          <p:spTgt spid="15376"/>
                                        </p:tgtEl>
                                        <p:attrNameLst>
                                          <p:attrName>ppt_h</p:attrName>
                                        </p:attrNameLst>
                                      </p:cBhvr>
                                      <p:tavLst>
                                        <p:tav tm="0">
                                          <p:val>
                                            <p:fltVal val="0"/>
                                          </p:val>
                                        </p:tav>
                                        <p:tav tm="100000">
                                          <p:val>
                                            <p:strVal val="#ppt_h"/>
                                          </p:val>
                                        </p:tav>
                                      </p:tavLst>
                                    </p:anim>
                                    <p:anim calcmode="lin" valueType="num">
                                      <p:cBhvr>
                                        <p:cTn id="67" dur="1000" fill="hold"/>
                                        <p:tgtEl>
                                          <p:spTgt spid="15376"/>
                                        </p:tgtEl>
                                        <p:attrNameLst>
                                          <p:attrName>ppt_x</p:attrName>
                                        </p:attrNameLst>
                                      </p:cBhvr>
                                      <p:tavLst>
                                        <p:tav tm="0" fmla="#ppt_x+(cos(-2*pi*(1-$))*-#ppt_x-sin(-2*pi*(1-$))*(1-#ppt_y))*(1-$)">
                                          <p:val>
                                            <p:fltVal val="0"/>
                                          </p:val>
                                        </p:tav>
                                        <p:tav tm="100000">
                                          <p:val>
                                            <p:fltVal val="1"/>
                                          </p:val>
                                        </p:tav>
                                      </p:tavLst>
                                    </p:anim>
                                    <p:anim calcmode="lin" valueType="num">
                                      <p:cBhvr>
                                        <p:cTn id="68" dur="1000" fill="hold"/>
                                        <p:tgtEl>
                                          <p:spTgt spid="1537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5382"/>
                                        </p:tgtEl>
                                        <p:attrNameLst>
                                          <p:attrName>style.visibility</p:attrName>
                                        </p:attrNameLst>
                                      </p:cBhvr>
                                      <p:to>
                                        <p:strVal val="visible"/>
                                      </p:to>
                                    </p:set>
                                    <p:anim calcmode="lin" valueType="num">
                                      <p:cBhvr additive="base">
                                        <p:cTn id="73" dur="500" fill="hold"/>
                                        <p:tgtEl>
                                          <p:spTgt spid="15382"/>
                                        </p:tgtEl>
                                        <p:attrNameLst>
                                          <p:attrName>ppt_x</p:attrName>
                                        </p:attrNameLst>
                                      </p:cBhvr>
                                      <p:tavLst>
                                        <p:tav tm="0">
                                          <p:val>
                                            <p:strVal val="0-#ppt_w/2"/>
                                          </p:val>
                                        </p:tav>
                                        <p:tav tm="100000">
                                          <p:val>
                                            <p:strVal val="#ppt_x"/>
                                          </p:val>
                                        </p:tav>
                                      </p:tavLst>
                                    </p:anim>
                                    <p:anim calcmode="lin" valueType="num">
                                      <p:cBhvr additive="base">
                                        <p:cTn id="74" dur="500" fill="hold"/>
                                        <p:tgtEl>
                                          <p:spTgt spid="15382"/>
                                        </p:tgtEl>
                                        <p:attrNameLst>
                                          <p:attrName>ppt_y</p:attrName>
                                        </p:attrNameLst>
                                      </p:cBhvr>
                                      <p:tavLst>
                                        <p:tav tm="0">
                                          <p:val>
                                            <p:strVal val="#ppt_y"/>
                                          </p:val>
                                        </p:tav>
                                        <p:tav tm="100000">
                                          <p:val>
                                            <p:strVal val="#ppt_y"/>
                                          </p:val>
                                        </p:tav>
                                      </p:tavLst>
                                    </p:anim>
                                  </p:childTnLst>
                                </p:cTn>
                              </p:par>
                            </p:childTnLst>
                          </p:cTn>
                        </p:par>
                        <p:par>
                          <p:cTn id="75" fill="hold" nodeType="afterGroup">
                            <p:stCondLst>
                              <p:cond delay="500"/>
                            </p:stCondLst>
                            <p:childTnLst>
                              <p:par>
                                <p:cTn id="76" presetID="15" presetClass="entr" presetSubtype="0" fill="hold" nodeType="afterEffect">
                                  <p:stCondLst>
                                    <p:cond delay="0"/>
                                  </p:stCondLst>
                                  <p:childTnLst>
                                    <p:set>
                                      <p:cBhvr>
                                        <p:cTn id="77" dur="1" fill="hold">
                                          <p:stCondLst>
                                            <p:cond delay="0"/>
                                          </p:stCondLst>
                                        </p:cTn>
                                        <p:tgtEl>
                                          <p:spTgt spid="15379"/>
                                        </p:tgtEl>
                                        <p:attrNameLst>
                                          <p:attrName>style.visibility</p:attrName>
                                        </p:attrNameLst>
                                      </p:cBhvr>
                                      <p:to>
                                        <p:strVal val="visible"/>
                                      </p:to>
                                    </p:set>
                                    <p:anim calcmode="lin" valueType="num">
                                      <p:cBhvr>
                                        <p:cTn id="78" dur="1000" fill="hold"/>
                                        <p:tgtEl>
                                          <p:spTgt spid="15379"/>
                                        </p:tgtEl>
                                        <p:attrNameLst>
                                          <p:attrName>ppt_w</p:attrName>
                                        </p:attrNameLst>
                                      </p:cBhvr>
                                      <p:tavLst>
                                        <p:tav tm="0">
                                          <p:val>
                                            <p:fltVal val="0"/>
                                          </p:val>
                                        </p:tav>
                                        <p:tav tm="100000">
                                          <p:val>
                                            <p:strVal val="#ppt_w"/>
                                          </p:val>
                                        </p:tav>
                                      </p:tavLst>
                                    </p:anim>
                                    <p:anim calcmode="lin" valueType="num">
                                      <p:cBhvr>
                                        <p:cTn id="79" dur="1000" fill="hold"/>
                                        <p:tgtEl>
                                          <p:spTgt spid="15379"/>
                                        </p:tgtEl>
                                        <p:attrNameLst>
                                          <p:attrName>ppt_h</p:attrName>
                                        </p:attrNameLst>
                                      </p:cBhvr>
                                      <p:tavLst>
                                        <p:tav tm="0">
                                          <p:val>
                                            <p:fltVal val="0"/>
                                          </p:val>
                                        </p:tav>
                                        <p:tav tm="100000">
                                          <p:val>
                                            <p:strVal val="#ppt_h"/>
                                          </p:val>
                                        </p:tav>
                                      </p:tavLst>
                                    </p:anim>
                                    <p:anim calcmode="lin" valueType="num">
                                      <p:cBhvr>
                                        <p:cTn id="80" dur="1000" fill="hold"/>
                                        <p:tgtEl>
                                          <p:spTgt spid="15379"/>
                                        </p:tgtEl>
                                        <p:attrNameLst>
                                          <p:attrName>ppt_x</p:attrName>
                                        </p:attrNameLst>
                                      </p:cBhvr>
                                      <p:tavLst>
                                        <p:tav tm="0" fmla="#ppt_x+(cos(-2*pi*(1-$))*-#ppt_x-sin(-2*pi*(1-$))*(1-#ppt_y))*(1-$)">
                                          <p:val>
                                            <p:fltVal val="0"/>
                                          </p:val>
                                        </p:tav>
                                        <p:tav tm="100000">
                                          <p:val>
                                            <p:fltVal val="1"/>
                                          </p:val>
                                        </p:tav>
                                      </p:tavLst>
                                    </p:anim>
                                    <p:anim calcmode="lin" valueType="num">
                                      <p:cBhvr>
                                        <p:cTn id="81" dur="1000" fill="hold"/>
                                        <p:tgtEl>
                                          <p:spTgt spid="1537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8" fill="hold" grpId="0" nodeType="clickEffect">
                                  <p:stCondLst>
                                    <p:cond delay="0"/>
                                  </p:stCondLst>
                                  <p:childTnLst>
                                    <p:set>
                                      <p:cBhvr>
                                        <p:cTn id="85" dur="1" fill="hold">
                                          <p:stCondLst>
                                            <p:cond delay="0"/>
                                          </p:stCondLst>
                                        </p:cTn>
                                        <p:tgtEl>
                                          <p:spTgt spid="15383"/>
                                        </p:tgtEl>
                                        <p:attrNameLst>
                                          <p:attrName>style.visibility</p:attrName>
                                        </p:attrNameLst>
                                      </p:cBhvr>
                                      <p:to>
                                        <p:strVal val="visible"/>
                                      </p:to>
                                    </p:set>
                                    <p:anim calcmode="lin" valueType="num">
                                      <p:cBhvr additive="base">
                                        <p:cTn id="86" dur="500" fill="hold"/>
                                        <p:tgtEl>
                                          <p:spTgt spid="15383"/>
                                        </p:tgtEl>
                                        <p:attrNameLst>
                                          <p:attrName>ppt_x</p:attrName>
                                        </p:attrNameLst>
                                      </p:cBhvr>
                                      <p:tavLst>
                                        <p:tav tm="0">
                                          <p:val>
                                            <p:strVal val="0-#ppt_w/2"/>
                                          </p:val>
                                        </p:tav>
                                        <p:tav tm="100000">
                                          <p:val>
                                            <p:strVal val="#ppt_x"/>
                                          </p:val>
                                        </p:tav>
                                      </p:tavLst>
                                    </p:anim>
                                    <p:anim calcmode="lin" valueType="num">
                                      <p:cBhvr additive="base">
                                        <p:cTn id="87" dur="500" fill="hold"/>
                                        <p:tgtEl>
                                          <p:spTgt spid="15383"/>
                                        </p:tgtEl>
                                        <p:attrNameLst>
                                          <p:attrName>ppt_y</p:attrName>
                                        </p:attrNameLst>
                                      </p:cBhvr>
                                      <p:tavLst>
                                        <p:tav tm="0">
                                          <p:val>
                                            <p:strVal val="#ppt_y"/>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 presetClass="entr" presetSubtype="8" fill="hold" grpId="0" nodeType="clickEffect">
                                  <p:stCondLst>
                                    <p:cond delay="0"/>
                                  </p:stCondLst>
                                  <p:childTnLst>
                                    <p:set>
                                      <p:cBhvr>
                                        <p:cTn id="91" dur="1" fill="hold">
                                          <p:stCondLst>
                                            <p:cond delay="0"/>
                                          </p:stCondLst>
                                        </p:cTn>
                                        <p:tgtEl>
                                          <p:spTgt spid="15385"/>
                                        </p:tgtEl>
                                        <p:attrNameLst>
                                          <p:attrName>style.visibility</p:attrName>
                                        </p:attrNameLst>
                                      </p:cBhvr>
                                      <p:to>
                                        <p:strVal val="visible"/>
                                      </p:to>
                                    </p:set>
                                    <p:anim calcmode="lin" valueType="num">
                                      <p:cBhvr additive="base">
                                        <p:cTn id="92" dur="500" fill="hold"/>
                                        <p:tgtEl>
                                          <p:spTgt spid="15385"/>
                                        </p:tgtEl>
                                        <p:attrNameLst>
                                          <p:attrName>ppt_x</p:attrName>
                                        </p:attrNameLst>
                                      </p:cBhvr>
                                      <p:tavLst>
                                        <p:tav tm="0">
                                          <p:val>
                                            <p:strVal val="0-#ppt_w/2"/>
                                          </p:val>
                                        </p:tav>
                                        <p:tav tm="100000">
                                          <p:val>
                                            <p:strVal val="#ppt_x"/>
                                          </p:val>
                                        </p:tav>
                                      </p:tavLst>
                                    </p:anim>
                                    <p:anim calcmode="lin" valueType="num">
                                      <p:cBhvr additive="base">
                                        <p:cTn id="93" dur="500" fill="hold"/>
                                        <p:tgtEl>
                                          <p:spTgt spid="15385"/>
                                        </p:tgtEl>
                                        <p:attrNameLst>
                                          <p:attrName>ppt_y</p:attrName>
                                        </p:attrNameLst>
                                      </p:cBhvr>
                                      <p:tavLst>
                                        <p:tav tm="0">
                                          <p:val>
                                            <p:strVal val="#ppt_y"/>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2" presetClass="entr" presetSubtype="8" fill="hold" grpId="0" nodeType="clickEffect">
                                  <p:stCondLst>
                                    <p:cond delay="0"/>
                                  </p:stCondLst>
                                  <p:childTnLst>
                                    <p:set>
                                      <p:cBhvr>
                                        <p:cTn id="97" dur="1" fill="hold">
                                          <p:stCondLst>
                                            <p:cond delay="0"/>
                                          </p:stCondLst>
                                        </p:cTn>
                                        <p:tgtEl>
                                          <p:spTgt spid="15388"/>
                                        </p:tgtEl>
                                        <p:attrNameLst>
                                          <p:attrName>style.visibility</p:attrName>
                                        </p:attrNameLst>
                                      </p:cBhvr>
                                      <p:to>
                                        <p:strVal val="visible"/>
                                      </p:to>
                                    </p:set>
                                    <p:anim calcmode="lin" valueType="num">
                                      <p:cBhvr additive="base">
                                        <p:cTn id="98" dur="500" fill="hold"/>
                                        <p:tgtEl>
                                          <p:spTgt spid="15388"/>
                                        </p:tgtEl>
                                        <p:attrNameLst>
                                          <p:attrName>ppt_x</p:attrName>
                                        </p:attrNameLst>
                                      </p:cBhvr>
                                      <p:tavLst>
                                        <p:tav tm="0">
                                          <p:val>
                                            <p:strVal val="0-#ppt_w/2"/>
                                          </p:val>
                                        </p:tav>
                                        <p:tav tm="100000">
                                          <p:val>
                                            <p:strVal val="#ppt_x"/>
                                          </p:val>
                                        </p:tav>
                                      </p:tavLst>
                                    </p:anim>
                                    <p:anim calcmode="lin" valueType="num">
                                      <p:cBhvr additive="base">
                                        <p:cTn id="99" dur="500" fill="hold"/>
                                        <p:tgtEl>
                                          <p:spTgt spid="15388"/>
                                        </p:tgtEl>
                                        <p:attrNameLst>
                                          <p:attrName>ppt_y</p:attrName>
                                        </p:attrNameLst>
                                      </p:cBhvr>
                                      <p:tavLst>
                                        <p:tav tm="0">
                                          <p:val>
                                            <p:strVal val="#ppt_y"/>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20507"/>
                                        </p:tgtEl>
                                        <p:attrNameLst>
                                          <p:attrName>style.visibility</p:attrName>
                                        </p:attrNameLst>
                                      </p:cBhvr>
                                      <p:to>
                                        <p:strVal val="visible"/>
                                      </p:to>
                                    </p:set>
                                    <p:anim calcmode="lin" valueType="num">
                                      <p:cBhvr additive="base">
                                        <p:cTn id="102" dur="500" fill="hold"/>
                                        <p:tgtEl>
                                          <p:spTgt spid="20507"/>
                                        </p:tgtEl>
                                        <p:attrNameLst>
                                          <p:attrName>ppt_x</p:attrName>
                                        </p:attrNameLst>
                                      </p:cBhvr>
                                      <p:tavLst>
                                        <p:tav tm="0">
                                          <p:val>
                                            <p:strVal val="#ppt_x"/>
                                          </p:val>
                                        </p:tav>
                                        <p:tav tm="100000">
                                          <p:val>
                                            <p:strVal val="#ppt_x"/>
                                          </p:val>
                                        </p:tav>
                                      </p:tavLst>
                                    </p:anim>
                                    <p:anim calcmode="lin" valueType="num">
                                      <p:cBhvr additive="base">
                                        <p:cTn id="103" dur="500" fill="hold"/>
                                        <p:tgtEl>
                                          <p:spTgt spid="20507"/>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8" fill="hold" grpId="0" nodeType="clickEffect">
                                  <p:stCondLst>
                                    <p:cond delay="0"/>
                                  </p:stCondLst>
                                  <p:childTnLst>
                                    <p:set>
                                      <p:cBhvr>
                                        <p:cTn id="107" dur="1" fill="hold">
                                          <p:stCondLst>
                                            <p:cond delay="0"/>
                                          </p:stCondLst>
                                        </p:cTn>
                                        <p:tgtEl>
                                          <p:spTgt spid="15389"/>
                                        </p:tgtEl>
                                        <p:attrNameLst>
                                          <p:attrName>style.visibility</p:attrName>
                                        </p:attrNameLst>
                                      </p:cBhvr>
                                      <p:to>
                                        <p:strVal val="visible"/>
                                      </p:to>
                                    </p:set>
                                    <p:anim calcmode="lin" valueType="num">
                                      <p:cBhvr additive="base">
                                        <p:cTn id="108" dur="500" fill="hold"/>
                                        <p:tgtEl>
                                          <p:spTgt spid="15389"/>
                                        </p:tgtEl>
                                        <p:attrNameLst>
                                          <p:attrName>ppt_x</p:attrName>
                                        </p:attrNameLst>
                                      </p:cBhvr>
                                      <p:tavLst>
                                        <p:tav tm="0">
                                          <p:val>
                                            <p:strVal val="0-#ppt_w/2"/>
                                          </p:val>
                                        </p:tav>
                                        <p:tav tm="100000">
                                          <p:val>
                                            <p:strVal val="#ppt_x"/>
                                          </p:val>
                                        </p:tav>
                                      </p:tavLst>
                                    </p:anim>
                                    <p:anim calcmode="lin" valueType="num">
                                      <p:cBhvr additive="base">
                                        <p:cTn id="109" dur="500" fill="hold"/>
                                        <p:tgtEl>
                                          <p:spTgt spid="15389"/>
                                        </p:tgtEl>
                                        <p:attrNameLst>
                                          <p:attrName>ppt_y</p:attrName>
                                        </p:attrNameLst>
                                      </p:cBhvr>
                                      <p:tavLst>
                                        <p:tav tm="0">
                                          <p:val>
                                            <p:strVal val="#ppt_y"/>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8" fill="hold" grpId="0" nodeType="clickEffect">
                                  <p:stCondLst>
                                    <p:cond delay="0"/>
                                  </p:stCondLst>
                                  <p:childTnLst>
                                    <p:set>
                                      <p:cBhvr>
                                        <p:cTn id="113" dur="1" fill="hold">
                                          <p:stCondLst>
                                            <p:cond delay="0"/>
                                          </p:stCondLst>
                                        </p:cTn>
                                        <p:tgtEl>
                                          <p:spTgt spid="15390"/>
                                        </p:tgtEl>
                                        <p:attrNameLst>
                                          <p:attrName>style.visibility</p:attrName>
                                        </p:attrNameLst>
                                      </p:cBhvr>
                                      <p:to>
                                        <p:strVal val="visible"/>
                                      </p:to>
                                    </p:set>
                                    <p:anim calcmode="lin" valueType="num">
                                      <p:cBhvr additive="base">
                                        <p:cTn id="114" dur="500" fill="hold"/>
                                        <p:tgtEl>
                                          <p:spTgt spid="15390"/>
                                        </p:tgtEl>
                                        <p:attrNameLst>
                                          <p:attrName>ppt_x</p:attrName>
                                        </p:attrNameLst>
                                      </p:cBhvr>
                                      <p:tavLst>
                                        <p:tav tm="0">
                                          <p:val>
                                            <p:strVal val="0-#ppt_w/2"/>
                                          </p:val>
                                        </p:tav>
                                        <p:tav tm="100000">
                                          <p:val>
                                            <p:strVal val="#ppt_x"/>
                                          </p:val>
                                        </p:tav>
                                      </p:tavLst>
                                    </p:anim>
                                    <p:anim calcmode="lin" valueType="num">
                                      <p:cBhvr additive="base">
                                        <p:cTn id="115" dur="500" fill="hold"/>
                                        <p:tgtEl>
                                          <p:spTgt spid="153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8" grpId="0"/>
      <p:bldP spid="15369" grpId="0"/>
      <p:bldP spid="15380" grpId="0"/>
      <p:bldP spid="15381" grpId="0"/>
      <p:bldP spid="15382" grpId="0"/>
      <p:bldP spid="15383" grpId="0"/>
      <p:bldP spid="15385" grpId="0"/>
      <p:bldP spid="15388" grpId="0"/>
      <p:bldP spid="15389" grpId="0"/>
      <p:bldP spid="15390" grpId="0"/>
      <p:bldP spid="20507"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1" name="矩形 16391">
            <a:extLst>
              <a:ext uri="{FF2B5EF4-FFF2-40B4-BE49-F238E27FC236}">
                <a16:creationId xmlns:a16="http://schemas.microsoft.com/office/drawing/2014/main" id="{D2F04318-E323-4C83-9A84-D96425E48725}"/>
              </a:ext>
            </a:extLst>
          </p:cNvPr>
          <p:cNvSpPr>
            <a:spLocks noChangeArrowheads="1" noChangeShapeType="1" noTextEdit="1"/>
          </p:cNvSpPr>
          <p:nvPr/>
        </p:nvSpPr>
        <p:spPr bwMode="auto">
          <a:xfrm>
            <a:off x="1905000" y="0"/>
            <a:ext cx="53340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eaLnBrk="1" hangingPunct="1">
              <a:buFont typeface="Arial" panose="020B0604020202020204" pitchFamily="34" charset="0"/>
              <a:buNone/>
              <a:defRPr/>
            </a:pPr>
            <a:r>
              <a:rPr lang="zh-CN" altLang="en-US"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 </a:t>
            </a:r>
            <a:r>
              <a:rPr lang="en-US" altLang="zh-CN"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2.3   </a:t>
            </a:r>
            <a:r>
              <a:rPr lang="zh-CN" altLang="en-US" sz="3600">
                <a:gradFill rotWithShape="0">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回路法与网孔法</a:t>
            </a:r>
          </a:p>
        </p:txBody>
      </p:sp>
      <p:sp>
        <p:nvSpPr>
          <p:cNvPr id="21507" name="文本框 16392">
            <a:extLst>
              <a:ext uri="{FF2B5EF4-FFF2-40B4-BE49-F238E27FC236}">
                <a16:creationId xmlns:a16="http://schemas.microsoft.com/office/drawing/2014/main" id="{C79E9897-9EAB-4286-903C-C36E1AE7856B}"/>
              </a:ext>
            </a:extLst>
          </p:cNvPr>
          <p:cNvSpPr txBox="1">
            <a:spLocks noChangeArrowheads="1"/>
          </p:cNvSpPr>
          <p:nvPr/>
        </p:nvSpPr>
        <p:spPr bwMode="auto">
          <a:xfrm>
            <a:off x="152400" y="620713"/>
            <a:ext cx="91725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solidFill>
                  <a:srgbClr val="1E14E8"/>
                </a:solidFill>
                <a:latin typeface="Times New Roman" panose="02020603050405020304" pitchFamily="18" charset="0"/>
                <a:ea typeface="华文新魏" panose="02010800040101010101" pitchFamily="2" charset="-122"/>
              </a:rPr>
              <a:t>        2b</a:t>
            </a:r>
            <a:r>
              <a:rPr lang="zh-CN" altLang="en-US" sz="2400">
                <a:solidFill>
                  <a:srgbClr val="1E14E8"/>
                </a:solidFill>
                <a:latin typeface="Times New Roman" panose="02020603050405020304" pitchFamily="18" charset="0"/>
                <a:ea typeface="华文新魏" panose="02010800040101010101" pitchFamily="2" charset="-122"/>
              </a:rPr>
              <a:t>法和支路法需要列写的方程往往太多，手工解算麻烦。能否使方程数减少呢？回路法就是基于这种想法而提出的改进方法。</a:t>
            </a:r>
          </a:p>
        </p:txBody>
      </p:sp>
      <p:sp>
        <p:nvSpPr>
          <p:cNvPr id="16394" name="矩形 16393">
            <a:extLst>
              <a:ext uri="{FF2B5EF4-FFF2-40B4-BE49-F238E27FC236}">
                <a16:creationId xmlns:a16="http://schemas.microsoft.com/office/drawing/2014/main" id="{25569B40-61E6-4BA2-ADF7-2FDAB6E2FF38}"/>
              </a:ext>
            </a:extLst>
          </p:cNvPr>
          <p:cNvSpPr>
            <a:spLocks noChangeArrowheads="1" noChangeShapeType="1" noTextEdit="1"/>
          </p:cNvSpPr>
          <p:nvPr/>
        </p:nvSpPr>
        <p:spPr bwMode="auto">
          <a:xfrm>
            <a:off x="381000" y="1611313"/>
            <a:ext cx="2209800" cy="304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gradFill rotWithShape="1">
                  <a:gsLst>
                    <a:gs pos="0">
                      <a:srgbClr val="762F00"/>
                    </a:gs>
                    <a:gs pos="50000">
                      <a:srgbClr val="FF6600"/>
                    </a:gs>
                    <a:gs pos="100000">
                      <a:srgbClr val="762F00"/>
                    </a:gs>
                  </a:gsLst>
                  <a:lin ang="5400000" scaled="1"/>
                </a:gradFill>
                <a:effectLst>
                  <a:prstShdw prst="shdw17" dist="17961" dir="13500000">
                    <a:srgbClr val="993D00"/>
                  </a:prstShdw>
                </a:effectLst>
                <a:latin typeface="华文新魏" panose="02010800040101010101" pitchFamily="2" charset="-122"/>
                <a:ea typeface="华文新魏" panose="02010800040101010101" pitchFamily="2" charset="-122"/>
              </a:rPr>
              <a:t> 一、回路法</a:t>
            </a:r>
          </a:p>
        </p:txBody>
      </p:sp>
      <p:sp>
        <p:nvSpPr>
          <p:cNvPr id="16396" name="文本框 16395">
            <a:extLst>
              <a:ext uri="{FF2B5EF4-FFF2-40B4-BE49-F238E27FC236}">
                <a16:creationId xmlns:a16="http://schemas.microsoft.com/office/drawing/2014/main" id="{84A006B4-CCE7-4DC9-B3AC-887FF426B92F}"/>
              </a:ext>
            </a:extLst>
          </p:cNvPr>
          <p:cNvSpPr txBox="1">
            <a:spLocks noChangeArrowheads="1"/>
          </p:cNvSpPr>
          <p:nvPr/>
        </p:nvSpPr>
        <p:spPr bwMode="auto">
          <a:xfrm>
            <a:off x="304800" y="3429000"/>
            <a:ext cx="2895600" cy="457200"/>
          </a:xfrm>
          <a:prstGeom prst="rect">
            <a:avLst/>
          </a:prstGeom>
          <a:noFill/>
          <a:ln>
            <a:noFill/>
          </a:ln>
          <a:effectLst>
            <a:prstShdw prst="shdw17" dist="17961" dir="13500000">
              <a:srgbClr val="588B8F"/>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solidFill>
                  <a:srgbClr val="D82E1C"/>
                </a:solidFill>
                <a:latin typeface="黑体" panose="02010609060101010101" pitchFamily="49" charset="-122"/>
                <a:ea typeface="黑体" panose="02010609060101010101" pitchFamily="49" charset="-122"/>
              </a:rPr>
              <a:t>2</a:t>
            </a:r>
            <a:r>
              <a:rPr lang="zh-CN" altLang="en-US" sz="2400" b="1">
                <a:solidFill>
                  <a:srgbClr val="D82E1C"/>
                </a:solidFill>
                <a:latin typeface="黑体" panose="02010609060101010101" pitchFamily="49" charset="-122"/>
                <a:ea typeface="黑体" panose="02010609060101010101" pitchFamily="49" charset="-122"/>
              </a:rPr>
              <a:t>、回路电流的概念</a:t>
            </a:r>
            <a:endParaRPr lang="zh-CN" altLang="en-US" b="1">
              <a:solidFill>
                <a:srgbClr val="D82E1C"/>
              </a:solidFill>
              <a:ea typeface="华文新魏" panose="02010800040101010101" pitchFamily="2" charset="-122"/>
            </a:endParaRPr>
          </a:p>
        </p:txBody>
      </p:sp>
      <p:sp>
        <p:nvSpPr>
          <p:cNvPr id="16397" name="文本框 16396">
            <a:extLst>
              <a:ext uri="{FF2B5EF4-FFF2-40B4-BE49-F238E27FC236}">
                <a16:creationId xmlns:a16="http://schemas.microsoft.com/office/drawing/2014/main" id="{2F7B7DF0-4EE0-4312-B36F-B44C1EE675AA}"/>
              </a:ext>
            </a:extLst>
          </p:cNvPr>
          <p:cNvSpPr txBox="1">
            <a:spLocks noChangeArrowheads="1"/>
          </p:cNvSpPr>
          <p:nvPr/>
        </p:nvSpPr>
        <p:spPr bwMode="auto">
          <a:xfrm>
            <a:off x="304800" y="3959225"/>
            <a:ext cx="8077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solidFill>
                  <a:srgbClr val="1E14E8"/>
                </a:solidFill>
                <a:latin typeface="Times New Roman" panose="02020603050405020304" pitchFamily="18" charset="0"/>
                <a:ea typeface="华文新魏" panose="02010800040101010101" pitchFamily="2" charset="-122"/>
              </a:rPr>
              <a:t>       </a:t>
            </a:r>
            <a:r>
              <a:rPr lang="zh-CN" altLang="en-US" sz="2400">
                <a:solidFill>
                  <a:srgbClr val="1E14E8"/>
                </a:solidFill>
                <a:latin typeface="Times New Roman" panose="02020603050405020304" pitchFamily="18" charset="0"/>
                <a:ea typeface="华文新魏" panose="02010800040101010101" pitchFamily="2" charset="-122"/>
              </a:rPr>
              <a:t>在每个独立回路中假想有一个电流在回路中环流一周，而各支路电流看作是由独立回路电流合成的结果。回路的巡行方向也是回路电流的方向。</a:t>
            </a:r>
          </a:p>
          <a:p>
            <a:pPr eaLnBrk="1" hangingPunct="1"/>
            <a:r>
              <a:rPr lang="zh-CN" altLang="en-US" sz="2400">
                <a:solidFill>
                  <a:srgbClr val="1E14E8"/>
                </a:solidFill>
                <a:latin typeface="Times New Roman" panose="02020603050405020304" pitchFamily="18" charset="0"/>
                <a:ea typeface="华文新魏" panose="02010800040101010101" pitchFamily="2" charset="-122"/>
              </a:rPr>
              <a:t>       </a:t>
            </a:r>
            <a:r>
              <a:rPr lang="zh-CN" altLang="en-US" sz="2400">
                <a:solidFill>
                  <a:srgbClr val="D82E1C"/>
                </a:solidFill>
                <a:latin typeface="Times New Roman" panose="02020603050405020304" pitchFamily="18" charset="0"/>
                <a:ea typeface="华文新魏" panose="02010800040101010101" pitchFamily="2" charset="-122"/>
              </a:rPr>
              <a:t>注意</a:t>
            </a:r>
            <a:r>
              <a:rPr lang="zh-CN" altLang="en-US" sz="2400">
                <a:solidFill>
                  <a:srgbClr val="1E14E8"/>
                </a:solidFill>
                <a:latin typeface="Times New Roman" panose="02020603050405020304" pitchFamily="18" charset="0"/>
                <a:ea typeface="华文新魏" panose="02010800040101010101" pitchFamily="2" charset="-122"/>
              </a:rPr>
              <a:t>：回路电流是一种假想的电流，实际电路中并不存在。引入回路电流纯粹是为了分析电路方便。</a:t>
            </a:r>
          </a:p>
        </p:txBody>
      </p:sp>
      <p:sp>
        <p:nvSpPr>
          <p:cNvPr id="15366" name="文本框 16401">
            <a:hlinkClick r:id="" action="ppaction://hlinkshowjump?jump=nextslide"/>
            <a:extLst>
              <a:ext uri="{FF2B5EF4-FFF2-40B4-BE49-F238E27FC236}">
                <a16:creationId xmlns:a16="http://schemas.microsoft.com/office/drawing/2014/main" id="{3760371A-9210-4225-A0D7-FC02709DD0F6}"/>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15367" name="文本框 16402">
            <a:hlinkClick r:id="" action="ppaction://hlinkshowjump?jump=previousslide"/>
            <a:extLst>
              <a:ext uri="{FF2B5EF4-FFF2-40B4-BE49-F238E27FC236}">
                <a16:creationId xmlns:a16="http://schemas.microsoft.com/office/drawing/2014/main" id="{210CAB0F-44EA-42F8-B5BB-13E85478FC05}"/>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15368" name="文本框 16403">
            <a:extLst>
              <a:ext uri="{FF2B5EF4-FFF2-40B4-BE49-F238E27FC236}">
                <a16:creationId xmlns:a16="http://schemas.microsoft.com/office/drawing/2014/main" id="{2A70A1A6-E773-4747-87E1-F10CD455E006}"/>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F5158C41-8881-4E74-B6C2-B4FBEB71BF00}"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7</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15369" name="文本框 16404">
            <a:hlinkClick r:id="" action="ppaction://hlinkshowjump?jump=firstslide"/>
            <a:extLst>
              <a:ext uri="{FF2B5EF4-FFF2-40B4-BE49-F238E27FC236}">
                <a16:creationId xmlns:a16="http://schemas.microsoft.com/office/drawing/2014/main" id="{83774423-2C96-4B33-BA3C-A0BDD7A10FAD}"/>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16406" name="标题 16405">
            <a:extLst>
              <a:ext uri="{FF2B5EF4-FFF2-40B4-BE49-F238E27FC236}">
                <a16:creationId xmlns:a16="http://schemas.microsoft.com/office/drawing/2014/main" id="{E932F15C-8522-484B-8CFF-7A54263DA07A}"/>
              </a:ext>
            </a:extLst>
          </p:cNvPr>
          <p:cNvSpPr>
            <a:spLocks noGrp="1" noChangeArrowheads="1"/>
          </p:cNvSpPr>
          <p:nvPr>
            <p:ph type="title" idx="4294967295"/>
          </p:nvPr>
        </p:nvSpPr>
        <p:spPr>
          <a:xfrm>
            <a:off x="304800" y="2217738"/>
            <a:ext cx="8839200" cy="1066800"/>
          </a:xfrm>
        </p:spPr>
        <p:txBody>
          <a:bodyPr/>
          <a:lstStyle/>
          <a:p>
            <a:pPr algn="l" eaLnBrk="1" hangingPunct="1"/>
            <a:r>
              <a:rPr lang="en-US" altLang="zh-CN" b="1">
                <a:solidFill>
                  <a:srgbClr val="D82E1C"/>
                </a:solidFill>
                <a:latin typeface="黑体" panose="02010609060101010101" pitchFamily="49" charset="-122"/>
                <a:ea typeface="黑体" panose="02010609060101010101" pitchFamily="49" charset="-122"/>
              </a:rPr>
              <a:t>1</a:t>
            </a:r>
            <a:r>
              <a:rPr lang="zh-CN" altLang="en-US" b="1">
                <a:solidFill>
                  <a:srgbClr val="D82E1C"/>
                </a:solidFill>
                <a:latin typeface="黑体" panose="02010609060101010101" pitchFamily="49" charset="-122"/>
                <a:ea typeface="黑体" panose="02010609060101010101" pitchFamily="49" charset="-122"/>
              </a:rPr>
              <a:t>、</a:t>
            </a:r>
            <a:r>
              <a:rPr lang="zh-CN" altLang="en-US" b="1">
                <a:solidFill>
                  <a:srgbClr val="D82E1C"/>
                </a:solidFill>
                <a:ea typeface="黑体" panose="02010609060101010101" pitchFamily="49" charset="-122"/>
              </a:rPr>
              <a:t>回路法</a:t>
            </a:r>
            <a:r>
              <a:rPr lang="zh-CN" altLang="en-US" b="1">
                <a:solidFill>
                  <a:srgbClr val="D82E1C"/>
                </a:solidFill>
                <a:latin typeface="黑体" panose="02010609060101010101" pitchFamily="49" charset="-122"/>
                <a:ea typeface="黑体" panose="02010609060101010101" pitchFamily="49" charset="-122"/>
              </a:rPr>
              <a:t>定义：</a:t>
            </a:r>
            <a:r>
              <a:rPr lang="zh-CN" altLang="en-US">
                <a:solidFill>
                  <a:srgbClr val="1E14E8"/>
                </a:solidFill>
                <a:ea typeface="华文新魏" panose="02010800040101010101" pitchFamily="2" charset="-122"/>
              </a:rPr>
              <a:t>以独立回路电流为未知变量列出并求解方程的方法称为</a:t>
            </a:r>
            <a:r>
              <a:rPr lang="zh-CN" altLang="en-US">
                <a:solidFill>
                  <a:srgbClr val="D82E1C"/>
                </a:solidFill>
                <a:ea typeface="黑体" panose="02010609060101010101" pitchFamily="49" charset="-122"/>
              </a:rPr>
              <a:t>回路法</a:t>
            </a:r>
            <a:r>
              <a:rPr lang="en-US" altLang="zh-CN">
                <a:solidFill>
                  <a:srgbClr val="D82E1C"/>
                </a:solidFill>
                <a:ea typeface="黑体" panose="02010609060101010101" pitchFamily="49" charset="-122"/>
              </a:rPr>
              <a:t>(loop analysis) </a:t>
            </a:r>
            <a:r>
              <a:rPr lang="zh-CN" altLang="en-US">
                <a:solidFill>
                  <a:srgbClr val="1E14E8"/>
                </a:solidFill>
                <a:ea typeface="华文新魏" panose="02010800040101010101" pitchFamily="2" charset="-122"/>
              </a:rPr>
              <a:t>。若选平面电路的网孔作独立回路，则这样的回路法又常称为</a:t>
            </a:r>
            <a:r>
              <a:rPr lang="zh-CN" altLang="en-US">
                <a:solidFill>
                  <a:srgbClr val="D82E1C"/>
                </a:solidFill>
                <a:ea typeface="黑体" panose="02010609060101010101" pitchFamily="49" charset="-122"/>
              </a:rPr>
              <a:t>网孔法</a:t>
            </a:r>
            <a:r>
              <a:rPr lang="en-US" altLang="zh-CN">
                <a:solidFill>
                  <a:srgbClr val="D82E1C"/>
                </a:solidFill>
                <a:ea typeface="黑体" panose="02010609060101010101" pitchFamily="49" charset="-122"/>
              </a:rPr>
              <a:t>(mesh analysis)</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6394"/>
                                        </p:tgtEl>
                                        <p:attrNameLst>
                                          <p:attrName>style.visibility</p:attrName>
                                        </p:attrNameLst>
                                      </p:cBhvr>
                                      <p:to>
                                        <p:strVal val="visible"/>
                                      </p:to>
                                    </p:set>
                                    <p:anim calcmode="lin" valueType="num">
                                      <p:cBhvr additive="base">
                                        <p:cTn id="7" dur="500" fill="hold"/>
                                        <p:tgtEl>
                                          <p:spTgt spid="16394"/>
                                        </p:tgtEl>
                                        <p:attrNameLst>
                                          <p:attrName>ppt_x</p:attrName>
                                        </p:attrNameLst>
                                      </p:cBhvr>
                                      <p:tavLst>
                                        <p:tav tm="0">
                                          <p:val>
                                            <p:strVal val="0-#ppt_w/2"/>
                                          </p:val>
                                        </p:tav>
                                        <p:tav tm="100000">
                                          <p:val>
                                            <p:strVal val="#ppt_x"/>
                                          </p:val>
                                        </p:tav>
                                      </p:tavLst>
                                    </p:anim>
                                    <p:anim calcmode="lin" valueType="num">
                                      <p:cBhvr additive="base">
                                        <p:cTn id="8" dur="500" fill="hold"/>
                                        <p:tgtEl>
                                          <p:spTgt spid="163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6406"/>
                                        </p:tgtEl>
                                        <p:attrNameLst>
                                          <p:attrName>style.visibility</p:attrName>
                                        </p:attrNameLst>
                                      </p:cBhvr>
                                      <p:to>
                                        <p:strVal val="visible"/>
                                      </p:to>
                                    </p:set>
                                    <p:animEffect transition="in" filter="wipe(up)">
                                      <p:cBhvr>
                                        <p:cTn id="13" dur="500"/>
                                        <p:tgtEl>
                                          <p:spTgt spid="1640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0" fill="hold" grpId="0" nodeType="clickEffect">
                                  <p:stCondLst>
                                    <p:cond delay="0"/>
                                  </p:stCondLst>
                                  <p:childTnLst>
                                    <p:set>
                                      <p:cBhvr>
                                        <p:cTn id="17" dur="1" fill="hold">
                                          <p:stCondLst>
                                            <p:cond delay="0"/>
                                          </p:stCondLst>
                                        </p:cTn>
                                        <p:tgtEl>
                                          <p:spTgt spid="16396"/>
                                        </p:tgtEl>
                                        <p:attrNameLst>
                                          <p:attrName>style.visibility</p:attrName>
                                        </p:attrNameLst>
                                      </p:cBhvr>
                                      <p:to>
                                        <p:strVal val="visible"/>
                                      </p:to>
                                    </p:set>
                                    <p:anim calcmode="lin" valueType="num">
                                      <p:cBhvr>
                                        <p:cTn id="18" dur="500" fill="hold"/>
                                        <p:tgtEl>
                                          <p:spTgt spid="16396"/>
                                        </p:tgtEl>
                                        <p:attrNameLst>
                                          <p:attrName>ppt_w</p:attrName>
                                        </p:attrNameLst>
                                      </p:cBhvr>
                                      <p:tavLst>
                                        <p:tav tm="0">
                                          <p:val>
                                            <p:fltVal val="0"/>
                                          </p:val>
                                        </p:tav>
                                        <p:tav tm="100000">
                                          <p:val>
                                            <p:strVal val="#ppt_w"/>
                                          </p:val>
                                        </p:tav>
                                      </p:tavLst>
                                    </p:anim>
                                    <p:anim calcmode="lin" valueType="num">
                                      <p:cBhvr>
                                        <p:cTn id="19" dur="500" fill="hold"/>
                                        <p:tgtEl>
                                          <p:spTgt spid="16396"/>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6397"/>
                                        </p:tgtEl>
                                        <p:attrNameLst>
                                          <p:attrName>style.visibility</p:attrName>
                                        </p:attrNameLst>
                                      </p:cBhvr>
                                      <p:to>
                                        <p:strVal val="visible"/>
                                      </p:to>
                                    </p:set>
                                    <p:animEffect transition="in" filter="wipe(up)">
                                      <p:cBhvr>
                                        <p:cTn id="24" dur="500"/>
                                        <p:tgtEl>
                                          <p:spTgt spid="16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6" grpId="0"/>
      <p:bldP spid="16397" grpId="0"/>
      <p:bldP spid="1640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17410">
            <a:extLst>
              <a:ext uri="{FF2B5EF4-FFF2-40B4-BE49-F238E27FC236}">
                <a16:creationId xmlns:a16="http://schemas.microsoft.com/office/drawing/2014/main" id="{38C2F576-D657-4F51-9ED3-51E52029D437}"/>
              </a:ext>
            </a:extLst>
          </p:cNvPr>
          <p:cNvSpPr>
            <a:spLocks noChangeArrowheads="1"/>
          </p:cNvSpPr>
          <p:nvPr/>
        </p:nvSpPr>
        <p:spPr bwMode="auto">
          <a:xfrm>
            <a:off x="263525" y="0"/>
            <a:ext cx="2860675"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 2.3   </a:t>
            </a:r>
            <a:r>
              <a:rPr lang="zh-CN" altLang="en-US">
                <a:solidFill>
                  <a:schemeClr val="bg1"/>
                </a:solidFill>
                <a:latin typeface="黑体" panose="02010609060101010101" pitchFamily="49" charset="-122"/>
                <a:ea typeface="黑体" panose="02010609060101010101" pitchFamily="49" charset="-122"/>
              </a:rPr>
              <a:t>回路法与网孔法</a:t>
            </a:r>
          </a:p>
        </p:txBody>
      </p:sp>
      <p:sp>
        <p:nvSpPr>
          <p:cNvPr id="22531" name="矩形 17415">
            <a:extLst>
              <a:ext uri="{FF2B5EF4-FFF2-40B4-BE49-F238E27FC236}">
                <a16:creationId xmlns:a16="http://schemas.microsoft.com/office/drawing/2014/main" id="{197F7512-8F0B-4035-AD63-56E5704CABA9}"/>
              </a:ext>
            </a:extLst>
          </p:cNvPr>
          <p:cNvSpPr>
            <a:spLocks noChangeArrowheads="1" noChangeShapeType="1" noTextEdit="1"/>
          </p:cNvSpPr>
          <p:nvPr/>
        </p:nvSpPr>
        <p:spPr bwMode="auto">
          <a:xfrm>
            <a:off x="3810000" y="76200"/>
            <a:ext cx="2362200" cy="304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 一、回路法</a:t>
            </a:r>
          </a:p>
        </p:txBody>
      </p:sp>
      <p:sp>
        <p:nvSpPr>
          <p:cNvPr id="17418" name="文本框 17417">
            <a:extLst>
              <a:ext uri="{FF2B5EF4-FFF2-40B4-BE49-F238E27FC236}">
                <a16:creationId xmlns:a16="http://schemas.microsoft.com/office/drawing/2014/main" id="{FD28BD58-3FDF-4FC4-8B77-98754258B1FF}"/>
              </a:ext>
            </a:extLst>
          </p:cNvPr>
          <p:cNvSpPr txBox="1">
            <a:spLocks noChangeArrowheads="1"/>
          </p:cNvSpPr>
          <p:nvPr/>
        </p:nvSpPr>
        <p:spPr bwMode="auto">
          <a:xfrm>
            <a:off x="228600" y="914400"/>
            <a:ext cx="55626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dirty="0">
                <a:solidFill>
                  <a:srgbClr val="1E14E8"/>
                </a:solidFill>
                <a:latin typeface="Times New Roman" panose="02020603050405020304" pitchFamily="18" charset="0"/>
                <a:ea typeface="华文新魏" panose="02010800040101010101" pitchFamily="2" charset="-122"/>
              </a:rPr>
              <a:t>      </a:t>
            </a:r>
            <a:r>
              <a:rPr lang="zh-CN" altLang="en-US" sz="2400" dirty="0">
                <a:solidFill>
                  <a:srgbClr val="1E14E8"/>
                </a:solidFill>
                <a:latin typeface="Times New Roman" panose="02020603050405020304" pitchFamily="18" charset="0"/>
                <a:ea typeface="华文新魏" panose="02010800040101010101" pitchFamily="2" charset="-122"/>
              </a:rPr>
              <a:t>如图电路，选网孔作独立回路，设定回路电流</a:t>
            </a:r>
            <a:r>
              <a:rPr lang="en-US" altLang="zh-CN" sz="2400" dirty="0" err="1">
                <a:solidFill>
                  <a:srgbClr val="1E14E8"/>
                </a:solidFill>
                <a:latin typeface="Times New Roman" panose="02020603050405020304" pitchFamily="18" charset="0"/>
                <a:ea typeface="华文新魏" panose="02010800040101010101" pitchFamily="2" charset="-122"/>
              </a:rPr>
              <a:t>I</a:t>
            </a:r>
            <a:r>
              <a:rPr lang="en-US" altLang="zh-CN" sz="2400" baseline="-25000" dirty="0" err="1">
                <a:solidFill>
                  <a:srgbClr val="1E14E8"/>
                </a:solidFill>
                <a:latin typeface="Times New Roman" panose="02020603050405020304" pitchFamily="18" charset="0"/>
                <a:ea typeface="华文新魏" panose="02010800040101010101" pitchFamily="2" charset="-122"/>
              </a:rPr>
              <a:t>Ⅰ</a:t>
            </a:r>
            <a:r>
              <a:rPr lang="zh-CN" altLang="en-US" sz="2400" dirty="0">
                <a:solidFill>
                  <a:srgbClr val="1E14E8"/>
                </a:solidFill>
                <a:latin typeface="Times New Roman" panose="02020603050405020304" pitchFamily="18" charset="0"/>
                <a:ea typeface="华文新魏" panose="02010800040101010101" pitchFamily="2" charset="-122"/>
              </a:rPr>
              <a:t>、</a:t>
            </a:r>
            <a:r>
              <a:rPr lang="en-US" altLang="zh-CN" sz="2400" dirty="0" err="1">
                <a:solidFill>
                  <a:srgbClr val="1E14E8"/>
                </a:solidFill>
                <a:latin typeface="Times New Roman" panose="02020603050405020304" pitchFamily="18" charset="0"/>
                <a:ea typeface="华文新魏" panose="02010800040101010101" pitchFamily="2" charset="-122"/>
              </a:rPr>
              <a:t>I</a:t>
            </a:r>
            <a:r>
              <a:rPr lang="en-US" altLang="zh-CN" sz="2400" baseline="-25000" dirty="0" err="1">
                <a:solidFill>
                  <a:srgbClr val="1E14E8"/>
                </a:solidFill>
                <a:latin typeface="Times New Roman" panose="02020603050405020304" pitchFamily="18" charset="0"/>
                <a:ea typeface="华文新魏" panose="02010800040101010101" pitchFamily="2" charset="-122"/>
              </a:rPr>
              <a:t>Ⅱ</a:t>
            </a:r>
            <a:r>
              <a:rPr lang="zh-CN" altLang="en-US" sz="2400" dirty="0">
                <a:solidFill>
                  <a:srgbClr val="1E14E8"/>
                </a:solidFill>
                <a:latin typeface="Times New Roman" panose="02020603050405020304" pitchFamily="18" charset="0"/>
                <a:ea typeface="华文新魏" panose="02010800040101010101" pitchFamily="2" charset="-122"/>
              </a:rPr>
              <a:t>、</a:t>
            </a:r>
            <a:r>
              <a:rPr lang="en-US" altLang="zh-CN" sz="2400" dirty="0" err="1">
                <a:solidFill>
                  <a:srgbClr val="1E14E8"/>
                </a:solidFill>
                <a:latin typeface="Times New Roman" panose="02020603050405020304" pitchFamily="18" charset="0"/>
                <a:ea typeface="华文新魏" panose="02010800040101010101" pitchFamily="2" charset="-122"/>
              </a:rPr>
              <a:t>I</a:t>
            </a:r>
            <a:r>
              <a:rPr lang="en-US" altLang="zh-CN" sz="2400" baseline="-25000" dirty="0" err="1">
                <a:solidFill>
                  <a:srgbClr val="1E14E8"/>
                </a:solidFill>
                <a:latin typeface="Times New Roman" panose="02020603050405020304" pitchFamily="18" charset="0"/>
                <a:ea typeface="华文新魏" panose="02010800040101010101" pitchFamily="2" charset="-122"/>
              </a:rPr>
              <a:t>Ⅲ</a:t>
            </a:r>
            <a:r>
              <a:rPr lang="zh-CN" altLang="en-US" sz="2400" dirty="0">
                <a:solidFill>
                  <a:srgbClr val="1E14E8"/>
                </a:solidFill>
                <a:latin typeface="Times New Roman" panose="02020603050405020304" pitchFamily="18" charset="0"/>
                <a:ea typeface="华文新魏" panose="02010800040101010101" pitchFamily="2" charset="-122"/>
              </a:rPr>
              <a:t>如图所示。各支路电流看成是由回路电流合成得到的，可表示为</a:t>
            </a:r>
          </a:p>
          <a:p>
            <a:pPr eaLnBrk="1" hangingPunct="1"/>
            <a:r>
              <a:rPr lang="zh-CN" altLang="en-US" sz="2400" dirty="0">
                <a:solidFill>
                  <a:srgbClr val="1E14E8"/>
                </a:solidFill>
                <a:latin typeface="Times New Roman" panose="02020603050405020304" pitchFamily="18" charset="0"/>
                <a:ea typeface="华文新魏" panose="02010800040101010101" pitchFamily="2" charset="-122"/>
              </a:rPr>
              <a:t>          </a:t>
            </a:r>
            <a:r>
              <a:rPr lang="en-US" altLang="zh-CN" sz="2400" i="1" dirty="0">
                <a:solidFill>
                  <a:srgbClr val="1E14E8"/>
                </a:solidFill>
                <a:latin typeface="Times New Roman" panose="02020603050405020304" pitchFamily="18" charset="0"/>
                <a:ea typeface="华文新魏" panose="02010800040101010101" pitchFamily="2" charset="-122"/>
              </a:rPr>
              <a:t>i</a:t>
            </a:r>
            <a:r>
              <a:rPr lang="en-US" altLang="zh-CN" sz="2400" baseline="-25000" dirty="0">
                <a:solidFill>
                  <a:srgbClr val="1E14E8"/>
                </a:solidFill>
                <a:latin typeface="Times New Roman" panose="02020603050405020304" pitchFamily="18" charset="0"/>
                <a:ea typeface="华文新魏" panose="02010800040101010101" pitchFamily="2" charset="-122"/>
              </a:rPr>
              <a:t>1</a:t>
            </a:r>
            <a:r>
              <a:rPr lang="en-US" altLang="zh-CN" sz="2400" dirty="0">
                <a:solidFill>
                  <a:srgbClr val="1E14E8"/>
                </a:solidFill>
                <a:latin typeface="Times New Roman" panose="02020603050405020304" pitchFamily="18" charset="0"/>
                <a:ea typeface="华文新魏" panose="02010800040101010101" pitchFamily="2" charset="-122"/>
              </a:rPr>
              <a:t> = </a:t>
            </a:r>
            <a:r>
              <a:rPr lang="en-US" altLang="zh-CN" sz="2400" dirty="0" err="1">
                <a:solidFill>
                  <a:srgbClr val="1E14E8"/>
                </a:solidFill>
                <a:latin typeface="Times New Roman" panose="02020603050405020304" pitchFamily="18" charset="0"/>
                <a:ea typeface="华文新魏" panose="02010800040101010101" pitchFamily="2" charset="-122"/>
              </a:rPr>
              <a:t>I</a:t>
            </a:r>
            <a:r>
              <a:rPr lang="en-US" altLang="zh-CN" sz="2400" baseline="-25000" dirty="0" err="1">
                <a:solidFill>
                  <a:srgbClr val="1E14E8"/>
                </a:solidFill>
                <a:latin typeface="Times New Roman" panose="02020603050405020304" pitchFamily="18" charset="0"/>
                <a:ea typeface="华文新魏" panose="02010800040101010101" pitchFamily="2" charset="-122"/>
              </a:rPr>
              <a:t>Ⅰ</a:t>
            </a:r>
            <a:r>
              <a:rPr lang="zh-CN" altLang="en-US" sz="2400" dirty="0">
                <a:solidFill>
                  <a:srgbClr val="1E14E8"/>
                </a:solidFill>
                <a:latin typeface="Times New Roman" panose="02020603050405020304" pitchFamily="18" charset="0"/>
                <a:ea typeface="华文新魏" panose="02010800040101010101" pitchFamily="2" charset="-122"/>
              </a:rPr>
              <a:t>， </a:t>
            </a:r>
            <a:r>
              <a:rPr lang="en-US" altLang="zh-CN" sz="2400" i="1" dirty="0">
                <a:solidFill>
                  <a:srgbClr val="1E14E8"/>
                </a:solidFill>
                <a:latin typeface="Times New Roman" panose="02020603050405020304" pitchFamily="18" charset="0"/>
                <a:ea typeface="华文新魏" panose="02010800040101010101" pitchFamily="2" charset="-122"/>
              </a:rPr>
              <a:t>i</a:t>
            </a:r>
            <a:r>
              <a:rPr lang="en-US" altLang="zh-CN" sz="2400" baseline="-25000" dirty="0">
                <a:solidFill>
                  <a:srgbClr val="1E14E8"/>
                </a:solidFill>
                <a:latin typeface="Times New Roman" panose="02020603050405020304" pitchFamily="18" charset="0"/>
                <a:ea typeface="华文新魏" panose="02010800040101010101" pitchFamily="2" charset="-122"/>
              </a:rPr>
              <a:t>2</a:t>
            </a:r>
            <a:r>
              <a:rPr lang="en-US" altLang="zh-CN" sz="2400" dirty="0">
                <a:solidFill>
                  <a:srgbClr val="1E14E8"/>
                </a:solidFill>
                <a:latin typeface="Times New Roman" panose="02020603050405020304" pitchFamily="18" charset="0"/>
                <a:ea typeface="华文新魏" panose="02010800040101010101" pitchFamily="2" charset="-122"/>
              </a:rPr>
              <a:t> = I </a:t>
            </a:r>
            <a:r>
              <a:rPr lang="en-US" altLang="zh-CN" sz="2400" baseline="-25000" dirty="0">
                <a:solidFill>
                  <a:srgbClr val="1E14E8"/>
                </a:solidFill>
                <a:latin typeface="Times New Roman" panose="02020603050405020304" pitchFamily="18" charset="0"/>
                <a:ea typeface="华文新魏" panose="02010800040101010101" pitchFamily="2" charset="-122"/>
              </a:rPr>
              <a:t>Ⅱ </a:t>
            </a:r>
            <a:r>
              <a:rPr lang="zh-CN" altLang="en-US" sz="2400" dirty="0">
                <a:solidFill>
                  <a:srgbClr val="1E14E8"/>
                </a:solidFill>
                <a:latin typeface="Times New Roman" panose="02020603050405020304" pitchFamily="18" charset="0"/>
                <a:ea typeface="华文新魏" panose="02010800040101010101" pitchFamily="2" charset="-122"/>
              </a:rPr>
              <a:t>， </a:t>
            </a:r>
            <a:r>
              <a:rPr lang="en-US" altLang="zh-CN" sz="2400" i="1" dirty="0">
                <a:solidFill>
                  <a:srgbClr val="1E14E8"/>
                </a:solidFill>
                <a:latin typeface="Times New Roman" panose="02020603050405020304" pitchFamily="18" charset="0"/>
                <a:ea typeface="华文新魏" panose="02010800040101010101" pitchFamily="2" charset="-122"/>
              </a:rPr>
              <a:t>i</a:t>
            </a:r>
            <a:r>
              <a:rPr lang="en-US" altLang="zh-CN" sz="2400" baseline="-25000" dirty="0">
                <a:solidFill>
                  <a:srgbClr val="1E14E8"/>
                </a:solidFill>
                <a:latin typeface="Times New Roman" panose="02020603050405020304" pitchFamily="18" charset="0"/>
                <a:ea typeface="华文新魏" panose="02010800040101010101" pitchFamily="2" charset="-122"/>
              </a:rPr>
              <a:t>3</a:t>
            </a:r>
            <a:r>
              <a:rPr lang="en-US" altLang="zh-CN" sz="2400" dirty="0">
                <a:solidFill>
                  <a:srgbClr val="1E14E8"/>
                </a:solidFill>
                <a:latin typeface="Times New Roman" panose="02020603050405020304" pitchFamily="18" charset="0"/>
                <a:ea typeface="华文新魏" panose="02010800040101010101" pitchFamily="2" charset="-122"/>
              </a:rPr>
              <a:t> = I </a:t>
            </a:r>
            <a:r>
              <a:rPr lang="en-US" altLang="zh-CN" sz="2400" baseline="-25000" dirty="0">
                <a:solidFill>
                  <a:srgbClr val="1E14E8"/>
                </a:solidFill>
                <a:latin typeface="Times New Roman" panose="02020603050405020304" pitchFamily="18" charset="0"/>
                <a:ea typeface="华文新魏" panose="02010800040101010101" pitchFamily="2" charset="-122"/>
              </a:rPr>
              <a:t>Ⅲ </a:t>
            </a:r>
            <a:r>
              <a:rPr lang="zh-CN" altLang="en-US" sz="2400" dirty="0">
                <a:solidFill>
                  <a:srgbClr val="1E14E8"/>
                </a:solidFill>
                <a:latin typeface="Times New Roman" panose="02020603050405020304" pitchFamily="18" charset="0"/>
                <a:ea typeface="华文新魏" panose="02010800040101010101" pitchFamily="2" charset="-122"/>
              </a:rPr>
              <a:t>， </a:t>
            </a:r>
          </a:p>
        </p:txBody>
      </p:sp>
      <p:graphicFrame>
        <p:nvGraphicFramePr>
          <p:cNvPr id="17419" name="对象 17418">
            <a:extLst>
              <a:ext uri="{FF2B5EF4-FFF2-40B4-BE49-F238E27FC236}">
                <a16:creationId xmlns:a16="http://schemas.microsoft.com/office/drawing/2014/main" id="{26D5CC2A-C00E-439F-8409-5FEAB1736DE1}"/>
              </a:ext>
            </a:extLst>
          </p:cNvPr>
          <p:cNvGraphicFramePr>
            <a:graphicFrameLocks/>
          </p:cNvGraphicFramePr>
          <p:nvPr/>
        </p:nvGraphicFramePr>
        <p:xfrm>
          <a:off x="5343525" y="685800"/>
          <a:ext cx="3800475" cy="2563813"/>
        </p:xfrm>
        <a:graphic>
          <a:graphicData uri="http://schemas.openxmlformats.org/presentationml/2006/ole">
            <mc:AlternateContent xmlns:mc="http://schemas.openxmlformats.org/markup-compatibility/2006">
              <mc:Choice xmlns:v="urn:schemas-microsoft-com:vml" Requires="v">
                <p:oleObj spid="_x0000_s22558" r:id="rId3" imgW="3800856" imgH="2563368" progId="Visio.Drawing.5">
                  <p:embed/>
                </p:oleObj>
              </mc:Choice>
              <mc:Fallback>
                <p:oleObj r:id="rId3" imgW="3800856" imgH="2563368" progId="Visio.Drawing.5">
                  <p:embed/>
                  <p:pic>
                    <p:nvPicPr>
                      <p:cNvPr id="0" name="对象 174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3525" y="685800"/>
                        <a:ext cx="3800475"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420" name="矩形 17419">
            <a:extLst>
              <a:ext uri="{FF2B5EF4-FFF2-40B4-BE49-F238E27FC236}">
                <a16:creationId xmlns:a16="http://schemas.microsoft.com/office/drawing/2014/main" id="{D0EBC974-73B1-4919-A80F-6F3615CC8022}"/>
              </a:ext>
            </a:extLst>
          </p:cNvPr>
          <p:cNvSpPr>
            <a:spLocks noChangeArrowheads="1"/>
          </p:cNvSpPr>
          <p:nvPr/>
        </p:nvSpPr>
        <p:spPr bwMode="auto">
          <a:xfrm>
            <a:off x="228600" y="2743200"/>
            <a:ext cx="6019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solidFill>
                  <a:srgbClr val="1E14E8"/>
                </a:solidFill>
                <a:latin typeface="Times New Roman" panose="02020603050405020304" pitchFamily="18" charset="0"/>
                <a:ea typeface="华文新魏" panose="02010800040101010101" pitchFamily="2" charset="-122"/>
              </a:rPr>
              <a:t>R</a:t>
            </a:r>
            <a:r>
              <a:rPr lang="en-US" altLang="zh-CN" sz="2400" baseline="-25000">
                <a:solidFill>
                  <a:srgbClr val="1E14E8"/>
                </a:solidFill>
                <a:latin typeface="Times New Roman" panose="02020603050405020304" pitchFamily="18" charset="0"/>
                <a:ea typeface="华文新魏" panose="02010800040101010101" pitchFamily="2" charset="-122"/>
              </a:rPr>
              <a:t>4</a:t>
            </a:r>
            <a:r>
              <a:rPr lang="zh-CN" altLang="en-US" sz="2400">
                <a:solidFill>
                  <a:srgbClr val="1E14E8"/>
                </a:solidFill>
                <a:latin typeface="Times New Roman" panose="02020603050405020304" pitchFamily="18" charset="0"/>
                <a:ea typeface="华文新魏" panose="02010800040101010101" pitchFamily="2" charset="-122"/>
              </a:rPr>
              <a:t>支路上有两个回路电流</a:t>
            </a:r>
            <a:r>
              <a:rPr lang="en-US" altLang="zh-CN" sz="2400">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Ⅰ</a:t>
            </a:r>
            <a:r>
              <a:rPr lang="zh-CN" altLang="en-US" sz="2400">
                <a:solidFill>
                  <a:srgbClr val="1E14E8"/>
                </a:solidFill>
                <a:latin typeface="Times New Roman" panose="02020603050405020304" pitchFamily="18" charset="0"/>
                <a:ea typeface="华文新魏" panose="02010800040101010101" pitchFamily="2" charset="-122"/>
              </a:rPr>
              <a:t>、</a:t>
            </a:r>
            <a:r>
              <a:rPr lang="en-US" altLang="zh-CN" sz="2400">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Ⅱ</a:t>
            </a:r>
            <a:r>
              <a:rPr lang="zh-CN" altLang="en-US" sz="2400">
                <a:solidFill>
                  <a:srgbClr val="1E14E8"/>
                </a:solidFill>
                <a:latin typeface="Times New Roman" panose="02020603050405020304" pitchFamily="18" charset="0"/>
                <a:ea typeface="华文新魏" panose="02010800040101010101" pitchFamily="2" charset="-122"/>
              </a:rPr>
              <a:t>流经</a:t>
            </a:r>
            <a:r>
              <a:rPr lang="en-US" altLang="zh-CN" sz="2400">
                <a:solidFill>
                  <a:srgbClr val="1E14E8"/>
                </a:solidFill>
                <a:latin typeface="Times New Roman" panose="02020603050405020304" pitchFamily="18" charset="0"/>
                <a:ea typeface="华文新魏" panose="02010800040101010101" pitchFamily="2" charset="-122"/>
              </a:rPr>
              <a:t>,</a:t>
            </a:r>
            <a:r>
              <a:rPr lang="zh-CN" altLang="en-US" sz="2400">
                <a:solidFill>
                  <a:srgbClr val="1E14E8"/>
                </a:solidFill>
                <a:latin typeface="Times New Roman" panose="02020603050405020304" pitchFamily="18" charset="0"/>
                <a:ea typeface="华文新魏" panose="02010800040101010101" pitchFamily="2" charset="-122"/>
              </a:rPr>
              <a:t>且两回路电流方向均与</a:t>
            </a:r>
            <a:r>
              <a:rPr lang="en-US" altLang="zh-CN" sz="2400" i="1">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4</a:t>
            </a:r>
            <a:r>
              <a:rPr lang="zh-CN" altLang="en-US" sz="2400">
                <a:solidFill>
                  <a:srgbClr val="1E14E8"/>
                </a:solidFill>
                <a:latin typeface="Times New Roman" panose="02020603050405020304" pitchFamily="18" charset="0"/>
                <a:ea typeface="华文新魏" panose="02010800040101010101" pitchFamily="2" charset="-122"/>
              </a:rPr>
              <a:t>相反，故 </a:t>
            </a:r>
          </a:p>
          <a:p>
            <a:pPr eaLnBrk="1" hangingPunct="1"/>
            <a:r>
              <a:rPr lang="zh-CN" altLang="en-US" sz="2400">
                <a:solidFill>
                  <a:srgbClr val="1E14E8"/>
                </a:solidFill>
                <a:latin typeface="Times New Roman" panose="02020603050405020304" pitchFamily="18" charset="0"/>
                <a:ea typeface="华文新魏" panose="02010800040101010101" pitchFamily="2" charset="-122"/>
              </a:rPr>
              <a:t>         </a:t>
            </a:r>
            <a:r>
              <a:rPr lang="en-US" altLang="zh-CN" sz="2400" i="1">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4</a:t>
            </a:r>
            <a:r>
              <a:rPr lang="en-US" altLang="zh-CN" sz="2400">
                <a:solidFill>
                  <a:srgbClr val="1E14E8"/>
                </a:solidFill>
                <a:latin typeface="Times New Roman" panose="02020603050405020304" pitchFamily="18" charset="0"/>
                <a:ea typeface="华文新魏" panose="02010800040101010101" pitchFamily="2" charset="-122"/>
              </a:rPr>
              <a:t> = </a:t>
            </a:r>
            <a:r>
              <a:rPr lang="en-US" altLang="zh-CN" sz="2400">
                <a:solidFill>
                  <a:srgbClr val="1E14E8"/>
                </a:solidFill>
                <a:latin typeface="黑体" panose="02010609060101010101" pitchFamily="49" charset="-122"/>
                <a:ea typeface="黑体" panose="02010609060101010101" pitchFamily="49" charset="-122"/>
              </a:rPr>
              <a:t>-</a:t>
            </a:r>
            <a:r>
              <a:rPr lang="en-US" altLang="zh-CN" sz="2400">
                <a:solidFill>
                  <a:srgbClr val="1E14E8"/>
                </a:solidFill>
                <a:latin typeface="Times New Roman" panose="02020603050405020304" pitchFamily="18" charset="0"/>
                <a:ea typeface="华文新魏" panose="02010800040101010101" pitchFamily="2" charset="-122"/>
              </a:rPr>
              <a:t> I</a:t>
            </a:r>
            <a:r>
              <a:rPr lang="en-US" altLang="zh-CN" sz="2400" baseline="-25000">
                <a:solidFill>
                  <a:srgbClr val="1E14E8"/>
                </a:solidFill>
                <a:latin typeface="Times New Roman" panose="02020603050405020304" pitchFamily="18" charset="0"/>
                <a:ea typeface="华文新魏" panose="02010800040101010101" pitchFamily="2" charset="-122"/>
              </a:rPr>
              <a:t>Ⅰ</a:t>
            </a:r>
            <a:r>
              <a:rPr lang="en-US" altLang="zh-CN" sz="2400">
                <a:solidFill>
                  <a:srgbClr val="1E14E8"/>
                </a:solidFill>
                <a:latin typeface="黑体" panose="02010609060101010101" pitchFamily="49" charset="-122"/>
                <a:ea typeface="黑体" panose="02010609060101010101" pitchFamily="49" charset="-122"/>
              </a:rPr>
              <a:t>-</a:t>
            </a:r>
            <a:r>
              <a:rPr lang="en-US" altLang="zh-CN" sz="2400">
                <a:solidFill>
                  <a:srgbClr val="1E14E8"/>
                </a:solidFill>
                <a:latin typeface="Times New Roman" panose="02020603050405020304" pitchFamily="18" charset="0"/>
                <a:ea typeface="华文新魏" panose="02010800040101010101" pitchFamily="2" charset="-122"/>
              </a:rPr>
              <a:t> I </a:t>
            </a:r>
            <a:r>
              <a:rPr lang="en-US" altLang="zh-CN" sz="2400" baseline="-25000">
                <a:solidFill>
                  <a:srgbClr val="1E14E8"/>
                </a:solidFill>
                <a:latin typeface="Times New Roman" panose="02020603050405020304" pitchFamily="18" charset="0"/>
                <a:ea typeface="华文新魏" panose="02010800040101010101" pitchFamily="2" charset="-122"/>
              </a:rPr>
              <a:t>Ⅱ</a:t>
            </a:r>
          </a:p>
        </p:txBody>
      </p:sp>
      <p:sp>
        <p:nvSpPr>
          <p:cNvPr id="16391" name="文本框 17425">
            <a:hlinkClick r:id="" action="ppaction://hlinkshowjump?jump=nextslide"/>
            <a:extLst>
              <a:ext uri="{FF2B5EF4-FFF2-40B4-BE49-F238E27FC236}">
                <a16:creationId xmlns:a16="http://schemas.microsoft.com/office/drawing/2014/main" id="{246A076C-9C29-4BB9-9DD0-E6D2586DED45}"/>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16392" name="文本框 17426">
            <a:hlinkClick r:id="" action="ppaction://hlinkshowjump?jump=previousslide"/>
            <a:extLst>
              <a:ext uri="{FF2B5EF4-FFF2-40B4-BE49-F238E27FC236}">
                <a16:creationId xmlns:a16="http://schemas.microsoft.com/office/drawing/2014/main" id="{117F8AB9-796C-4C8D-96EC-F233C80CCE08}"/>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16393" name="文本框 17427">
            <a:extLst>
              <a:ext uri="{FF2B5EF4-FFF2-40B4-BE49-F238E27FC236}">
                <a16:creationId xmlns:a16="http://schemas.microsoft.com/office/drawing/2014/main" id="{46ED8994-B9B5-4DA2-9EEE-DBB335088816}"/>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2361DDF4-C84D-457C-9AB0-4588F75FA88D}"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8</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16394" name="文本框 17428">
            <a:hlinkClick r:id="" action="ppaction://hlinkshowjump?jump=firstslide"/>
            <a:extLst>
              <a:ext uri="{FF2B5EF4-FFF2-40B4-BE49-F238E27FC236}">
                <a16:creationId xmlns:a16="http://schemas.microsoft.com/office/drawing/2014/main" id="{EB8B5521-BE83-4880-84F4-D6E22746A5CE}"/>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
        <p:nvSpPr>
          <p:cNvPr id="22540" name="标题 17429">
            <a:extLst>
              <a:ext uri="{FF2B5EF4-FFF2-40B4-BE49-F238E27FC236}">
                <a16:creationId xmlns:a16="http://schemas.microsoft.com/office/drawing/2014/main" id="{61F4BF01-91C5-47B5-8B6C-9F99164345B8}"/>
              </a:ext>
            </a:extLst>
          </p:cNvPr>
          <p:cNvSpPr>
            <a:spLocks noGrp="1" noChangeArrowheads="1"/>
          </p:cNvSpPr>
          <p:nvPr>
            <p:ph type="title" idx="4294967295"/>
          </p:nvPr>
        </p:nvSpPr>
        <p:spPr>
          <a:xfrm>
            <a:off x="457200" y="685800"/>
            <a:ext cx="3733800" cy="381000"/>
          </a:xfrm>
        </p:spPr>
        <p:txBody>
          <a:bodyPr/>
          <a:lstStyle/>
          <a:p>
            <a:pPr eaLnBrk="1" hangingPunct="1"/>
            <a:r>
              <a:rPr lang="en-US" altLang="zh-CN" b="1">
                <a:solidFill>
                  <a:srgbClr val="D82E1C"/>
                </a:solidFill>
                <a:latin typeface="黑体" panose="02010609060101010101" pitchFamily="49" charset="-122"/>
                <a:ea typeface="黑体" panose="02010609060101010101" pitchFamily="49" charset="-122"/>
              </a:rPr>
              <a:t>3</a:t>
            </a:r>
            <a:r>
              <a:rPr lang="zh-CN" altLang="en-US" b="1">
                <a:solidFill>
                  <a:srgbClr val="D82E1C"/>
                </a:solidFill>
                <a:latin typeface="黑体" panose="02010609060101010101" pitchFamily="49" charset="-122"/>
                <a:ea typeface="黑体" panose="02010609060101010101" pitchFamily="49" charset="-122"/>
              </a:rPr>
              <a:t>、回路法方程的列写规律</a:t>
            </a:r>
            <a:endParaRPr lang="zh-CN" altLang="en-US" b="1"/>
          </a:p>
        </p:txBody>
      </p:sp>
      <p:sp>
        <p:nvSpPr>
          <p:cNvPr id="22541" name="矩形 17407">
            <a:extLst>
              <a:ext uri="{FF2B5EF4-FFF2-40B4-BE49-F238E27FC236}">
                <a16:creationId xmlns:a16="http://schemas.microsoft.com/office/drawing/2014/main" id="{7C43DDA4-69AD-48DA-B3AF-00CCD04A8004}"/>
              </a:ext>
            </a:extLst>
          </p:cNvPr>
          <p:cNvSpPr>
            <a:spLocks noChangeArrowheads="1"/>
          </p:cNvSpPr>
          <p:nvPr/>
        </p:nvSpPr>
        <p:spPr bwMode="auto">
          <a:xfrm>
            <a:off x="250825" y="3860800"/>
            <a:ext cx="6019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solidFill>
                  <a:srgbClr val="1E14E8"/>
                </a:solidFill>
                <a:latin typeface="Times New Roman" panose="02020603050405020304" pitchFamily="18" charset="0"/>
                <a:ea typeface="华文新魏" panose="02010800040101010101" pitchFamily="2" charset="-122"/>
              </a:rPr>
              <a:t>R</a:t>
            </a:r>
            <a:r>
              <a:rPr lang="en-US" altLang="zh-CN" sz="2400" baseline="-25000">
                <a:solidFill>
                  <a:srgbClr val="1E14E8"/>
                </a:solidFill>
                <a:latin typeface="Times New Roman" panose="02020603050405020304" pitchFamily="18" charset="0"/>
                <a:ea typeface="华文新魏" panose="02010800040101010101" pitchFamily="2" charset="-122"/>
              </a:rPr>
              <a:t>5</a:t>
            </a:r>
            <a:r>
              <a:rPr lang="zh-CN" altLang="en-US" sz="2400">
                <a:solidFill>
                  <a:srgbClr val="1E14E8"/>
                </a:solidFill>
                <a:latin typeface="Times New Roman" panose="02020603050405020304" pitchFamily="18" charset="0"/>
                <a:ea typeface="华文新魏" panose="02010800040101010101" pitchFamily="2" charset="-122"/>
              </a:rPr>
              <a:t>支路上有两个回路电流</a:t>
            </a:r>
            <a:r>
              <a:rPr lang="en-US" altLang="zh-CN" sz="2400">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Ⅰ</a:t>
            </a:r>
            <a:r>
              <a:rPr lang="zh-CN" altLang="en-US" sz="2400">
                <a:solidFill>
                  <a:srgbClr val="1E14E8"/>
                </a:solidFill>
                <a:latin typeface="Times New Roman" panose="02020603050405020304" pitchFamily="18" charset="0"/>
                <a:ea typeface="华文新魏" panose="02010800040101010101" pitchFamily="2" charset="-122"/>
              </a:rPr>
              <a:t>、</a:t>
            </a:r>
            <a:r>
              <a:rPr lang="en-US" altLang="zh-CN" sz="2400">
                <a:solidFill>
                  <a:srgbClr val="1E14E8"/>
                </a:solidFill>
                <a:latin typeface="Times New Roman" panose="02020603050405020304" pitchFamily="18" charset="0"/>
                <a:ea typeface="华文新魏" panose="02010800040101010101" pitchFamily="2" charset="-122"/>
              </a:rPr>
              <a:t>I </a:t>
            </a:r>
            <a:r>
              <a:rPr lang="en-US" altLang="zh-CN" sz="2400" baseline="-25000">
                <a:solidFill>
                  <a:srgbClr val="1E14E8"/>
                </a:solidFill>
                <a:latin typeface="Times New Roman" panose="02020603050405020304" pitchFamily="18" charset="0"/>
                <a:ea typeface="华文新魏" panose="02010800040101010101" pitchFamily="2" charset="-122"/>
              </a:rPr>
              <a:t>Ⅲ</a:t>
            </a:r>
            <a:r>
              <a:rPr lang="zh-CN" altLang="en-US" sz="2400">
                <a:solidFill>
                  <a:srgbClr val="1E14E8"/>
                </a:solidFill>
                <a:latin typeface="Times New Roman" panose="02020603050405020304" pitchFamily="18" charset="0"/>
                <a:ea typeface="华文新魏" panose="02010800040101010101" pitchFamily="2" charset="-122"/>
              </a:rPr>
              <a:t>流经， 故</a:t>
            </a:r>
          </a:p>
          <a:p>
            <a:pPr eaLnBrk="1" hangingPunct="1"/>
            <a:r>
              <a:rPr lang="zh-CN" altLang="en-US" sz="2400">
                <a:solidFill>
                  <a:srgbClr val="1E14E8"/>
                </a:solidFill>
                <a:latin typeface="Times New Roman" panose="02020603050405020304" pitchFamily="18" charset="0"/>
                <a:ea typeface="华文新魏" panose="02010800040101010101" pitchFamily="2" charset="-122"/>
              </a:rPr>
              <a:t>          </a:t>
            </a:r>
            <a:r>
              <a:rPr lang="en-US" altLang="zh-CN" sz="2400" i="1">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5</a:t>
            </a:r>
            <a:r>
              <a:rPr lang="en-US" altLang="zh-CN" sz="2400">
                <a:solidFill>
                  <a:srgbClr val="1E14E8"/>
                </a:solidFill>
                <a:latin typeface="Times New Roman" panose="02020603050405020304" pitchFamily="18" charset="0"/>
                <a:ea typeface="华文新魏" panose="02010800040101010101" pitchFamily="2" charset="-122"/>
              </a:rPr>
              <a:t> = </a:t>
            </a:r>
            <a:r>
              <a:rPr lang="en-US" altLang="zh-CN" sz="2400">
                <a:solidFill>
                  <a:srgbClr val="1E14E8"/>
                </a:solidFill>
                <a:latin typeface="黑体" panose="02010609060101010101" pitchFamily="49" charset="-122"/>
                <a:ea typeface="黑体" panose="02010609060101010101" pitchFamily="49" charset="-122"/>
              </a:rPr>
              <a:t>-</a:t>
            </a:r>
            <a:r>
              <a:rPr lang="en-US" altLang="zh-CN" sz="2400">
                <a:solidFill>
                  <a:srgbClr val="1E14E8"/>
                </a:solidFill>
                <a:latin typeface="Times New Roman" panose="02020603050405020304" pitchFamily="18" charset="0"/>
                <a:ea typeface="华文新魏" panose="02010800040101010101" pitchFamily="2" charset="-122"/>
              </a:rPr>
              <a:t> I</a:t>
            </a:r>
            <a:r>
              <a:rPr lang="en-US" altLang="zh-CN" sz="2400" baseline="-25000">
                <a:solidFill>
                  <a:srgbClr val="1E14E8"/>
                </a:solidFill>
                <a:latin typeface="Times New Roman" panose="02020603050405020304" pitchFamily="18" charset="0"/>
                <a:ea typeface="华文新魏" panose="02010800040101010101" pitchFamily="2" charset="-122"/>
              </a:rPr>
              <a:t>Ⅰ</a:t>
            </a:r>
            <a:r>
              <a:rPr lang="en-US" altLang="zh-CN" sz="2400">
                <a:solidFill>
                  <a:srgbClr val="1E14E8"/>
                </a:solidFill>
                <a:latin typeface="黑体" panose="02010609060101010101" pitchFamily="49" charset="-122"/>
                <a:ea typeface="黑体" panose="02010609060101010101" pitchFamily="49" charset="-122"/>
              </a:rPr>
              <a:t>+</a:t>
            </a:r>
            <a:r>
              <a:rPr lang="en-US" altLang="zh-CN" sz="2400">
                <a:solidFill>
                  <a:srgbClr val="1E14E8"/>
                </a:solidFill>
                <a:latin typeface="Times New Roman" panose="02020603050405020304" pitchFamily="18" charset="0"/>
                <a:ea typeface="华文新魏" panose="02010800040101010101" pitchFamily="2" charset="-122"/>
              </a:rPr>
              <a:t> I </a:t>
            </a:r>
            <a:r>
              <a:rPr lang="en-US" altLang="zh-CN" sz="2400" baseline="-25000">
                <a:solidFill>
                  <a:srgbClr val="1E14E8"/>
                </a:solidFill>
                <a:latin typeface="Times New Roman" panose="02020603050405020304" pitchFamily="18" charset="0"/>
                <a:ea typeface="华文新魏" panose="02010800040101010101" pitchFamily="2" charset="-122"/>
              </a:rPr>
              <a:t>Ⅲ</a:t>
            </a:r>
          </a:p>
          <a:p>
            <a:pPr eaLnBrk="1" hangingPunct="1"/>
            <a:r>
              <a:rPr lang="en-US" altLang="zh-CN" sz="2400">
                <a:solidFill>
                  <a:srgbClr val="1E14E8"/>
                </a:solidFill>
                <a:latin typeface="Times New Roman" panose="02020603050405020304" pitchFamily="18" charset="0"/>
                <a:ea typeface="华文新魏" panose="02010800040101010101" pitchFamily="2" charset="-122"/>
              </a:rPr>
              <a:t>R</a:t>
            </a:r>
            <a:r>
              <a:rPr lang="en-US" altLang="zh-CN" sz="2400" baseline="-25000">
                <a:solidFill>
                  <a:srgbClr val="1E14E8"/>
                </a:solidFill>
                <a:latin typeface="Times New Roman" panose="02020603050405020304" pitchFamily="18" charset="0"/>
                <a:ea typeface="华文新魏" panose="02010800040101010101" pitchFamily="2" charset="-122"/>
              </a:rPr>
              <a:t>6</a:t>
            </a:r>
            <a:r>
              <a:rPr lang="zh-CN" altLang="en-US" sz="2400">
                <a:solidFill>
                  <a:srgbClr val="1E14E8"/>
                </a:solidFill>
                <a:latin typeface="Times New Roman" panose="02020603050405020304" pitchFamily="18" charset="0"/>
                <a:ea typeface="华文新魏" panose="02010800040101010101" pitchFamily="2" charset="-122"/>
              </a:rPr>
              <a:t>支路上有两个回路电流</a:t>
            </a:r>
            <a:r>
              <a:rPr lang="en-US" altLang="zh-CN" sz="2400">
                <a:solidFill>
                  <a:srgbClr val="1E14E8"/>
                </a:solidFill>
                <a:latin typeface="Times New Roman" panose="02020603050405020304" pitchFamily="18" charset="0"/>
                <a:ea typeface="华文新魏" panose="02010800040101010101" pitchFamily="2" charset="-122"/>
              </a:rPr>
              <a:t>I </a:t>
            </a:r>
            <a:r>
              <a:rPr lang="en-US" altLang="zh-CN" sz="2400" baseline="-25000">
                <a:solidFill>
                  <a:srgbClr val="1E14E8"/>
                </a:solidFill>
                <a:latin typeface="Times New Roman" panose="02020603050405020304" pitchFamily="18" charset="0"/>
                <a:ea typeface="华文新魏" panose="02010800040101010101" pitchFamily="2" charset="-122"/>
              </a:rPr>
              <a:t>Ⅱ </a:t>
            </a:r>
            <a:r>
              <a:rPr lang="zh-CN" altLang="en-US" sz="2400">
                <a:solidFill>
                  <a:srgbClr val="1E14E8"/>
                </a:solidFill>
                <a:latin typeface="Times New Roman" panose="02020603050405020304" pitchFamily="18" charset="0"/>
                <a:ea typeface="华文新魏" panose="02010800040101010101" pitchFamily="2" charset="-122"/>
              </a:rPr>
              <a:t>、</a:t>
            </a:r>
            <a:r>
              <a:rPr lang="en-US" altLang="zh-CN" sz="2400">
                <a:solidFill>
                  <a:srgbClr val="1E14E8"/>
                </a:solidFill>
                <a:latin typeface="Times New Roman" panose="02020603050405020304" pitchFamily="18" charset="0"/>
                <a:ea typeface="华文新魏" panose="02010800040101010101" pitchFamily="2" charset="-122"/>
              </a:rPr>
              <a:t>I </a:t>
            </a:r>
            <a:r>
              <a:rPr lang="en-US" altLang="zh-CN" sz="2400" baseline="-25000">
                <a:solidFill>
                  <a:srgbClr val="1E14E8"/>
                </a:solidFill>
                <a:latin typeface="Times New Roman" panose="02020603050405020304" pitchFamily="18" charset="0"/>
                <a:ea typeface="华文新魏" panose="02010800040101010101" pitchFamily="2" charset="-122"/>
              </a:rPr>
              <a:t>Ⅲ</a:t>
            </a:r>
            <a:r>
              <a:rPr lang="zh-CN" altLang="en-US" sz="2400">
                <a:solidFill>
                  <a:srgbClr val="1E14E8"/>
                </a:solidFill>
                <a:latin typeface="Times New Roman" panose="02020603050405020304" pitchFamily="18" charset="0"/>
                <a:ea typeface="华文新魏" panose="02010800040101010101" pitchFamily="2" charset="-122"/>
              </a:rPr>
              <a:t>流经，故</a:t>
            </a:r>
          </a:p>
          <a:p>
            <a:pPr eaLnBrk="1" hangingPunct="1"/>
            <a:r>
              <a:rPr lang="zh-CN" altLang="en-US" sz="2400">
                <a:solidFill>
                  <a:srgbClr val="1E14E8"/>
                </a:solidFill>
                <a:latin typeface="Times New Roman" panose="02020603050405020304" pitchFamily="18" charset="0"/>
                <a:ea typeface="华文新魏" panose="02010800040101010101" pitchFamily="2" charset="-122"/>
              </a:rPr>
              <a:t>          </a:t>
            </a:r>
            <a:r>
              <a:rPr lang="en-US" altLang="zh-CN" sz="2400" i="1">
                <a:solidFill>
                  <a:srgbClr val="1E14E8"/>
                </a:solidFill>
                <a:latin typeface="Times New Roman" panose="02020603050405020304" pitchFamily="18" charset="0"/>
                <a:ea typeface="华文新魏" panose="02010800040101010101" pitchFamily="2" charset="-122"/>
              </a:rPr>
              <a:t>i</a:t>
            </a:r>
            <a:r>
              <a:rPr lang="en-US" altLang="zh-CN" sz="2400" baseline="-25000">
                <a:solidFill>
                  <a:srgbClr val="1E14E8"/>
                </a:solidFill>
                <a:latin typeface="Times New Roman" panose="02020603050405020304" pitchFamily="18" charset="0"/>
                <a:ea typeface="华文新魏" panose="02010800040101010101" pitchFamily="2" charset="-122"/>
              </a:rPr>
              <a:t>6</a:t>
            </a:r>
            <a:r>
              <a:rPr lang="en-US" altLang="zh-CN" sz="2400">
                <a:solidFill>
                  <a:srgbClr val="1E14E8"/>
                </a:solidFill>
                <a:latin typeface="Times New Roman" panose="02020603050405020304" pitchFamily="18" charset="0"/>
                <a:ea typeface="华文新魏" panose="02010800040101010101" pitchFamily="2" charset="-122"/>
              </a:rPr>
              <a:t> = </a:t>
            </a:r>
            <a:r>
              <a:rPr lang="en-US" altLang="zh-CN" sz="2400">
                <a:solidFill>
                  <a:srgbClr val="1E14E8"/>
                </a:solidFill>
                <a:latin typeface="黑体" panose="02010609060101010101" pitchFamily="49" charset="-122"/>
                <a:ea typeface="黑体" panose="02010609060101010101" pitchFamily="49" charset="-122"/>
              </a:rPr>
              <a:t>-</a:t>
            </a:r>
            <a:r>
              <a:rPr lang="en-US" altLang="zh-CN" sz="2400">
                <a:solidFill>
                  <a:srgbClr val="1E14E8"/>
                </a:solidFill>
                <a:latin typeface="Times New Roman" panose="02020603050405020304" pitchFamily="18" charset="0"/>
                <a:ea typeface="华文新魏" panose="02010800040101010101" pitchFamily="2" charset="-122"/>
              </a:rPr>
              <a:t> I </a:t>
            </a:r>
            <a:r>
              <a:rPr lang="en-US" altLang="zh-CN" sz="2400" baseline="-25000">
                <a:solidFill>
                  <a:srgbClr val="1E14E8"/>
                </a:solidFill>
                <a:latin typeface="Times New Roman" panose="02020603050405020304" pitchFamily="18" charset="0"/>
                <a:ea typeface="华文新魏" panose="02010800040101010101" pitchFamily="2" charset="-122"/>
              </a:rPr>
              <a:t>Ⅱ </a:t>
            </a:r>
            <a:r>
              <a:rPr lang="en-US" altLang="zh-CN" sz="2400">
                <a:solidFill>
                  <a:srgbClr val="1E14E8"/>
                </a:solidFill>
                <a:latin typeface="黑体" panose="02010609060101010101" pitchFamily="49" charset="-122"/>
                <a:ea typeface="黑体" panose="02010609060101010101" pitchFamily="49" charset="-122"/>
              </a:rPr>
              <a:t>- </a:t>
            </a:r>
            <a:r>
              <a:rPr lang="en-US" altLang="zh-CN" sz="2400">
                <a:solidFill>
                  <a:srgbClr val="1E14E8"/>
                </a:solidFill>
                <a:latin typeface="Times New Roman" panose="02020603050405020304" pitchFamily="18" charset="0"/>
                <a:ea typeface="华文新魏" panose="02010800040101010101" pitchFamily="2" charset="-122"/>
              </a:rPr>
              <a:t>I </a:t>
            </a:r>
            <a:r>
              <a:rPr lang="en-US" altLang="zh-CN" sz="2400" baseline="-25000">
                <a:solidFill>
                  <a:srgbClr val="1E14E8"/>
                </a:solidFill>
                <a:latin typeface="Times New Roman" panose="02020603050405020304" pitchFamily="18" charset="0"/>
                <a:ea typeface="华文新魏" panose="02010800040101010101" pitchFamily="2" charset="-122"/>
              </a:rPr>
              <a:t>Ⅲ</a:t>
            </a:r>
            <a:endParaRPr lang="en-US" altLang="zh-CN" sz="2400">
              <a:solidFill>
                <a:srgbClr val="1E14E8"/>
              </a:solidFill>
              <a:latin typeface="Times New Roman" panose="02020603050405020304" pitchFamily="18" charset="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17419"/>
                                        </p:tgtEl>
                                        <p:attrNameLst>
                                          <p:attrName>style.visibility</p:attrName>
                                        </p:attrNameLst>
                                      </p:cBhvr>
                                      <p:to>
                                        <p:strVal val="visible"/>
                                      </p:to>
                                    </p:set>
                                    <p:anim calcmode="lin" valueType="num">
                                      <p:cBhvr additive="base">
                                        <p:cTn id="7" dur="500" fill="hold"/>
                                        <p:tgtEl>
                                          <p:spTgt spid="17419"/>
                                        </p:tgtEl>
                                        <p:attrNameLst>
                                          <p:attrName>ppt_x</p:attrName>
                                        </p:attrNameLst>
                                      </p:cBhvr>
                                      <p:tavLst>
                                        <p:tav tm="0">
                                          <p:val>
                                            <p:strVal val="1+#ppt_w/2"/>
                                          </p:val>
                                        </p:tav>
                                        <p:tav tm="100000">
                                          <p:val>
                                            <p:strVal val="#ppt_x"/>
                                          </p:val>
                                        </p:tav>
                                      </p:tavLst>
                                    </p:anim>
                                    <p:anim calcmode="lin" valueType="num">
                                      <p:cBhvr additive="base">
                                        <p:cTn id="8" dur="500" fill="hold"/>
                                        <p:tgtEl>
                                          <p:spTgt spid="1741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18"/>
                                        </p:tgtEl>
                                        <p:attrNameLst>
                                          <p:attrName>style.visibility</p:attrName>
                                        </p:attrNameLst>
                                      </p:cBhvr>
                                      <p:to>
                                        <p:strVal val="visible"/>
                                      </p:to>
                                    </p:set>
                                    <p:anim calcmode="lin" valueType="num">
                                      <p:cBhvr additive="base">
                                        <p:cTn id="13" dur="500" fill="hold"/>
                                        <p:tgtEl>
                                          <p:spTgt spid="17418"/>
                                        </p:tgtEl>
                                        <p:attrNameLst>
                                          <p:attrName>ppt_x</p:attrName>
                                        </p:attrNameLst>
                                      </p:cBhvr>
                                      <p:tavLst>
                                        <p:tav tm="0">
                                          <p:val>
                                            <p:strVal val="0-#ppt_w/2"/>
                                          </p:val>
                                        </p:tav>
                                        <p:tav tm="100000">
                                          <p:val>
                                            <p:strVal val="#ppt_x"/>
                                          </p:val>
                                        </p:tav>
                                      </p:tavLst>
                                    </p:anim>
                                    <p:anim calcmode="lin" valueType="num">
                                      <p:cBhvr additive="base">
                                        <p:cTn id="14" dur="500" fill="hold"/>
                                        <p:tgtEl>
                                          <p:spTgt spid="1741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420"/>
                                        </p:tgtEl>
                                        <p:attrNameLst>
                                          <p:attrName>style.visibility</p:attrName>
                                        </p:attrNameLst>
                                      </p:cBhvr>
                                      <p:to>
                                        <p:strVal val="visible"/>
                                      </p:to>
                                    </p:set>
                                    <p:anim calcmode="lin" valueType="num">
                                      <p:cBhvr additive="base">
                                        <p:cTn id="19" dur="500" fill="hold"/>
                                        <p:tgtEl>
                                          <p:spTgt spid="17420"/>
                                        </p:tgtEl>
                                        <p:attrNameLst>
                                          <p:attrName>ppt_x</p:attrName>
                                        </p:attrNameLst>
                                      </p:cBhvr>
                                      <p:tavLst>
                                        <p:tav tm="0">
                                          <p:val>
                                            <p:strVal val="0-#ppt_w/2"/>
                                          </p:val>
                                        </p:tav>
                                        <p:tav tm="100000">
                                          <p:val>
                                            <p:strVal val="#ppt_x"/>
                                          </p:val>
                                        </p:tav>
                                      </p:tavLst>
                                    </p:anim>
                                    <p:anim calcmode="lin" valueType="num">
                                      <p:cBhvr additive="base">
                                        <p:cTn id="20" dur="500" fill="hold"/>
                                        <p:tgtEl>
                                          <p:spTgt spid="174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8" grpId="0"/>
      <p:bldP spid="174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18433">
            <a:extLst>
              <a:ext uri="{FF2B5EF4-FFF2-40B4-BE49-F238E27FC236}">
                <a16:creationId xmlns:a16="http://schemas.microsoft.com/office/drawing/2014/main" id="{050073E2-644C-4F3E-898C-3D1A216BD79E}"/>
              </a:ext>
            </a:extLst>
          </p:cNvPr>
          <p:cNvSpPr>
            <a:spLocks noChangeArrowheads="1" noChangeShapeType="1" noTextEdit="1"/>
          </p:cNvSpPr>
          <p:nvPr/>
        </p:nvSpPr>
        <p:spPr bwMode="auto">
          <a:xfrm>
            <a:off x="3810000" y="76200"/>
            <a:ext cx="2362200" cy="304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solidFill>
                  <a:schemeClr val="bg1"/>
                </a:solidFill>
                <a:effectLst>
                  <a:prstShdw prst="shdw17" dist="17961" dir="13500000">
                    <a:srgbClr val="999999"/>
                  </a:prstShdw>
                </a:effectLst>
                <a:latin typeface="华文新魏" panose="02010800040101010101" pitchFamily="2" charset="-122"/>
                <a:ea typeface="华文新魏" panose="02010800040101010101" pitchFamily="2" charset="-122"/>
              </a:rPr>
              <a:t> 一、回路法</a:t>
            </a:r>
          </a:p>
        </p:txBody>
      </p:sp>
      <p:sp>
        <p:nvSpPr>
          <p:cNvPr id="23555" name="矩形 18435">
            <a:extLst>
              <a:ext uri="{FF2B5EF4-FFF2-40B4-BE49-F238E27FC236}">
                <a16:creationId xmlns:a16="http://schemas.microsoft.com/office/drawing/2014/main" id="{2B0E7962-A3D7-4B53-832F-C4173E014149}"/>
              </a:ext>
            </a:extLst>
          </p:cNvPr>
          <p:cNvSpPr>
            <a:spLocks noChangeArrowheads="1"/>
          </p:cNvSpPr>
          <p:nvPr/>
        </p:nvSpPr>
        <p:spPr bwMode="auto">
          <a:xfrm>
            <a:off x="263525" y="0"/>
            <a:ext cx="2860675" cy="406400"/>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a:solidFill>
                  <a:schemeClr val="bg1"/>
                </a:solidFill>
                <a:latin typeface="黑体" panose="02010609060101010101" pitchFamily="49" charset="-122"/>
                <a:ea typeface="黑体" panose="02010609060101010101" pitchFamily="49" charset="-122"/>
              </a:rPr>
              <a:t> 2.3   </a:t>
            </a:r>
            <a:r>
              <a:rPr lang="zh-CN" altLang="en-US">
                <a:solidFill>
                  <a:schemeClr val="bg1"/>
                </a:solidFill>
                <a:latin typeface="黑体" panose="02010609060101010101" pitchFamily="49" charset="-122"/>
                <a:ea typeface="黑体" panose="02010609060101010101" pitchFamily="49" charset="-122"/>
              </a:rPr>
              <a:t>回路法与网孔法</a:t>
            </a:r>
          </a:p>
        </p:txBody>
      </p:sp>
      <p:graphicFrame>
        <p:nvGraphicFramePr>
          <p:cNvPr id="18443" name="对象 18442">
            <a:extLst>
              <a:ext uri="{FF2B5EF4-FFF2-40B4-BE49-F238E27FC236}">
                <a16:creationId xmlns:a16="http://schemas.microsoft.com/office/drawing/2014/main" id="{D70374C0-62B4-4E73-85FD-0BA8DA5A4ED8}"/>
              </a:ext>
            </a:extLst>
          </p:cNvPr>
          <p:cNvGraphicFramePr>
            <a:graphicFrameLocks/>
          </p:cNvGraphicFramePr>
          <p:nvPr>
            <p:extLst>
              <p:ext uri="{D42A27DB-BD31-4B8C-83A1-F6EECF244321}">
                <p14:modId xmlns:p14="http://schemas.microsoft.com/office/powerpoint/2010/main" val="2618848464"/>
              </p:ext>
            </p:extLst>
          </p:nvPr>
        </p:nvGraphicFramePr>
        <p:xfrm>
          <a:off x="2283460" y="886777"/>
          <a:ext cx="3800475" cy="2563813"/>
        </p:xfrm>
        <a:graphic>
          <a:graphicData uri="http://schemas.openxmlformats.org/presentationml/2006/ole">
            <mc:AlternateContent xmlns:mc="http://schemas.openxmlformats.org/markup-compatibility/2006">
              <mc:Choice xmlns:v="urn:schemas-microsoft-com:vml" Requires="v">
                <p:oleObj spid="_x0000_s23594" r:id="rId3" imgW="3800856" imgH="2563368" progId="Visio.Drawing.5">
                  <p:embed/>
                </p:oleObj>
              </mc:Choice>
              <mc:Fallback>
                <p:oleObj r:id="rId3" imgW="3800856" imgH="2563368" progId="Visio.Drawing.5">
                  <p:embed/>
                  <p:pic>
                    <p:nvPicPr>
                      <p:cNvPr id="0" name="对象 1844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3460" y="886777"/>
                        <a:ext cx="3800475"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446" name="矩形 18445">
            <a:extLst>
              <a:ext uri="{FF2B5EF4-FFF2-40B4-BE49-F238E27FC236}">
                <a16:creationId xmlns:a16="http://schemas.microsoft.com/office/drawing/2014/main" id="{C84B1798-B4D9-41FC-BD46-FFBEC4484D9E}"/>
              </a:ext>
            </a:extLst>
          </p:cNvPr>
          <p:cNvSpPr>
            <a:spLocks noChangeArrowheads="1"/>
          </p:cNvSpPr>
          <p:nvPr/>
        </p:nvSpPr>
        <p:spPr bwMode="auto">
          <a:xfrm>
            <a:off x="228600" y="3781425"/>
            <a:ext cx="74755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dirty="0">
                <a:solidFill>
                  <a:srgbClr val="1E14E8"/>
                </a:solidFill>
                <a:latin typeface="Times New Roman" panose="02020603050405020304" pitchFamily="18" charset="0"/>
                <a:ea typeface="黑体" panose="02010609060101010101" pitchFamily="49" charset="-122"/>
              </a:rPr>
              <a:t>网孔</a:t>
            </a:r>
            <a:r>
              <a:rPr lang="en-US" altLang="zh-CN" dirty="0" err="1">
                <a:solidFill>
                  <a:srgbClr val="1E14E8"/>
                </a:solidFill>
                <a:latin typeface="Times New Roman" panose="02020603050405020304" pitchFamily="18" charset="0"/>
                <a:ea typeface="黑体" panose="02010609060101010101" pitchFamily="49" charset="-122"/>
              </a:rPr>
              <a:t>kvl</a:t>
            </a:r>
            <a:r>
              <a:rPr lang="zh-CN" altLang="en-US" dirty="0">
                <a:solidFill>
                  <a:srgbClr val="1E14E8"/>
                </a:solidFill>
                <a:latin typeface="Times New Roman" panose="02020603050405020304" pitchFamily="18" charset="0"/>
                <a:ea typeface="黑体" panose="02010609060101010101" pitchFamily="49" charset="-122"/>
              </a:rPr>
              <a:t>方程：</a:t>
            </a:r>
          </a:p>
          <a:p>
            <a:pPr eaLnBrk="1" hangingPunct="1"/>
            <a:r>
              <a:rPr lang="zh-CN" altLang="en-US" dirty="0">
                <a:solidFill>
                  <a:srgbClr val="1E14E8"/>
                </a:solidFill>
                <a:latin typeface="Times New Roman" panose="02020603050405020304" pitchFamily="18" charset="0"/>
                <a:ea typeface="黑体" panose="02010609060101010101" pitchFamily="49" charset="-122"/>
              </a:rPr>
              <a:t>回路</a:t>
            </a:r>
            <a:r>
              <a:rPr lang="en-US" altLang="zh-CN" dirty="0">
                <a:solidFill>
                  <a:srgbClr val="1E14E8"/>
                </a:solidFill>
                <a:latin typeface="Times New Roman" panose="02020603050405020304" pitchFamily="18" charset="0"/>
                <a:ea typeface="华文新魏" panose="02010800040101010101" pitchFamily="2" charset="-122"/>
              </a:rPr>
              <a:t>(Ⅰ)    </a:t>
            </a:r>
            <a:r>
              <a:rPr lang="en-US" altLang="zh-CN" dirty="0">
                <a:solidFill>
                  <a:srgbClr val="E92B0B"/>
                </a:solidFill>
                <a:latin typeface="Times New Roman" panose="02020603050405020304" pitchFamily="18" charset="0"/>
                <a:ea typeface="华文新魏" panose="02010800040101010101" pitchFamily="2" charset="-122"/>
              </a:rPr>
              <a:t>(</a:t>
            </a:r>
            <a:r>
              <a:rPr lang="en-US" altLang="zh-CN" i="1" dirty="0">
                <a:solidFill>
                  <a:srgbClr val="E92B0B"/>
                </a:solidFill>
                <a:latin typeface="Times New Roman" panose="02020603050405020304" pitchFamily="18" charset="0"/>
                <a:ea typeface="华文新魏" panose="02010800040101010101" pitchFamily="2" charset="-122"/>
              </a:rPr>
              <a:t>R</a:t>
            </a:r>
            <a:r>
              <a:rPr lang="en-US" altLang="zh-CN" baseline="-25000" dirty="0">
                <a:solidFill>
                  <a:srgbClr val="E92B0B"/>
                </a:solidFill>
                <a:latin typeface="Times New Roman" panose="02020603050405020304" pitchFamily="18" charset="0"/>
                <a:ea typeface="华文新魏" panose="02010800040101010101" pitchFamily="2" charset="-122"/>
              </a:rPr>
              <a:t>1</a:t>
            </a:r>
            <a:r>
              <a:rPr lang="en-US" altLang="zh-CN" dirty="0">
                <a:solidFill>
                  <a:srgbClr val="E92B0B"/>
                </a:solidFill>
                <a:latin typeface="Times New Roman" panose="02020603050405020304" pitchFamily="18" charset="0"/>
                <a:ea typeface="华文新魏" panose="02010800040101010101" pitchFamily="2" charset="-122"/>
              </a:rPr>
              <a:t> +</a:t>
            </a:r>
            <a:r>
              <a:rPr lang="en-US" altLang="zh-CN" i="1" dirty="0">
                <a:solidFill>
                  <a:srgbClr val="E92B0B"/>
                </a:solidFill>
                <a:latin typeface="Times New Roman" panose="02020603050405020304" pitchFamily="18" charset="0"/>
                <a:ea typeface="华文新魏" panose="02010800040101010101" pitchFamily="2" charset="-122"/>
              </a:rPr>
              <a:t>R</a:t>
            </a:r>
            <a:r>
              <a:rPr lang="en-US" altLang="zh-CN" baseline="-25000" dirty="0">
                <a:solidFill>
                  <a:srgbClr val="E92B0B"/>
                </a:solidFill>
                <a:latin typeface="Times New Roman" panose="02020603050405020304" pitchFamily="18" charset="0"/>
                <a:ea typeface="华文新魏" panose="02010800040101010101" pitchFamily="2" charset="-122"/>
              </a:rPr>
              <a:t>4 </a:t>
            </a:r>
            <a:r>
              <a:rPr lang="en-US" altLang="zh-CN" dirty="0">
                <a:solidFill>
                  <a:srgbClr val="E92B0B"/>
                </a:solidFill>
                <a:latin typeface="Times New Roman" panose="02020603050405020304" pitchFamily="18" charset="0"/>
                <a:ea typeface="华文新魏" panose="02010800040101010101" pitchFamily="2" charset="-122"/>
              </a:rPr>
              <a:t>+ </a:t>
            </a:r>
            <a:r>
              <a:rPr lang="en-US" altLang="zh-CN" i="1" dirty="0">
                <a:solidFill>
                  <a:srgbClr val="E92B0B"/>
                </a:solidFill>
                <a:latin typeface="Times New Roman" panose="02020603050405020304" pitchFamily="18" charset="0"/>
                <a:ea typeface="华文新魏" panose="02010800040101010101" pitchFamily="2" charset="-122"/>
              </a:rPr>
              <a:t>R</a:t>
            </a:r>
            <a:r>
              <a:rPr lang="en-US" altLang="zh-CN" baseline="-25000" dirty="0">
                <a:solidFill>
                  <a:srgbClr val="E92B0B"/>
                </a:solidFill>
                <a:latin typeface="Times New Roman" panose="02020603050405020304" pitchFamily="18" charset="0"/>
                <a:ea typeface="华文新魏" panose="02010800040101010101" pitchFamily="2" charset="-122"/>
              </a:rPr>
              <a:t>5</a:t>
            </a:r>
            <a:r>
              <a:rPr lang="en-US" altLang="zh-CN" dirty="0">
                <a:solidFill>
                  <a:srgbClr val="E92B0B"/>
                </a:solidFill>
                <a:latin typeface="Times New Roman" panose="02020603050405020304" pitchFamily="18" charset="0"/>
                <a:ea typeface="华文新魏" panose="02010800040101010101" pitchFamily="2" charset="-122"/>
              </a:rPr>
              <a:t>)</a:t>
            </a:r>
            <a:r>
              <a:rPr lang="en-US" altLang="zh-CN" baseline="-25000" dirty="0">
                <a:solidFill>
                  <a:srgbClr val="1E14E8"/>
                </a:solidFill>
                <a:latin typeface="Times New Roman" panose="02020603050405020304" pitchFamily="18" charset="0"/>
                <a:ea typeface="华文新魏" panose="02010800040101010101" pitchFamily="2" charset="-122"/>
              </a:rPr>
              <a:t> </a:t>
            </a:r>
            <a:r>
              <a:rPr lang="en-US" altLang="zh-CN" dirty="0" err="1">
                <a:solidFill>
                  <a:srgbClr val="1E14E8"/>
                </a:solidFill>
                <a:latin typeface="Times New Roman" panose="02020603050405020304" pitchFamily="18" charset="0"/>
                <a:ea typeface="华文新魏" panose="02010800040101010101" pitchFamily="2" charset="-122"/>
              </a:rPr>
              <a:t>I</a:t>
            </a:r>
            <a:r>
              <a:rPr lang="en-US" altLang="zh-CN" baseline="-25000" dirty="0" err="1">
                <a:solidFill>
                  <a:srgbClr val="1E14E8"/>
                </a:solidFill>
                <a:latin typeface="Times New Roman" panose="02020603050405020304" pitchFamily="18" charset="0"/>
                <a:ea typeface="华文新魏" panose="02010800040101010101" pitchFamily="2" charset="-122"/>
              </a:rPr>
              <a:t>Ⅰ</a:t>
            </a:r>
            <a:r>
              <a:rPr lang="en-US" altLang="zh-CN" dirty="0">
                <a:solidFill>
                  <a:srgbClr val="1E14E8"/>
                </a:solidFill>
                <a:latin typeface="Times New Roman" panose="02020603050405020304" pitchFamily="18" charset="0"/>
                <a:ea typeface="华文新魏" panose="02010800040101010101" pitchFamily="2" charset="-122"/>
              </a:rPr>
              <a:t>   +                 </a:t>
            </a:r>
            <a:r>
              <a:rPr lang="en-US" altLang="zh-CN" dirty="0">
                <a:solidFill>
                  <a:srgbClr val="339933"/>
                </a:solidFill>
                <a:latin typeface="Times New Roman" panose="02020603050405020304" pitchFamily="18" charset="0"/>
                <a:ea typeface="华文新魏" panose="02010800040101010101" pitchFamily="2" charset="-122"/>
              </a:rPr>
              <a:t> </a:t>
            </a:r>
            <a:r>
              <a:rPr lang="en-US" altLang="zh-CN" i="1" dirty="0">
                <a:solidFill>
                  <a:srgbClr val="000000"/>
                </a:solidFill>
                <a:latin typeface="Times New Roman" panose="02020603050405020304" pitchFamily="18" charset="0"/>
                <a:ea typeface="华文新魏" panose="02010800040101010101" pitchFamily="2" charset="-122"/>
              </a:rPr>
              <a:t>R</a:t>
            </a:r>
            <a:r>
              <a:rPr lang="en-US" altLang="zh-CN" baseline="-25000" dirty="0">
                <a:solidFill>
                  <a:srgbClr val="000000"/>
                </a:solidFill>
                <a:latin typeface="Times New Roman" panose="02020603050405020304" pitchFamily="18" charset="0"/>
                <a:ea typeface="华文新魏" panose="02010800040101010101" pitchFamily="2" charset="-122"/>
              </a:rPr>
              <a:t>4</a:t>
            </a:r>
            <a:r>
              <a:rPr lang="en-US" altLang="zh-CN" baseline="-25000" dirty="0">
                <a:solidFill>
                  <a:srgbClr val="339933"/>
                </a:solidFill>
                <a:latin typeface="Times New Roman" panose="02020603050405020304" pitchFamily="18" charset="0"/>
                <a:ea typeface="华文新魏" panose="02010800040101010101" pitchFamily="2" charset="-122"/>
              </a:rPr>
              <a:t> </a:t>
            </a:r>
            <a:r>
              <a:rPr lang="en-US" altLang="zh-CN" dirty="0">
                <a:solidFill>
                  <a:srgbClr val="1E14E8"/>
                </a:solidFill>
                <a:latin typeface="Times New Roman" panose="02020603050405020304" pitchFamily="18" charset="0"/>
                <a:ea typeface="华文新魏" panose="02010800040101010101" pitchFamily="2" charset="-122"/>
              </a:rPr>
              <a:t>I </a:t>
            </a:r>
            <a:r>
              <a:rPr lang="en-US" altLang="zh-CN" baseline="-25000" dirty="0">
                <a:solidFill>
                  <a:srgbClr val="1E14E8"/>
                </a:solidFill>
                <a:latin typeface="Times New Roman" panose="02020603050405020304" pitchFamily="18" charset="0"/>
                <a:ea typeface="华文新魏" panose="02010800040101010101" pitchFamily="2" charset="-122"/>
              </a:rPr>
              <a:t>Ⅱ</a:t>
            </a:r>
            <a:r>
              <a:rPr lang="en-US" altLang="zh-CN" dirty="0">
                <a:solidFill>
                  <a:srgbClr val="1E14E8"/>
                </a:solidFill>
                <a:latin typeface="Times New Roman" panose="02020603050405020304" pitchFamily="18" charset="0"/>
                <a:ea typeface="华文新魏" panose="02010800040101010101" pitchFamily="2" charset="-122"/>
              </a:rPr>
              <a:t>                  </a:t>
            </a:r>
            <a:r>
              <a:rPr lang="en-US" altLang="zh-CN" dirty="0">
                <a:solidFill>
                  <a:srgbClr val="000000"/>
                </a:solidFill>
                <a:latin typeface="Times New Roman" panose="02020603050405020304" pitchFamily="18" charset="0"/>
                <a:ea typeface="华文新魏" panose="02010800040101010101" pitchFamily="2" charset="-122"/>
              </a:rPr>
              <a:t>–  </a:t>
            </a:r>
            <a:r>
              <a:rPr lang="en-US" altLang="zh-CN" i="1" dirty="0">
                <a:solidFill>
                  <a:srgbClr val="000000"/>
                </a:solidFill>
                <a:latin typeface="Times New Roman" panose="02020603050405020304" pitchFamily="18" charset="0"/>
                <a:ea typeface="华文新魏" panose="02010800040101010101" pitchFamily="2" charset="-122"/>
              </a:rPr>
              <a:t>R</a:t>
            </a:r>
            <a:r>
              <a:rPr lang="en-US" altLang="zh-CN" baseline="-25000" dirty="0">
                <a:solidFill>
                  <a:srgbClr val="000000"/>
                </a:solidFill>
                <a:latin typeface="Times New Roman" panose="02020603050405020304" pitchFamily="18" charset="0"/>
                <a:ea typeface="华文新魏" panose="02010800040101010101" pitchFamily="2" charset="-122"/>
              </a:rPr>
              <a:t>5</a:t>
            </a:r>
            <a:r>
              <a:rPr lang="en-US" altLang="zh-CN" baseline="-25000" dirty="0">
                <a:solidFill>
                  <a:srgbClr val="1E14E8"/>
                </a:solidFill>
                <a:latin typeface="Times New Roman" panose="02020603050405020304" pitchFamily="18" charset="0"/>
                <a:ea typeface="华文新魏" panose="02010800040101010101" pitchFamily="2" charset="-122"/>
              </a:rPr>
              <a:t> </a:t>
            </a:r>
            <a:r>
              <a:rPr lang="en-US" altLang="zh-CN" dirty="0">
                <a:solidFill>
                  <a:srgbClr val="1E14E8"/>
                </a:solidFill>
                <a:latin typeface="Times New Roman" panose="02020603050405020304" pitchFamily="18" charset="0"/>
                <a:ea typeface="华文新魏" panose="02010800040101010101" pitchFamily="2" charset="-122"/>
              </a:rPr>
              <a:t>I </a:t>
            </a:r>
            <a:r>
              <a:rPr lang="en-US" altLang="zh-CN" baseline="-25000" dirty="0">
                <a:solidFill>
                  <a:srgbClr val="1E14E8"/>
                </a:solidFill>
                <a:latin typeface="Times New Roman" panose="02020603050405020304" pitchFamily="18" charset="0"/>
                <a:ea typeface="华文新魏" panose="02010800040101010101" pitchFamily="2" charset="-122"/>
              </a:rPr>
              <a:t>Ⅲ </a:t>
            </a:r>
            <a:r>
              <a:rPr lang="en-US" altLang="zh-CN" dirty="0">
                <a:solidFill>
                  <a:srgbClr val="1E14E8"/>
                </a:solidFill>
                <a:latin typeface="Times New Roman" panose="02020603050405020304" pitchFamily="18" charset="0"/>
                <a:ea typeface="华文新魏" panose="02010800040101010101" pitchFamily="2" charset="-122"/>
              </a:rPr>
              <a:t>= </a:t>
            </a:r>
            <a:r>
              <a:rPr lang="en-US" altLang="zh-CN" i="1" dirty="0">
                <a:latin typeface="Times New Roman" panose="02020603050405020304" pitchFamily="18" charset="0"/>
                <a:ea typeface="华文新魏" panose="02010800040101010101" pitchFamily="2" charset="-122"/>
              </a:rPr>
              <a:t>u</a:t>
            </a:r>
            <a:r>
              <a:rPr lang="en-US" altLang="zh-CN" baseline="-25000" dirty="0">
                <a:latin typeface="Times New Roman" panose="02020603050405020304" pitchFamily="18" charset="0"/>
                <a:ea typeface="华文新魏" panose="02010800040101010101" pitchFamily="2" charset="-122"/>
              </a:rPr>
              <a:t>S5</a:t>
            </a:r>
            <a:endParaRPr lang="en-US" altLang="zh-CN" dirty="0">
              <a:latin typeface="Times New Roman" panose="02020603050405020304" pitchFamily="18" charset="0"/>
              <a:ea typeface="华文新魏" panose="02010800040101010101" pitchFamily="2" charset="-122"/>
            </a:endParaRPr>
          </a:p>
        </p:txBody>
      </p:sp>
      <p:sp>
        <p:nvSpPr>
          <p:cNvPr id="18447" name="矩形 18446">
            <a:extLst>
              <a:ext uri="{FF2B5EF4-FFF2-40B4-BE49-F238E27FC236}">
                <a16:creationId xmlns:a16="http://schemas.microsoft.com/office/drawing/2014/main" id="{4448807B-D7B1-4A7B-BFC9-9C5D58245463}"/>
              </a:ext>
            </a:extLst>
          </p:cNvPr>
          <p:cNvSpPr>
            <a:spLocks noChangeArrowheads="1"/>
          </p:cNvSpPr>
          <p:nvPr/>
        </p:nvSpPr>
        <p:spPr bwMode="auto">
          <a:xfrm>
            <a:off x="228600" y="4800600"/>
            <a:ext cx="815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dirty="0">
                <a:solidFill>
                  <a:srgbClr val="1E14E8"/>
                </a:solidFill>
                <a:latin typeface="Times New Roman" panose="02020603050405020304" pitchFamily="18" charset="0"/>
                <a:ea typeface="黑体" panose="02010609060101010101" pitchFamily="49" charset="-122"/>
              </a:rPr>
              <a:t>回路</a:t>
            </a:r>
            <a:r>
              <a:rPr lang="en-US" altLang="zh-CN" dirty="0">
                <a:solidFill>
                  <a:srgbClr val="1E14E8"/>
                </a:solidFill>
                <a:latin typeface="Times New Roman" panose="02020603050405020304" pitchFamily="18" charset="0"/>
                <a:ea typeface="华文新魏" panose="02010800040101010101" pitchFamily="2" charset="-122"/>
              </a:rPr>
              <a:t>(Ⅱ)                    </a:t>
            </a:r>
            <a:r>
              <a:rPr lang="en-US" altLang="zh-CN" i="1" dirty="0">
                <a:solidFill>
                  <a:srgbClr val="000000"/>
                </a:solidFill>
                <a:latin typeface="Times New Roman" panose="02020603050405020304" pitchFamily="18" charset="0"/>
                <a:ea typeface="华文新魏" panose="02010800040101010101" pitchFamily="2" charset="-122"/>
              </a:rPr>
              <a:t>R</a:t>
            </a:r>
            <a:r>
              <a:rPr lang="en-US" altLang="zh-CN" baseline="-25000" dirty="0">
                <a:solidFill>
                  <a:srgbClr val="000000"/>
                </a:solidFill>
                <a:latin typeface="Times New Roman" panose="02020603050405020304" pitchFamily="18" charset="0"/>
                <a:ea typeface="华文新魏" panose="02010800040101010101" pitchFamily="2" charset="-122"/>
              </a:rPr>
              <a:t>4</a:t>
            </a:r>
            <a:r>
              <a:rPr lang="en-US" altLang="zh-CN" baseline="-25000" dirty="0">
                <a:solidFill>
                  <a:srgbClr val="1E14E8"/>
                </a:solidFill>
                <a:latin typeface="Times New Roman" panose="02020603050405020304" pitchFamily="18" charset="0"/>
                <a:ea typeface="华文新魏" panose="02010800040101010101" pitchFamily="2" charset="-122"/>
              </a:rPr>
              <a:t> </a:t>
            </a:r>
            <a:r>
              <a:rPr lang="en-US" altLang="zh-CN" dirty="0" err="1">
                <a:solidFill>
                  <a:srgbClr val="1E14E8"/>
                </a:solidFill>
                <a:latin typeface="Times New Roman" panose="02020603050405020304" pitchFamily="18" charset="0"/>
                <a:ea typeface="华文新魏" panose="02010800040101010101" pitchFamily="2" charset="-122"/>
              </a:rPr>
              <a:t>I</a:t>
            </a:r>
            <a:r>
              <a:rPr lang="en-US" altLang="zh-CN" baseline="-25000" dirty="0" err="1">
                <a:solidFill>
                  <a:srgbClr val="1E14E8"/>
                </a:solidFill>
                <a:latin typeface="Times New Roman" panose="02020603050405020304" pitchFamily="18" charset="0"/>
                <a:ea typeface="华文新魏" panose="02010800040101010101" pitchFamily="2" charset="-122"/>
              </a:rPr>
              <a:t>Ⅰ</a:t>
            </a:r>
            <a:r>
              <a:rPr lang="en-US" altLang="zh-CN" baseline="-25000" dirty="0">
                <a:solidFill>
                  <a:srgbClr val="1E14E8"/>
                </a:solidFill>
                <a:latin typeface="Times New Roman" panose="02020603050405020304" pitchFamily="18" charset="0"/>
                <a:ea typeface="华文新魏" panose="02010800040101010101" pitchFamily="2" charset="-122"/>
              </a:rPr>
              <a:t>    </a:t>
            </a:r>
            <a:r>
              <a:rPr lang="en-US" altLang="zh-CN" dirty="0">
                <a:solidFill>
                  <a:srgbClr val="1E14E8"/>
                </a:solidFill>
                <a:latin typeface="Times New Roman" panose="02020603050405020304" pitchFamily="18" charset="0"/>
                <a:ea typeface="华文新魏" panose="02010800040101010101" pitchFamily="2" charset="-122"/>
              </a:rPr>
              <a:t> + </a:t>
            </a:r>
            <a:r>
              <a:rPr lang="en-US" altLang="zh-CN" dirty="0">
                <a:solidFill>
                  <a:srgbClr val="E92B0B"/>
                </a:solidFill>
                <a:latin typeface="Times New Roman" panose="02020603050405020304" pitchFamily="18" charset="0"/>
                <a:ea typeface="华文新魏" panose="02010800040101010101" pitchFamily="2" charset="-122"/>
              </a:rPr>
              <a:t>(</a:t>
            </a:r>
            <a:r>
              <a:rPr lang="en-US" altLang="zh-CN" i="1" dirty="0">
                <a:solidFill>
                  <a:srgbClr val="E92B0B"/>
                </a:solidFill>
                <a:latin typeface="Times New Roman" panose="02020603050405020304" pitchFamily="18" charset="0"/>
                <a:ea typeface="华文新魏" panose="02010800040101010101" pitchFamily="2" charset="-122"/>
              </a:rPr>
              <a:t>R</a:t>
            </a:r>
            <a:r>
              <a:rPr lang="en-US" altLang="zh-CN" baseline="-25000" dirty="0">
                <a:solidFill>
                  <a:srgbClr val="E92B0B"/>
                </a:solidFill>
                <a:latin typeface="Times New Roman" panose="02020603050405020304" pitchFamily="18" charset="0"/>
                <a:ea typeface="华文新魏" panose="02010800040101010101" pitchFamily="2" charset="-122"/>
              </a:rPr>
              <a:t>2</a:t>
            </a:r>
            <a:r>
              <a:rPr lang="en-US" altLang="zh-CN" dirty="0">
                <a:solidFill>
                  <a:srgbClr val="E92B0B"/>
                </a:solidFill>
                <a:latin typeface="Times New Roman" panose="02020603050405020304" pitchFamily="18" charset="0"/>
                <a:ea typeface="华文新魏" panose="02010800040101010101" pitchFamily="2" charset="-122"/>
              </a:rPr>
              <a:t> +</a:t>
            </a:r>
            <a:r>
              <a:rPr lang="en-US" altLang="zh-CN" i="1" dirty="0">
                <a:solidFill>
                  <a:srgbClr val="E92B0B"/>
                </a:solidFill>
                <a:latin typeface="Times New Roman" panose="02020603050405020304" pitchFamily="18" charset="0"/>
                <a:ea typeface="华文新魏" panose="02010800040101010101" pitchFamily="2" charset="-122"/>
              </a:rPr>
              <a:t>R</a:t>
            </a:r>
            <a:r>
              <a:rPr lang="en-US" altLang="zh-CN" baseline="-25000" dirty="0">
                <a:solidFill>
                  <a:srgbClr val="E92B0B"/>
                </a:solidFill>
                <a:latin typeface="Times New Roman" panose="02020603050405020304" pitchFamily="18" charset="0"/>
                <a:ea typeface="华文新魏" panose="02010800040101010101" pitchFamily="2" charset="-122"/>
              </a:rPr>
              <a:t>6 </a:t>
            </a:r>
            <a:r>
              <a:rPr lang="en-US" altLang="zh-CN" dirty="0">
                <a:solidFill>
                  <a:srgbClr val="E92B0B"/>
                </a:solidFill>
                <a:latin typeface="Times New Roman" panose="02020603050405020304" pitchFamily="18" charset="0"/>
                <a:ea typeface="华文新魏" panose="02010800040101010101" pitchFamily="2" charset="-122"/>
              </a:rPr>
              <a:t>+ </a:t>
            </a:r>
            <a:r>
              <a:rPr lang="en-US" altLang="zh-CN" i="1" dirty="0">
                <a:solidFill>
                  <a:srgbClr val="E92B0B"/>
                </a:solidFill>
                <a:latin typeface="Times New Roman" panose="02020603050405020304" pitchFamily="18" charset="0"/>
                <a:ea typeface="华文新魏" panose="02010800040101010101" pitchFamily="2" charset="-122"/>
              </a:rPr>
              <a:t>R</a:t>
            </a:r>
            <a:r>
              <a:rPr lang="en-US" altLang="zh-CN" baseline="-25000" dirty="0">
                <a:solidFill>
                  <a:srgbClr val="E92B0B"/>
                </a:solidFill>
                <a:latin typeface="Times New Roman" panose="02020603050405020304" pitchFamily="18" charset="0"/>
                <a:ea typeface="华文新魏" panose="02010800040101010101" pitchFamily="2" charset="-122"/>
              </a:rPr>
              <a:t>4</a:t>
            </a:r>
            <a:r>
              <a:rPr lang="en-US" altLang="zh-CN" dirty="0">
                <a:solidFill>
                  <a:srgbClr val="E92B0B"/>
                </a:solidFill>
                <a:latin typeface="Times New Roman" panose="02020603050405020304" pitchFamily="18" charset="0"/>
                <a:ea typeface="华文新魏" panose="02010800040101010101" pitchFamily="2" charset="-122"/>
              </a:rPr>
              <a:t>)</a:t>
            </a:r>
            <a:r>
              <a:rPr lang="en-US" altLang="zh-CN" baseline="-25000" dirty="0">
                <a:solidFill>
                  <a:srgbClr val="1E14E8"/>
                </a:solidFill>
                <a:latin typeface="Times New Roman" panose="02020603050405020304" pitchFamily="18" charset="0"/>
                <a:ea typeface="华文新魏" panose="02010800040101010101" pitchFamily="2" charset="-122"/>
              </a:rPr>
              <a:t> </a:t>
            </a:r>
            <a:r>
              <a:rPr lang="en-US" altLang="zh-CN" dirty="0">
                <a:solidFill>
                  <a:srgbClr val="1E14E8"/>
                </a:solidFill>
                <a:latin typeface="Times New Roman" panose="02020603050405020304" pitchFamily="18" charset="0"/>
                <a:ea typeface="华文新魏" panose="02010800040101010101" pitchFamily="2" charset="-122"/>
              </a:rPr>
              <a:t>I </a:t>
            </a:r>
            <a:r>
              <a:rPr lang="en-US" altLang="zh-CN" baseline="-25000" dirty="0">
                <a:solidFill>
                  <a:srgbClr val="1E14E8"/>
                </a:solidFill>
                <a:latin typeface="Times New Roman" panose="02020603050405020304" pitchFamily="18" charset="0"/>
                <a:ea typeface="华文新魏" panose="02010800040101010101" pitchFamily="2" charset="-122"/>
              </a:rPr>
              <a:t>Ⅱ</a:t>
            </a:r>
            <a:r>
              <a:rPr lang="en-US" altLang="zh-CN" dirty="0">
                <a:solidFill>
                  <a:srgbClr val="1E14E8"/>
                </a:solidFill>
                <a:latin typeface="Times New Roman" panose="02020603050405020304" pitchFamily="18" charset="0"/>
                <a:ea typeface="华文新魏" panose="02010800040101010101" pitchFamily="2" charset="-122"/>
              </a:rPr>
              <a:t> +                  </a:t>
            </a:r>
            <a:r>
              <a:rPr lang="en-US" altLang="zh-CN" i="1" dirty="0">
                <a:solidFill>
                  <a:srgbClr val="000000"/>
                </a:solidFill>
                <a:latin typeface="Times New Roman" panose="02020603050405020304" pitchFamily="18" charset="0"/>
                <a:ea typeface="华文新魏" panose="02010800040101010101" pitchFamily="2" charset="-122"/>
              </a:rPr>
              <a:t>R</a:t>
            </a:r>
            <a:r>
              <a:rPr lang="en-US" altLang="zh-CN" baseline="-25000" dirty="0">
                <a:solidFill>
                  <a:srgbClr val="000000"/>
                </a:solidFill>
                <a:latin typeface="Times New Roman" panose="02020603050405020304" pitchFamily="18" charset="0"/>
                <a:ea typeface="华文新魏" panose="02010800040101010101" pitchFamily="2" charset="-122"/>
              </a:rPr>
              <a:t>6 </a:t>
            </a:r>
            <a:r>
              <a:rPr lang="en-US" altLang="zh-CN" dirty="0">
                <a:solidFill>
                  <a:srgbClr val="1E14E8"/>
                </a:solidFill>
                <a:latin typeface="Times New Roman" panose="02020603050405020304" pitchFamily="18" charset="0"/>
                <a:ea typeface="华文新魏" panose="02010800040101010101" pitchFamily="2" charset="-122"/>
              </a:rPr>
              <a:t>I </a:t>
            </a:r>
            <a:r>
              <a:rPr lang="en-US" altLang="zh-CN" baseline="-25000" dirty="0">
                <a:solidFill>
                  <a:srgbClr val="1E14E8"/>
                </a:solidFill>
                <a:latin typeface="Times New Roman" panose="02020603050405020304" pitchFamily="18" charset="0"/>
                <a:ea typeface="华文新魏" panose="02010800040101010101" pitchFamily="2" charset="-122"/>
              </a:rPr>
              <a:t>Ⅲ </a:t>
            </a:r>
            <a:r>
              <a:rPr lang="en-US" altLang="zh-CN" dirty="0">
                <a:solidFill>
                  <a:srgbClr val="1E14E8"/>
                </a:solidFill>
                <a:latin typeface="Times New Roman" panose="02020603050405020304" pitchFamily="18" charset="0"/>
                <a:ea typeface="华文新魏" panose="02010800040101010101" pitchFamily="2" charset="-122"/>
              </a:rPr>
              <a:t>= </a:t>
            </a:r>
            <a:r>
              <a:rPr lang="en-US" altLang="zh-CN" dirty="0">
                <a:solidFill>
                  <a:srgbClr val="1E14E8"/>
                </a:solidFill>
                <a:latin typeface="宋体" panose="02010600030101010101" pitchFamily="2" charset="-122"/>
              </a:rPr>
              <a:t>- </a:t>
            </a:r>
            <a:r>
              <a:rPr lang="en-US" altLang="zh-CN" i="1" dirty="0">
                <a:solidFill>
                  <a:srgbClr val="000000"/>
                </a:solidFill>
                <a:latin typeface="Times New Roman" panose="02020603050405020304" pitchFamily="18" charset="0"/>
                <a:ea typeface="华文新魏" panose="02010800040101010101" pitchFamily="2" charset="-122"/>
              </a:rPr>
              <a:t>u</a:t>
            </a:r>
            <a:r>
              <a:rPr lang="en-US" altLang="zh-CN" baseline="-25000" dirty="0">
                <a:solidFill>
                  <a:srgbClr val="000000"/>
                </a:solidFill>
                <a:latin typeface="Times New Roman" panose="02020603050405020304" pitchFamily="18" charset="0"/>
                <a:ea typeface="华文新魏" panose="02010800040101010101" pitchFamily="2" charset="-122"/>
              </a:rPr>
              <a:t>S2</a:t>
            </a:r>
          </a:p>
        </p:txBody>
      </p:sp>
      <p:sp>
        <p:nvSpPr>
          <p:cNvPr id="18448" name="矩形 18447">
            <a:extLst>
              <a:ext uri="{FF2B5EF4-FFF2-40B4-BE49-F238E27FC236}">
                <a16:creationId xmlns:a16="http://schemas.microsoft.com/office/drawing/2014/main" id="{37C9AAE9-51E6-47E0-8F23-BD017232AF81}"/>
              </a:ext>
            </a:extLst>
          </p:cNvPr>
          <p:cNvSpPr>
            <a:spLocks noChangeArrowheads="1"/>
          </p:cNvSpPr>
          <p:nvPr/>
        </p:nvSpPr>
        <p:spPr bwMode="auto">
          <a:xfrm>
            <a:off x="228600" y="5470525"/>
            <a:ext cx="8402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dirty="0">
                <a:solidFill>
                  <a:srgbClr val="1E14E8"/>
                </a:solidFill>
                <a:latin typeface="Times New Roman" panose="02020603050405020304" pitchFamily="18" charset="0"/>
                <a:ea typeface="黑体" panose="02010609060101010101" pitchFamily="49" charset="-122"/>
              </a:rPr>
              <a:t>回路</a:t>
            </a:r>
            <a:r>
              <a:rPr lang="en-US" altLang="zh-CN" dirty="0">
                <a:solidFill>
                  <a:srgbClr val="1E14E8"/>
                </a:solidFill>
                <a:latin typeface="Times New Roman" panose="02020603050405020304" pitchFamily="18" charset="0"/>
                <a:ea typeface="华文新魏" panose="02010800040101010101" pitchFamily="2" charset="-122"/>
              </a:rPr>
              <a:t>(Ⅲ)                 </a:t>
            </a:r>
            <a:r>
              <a:rPr lang="en-US" altLang="zh-CN" dirty="0">
                <a:solidFill>
                  <a:srgbClr val="000000"/>
                </a:solidFill>
                <a:latin typeface="Times New Roman" panose="02020603050405020304" pitchFamily="18" charset="0"/>
                <a:ea typeface="华文新魏" panose="02010800040101010101" pitchFamily="2" charset="-122"/>
              </a:rPr>
              <a:t>– </a:t>
            </a:r>
            <a:r>
              <a:rPr lang="en-US" altLang="zh-CN" i="1" dirty="0">
                <a:solidFill>
                  <a:srgbClr val="000000"/>
                </a:solidFill>
                <a:latin typeface="Times New Roman" panose="02020603050405020304" pitchFamily="18" charset="0"/>
                <a:ea typeface="华文新魏" panose="02010800040101010101" pitchFamily="2" charset="-122"/>
              </a:rPr>
              <a:t>R</a:t>
            </a:r>
            <a:r>
              <a:rPr lang="en-US" altLang="zh-CN" baseline="-25000" dirty="0">
                <a:solidFill>
                  <a:srgbClr val="000000"/>
                </a:solidFill>
                <a:latin typeface="Times New Roman" panose="02020603050405020304" pitchFamily="18" charset="0"/>
                <a:ea typeface="华文新魏" panose="02010800040101010101" pitchFamily="2" charset="-122"/>
              </a:rPr>
              <a:t>5</a:t>
            </a:r>
            <a:r>
              <a:rPr lang="en-US" altLang="zh-CN" baseline="-25000" dirty="0">
                <a:solidFill>
                  <a:srgbClr val="1E14E8"/>
                </a:solidFill>
                <a:latin typeface="Times New Roman" panose="02020603050405020304" pitchFamily="18" charset="0"/>
                <a:ea typeface="华文新魏" panose="02010800040101010101" pitchFamily="2" charset="-122"/>
              </a:rPr>
              <a:t> </a:t>
            </a:r>
            <a:r>
              <a:rPr lang="en-US" altLang="zh-CN" dirty="0" err="1">
                <a:solidFill>
                  <a:srgbClr val="1E14E8"/>
                </a:solidFill>
                <a:latin typeface="Times New Roman" panose="02020603050405020304" pitchFamily="18" charset="0"/>
                <a:ea typeface="华文新魏" panose="02010800040101010101" pitchFamily="2" charset="-122"/>
              </a:rPr>
              <a:t>I</a:t>
            </a:r>
            <a:r>
              <a:rPr lang="en-US" altLang="zh-CN" baseline="-25000" dirty="0" err="1">
                <a:solidFill>
                  <a:srgbClr val="1E14E8"/>
                </a:solidFill>
                <a:latin typeface="Times New Roman" panose="02020603050405020304" pitchFamily="18" charset="0"/>
                <a:ea typeface="华文新魏" panose="02010800040101010101" pitchFamily="2" charset="-122"/>
              </a:rPr>
              <a:t>Ⅰ</a:t>
            </a:r>
            <a:r>
              <a:rPr lang="en-US" altLang="zh-CN" baseline="-25000" dirty="0">
                <a:solidFill>
                  <a:srgbClr val="1E14E8"/>
                </a:solidFill>
                <a:latin typeface="Times New Roman" panose="02020603050405020304" pitchFamily="18" charset="0"/>
                <a:ea typeface="华文新魏" panose="02010800040101010101" pitchFamily="2" charset="-122"/>
              </a:rPr>
              <a:t>    </a:t>
            </a:r>
            <a:r>
              <a:rPr lang="en-US" altLang="zh-CN" dirty="0">
                <a:solidFill>
                  <a:srgbClr val="1E14E8"/>
                </a:solidFill>
                <a:latin typeface="Times New Roman" panose="02020603050405020304" pitchFamily="18" charset="0"/>
                <a:ea typeface="华文新魏" panose="02010800040101010101" pitchFamily="2" charset="-122"/>
              </a:rPr>
              <a:t>+                  </a:t>
            </a:r>
            <a:r>
              <a:rPr lang="en-US" altLang="zh-CN" dirty="0">
                <a:solidFill>
                  <a:srgbClr val="008000"/>
                </a:solidFill>
                <a:latin typeface="Times New Roman" panose="02020603050405020304" pitchFamily="18" charset="0"/>
                <a:ea typeface="华文新魏" panose="02010800040101010101" pitchFamily="2" charset="-122"/>
              </a:rPr>
              <a:t> </a:t>
            </a:r>
            <a:r>
              <a:rPr lang="en-US" altLang="zh-CN" i="1" dirty="0">
                <a:solidFill>
                  <a:srgbClr val="000000"/>
                </a:solidFill>
                <a:latin typeface="Times New Roman" panose="02020603050405020304" pitchFamily="18" charset="0"/>
                <a:ea typeface="华文新魏" panose="02010800040101010101" pitchFamily="2" charset="-122"/>
              </a:rPr>
              <a:t>R</a:t>
            </a:r>
            <a:r>
              <a:rPr lang="en-US" altLang="zh-CN" baseline="-25000" dirty="0">
                <a:solidFill>
                  <a:srgbClr val="000000"/>
                </a:solidFill>
                <a:latin typeface="Times New Roman" panose="02020603050405020304" pitchFamily="18" charset="0"/>
                <a:ea typeface="华文新魏" panose="02010800040101010101" pitchFamily="2" charset="-122"/>
              </a:rPr>
              <a:t>6</a:t>
            </a:r>
            <a:r>
              <a:rPr lang="en-US" altLang="zh-CN" baseline="-25000" dirty="0">
                <a:solidFill>
                  <a:srgbClr val="1E14E8"/>
                </a:solidFill>
                <a:latin typeface="Times New Roman" panose="02020603050405020304" pitchFamily="18" charset="0"/>
                <a:ea typeface="华文新魏" panose="02010800040101010101" pitchFamily="2" charset="-122"/>
              </a:rPr>
              <a:t> </a:t>
            </a:r>
            <a:r>
              <a:rPr lang="en-US" altLang="zh-CN" dirty="0">
                <a:solidFill>
                  <a:srgbClr val="1E14E8"/>
                </a:solidFill>
                <a:latin typeface="Times New Roman" panose="02020603050405020304" pitchFamily="18" charset="0"/>
                <a:ea typeface="华文新魏" panose="02010800040101010101" pitchFamily="2" charset="-122"/>
              </a:rPr>
              <a:t>I </a:t>
            </a:r>
            <a:r>
              <a:rPr lang="en-US" altLang="zh-CN" baseline="-25000" dirty="0">
                <a:solidFill>
                  <a:srgbClr val="1E14E8"/>
                </a:solidFill>
                <a:latin typeface="Times New Roman" panose="02020603050405020304" pitchFamily="18" charset="0"/>
                <a:ea typeface="华文新魏" panose="02010800040101010101" pitchFamily="2" charset="-122"/>
              </a:rPr>
              <a:t>Ⅱ</a:t>
            </a:r>
            <a:r>
              <a:rPr lang="en-US" altLang="zh-CN" dirty="0">
                <a:solidFill>
                  <a:srgbClr val="1E14E8"/>
                </a:solidFill>
                <a:latin typeface="Times New Roman" panose="02020603050405020304" pitchFamily="18" charset="0"/>
                <a:ea typeface="华文新魏" panose="02010800040101010101" pitchFamily="2" charset="-122"/>
              </a:rPr>
              <a:t> + </a:t>
            </a:r>
            <a:r>
              <a:rPr lang="en-US" altLang="zh-CN" dirty="0">
                <a:solidFill>
                  <a:srgbClr val="E92B0B"/>
                </a:solidFill>
                <a:latin typeface="Times New Roman" panose="02020603050405020304" pitchFamily="18" charset="0"/>
                <a:ea typeface="华文新魏" panose="02010800040101010101" pitchFamily="2" charset="-122"/>
              </a:rPr>
              <a:t>(</a:t>
            </a:r>
            <a:r>
              <a:rPr lang="en-US" altLang="zh-CN" i="1" dirty="0">
                <a:solidFill>
                  <a:srgbClr val="E92B0B"/>
                </a:solidFill>
                <a:latin typeface="Times New Roman" panose="02020603050405020304" pitchFamily="18" charset="0"/>
                <a:ea typeface="华文新魏" panose="02010800040101010101" pitchFamily="2" charset="-122"/>
              </a:rPr>
              <a:t>R</a:t>
            </a:r>
            <a:r>
              <a:rPr lang="en-US" altLang="zh-CN" baseline="-25000" dirty="0">
                <a:solidFill>
                  <a:srgbClr val="E92B0B"/>
                </a:solidFill>
                <a:latin typeface="Times New Roman" panose="02020603050405020304" pitchFamily="18" charset="0"/>
                <a:ea typeface="华文新魏" panose="02010800040101010101" pitchFamily="2" charset="-122"/>
              </a:rPr>
              <a:t>5</a:t>
            </a:r>
            <a:r>
              <a:rPr lang="en-US" altLang="zh-CN" dirty="0">
                <a:solidFill>
                  <a:srgbClr val="E92B0B"/>
                </a:solidFill>
                <a:latin typeface="Times New Roman" panose="02020603050405020304" pitchFamily="18" charset="0"/>
                <a:ea typeface="华文新魏" panose="02010800040101010101" pitchFamily="2" charset="-122"/>
              </a:rPr>
              <a:t> +</a:t>
            </a:r>
            <a:r>
              <a:rPr lang="en-US" altLang="zh-CN" i="1" dirty="0">
                <a:solidFill>
                  <a:srgbClr val="E92B0B"/>
                </a:solidFill>
                <a:latin typeface="Times New Roman" panose="02020603050405020304" pitchFamily="18" charset="0"/>
                <a:ea typeface="华文新魏" panose="02010800040101010101" pitchFamily="2" charset="-122"/>
              </a:rPr>
              <a:t>R</a:t>
            </a:r>
            <a:r>
              <a:rPr lang="en-US" altLang="zh-CN" baseline="-25000" dirty="0">
                <a:solidFill>
                  <a:srgbClr val="E92B0B"/>
                </a:solidFill>
                <a:latin typeface="Times New Roman" panose="02020603050405020304" pitchFamily="18" charset="0"/>
                <a:ea typeface="华文新魏" panose="02010800040101010101" pitchFamily="2" charset="-122"/>
              </a:rPr>
              <a:t>3 </a:t>
            </a:r>
            <a:r>
              <a:rPr lang="en-US" altLang="zh-CN" dirty="0">
                <a:solidFill>
                  <a:srgbClr val="E92B0B"/>
                </a:solidFill>
                <a:latin typeface="Times New Roman" panose="02020603050405020304" pitchFamily="18" charset="0"/>
                <a:ea typeface="华文新魏" panose="02010800040101010101" pitchFamily="2" charset="-122"/>
              </a:rPr>
              <a:t>+ </a:t>
            </a:r>
            <a:r>
              <a:rPr lang="en-US" altLang="zh-CN" i="1" dirty="0">
                <a:solidFill>
                  <a:srgbClr val="E92B0B"/>
                </a:solidFill>
                <a:latin typeface="Times New Roman" panose="02020603050405020304" pitchFamily="18" charset="0"/>
                <a:ea typeface="华文新魏" panose="02010800040101010101" pitchFamily="2" charset="-122"/>
              </a:rPr>
              <a:t>R</a:t>
            </a:r>
            <a:r>
              <a:rPr lang="en-US" altLang="zh-CN" baseline="-25000" dirty="0">
                <a:solidFill>
                  <a:srgbClr val="E92B0B"/>
                </a:solidFill>
                <a:latin typeface="Times New Roman" panose="02020603050405020304" pitchFamily="18" charset="0"/>
                <a:ea typeface="华文新魏" panose="02010800040101010101" pitchFamily="2" charset="-122"/>
              </a:rPr>
              <a:t>6</a:t>
            </a:r>
            <a:r>
              <a:rPr lang="en-US" altLang="zh-CN" dirty="0">
                <a:solidFill>
                  <a:srgbClr val="E92B0B"/>
                </a:solidFill>
                <a:latin typeface="Times New Roman" panose="02020603050405020304" pitchFamily="18" charset="0"/>
                <a:ea typeface="华文新魏" panose="02010800040101010101" pitchFamily="2" charset="-122"/>
              </a:rPr>
              <a:t>)</a:t>
            </a:r>
            <a:r>
              <a:rPr lang="en-US" altLang="zh-CN" baseline="-25000" dirty="0">
                <a:solidFill>
                  <a:srgbClr val="1E14E8"/>
                </a:solidFill>
                <a:latin typeface="Times New Roman" panose="02020603050405020304" pitchFamily="18" charset="0"/>
                <a:ea typeface="华文新魏" panose="02010800040101010101" pitchFamily="2" charset="-122"/>
              </a:rPr>
              <a:t> </a:t>
            </a:r>
            <a:r>
              <a:rPr lang="en-US" altLang="zh-CN" dirty="0">
                <a:solidFill>
                  <a:srgbClr val="1E14E8"/>
                </a:solidFill>
                <a:latin typeface="Times New Roman" panose="02020603050405020304" pitchFamily="18" charset="0"/>
                <a:ea typeface="华文新魏" panose="02010800040101010101" pitchFamily="2" charset="-122"/>
              </a:rPr>
              <a:t>I </a:t>
            </a:r>
            <a:r>
              <a:rPr lang="en-US" altLang="zh-CN" baseline="-25000" dirty="0">
                <a:solidFill>
                  <a:srgbClr val="1E14E8"/>
                </a:solidFill>
                <a:latin typeface="Times New Roman" panose="02020603050405020304" pitchFamily="18" charset="0"/>
                <a:ea typeface="华文新魏" panose="02010800040101010101" pitchFamily="2" charset="-122"/>
              </a:rPr>
              <a:t>Ⅲ </a:t>
            </a:r>
            <a:r>
              <a:rPr lang="en-US" altLang="zh-CN" dirty="0">
                <a:solidFill>
                  <a:srgbClr val="1E14E8"/>
                </a:solidFill>
                <a:latin typeface="Times New Roman" panose="02020603050405020304" pitchFamily="18" charset="0"/>
                <a:ea typeface="华文新魏" panose="02010800040101010101" pitchFamily="2" charset="-122"/>
              </a:rPr>
              <a:t>= </a:t>
            </a:r>
            <a:r>
              <a:rPr lang="en-US" altLang="zh-CN" dirty="0">
                <a:solidFill>
                  <a:srgbClr val="000000"/>
                </a:solidFill>
                <a:latin typeface="黑体" panose="02010609060101010101" pitchFamily="49" charset="-122"/>
                <a:ea typeface="黑体" panose="02010609060101010101" pitchFamily="49" charset="-122"/>
              </a:rPr>
              <a:t>-</a:t>
            </a:r>
            <a:r>
              <a:rPr lang="en-US" altLang="zh-CN" dirty="0">
                <a:solidFill>
                  <a:srgbClr val="000000"/>
                </a:solidFill>
                <a:latin typeface="Times New Roman" panose="02020603050405020304" pitchFamily="18" charset="0"/>
                <a:ea typeface="华文新魏" panose="02010800040101010101" pitchFamily="2" charset="-122"/>
              </a:rPr>
              <a:t> </a:t>
            </a:r>
            <a:r>
              <a:rPr lang="en-US" altLang="zh-CN" i="1" dirty="0">
                <a:solidFill>
                  <a:srgbClr val="000000"/>
                </a:solidFill>
                <a:latin typeface="Times New Roman" panose="02020603050405020304" pitchFamily="18" charset="0"/>
                <a:ea typeface="华文新魏" panose="02010800040101010101" pitchFamily="2" charset="-122"/>
              </a:rPr>
              <a:t>u</a:t>
            </a:r>
            <a:r>
              <a:rPr lang="en-US" altLang="zh-CN" baseline="-25000" dirty="0">
                <a:solidFill>
                  <a:srgbClr val="000000"/>
                </a:solidFill>
                <a:latin typeface="Times New Roman" panose="02020603050405020304" pitchFamily="18" charset="0"/>
                <a:ea typeface="华文新魏" panose="02010800040101010101" pitchFamily="2" charset="-122"/>
              </a:rPr>
              <a:t>S5</a:t>
            </a:r>
            <a:r>
              <a:rPr lang="en-US" altLang="zh-CN" dirty="0">
                <a:solidFill>
                  <a:srgbClr val="000000"/>
                </a:solidFill>
                <a:latin typeface="Times New Roman" panose="02020603050405020304" pitchFamily="18" charset="0"/>
                <a:ea typeface="华文新魏" panose="02010800040101010101" pitchFamily="2" charset="-122"/>
              </a:rPr>
              <a:t> </a:t>
            </a:r>
            <a:r>
              <a:rPr lang="en-US" altLang="zh-CN" dirty="0">
                <a:solidFill>
                  <a:srgbClr val="000000"/>
                </a:solidFill>
                <a:latin typeface="黑体" panose="02010609060101010101" pitchFamily="49" charset="-122"/>
                <a:ea typeface="黑体" panose="02010609060101010101" pitchFamily="49" charset="-122"/>
              </a:rPr>
              <a:t>-</a:t>
            </a:r>
            <a:r>
              <a:rPr lang="en-US" altLang="zh-CN" dirty="0">
                <a:solidFill>
                  <a:srgbClr val="000000"/>
                </a:solidFill>
                <a:latin typeface="Times New Roman" panose="02020603050405020304" pitchFamily="18" charset="0"/>
                <a:ea typeface="华文新魏" panose="02010800040101010101" pitchFamily="2" charset="-122"/>
              </a:rPr>
              <a:t>  </a:t>
            </a:r>
            <a:r>
              <a:rPr lang="en-US" altLang="zh-CN" i="1" dirty="0">
                <a:solidFill>
                  <a:srgbClr val="000000"/>
                </a:solidFill>
                <a:latin typeface="Times New Roman" panose="02020603050405020304" pitchFamily="18" charset="0"/>
                <a:ea typeface="华文新魏" panose="02010800040101010101" pitchFamily="2" charset="-122"/>
              </a:rPr>
              <a:t>u</a:t>
            </a:r>
            <a:r>
              <a:rPr lang="en-US" altLang="zh-CN" baseline="-25000" dirty="0">
                <a:solidFill>
                  <a:srgbClr val="000000"/>
                </a:solidFill>
                <a:latin typeface="Times New Roman" panose="02020603050405020304" pitchFamily="18" charset="0"/>
                <a:ea typeface="华文新魏" panose="02010800040101010101" pitchFamily="2" charset="-122"/>
              </a:rPr>
              <a:t>S3</a:t>
            </a:r>
          </a:p>
        </p:txBody>
      </p:sp>
      <p:sp>
        <p:nvSpPr>
          <p:cNvPr id="17429" name="文本框 18465">
            <a:hlinkClick r:id="" action="ppaction://hlinkshowjump?jump=nextslide"/>
            <a:extLst>
              <a:ext uri="{FF2B5EF4-FFF2-40B4-BE49-F238E27FC236}">
                <a16:creationId xmlns:a16="http://schemas.microsoft.com/office/drawing/2014/main" id="{1111B2D8-1DB9-4E81-BAAF-8DE7285C3701}"/>
              </a:ext>
            </a:extLst>
          </p:cNvPr>
          <p:cNvSpPr txBox="1">
            <a:spLocks noChangeArrowheads="1"/>
          </p:cNvSpPr>
          <p:nvPr/>
        </p:nvSpPr>
        <p:spPr bwMode="auto">
          <a:xfrm>
            <a:off x="6465888" y="6248400"/>
            <a:ext cx="1001712"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下一页</a:t>
            </a:r>
          </a:p>
        </p:txBody>
      </p:sp>
      <p:sp>
        <p:nvSpPr>
          <p:cNvPr id="17430" name="文本框 18466">
            <a:hlinkClick r:id="" action="ppaction://hlinkshowjump?jump=previousslide"/>
            <a:extLst>
              <a:ext uri="{FF2B5EF4-FFF2-40B4-BE49-F238E27FC236}">
                <a16:creationId xmlns:a16="http://schemas.microsoft.com/office/drawing/2014/main" id="{337738ED-55B4-4A09-8A18-8C003107AB0D}"/>
              </a:ext>
            </a:extLst>
          </p:cNvPr>
          <p:cNvSpPr txBox="1">
            <a:spLocks noChangeArrowheads="1"/>
          </p:cNvSpPr>
          <p:nvPr/>
        </p:nvSpPr>
        <p:spPr bwMode="auto">
          <a:xfrm>
            <a:off x="5334000" y="6248400"/>
            <a:ext cx="1001713" cy="336550"/>
          </a:xfrm>
          <a:prstGeom prst="rect">
            <a:avLst/>
          </a:prstGeom>
          <a:gradFill rotWithShape="0">
            <a:gsLst>
              <a:gs pos="0">
                <a:srgbClr val="00586E"/>
              </a:gs>
              <a:gs pos="50000">
                <a:srgbClr val="00CCFF"/>
              </a:gs>
              <a:gs pos="100000">
                <a:srgbClr val="00586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86E"/>
                </a:solidFill>
                <a:effectDag name="">
                  <a:cont type="tree" name="">
                    <a:effect ref="fillLine"/>
                    <a:outerShdw dist="38100" dir="13500000" algn="br">
                      <a:srgbClr val="378FA4"/>
                    </a:outerShdw>
                  </a:cont>
                  <a:cont type="tree" name="">
                    <a:effect ref="fillLine"/>
                    <a:outerShdw dist="38100" dir="2700000" algn="tl">
                      <a:srgbClr val="003441"/>
                    </a:outerShdw>
                  </a:cont>
                  <a:effect ref="fillLine"/>
                </a:effectDag>
                <a:latin typeface="黑体" panose="02010609060101010101" pitchFamily="49" charset="-122"/>
                <a:ea typeface="黑体" panose="02010609060101010101" pitchFamily="49" charset="-122"/>
              </a:rPr>
              <a:t>前一页</a:t>
            </a:r>
          </a:p>
        </p:txBody>
      </p:sp>
      <p:sp>
        <p:nvSpPr>
          <p:cNvPr id="17431" name="文本框 18467">
            <a:extLst>
              <a:ext uri="{FF2B5EF4-FFF2-40B4-BE49-F238E27FC236}">
                <a16:creationId xmlns:a16="http://schemas.microsoft.com/office/drawing/2014/main" id="{854C0463-74DC-40B7-ADFA-56D5D4CEE8E8}"/>
              </a:ext>
            </a:extLst>
          </p:cNvPr>
          <p:cNvSpPr txBox="1">
            <a:spLocks noChangeArrowheads="1"/>
          </p:cNvSpPr>
          <p:nvPr/>
        </p:nvSpPr>
        <p:spPr bwMode="auto">
          <a:xfrm>
            <a:off x="3733800" y="6248400"/>
            <a:ext cx="1524000" cy="336550"/>
          </a:xfrm>
          <a:prstGeom prst="rect">
            <a:avLst/>
          </a:prstGeom>
          <a:gradFill rotWithShape="0">
            <a:gsLst>
              <a:gs pos="0">
                <a:srgbClr val="005F77"/>
              </a:gs>
              <a:gs pos="50000">
                <a:srgbClr val="00CCFF"/>
              </a:gs>
              <a:gs pos="100000">
                <a:srgbClr val="005F7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第 </a:t>
            </a:r>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2-</a:t>
            </a:r>
            <a:fld id="{B0406573-D6A6-487D-91BF-FAF1B6C97921}" type="slidenum">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pPr algn="ctr" eaLnBrk="1" hangingPunct="1">
                <a:spcBef>
                  <a:spcPct val="50000"/>
                </a:spcBef>
                <a:buFont typeface="Arial" panose="020B0604020202020204" pitchFamily="34" charset="0"/>
                <a:buNone/>
                <a:defRPr/>
              </a:pPr>
              <a:t>9</a:t>
            </a:fld>
            <a:r>
              <a:rPr lang="en-US" altLang="zh-CN"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 </a:t>
            </a:r>
            <a:r>
              <a:rPr lang="zh-CN" altLang="en-US" sz="1600">
                <a:solidFill>
                  <a:srgbClr val="005F77"/>
                </a:solidFill>
                <a:effectDag name="">
                  <a:cont type="tree" name="">
                    <a:effect ref="fillLine"/>
                    <a:outerShdw dist="38100" dir="13500000" algn="br">
                      <a:srgbClr val="3B9AB2"/>
                    </a:outerShdw>
                  </a:cont>
                  <a:cont type="tree" name="">
                    <a:effect ref="fillLine"/>
                    <a:outerShdw dist="38100" dir="2700000" algn="tl">
                      <a:srgbClr val="003947"/>
                    </a:outerShdw>
                  </a:cont>
                  <a:effect ref="fillLine"/>
                </a:effectDag>
                <a:latin typeface="黑体" panose="02010609060101010101" pitchFamily="49" charset="-122"/>
                <a:ea typeface="黑体" panose="02010609060101010101" pitchFamily="49" charset="-122"/>
              </a:rPr>
              <a:t>页</a:t>
            </a:r>
          </a:p>
        </p:txBody>
      </p:sp>
      <p:sp>
        <p:nvSpPr>
          <p:cNvPr id="17432" name="文本框 18468">
            <a:hlinkClick r:id="" action="ppaction://hlinkshowjump?jump=firstslide"/>
            <a:extLst>
              <a:ext uri="{FF2B5EF4-FFF2-40B4-BE49-F238E27FC236}">
                <a16:creationId xmlns:a16="http://schemas.microsoft.com/office/drawing/2014/main" id="{D8C0E171-A29D-4EB2-B156-E3DAAD917044}"/>
              </a:ext>
            </a:extLst>
          </p:cNvPr>
          <p:cNvSpPr txBox="1">
            <a:spLocks noChangeArrowheads="1"/>
          </p:cNvSpPr>
          <p:nvPr/>
        </p:nvSpPr>
        <p:spPr bwMode="auto">
          <a:xfrm>
            <a:off x="7543800" y="6248400"/>
            <a:ext cx="1447800" cy="336550"/>
          </a:xfrm>
          <a:prstGeom prst="rect">
            <a:avLst/>
          </a:prstGeom>
          <a:gradFill rotWithShape="0">
            <a:gsLst>
              <a:gs pos="0">
                <a:srgbClr val="005E76"/>
              </a:gs>
              <a:gs pos="50000">
                <a:srgbClr val="00CCFF"/>
              </a:gs>
              <a:gs pos="100000">
                <a:srgbClr val="00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50000"/>
              </a:spcBef>
              <a:buFont typeface="Arial" panose="020B0604020202020204" pitchFamily="34" charset="0"/>
              <a:buNone/>
              <a:defRPr/>
            </a:pPr>
            <a:r>
              <a:rPr lang="zh-CN" altLang="en-US" sz="1600">
                <a:solidFill>
                  <a:srgbClr val="005E76"/>
                </a:solidFill>
                <a:effectDag name="">
                  <a:cont type="tree" name="">
                    <a:effect ref="fillLine"/>
                    <a:outerShdw dist="38100" dir="13500000" algn="br">
                      <a:srgbClr val="3B99B0"/>
                    </a:outerShdw>
                  </a:cont>
                  <a:cont type="tree" name="">
                    <a:effect ref="fillLine"/>
                    <a:outerShdw dist="38100" dir="2700000" algn="tl">
                      <a:srgbClr val="003846"/>
                    </a:outerShdw>
                  </a:cont>
                  <a:effect ref="fillLine"/>
                </a:effectDag>
                <a:latin typeface="黑体" panose="02010609060101010101" pitchFamily="49" charset="-122"/>
                <a:ea typeface="黑体" panose="02010609060101010101" pitchFamily="49" charset="-122"/>
              </a:rPr>
              <a:t>返回本章目录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84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8446"/>
                                        </p:tgtEl>
                                        <p:attrNameLst>
                                          <p:attrName>style.visibility</p:attrName>
                                        </p:attrNameLst>
                                      </p:cBhvr>
                                      <p:to>
                                        <p:strVal val="visible"/>
                                      </p:to>
                                    </p:set>
                                    <p:animEffect transition="in" filter="fade">
                                      <p:cBhvr>
                                        <p:cTn id="11" dur="1000"/>
                                        <p:tgtEl>
                                          <p:spTgt spid="18446"/>
                                        </p:tgtEl>
                                      </p:cBhvr>
                                    </p:animEffect>
                                    <p:anim calcmode="lin" valueType="num">
                                      <p:cBhvr>
                                        <p:cTn id="12" dur="1000" fill="hold"/>
                                        <p:tgtEl>
                                          <p:spTgt spid="18446"/>
                                        </p:tgtEl>
                                        <p:attrNameLst>
                                          <p:attrName>ppt_x</p:attrName>
                                        </p:attrNameLst>
                                      </p:cBhvr>
                                      <p:tavLst>
                                        <p:tav tm="0">
                                          <p:val>
                                            <p:strVal val="#ppt_x"/>
                                          </p:val>
                                        </p:tav>
                                        <p:tav tm="100000">
                                          <p:val>
                                            <p:strVal val="#ppt_x"/>
                                          </p:val>
                                        </p:tav>
                                      </p:tavLst>
                                    </p:anim>
                                    <p:anim calcmode="lin" valueType="num">
                                      <p:cBhvr>
                                        <p:cTn id="13" dur="1000" fill="hold"/>
                                        <p:tgtEl>
                                          <p:spTgt spid="1844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8447"/>
                                        </p:tgtEl>
                                        <p:attrNameLst>
                                          <p:attrName>style.visibility</p:attrName>
                                        </p:attrNameLst>
                                      </p:cBhvr>
                                      <p:to>
                                        <p:strVal val="visible"/>
                                      </p:to>
                                    </p:set>
                                    <p:animEffect transition="in" filter="fade">
                                      <p:cBhvr>
                                        <p:cTn id="18" dur="1000"/>
                                        <p:tgtEl>
                                          <p:spTgt spid="18447"/>
                                        </p:tgtEl>
                                      </p:cBhvr>
                                    </p:animEffect>
                                    <p:anim calcmode="lin" valueType="num">
                                      <p:cBhvr>
                                        <p:cTn id="19" dur="1000" fill="hold"/>
                                        <p:tgtEl>
                                          <p:spTgt spid="18447"/>
                                        </p:tgtEl>
                                        <p:attrNameLst>
                                          <p:attrName>ppt_x</p:attrName>
                                        </p:attrNameLst>
                                      </p:cBhvr>
                                      <p:tavLst>
                                        <p:tav tm="0">
                                          <p:val>
                                            <p:strVal val="#ppt_x"/>
                                          </p:val>
                                        </p:tav>
                                        <p:tav tm="100000">
                                          <p:val>
                                            <p:strVal val="#ppt_x"/>
                                          </p:val>
                                        </p:tav>
                                      </p:tavLst>
                                    </p:anim>
                                    <p:anim calcmode="lin" valueType="num">
                                      <p:cBhvr>
                                        <p:cTn id="20" dur="1000" fill="hold"/>
                                        <p:tgtEl>
                                          <p:spTgt spid="18447"/>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8448"/>
                                        </p:tgtEl>
                                        <p:attrNameLst>
                                          <p:attrName>style.visibility</p:attrName>
                                        </p:attrNameLst>
                                      </p:cBhvr>
                                      <p:to>
                                        <p:strVal val="visible"/>
                                      </p:to>
                                    </p:set>
                                    <p:animEffect transition="in" filter="fade">
                                      <p:cBhvr>
                                        <p:cTn id="25" dur="1000"/>
                                        <p:tgtEl>
                                          <p:spTgt spid="18448"/>
                                        </p:tgtEl>
                                      </p:cBhvr>
                                    </p:animEffect>
                                    <p:anim calcmode="lin" valueType="num">
                                      <p:cBhvr>
                                        <p:cTn id="26" dur="1000" fill="hold"/>
                                        <p:tgtEl>
                                          <p:spTgt spid="18448"/>
                                        </p:tgtEl>
                                        <p:attrNameLst>
                                          <p:attrName>ppt_x</p:attrName>
                                        </p:attrNameLst>
                                      </p:cBhvr>
                                      <p:tavLst>
                                        <p:tav tm="0">
                                          <p:val>
                                            <p:strVal val="#ppt_x"/>
                                          </p:val>
                                        </p:tav>
                                        <p:tav tm="100000">
                                          <p:val>
                                            <p:strVal val="#ppt_x"/>
                                          </p:val>
                                        </p:tav>
                                      </p:tavLst>
                                    </p:anim>
                                    <p:anim calcmode="lin" valueType="num">
                                      <p:cBhvr>
                                        <p:cTn id="27" dur="1000" fill="hold"/>
                                        <p:tgtEl>
                                          <p:spTgt spid="184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6" grpId="0"/>
      <p:bldP spid="18447" grpId="0"/>
      <p:bldP spid="18448" grpId="0"/>
    </p:bldLst>
  </p:timing>
</p:sld>
</file>

<file path=ppt/theme/theme1.xml><?xml version="1.0" encoding="utf-8"?>
<a:theme xmlns:a="http://schemas.openxmlformats.org/drawingml/2006/main" name="电路教案模板">
  <a:themeElements>
    <a:clrScheme name="">
      <a:dk1>
        <a:srgbClr val="545472"/>
      </a:dk1>
      <a:lt1>
        <a:srgbClr val="FFFFFF"/>
      </a:lt1>
      <a:dk2>
        <a:srgbClr val="660066"/>
      </a:dk2>
      <a:lt2>
        <a:srgbClr val="9797B7"/>
      </a:lt2>
      <a:accent1>
        <a:srgbClr val="A7CCD9"/>
      </a:accent1>
      <a:accent2>
        <a:srgbClr val="C7C7DF"/>
      </a:accent2>
      <a:accent3>
        <a:srgbClr val="FFFFFF"/>
      </a:accent3>
      <a:accent4>
        <a:srgbClr val="474761"/>
      </a:accent4>
      <a:accent5>
        <a:srgbClr val="D0E2E9"/>
      </a:accent5>
      <a:accent6>
        <a:srgbClr val="B2B2C8"/>
      </a:accent6>
      <a:hlink>
        <a:srgbClr val="9595FF"/>
      </a:hlink>
      <a:folHlink>
        <a:srgbClr val="8888AE"/>
      </a:folHlink>
    </a:clrScheme>
    <a:fontScheme name="">
      <a:majorFont>
        <a:latin typeface="Tahoma"/>
        <a:ea typeface="宋体"/>
        <a:cs typeface=""/>
      </a:majorFont>
      <a:minorFont>
        <a:latin typeface="Tahoma"/>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电路教案模板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电路教案模板 2">
        <a:dk1>
          <a:srgbClr val="545472"/>
        </a:dk1>
        <a:lt1>
          <a:srgbClr val="FFFFFF"/>
        </a:lt1>
        <a:dk2>
          <a:srgbClr val="892D5B"/>
        </a:dk2>
        <a:lt2>
          <a:srgbClr val="68A7BE"/>
        </a:lt2>
        <a:accent1>
          <a:srgbClr val="CAACCC"/>
        </a:accent1>
        <a:accent2>
          <a:srgbClr val="A7CCD9"/>
        </a:accent2>
        <a:accent3>
          <a:srgbClr val="FFFFFF"/>
        </a:accent3>
        <a:accent4>
          <a:srgbClr val="464660"/>
        </a:accent4>
        <a:accent5>
          <a:srgbClr val="E1D2E2"/>
        </a:accent5>
        <a:accent6>
          <a:srgbClr val="97B9C4"/>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电路教案模板 3">
        <a:dk1>
          <a:srgbClr val="000000"/>
        </a:dk1>
        <a:lt1>
          <a:srgbClr val="FFFFFF"/>
        </a:lt1>
        <a:dk2>
          <a:srgbClr val="000000"/>
        </a:dk2>
        <a:lt2>
          <a:srgbClr val="333333"/>
        </a:lt2>
        <a:accent1>
          <a:srgbClr val="B2B2B2"/>
        </a:accent1>
        <a:accent2>
          <a:srgbClr val="DDDDDD"/>
        </a:accent2>
        <a:accent3>
          <a:srgbClr val="FFFFFF"/>
        </a:accent3>
        <a:accent4>
          <a:srgbClr val="000000"/>
        </a:accent4>
        <a:accent5>
          <a:srgbClr val="D5D5D5"/>
        </a:accent5>
        <a:accent6>
          <a:srgbClr val="C8C8C8"/>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电路教案模板 4">
        <a:dk1>
          <a:srgbClr val="545472"/>
        </a:dk1>
        <a:lt1>
          <a:srgbClr val="FFFFFF"/>
        </a:lt1>
        <a:dk2>
          <a:srgbClr val="892D5B"/>
        </a:dk2>
        <a:lt2>
          <a:srgbClr val="AC3872"/>
        </a:lt2>
        <a:accent1>
          <a:srgbClr val="660066"/>
        </a:accent1>
        <a:accent2>
          <a:srgbClr val="E2A6C4"/>
        </a:accent2>
        <a:accent3>
          <a:srgbClr val="FFFFFF"/>
        </a:accent3>
        <a:accent4>
          <a:srgbClr val="464660"/>
        </a:accent4>
        <a:accent5>
          <a:srgbClr val="B8AAB8"/>
        </a:accent5>
        <a:accent6>
          <a:srgbClr val="CD96B1"/>
        </a:accent6>
        <a:hlink>
          <a:srgbClr val="8585FF"/>
        </a:hlink>
        <a:folHlink>
          <a:srgbClr val="563EE8"/>
        </a:folHlink>
      </a:clrScheme>
      <a:clrMap bg1="lt1" tx1="dk1" bg2="lt2" tx2="dk2" accent1="accent1" accent2="accent2" accent3="accent3" accent4="accent4" accent5="accent5" accent6="accent6" hlink="hlink" folHlink="folHlink"/>
    </a:extraClrScheme>
    <a:extraClrScheme>
      <a:clrScheme name="电路教案模板 5">
        <a:dk1>
          <a:srgbClr val="545472"/>
        </a:dk1>
        <a:lt1>
          <a:srgbClr val="FFFFFF"/>
        </a:lt1>
        <a:dk2>
          <a:srgbClr val="892D5B"/>
        </a:dk2>
        <a:lt2>
          <a:srgbClr val="515BA7"/>
        </a:lt2>
        <a:accent1>
          <a:srgbClr val="8BD8E7"/>
        </a:accent1>
        <a:accent2>
          <a:srgbClr val="A5AAD3"/>
        </a:accent2>
        <a:accent3>
          <a:srgbClr val="FFFFFF"/>
        </a:accent3>
        <a:accent4>
          <a:srgbClr val="464660"/>
        </a:accent4>
        <a:accent5>
          <a:srgbClr val="C4E9F1"/>
        </a:accent5>
        <a:accent6>
          <a:srgbClr val="959ABF"/>
        </a:accent6>
        <a:hlink>
          <a:srgbClr val="B78AFA"/>
        </a:hlink>
        <a:folHlink>
          <a:srgbClr val="A0A5D0"/>
        </a:folHlink>
      </a:clrScheme>
      <a:clrMap bg1="lt1" tx1="dk1" bg2="lt2" tx2="dk2" accent1="accent1" accent2="accent2" accent3="accent3" accent4="accent4" accent5="accent5" accent6="accent6" hlink="hlink" folHlink="folHlink"/>
    </a:extraClrScheme>
    <a:extraClrScheme>
      <a:clrScheme name="电路教案模板 6">
        <a:dk1>
          <a:srgbClr val="545472"/>
        </a:dk1>
        <a:lt1>
          <a:srgbClr val="FFFFFF"/>
        </a:lt1>
        <a:dk2>
          <a:srgbClr val="37467F"/>
        </a:dk2>
        <a:lt2>
          <a:srgbClr val="547A3C"/>
        </a:lt2>
        <a:accent1>
          <a:srgbClr val="8BD8E7"/>
        </a:accent1>
        <a:accent2>
          <a:srgbClr val="B7D3A5"/>
        </a:accent2>
        <a:accent3>
          <a:srgbClr val="FFFFFF"/>
        </a:accent3>
        <a:accent4>
          <a:srgbClr val="464660"/>
        </a:accent4>
        <a:accent5>
          <a:srgbClr val="C4E9F1"/>
        </a:accent5>
        <a:accent6>
          <a:srgbClr val="A6BF95"/>
        </a:accent6>
        <a:hlink>
          <a:srgbClr val="619147"/>
        </a:hlink>
        <a:folHlink>
          <a:srgbClr val="94BE7C"/>
        </a:folHlink>
      </a:clrScheme>
      <a:clrMap bg1="lt1" tx1="dk1" bg2="lt2" tx2="dk2" accent1="accent1" accent2="accent2" accent3="accent3" accent4="accent4" accent5="accent5" accent6="accent6" hlink="hlink" folHlink="folHlink"/>
    </a:extraClrScheme>
    <a:extraClrScheme>
      <a:clrScheme name="电路教案模板 7">
        <a:dk1>
          <a:srgbClr val="545472"/>
        </a:dk1>
        <a:lt1>
          <a:srgbClr val="FFFFFF"/>
        </a:lt1>
        <a:dk2>
          <a:srgbClr val="655851"/>
        </a:dk2>
        <a:lt2>
          <a:srgbClr val="B49234"/>
        </a:lt2>
        <a:accent1>
          <a:srgbClr val="F8C684"/>
        </a:accent1>
        <a:accent2>
          <a:srgbClr val="E1CE97"/>
        </a:accent2>
        <a:accent3>
          <a:srgbClr val="FFFFFF"/>
        </a:accent3>
        <a:accent4>
          <a:srgbClr val="464660"/>
        </a:accent4>
        <a:accent5>
          <a:srgbClr val="FBDFC2"/>
        </a:accent5>
        <a:accent6>
          <a:srgbClr val="CCBA88"/>
        </a:accent6>
        <a:hlink>
          <a:srgbClr val="7C6148"/>
        </a:hlink>
        <a:folHlink>
          <a:srgbClr val="8E856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C:\WINDOWS\Application Data\Microsoft\Templates\电路教案模板.pot</Template>
  <TotalTime>314</TotalTime>
  <Pages>0</Pages>
  <Words>9737</Words>
  <Characters>0</Characters>
  <Application>Microsoft Office PowerPoint</Application>
  <DocSecurity>0</DocSecurity>
  <PresentationFormat>全屏显示(4:3)</PresentationFormat>
  <Lines>0</Lines>
  <Paragraphs>860</Paragraphs>
  <Slides>50</Slides>
  <Notes>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50</vt:i4>
      </vt:variant>
    </vt:vector>
  </HeadingPairs>
  <TitlesOfParts>
    <vt:vector size="59" baseType="lpstr">
      <vt:lpstr>黑体</vt:lpstr>
      <vt:lpstr>华文新魏</vt:lpstr>
      <vt:lpstr>宋体</vt:lpstr>
      <vt:lpstr>Arial</vt:lpstr>
      <vt:lpstr>Tahoma</vt:lpstr>
      <vt:lpstr>Times New Roman</vt:lpstr>
      <vt:lpstr>电路教案模板</vt:lpstr>
      <vt:lpstr>Visio.Drawing.5</vt:lpstr>
      <vt:lpstr>Microsoft Equation 3.0</vt:lpstr>
      <vt:lpstr>将仅包含电阻、独立源和受控源的电路称为电阻电路。</vt:lpstr>
      <vt:lpstr>1、KCL的独立方程：</vt:lpstr>
      <vt:lpstr>2、KVL的独立方程：</vt:lpstr>
      <vt:lpstr>1、2b法定义：以b个支路电压和b个支路电流为未知变量列写并求解方程的方法称为2b法。</vt:lpstr>
      <vt:lpstr>1、支路法定义：以支路电流（或电压）为未知变量列出方程，求解支路电流（或电压），称为支路电流（或电压）法。简称支路法。</vt:lpstr>
      <vt:lpstr>3、举例说明：</vt:lpstr>
      <vt:lpstr>1、回路法定义：以独立回路电流为未知变量列出并求解方程的方法称为回路法(loop analysis) 。若选平面电路的网孔作独立回路，则这样的回路法又常称为网孔法(mesh analysis)。</vt:lpstr>
      <vt:lpstr>3、回路法方程的列写规律</vt:lpstr>
      <vt:lpstr>PowerPoint 演示文稿</vt:lpstr>
      <vt:lpstr>4、回路法步骤归纳如下：</vt:lpstr>
      <vt:lpstr>1、电流源的处理方法</vt:lpstr>
      <vt:lpstr>解法二 ：</vt:lpstr>
      <vt:lpstr>2、受控源的处理方法</vt:lpstr>
      <vt:lpstr>1、节点法定义：以节点电压为未知变量列出并求解方程的方法称为节点法。</vt:lpstr>
      <vt:lpstr>3、节点法方程的列写规律</vt:lpstr>
      <vt:lpstr>4、节点法步骤归纳如下：</vt:lpstr>
      <vt:lpstr>1、电压源的处理方法</vt:lpstr>
      <vt:lpstr>2、受控源的处理方法</vt:lpstr>
      <vt:lpstr>1、基本内容：对于具有唯一解的线性电路，当只有一个激励源（独立电压源或独立电流源）作用时，其响应（电路任意处的电压或电流）与激励成正比。</vt:lpstr>
      <vt:lpstr>例1</vt:lpstr>
      <vt:lpstr>例2</vt:lpstr>
      <vt:lpstr>2、说明：</vt:lpstr>
      <vt:lpstr>1、基本内容：对于具有唯一解的线性电路，多个激励源共同作用时引起的响应（电路中各处的电流、电压）等于各个激励源单独作用时（其它激励源的值置零）所引起的响应之和。</vt:lpstr>
      <vt:lpstr>3、使用叠加定理时应注意：</vt:lpstr>
      <vt:lpstr>4、举例</vt:lpstr>
      <vt:lpstr>1、基本内容：对于具有唯一解的线性或非线性电路，若某支路的电压u或电流i已知，则该支路可用方向和大小与u相同的电压源替代，或用方向和大小与i相同的电流源替代，而不会影响其它各处的电流和电压。</vt:lpstr>
      <vt:lpstr>2、替代定理的举例说明：</vt:lpstr>
      <vt:lpstr>3、说明：</vt:lpstr>
      <vt:lpstr>例1</vt:lpstr>
      <vt:lpstr> 例2 </vt:lpstr>
      <vt:lpstr>1、戴维南定理：任意一个线性二端含源电路N，对其外部而言，可以用一个电压源和电阻的串联组合来等效。该电压源的电压值uOC等于电路N二端子间的开路电压，其串联电阻值R0等于电路N内部所有独立源为零时二端子间的等效电阻。</vt:lpstr>
      <vt:lpstr>2、诺顿定理：任意一个线性二端含源电路N，对其外部而言，可以用一个电流源和电阻的并联组合来等效。该电流源的电流值iSC等于电路N二端子短路时其上的短路电流，其串联电阻值R0等于电路N内部所有独立源为零时二端子间的等效电阻。</vt:lpstr>
      <vt:lpstr>1、开路电压uOC求解：</vt:lpstr>
      <vt:lpstr>求R0常用下列方法：</vt:lpstr>
      <vt:lpstr>2、对于含受控源的二端电路N：</vt:lpstr>
      <vt:lpstr>举例：</vt:lpstr>
      <vt:lpstr>（2）开路短路法</vt:lpstr>
      <vt:lpstr>（3）伏安关系法：</vt:lpstr>
      <vt:lpstr>例1：</vt:lpstr>
      <vt:lpstr>例2：</vt:lpstr>
      <vt:lpstr>例3：</vt:lpstr>
      <vt:lpstr>戴维南等效定理应用小结及注意事项：</vt:lpstr>
      <vt:lpstr>1、最大功率传输条件(最大功率匹配定理)：</vt:lpstr>
      <vt:lpstr>2、举例：</vt:lpstr>
      <vt:lpstr>例2：</vt:lpstr>
      <vt:lpstr>1、特勒根定理一：对于任意一个具有 b 条支路 n 个节点的集中参数电路，设支路电压、支路电流分别为uk、ik(k=1,2,· · · ,b)，且各支路电压和电流取关联参考方向，则对任何时间t，有</vt:lpstr>
      <vt:lpstr>2、特勒根定理二：</vt:lpstr>
      <vt:lpstr>例：如图(a)所示电路中，NR为纯线性电阻组成。已知当R2=2 Ω , US1=6V时，I1 = 2A，U2= 2V；当R2=4 Ω , US1=10V时，I1 = 3A， 求这时的U2。</vt:lpstr>
      <vt:lpstr>      互易定理表明：对于一个仅含线性电阻的二端口电路NR，在只有一个激励源的情况下，当激励与响应互换位置时，同一激励所产生的响应相同。1、互易定理有三种形式：</vt:lpstr>
      <vt:lpstr>2、互易定理说明两点：</vt:lpstr>
    </vt:vector>
  </TitlesOfParts>
  <Manager/>
  <Company>xd</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wsl</dc:creator>
  <cp:keywords/>
  <dc:description/>
  <cp:lastModifiedBy>bingxin song</cp:lastModifiedBy>
  <cp:revision>199</cp:revision>
  <dcterms:created xsi:type="dcterms:W3CDTF">2003-09-29T11:33:56Z</dcterms:created>
  <dcterms:modified xsi:type="dcterms:W3CDTF">2019-05-28T13:49:09Z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