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Now Bold" charset="1" panose="00000800000000000000"/>
      <p:regular r:id="rId11"/>
    </p:embeddedFont>
    <p:embeddedFont>
      <p:font typeface="Kollektif Bold" charset="1" panose="020B0604020101010102"/>
      <p:regular r:id="rId12"/>
    </p:embeddedFont>
    <p:embeddedFont>
      <p:font typeface="League Spartan" charset="1" panose="00000800000000000000"/>
      <p:regular r:id="rId13"/>
    </p:embeddedFont>
    <p:embeddedFont>
      <p:font typeface="Open Sans" charset="1" panose="020B0606030504020204"/>
      <p:regular r:id="rId14"/>
    </p:embeddedFont>
    <p:embeddedFont>
      <p:font typeface="Now Heavy" charset="1" panose="00000A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png" Type="http://schemas.openxmlformats.org/officeDocument/2006/relationships/image"/><Relationship Id="rId12" Target="../media/image15.png" Type="http://schemas.openxmlformats.org/officeDocument/2006/relationships/image"/><Relationship Id="rId13" Target="../media/image16.png" Type="http://schemas.openxmlformats.org/officeDocument/2006/relationships/image"/><Relationship Id="rId14" Target="../media/image17.png" Type="http://schemas.openxmlformats.org/officeDocument/2006/relationships/image"/><Relationship Id="rId15" Target="../media/image18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17874" y="5420476"/>
            <a:ext cx="9657581" cy="75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</a:pPr>
            <a:r>
              <a:rPr lang="en-US" sz="5214" spc="229">
                <a:solidFill>
                  <a:srgbClr val="FFFFFF"/>
                </a:solidFill>
                <a:latin typeface="Now Bold"/>
              </a:rPr>
              <a:t>CONSULTING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83955" y="2735760"/>
            <a:ext cx="13695775" cy="2541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09"/>
              </a:lnSpc>
            </a:pPr>
            <a:r>
              <a:rPr lang="en-US" sz="15644">
                <a:solidFill>
                  <a:srgbClr val="FFFFFF"/>
                </a:solidFill>
                <a:latin typeface="Kollektif Bold"/>
              </a:rPr>
              <a:t>BYTE BRAWL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13833159" y="4118825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1978448" y="48817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2963613" y="5960567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108902" y="959122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502616" y="8452752"/>
            <a:ext cx="4756684" cy="362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League Spartan Bold"/>
              </a:rPr>
              <a:t>Presentado por: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02616" y="8899893"/>
            <a:ext cx="4756684" cy="107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5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Jon Garay</a:t>
            </a:r>
          </a:p>
          <a:p>
            <a:pPr algn="r">
              <a:lnSpc>
                <a:spcPts val="285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Adrián López</a:t>
            </a:r>
          </a:p>
          <a:p>
            <a:pPr algn="r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Jordi Fernández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36538" y="6666017"/>
            <a:ext cx="10390609" cy="81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</a:pPr>
            <a:r>
              <a:rPr lang="en-US" sz="2499">
                <a:solidFill>
                  <a:srgbClr val="FFFFFF"/>
                </a:solidFill>
                <a:latin typeface="League Spartan Bold"/>
              </a:rPr>
              <a:t>Presentación de Reto I</a:t>
            </a:r>
          </a:p>
          <a:p>
            <a:pPr algn="ctr" marL="0" indent="0" lvl="0">
              <a:lnSpc>
                <a:spcPts val="324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4571" y="1262018"/>
            <a:ext cx="15264187" cy="7730827"/>
            <a:chOff x="0" y="0"/>
            <a:chExt cx="4177441" cy="21157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77442" cy="2115742"/>
            </a:xfrm>
            <a:custGeom>
              <a:avLst/>
              <a:gdLst/>
              <a:ahLst/>
              <a:cxnLst/>
              <a:rect r="r" b="b" t="t" l="l"/>
              <a:pathLst>
                <a:path h="2115742" w="4177442">
                  <a:moveTo>
                    <a:pt x="0" y="0"/>
                  </a:moveTo>
                  <a:lnTo>
                    <a:pt x="4177442" y="0"/>
                  </a:lnTo>
                  <a:lnTo>
                    <a:pt x="4177442" y="2115742"/>
                  </a:lnTo>
                  <a:lnTo>
                    <a:pt x="0" y="2115742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77441" cy="215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416535" y="1984377"/>
            <a:ext cx="9454930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sz="8399">
                <a:solidFill>
                  <a:srgbClr val="1E1E1E"/>
                </a:solidFill>
                <a:latin typeface="Kollektif Bold"/>
              </a:rPr>
              <a:t>INDICE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90489" y="3749361"/>
            <a:ext cx="1953511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 spc="369">
                <a:solidFill>
                  <a:srgbClr val="1E1E1E"/>
                </a:solidFill>
                <a:latin typeface="Kollektif Bold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93153" y="4895850"/>
            <a:ext cx="1953511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 spc="369">
                <a:solidFill>
                  <a:srgbClr val="1E1E1E"/>
                </a:solidFill>
                <a:latin typeface="Kollektif Bold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90489" y="6038850"/>
            <a:ext cx="1953511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 spc="369">
                <a:solidFill>
                  <a:srgbClr val="1E1E1E"/>
                </a:solidFill>
                <a:latin typeface="Kollektif 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93153" y="7181850"/>
            <a:ext cx="1953511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 spc="369">
                <a:solidFill>
                  <a:srgbClr val="1E1E1E"/>
                </a:solidFill>
                <a:latin typeface="Kollektif Bold"/>
              </a:rPr>
              <a:t>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47518" y="3977961"/>
            <a:ext cx="344224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>
                <a:solidFill>
                  <a:srgbClr val="1E1E1E"/>
                </a:solidFill>
                <a:latin typeface="Kollektif Bold"/>
              </a:rPr>
              <a:t>Objetivos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47518" y="5124450"/>
            <a:ext cx="344224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>
                <a:solidFill>
                  <a:srgbClr val="1E1E1E"/>
                </a:solidFill>
                <a:latin typeface="Kollektif Bold"/>
              </a:rPr>
              <a:t>Aplicaciones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47518" y="6267450"/>
            <a:ext cx="344224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>
                <a:solidFill>
                  <a:srgbClr val="1E1E1E"/>
                </a:solidFill>
                <a:latin typeface="Kollektif Bold"/>
              </a:rPr>
              <a:t>Dificultades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47518" y="7410450"/>
            <a:ext cx="344224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>
                <a:solidFill>
                  <a:srgbClr val="1E1E1E"/>
                </a:solidFill>
                <a:latin typeface="Kollektif Bold"/>
              </a:rPr>
              <a:t>Test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5400000">
            <a:off x="13833159" y="4118825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1978448" y="48817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-2963613" y="5960567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1108902" y="959122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804986"/>
            <a:ext cx="15346776" cy="7453314"/>
            <a:chOff x="0" y="0"/>
            <a:chExt cx="4041949" cy="19630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41949" cy="1963013"/>
            </a:xfrm>
            <a:custGeom>
              <a:avLst/>
              <a:gdLst/>
              <a:ahLst/>
              <a:cxnLst/>
              <a:rect r="r" b="b" t="t" l="l"/>
              <a:pathLst>
                <a:path h="1963013" w="4041949">
                  <a:moveTo>
                    <a:pt x="0" y="0"/>
                  </a:moveTo>
                  <a:lnTo>
                    <a:pt x="4041949" y="0"/>
                  </a:lnTo>
                  <a:lnTo>
                    <a:pt x="4041949" y="1963013"/>
                  </a:lnTo>
                  <a:lnTo>
                    <a:pt x="0" y="1963013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4041949" cy="1943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839327" y="4599205"/>
            <a:ext cx="3736180" cy="735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  <a:spcBef>
                <a:spcPct val="0"/>
              </a:spcBef>
            </a:pPr>
            <a:r>
              <a:rPr lang="en-US" sz="1412" spc="31">
                <a:solidFill>
                  <a:srgbClr val="1E1E1E"/>
                </a:solidFill>
                <a:latin typeface="Now Bold"/>
              </a:rPr>
              <a:t>A través de los diagramas de clase y de secuencia junto a los modelos entidad relación y relacional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356469" y="3780680"/>
            <a:ext cx="1222090" cy="1222090"/>
          </a:xfrm>
          <a:custGeom>
            <a:avLst/>
            <a:gdLst/>
            <a:ahLst/>
            <a:cxnLst/>
            <a:rect r="r" b="b" t="t" l="l"/>
            <a:pathLst>
              <a:path h="1222090" w="1222090">
                <a:moveTo>
                  <a:pt x="0" y="0"/>
                </a:moveTo>
                <a:lnTo>
                  <a:pt x="1222090" y="0"/>
                </a:lnTo>
                <a:lnTo>
                  <a:pt x="1222090" y="1222090"/>
                </a:lnTo>
                <a:lnTo>
                  <a:pt x="0" y="1222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65866" y="4024536"/>
            <a:ext cx="1203294" cy="728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2"/>
              </a:lnSpc>
              <a:spcBef>
                <a:spcPct val="0"/>
              </a:spcBef>
            </a:pPr>
            <a:r>
              <a:rPr lang="en-US" sz="4337" spc="95">
                <a:solidFill>
                  <a:srgbClr val="FFFFFF"/>
                </a:solidFill>
                <a:latin typeface="Now Heavy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39327" y="4081686"/>
            <a:ext cx="5483427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57">
                <a:solidFill>
                  <a:srgbClr val="1E1E1E"/>
                </a:solidFill>
                <a:latin typeface="Now Bold"/>
              </a:rPr>
              <a:t>DISEÑO CONCEPTUAL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39327" y="7045389"/>
            <a:ext cx="3831138" cy="983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  <a:spcBef>
                <a:spcPct val="0"/>
              </a:spcBef>
            </a:pPr>
            <a:r>
              <a:rPr lang="en-US" sz="1412" spc="31">
                <a:solidFill>
                  <a:srgbClr val="1E1E1E"/>
                </a:solidFill>
                <a:latin typeface="Now Bold"/>
              </a:rPr>
              <a:t>Generar las tablas para almacenar los datos, generar procedimientos almacenados y anónimos, disparadores,  paquetes y procedimientos XML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356469" y="6226864"/>
            <a:ext cx="1222090" cy="1222090"/>
          </a:xfrm>
          <a:custGeom>
            <a:avLst/>
            <a:gdLst/>
            <a:ahLst/>
            <a:cxnLst/>
            <a:rect r="r" b="b" t="t" l="l"/>
            <a:pathLst>
              <a:path h="1222090" w="1222090">
                <a:moveTo>
                  <a:pt x="0" y="0"/>
                </a:moveTo>
                <a:lnTo>
                  <a:pt x="1222090" y="0"/>
                </a:lnTo>
                <a:lnTo>
                  <a:pt x="1222090" y="1222090"/>
                </a:lnTo>
                <a:lnTo>
                  <a:pt x="0" y="1222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356469" y="6489770"/>
            <a:ext cx="1203294" cy="728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2"/>
              </a:lnSpc>
              <a:spcBef>
                <a:spcPct val="0"/>
              </a:spcBef>
            </a:pPr>
            <a:r>
              <a:rPr lang="en-US" sz="4337" spc="95">
                <a:solidFill>
                  <a:srgbClr val="FFFFFF"/>
                </a:solidFill>
                <a:latin typeface="Now Heavy"/>
              </a:rPr>
              <a:t>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39327" y="6527870"/>
            <a:ext cx="5740602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57">
                <a:solidFill>
                  <a:srgbClr val="1E1E1E"/>
                </a:solidFill>
                <a:latin typeface="Now Bold"/>
              </a:rPr>
              <a:t>DISEÑO DE LA BD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58032" y="4589680"/>
            <a:ext cx="3817417" cy="773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14"/>
              </a:lnSpc>
              <a:spcBef>
                <a:spcPct val="0"/>
              </a:spcBef>
            </a:pPr>
            <a:r>
              <a:rPr lang="en-US" sz="1439" spc="31">
                <a:solidFill>
                  <a:srgbClr val="1E1E1E"/>
                </a:solidFill>
                <a:latin typeface="Now Bold"/>
              </a:rPr>
              <a:t>Realizar ventanas funcionales sobre las cuales se realizaran los CRUD contra la base de datos diseñada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579928" y="3780680"/>
            <a:ext cx="1222090" cy="1222090"/>
          </a:xfrm>
          <a:custGeom>
            <a:avLst/>
            <a:gdLst/>
            <a:ahLst/>
            <a:cxnLst/>
            <a:rect r="r" b="b" t="t" l="l"/>
            <a:pathLst>
              <a:path h="1222090" w="1222090">
                <a:moveTo>
                  <a:pt x="0" y="0"/>
                </a:moveTo>
                <a:lnTo>
                  <a:pt x="1222090" y="0"/>
                </a:lnTo>
                <a:lnTo>
                  <a:pt x="1222090" y="1222090"/>
                </a:lnTo>
                <a:lnTo>
                  <a:pt x="0" y="1222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579928" y="4005486"/>
            <a:ext cx="1203294" cy="728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2"/>
              </a:lnSpc>
              <a:spcBef>
                <a:spcPct val="0"/>
              </a:spcBef>
            </a:pPr>
            <a:r>
              <a:rPr lang="en-US" sz="4337" spc="95">
                <a:solidFill>
                  <a:srgbClr val="EFEEE9"/>
                </a:solidFill>
                <a:latin typeface="Now Heavy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58032" y="4081686"/>
            <a:ext cx="4873500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spc="57">
                <a:solidFill>
                  <a:srgbClr val="1E1E1E"/>
                </a:solidFill>
                <a:latin typeface="Now Bold"/>
              </a:rPr>
              <a:t>IMPLEMENTACIÓN JAVA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058032" y="7045389"/>
            <a:ext cx="3654943" cy="736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3"/>
              </a:lnSpc>
              <a:spcBef>
                <a:spcPct val="0"/>
              </a:spcBef>
            </a:pPr>
            <a:r>
              <a:rPr lang="en-US" sz="1395" spc="30">
                <a:solidFill>
                  <a:srgbClr val="1E1E1E"/>
                </a:solidFill>
                <a:latin typeface="Now Bold"/>
              </a:rPr>
              <a:t>Probar todo el código por partes y de manera conjunta para detectar los errores y gestionarlos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9579928" y="6365135"/>
            <a:ext cx="1222090" cy="1222090"/>
          </a:xfrm>
          <a:custGeom>
            <a:avLst/>
            <a:gdLst/>
            <a:ahLst/>
            <a:cxnLst/>
            <a:rect r="r" b="b" t="t" l="l"/>
            <a:pathLst>
              <a:path h="1222090" w="1222090">
                <a:moveTo>
                  <a:pt x="0" y="0"/>
                </a:moveTo>
                <a:lnTo>
                  <a:pt x="1222090" y="0"/>
                </a:lnTo>
                <a:lnTo>
                  <a:pt x="1222090" y="1222090"/>
                </a:lnTo>
                <a:lnTo>
                  <a:pt x="0" y="1222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579928" y="6599466"/>
            <a:ext cx="1203294" cy="728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2"/>
              </a:lnSpc>
              <a:spcBef>
                <a:spcPct val="0"/>
              </a:spcBef>
            </a:pPr>
            <a:r>
              <a:rPr lang="en-US" sz="4337" spc="95">
                <a:solidFill>
                  <a:srgbClr val="EFEEE9"/>
                </a:solidFill>
                <a:latin typeface="Now Heavy"/>
              </a:rPr>
              <a:t>04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058032" y="6527870"/>
            <a:ext cx="4873500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spc="57">
                <a:solidFill>
                  <a:srgbClr val="1E1E1E"/>
                </a:solidFill>
                <a:latin typeface="Now Bold"/>
              </a:rPr>
              <a:t>SOLUCION ERRORES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422550" y="2336208"/>
            <a:ext cx="11442900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1E1E1E"/>
                </a:solidFill>
                <a:latin typeface="Kollektif Bold"/>
              </a:rPr>
              <a:t>OBJETIVOS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535766" y="824050"/>
            <a:ext cx="3744580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spc="249">
                <a:solidFill>
                  <a:srgbClr val="FFFFFF"/>
                </a:solidFill>
                <a:latin typeface="Now Bold"/>
              </a:rPr>
              <a:t>BYTE BRAWL CONSULTING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0194" y="2748562"/>
            <a:ext cx="10877966" cy="257116"/>
          </a:xfrm>
          <a:custGeom>
            <a:avLst/>
            <a:gdLst/>
            <a:ahLst/>
            <a:cxnLst/>
            <a:rect r="r" b="b" t="t" l="l"/>
            <a:pathLst>
              <a:path h="257116" w="10877966">
                <a:moveTo>
                  <a:pt x="0" y="0"/>
                </a:moveTo>
                <a:lnTo>
                  <a:pt x="10877966" y="0"/>
                </a:lnTo>
                <a:lnTo>
                  <a:pt x="10877966" y="257116"/>
                </a:lnTo>
                <a:lnTo>
                  <a:pt x="0" y="2571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3336575" y="-505450"/>
            <a:ext cx="7885580" cy="11828370"/>
            <a:chOff x="0" y="0"/>
            <a:chExt cx="6350000" cy="9525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4"/>
              <a:stretch>
                <a:fillRect l="-20176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9746" y="3691478"/>
            <a:ext cx="1421151" cy="1421151"/>
          </a:xfrm>
          <a:custGeom>
            <a:avLst/>
            <a:gdLst/>
            <a:ahLst/>
            <a:cxnLst/>
            <a:rect r="r" b="b" t="t" l="l"/>
            <a:pathLst>
              <a:path h="1421151" w="1421151">
                <a:moveTo>
                  <a:pt x="0" y="0"/>
                </a:moveTo>
                <a:lnTo>
                  <a:pt x="1421151" y="0"/>
                </a:lnTo>
                <a:lnTo>
                  <a:pt x="1421151" y="1421151"/>
                </a:lnTo>
                <a:lnTo>
                  <a:pt x="0" y="14211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1083" y="5322179"/>
            <a:ext cx="1429814" cy="1429814"/>
          </a:xfrm>
          <a:custGeom>
            <a:avLst/>
            <a:gdLst/>
            <a:ahLst/>
            <a:cxnLst/>
            <a:rect r="r" b="b" t="t" l="l"/>
            <a:pathLst>
              <a:path h="1429814" w="1429814">
                <a:moveTo>
                  <a:pt x="0" y="0"/>
                </a:moveTo>
                <a:lnTo>
                  <a:pt x="1429814" y="0"/>
                </a:lnTo>
                <a:lnTo>
                  <a:pt x="1429814" y="1429814"/>
                </a:lnTo>
                <a:lnTo>
                  <a:pt x="0" y="14298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9746" y="6961543"/>
            <a:ext cx="1421151" cy="1621682"/>
          </a:xfrm>
          <a:custGeom>
            <a:avLst/>
            <a:gdLst/>
            <a:ahLst/>
            <a:cxnLst/>
            <a:rect r="r" b="b" t="t" l="l"/>
            <a:pathLst>
              <a:path h="1621682" w="1421151">
                <a:moveTo>
                  <a:pt x="0" y="0"/>
                </a:moveTo>
                <a:lnTo>
                  <a:pt x="1421151" y="0"/>
                </a:lnTo>
                <a:lnTo>
                  <a:pt x="1421151" y="1621682"/>
                </a:lnTo>
                <a:lnTo>
                  <a:pt x="0" y="162168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997646" y="3681953"/>
            <a:ext cx="1427744" cy="1427744"/>
          </a:xfrm>
          <a:custGeom>
            <a:avLst/>
            <a:gdLst/>
            <a:ahLst/>
            <a:cxnLst/>
            <a:rect r="r" b="b" t="t" l="l"/>
            <a:pathLst>
              <a:path h="1427744" w="1427744">
                <a:moveTo>
                  <a:pt x="0" y="0"/>
                </a:moveTo>
                <a:lnTo>
                  <a:pt x="1427744" y="0"/>
                </a:lnTo>
                <a:lnTo>
                  <a:pt x="1427744" y="1427743"/>
                </a:lnTo>
                <a:lnTo>
                  <a:pt x="0" y="142774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997646" y="5322179"/>
            <a:ext cx="1429814" cy="1429814"/>
          </a:xfrm>
          <a:custGeom>
            <a:avLst/>
            <a:gdLst/>
            <a:ahLst/>
            <a:cxnLst/>
            <a:rect r="r" b="b" t="t" l="l"/>
            <a:pathLst>
              <a:path h="1429814" w="1429814">
                <a:moveTo>
                  <a:pt x="0" y="0"/>
                </a:moveTo>
                <a:lnTo>
                  <a:pt x="1429815" y="0"/>
                </a:lnTo>
                <a:lnTo>
                  <a:pt x="1429815" y="1429814"/>
                </a:lnTo>
                <a:lnTo>
                  <a:pt x="0" y="142981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995384" y="7062117"/>
            <a:ext cx="1420534" cy="1420534"/>
          </a:xfrm>
          <a:custGeom>
            <a:avLst/>
            <a:gdLst/>
            <a:ahLst/>
            <a:cxnLst/>
            <a:rect r="r" b="b" t="t" l="l"/>
            <a:pathLst>
              <a:path h="1420534" w="1420534">
                <a:moveTo>
                  <a:pt x="0" y="0"/>
                </a:moveTo>
                <a:lnTo>
                  <a:pt x="1420534" y="0"/>
                </a:lnTo>
                <a:lnTo>
                  <a:pt x="1420534" y="1420534"/>
                </a:lnTo>
                <a:lnTo>
                  <a:pt x="0" y="1420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939990" y="3521818"/>
            <a:ext cx="1422997" cy="1621682"/>
          </a:xfrm>
          <a:custGeom>
            <a:avLst/>
            <a:gdLst/>
            <a:ahLst/>
            <a:cxnLst/>
            <a:rect r="r" b="b" t="t" l="l"/>
            <a:pathLst>
              <a:path h="1621682" w="1422997">
                <a:moveTo>
                  <a:pt x="0" y="0"/>
                </a:moveTo>
                <a:lnTo>
                  <a:pt x="1422997" y="0"/>
                </a:lnTo>
                <a:lnTo>
                  <a:pt x="1422997" y="1621682"/>
                </a:lnTo>
                <a:lnTo>
                  <a:pt x="0" y="162168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3816" r="0" b="-3816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942061" y="5322179"/>
            <a:ext cx="1420927" cy="1420927"/>
          </a:xfrm>
          <a:custGeom>
            <a:avLst/>
            <a:gdLst/>
            <a:ahLst/>
            <a:cxnLst/>
            <a:rect r="r" b="b" t="t" l="l"/>
            <a:pathLst>
              <a:path h="1420927" w="1420927">
                <a:moveTo>
                  <a:pt x="0" y="0"/>
                </a:moveTo>
                <a:lnTo>
                  <a:pt x="1420926" y="0"/>
                </a:lnTo>
                <a:lnTo>
                  <a:pt x="1420926" y="1420926"/>
                </a:lnTo>
                <a:lnTo>
                  <a:pt x="0" y="142092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942061" y="7053811"/>
            <a:ext cx="1428840" cy="1428840"/>
          </a:xfrm>
          <a:custGeom>
            <a:avLst/>
            <a:gdLst/>
            <a:ahLst/>
            <a:cxnLst/>
            <a:rect r="r" b="b" t="t" l="l"/>
            <a:pathLst>
              <a:path h="1428840" w="1428840">
                <a:moveTo>
                  <a:pt x="0" y="0"/>
                </a:moveTo>
                <a:lnTo>
                  <a:pt x="1428839" y="0"/>
                </a:lnTo>
                <a:lnTo>
                  <a:pt x="1428839" y="1428840"/>
                </a:lnTo>
                <a:lnTo>
                  <a:pt x="0" y="142884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328497" y="1487452"/>
            <a:ext cx="8193785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FFFFFF"/>
                </a:solidFill>
                <a:latin typeface="Kollektif Bold"/>
              </a:rPr>
              <a:t>APLICACIONES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35766" y="824050"/>
            <a:ext cx="3665449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spc="249">
                <a:solidFill>
                  <a:srgbClr val="FFFFFF"/>
                </a:solidFill>
                <a:latin typeface="Now Bold"/>
              </a:rPr>
              <a:t>BYTE BRAWL CONSULTING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606985" y="4054033"/>
            <a:ext cx="2264574" cy="57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6"/>
              </a:lnSpc>
            </a:pPr>
            <a:r>
              <a:rPr lang="en-US" sz="2947">
                <a:solidFill>
                  <a:srgbClr val="FFFFFF"/>
                </a:solidFill>
                <a:latin typeface="Kollektif Bold"/>
              </a:rPr>
              <a:t>IntellIJ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06985" y="5689065"/>
            <a:ext cx="2388399" cy="57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6"/>
              </a:lnSpc>
            </a:pPr>
            <a:r>
              <a:rPr lang="en-US" sz="2947">
                <a:solidFill>
                  <a:srgbClr val="FFFFFF"/>
                </a:solidFill>
                <a:latin typeface="Kollektif Bold"/>
              </a:rPr>
              <a:t>Visual Studio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80897" y="7162731"/>
            <a:ext cx="2441358" cy="1095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6"/>
              </a:lnSpc>
            </a:pPr>
            <a:r>
              <a:rPr lang="en-US" sz="2947">
                <a:solidFill>
                  <a:srgbClr val="FFFFFF"/>
                </a:solidFill>
                <a:latin typeface="Kollektif Bold"/>
              </a:rPr>
              <a:t>SQL Developer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551286" y="4047804"/>
            <a:ext cx="2264574" cy="57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6"/>
              </a:lnSpc>
            </a:pPr>
            <a:r>
              <a:rPr lang="en-US" sz="2947">
                <a:solidFill>
                  <a:srgbClr val="FFFFFF"/>
                </a:solidFill>
                <a:latin typeface="Kollektif Bold"/>
              </a:rPr>
              <a:t>Github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717494" y="4054033"/>
            <a:ext cx="2264574" cy="57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6"/>
              </a:lnSpc>
            </a:pPr>
            <a:r>
              <a:rPr lang="en-US" sz="2947">
                <a:solidFill>
                  <a:srgbClr val="FFFFFF"/>
                </a:solidFill>
                <a:latin typeface="Kollektif Bold"/>
              </a:rPr>
              <a:t>PDF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551286" y="5689065"/>
            <a:ext cx="2264574" cy="57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6"/>
              </a:lnSpc>
            </a:pPr>
            <a:r>
              <a:rPr lang="en-US" sz="2947">
                <a:solidFill>
                  <a:srgbClr val="FFFFFF"/>
                </a:solidFill>
                <a:latin typeface="Kollektif Bold"/>
              </a:rPr>
              <a:t>WhatsApp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717494" y="5689065"/>
            <a:ext cx="2264574" cy="57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6"/>
              </a:lnSpc>
            </a:pPr>
            <a:r>
              <a:rPr lang="en-US" sz="2947">
                <a:solidFill>
                  <a:srgbClr val="FFFFFF"/>
                </a:solidFill>
                <a:latin typeface="Kollektif Bold"/>
              </a:rPr>
              <a:t>Camva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563187" y="7424363"/>
            <a:ext cx="2264574" cy="1095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6"/>
              </a:lnSpc>
            </a:pPr>
            <a:r>
              <a:rPr lang="en-US" sz="2947">
                <a:solidFill>
                  <a:srgbClr val="FFFFFF"/>
                </a:solidFill>
                <a:latin typeface="Kollektif Bold"/>
              </a:rPr>
              <a:t>Trello</a:t>
            </a:r>
          </a:p>
          <a:p>
            <a:pPr algn="ctr">
              <a:lnSpc>
                <a:spcPts val="4126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0717494" y="7162731"/>
            <a:ext cx="2264574" cy="1095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6"/>
              </a:lnSpc>
            </a:pPr>
            <a:r>
              <a:rPr lang="en-US" sz="2947">
                <a:solidFill>
                  <a:srgbClr val="FFFFFF"/>
                </a:solidFill>
                <a:latin typeface="Kollektif Bold"/>
              </a:rPr>
              <a:t>Visual Paradigm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56093" y="4408598"/>
            <a:ext cx="4491099" cy="1412655"/>
          </a:xfrm>
          <a:custGeom>
            <a:avLst/>
            <a:gdLst/>
            <a:ahLst/>
            <a:cxnLst/>
            <a:rect r="r" b="b" t="t" l="l"/>
            <a:pathLst>
              <a:path h="1412655" w="4491099">
                <a:moveTo>
                  <a:pt x="0" y="0"/>
                </a:moveTo>
                <a:lnTo>
                  <a:pt x="4491100" y="0"/>
                </a:lnTo>
                <a:lnTo>
                  <a:pt x="4491100" y="1412654"/>
                </a:lnTo>
                <a:lnTo>
                  <a:pt x="0" y="1412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006452" y="6144194"/>
            <a:ext cx="4557297" cy="298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2"/>
              </a:lnSpc>
            </a:pPr>
            <a:r>
              <a:rPr lang="en-US" sz="1765" spc="38">
                <a:solidFill>
                  <a:srgbClr val="FFFFFF"/>
                </a:solidFill>
                <a:latin typeface="Now Bold"/>
              </a:rPr>
              <a:t>Uso de variables incorrectas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724251" y="4408598"/>
            <a:ext cx="4491099" cy="1412655"/>
          </a:xfrm>
          <a:custGeom>
            <a:avLst/>
            <a:gdLst/>
            <a:ahLst/>
            <a:cxnLst/>
            <a:rect r="r" b="b" t="t" l="l"/>
            <a:pathLst>
              <a:path h="1412655" w="4491099">
                <a:moveTo>
                  <a:pt x="0" y="0"/>
                </a:moveTo>
                <a:lnTo>
                  <a:pt x="4491099" y="0"/>
                </a:lnTo>
                <a:lnTo>
                  <a:pt x="4491099" y="1412654"/>
                </a:lnTo>
                <a:lnTo>
                  <a:pt x="0" y="1412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63393" y="6144194"/>
            <a:ext cx="4541061" cy="121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0"/>
              </a:lnSpc>
            </a:pPr>
            <a:r>
              <a:rPr lang="en-US" sz="1750" spc="38">
                <a:solidFill>
                  <a:srgbClr val="FFFFFF"/>
                </a:solidFill>
                <a:latin typeface="Now Bold"/>
              </a:rPr>
              <a:t>Inserts o updates sin subconsultas</a:t>
            </a:r>
          </a:p>
          <a:p>
            <a:pPr algn="l">
              <a:lnSpc>
                <a:spcPts val="2450"/>
              </a:lnSpc>
            </a:pPr>
            <a:r>
              <a:rPr lang="en-US" sz="1750" spc="38">
                <a:solidFill>
                  <a:srgbClr val="FFFFFF"/>
                </a:solidFill>
                <a:latin typeface="Now Bold"/>
              </a:rPr>
              <a:t>Creación de tablas</a:t>
            </a:r>
          </a:p>
          <a:p>
            <a:pPr algn="l">
              <a:lnSpc>
                <a:spcPts val="2450"/>
              </a:lnSpc>
            </a:pPr>
            <a:r>
              <a:rPr lang="en-US" sz="1750" spc="38">
                <a:solidFill>
                  <a:srgbClr val="FFFFFF"/>
                </a:solidFill>
                <a:latin typeface="Now Bold"/>
              </a:rPr>
              <a:t>Tablas mutantes</a:t>
            </a:r>
          </a:p>
          <a:p>
            <a:pPr algn="l">
              <a:lnSpc>
                <a:spcPts val="2450"/>
              </a:lnSpc>
            </a:pPr>
            <a:r>
              <a:rPr lang="en-US" sz="1750" spc="38">
                <a:solidFill>
                  <a:srgbClr val="FFFFFF"/>
                </a:solidFill>
                <a:latin typeface="Now Bold"/>
              </a:rPr>
              <a:t>Procedimientos incorrectos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32518" y="4783137"/>
            <a:ext cx="467456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 spc="514">
                <a:solidFill>
                  <a:srgbClr val="000000"/>
                </a:solidFill>
                <a:latin typeface="Now Bold"/>
              </a:rPr>
              <a:t>BASE DE DATOS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790172" y="4408598"/>
            <a:ext cx="4491099" cy="1412655"/>
          </a:xfrm>
          <a:custGeom>
            <a:avLst/>
            <a:gdLst/>
            <a:ahLst/>
            <a:cxnLst/>
            <a:rect r="r" b="b" t="t" l="l"/>
            <a:pathLst>
              <a:path h="1412655" w="4491099">
                <a:moveTo>
                  <a:pt x="0" y="0"/>
                </a:moveTo>
                <a:lnTo>
                  <a:pt x="4491099" y="0"/>
                </a:lnTo>
                <a:lnTo>
                  <a:pt x="4491099" y="1412654"/>
                </a:lnTo>
                <a:lnTo>
                  <a:pt x="0" y="1412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04455" y="4783137"/>
            <a:ext cx="480745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spc="514">
                <a:solidFill>
                  <a:srgbClr val="000000"/>
                </a:solidFill>
                <a:latin typeface="Now Bold"/>
              </a:rPr>
              <a:t>JAVA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56093" y="4783137"/>
            <a:ext cx="4557297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spc="514">
                <a:solidFill>
                  <a:srgbClr val="000000"/>
                </a:solidFill>
                <a:latin typeface="Now Bold"/>
              </a:rPr>
              <a:t>XML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94980" y="6144194"/>
            <a:ext cx="4595786" cy="602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2"/>
              </a:lnSpc>
            </a:pPr>
            <a:r>
              <a:rPr lang="en-US" sz="1765" spc="38">
                <a:solidFill>
                  <a:srgbClr val="FFFFFF"/>
                </a:solidFill>
                <a:latin typeface="Now Bold"/>
              </a:rPr>
              <a:t>Recoger datos del objeto incorrecto</a:t>
            </a:r>
          </a:p>
          <a:p>
            <a:pPr algn="l">
              <a:lnSpc>
                <a:spcPts val="2472"/>
              </a:lnSpc>
            </a:pPr>
            <a:r>
              <a:rPr lang="en-US" sz="1765" spc="38">
                <a:solidFill>
                  <a:srgbClr val="FFFFFF"/>
                </a:solidFill>
                <a:latin typeface="Now Bold"/>
              </a:rPr>
              <a:t>Controladores intermediarios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65379" y="2435730"/>
            <a:ext cx="12740685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FFFFFF"/>
                </a:solidFill>
                <a:latin typeface="Kollektif Bold"/>
              </a:rPr>
              <a:t>DIFICULTADES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35766" y="824050"/>
            <a:ext cx="453589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spc="249">
                <a:solidFill>
                  <a:srgbClr val="FFFFFF"/>
                </a:solidFill>
                <a:latin typeface="Now Bold"/>
              </a:rPr>
              <a:t>BYTE BRAWL CONSULTING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DAGGCN4rdZY</dc:identifier>
  <dcterms:modified xsi:type="dcterms:W3CDTF">2011-08-01T06:04:30Z</dcterms:modified>
  <cp:revision>1</cp:revision>
  <dc:title>Presentación Propuesta Proyecto Brief Cliente Moderno Profesional Negro y Blanco</dc:title>
</cp:coreProperties>
</file>