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DCB"/>
          </a:solidFill>
        </a:fill>
      </a:tcStyle>
    </a:wholeTbl>
    <a:band2H>
      <a:tcTxStyle b="def" i="def"/>
      <a:tcStyle>
        <a:tcBdr/>
        <a:fill>
          <a:solidFill>
            <a:srgbClr val="ECEFE7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DE"/>
          </a:solidFill>
        </a:fill>
      </a:tcStyle>
    </a:wholeTbl>
    <a:band2H>
      <a:tcTxStyle b="def" i="def"/>
      <a:tcStyle>
        <a:tcBdr/>
        <a:fill>
          <a:solidFill>
            <a:srgbClr val="E8EBEF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4CD"/>
          </a:solidFill>
        </a:fill>
      </a:tcStyle>
    </a:wholeTbl>
    <a:band2H>
      <a:tcTxStyle b="def" i="def"/>
      <a:tcStyle>
        <a:tcBdr/>
        <a:fill>
          <a:solidFill>
            <a:srgbClr val="F9F2E8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/>
          <p:nvPr/>
        </p:nvGrpSpPr>
        <p:grpSpPr>
          <a:xfrm>
            <a:off x="-16935" y="0"/>
            <a:ext cx="12231161" cy="6856215"/>
            <a:chOff x="0" y="0"/>
            <a:chExt cx="12231160" cy="6856214"/>
          </a:xfrm>
        </p:grpSpPr>
        <p:pic>
          <p:nvPicPr>
            <p:cNvPr id="16" name="Picture 15" descr="Picture 1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933" y="0"/>
              <a:ext cx="12188826" cy="6856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Rectangle 25"/>
            <p:cNvSpPr/>
            <p:nvPr/>
          </p:nvSpPr>
          <p:spPr>
            <a:xfrm>
              <a:off x="2345265" y="1540930"/>
              <a:ext cx="7543803" cy="3835403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pic>
          <p:nvPicPr>
            <p:cNvPr id="18" name="Picture 16" descr="Picture 1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147609"/>
              <a:ext cx="2478025" cy="612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Picture 19" descr="Picture 1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753135" y="3147609"/>
              <a:ext cx="2478025" cy="612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2692398" y="1871130"/>
            <a:ext cx="6815670" cy="151553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692398" y="3657596"/>
            <a:ext cx="6815670" cy="132080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traight Connector 14"/>
          <p:cNvSpPr/>
          <p:nvPr/>
        </p:nvSpPr>
        <p:spPr>
          <a:xfrm>
            <a:off x="2692399" y="3522131"/>
            <a:ext cx="6815667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9284864" y="5055443"/>
            <a:ext cx="223203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/>
          <p:nvPr>
            <p:ph type="title"/>
          </p:nvPr>
        </p:nvSpPr>
        <p:spPr>
          <a:xfrm>
            <a:off x="1295400" y="4815414"/>
            <a:ext cx="9609668" cy="56673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0" name="Picture Placeholder 2"/>
          <p:cNvSpPr/>
          <p:nvPr>
            <p:ph type="pic" idx="21"/>
          </p:nvPr>
        </p:nvSpPr>
        <p:spPr>
          <a:xfrm>
            <a:off x="1041426" y="1041399"/>
            <a:ext cx="10105974" cy="3335869"/>
          </a:xfrm>
          <a:prstGeom prst="rect">
            <a:avLst/>
          </a:prstGeom>
          <a:ln w="57150">
            <a:solidFill>
              <a:srgbClr val="808080"/>
            </a:solidFill>
            <a:miter lim="800000"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1" name="Body Level One…"/>
          <p:cNvSpPr txBox="1"/>
          <p:nvPr>
            <p:ph type="body" sz="quarter" idx="1"/>
          </p:nvPr>
        </p:nvSpPr>
        <p:spPr>
          <a:xfrm>
            <a:off x="1295400" y="5382152"/>
            <a:ext cx="9609668" cy="49371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  <a:lvl2pPr marL="0" indent="457200" algn="ctr">
              <a:buClrTx/>
              <a:buSzTx/>
              <a:buFontTx/>
              <a:buNone/>
              <a:defRPr sz="1400"/>
            </a:lvl2pPr>
            <a:lvl3pPr marL="0" indent="914400" algn="ctr">
              <a:buClrTx/>
              <a:buSzTx/>
              <a:buFontTx/>
              <a:buNone/>
              <a:defRPr sz="1400"/>
            </a:lvl3pPr>
            <a:lvl4pPr marL="0" indent="1371600" algn="ctr">
              <a:buClrTx/>
              <a:buSzTx/>
              <a:buFontTx/>
              <a:buNone/>
              <a:defRPr sz="1400"/>
            </a:lvl4pPr>
            <a:lvl5pPr marL="0" indent="18288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/>
          <p:nvPr>
            <p:ph type="title"/>
          </p:nvPr>
        </p:nvSpPr>
        <p:spPr>
          <a:xfrm>
            <a:off x="1303867" y="982132"/>
            <a:ext cx="9592734" cy="29548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sz="quarter" idx="1"/>
          </p:nvPr>
        </p:nvSpPr>
        <p:spPr>
          <a:xfrm>
            <a:off x="1303867" y="4343398"/>
            <a:ext cx="9592734" cy="1532468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traight Connector 14"/>
          <p:cNvSpPr/>
          <p:nvPr/>
        </p:nvSpPr>
        <p:spPr>
          <a:xfrm>
            <a:off x="1396169" y="4140198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1446212" y="982132"/>
            <a:ext cx="9296399" cy="237066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1674811" y="3352800"/>
            <a:ext cx="8839204" cy="584200"/>
          </a:xfrm>
          <a:prstGeom prst="rect">
            <a:avLst/>
          </a:prstGeom>
        </p:spPr>
        <p:txBody>
          <a:bodyPr anchor="ctr"/>
          <a:lstStyle>
            <a:lvl1pPr marL="0" indent="0" algn="r">
              <a:buClrTx/>
              <a:buSzTx/>
              <a:buFontTx/>
              <a:buNone/>
              <a:defRPr sz="2000"/>
            </a:lvl1pPr>
            <a:lvl2pPr marL="0" indent="457200" algn="r">
              <a:buClrTx/>
              <a:buSzTx/>
              <a:buFontTx/>
              <a:buNone/>
              <a:defRPr sz="2000"/>
            </a:lvl2pPr>
            <a:lvl3pPr marL="0" indent="914400" algn="r">
              <a:buClrTx/>
              <a:buSzTx/>
              <a:buFontTx/>
              <a:buNone/>
              <a:defRPr sz="2000"/>
            </a:lvl3pPr>
            <a:lvl4pPr marL="0" indent="1371600" algn="r">
              <a:buClrTx/>
              <a:buSzTx/>
              <a:buFontTx/>
              <a:buNone/>
              <a:defRPr sz="2000"/>
            </a:lvl4pPr>
            <a:lvl5pPr marL="0" indent="1828800" algn="r"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2"/>
          <p:cNvSpPr/>
          <p:nvPr>
            <p:ph type="body" sz="quarter" idx="21"/>
          </p:nvPr>
        </p:nvSpPr>
        <p:spPr>
          <a:xfrm>
            <a:off x="1295400" y="4343398"/>
            <a:ext cx="9609668" cy="1532468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pPr>
          </a:p>
        </p:txBody>
      </p:sp>
      <p:sp>
        <p:nvSpPr>
          <p:cNvPr id="132" name="TextBox 13"/>
          <p:cNvSpPr txBox="1"/>
          <p:nvPr/>
        </p:nvSpPr>
        <p:spPr>
          <a:xfrm>
            <a:off x="907732" y="559048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33" name="TextBox 14"/>
          <p:cNvSpPr txBox="1"/>
          <p:nvPr/>
        </p:nvSpPr>
        <p:spPr>
          <a:xfrm>
            <a:off x="10645986" y="2506957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34" name="Straight Connector 18"/>
          <p:cNvSpPr/>
          <p:nvPr/>
        </p:nvSpPr>
        <p:spPr>
          <a:xfrm>
            <a:off x="1396169" y="4140198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 txBox="1"/>
          <p:nvPr>
            <p:ph type="title"/>
          </p:nvPr>
        </p:nvSpPr>
        <p:spPr>
          <a:xfrm>
            <a:off x="1295402" y="3308580"/>
            <a:ext cx="9609668" cy="1468801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sz="quarter" idx="1"/>
          </p:nvPr>
        </p:nvSpPr>
        <p:spPr>
          <a:xfrm>
            <a:off x="1295400" y="4777380"/>
            <a:ext cx="9609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1446212" y="982132"/>
            <a:ext cx="9296399" cy="224366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quarter" idx="1"/>
          </p:nvPr>
        </p:nvSpPr>
        <p:spPr>
          <a:xfrm>
            <a:off x="1295400" y="3639311"/>
            <a:ext cx="9609669" cy="88696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Text Placeholder 2"/>
          <p:cNvSpPr/>
          <p:nvPr>
            <p:ph type="body" sz="quarter" idx="21"/>
          </p:nvPr>
        </p:nvSpPr>
        <p:spPr>
          <a:xfrm>
            <a:off x="1295400" y="4529666"/>
            <a:ext cx="9609670" cy="13462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54" name="TextBox 11"/>
          <p:cNvSpPr txBox="1"/>
          <p:nvPr/>
        </p:nvSpPr>
        <p:spPr>
          <a:xfrm>
            <a:off x="907732" y="559048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55" name="TextBox 12"/>
          <p:cNvSpPr txBox="1"/>
          <p:nvPr/>
        </p:nvSpPr>
        <p:spPr>
          <a:xfrm>
            <a:off x="10645986" y="2278348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56" name="Straight Connector 25"/>
          <p:cNvSpPr/>
          <p:nvPr/>
        </p:nvSpPr>
        <p:spPr>
          <a:xfrm>
            <a:off x="1396169" y="3429000"/>
            <a:ext cx="940729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xfrm>
            <a:off x="1295400" y="982132"/>
            <a:ext cx="9609668" cy="224366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5" name="Body Level One…"/>
          <p:cNvSpPr txBox="1"/>
          <p:nvPr>
            <p:ph type="body" sz="quarter" idx="1"/>
          </p:nvPr>
        </p:nvSpPr>
        <p:spPr>
          <a:xfrm>
            <a:off x="1295400" y="3630167"/>
            <a:ext cx="9609669" cy="841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Text Placeholder 2"/>
          <p:cNvSpPr/>
          <p:nvPr>
            <p:ph type="body" sz="quarter" idx="21"/>
          </p:nvPr>
        </p:nvSpPr>
        <p:spPr>
          <a:xfrm>
            <a:off x="1295400" y="4470398"/>
            <a:ext cx="9609671" cy="140546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67" name="Straight Connector 14"/>
          <p:cNvSpPr/>
          <p:nvPr/>
        </p:nvSpPr>
        <p:spPr>
          <a:xfrm>
            <a:off x="1396169" y="3429000"/>
            <a:ext cx="940729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25;p23"/>
          <p:cNvGrpSpPr/>
          <p:nvPr/>
        </p:nvGrpSpPr>
        <p:grpSpPr>
          <a:xfrm>
            <a:off x="-15739" y="0"/>
            <a:ext cx="12229968" cy="6856216"/>
            <a:chOff x="0" y="0"/>
            <a:chExt cx="12229966" cy="6856215"/>
          </a:xfrm>
        </p:grpSpPr>
        <p:pic>
          <p:nvPicPr>
            <p:cNvPr id="175" name="Google Shape;26;p23" descr="Google Shape;26;p2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36" y="0"/>
              <a:ext cx="12188829" cy="6856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" name="Google Shape;27;p23"/>
            <p:cNvSpPr/>
            <p:nvPr/>
          </p:nvSpPr>
          <p:spPr>
            <a:xfrm>
              <a:off x="623748" y="609599"/>
              <a:ext cx="10972804" cy="5638803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pic>
          <p:nvPicPr>
            <p:cNvPr id="177" name="Google Shape;28;p23" descr="Google Shape;28;p2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153832"/>
              <a:ext cx="777242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Google Shape;29;p23" descr="Google Shape;29;p2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52724" y="3153832"/>
              <a:ext cx="777243" cy="60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0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Title Text</a:t>
            </a:r>
          </a:p>
        </p:txBody>
      </p:sp>
      <p:sp>
        <p:nvSpPr>
          <p:cNvPr id="181" name="Body Level One…"/>
          <p:cNvSpPr txBox="1"/>
          <p:nvPr>
            <p:ph type="body" sz="half" idx="1"/>
          </p:nvPr>
        </p:nvSpPr>
        <p:spPr>
          <a:xfrm>
            <a:off x="1295400" y="2556930"/>
            <a:ext cx="9601198" cy="3318940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360045">
              <a:buSzPts val="2400"/>
            </a:lvl1pPr>
            <a:lvl2pPr marL="986408" indent="-432052">
              <a:buSzPts val="2400"/>
            </a:lvl2pPr>
            <a:lvl3pPr marL="1491614" indent="-480058">
              <a:buSzPts val="2400"/>
            </a:lvl3pPr>
            <a:lvl4pPr marL="2008821" indent="-540065">
              <a:buSzPts val="2400"/>
            </a:lvl4pPr>
            <a:lvl5pPr marL="2543175" indent="-617220">
              <a:buSzPts val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10673436" y="5986799"/>
            <a:ext cx="223164" cy="2438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10673436" y="5986799"/>
            <a:ext cx="223164" cy="2438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traight Connector 6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1295400" y="2556931"/>
            <a:ext cx="9601198" cy="33189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2015069" y="1752606"/>
            <a:ext cx="8158689" cy="1822514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2015066" y="3846050"/>
            <a:ext cx="8158692" cy="95454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traight Connector 15"/>
          <p:cNvSpPr/>
          <p:nvPr/>
        </p:nvSpPr>
        <p:spPr>
          <a:xfrm>
            <a:off x="2012723" y="3710585"/>
            <a:ext cx="8163381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traight Connector 7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1298447" y="2560320"/>
            <a:ext cx="4718305" cy="331012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quarter" idx="1"/>
          </p:nvPr>
        </p:nvSpPr>
        <p:spPr>
          <a:xfrm>
            <a:off x="1295400" y="2658533"/>
            <a:ext cx="471830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Text Placeholder 4"/>
          <p:cNvSpPr/>
          <p:nvPr>
            <p:ph type="body" sz="quarter" idx="21"/>
          </p:nvPr>
        </p:nvSpPr>
        <p:spPr>
          <a:xfrm>
            <a:off x="6180670" y="2658533"/>
            <a:ext cx="471830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pPr>
          </a:p>
        </p:txBody>
      </p:sp>
      <p:sp>
        <p:nvSpPr>
          <p:cNvPr id="64" name="Straight Connector 17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traight Connector 13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1293811" y="1388534"/>
            <a:ext cx="3718455" cy="13716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5418668" y="982131"/>
            <a:ext cx="5469467" cy="4893736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Text Placeholder 3"/>
          <p:cNvSpPr/>
          <p:nvPr>
            <p:ph type="body" sz="quarter" idx="21"/>
          </p:nvPr>
        </p:nvSpPr>
        <p:spPr>
          <a:xfrm>
            <a:off x="1293811" y="3031064"/>
            <a:ext cx="3718455" cy="2438406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600"/>
            </a:pPr>
          </a:p>
        </p:txBody>
      </p:sp>
      <p:sp>
        <p:nvSpPr>
          <p:cNvPr id="91" name="Straight Connector 15"/>
          <p:cNvSpPr/>
          <p:nvPr/>
        </p:nvSpPr>
        <p:spPr>
          <a:xfrm>
            <a:off x="1396169" y="2912533"/>
            <a:ext cx="35144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1295399" y="1883831"/>
            <a:ext cx="6241816" cy="137160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Picture Placeholder 2"/>
          <p:cNvSpPr/>
          <p:nvPr>
            <p:ph type="pic" sz="quarter" idx="21"/>
          </p:nvPr>
        </p:nvSpPr>
        <p:spPr>
          <a:xfrm>
            <a:off x="8094830" y="1041400"/>
            <a:ext cx="3063348" cy="4775200"/>
          </a:xfrm>
          <a:prstGeom prst="rect">
            <a:avLst/>
          </a:prstGeom>
          <a:ln w="57150">
            <a:solidFill>
              <a:srgbClr val="808080"/>
            </a:solidFill>
            <a:miter lim="800000"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1295399" y="3255431"/>
            <a:ext cx="6241816" cy="18288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457200" algn="ctr">
              <a:buClrTx/>
              <a:buSzTx/>
              <a:buFontTx/>
              <a:buNone/>
              <a:defRPr sz="1800"/>
            </a:lvl2pPr>
            <a:lvl3pPr marL="0" indent="914400" algn="ctr">
              <a:buClrTx/>
              <a:buSzTx/>
              <a:buFontTx/>
              <a:buNone/>
              <a:defRPr sz="1800"/>
            </a:lvl3pPr>
            <a:lvl4pPr marL="0" indent="1371600" algn="ctr">
              <a:buClrTx/>
              <a:buSzTx/>
              <a:buFontTx/>
              <a:buNone/>
              <a:defRPr sz="1800"/>
            </a:lvl4pPr>
            <a:lvl5pPr marL="0" indent="1828800" algn="ctr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5737" y="0"/>
            <a:ext cx="12229963" cy="6856215"/>
            <a:chOff x="0" y="0"/>
            <a:chExt cx="12229961" cy="6856214"/>
          </a:xfrm>
        </p:grpSpPr>
        <p:pic>
          <p:nvPicPr>
            <p:cNvPr id="2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736" y="0"/>
              <a:ext cx="12188826" cy="6856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" name="Rectangle 8"/>
            <p:cNvSpPr/>
            <p:nvPr/>
          </p:nvSpPr>
          <p:spPr>
            <a:xfrm>
              <a:off x="623748" y="609600"/>
              <a:ext cx="10972801" cy="5638801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pic>
          <p:nvPicPr>
            <p:cNvPr id="4" name="Picture 9" descr="Picture 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Picture 10" descr="Picture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452721" y="3153832"/>
              <a:ext cx="77724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10673395" y="5986779"/>
            <a:ext cx="223204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1pPr>
      <a:lvl2pPr marL="8001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2pPr>
      <a:lvl3pPr marL="1295400" marR="0" indent="-38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3pPr>
      <a:lvl4pPr marL="1628775" marR="0" indent="-25717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4pPr>
      <a:lvl5pPr marL="21227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5pPr>
      <a:lvl6pPr marL="26778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6pPr>
      <a:lvl7pPr marL="31350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7pPr>
      <a:lvl8pPr marL="35922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8pPr>
      <a:lvl9pPr marL="40494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B3B3B3"/>
            </a:gs>
          </a:gsLst>
          <a:lin ang="5400011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66;p1"/>
          <p:cNvSpPr txBox="1"/>
          <p:nvPr>
            <p:ph type="ctrTitle"/>
          </p:nvPr>
        </p:nvSpPr>
        <p:spPr>
          <a:xfrm>
            <a:off x="2688164" y="2333183"/>
            <a:ext cx="6815672" cy="958031"/>
          </a:xfrm>
          <a:prstGeom prst="rect">
            <a:avLst/>
          </a:prstGeom>
        </p:spPr>
        <p:txBody>
          <a:bodyPr lIns="45699" tIns="45699" rIns="45699" bIns="45699"/>
          <a:lstStyle>
            <a:lvl1pPr defTabSz="384047">
              <a:defRPr sz="3359"/>
            </a:lvl1pPr>
          </a:lstStyle>
          <a:p>
            <a:pPr/>
            <a:r>
              <a:t>IPC THROUGH SHARED MEMORY</a:t>
            </a:r>
          </a:p>
        </p:txBody>
      </p:sp>
      <p:sp>
        <p:nvSpPr>
          <p:cNvPr id="199" name="Google Shape;167;p1"/>
          <p:cNvSpPr txBox="1"/>
          <p:nvPr>
            <p:ph type="subTitle" sz="quarter" idx="1"/>
          </p:nvPr>
        </p:nvSpPr>
        <p:spPr>
          <a:xfrm>
            <a:off x="2692398" y="3657596"/>
            <a:ext cx="6815669" cy="160487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defRPr sz="1900"/>
            </a:pPr>
            <a:r>
              <a:t>BY </a:t>
            </a:r>
          </a:p>
          <a:p>
            <a:pPr>
              <a:lnSpc>
                <a:spcPct val="90000"/>
              </a:lnSpc>
              <a:defRPr sz="1900"/>
            </a:pPr>
            <a:r>
              <a:t>AKSHAY PAWAR (2021A1R006)</a:t>
            </a:r>
          </a:p>
          <a:p>
            <a:pPr>
              <a:lnSpc>
                <a:spcPct val="90000"/>
              </a:lnSpc>
              <a:defRPr sz="1900"/>
            </a:pPr>
            <a:r>
              <a:t>MANUJ KHAJURIA (2021A1R021)</a:t>
            </a:r>
          </a:p>
          <a:p>
            <a:pPr>
              <a:lnSpc>
                <a:spcPct val="90000"/>
              </a:lnSpc>
              <a:defRPr sz="1900"/>
            </a:pPr>
            <a:r>
              <a:t>SURESH DUB (2021A1R030)</a:t>
            </a:r>
          </a:p>
        </p:txBody>
      </p:sp>
      <p:pic>
        <p:nvPicPr>
          <p:cNvPr id="200" name="Google Shape;168;p1" descr="Google Shape;168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5788" y="81719"/>
            <a:ext cx="3460424" cy="1220377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Google Shape;169;p1"/>
          <p:cNvSpPr txBox="1"/>
          <p:nvPr/>
        </p:nvSpPr>
        <p:spPr>
          <a:xfrm>
            <a:off x="8521217" y="5628847"/>
            <a:ext cx="4336024" cy="957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18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Guide</a:t>
            </a:r>
            <a:endParaRPr>
              <a:latin typeface="+mj-lt"/>
              <a:ea typeface="+mj-ea"/>
              <a:cs typeface="+mj-cs"/>
              <a:sym typeface="Arial"/>
            </a:endParaRPr>
          </a:p>
          <a:p>
            <a:pPr algn="ctr">
              <a:spcBef>
                <a:spcPts val="3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  <a:r>
              <a:rPr b="1"/>
              <a:t>Mrs. Veena Tripathi </a:t>
            </a:r>
            <a:endParaRPr b="1"/>
          </a:p>
          <a:p>
            <a:pPr algn="ctr">
              <a:spcBef>
                <a:spcPts val="300"/>
              </a:spcBef>
              <a:defRPr b="1"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Assistant Professor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284" y="365365"/>
            <a:ext cx="11282517" cy="6127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03;p7"/>
          <p:cNvSpPr txBox="1"/>
          <p:nvPr>
            <p:ph type="title"/>
          </p:nvPr>
        </p:nvSpPr>
        <p:spPr>
          <a:xfrm>
            <a:off x="1295402" y="982132"/>
            <a:ext cx="9601198" cy="1303868"/>
          </a:xfrm>
          <a:prstGeom prst="rect">
            <a:avLst/>
          </a:prstGeom>
        </p:spPr>
        <p:txBody>
          <a:bodyPr/>
          <a:lstStyle>
            <a:lvl1pPr>
              <a:defRPr sz="3900" u="sng"/>
            </a:lvl1pPr>
          </a:lstStyle>
          <a:p>
            <a:pPr/>
            <a:r>
              <a:t>ADVANTAGES OF SHARED MEMORY</a:t>
            </a:r>
          </a:p>
        </p:txBody>
      </p:sp>
      <p:sp>
        <p:nvSpPr>
          <p:cNvPr id="227" name="Google Shape;204;p7"/>
          <p:cNvSpPr txBox="1"/>
          <p:nvPr>
            <p:ph type="body" sz="half" idx="1"/>
          </p:nvPr>
        </p:nvSpPr>
        <p:spPr>
          <a:xfrm>
            <a:off x="1295400" y="2556930"/>
            <a:ext cx="9601198" cy="3318940"/>
          </a:xfrm>
          <a:prstGeom prst="rect">
            <a:avLst/>
          </a:prstGeom>
        </p:spPr>
        <p:txBody>
          <a:bodyPr/>
          <a:lstStyle/>
          <a:p>
            <a:pPr/>
            <a:r>
              <a:t>Faster method than queues.</a:t>
            </a:r>
          </a:p>
          <a:p>
            <a:pPr/>
            <a:r>
              <a:t>Does not require extra kernel buffer.</a:t>
            </a:r>
          </a:p>
          <a:p>
            <a:pPr/>
            <a:r>
              <a:t>Safe , manipulated like other variables.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09;p8"/>
          <p:cNvSpPr txBox="1"/>
          <p:nvPr>
            <p:ph type="title"/>
          </p:nvPr>
        </p:nvSpPr>
        <p:spPr>
          <a:xfrm>
            <a:off x="1295401" y="1438418"/>
            <a:ext cx="9601198" cy="847582"/>
          </a:xfrm>
          <a:prstGeom prst="rect">
            <a:avLst/>
          </a:prstGeom>
        </p:spPr>
        <p:txBody>
          <a:bodyPr/>
          <a:lstStyle/>
          <a:p>
            <a:pPr defTabSz="315468">
              <a:defRPr sz="2691" u="sng"/>
            </a:pPr>
            <a:r>
              <a:t>DISADVANTAGES OF SHARED MEMORY</a:t>
            </a:r>
            <a:br/>
          </a:p>
        </p:txBody>
      </p:sp>
      <p:sp>
        <p:nvSpPr>
          <p:cNvPr id="230" name="Google Shape;210;p8"/>
          <p:cNvSpPr txBox="1"/>
          <p:nvPr>
            <p:ph type="body" sz="half" idx="1"/>
          </p:nvPr>
        </p:nvSpPr>
        <p:spPr>
          <a:xfrm>
            <a:off x="1295400" y="2556930"/>
            <a:ext cx="9601198" cy="3318940"/>
          </a:xfrm>
          <a:prstGeom prst="rect">
            <a:avLst/>
          </a:prstGeom>
        </p:spPr>
        <p:txBody>
          <a:bodyPr/>
          <a:lstStyle/>
          <a:p>
            <a:pPr/>
            <a:r>
              <a:t>Data can either read or written only . </a:t>
            </a:r>
          </a:p>
          <a:p>
            <a:pPr/>
            <a:r>
              <a:t>Append is not possible.</a:t>
            </a:r>
          </a:p>
          <a:p>
            <a:pPr/>
            <a:r>
              <a:t>Race condition is possible so locking is required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81;p20"/>
          <p:cNvSpPr txBox="1"/>
          <p:nvPr/>
        </p:nvSpPr>
        <p:spPr>
          <a:xfrm>
            <a:off x="2615557" y="4023050"/>
            <a:ext cx="7273033" cy="1125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sz="5400"/>
            </a:pPr>
            <a:r>
              <a:t>GITHUB</a:t>
            </a:r>
            <a:endParaRPr>
              <a:latin typeface="+mj-lt"/>
              <a:ea typeface="+mj-ea"/>
              <a:cs typeface="+mj-cs"/>
              <a:sym typeface="Arial"/>
            </a:endParaRPr>
          </a:p>
          <a:p>
            <a:pPr algn="ctr">
              <a:defRPr sz="1800" u="sng">
                <a:latin typeface="+mj-lt"/>
                <a:ea typeface="+mj-ea"/>
                <a:cs typeface="+mj-cs"/>
                <a:sym typeface="Arial"/>
              </a:defRPr>
            </a:pPr>
            <a:r>
              <a:t>https://github.com/Suresh-Dub/OPERATING-SYSTEM-PROJECT</a:t>
            </a:r>
          </a:p>
        </p:txBody>
      </p:sp>
      <p:pic>
        <p:nvPicPr>
          <p:cNvPr id="23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4543" y="4214490"/>
            <a:ext cx="542426" cy="53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1103" y="1635578"/>
            <a:ext cx="2307057" cy="2294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81;p20"/>
          <p:cNvSpPr txBox="1"/>
          <p:nvPr/>
        </p:nvSpPr>
        <p:spPr>
          <a:xfrm>
            <a:off x="3970958" y="2967333"/>
            <a:ext cx="4250100" cy="86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54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27;p11"/>
          <p:cNvSpPr txBox="1"/>
          <p:nvPr>
            <p:ph type="title"/>
          </p:nvPr>
        </p:nvSpPr>
        <p:spPr>
          <a:xfrm>
            <a:off x="1295402" y="982132"/>
            <a:ext cx="9601198" cy="1303868"/>
          </a:xfrm>
          <a:prstGeom prst="rect">
            <a:avLst/>
          </a:prstGeom>
        </p:spPr>
        <p:txBody>
          <a:bodyPr/>
          <a:lstStyle>
            <a:lvl1pPr>
              <a:defRPr sz="3900" u="sng"/>
            </a:lvl1pPr>
          </a:lstStyle>
          <a:p>
            <a:pPr/>
            <a:r>
              <a:t>WHAT IS INTER-PROCESS COMMUNICATION?</a:t>
            </a:r>
          </a:p>
        </p:txBody>
      </p:sp>
      <p:sp>
        <p:nvSpPr>
          <p:cNvPr id="204" name="Google Shape;228;p11"/>
          <p:cNvSpPr txBox="1"/>
          <p:nvPr>
            <p:ph type="body" sz="half" idx="1"/>
          </p:nvPr>
        </p:nvSpPr>
        <p:spPr>
          <a:xfrm>
            <a:off x="1295400" y="2556930"/>
            <a:ext cx="9601198" cy="3318940"/>
          </a:xfrm>
          <a:prstGeom prst="rect">
            <a:avLst/>
          </a:prstGeom>
        </p:spPr>
        <p:txBody>
          <a:bodyPr/>
          <a:lstStyle/>
          <a:p>
            <a:pPr marL="285750" indent="-240029" algn="just"/>
            <a:r>
              <a:t>Inter-process communication (IPC) is a mechanism that allows processes to communicate with each other and synchronize their actions. </a:t>
            </a:r>
          </a:p>
          <a:p>
            <a:pPr marL="285750" indent="-240029" algn="just"/>
            <a:r>
              <a:t>The communication between these processes can be seen as a method of co-operation between them. </a:t>
            </a:r>
          </a:p>
          <a:p>
            <a:pPr marL="285750" indent="-240029" algn="just"/>
            <a:r>
              <a:t>Processes can communicate with each other through Shared Memory</a:t>
            </a:r>
            <a:b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174;p2"/>
          <p:cNvSpPr txBox="1"/>
          <p:nvPr>
            <p:ph type="title"/>
          </p:nvPr>
        </p:nvSpPr>
        <p:spPr>
          <a:xfrm>
            <a:off x="1295402" y="982132"/>
            <a:ext cx="9601198" cy="1303868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/>
            <a:r>
              <a:t>WHAT IS SHARED MEMORY?</a:t>
            </a:r>
          </a:p>
        </p:txBody>
      </p:sp>
      <p:sp>
        <p:nvSpPr>
          <p:cNvPr id="207" name="Google Shape;175;p2"/>
          <p:cNvSpPr txBox="1"/>
          <p:nvPr>
            <p:ph type="body" sz="half" idx="1"/>
          </p:nvPr>
        </p:nvSpPr>
        <p:spPr>
          <a:xfrm>
            <a:off x="1295401" y="2514598"/>
            <a:ext cx="9601198" cy="3318938"/>
          </a:xfrm>
          <a:prstGeom prst="rect">
            <a:avLst/>
          </a:prstGeom>
        </p:spPr>
        <p:txBody>
          <a:bodyPr/>
          <a:lstStyle/>
          <a:p>
            <a:pPr algn="just">
              <a:buSzPts val="2700"/>
              <a:defRPr sz="2700"/>
            </a:pPr>
            <a:r>
              <a:t>Shared memory is a memory shared between two or more processes.</a:t>
            </a:r>
          </a:p>
          <a:p>
            <a:pPr algn="just">
              <a:buSzPts val="2700"/>
              <a:defRPr sz="2700"/>
            </a:pPr>
            <a:r>
              <a:t>Shared memory is an efficient means of passing data between programs.</a:t>
            </a:r>
          </a:p>
          <a:p>
            <a:pPr algn="just">
              <a:buSzPts val="2700"/>
              <a:defRPr sz="2700"/>
            </a:pPr>
            <a:r>
              <a:t>One program will create a memory portion which other processes (if permitted) can access.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191;p5"/>
          <p:cNvSpPr txBox="1"/>
          <p:nvPr>
            <p:ph type="title"/>
          </p:nvPr>
        </p:nvSpPr>
        <p:spPr>
          <a:xfrm>
            <a:off x="1295402" y="982132"/>
            <a:ext cx="9601198" cy="1303868"/>
          </a:xfrm>
          <a:prstGeom prst="rect">
            <a:avLst/>
          </a:prstGeom>
        </p:spPr>
        <p:txBody>
          <a:bodyPr/>
          <a:lstStyle>
            <a:lvl1pPr>
              <a:defRPr sz="3900" u="sng"/>
            </a:lvl1pPr>
          </a:lstStyle>
          <a:p>
            <a:pPr/>
            <a:r>
              <a:t>WHY DO WE NEED TO SHARE MEMORY?</a:t>
            </a:r>
          </a:p>
        </p:txBody>
      </p:sp>
      <p:sp>
        <p:nvSpPr>
          <p:cNvPr id="210" name="Google Shape;192;p5"/>
          <p:cNvSpPr txBox="1"/>
          <p:nvPr>
            <p:ph type="body" sz="half" idx="1"/>
          </p:nvPr>
        </p:nvSpPr>
        <p:spPr>
          <a:xfrm>
            <a:off x="1295400" y="2556930"/>
            <a:ext cx="9601198" cy="331894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t>Each process has its own address space.</a:t>
            </a:r>
          </a:p>
          <a:p>
            <a:pPr algn="just">
              <a:lnSpc>
                <a:spcPct val="90000"/>
              </a:lnSpc>
            </a:pPr>
            <a:r>
              <a:t>If any process wants to communicate some information from its own address space to other processes, then it is only possible with IPC techniques</a:t>
            </a:r>
          </a:p>
          <a:p>
            <a:pPr algn="just">
              <a:lnSpc>
                <a:spcPct val="90000"/>
              </a:lnSpc>
            </a:pPr>
            <a:r>
              <a:t>Inter-related process communication is performed using pipes.</a:t>
            </a:r>
          </a:p>
          <a:p>
            <a:pPr algn="just">
              <a:lnSpc>
                <a:spcPct val="90000"/>
              </a:lnSpc>
            </a:pPr>
            <a:r>
              <a:t>Unrelated processes communication can be performed using Named pipes or through popular IPC techniques of Shared Memory and Message Queues.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97;p6"/>
          <p:cNvSpPr txBox="1"/>
          <p:nvPr>
            <p:ph type="title"/>
          </p:nvPr>
        </p:nvSpPr>
        <p:spPr>
          <a:xfrm>
            <a:off x="1295401" y="1365412"/>
            <a:ext cx="9601198" cy="920588"/>
          </a:xfrm>
          <a:prstGeom prst="rect">
            <a:avLst/>
          </a:prstGeom>
        </p:spPr>
        <p:txBody>
          <a:bodyPr/>
          <a:lstStyle/>
          <a:p>
            <a:pPr defTabSz="310895">
              <a:defRPr sz="2652" u="sng"/>
            </a:pPr>
            <a:r>
              <a:t>HOW DIFFERENT IS SHARED MEMORY FROM OTHER IPC’S ?</a:t>
            </a:r>
            <a:br/>
          </a:p>
        </p:txBody>
      </p:sp>
      <p:sp>
        <p:nvSpPr>
          <p:cNvPr id="213" name="Google Shape;198;p6"/>
          <p:cNvSpPr txBox="1"/>
          <p:nvPr>
            <p:ph type="body" sz="half" idx="1"/>
          </p:nvPr>
        </p:nvSpPr>
        <p:spPr>
          <a:xfrm>
            <a:off x="1295400" y="2556930"/>
            <a:ext cx="9601198" cy="331894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t>The problem with pipes , FIFO , Message Queue . The information has to go through Kernel.</a:t>
            </a:r>
          </a:p>
          <a:p>
            <a:pPr algn="just">
              <a:lnSpc>
                <a:spcPct val="90000"/>
              </a:lnSpc>
            </a:pPr>
            <a:r>
              <a:t>A total of four copies of data are required. </a:t>
            </a:r>
          </a:p>
          <a:p>
            <a:pPr algn="just">
              <a:lnSpc>
                <a:spcPct val="90000"/>
              </a:lnSpc>
            </a:pPr>
            <a:r>
              <a:t>Shared Memory provides a way by letting two or more processes share a memory segment.</a:t>
            </a:r>
          </a:p>
          <a:p>
            <a:pPr algn="just">
              <a:lnSpc>
                <a:spcPct val="90000"/>
              </a:lnSpc>
            </a:pPr>
            <a:r>
              <a:t>With Shared Memory the data is only copied twice </a:t>
            </a:r>
          </a:p>
          <a:p>
            <a:pPr algn="just">
              <a:lnSpc>
                <a:spcPct val="90000"/>
              </a:lnSpc>
            </a:pPr>
            <a:r>
              <a:t>From input file into shared memory and from shared memory to the output file.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29"/>
          <a:stretch>
            <a:fillRect/>
          </a:stretch>
        </p:blipFill>
        <p:spPr>
          <a:xfrm>
            <a:off x="480926" y="477543"/>
            <a:ext cx="11220985" cy="5903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5;p9"/>
          <p:cNvSpPr txBox="1"/>
          <p:nvPr>
            <p:ph type="title"/>
          </p:nvPr>
        </p:nvSpPr>
        <p:spPr>
          <a:xfrm>
            <a:off x="1295402" y="982132"/>
            <a:ext cx="9601198" cy="1303868"/>
          </a:xfrm>
          <a:prstGeom prst="rect">
            <a:avLst/>
          </a:prstGeom>
        </p:spPr>
        <p:txBody>
          <a:bodyPr/>
          <a:lstStyle>
            <a:lvl1pPr>
              <a:defRPr sz="3900" u="sng"/>
            </a:lvl1pPr>
          </a:lstStyle>
          <a:p>
            <a:pPr/>
            <a:r>
              <a:t>SYSTEM CALLS USED ARE :</a:t>
            </a:r>
          </a:p>
        </p:txBody>
      </p:sp>
      <p:sp>
        <p:nvSpPr>
          <p:cNvPr id="218" name="Google Shape;216;p9"/>
          <p:cNvSpPr txBox="1"/>
          <p:nvPr>
            <p:ph type="body" sz="half" idx="1"/>
          </p:nvPr>
        </p:nvSpPr>
        <p:spPr>
          <a:xfrm>
            <a:off x="1295400" y="2556930"/>
            <a:ext cx="9601198" cy="3318940"/>
          </a:xfrm>
          <a:prstGeom prst="rect">
            <a:avLst/>
          </a:prstGeom>
        </p:spPr>
        <p:txBody>
          <a:bodyPr/>
          <a:lstStyle/>
          <a:p>
            <a:pPr algn="just"/>
            <a:r>
              <a:t>shmget() : is used to obtain access to a shared memory segment.</a:t>
            </a:r>
          </a:p>
          <a:p>
            <a:pPr algn="just"/>
            <a:r>
              <a:t>shmat() : is used to attach shared memory segments.</a:t>
            </a:r>
          </a:p>
          <a:p>
            <a:pPr algn="just"/>
            <a:r>
              <a:t>shmdt() : is used to detach shared memory segments.</a:t>
            </a:r>
          </a:p>
          <a:p>
            <a:pPr algn="just"/>
            <a:r>
              <a:t>shmctl() : is used to alter the permissions and other characteristics of a shared memory segment.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676" y="427350"/>
            <a:ext cx="11284898" cy="59485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696" y="448802"/>
            <a:ext cx="11228439" cy="5989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FF"/>
      </a:hlink>
      <a:folHlink>
        <a:srgbClr val="FF00FF"/>
      </a:folHlink>
    </a:clrScheme>
    <a:fontScheme name="Organi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FF"/>
      </a:hlink>
      <a:folHlink>
        <a:srgbClr val="FF00FF"/>
      </a:folHlink>
    </a:clrScheme>
    <a:fontScheme name="Organi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