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7"/>
  </p:notesMasterIdLst>
  <p:sldIdLst>
    <p:sldId id="256" r:id="rId2"/>
    <p:sldId id="270" r:id="rId3"/>
    <p:sldId id="274" r:id="rId4"/>
    <p:sldId id="272" r:id="rId5"/>
    <p:sldId id="273" r:id="rId6"/>
    <p:sldId id="277" r:id="rId7"/>
    <p:sldId id="275" r:id="rId8"/>
    <p:sldId id="257" r:id="rId9"/>
    <p:sldId id="276" r:id="rId10"/>
    <p:sldId id="278" r:id="rId11"/>
    <p:sldId id="258" r:id="rId12"/>
    <p:sldId id="259" r:id="rId13"/>
    <p:sldId id="280" r:id="rId14"/>
    <p:sldId id="281" r:id="rId15"/>
    <p:sldId id="282" r:id="rId16"/>
    <p:sldId id="283" r:id="rId17"/>
    <p:sldId id="284" r:id="rId18"/>
    <p:sldId id="285" r:id="rId19"/>
    <p:sldId id="260" r:id="rId20"/>
    <p:sldId id="261" r:id="rId21"/>
    <p:sldId id="263" r:id="rId22"/>
    <p:sldId id="264" r:id="rId23"/>
    <p:sldId id="265" r:id="rId24"/>
    <p:sldId id="279" r:id="rId25"/>
    <p:sldId id="266" r:id="rId26"/>
    <p:sldId id="267" r:id="rId27"/>
    <p:sldId id="268" r:id="rId28"/>
    <p:sldId id="286" r:id="rId29"/>
    <p:sldId id="269" r:id="rId30"/>
    <p:sldId id="306" r:id="rId31"/>
    <p:sldId id="305" r:id="rId32"/>
    <p:sldId id="301" r:id="rId33"/>
    <p:sldId id="287" r:id="rId34"/>
    <p:sldId id="288" r:id="rId35"/>
    <p:sldId id="289" r:id="rId36"/>
    <p:sldId id="290" r:id="rId37"/>
    <p:sldId id="291" r:id="rId38"/>
    <p:sldId id="295" r:id="rId39"/>
    <p:sldId id="296" r:id="rId40"/>
    <p:sldId id="297" r:id="rId41"/>
    <p:sldId id="298" r:id="rId42"/>
    <p:sldId id="299" r:id="rId43"/>
    <p:sldId id="292" r:id="rId44"/>
    <p:sldId id="293" r:id="rId45"/>
    <p:sldId id="29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7904" autoAdjust="0"/>
  </p:normalViewPr>
  <p:slideViewPr>
    <p:cSldViewPr>
      <p:cViewPr varScale="1">
        <p:scale>
          <a:sx n="87" d="100"/>
          <a:sy n="87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ipdata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ipdata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ipdata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H:\ipdata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H:\ipdata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</a:t>
            </a:r>
            <a:r>
              <a:rPr lang="en-US" baseline="0"/>
              <a:t> Comparison</a:t>
            </a:r>
            <a:endParaRPr lang="en-US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Sheet1!$F$33</c:f>
              <c:strCache>
                <c:ptCount val="1"/>
                <c:pt idx="0">
                  <c:v>positive</c:v>
                </c:pt>
              </c:strCache>
            </c:strRef>
          </c:tx>
          <c:cat>
            <c:strRef>
              <c:f>Sheet1!$G$32:$J$32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Sheet1!$G$33:$J$33</c:f>
              <c:numCache>
                <c:formatCode>General</c:formatCode>
                <c:ptCount val="4"/>
                <c:pt idx="0">
                  <c:v>40.372340425531917</c:v>
                </c:pt>
                <c:pt idx="1">
                  <c:v>14.414893617021276</c:v>
                </c:pt>
                <c:pt idx="2">
                  <c:v>15.319148936170212</c:v>
                </c:pt>
                <c:pt idx="3">
                  <c:v>39.468085106382979</c:v>
                </c:pt>
              </c:numCache>
            </c:numRef>
          </c:val>
        </c:ser>
        <c:ser>
          <c:idx val="1"/>
          <c:order val="1"/>
          <c:tx>
            <c:strRef>
              <c:f>Sheet1!$F$34</c:f>
              <c:strCache>
                <c:ptCount val="1"/>
                <c:pt idx="0">
                  <c:v>false negative</c:v>
                </c:pt>
              </c:strCache>
            </c:strRef>
          </c:tx>
          <c:cat>
            <c:strRef>
              <c:f>Sheet1!$G$32:$J$32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Sheet1!$G$34:$J$34</c:f>
              <c:numCache>
                <c:formatCode>General</c:formatCode>
                <c:ptCount val="4"/>
                <c:pt idx="0">
                  <c:v>9.6276595744680851</c:v>
                </c:pt>
                <c:pt idx="1">
                  <c:v>35.585106382978722</c:v>
                </c:pt>
                <c:pt idx="2">
                  <c:v>34.680851063829785</c:v>
                </c:pt>
                <c:pt idx="3">
                  <c:v>10.531914893617021</c:v>
                </c:pt>
              </c:numCache>
            </c:numRef>
          </c:val>
        </c:ser>
        <c:ser>
          <c:idx val="2"/>
          <c:order val="2"/>
          <c:tx>
            <c:strRef>
              <c:f>Sheet1!$F$35</c:f>
              <c:strCache>
                <c:ptCount val="1"/>
                <c:pt idx="0">
                  <c:v>false positive</c:v>
                </c:pt>
              </c:strCache>
            </c:strRef>
          </c:tx>
          <c:cat>
            <c:strRef>
              <c:f>Sheet1!$G$32:$J$32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Sheet1!$G$35:$J$35</c:f>
              <c:numCache>
                <c:formatCode>General</c:formatCode>
                <c:ptCount val="4"/>
                <c:pt idx="0">
                  <c:v>23.670212765957448</c:v>
                </c:pt>
                <c:pt idx="1">
                  <c:v>1.4893617021276597</c:v>
                </c:pt>
                <c:pt idx="2">
                  <c:v>1.8617021276595744</c:v>
                </c:pt>
                <c:pt idx="3">
                  <c:v>23.297872340425531</c:v>
                </c:pt>
              </c:numCache>
            </c:numRef>
          </c:val>
        </c:ser>
        <c:ser>
          <c:idx val="3"/>
          <c:order val="3"/>
          <c:tx>
            <c:strRef>
              <c:f>Sheet1!$F$36</c:f>
              <c:strCache>
                <c:ptCount val="1"/>
                <c:pt idx="0">
                  <c:v>negative</c:v>
                </c:pt>
              </c:strCache>
            </c:strRef>
          </c:tx>
          <c:cat>
            <c:strRef>
              <c:f>Sheet1!$G$32:$J$32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Sheet1!$G$36:$J$36</c:f>
              <c:numCache>
                <c:formatCode>General</c:formatCode>
                <c:ptCount val="4"/>
                <c:pt idx="0">
                  <c:v>26.329787234042552</c:v>
                </c:pt>
                <c:pt idx="1">
                  <c:v>48.51063829787234</c:v>
                </c:pt>
                <c:pt idx="2">
                  <c:v>48.138297872340424</c:v>
                </c:pt>
                <c:pt idx="3">
                  <c:v>26.702127659574472</c:v>
                </c:pt>
              </c:numCache>
            </c:numRef>
          </c:val>
        </c:ser>
        <c:gapWidth val="75"/>
        <c:overlap val="100"/>
        <c:axId val="154084096"/>
        <c:axId val="154207744"/>
      </c:barChart>
      <c:catAx>
        <c:axId val="154084096"/>
        <c:scaling>
          <c:orientation val="minMax"/>
        </c:scaling>
        <c:axPos val="b"/>
        <c:majorTickMark val="none"/>
        <c:tickLblPos val="nextTo"/>
        <c:crossAx val="154207744"/>
        <c:crosses val="autoZero"/>
        <c:auto val="1"/>
        <c:lblAlgn val="ctr"/>
        <c:lblOffset val="100"/>
      </c:catAx>
      <c:valAx>
        <c:axId val="1542077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5408409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HIS</a:t>
            </a:r>
            <a:r>
              <a:rPr lang="en-US" baseline="0"/>
              <a:t> Comparison</a:t>
            </a:r>
            <a:endParaRPr lang="en-US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Sheet1!$F$39</c:f>
              <c:strCache>
                <c:ptCount val="1"/>
                <c:pt idx="0">
                  <c:v>positive</c:v>
                </c:pt>
              </c:strCache>
            </c:strRef>
          </c:tx>
          <c:cat>
            <c:strRef>
              <c:f>Sheet1!$G$38:$J$38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Sheet1!$G$39:$J$39</c:f>
              <c:numCache>
                <c:formatCode>General</c:formatCode>
                <c:ptCount val="4"/>
                <c:pt idx="0">
                  <c:v>45.265957446808507</c:v>
                </c:pt>
                <c:pt idx="1">
                  <c:v>14.361702127659576</c:v>
                </c:pt>
                <c:pt idx="2">
                  <c:v>14.840425531914894</c:v>
                </c:pt>
                <c:pt idx="3">
                  <c:v>44.787234042553195</c:v>
                </c:pt>
              </c:numCache>
            </c:numRef>
          </c:val>
        </c:ser>
        <c:ser>
          <c:idx val="1"/>
          <c:order val="1"/>
          <c:tx>
            <c:strRef>
              <c:f>Sheet1!$F$40</c:f>
              <c:strCache>
                <c:ptCount val="1"/>
                <c:pt idx="0">
                  <c:v>false negative</c:v>
                </c:pt>
              </c:strCache>
            </c:strRef>
          </c:tx>
          <c:cat>
            <c:strRef>
              <c:f>Sheet1!$G$38:$J$38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Sheet1!$G$40:$J$40</c:f>
              <c:numCache>
                <c:formatCode>General</c:formatCode>
                <c:ptCount val="4"/>
                <c:pt idx="0">
                  <c:v>4.7340425531914896</c:v>
                </c:pt>
                <c:pt idx="1">
                  <c:v>35.638297872340424</c:v>
                </c:pt>
                <c:pt idx="2">
                  <c:v>35.159574468085111</c:v>
                </c:pt>
                <c:pt idx="3">
                  <c:v>5.2127659574468082</c:v>
                </c:pt>
              </c:numCache>
            </c:numRef>
          </c:val>
        </c:ser>
        <c:ser>
          <c:idx val="2"/>
          <c:order val="2"/>
          <c:tx>
            <c:strRef>
              <c:f>Sheet1!$F$41</c:f>
              <c:strCache>
                <c:ptCount val="1"/>
                <c:pt idx="0">
                  <c:v>false positive</c:v>
                </c:pt>
              </c:strCache>
            </c:strRef>
          </c:tx>
          <c:cat>
            <c:strRef>
              <c:f>Sheet1!$G$38:$J$38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Sheet1!$G$41:$J$41</c:f>
              <c:numCache>
                <c:formatCode>General</c:formatCode>
                <c:ptCount val="4"/>
                <c:pt idx="0">
                  <c:v>35.319148936170215</c:v>
                </c:pt>
                <c:pt idx="1">
                  <c:v>4.3085106382978724</c:v>
                </c:pt>
                <c:pt idx="2">
                  <c:v>4.4680851063829792</c:v>
                </c:pt>
                <c:pt idx="3">
                  <c:v>35.159574468085111</c:v>
                </c:pt>
              </c:numCache>
            </c:numRef>
          </c:val>
        </c:ser>
        <c:ser>
          <c:idx val="3"/>
          <c:order val="3"/>
          <c:tx>
            <c:strRef>
              <c:f>Sheet1!$F$42</c:f>
              <c:strCache>
                <c:ptCount val="1"/>
                <c:pt idx="0">
                  <c:v>negative</c:v>
                </c:pt>
              </c:strCache>
            </c:strRef>
          </c:tx>
          <c:cat>
            <c:strRef>
              <c:f>Sheet1!$G$38:$J$38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Sheet1!$G$42:$J$42</c:f>
              <c:numCache>
                <c:formatCode>General</c:formatCode>
                <c:ptCount val="4"/>
                <c:pt idx="0">
                  <c:v>14.680851063829786</c:v>
                </c:pt>
                <c:pt idx="1">
                  <c:v>45.691489361702125</c:v>
                </c:pt>
                <c:pt idx="2">
                  <c:v>45.531914893617021</c:v>
                </c:pt>
                <c:pt idx="3">
                  <c:v>14.840425531914894</c:v>
                </c:pt>
              </c:numCache>
            </c:numRef>
          </c:val>
        </c:ser>
        <c:gapWidth val="75"/>
        <c:overlap val="100"/>
        <c:axId val="155830528"/>
        <c:axId val="155910144"/>
      </c:barChart>
      <c:catAx>
        <c:axId val="155830528"/>
        <c:scaling>
          <c:orientation val="minMax"/>
        </c:scaling>
        <c:axPos val="b"/>
        <c:majorTickMark val="none"/>
        <c:tickLblPos val="nextTo"/>
        <c:crossAx val="155910144"/>
        <c:crosses val="autoZero"/>
        <c:auto val="1"/>
        <c:lblAlgn val="ctr"/>
        <c:lblOffset val="100"/>
      </c:catAx>
      <c:valAx>
        <c:axId val="1559101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5583052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HSV Comparison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Sheet1!$F$45</c:f>
              <c:strCache>
                <c:ptCount val="1"/>
                <c:pt idx="0">
                  <c:v>positive</c:v>
                </c:pt>
              </c:strCache>
            </c:strRef>
          </c:tx>
          <c:cat>
            <c:strRef>
              <c:f>Sheet1!$G$44:$J$44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Sheet1!$G$45:$J$45</c:f>
              <c:numCache>
                <c:formatCode>General</c:formatCode>
                <c:ptCount val="4"/>
                <c:pt idx="0">
                  <c:v>35.638297872340424</c:v>
                </c:pt>
                <c:pt idx="1">
                  <c:v>14.148936170212767</c:v>
                </c:pt>
                <c:pt idx="2">
                  <c:v>15.638297872340425</c:v>
                </c:pt>
                <c:pt idx="3">
                  <c:v>34.148936170212771</c:v>
                </c:pt>
              </c:numCache>
            </c:numRef>
          </c:val>
        </c:ser>
        <c:ser>
          <c:idx val="1"/>
          <c:order val="1"/>
          <c:tx>
            <c:strRef>
              <c:f>Sheet1!$F$46</c:f>
              <c:strCache>
                <c:ptCount val="1"/>
                <c:pt idx="0">
                  <c:v>false negative</c:v>
                </c:pt>
              </c:strCache>
            </c:strRef>
          </c:tx>
          <c:cat>
            <c:strRef>
              <c:f>Sheet1!$G$44:$J$44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Sheet1!$G$46:$J$46</c:f>
              <c:numCache>
                <c:formatCode>General</c:formatCode>
                <c:ptCount val="4"/>
                <c:pt idx="0">
                  <c:v>14.361702127659576</c:v>
                </c:pt>
                <c:pt idx="1">
                  <c:v>35.851063829787236</c:v>
                </c:pt>
                <c:pt idx="2">
                  <c:v>34.361702127659576</c:v>
                </c:pt>
                <c:pt idx="3">
                  <c:v>15.851063829787234</c:v>
                </c:pt>
              </c:numCache>
            </c:numRef>
          </c:val>
        </c:ser>
        <c:ser>
          <c:idx val="2"/>
          <c:order val="2"/>
          <c:tx>
            <c:strRef>
              <c:f>Sheet1!$F$47</c:f>
              <c:strCache>
                <c:ptCount val="1"/>
                <c:pt idx="0">
                  <c:v>false positive</c:v>
                </c:pt>
              </c:strCache>
            </c:strRef>
          </c:tx>
          <c:cat>
            <c:strRef>
              <c:f>Sheet1!$G$44:$J$44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Sheet1!$G$47:$J$47</c:f>
              <c:numCache>
                <c:formatCode>General</c:formatCode>
                <c:ptCount val="4"/>
                <c:pt idx="0">
                  <c:v>12.340425531914894</c:v>
                </c:pt>
                <c:pt idx="1">
                  <c:v>0.63829787234042545</c:v>
                </c:pt>
                <c:pt idx="2">
                  <c:v>0.85106382978723405</c:v>
                </c:pt>
                <c:pt idx="3">
                  <c:v>12.127659574468085</c:v>
                </c:pt>
              </c:numCache>
            </c:numRef>
          </c:val>
        </c:ser>
        <c:ser>
          <c:idx val="3"/>
          <c:order val="3"/>
          <c:tx>
            <c:strRef>
              <c:f>Sheet1!$F$48</c:f>
              <c:strCache>
                <c:ptCount val="1"/>
                <c:pt idx="0">
                  <c:v>negative</c:v>
                </c:pt>
              </c:strCache>
            </c:strRef>
          </c:tx>
          <c:cat>
            <c:strRef>
              <c:f>Sheet1!$G$44:$J$44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Sheet1!$G$48:$J$48</c:f>
              <c:numCache>
                <c:formatCode>General</c:formatCode>
                <c:ptCount val="4"/>
                <c:pt idx="0">
                  <c:v>37.659574468085104</c:v>
                </c:pt>
                <c:pt idx="1">
                  <c:v>49.361702127659576</c:v>
                </c:pt>
                <c:pt idx="2">
                  <c:v>49.148936170212764</c:v>
                </c:pt>
                <c:pt idx="3">
                  <c:v>37.872340425531917</c:v>
                </c:pt>
              </c:numCache>
            </c:numRef>
          </c:val>
        </c:ser>
        <c:gapWidth val="75"/>
        <c:overlap val="100"/>
        <c:axId val="155951488"/>
        <c:axId val="155953408"/>
      </c:barChart>
      <c:catAx>
        <c:axId val="155951488"/>
        <c:scaling>
          <c:orientation val="minMax"/>
        </c:scaling>
        <c:axPos val="b"/>
        <c:majorTickMark val="none"/>
        <c:tickLblPos val="nextTo"/>
        <c:crossAx val="155953408"/>
        <c:crosses val="autoZero"/>
        <c:auto val="1"/>
        <c:lblAlgn val="ctr"/>
        <c:lblOffset val="100"/>
      </c:catAx>
      <c:valAx>
        <c:axId val="1559534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5595148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RGB Comparison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Sheet1!$F$51</c:f>
              <c:strCache>
                <c:ptCount val="1"/>
                <c:pt idx="0">
                  <c:v>positive</c:v>
                </c:pt>
              </c:strCache>
            </c:strRef>
          </c:tx>
          <c:cat>
            <c:strRef>
              <c:f>Sheet1!$G$50:$J$50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Sheet1!$G$51:$J$51</c:f>
              <c:numCache>
                <c:formatCode>General</c:formatCode>
                <c:ptCount val="4"/>
                <c:pt idx="0">
                  <c:v>32.446808510638299</c:v>
                </c:pt>
                <c:pt idx="1">
                  <c:v>11.648936170212766</c:v>
                </c:pt>
                <c:pt idx="2">
                  <c:v>13.297872340425531</c:v>
                </c:pt>
                <c:pt idx="3">
                  <c:v>30.797872340425531</c:v>
                </c:pt>
              </c:numCache>
            </c:numRef>
          </c:val>
        </c:ser>
        <c:ser>
          <c:idx val="1"/>
          <c:order val="1"/>
          <c:tx>
            <c:strRef>
              <c:f>Sheet1!$F$52</c:f>
              <c:strCache>
                <c:ptCount val="1"/>
                <c:pt idx="0">
                  <c:v>false negative</c:v>
                </c:pt>
              </c:strCache>
            </c:strRef>
          </c:tx>
          <c:cat>
            <c:strRef>
              <c:f>Sheet1!$G$50:$J$50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Sheet1!$G$52:$J$52</c:f>
              <c:numCache>
                <c:formatCode>General</c:formatCode>
                <c:ptCount val="4"/>
                <c:pt idx="0">
                  <c:v>17.553191489361701</c:v>
                </c:pt>
                <c:pt idx="1">
                  <c:v>38.351063829787236</c:v>
                </c:pt>
                <c:pt idx="2">
                  <c:v>36.702127659574465</c:v>
                </c:pt>
                <c:pt idx="3">
                  <c:v>19.202127659574469</c:v>
                </c:pt>
              </c:numCache>
            </c:numRef>
          </c:val>
        </c:ser>
        <c:ser>
          <c:idx val="2"/>
          <c:order val="2"/>
          <c:tx>
            <c:strRef>
              <c:f>Sheet1!$F$53</c:f>
              <c:strCache>
                <c:ptCount val="1"/>
                <c:pt idx="0">
                  <c:v>false positive</c:v>
                </c:pt>
              </c:strCache>
            </c:strRef>
          </c:tx>
          <c:cat>
            <c:strRef>
              <c:f>Sheet1!$G$50:$J$50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Sheet1!$G$53:$J$53</c:f>
              <c:numCache>
                <c:formatCode>General</c:formatCode>
                <c:ptCount val="4"/>
                <c:pt idx="0">
                  <c:v>10.585106382978724</c:v>
                </c:pt>
                <c:pt idx="1">
                  <c:v>0.6914893617021276</c:v>
                </c:pt>
                <c:pt idx="2">
                  <c:v>0.7978723404255319</c:v>
                </c:pt>
                <c:pt idx="3">
                  <c:v>10.478723404255319</c:v>
                </c:pt>
              </c:numCache>
            </c:numRef>
          </c:val>
        </c:ser>
        <c:ser>
          <c:idx val="3"/>
          <c:order val="3"/>
          <c:tx>
            <c:strRef>
              <c:f>Sheet1!$F$54</c:f>
              <c:strCache>
                <c:ptCount val="1"/>
                <c:pt idx="0">
                  <c:v>negative</c:v>
                </c:pt>
              </c:strCache>
            </c:strRef>
          </c:tx>
          <c:cat>
            <c:strRef>
              <c:f>Sheet1!$G$50:$J$50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Sheet1!$G$54:$J$54</c:f>
              <c:numCache>
                <c:formatCode>General</c:formatCode>
                <c:ptCount val="4"/>
                <c:pt idx="0">
                  <c:v>39.414893617021278</c:v>
                </c:pt>
                <c:pt idx="1">
                  <c:v>49.308510638297868</c:v>
                </c:pt>
                <c:pt idx="2">
                  <c:v>49.202127659574465</c:v>
                </c:pt>
                <c:pt idx="3">
                  <c:v>39.521276595744681</c:v>
                </c:pt>
              </c:numCache>
            </c:numRef>
          </c:val>
        </c:ser>
        <c:gapWidth val="75"/>
        <c:overlap val="100"/>
        <c:axId val="170936576"/>
        <c:axId val="170944000"/>
      </c:barChart>
      <c:catAx>
        <c:axId val="170936576"/>
        <c:scaling>
          <c:orientation val="minMax"/>
        </c:scaling>
        <c:axPos val="b"/>
        <c:majorTickMark val="none"/>
        <c:tickLblPos val="nextTo"/>
        <c:crossAx val="170944000"/>
        <c:crosses val="autoZero"/>
        <c:auto val="1"/>
        <c:lblAlgn val="ctr"/>
        <c:lblOffset val="100"/>
      </c:catAx>
      <c:valAx>
        <c:axId val="17094400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7093657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YCbCr</a:t>
            </a:r>
            <a:r>
              <a:rPr lang="en-US" baseline="0"/>
              <a:t> Comparison</a:t>
            </a:r>
            <a:endParaRPr lang="en-US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Sheet1!$F$57</c:f>
              <c:strCache>
                <c:ptCount val="1"/>
                <c:pt idx="0">
                  <c:v>positive</c:v>
                </c:pt>
              </c:strCache>
            </c:strRef>
          </c:tx>
          <c:cat>
            <c:strRef>
              <c:f>Sheet1!$G$56:$J$56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Sheet1!$G$57:$J$57</c:f>
              <c:numCache>
                <c:formatCode>General</c:formatCode>
                <c:ptCount val="4"/>
                <c:pt idx="0">
                  <c:v>38.51063829787234</c:v>
                </c:pt>
                <c:pt idx="1">
                  <c:v>6.5957446808510634</c:v>
                </c:pt>
                <c:pt idx="2">
                  <c:v>7.2340425531914887</c:v>
                </c:pt>
                <c:pt idx="3">
                  <c:v>37.872340425531917</c:v>
                </c:pt>
              </c:numCache>
            </c:numRef>
          </c:val>
        </c:ser>
        <c:ser>
          <c:idx val="1"/>
          <c:order val="1"/>
          <c:tx>
            <c:strRef>
              <c:f>Sheet1!$F$58</c:f>
              <c:strCache>
                <c:ptCount val="1"/>
                <c:pt idx="0">
                  <c:v>false negative</c:v>
                </c:pt>
              </c:strCache>
            </c:strRef>
          </c:tx>
          <c:cat>
            <c:strRef>
              <c:f>Sheet1!$G$56:$J$56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Sheet1!$G$58:$J$58</c:f>
              <c:numCache>
                <c:formatCode>General</c:formatCode>
                <c:ptCount val="4"/>
                <c:pt idx="0">
                  <c:v>11.48936170212766</c:v>
                </c:pt>
                <c:pt idx="1">
                  <c:v>43.404255319148938</c:v>
                </c:pt>
                <c:pt idx="2">
                  <c:v>42.765957446808514</c:v>
                </c:pt>
                <c:pt idx="3">
                  <c:v>12.127659574468085</c:v>
                </c:pt>
              </c:numCache>
            </c:numRef>
          </c:val>
        </c:ser>
        <c:ser>
          <c:idx val="2"/>
          <c:order val="2"/>
          <c:tx>
            <c:strRef>
              <c:f>Sheet1!$F$59</c:f>
              <c:strCache>
                <c:ptCount val="1"/>
                <c:pt idx="0">
                  <c:v>false positive</c:v>
                </c:pt>
              </c:strCache>
            </c:strRef>
          </c:tx>
          <c:cat>
            <c:strRef>
              <c:f>Sheet1!$G$56:$J$56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Sheet1!$G$59:$J$59</c:f>
              <c:numCache>
                <c:formatCode>General</c:formatCode>
                <c:ptCount val="4"/>
                <c:pt idx="0">
                  <c:v>29.680851063829788</c:v>
                </c:pt>
                <c:pt idx="1">
                  <c:v>2.6595744680851063</c:v>
                </c:pt>
                <c:pt idx="2">
                  <c:v>3.1382978723404253</c:v>
                </c:pt>
                <c:pt idx="3">
                  <c:v>29.202127659574469</c:v>
                </c:pt>
              </c:numCache>
            </c:numRef>
          </c:val>
        </c:ser>
        <c:ser>
          <c:idx val="3"/>
          <c:order val="3"/>
          <c:tx>
            <c:strRef>
              <c:f>Sheet1!$F$60</c:f>
              <c:strCache>
                <c:ptCount val="1"/>
                <c:pt idx="0">
                  <c:v>negative</c:v>
                </c:pt>
              </c:strCache>
            </c:strRef>
          </c:tx>
          <c:cat>
            <c:strRef>
              <c:f>Sheet1!$G$56:$J$56</c:f>
              <c:strCache>
                <c:ptCount val="4"/>
                <c:pt idx="0">
                  <c:v>Face OR Skin</c:v>
                </c:pt>
                <c:pt idx="1">
                  <c:v>Face AND Skin</c:v>
                </c:pt>
                <c:pt idx="2">
                  <c:v>Face</c:v>
                </c:pt>
                <c:pt idx="3">
                  <c:v>Skin</c:v>
                </c:pt>
              </c:strCache>
            </c:strRef>
          </c:cat>
          <c:val>
            <c:numRef>
              <c:f>Sheet1!$G$60:$J$60</c:f>
              <c:numCache>
                <c:formatCode>General</c:formatCode>
                <c:ptCount val="4"/>
                <c:pt idx="0">
                  <c:v>20.319148936170212</c:v>
                </c:pt>
                <c:pt idx="1">
                  <c:v>47.340425531914896</c:v>
                </c:pt>
                <c:pt idx="2">
                  <c:v>46.861702127659576</c:v>
                </c:pt>
                <c:pt idx="3">
                  <c:v>20.797872340425531</c:v>
                </c:pt>
              </c:numCache>
            </c:numRef>
          </c:val>
        </c:ser>
        <c:gapWidth val="75"/>
        <c:overlap val="100"/>
        <c:axId val="153757568"/>
        <c:axId val="153762816"/>
      </c:barChart>
      <c:catAx>
        <c:axId val="153757568"/>
        <c:scaling>
          <c:orientation val="minMax"/>
        </c:scaling>
        <c:axPos val="b"/>
        <c:majorTickMark val="none"/>
        <c:tickLblPos val="nextTo"/>
        <c:crossAx val="153762816"/>
        <c:crosses val="autoZero"/>
        <c:auto val="1"/>
        <c:lblAlgn val="ctr"/>
        <c:lblOffset val="100"/>
      </c:catAx>
      <c:valAx>
        <c:axId val="1537628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5375756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36E93-31D6-4D85-B6D4-1AB751526D61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D602F-80D5-449B-9AB1-6E47D468A8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B6V14-4KJDWRF-2/2/0897784a8697ffcd6653a1aa639c8ec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B6V14-4KJDWRF-2/2/0897784a8697ffcd6653a1aa639c8ec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RGB</a:t>
            </a:r>
            <a:r>
              <a:rPr lang="en-US" baseline="0" dirty="0" smtClean="0"/>
              <a:t> – Jones and </a:t>
            </a:r>
            <a:r>
              <a:rPr lang="en-US" baseline="0" dirty="0" err="1" smtClean="0"/>
              <a:t>Rehg</a:t>
            </a:r>
            <a:r>
              <a:rPr lang="en-US" baseline="0" dirty="0" smtClean="0"/>
              <a:t> – 13,000 images – effective at detecting different skin types in various lighting conditions</a:t>
            </a:r>
          </a:p>
          <a:p>
            <a:r>
              <a:rPr lang="en-US" baseline="0" dirty="0" err="1" smtClean="0"/>
              <a:t>Rgb</a:t>
            </a:r>
            <a:r>
              <a:rPr lang="en-US" baseline="0" dirty="0" smtClean="0"/>
              <a:t> – Caetano – 800 images – normalized </a:t>
            </a:r>
            <a:r>
              <a:rPr lang="en-US" baseline="0" dirty="0" err="1" smtClean="0"/>
              <a:t>rgb</a:t>
            </a:r>
            <a:r>
              <a:rPr lang="en-US" baseline="0" dirty="0" smtClean="0"/>
              <a:t> is effective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</a:t>
            </a:r>
            <a:r>
              <a:rPr lang="en-US" baseline="0" dirty="0" smtClean="0"/>
              <a:t> has been done effectively by Jones and </a:t>
            </a:r>
            <a:r>
              <a:rPr lang="en-US" baseline="0" dirty="0" err="1" smtClean="0"/>
              <a:t>Rehg</a:t>
            </a:r>
            <a:endParaRPr lang="en-US" baseline="0" dirty="0" smtClean="0"/>
          </a:p>
          <a:p>
            <a:r>
              <a:rPr lang="en-US" baseline="0" dirty="0" smtClean="0"/>
              <a:t>2 billion pixel training set</a:t>
            </a:r>
          </a:p>
          <a:p>
            <a:r>
              <a:rPr lang="en-US" baseline="0" dirty="0" smtClean="0"/>
              <a:t>77% of possible colors not encountered</a:t>
            </a:r>
          </a:p>
          <a:p>
            <a:r>
              <a:rPr lang="en-US" baseline="0" dirty="0" smtClean="0"/>
              <a:t>10% of total pixels were skin</a:t>
            </a:r>
          </a:p>
          <a:p>
            <a:r>
              <a:rPr lang="en-US" baseline="0" dirty="0" smtClean="0"/>
              <a:t>Fast and accurate with unconstrained images</a:t>
            </a:r>
          </a:p>
          <a:p>
            <a:r>
              <a:rPr lang="en-US" baseline="0" dirty="0" smtClean="0"/>
              <a:t>Overlap between the two histogram classes is reasonable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Kovac</a:t>
            </a:r>
            <a:endParaRPr lang="en-US" dirty="0" smtClean="0"/>
          </a:p>
          <a:p>
            <a:r>
              <a:rPr lang="en-US" dirty="0" smtClean="0"/>
              <a:t>40 images</a:t>
            </a:r>
          </a:p>
          <a:p>
            <a:r>
              <a:rPr lang="en-US" dirty="0" smtClean="0"/>
              <a:t>“color</a:t>
            </a:r>
            <a:r>
              <a:rPr lang="en-US" baseline="0" dirty="0" smtClean="0"/>
              <a:t> correction improves the performance”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</a:t>
            </a:r>
            <a:r>
              <a:rPr lang="en-US" baseline="0" dirty="0" smtClean="0"/>
              <a:t>bined and the worst and the best characteristics to get an average performance</a:t>
            </a:r>
          </a:p>
          <a:p>
            <a:r>
              <a:rPr lang="en-US" baseline="0" dirty="0" smtClean="0"/>
              <a:t>Was not particularly effective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Fewer false</a:t>
            </a:r>
            <a:r>
              <a:rPr lang="en-US" baseline="0" dirty="0" smtClean="0"/>
              <a:t> negatives</a:t>
            </a:r>
          </a:p>
          <a:p>
            <a:r>
              <a:rPr lang="en-US" baseline="0" dirty="0" smtClean="0"/>
              <a:t>More positives, better at detecting skin</a:t>
            </a:r>
          </a:p>
          <a:p>
            <a:r>
              <a:rPr lang="en-US" baseline="0" dirty="0" smtClean="0"/>
              <a:t>But many false positives because it </a:t>
            </a:r>
            <a:r>
              <a:rPr lang="en-US" baseline="0" dirty="0" err="1" smtClean="0"/>
              <a:t>overdetects</a:t>
            </a:r>
            <a:r>
              <a:rPr lang="en-US" baseline="0" dirty="0" smtClean="0"/>
              <a:t> skin in non-skin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at detecting “face skin”</a:t>
            </a:r>
          </a:p>
          <a:p>
            <a:r>
              <a:rPr lang="en-US" dirty="0" smtClean="0"/>
              <a:t>Better</a:t>
            </a:r>
            <a:r>
              <a:rPr lang="en-US" baseline="0" dirty="0" smtClean="0"/>
              <a:t> at detecting shadows and varying lighting across the face</a:t>
            </a:r>
            <a:endParaRPr lang="en-US" dirty="0" smtClean="0"/>
          </a:p>
          <a:p>
            <a:r>
              <a:rPr lang="en-US" dirty="0" smtClean="0"/>
              <a:t>Face finder worked best with</a:t>
            </a:r>
            <a:r>
              <a:rPr lang="en-US" baseline="0" dirty="0" smtClean="0"/>
              <a:t> HSV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Detected the</a:t>
            </a:r>
            <a:r>
              <a:rPr lang="en-US" baseline="0" dirty="0" smtClean="0"/>
              <a:t> least amount of skin</a:t>
            </a:r>
          </a:p>
          <a:p>
            <a:r>
              <a:rPr lang="en-US" baseline="0" dirty="0" smtClean="0"/>
              <a:t>This made it good for eliminating false positives (because it had few positives)</a:t>
            </a:r>
          </a:p>
          <a:p>
            <a:r>
              <a:rPr lang="en-US" baseline="0" dirty="0" smtClean="0"/>
              <a:t>Very sensitive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false</a:t>
            </a:r>
            <a:r>
              <a:rPr lang="en-US" baseline="0" dirty="0" smtClean="0"/>
              <a:t> negatives (because it’s bad at detecting skin)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i="1" dirty="0" smtClean="0"/>
              <a:t>Hue</a:t>
            </a:r>
            <a:r>
              <a:rPr lang="en-US" dirty="0" smtClean="0"/>
              <a:t>—the property of a color that varies in passing from red to green</a:t>
            </a:r>
          </a:p>
          <a:p>
            <a:pPr lvl="1"/>
            <a:r>
              <a:rPr lang="en-US" i="1" dirty="0" smtClean="0"/>
              <a:t>Saturation</a:t>
            </a:r>
            <a:r>
              <a:rPr lang="en-US" dirty="0" smtClean="0"/>
              <a:t>—the property of a color that varies in passing from red to pink</a:t>
            </a:r>
          </a:p>
          <a:p>
            <a:pPr lvl="1"/>
            <a:r>
              <a:rPr lang="en-US" i="1" dirty="0" smtClean="0"/>
              <a:t>Brightness</a:t>
            </a:r>
            <a:r>
              <a:rPr lang="en-US" dirty="0" smtClean="0"/>
              <a:t> (also called </a:t>
            </a:r>
            <a:r>
              <a:rPr lang="en-US" i="1" dirty="0" smtClean="0"/>
              <a:t>Intensity</a:t>
            </a:r>
            <a:r>
              <a:rPr lang="en-US" dirty="0" smtClean="0"/>
              <a:t> or </a:t>
            </a:r>
            <a:r>
              <a:rPr lang="en-US" i="1" dirty="0" smtClean="0"/>
              <a:t>Lightness</a:t>
            </a:r>
            <a:r>
              <a:rPr lang="en-US" dirty="0" smtClean="0"/>
              <a:t> or </a:t>
            </a:r>
            <a:r>
              <a:rPr lang="en-US" i="1" dirty="0" smtClean="0"/>
              <a:t>Value</a:t>
            </a:r>
            <a:r>
              <a:rPr lang="en-US" dirty="0" smtClean="0"/>
              <a:t>)—the property that varies in passing from black to white.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HSV color space has been used by </a:t>
            </a:r>
          </a:p>
          <a:p>
            <a:r>
              <a:rPr lang="en-US" dirty="0" smtClean="0"/>
              <a:t>Brown et al. </a:t>
            </a:r>
            <a:r>
              <a:rPr lang="en-US" dirty="0" smtClean="0">
                <a:hlinkClick r:id="rId3"/>
              </a:rPr>
              <a:t>[14]</a:t>
            </a:r>
            <a:r>
              <a:rPr lang="en-US" dirty="0" smtClean="0"/>
              <a:t>, </a:t>
            </a:r>
          </a:p>
          <a:p>
            <a:r>
              <a:rPr lang="en-US" dirty="0" smtClean="0"/>
              <a:t>Garcia and </a:t>
            </a:r>
            <a:r>
              <a:rPr lang="en-US" dirty="0" err="1" smtClean="0"/>
              <a:t>Tziritas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[26]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McKenna et al. </a:t>
            </a:r>
            <a:r>
              <a:rPr lang="en-US" dirty="0" smtClean="0">
                <a:hlinkClick r:id="rId3"/>
              </a:rPr>
              <a:t>[27]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Saxe and </a:t>
            </a:r>
            <a:r>
              <a:rPr lang="en-US" dirty="0" err="1" smtClean="0"/>
              <a:t>Foulds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[28]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Sobottka</a:t>
            </a:r>
            <a:r>
              <a:rPr lang="en-US" dirty="0" smtClean="0"/>
              <a:t> and Pitas </a:t>
            </a:r>
            <a:r>
              <a:rPr lang="en-US" dirty="0" smtClean="0">
                <a:hlinkClick r:id="rId3"/>
              </a:rPr>
              <a:t>[29]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Thu et al. </a:t>
            </a:r>
            <a:r>
              <a:rPr lang="en-US" dirty="0" smtClean="0">
                <a:hlinkClick r:id="rId3"/>
              </a:rPr>
              <a:t>[30]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Wang and Yuan </a:t>
            </a:r>
            <a:r>
              <a:rPr lang="en-US" dirty="0" smtClean="0">
                <a:hlinkClick r:id="rId3"/>
              </a:rPr>
              <a:t>[31]</a:t>
            </a:r>
            <a:r>
              <a:rPr lang="en-US" dirty="0" smtClean="0"/>
              <a:t>, </a:t>
            </a:r>
          </a:p>
          <a:p>
            <a:r>
              <a:rPr lang="en-US" dirty="0" smtClean="0"/>
              <a:t>Zhu et al. </a:t>
            </a:r>
            <a:r>
              <a:rPr lang="en-US" dirty="0" smtClean="0">
                <a:hlinkClick r:id="rId3"/>
              </a:rPr>
              <a:t>[32]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YCbCr</a:t>
            </a:r>
            <a:r>
              <a:rPr lang="en-US" dirty="0" smtClean="0"/>
              <a:t> space represents color as luminance (</a:t>
            </a:r>
            <a:r>
              <a:rPr lang="en-US" i="1" dirty="0" smtClean="0"/>
              <a:t>Y</a:t>
            </a:r>
            <a:r>
              <a:rPr lang="en-US" dirty="0" smtClean="0"/>
              <a:t>) computed as a weighted sum of RGB values, and chrominance (</a:t>
            </a:r>
            <a:r>
              <a:rPr lang="en-US" dirty="0" err="1" smtClean="0"/>
              <a:t>Cb</a:t>
            </a:r>
            <a:r>
              <a:rPr lang="en-US" dirty="0" smtClean="0"/>
              <a:t> and Cr) computed by subtracting the luminance component from B and R values.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Hsu et al. </a:t>
            </a:r>
            <a:r>
              <a:rPr lang="en-US" dirty="0" smtClean="0">
                <a:hlinkClick r:id="rId3"/>
              </a:rPr>
              <a:t>[35]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Chai</a:t>
            </a:r>
            <a:r>
              <a:rPr lang="en-US" dirty="0" smtClean="0"/>
              <a:t> and </a:t>
            </a:r>
            <a:r>
              <a:rPr lang="en-US" dirty="0" err="1" smtClean="0"/>
              <a:t>Bouzerdoum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[36]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Chai</a:t>
            </a:r>
            <a:r>
              <a:rPr lang="en-US" dirty="0" smtClean="0"/>
              <a:t> and </a:t>
            </a:r>
            <a:r>
              <a:rPr lang="en-US" dirty="0" err="1" smtClean="0"/>
              <a:t>Ngan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[37]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Wong et al. </a:t>
            </a:r>
            <a:r>
              <a:rPr lang="en-US" dirty="0" smtClean="0">
                <a:hlinkClick r:id="rId3"/>
              </a:rPr>
              <a:t>[38]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CIELAB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and others</a:t>
            </a:r>
          </a:p>
          <a:p>
            <a:r>
              <a:rPr lang="en-US" baseline="0" dirty="0" smtClean="0"/>
              <a:t>CIELUV – Yang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Complimentary</a:t>
            </a:r>
            <a:r>
              <a:rPr lang="en-US" baseline="0" dirty="0" smtClean="0"/>
              <a:t> components – Gomez</a:t>
            </a:r>
          </a:p>
          <a:p>
            <a:r>
              <a:rPr lang="en-US" baseline="0" dirty="0" smtClean="0"/>
              <a:t>Ratios – Brand and Mason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 et al. used this method to find people with a yellow skin pigment </a:t>
            </a:r>
          </a:p>
          <a:p>
            <a:r>
              <a:rPr lang="en-US" dirty="0" err="1" smtClean="0"/>
              <a:t>Sobottka</a:t>
            </a:r>
            <a:r>
              <a:rPr lang="en-US" dirty="0" smtClean="0"/>
              <a:t> et al. and Wang et al. used experientially determined values on HS color space. </a:t>
            </a:r>
          </a:p>
          <a:p>
            <a:r>
              <a:rPr lang="en-US" dirty="0" smtClean="0"/>
              <a:t>Garcia et al. segmented skin by using eight planes in </a:t>
            </a:r>
            <a:r>
              <a:rPr lang="en-US" dirty="0" err="1" smtClean="0"/>
              <a:t>YCbCr</a:t>
            </a:r>
            <a:r>
              <a:rPr lang="en-US" dirty="0" smtClean="0"/>
              <a:t> space or by using six planes in HSV space. </a:t>
            </a:r>
          </a:p>
          <a:p>
            <a:r>
              <a:rPr lang="en-US" dirty="0" smtClean="0"/>
              <a:t>Yao et al. used YUV space to detect skin chrominance and lip chrominance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Brown et al trained two separate SOMs to learn skin-color and non-skin-color pixel distributions on a dataset of over 500 images. The results showed that the choice of color space is more critical to the effective performance. </a:t>
            </a:r>
          </a:p>
          <a:p>
            <a:r>
              <a:rPr lang="en-US" sz="1200" dirty="0" smtClean="0"/>
              <a:t>Jones et al evaluated the  performance of the SOMs on smaller datasets and it performed significantly lower.  </a:t>
            </a:r>
          </a:p>
          <a:p>
            <a:r>
              <a:rPr lang="en-US" sz="1200" dirty="0" smtClean="0"/>
              <a:t>Thus the conclusion drawn is that using a larger training data and larger number of neurons is needed for optimal performance of the SOM.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Sebe</a:t>
            </a:r>
            <a:r>
              <a:rPr lang="en-US" dirty="0" smtClean="0"/>
              <a:t> One of the problems with pattern recognition approaches is the availability of labeled training data. The authors propose a new method for learning the structure of the BN with labeled and unlabeled data. They used a stochastic structure search (SSS) algorithm for learning the structure of the BN, which improves the performance over NB and TAN classifiers.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D602F-80D5-449B-9AB1-6E47D468A8C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C788189-A009-41E8-B3DA-DCFFE2AF630C}" type="datetimeFigureOut">
              <a:rPr lang="en-US" smtClean="0"/>
              <a:t>5/14/2008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430E3B-0C38-4D7F-B34C-93D856CCEA2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Vincent </a:t>
            </a:r>
            <a:r>
              <a:rPr lang="en-US" dirty="0" err="1" smtClean="0"/>
              <a:t>Urias</a:t>
            </a:r>
            <a:r>
              <a:rPr lang="en-US" dirty="0" smtClean="0"/>
              <a:t>, Curtis Hash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 of Humans in Images Using Skin-tone Analysis and Face Detection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YCbCr</a:t>
            </a:r>
            <a:r>
              <a:rPr lang="en-US" dirty="0" smtClean="0"/>
              <a:t> and YUV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Able to reduce the redundancy present in RGB color channels </a:t>
            </a:r>
          </a:p>
          <a:p>
            <a:r>
              <a:rPr lang="en-US" dirty="0" smtClean="0"/>
              <a:t>Able to represent the color independent components</a:t>
            </a:r>
          </a:p>
          <a:p>
            <a:r>
              <a:rPr lang="en-US" dirty="0" smtClean="0"/>
              <a:t>Can separate luminance and chrominance components  </a:t>
            </a:r>
          </a:p>
          <a:p>
            <a:r>
              <a:rPr lang="en-US" dirty="0" smtClean="0"/>
              <a:t>These  spaces are a favorable choice for skin </a:t>
            </a:r>
            <a:r>
              <a:rPr lang="en-US" dirty="0" smtClean="0"/>
              <a:t>detection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YCbCr</a:t>
            </a:r>
            <a:r>
              <a:rPr lang="en-US" dirty="0" smtClean="0"/>
              <a:t> space is one of the most popular choices for skin </a:t>
            </a:r>
            <a:r>
              <a:rPr lang="en-US" dirty="0" smtClean="0"/>
              <a:t>detection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Color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7086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CIE-</a:t>
            </a:r>
            <a:r>
              <a:rPr lang="en-US" dirty="0"/>
              <a:t>L</a:t>
            </a:r>
            <a:r>
              <a:rPr lang="en-US" dirty="0" smtClean="0"/>
              <a:t>ab and CIE-</a:t>
            </a:r>
            <a:r>
              <a:rPr lang="en-US" dirty="0" err="1" smtClean="0"/>
              <a:t>Luv</a:t>
            </a:r>
            <a:endParaRPr lang="en-US" dirty="0" smtClean="0"/>
          </a:p>
          <a:p>
            <a:pPr lvl="1"/>
            <a:r>
              <a:rPr lang="en-US" dirty="0" smtClean="0"/>
              <a:t>Lightness component + two color components</a:t>
            </a:r>
          </a:p>
          <a:p>
            <a:r>
              <a:rPr lang="en-US" dirty="0" smtClean="0"/>
              <a:t>Perceptual uniformity</a:t>
            </a:r>
          </a:p>
          <a:p>
            <a:r>
              <a:rPr lang="en-US" dirty="0" smtClean="0"/>
              <a:t>Colors are arranged based on perceived difference</a:t>
            </a:r>
          </a:p>
          <a:p>
            <a:pPr lvl="1"/>
            <a:r>
              <a:rPr lang="en-US" dirty="0" smtClean="0"/>
              <a:t>Approximates human vision</a:t>
            </a:r>
            <a:endParaRPr lang="en-US" dirty="0"/>
          </a:p>
          <a:p>
            <a:r>
              <a:rPr lang="en-US" dirty="0" smtClean="0"/>
              <a:t>Transformation is computationally intensive</a:t>
            </a:r>
          </a:p>
          <a:p>
            <a:r>
              <a:rPr lang="en-US" dirty="0" smtClean="0"/>
              <a:t>Perceptual difference = Euclidean distance between color points in 3D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0" y="1752600"/>
            <a:ext cx="142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Color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 components of different color spaces</a:t>
            </a:r>
          </a:p>
          <a:p>
            <a:pPr lvl="1"/>
            <a:r>
              <a:rPr lang="en-US" dirty="0" smtClean="0"/>
              <a:t>R and G from RGB, H from HSV</a:t>
            </a:r>
          </a:p>
          <a:p>
            <a:pPr lvl="1"/>
            <a:r>
              <a:rPr lang="en-US" dirty="0" smtClean="0"/>
              <a:t>Complimentary color components can be more effective than using a single color space</a:t>
            </a:r>
          </a:p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ratios of color components</a:t>
            </a:r>
          </a:p>
          <a:p>
            <a:pPr lvl="1"/>
            <a:r>
              <a:rPr lang="en-US" dirty="0" smtClean="0"/>
              <a:t>R/G from RGB 		(single ratio)</a:t>
            </a:r>
          </a:p>
          <a:p>
            <a:pPr lvl="1"/>
            <a:r>
              <a:rPr lang="en-US" dirty="0" smtClean="0"/>
              <a:t>R/G + R/B + G/B 	(combined ratios)</a:t>
            </a:r>
          </a:p>
          <a:p>
            <a:r>
              <a:rPr lang="en-US" dirty="0" smtClean="0"/>
              <a:t>Not as widely used, but can be effective in certain domains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Skin-tone Classifiers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finding appropriate skin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Color distributions of skin color of differing nationalities are clustered in small area of the color spectrum </a:t>
            </a:r>
          </a:p>
          <a:p>
            <a:r>
              <a:rPr lang="en-US" dirty="0" smtClean="0"/>
              <a:t>By providing the mean and covariance values, the skin color model can be fitted into a Gaussian </a:t>
            </a:r>
            <a:r>
              <a:rPr lang="en-US" dirty="0" smtClean="0"/>
              <a:t>model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 of skin-color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491" y="1527175"/>
            <a:ext cx="695650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 </a:t>
            </a:r>
            <a:r>
              <a:rPr lang="en-US" dirty="0" smtClean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491" y="1527175"/>
            <a:ext cx="695650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Organizing Maps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self-organizing map (SOM) algorithm is based on unsupervised, competitive learning</a:t>
            </a:r>
          </a:p>
          <a:p>
            <a:r>
              <a:rPr lang="en-US" sz="2400" dirty="0" smtClean="0"/>
              <a:t>The SOM can serve as a clustering tool of high-dimensional data and low-dimensional </a:t>
            </a:r>
            <a:r>
              <a:rPr lang="en-US" sz="2400" dirty="0" smtClean="0"/>
              <a:t>data</a:t>
            </a:r>
            <a:endParaRPr lang="en-US" sz="2400" dirty="0" smtClean="0"/>
          </a:p>
          <a:p>
            <a:r>
              <a:rPr lang="en-US" sz="2400" dirty="0" smtClean="0"/>
              <a:t>Can train </a:t>
            </a:r>
            <a:r>
              <a:rPr lang="en-US" sz="2400" dirty="0" smtClean="0"/>
              <a:t>to learn </a:t>
            </a:r>
            <a:r>
              <a:rPr lang="en-US" sz="2400" dirty="0" smtClean="0"/>
              <a:t>skin-color and non-skin-color pixel distributions</a:t>
            </a:r>
          </a:p>
          <a:p>
            <a:r>
              <a:rPr lang="en-US" sz="2400" dirty="0" smtClean="0"/>
              <a:t>SOM can generalize </a:t>
            </a:r>
            <a:r>
              <a:rPr lang="en-US" sz="2400" dirty="0" smtClean="0"/>
              <a:t>well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Bayesian networks (BN) </a:t>
            </a:r>
            <a:r>
              <a:rPr lang="en-US" dirty="0" smtClean="0"/>
              <a:t>are </a:t>
            </a:r>
            <a:r>
              <a:rPr lang="en-US" dirty="0" smtClean="0"/>
              <a:t>probabilistic graphical </a:t>
            </a:r>
            <a:r>
              <a:rPr lang="en-US" dirty="0" smtClean="0"/>
              <a:t>models </a:t>
            </a:r>
            <a:r>
              <a:rPr lang="en-US" dirty="0" smtClean="0"/>
              <a:t>that </a:t>
            </a:r>
            <a:r>
              <a:rPr lang="en-US" dirty="0" smtClean="0"/>
              <a:t>represent </a:t>
            </a:r>
            <a:r>
              <a:rPr lang="en-US" dirty="0" smtClean="0"/>
              <a:t>a set of variables and their probabilistic </a:t>
            </a:r>
            <a:r>
              <a:rPr lang="en-US" dirty="0" smtClean="0"/>
              <a:t>independencies</a:t>
            </a:r>
            <a:endParaRPr lang="en-US" dirty="0" smtClean="0"/>
          </a:p>
          <a:p>
            <a:r>
              <a:rPr lang="en-US" dirty="0" err="1" smtClean="0"/>
              <a:t>Sebe</a:t>
            </a:r>
            <a:r>
              <a:rPr lang="en-US" dirty="0" smtClean="0"/>
              <a:t> et al. used a BN for skin modeling and </a:t>
            </a:r>
            <a:r>
              <a:rPr lang="en-US" dirty="0" smtClean="0"/>
              <a:t>classification</a:t>
            </a:r>
            <a:endParaRPr lang="en-US" dirty="0" smtClean="0"/>
          </a:p>
          <a:p>
            <a:pPr lvl="1"/>
            <a:r>
              <a:rPr lang="en-US" dirty="0" smtClean="0"/>
              <a:t>Training data of 60,000 samples</a:t>
            </a:r>
          </a:p>
          <a:p>
            <a:pPr lvl="1"/>
            <a:r>
              <a:rPr lang="en-US" dirty="0" smtClean="0"/>
              <a:t>Detection rates of 95.82%</a:t>
            </a:r>
          </a:p>
          <a:p>
            <a:pPr lvl="1"/>
            <a:r>
              <a:rPr lang="en-US" dirty="0" smtClean="0"/>
              <a:t>Only 5% false </a:t>
            </a:r>
            <a:r>
              <a:rPr lang="en-US" dirty="0" smtClean="0"/>
              <a:t>positives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range of skin tones as a color histogram</a:t>
            </a:r>
          </a:p>
          <a:p>
            <a:r>
              <a:rPr lang="en-US" dirty="0" smtClean="0"/>
              <a:t>Quantize the histogram into color “bins”</a:t>
            </a:r>
          </a:p>
          <a:p>
            <a:r>
              <a:rPr lang="en-US" dirty="0" smtClean="0"/>
              <a:t>Use training data to calculate the probability that skin falls within each bin</a:t>
            </a:r>
          </a:p>
          <a:p>
            <a:r>
              <a:rPr lang="en-US" dirty="0" smtClean="0"/>
              <a:t>If probability is above a certain threshold, the pixel is classified as skin</a:t>
            </a:r>
          </a:p>
          <a:p>
            <a:r>
              <a:rPr lang="en-US" dirty="0" smtClean="0"/>
              <a:t>This method has been used extensively by many researchers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Survey of current methods for</a:t>
            </a:r>
          </a:p>
          <a:p>
            <a:pPr lvl="1"/>
            <a:r>
              <a:rPr lang="en-US" dirty="0" smtClean="0"/>
              <a:t>Analysis in various color spaces</a:t>
            </a:r>
          </a:p>
          <a:p>
            <a:pPr lvl="1"/>
            <a:r>
              <a:rPr lang="en-US" dirty="0" smtClean="0"/>
              <a:t>Skin-tone classifiers</a:t>
            </a:r>
          </a:p>
          <a:p>
            <a:pPr lvl="1"/>
            <a:r>
              <a:rPr lang="en-US" dirty="0" smtClean="0"/>
              <a:t>Illumination adaptation</a:t>
            </a:r>
          </a:p>
          <a:p>
            <a:r>
              <a:rPr lang="en-US" dirty="0" smtClean="0"/>
              <a:t>Discussion </a:t>
            </a:r>
            <a:r>
              <a:rPr lang="en-US" dirty="0" smtClean="0"/>
              <a:t>of our project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 &amp; analysis</a:t>
            </a:r>
            <a:endParaRPr lang="en-US" dirty="0" smtClean="0"/>
          </a:p>
          <a:p>
            <a:r>
              <a:rPr lang="en-US" dirty="0" smtClean="0"/>
              <a:t>Conclusion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and </a:t>
            </a:r>
            <a:r>
              <a:rPr lang="en-US" dirty="0" err="1" smtClean="0"/>
              <a:t>Bayes</a:t>
            </a:r>
            <a:r>
              <a:rPr lang="en-US" dirty="0" smtClean="0"/>
              <a:t>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histograms built from training data</a:t>
            </a:r>
          </a:p>
          <a:p>
            <a:pPr lvl="1"/>
            <a:r>
              <a:rPr lang="en-US" dirty="0" smtClean="0"/>
              <a:t>Skin &amp; non-skin classes</a:t>
            </a:r>
          </a:p>
          <a:p>
            <a:pPr lvl="1"/>
            <a:r>
              <a:rPr lang="en-US" dirty="0" smtClean="0"/>
              <a:t>Create tables P(skin) and P(not skin) for each color</a:t>
            </a:r>
          </a:p>
          <a:p>
            <a:r>
              <a:rPr lang="en-US" dirty="0" smtClean="0"/>
              <a:t>The overlap between the two can be mitigated by </a:t>
            </a:r>
            <a:r>
              <a:rPr lang="en-US" dirty="0" err="1" smtClean="0"/>
              <a:t>Bayes</a:t>
            </a:r>
            <a:r>
              <a:rPr lang="en-US" dirty="0" smtClean="0"/>
              <a:t> maximum likelihood</a:t>
            </a:r>
          </a:p>
          <a:p>
            <a:r>
              <a:rPr lang="en-US" dirty="0" smtClean="0"/>
              <a:t>P(skin) / P(not skin) &gt; threshold</a:t>
            </a:r>
          </a:p>
          <a:p>
            <a:r>
              <a:rPr lang="en-US" dirty="0" smtClean="0"/>
              <a:t>Simple and fast once the tables are built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Skin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Identify different skin types (light to dark tones)</a:t>
            </a:r>
          </a:p>
          <a:p>
            <a:pPr lvl="1"/>
            <a:r>
              <a:rPr lang="en-US" dirty="0" smtClean="0"/>
              <a:t>Mitigate effects of lighting conditions</a:t>
            </a:r>
          </a:p>
          <a:p>
            <a:pPr lvl="1"/>
            <a:r>
              <a:rPr lang="en-US" dirty="0" smtClean="0"/>
              <a:t>Reduce false positives due to backgrounds</a:t>
            </a:r>
          </a:p>
          <a:p>
            <a:r>
              <a:rPr lang="en-US" dirty="0" smtClean="0"/>
              <a:t>Most classifiers are too specific</a:t>
            </a:r>
          </a:p>
          <a:p>
            <a:pPr lvl="1"/>
            <a:r>
              <a:rPr lang="en-US" dirty="0" smtClean="0"/>
              <a:t>Detect only a subset of skin types</a:t>
            </a:r>
          </a:p>
          <a:p>
            <a:pPr lvl="1"/>
            <a:r>
              <a:rPr lang="en-US" dirty="0" smtClean="0"/>
              <a:t>Work only under certain lighting types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popular color spaces</a:t>
            </a:r>
          </a:p>
          <a:p>
            <a:pPr lvl="1"/>
            <a:r>
              <a:rPr lang="en-US" dirty="0" smtClean="0"/>
              <a:t>RGB and normalized RGB</a:t>
            </a:r>
          </a:p>
          <a:p>
            <a:r>
              <a:rPr lang="en-US" dirty="0" smtClean="0"/>
              <a:t>The majority</a:t>
            </a:r>
          </a:p>
          <a:p>
            <a:pPr lvl="1"/>
            <a:r>
              <a:rPr lang="en-US" dirty="0" smtClean="0"/>
              <a:t>require an extensive training data set to be effective</a:t>
            </a:r>
          </a:p>
          <a:p>
            <a:pPr lvl="1"/>
            <a:r>
              <a:rPr lang="en-US" dirty="0" smtClean="0"/>
              <a:t>Work only on a specific skin type</a:t>
            </a:r>
          </a:p>
          <a:p>
            <a:r>
              <a:rPr lang="en-US" dirty="0" smtClean="0"/>
              <a:t>Comparisons between classifiers on the same data set is lacking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Maximum skin detection cannot be done without many false positives</a:t>
            </a:r>
          </a:p>
          <a:p>
            <a:r>
              <a:rPr lang="en-US" dirty="0" smtClean="0"/>
              <a:t>Results are highly dependent on the chosen thresholds</a:t>
            </a:r>
          </a:p>
          <a:p>
            <a:pPr lvl="1"/>
            <a:r>
              <a:rPr lang="en-US" dirty="0" smtClean="0"/>
              <a:t>There are no “magic thresholds” that work under all conditions</a:t>
            </a:r>
          </a:p>
          <a:p>
            <a:r>
              <a:rPr lang="en-US" dirty="0" smtClean="0"/>
              <a:t>Trade offs</a:t>
            </a:r>
          </a:p>
          <a:p>
            <a:pPr lvl="1"/>
            <a:r>
              <a:rPr lang="en-US" dirty="0" smtClean="0"/>
              <a:t>Speed, efficiency, storage, training period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Adaptation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Humans can adapt to different lighting</a:t>
            </a:r>
          </a:p>
          <a:p>
            <a:pPr lvl="1"/>
            <a:r>
              <a:rPr lang="en-US" dirty="0" smtClean="0"/>
              <a:t>Color constancy</a:t>
            </a:r>
          </a:p>
          <a:p>
            <a:r>
              <a:rPr lang="en-US" dirty="0" smtClean="0"/>
              <a:t>Effective skin tone analysis must compensate for</a:t>
            </a:r>
          </a:p>
          <a:p>
            <a:pPr lvl="1"/>
            <a:r>
              <a:rPr lang="en-US" dirty="0" smtClean="0"/>
              <a:t>Shadows</a:t>
            </a:r>
          </a:p>
          <a:p>
            <a:pPr lvl="1"/>
            <a:r>
              <a:rPr lang="en-US" dirty="0" smtClean="0"/>
              <a:t>Illumination angle</a:t>
            </a:r>
          </a:p>
          <a:p>
            <a:pPr lvl="1"/>
            <a:r>
              <a:rPr lang="en-US" dirty="0" smtClean="0"/>
              <a:t>Excessively dim or bright lighting</a:t>
            </a:r>
          </a:p>
          <a:p>
            <a:r>
              <a:rPr lang="en-US" dirty="0" smtClean="0"/>
              <a:t>Most techniques work within a limited range of conditions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World/White Patch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the brightest part of an image is white</a:t>
            </a:r>
          </a:p>
          <a:p>
            <a:r>
              <a:rPr lang="en-US" dirty="0" smtClean="0"/>
              <a:t>The average illumination should be gray</a:t>
            </a:r>
          </a:p>
          <a:p>
            <a:r>
              <a:rPr lang="en-US" dirty="0" smtClean="0"/>
              <a:t>Find the top 5% of luminance values</a:t>
            </a:r>
          </a:p>
          <a:p>
            <a:pPr lvl="1"/>
            <a:r>
              <a:rPr lang="en-US" dirty="0" smtClean="0"/>
              <a:t>This becomes the “reference white” of the image</a:t>
            </a:r>
          </a:p>
          <a:p>
            <a:r>
              <a:rPr lang="en-US" dirty="0" smtClean="0"/>
              <a:t>Scale the R, G, and B components linearly such that the average is gray, and the brightest part of the image becomes white</a:t>
            </a:r>
          </a:p>
          <a:p>
            <a:r>
              <a:rPr lang="en-US" dirty="0" smtClean="0"/>
              <a:t>Widely used method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Skin Locus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 training dataset to calculate the expected color of skin under different lighting conditions</a:t>
            </a:r>
          </a:p>
          <a:p>
            <a:pPr lvl="1"/>
            <a:r>
              <a:rPr lang="en-US" dirty="0" smtClean="0"/>
              <a:t>Create a “locus” for representative lighting conditions</a:t>
            </a:r>
          </a:p>
          <a:p>
            <a:pPr lvl="2"/>
            <a:r>
              <a:rPr lang="en-US" dirty="0" smtClean="0"/>
              <a:t>Horizon, Incandescent, Fluorescent, Daylight</a:t>
            </a:r>
            <a:endParaRPr lang="en-US" dirty="0" smtClean="0"/>
          </a:p>
          <a:p>
            <a:r>
              <a:rPr lang="en-US" dirty="0" smtClean="0"/>
              <a:t>The determination between skin vs. non-skin pixels can be made by </a:t>
            </a:r>
            <a:r>
              <a:rPr lang="en-US" dirty="0" err="1" smtClean="0"/>
              <a:t>thresholding</a:t>
            </a:r>
            <a:r>
              <a:rPr lang="en-US" dirty="0" smtClean="0"/>
              <a:t> distance from the locus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5581650" cy="446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Desktop\origi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5372100" cy="2724150"/>
          </a:xfrm>
          <a:prstGeom prst="rect">
            <a:avLst/>
          </a:prstGeom>
          <a:noFill/>
        </p:spPr>
      </p:pic>
      <p:pic>
        <p:nvPicPr>
          <p:cNvPr id="4099" name="Picture 3" descr="C:\Documents and Settings\Administrator\Desktop\fa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5372100" cy="2724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Administrator\Desktop\aver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5372101" cy="2724150"/>
          </a:xfrm>
          <a:prstGeom prst="rect">
            <a:avLst/>
          </a:prstGeom>
          <a:noFill/>
        </p:spPr>
      </p:pic>
      <p:pic>
        <p:nvPicPr>
          <p:cNvPr id="5123" name="Picture 3" descr="C:\Documents and Settings\Administrator\Desktop\hs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67000"/>
            <a:ext cx="5372100" cy="2724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Documents and Settings\Administrator\Desktop\yc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524000"/>
            <a:ext cx="5372100" cy="2724150"/>
          </a:xfrm>
          <a:prstGeom prst="rect">
            <a:avLst/>
          </a:prstGeom>
          <a:noFill/>
        </p:spPr>
      </p:pic>
      <p:pic>
        <p:nvPicPr>
          <p:cNvPr id="6146" name="Picture 2" descr="C:\Documents and Settings\Administrator\Desktop\hs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5372100" cy="2724150"/>
          </a:xfrm>
          <a:prstGeom prst="rect">
            <a:avLst/>
          </a:prstGeom>
          <a:noFill/>
        </p:spPr>
      </p:pic>
      <p:pic>
        <p:nvPicPr>
          <p:cNvPr id="6147" name="Picture 3" descr="C:\Documents and Settings\Administrator\Desktop\rg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514600"/>
            <a:ext cx="5372100" cy="272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Current methodologies </a:t>
            </a:r>
            <a:r>
              <a:rPr lang="en-US" dirty="0" smtClean="0"/>
              <a:t>perform reasonably </a:t>
            </a:r>
            <a:r>
              <a:rPr lang="en-US" dirty="0" smtClean="0"/>
              <a:t>well </a:t>
            </a:r>
            <a:r>
              <a:rPr lang="en-US" dirty="0" smtClean="0"/>
              <a:t>under certain conditions; however, they produce </a:t>
            </a:r>
            <a:r>
              <a:rPr lang="en-US" dirty="0" smtClean="0"/>
              <a:t>too many false </a:t>
            </a:r>
            <a:r>
              <a:rPr lang="en-US" dirty="0" smtClean="0"/>
              <a:t>positives</a:t>
            </a:r>
            <a:endParaRPr lang="en-US" dirty="0" smtClean="0"/>
          </a:p>
          <a:p>
            <a:r>
              <a:rPr lang="en-US" dirty="0" smtClean="0"/>
              <a:t>By coupling and filtering differing </a:t>
            </a:r>
            <a:r>
              <a:rPr lang="en-US" dirty="0" smtClean="0"/>
              <a:t>techniques, false </a:t>
            </a:r>
            <a:r>
              <a:rPr lang="en-US" dirty="0" smtClean="0"/>
              <a:t>positives can be </a:t>
            </a:r>
            <a:r>
              <a:rPr lang="en-US" dirty="0" smtClean="0"/>
              <a:t>reduced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Unconstrained </a:t>
            </a:r>
            <a:r>
              <a:rPr lang="en-US" dirty="0" smtClean="0"/>
              <a:t>dataset</a:t>
            </a:r>
            <a:endParaRPr lang="en-US" dirty="0" smtClean="0"/>
          </a:p>
          <a:p>
            <a:r>
              <a:rPr lang="en-US" dirty="0" smtClean="0"/>
              <a:t>A collection of 1880 images</a:t>
            </a:r>
          </a:p>
          <a:p>
            <a:r>
              <a:rPr lang="en-US" dirty="0" smtClean="0"/>
              <a:t>Representation of college life</a:t>
            </a:r>
          </a:p>
          <a:p>
            <a:pPr lvl="1"/>
            <a:r>
              <a:rPr lang="en-US" dirty="0" smtClean="0"/>
              <a:t>Diverse </a:t>
            </a:r>
            <a:r>
              <a:rPr lang="en-US" dirty="0" smtClean="0"/>
              <a:t>collection of </a:t>
            </a:r>
            <a:r>
              <a:rPr lang="en-US" dirty="0" smtClean="0"/>
              <a:t>people, buildings, </a:t>
            </a:r>
            <a:r>
              <a:rPr lang="en-US" dirty="0" smtClean="0"/>
              <a:t>outdoor scenes</a:t>
            </a:r>
            <a:endParaRPr lang="en-US" dirty="0" smtClean="0"/>
          </a:p>
          <a:p>
            <a:pPr lvl="1"/>
            <a:r>
              <a:rPr lang="en-US" dirty="0" smtClean="0"/>
              <a:t>Multitude 0f lighting conditions</a:t>
            </a:r>
          </a:p>
          <a:p>
            <a:pPr lvl="1"/>
            <a:r>
              <a:rPr lang="en-US" dirty="0" smtClean="0"/>
              <a:t>People are in differing positions, differing nationalities and skin tones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Skin-tone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Skin </a:t>
            </a:r>
            <a:r>
              <a:rPr lang="en-US" dirty="0" smtClean="0"/>
              <a:t>tone </a:t>
            </a:r>
            <a:r>
              <a:rPr lang="en-US" dirty="0" smtClean="0"/>
              <a:t>ranges were initially taken from journal articles</a:t>
            </a:r>
          </a:p>
          <a:p>
            <a:r>
              <a:rPr lang="en-US" dirty="0" smtClean="0"/>
              <a:t>These values were not adequate to support the unstructured dataset</a:t>
            </a:r>
          </a:p>
          <a:p>
            <a:r>
              <a:rPr lang="en-US" dirty="0" smtClean="0"/>
              <a:t>Ultimately,  the values were found using </a:t>
            </a:r>
            <a:r>
              <a:rPr lang="en-US" dirty="0" smtClean="0"/>
              <a:t>experimentation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in each color space</a:t>
            </a:r>
          </a:p>
          <a:p>
            <a:pPr lvl="1"/>
            <a:r>
              <a:rPr lang="en-US" dirty="0" smtClean="0"/>
              <a:t>HSI, HSV, RGB, </a:t>
            </a:r>
            <a:r>
              <a:rPr lang="en-US" dirty="0" err="1" smtClean="0"/>
              <a:t>YCbCr</a:t>
            </a: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 smtClean="0"/>
              <a:t>was taken </a:t>
            </a:r>
            <a:r>
              <a:rPr lang="en-US" dirty="0" smtClean="0"/>
              <a:t>as an </a:t>
            </a:r>
            <a:r>
              <a:rPr lang="en-US" dirty="0" smtClean="0"/>
              <a:t>additional metric</a:t>
            </a:r>
          </a:p>
          <a:p>
            <a:r>
              <a:rPr lang="en-US" dirty="0" smtClean="0"/>
              <a:t>We ran the </a:t>
            </a:r>
            <a:r>
              <a:rPr lang="en-US" dirty="0" smtClean="0"/>
              <a:t>tests in the following configurations in order </a:t>
            </a:r>
            <a:r>
              <a:rPr lang="en-US" dirty="0" smtClean="0"/>
              <a:t>to evaluate </a:t>
            </a:r>
            <a:r>
              <a:rPr lang="en-US" dirty="0" smtClean="0"/>
              <a:t>the overall performance of each aspect</a:t>
            </a:r>
            <a:endParaRPr lang="en-US" dirty="0" smtClean="0"/>
          </a:p>
          <a:p>
            <a:pPr lvl="1"/>
            <a:r>
              <a:rPr lang="en-US" dirty="0" smtClean="0"/>
              <a:t>Skin detection only</a:t>
            </a:r>
            <a:endParaRPr lang="en-US" dirty="0" smtClean="0"/>
          </a:p>
          <a:p>
            <a:pPr lvl="1"/>
            <a:r>
              <a:rPr lang="en-US" dirty="0" smtClean="0"/>
              <a:t>Face detection only</a:t>
            </a:r>
            <a:endParaRPr lang="en-US" dirty="0" smtClean="0"/>
          </a:p>
          <a:p>
            <a:pPr lvl="1"/>
            <a:r>
              <a:rPr lang="en-US" dirty="0" smtClean="0"/>
              <a:t>Skin AND face detection</a:t>
            </a:r>
          </a:p>
          <a:p>
            <a:pPr lvl="1"/>
            <a:r>
              <a:rPr lang="en-US" dirty="0" smtClean="0"/>
              <a:t>Skin OR face detection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goal of this project </a:t>
            </a:r>
            <a:r>
              <a:rPr lang="en-US" dirty="0" smtClean="0"/>
              <a:t>was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distinguish humans from </a:t>
            </a:r>
            <a:r>
              <a:rPr lang="en-US" dirty="0" smtClean="0"/>
              <a:t>arbitrary objects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looked </a:t>
            </a:r>
            <a:r>
              <a:rPr lang="en-US" dirty="0" smtClean="0"/>
              <a:t>at </a:t>
            </a:r>
            <a:r>
              <a:rPr lang="en-US" dirty="0" smtClean="0"/>
              <a:t>several well known methods 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Bayesian </a:t>
            </a:r>
            <a:r>
              <a:rPr lang="en-US" dirty="0" smtClean="0"/>
              <a:t>analyses </a:t>
            </a:r>
          </a:p>
          <a:p>
            <a:pPr lvl="1"/>
            <a:r>
              <a:rPr lang="en-US" dirty="0" smtClean="0"/>
              <a:t>Proved </a:t>
            </a:r>
            <a:r>
              <a:rPr lang="en-US" dirty="0" smtClean="0"/>
              <a:t>to be well beyond both of our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We then did further research and found that there were several other well known methods </a:t>
            </a:r>
            <a:r>
              <a:rPr lang="en-US" dirty="0" smtClean="0"/>
              <a:t>for skin </a:t>
            </a:r>
            <a:r>
              <a:rPr lang="en-US" dirty="0" smtClean="0"/>
              <a:t>tone analysis and we were able to accomplish </a:t>
            </a:r>
            <a:r>
              <a:rPr lang="en-US" dirty="0" smtClean="0"/>
              <a:t>this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of the color spaces performed similarly</a:t>
            </a:r>
          </a:p>
          <a:p>
            <a:r>
              <a:rPr lang="en-US" dirty="0" smtClean="0"/>
              <a:t>Face detection alone is overly sensitive to changes in facial orientation, many false negatives</a:t>
            </a:r>
          </a:p>
          <a:p>
            <a:r>
              <a:rPr lang="en-US" dirty="0" smtClean="0"/>
              <a:t>Combining face detection with skin detection</a:t>
            </a:r>
          </a:p>
          <a:p>
            <a:pPr lvl="1"/>
            <a:r>
              <a:rPr lang="en-US" dirty="0" smtClean="0"/>
              <a:t>Greatly reduced false positives, but …</a:t>
            </a:r>
          </a:p>
          <a:p>
            <a:pPr lvl="1"/>
            <a:r>
              <a:rPr lang="en-US" dirty="0" smtClean="0"/>
              <a:t>Greater number of false negatives (due to facial orientation)</a:t>
            </a:r>
          </a:p>
          <a:p>
            <a:r>
              <a:rPr lang="en-US" dirty="0" smtClean="0"/>
              <a:t>Color </a:t>
            </a:r>
            <a:r>
              <a:rPr lang="en-US" dirty="0" err="1" smtClean="0"/>
              <a:t>thresholding</a:t>
            </a:r>
            <a:r>
              <a:rPr lang="en-US" dirty="0" smtClean="0"/>
              <a:t> alone is too general, many objects contain skin-like tones (false positives)</a:t>
            </a:r>
          </a:p>
          <a:p>
            <a:r>
              <a:rPr lang="en-US" dirty="0" smtClean="0"/>
              <a:t>A combination of methods and color spaces is best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 datasets to determine more robust thresholds for each color space</a:t>
            </a:r>
          </a:p>
          <a:p>
            <a:r>
              <a:rPr lang="en-US" dirty="0" smtClean="0"/>
              <a:t>Incorporation of classifiers and adaptive illumination methods</a:t>
            </a:r>
          </a:p>
          <a:p>
            <a:r>
              <a:rPr lang="en-US" dirty="0" smtClean="0"/>
              <a:t>Incorporation of a better face detection algorithm</a:t>
            </a:r>
          </a:p>
          <a:p>
            <a:r>
              <a:rPr lang="en-US" dirty="0" smtClean="0"/>
              <a:t>Other feature detection algorithms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Skin-tone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Face tracking</a:t>
            </a:r>
          </a:p>
          <a:p>
            <a:r>
              <a:rPr lang="en-US" dirty="0" smtClean="0"/>
              <a:t>Gesture analysis</a:t>
            </a:r>
          </a:p>
          <a:p>
            <a:r>
              <a:rPr lang="en-US" dirty="0" smtClean="0"/>
              <a:t>Content-based image retrieval (CBIR) </a:t>
            </a:r>
          </a:p>
          <a:p>
            <a:r>
              <a:rPr lang="en-US" dirty="0" smtClean="0"/>
              <a:t>Human computer interaction domains</a:t>
            </a:r>
          </a:p>
          <a:p>
            <a:r>
              <a:rPr lang="en-US" dirty="0" smtClean="0"/>
              <a:t>Digital Forensics </a:t>
            </a:r>
            <a:r>
              <a:rPr lang="en-US" dirty="0" smtClean="0"/>
              <a:t>a</a:t>
            </a:r>
            <a:r>
              <a:rPr lang="en-US" dirty="0" smtClean="0"/>
              <a:t>pplications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r>
              <a:rPr lang="en-US" dirty="0" smtClean="0"/>
              <a:t>When Processing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Camera characteristics</a:t>
            </a:r>
          </a:p>
          <a:p>
            <a:r>
              <a:rPr lang="en-US" dirty="0" smtClean="0"/>
              <a:t>Ethnicity</a:t>
            </a:r>
          </a:p>
          <a:p>
            <a:r>
              <a:rPr lang="en-US" dirty="0" smtClean="0"/>
              <a:t>Individual characteristics</a:t>
            </a:r>
          </a:p>
          <a:p>
            <a:r>
              <a:rPr lang="en-US" dirty="0" smtClean="0"/>
              <a:t>Other factors: Different factors such as subject appearances (makeup, hairstyle and glasses), background colors, shadows and motion also influence skin-color appearance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Spaces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Skin Modeling in RGB Color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commonly used color space for digital images</a:t>
            </a:r>
          </a:p>
          <a:p>
            <a:pPr lvl="1"/>
            <a:r>
              <a:rPr lang="en-US" dirty="0" smtClean="0"/>
              <a:t>Cameras generally use RGB to store data</a:t>
            </a:r>
          </a:p>
          <a:p>
            <a:r>
              <a:rPr lang="en-US" dirty="0" smtClean="0"/>
              <a:t>Normalized RGB (</a:t>
            </a:r>
            <a:r>
              <a:rPr lang="en-US" dirty="0" err="1" smtClean="0"/>
              <a:t>r+g+b</a:t>
            </a:r>
            <a:r>
              <a:rPr lang="en-US" dirty="0" smtClean="0"/>
              <a:t>=1)</a:t>
            </a:r>
          </a:p>
          <a:p>
            <a:pPr lvl="1"/>
            <a:r>
              <a:rPr lang="en-US" dirty="0" smtClean="0"/>
              <a:t>More effective than RGB</a:t>
            </a:r>
          </a:p>
          <a:p>
            <a:pPr lvl="1"/>
            <a:r>
              <a:rPr lang="en-US" dirty="0" smtClean="0"/>
              <a:t>Mitigates lighting effects</a:t>
            </a:r>
          </a:p>
          <a:p>
            <a:pPr lvl="1"/>
            <a:r>
              <a:rPr lang="en-US" dirty="0" smtClean="0"/>
              <a:t>Reduces the differences between skin-tone pixels due to ethnicity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572000"/>
            <a:ext cx="474688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HSV and HSI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Hue Saturation, and Intensity (HSI) </a:t>
            </a:r>
          </a:p>
          <a:p>
            <a:r>
              <a:rPr lang="en-US" dirty="0" smtClean="0"/>
              <a:t>Hue Saturation and intensity Value (HSV )</a:t>
            </a:r>
          </a:p>
          <a:p>
            <a:r>
              <a:rPr lang="en-US" dirty="0" smtClean="0"/>
              <a:t>Benefits: </a:t>
            </a:r>
            <a:r>
              <a:rPr lang="en-US" dirty="0" smtClean="0"/>
              <a:t>HSV </a:t>
            </a:r>
            <a:r>
              <a:rPr lang="en-US" dirty="0" smtClean="0"/>
              <a:t>is able to </a:t>
            </a:r>
            <a:r>
              <a:rPr lang="en-US" dirty="0" smtClean="0"/>
              <a:t>cope with</a:t>
            </a:r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igh </a:t>
            </a:r>
            <a:r>
              <a:rPr lang="en-US" dirty="0" smtClean="0"/>
              <a:t>intensity </a:t>
            </a:r>
            <a:r>
              <a:rPr lang="en-US" dirty="0" smtClean="0"/>
              <a:t>white </a:t>
            </a:r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Ambient lights</a:t>
            </a:r>
            <a:endParaRPr lang="en-US" dirty="0" smtClean="0"/>
          </a:p>
          <a:p>
            <a:pPr lvl="1"/>
            <a:r>
              <a:rPr lang="en-US" dirty="0" smtClean="0"/>
              <a:t>Different surface </a:t>
            </a:r>
            <a:r>
              <a:rPr lang="en-US" dirty="0" smtClean="0"/>
              <a:t>orientations relative to the light source</a:t>
            </a:r>
          </a:p>
          <a:p>
            <a:r>
              <a:rPr lang="en-US" dirty="0" smtClean="0"/>
              <a:t>Good </a:t>
            </a:r>
            <a:r>
              <a:rPr lang="en-US" dirty="0" smtClean="0"/>
              <a:t>choice for skin detection </a:t>
            </a:r>
            <a:r>
              <a:rPr lang="en-US" dirty="0" smtClean="0"/>
              <a:t>methods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332</TotalTime>
  <Words>1778</Words>
  <Application>Microsoft Office PowerPoint</Application>
  <PresentationFormat>On-screen Show (4:3)</PresentationFormat>
  <Paragraphs>266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Civic</vt:lpstr>
      <vt:lpstr>Detection of Humans in Images Using Skin-tone Analysis and Face Detection</vt:lpstr>
      <vt:lpstr>Road Map</vt:lpstr>
      <vt:lpstr>Introduction</vt:lpstr>
      <vt:lpstr>Project Goals</vt:lpstr>
      <vt:lpstr>Applications of Skin-tone Analysis</vt:lpstr>
      <vt:lpstr>Issues When Processing Images</vt:lpstr>
      <vt:lpstr>Color Spaces</vt:lpstr>
      <vt:lpstr>Skin Modeling in RGB Color Space</vt:lpstr>
      <vt:lpstr>HSV and HSI</vt:lpstr>
      <vt:lpstr>YCbCr and YUV</vt:lpstr>
      <vt:lpstr>Uniform Color Spaces</vt:lpstr>
      <vt:lpstr>Additional Color Spaces</vt:lpstr>
      <vt:lpstr>Skin-tone Classifiers</vt:lpstr>
      <vt:lpstr>Methods for finding appropriate skin range</vt:lpstr>
      <vt:lpstr>Distribution of skin-color</vt:lpstr>
      <vt:lpstr>Gaussian distribution model</vt:lpstr>
      <vt:lpstr>Self Organizing Maps </vt:lpstr>
      <vt:lpstr>Bayesian</vt:lpstr>
      <vt:lpstr>Histogram Classification</vt:lpstr>
      <vt:lpstr>Histograms and Bayes ML</vt:lpstr>
      <vt:lpstr>Summary of Skin Classifiers</vt:lpstr>
      <vt:lpstr>Summary continued…</vt:lpstr>
      <vt:lpstr>Summary continued…</vt:lpstr>
      <vt:lpstr>Illumination Adaptation</vt:lpstr>
      <vt:lpstr>Illumination Adaptation</vt:lpstr>
      <vt:lpstr>Gray World/White Patch Approach</vt:lpstr>
      <vt:lpstr>Skin Locus Approach</vt:lpstr>
      <vt:lpstr>Implementation</vt:lpstr>
      <vt:lpstr>Implementation</vt:lpstr>
      <vt:lpstr>Slide 30</vt:lpstr>
      <vt:lpstr>Slide 31</vt:lpstr>
      <vt:lpstr>Slide 32</vt:lpstr>
      <vt:lpstr>Analysis</vt:lpstr>
      <vt:lpstr>Hypothesis</vt:lpstr>
      <vt:lpstr>Dataset </vt:lpstr>
      <vt:lpstr>Skin-tone Threshold</vt:lpstr>
      <vt:lpstr>Test Cases</vt:lpstr>
      <vt:lpstr>Slide 38</vt:lpstr>
      <vt:lpstr>Slide 39</vt:lpstr>
      <vt:lpstr>Slide 40</vt:lpstr>
      <vt:lpstr>Slide 41</vt:lpstr>
      <vt:lpstr>Slide 42</vt:lpstr>
      <vt:lpstr>Conclusion</vt:lpstr>
      <vt:lpstr>Future Work</vt:lpstr>
      <vt:lpstr>Questions?</vt:lpstr>
    </vt:vector>
  </TitlesOfParts>
  <Company>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Humans in Images Using Skin-tone Analysis and Face Detection</dc:title>
  <dc:creator>c</dc:creator>
  <cp:lastModifiedBy>c</cp:lastModifiedBy>
  <cp:revision>376</cp:revision>
  <dcterms:created xsi:type="dcterms:W3CDTF">2008-05-14T17:21:28Z</dcterms:created>
  <dcterms:modified xsi:type="dcterms:W3CDTF">2008-05-14T22:54:14Z</dcterms:modified>
</cp:coreProperties>
</file>