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76" r:id="rId3"/>
    <p:sldId id="404" r:id="rId4"/>
    <p:sldId id="382" r:id="rId5"/>
    <p:sldId id="383" r:id="rId6"/>
    <p:sldId id="384" r:id="rId7"/>
    <p:sldId id="385" r:id="rId8"/>
    <p:sldId id="386" r:id="rId9"/>
    <p:sldId id="397" r:id="rId10"/>
    <p:sldId id="398" r:id="rId11"/>
    <p:sldId id="402" r:id="rId12"/>
    <p:sldId id="396" r:id="rId13"/>
    <p:sldId id="405" r:id="rId14"/>
    <p:sldId id="388" r:id="rId15"/>
    <p:sldId id="389" r:id="rId16"/>
    <p:sldId id="390" r:id="rId17"/>
    <p:sldId id="391" r:id="rId18"/>
    <p:sldId id="403" r:id="rId19"/>
    <p:sldId id="395" r:id="rId20"/>
    <p:sldId id="393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D2DEEF"/>
    <a:srgbClr val="EAEFF7"/>
    <a:srgbClr val="5B9BD5"/>
    <a:srgbClr val="FF99FF"/>
    <a:srgbClr val="FF3399"/>
    <a:srgbClr val="C00000"/>
    <a:srgbClr val="FFFFFF"/>
    <a:srgbClr val="00001E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05" autoAdjust="0"/>
  </p:normalViewPr>
  <p:slideViewPr>
    <p:cSldViewPr snapToGrid="0">
      <p:cViewPr varScale="1">
        <p:scale>
          <a:sx n="157" d="100"/>
          <a:sy n="157" d="100"/>
        </p:scale>
        <p:origin x="462" y="144"/>
      </p:cViewPr>
      <p:guideLst>
        <p:guide orient="horz" pos="2160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2D5DC-1E5E-421B-97A5-B8B4B7BB758F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E251103-0902-46D4-AAD2-ECF285CD7623}">
      <dgm:prSet phldrT="[文本]"/>
      <dgm:spPr/>
      <dgm:t>
        <a:bodyPr/>
        <a:lstStyle/>
        <a:p>
          <a:r>
            <a:rPr lang="zh-CN" altLang="en-US" dirty="0" smtClean="0"/>
            <a:t>确定性能公平和性能隔离的算法</a:t>
          </a:r>
          <a:endParaRPr lang="zh-CN" altLang="en-US" dirty="0"/>
        </a:p>
      </dgm:t>
    </dgm:pt>
    <dgm:pt modelId="{D84616E2-1871-4BC3-BB2C-15C94378BA20}" type="parTrans" cxnId="{70457DF1-2DE5-4176-9DAE-3321143CA143}">
      <dgm:prSet/>
      <dgm:spPr/>
      <dgm:t>
        <a:bodyPr/>
        <a:lstStyle/>
        <a:p>
          <a:endParaRPr lang="zh-CN" altLang="en-US"/>
        </a:p>
      </dgm:t>
    </dgm:pt>
    <dgm:pt modelId="{D4111FA4-4271-49FB-9D68-A100B79CF70C}" type="sibTrans" cxnId="{70457DF1-2DE5-4176-9DAE-3321143CA143}">
      <dgm:prSet/>
      <dgm:spPr/>
      <dgm:t>
        <a:bodyPr/>
        <a:lstStyle/>
        <a:p>
          <a:endParaRPr lang="zh-CN" altLang="en-US"/>
        </a:p>
      </dgm:t>
    </dgm:pt>
    <dgm:pt modelId="{DA4C481A-281B-4798-BEF5-29C7BA768062}">
      <dgm:prSet/>
      <dgm:spPr/>
      <dgm:t>
        <a:bodyPr/>
        <a:lstStyle/>
        <a:p>
          <a:r>
            <a:rPr lang="zh-CN" altLang="en-US" dirty="0" smtClean="0"/>
            <a:t>性能公平算法</a:t>
          </a:r>
          <a:r>
            <a:rPr lang="zh-CN" altLang="en-US" dirty="0"/>
            <a:t>应当能够实现</a:t>
          </a:r>
          <a:r>
            <a:rPr lang="en-US" altLang="en-US" dirty="0"/>
            <a:t>SSD</a:t>
          </a:r>
          <a:r>
            <a:rPr lang="zh-CN" altLang="en-US" dirty="0"/>
            <a:t>多租户情况下对各租户的绝对公平，无租户饿死或者拥有太多服务的</a:t>
          </a:r>
          <a:r>
            <a:rPr lang="zh-CN" altLang="en-US" dirty="0" smtClean="0"/>
            <a:t>情况。</a:t>
          </a:r>
          <a:endParaRPr lang="zh-CN" altLang="en-US" dirty="0"/>
        </a:p>
      </dgm:t>
    </dgm:pt>
    <dgm:pt modelId="{666AAE3E-6C5E-4B4B-8BD8-C6433D6BBA78}" type="parTrans" cxnId="{497C58AB-B25D-4074-80A2-B700B493002A}">
      <dgm:prSet/>
      <dgm:spPr/>
      <dgm:t>
        <a:bodyPr/>
        <a:lstStyle/>
        <a:p>
          <a:endParaRPr lang="zh-CN" altLang="en-US"/>
        </a:p>
      </dgm:t>
    </dgm:pt>
    <dgm:pt modelId="{815B90A7-67C1-465F-BEF5-D2A6A26D499C}" type="sibTrans" cxnId="{497C58AB-B25D-4074-80A2-B700B493002A}">
      <dgm:prSet/>
      <dgm:spPr/>
      <dgm:t>
        <a:bodyPr/>
        <a:lstStyle/>
        <a:p>
          <a:endParaRPr lang="zh-CN" altLang="en-US"/>
        </a:p>
      </dgm:t>
    </dgm:pt>
    <dgm:pt modelId="{69ADFE14-8250-4D16-862E-EB891DAE2F04}">
      <dgm:prSet/>
      <dgm:spPr/>
      <dgm:t>
        <a:bodyPr/>
        <a:lstStyle/>
        <a:p>
          <a:r>
            <a:rPr lang="zh-CN" altLang="en-US" dirty="0" smtClean="0"/>
            <a:t>算法分析和工程化</a:t>
          </a:r>
          <a:endParaRPr lang="zh-CN" altLang="en-US" dirty="0"/>
        </a:p>
      </dgm:t>
    </dgm:pt>
    <dgm:pt modelId="{41CDD9C3-3594-46A8-9F42-A83EE43EEA30}" type="parTrans" cxnId="{092F3ADF-32B5-43EB-AB25-A3562505A8A0}">
      <dgm:prSet/>
      <dgm:spPr/>
      <dgm:t>
        <a:bodyPr/>
        <a:lstStyle/>
        <a:p>
          <a:endParaRPr lang="zh-CN" altLang="en-US"/>
        </a:p>
      </dgm:t>
    </dgm:pt>
    <dgm:pt modelId="{338A3958-2F33-4478-A1AE-867962BF52F0}" type="sibTrans" cxnId="{092F3ADF-32B5-43EB-AB25-A3562505A8A0}">
      <dgm:prSet/>
      <dgm:spPr/>
      <dgm:t>
        <a:bodyPr/>
        <a:lstStyle/>
        <a:p>
          <a:endParaRPr lang="zh-CN" altLang="en-US"/>
        </a:p>
      </dgm:t>
    </dgm:pt>
    <dgm:pt modelId="{DED68F79-E45C-4D15-A9A4-3873C814D976}">
      <dgm:prSet/>
      <dgm:spPr/>
      <dgm:t>
        <a:bodyPr/>
        <a:lstStyle/>
        <a:p>
          <a:r>
            <a:rPr lang="zh-CN" altLang="en-US" dirty="0" smtClean="0"/>
            <a:t>算法复杂度分析和工程化实现、验证，各参数达到产品化要求。</a:t>
          </a:r>
          <a:endParaRPr lang="zh-CN" altLang="en-US" dirty="0"/>
        </a:p>
      </dgm:t>
    </dgm:pt>
    <dgm:pt modelId="{5F3BA5D6-0E7B-4AE2-A418-5D0A9A22C703}" type="parTrans" cxnId="{D5CB0A3A-45C7-4E5E-94DF-51A53109CC50}">
      <dgm:prSet/>
      <dgm:spPr/>
      <dgm:t>
        <a:bodyPr/>
        <a:lstStyle/>
        <a:p>
          <a:endParaRPr lang="zh-CN" altLang="en-US"/>
        </a:p>
      </dgm:t>
    </dgm:pt>
    <dgm:pt modelId="{C752EA29-5172-4F38-87FD-5CACBFE57367}" type="sibTrans" cxnId="{D5CB0A3A-45C7-4E5E-94DF-51A53109CC50}">
      <dgm:prSet/>
      <dgm:spPr/>
      <dgm:t>
        <a:bodyPr/>
        <a:lstStyle/>
        <a:p>
          <a:endParaRPr lang="zh-CN" altLang="en-US"/>
        </a:p>
      </dgm:t>
    </dgm:pt>
    <dgm:pt modelId="{34148CDE-6521-4809-B521-F66E5776AC76}">
      <dgm:prSet/>
      <dgm:spPr/>
      <dgm:t>
        <a:bodyPr/>
        <a:lstStyle/>
        <a:p>
          <a:r>
            <a:rPr lang="zh-CN" altLang="en-US" dirty="0"/>
            <a:t> 设计和搭建测试平台</a:t>
          </a:r>
          <a:r>
            <a:rPr lang="zh-CN" altLang="en-US" dirty="0" smtClean="0"/>
            <a:t>，收集算法数据，评估</a:t>
          </a:r>
          <a:r>
            <a:rPr lang="zh-CN" altLang="en-US" dirty="0"/>
            <a:t>算法的可行性和</a:t>
          </a:r>
          <a:r>
            <a:rPr lang="zh-CN" altLang="en-US" dirty="0" smtClean="0"/>
            <a:t>功能性。</a:t>
          </a:r>
          <a:endParaRPr lang="zh-CN" altLang="en-US" dirty="0"/>
        </a:p>
      </dgm:t>
    </dgm:pt>
    <dgm:pt modelId="{395BA0C6-C1E8-41DC-8F4E-2A621559043F}" type="parTrans" cxnId="{8DA2290B-99B3-4C27-9B43-E71E6BD31D72}">
      <dgm:prSet/>
      <dgm:spPr/>
      <dgm:t>
        <a:bodyPr/>
        <a:lstStyle/>
        <a:p>
          <a:endParaRPr lang="zh-CN" altLang="en-US"/>
        </a:p>
      </dgm:t>
    </dgm:pt>
    <dgm:pt modelId="{A6DFCA17-19BD-4793-957D-755A2414D56F}" type="sibTrans" cxnId="{8DA2290B-99B3-4C27-9B43-E71E6BD31D72}">
      <dgm:prSet/>
      <dgm:spPr/>
      <dgm:t>
        <a:bodyPr/>
        <a:lstStyle/>
        <a:p>
          <a:endParaRPr lang="zh-CN" altLang="en-US"/>
        </a:p>
      </dgm:t>
    </dgm:pt>
    <dgm:pt modelId="{65A3C2A8-19FB-415F-84C3-AE5980DEBCD3}">
      <dgm:prSet/>
      <dgm:spPr/>
      <dgm:t>
        <a:bodyPr/>
        <a:lstStyle/>
        <a:p>
          <a:r>
            <a:rPr lang="zh-CN" altLang="en-US" dirty="0" smtClean="0"/>
            <a:t>实现数据收集和分析</a:t>
          </a:r>
          <a:endParaRPr lang="zh-CN" altLang="en-US" dirty="0"/>
        </a:p>
      </dgm:t>
    </dgm:pt>
    <dgm:pt modelId="{1883E0C2-066B-4755-9609-0D1710A5EBF6}" type="parTrans" cxnId="{90F49A9E-D886-406C-A06A-B8E0172EC6C1}">
      <dgm:prSet/>
      <dgm:spPr/>
      <dgm:t>
        <a:bodyPr/>
        <a:lstStyle/>
        <a:p>
          <a:endParaRPr lang="zh-CN" altLang="en-US"/>
        </a:p>
      </dgm:t>
    </dgm:pt>
    <dgm:pt modelId="{B19F1A83-9370-45A0-8117-3EBADC5896DF}" type="sibTrans" cxnId="{90F49A9E-D886-406C-A06A-B8E0172EC6C1}">
      <dgm:prSet/>
      <dgm:spPr/>
      <dgm:t>
        <a:bodyPr/>
        <a:lstStyle/>
        <a:p>
          <a:endParaRPr lang="zh-CN" altLang="en-US"/>
        </a:p>
      </dgm:t>
    </dgm:pt>
    <dgm:pt modelId="{D4B8A3EF-61DE-4AD6-A44D-3D251FC19677}">
      <dgm:prSet/>
      <dgm:spPr/>
      <dgm:t>
        <a:bodyPr/>
        <a:lstStyle/>
        <a:p>
          <a:r>
            <a:rPr lang="zh-CN" altLang="en-US" dirty="0" smtClean="0"/>
            <a:t>性能</a:t>
          </a:r>
          <a:r>
            <a:rPr lang="zh-CN" altLang="en-US" dirty="0"/>
            <a:t>隔离算法应当使得各租户的带宽和</a:t>
          </a:r>
          <a:r>
            <a:rPr lang="en-US" altLang="en-US" dirty="0"/>
            <a:t>IOPS</a:t>
          </a:r>
          <a:r>
            <a:rPr lang="zh-CN" altLang="en-US" dirty="0"/>
            <a:t>等互不影响，并且拥有合理的写</a:t>
          </a:r>
          <a:r>
            <a:rPr lang="zh-CN" altLang="en-US" dirty="0" smtClean="0"/>
            <a:t>放大。</a:t>
          </a:r>
          <a:endParaRPr lang="zh-CN" altLang="en-US" dirty="0"/>
        </a:p>
      </dgm:t>
    </dgm:pt>
    <dgm:pt modelId="{CC7A91F8-4318-4B18-B647-A5CDE1FF252D}" type="parTrans" cxnId="{3FD507A1-A848-4D81-9BBA-6F68AC925050}">
      <dgm:prSet/>
      <dgm:spPr/>
      <dgm:t>
        <a:bodyPr/>
        <a:lstStyle/>
        <a:p>
          <a:endParaRPr lang="zh-CN" altLang="en-US"/>
        </a:p>
      </dgm:t>
    </dgm:pt>
    <dgm:pt modelId="{3B1477B1-18A8-48C9-92F6-CC2C2E671FBF}" type="sibTrans" cxnId="{3FD507A1-A848-4D81-9BBA-6F68AC925050}">
      <dgm:prSet/>
      <dgm:spPr/>
      <dgm:t>
        <a:bodyPr/>
        <a:lstStyle/>
        <a:p>
          <a:endParaRPr lang="zh-CN" altLang="en-US"/>
        </a:p>
      </dgm:t>
    </dgm:pt>
    <dgm:pt modelId="{2E158D77-C169-4E51-863A-BC24889E50A4}" type="pres">
      <dgm:prSet presAssocID="{1A82D5DC-1E5E-421B-97A5-B8B4B7BB75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5B9F54-32E1-4E33-B99C-062E9506536D}" type="pres">
      <dgm:prSet presAssocID="{0E251103-0902-46D4-AAD2-ECF285CD7623}" presName="parentLin" presStyleCnt="0"/>
      <dgm:spPr/>
      <dgm:t>
        <a:bodyPr/>
        <a:lstStyle/>
        <a:p>
          <a:endParaRPr lang="zh-CN" altLang="en-US"/>
        </a:p>
      </dgm:t>
    </dgm:pt>
    <dgm:pt modelId="{300E1AC1-CA61-4D60-9F0C-B1EB85BA5C21}" type="pres">
      <dgm:prSet presAssocID="{0E251103-0902-46D4-AAD2-ECF285CD762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0A9B85D-AC50-4F5F-A4C7-51DE8E7780A5}" type="pres">
      <dgm:prSet presAssocID="{0E251103-0902-46D4-AAD2-ECF285CD762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660198-2DF6-4B5C-8254-7B55138DA140}" type="pres">
      <dgm:prSet presAssocID="{0E251103-0902-46D4-AAD2-ECF285CD7623}" presName="negativeSpace" presStyleCnt="0"/>
      <dgm:spPr/>
      <dgm:t>
        <a:bodyPr/>
        <a:lstStyle/>
        <a:p>
          <a:endParaRPr lang="zh-CN" altLang="en-US"/>
        </a:p>
      </dgm:t>
    </dgm:pt>
    <dgm:pt modelId="{94E82C27-1BB8-4BD8-B048-CC5674E9E738}" type="pres">
      <dgm:prSet presAssocID="{0E251103-0902-46D4-AAD2-ECF285CD762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009C4-1849-4FEA-9A0F-D836D54AA358}" type="pres">
      <dgm:prSet presAssocID="{D4111FA4-4271-49FB-9D68-A100B79CF70C}" presName="spaceBetweenRectangles" presStyleCnt="0"/>
      <dgm:spPr/>
      <dgm:t>
        <a:bodyPr/>
        <a:lstStyle/>
        <a:p>
          <a:endParaRPr lang="zh-CN" altLang="en-US"/>
        </a:p>
      </dgm:t>
    </dgm:pt>
    <dgm:pt modelId="{C96E742C-9FE0-4EB6-8D7D-7D45D361A77C}" type="pres">
      <dgm:prSet presAssocID="{69ADFE14-8250-4D16-862E-EB891DAE2F04}" presName="parentLin" presStyleCnt="0"/>
      <dgm:spPr/>
      <dgm:t>
        <a:bodyPr/>
        <a:lstStyle/>
        <a:p>
          <a:endParaRPr lang="zh-CN" altLang="en-US"/>
        </a:p>
      </dgm:t>
    </dgm:pt>
    <dgm:pt modelId="{02900C39-7B48-408D-9187-8DA7C40AE6AA}" type="pres">
      <dgm:prSet presAssocID="{69ADFE14-8250-4D16-862E-EB891DAE2F0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CE6F0EC-180C-44D4-BDD9-173F6E015424}" type="pres">
      <dgm:prSet presAssocID="{69ADFE14-8250-4D16-862E-EB891DAE2F0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6C69F-1317-4C6C-BEAA-26C536AC1235}" type="pres">
      <dgm:prSet presAssocID="{69ADFE14-8250-4D16-862E-EB891DAE2F04}" presName="negativeSpace" presStyleCnt="0"/>
      <dgm:spPr/>
      <dgm:t>
        <a:bodyPr/>
        <a:lstStyle/>
        <a:p>
          <a:endParaRPr lang="zh-CN" altLang="en-US"/>
        </a:p>
      </dgm:t>
    </dgm:pt>
    <dgm:pt modelId="{DD44137C-C3D7-4F08-B645-92F54D5BD890}" type="pres">
      <dgm:prSet presAssocID="{69ADFE14-8250-4D16-862E-EB891DAE2F0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6DD0B-036B-4EDB-9D67-7A8EC260D05F}" type="pres">
      <dgm:prSet presAssocID="{338A3958-2F33-4478-A1AE-867962BF52F0}" presName="spaceBetweenRectangles" presStyleCnt="0"/>
      <dgm:spPr/>
      <dgm:t>
        <a:bodyPr/>
        <a:lstStyle/>
        <a:p>
          <a:endParaRPr lang="zh-CN" altLang="en-US"/>
        </a:p>
      </dgm:t>
    </dgm:pt>
    <dgm:pt modelId="{742575B5-4CE4-4FAA-9D4A-314D29E7CDC8}" type="pres">
      <dgm:prSet presAssocID="{65A3C2A8-19FB-415F-84C3-AE5980DEBCD3}" presName="parentLin" presStyleCnt="0"/>
      <dgm:spPr/>
      <dgm:t>
        <a:bodyPr/>
        <a:lstStyle/>
        <a:p>
          <a:endParaRPr lang="zh-CN" altLang="en-US"/>
        </a:p>
      </dgm:t>
    </dgm:pt>
    <dgm:pt modelId="{C2931B1B-8462-4F4F-82DC-263990939E62}" type="pres">
      <dgm:prSet presAssocID="{65A3C2A8-19FB-415F-84C3-AE5980DEBCD3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2ABE78F6-0BED-4AA2-88A7-0A0312C7F32B}" type="pres">
      <dgm:prSet presAssocID="{65A3C2A8-19FB-415F-84C3-AE5980DEBC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D98629-1DF4-47F6-8EDE-D23CE2E31302}" type="pres">
      <dgm:prSet presAssocID="{65A3C2A8-19FB-415F-84C3-AE5980DEBCD3}" presName="negativeSpace" presStyleCnt="0"/>
      <dgm:spPr/>
      <dgm:t>
        <a:bodyPr/>
        <a:lstStyle/>
        <a:p>
          <a:endParaRPr lang="zh-CN" altLang="en-US"/>
        </a:p>
      </dgm:t>
    </dgm:pt>
    <dgm:pt modelId="{B4A02F3E-2664-4B1E-8FB1-54B218A9D274}" type="pres">
      <dgm:prSet presAssocID="{65A3C2A8-19FB-415F-84C3-AE5980DEBCD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159DB2-789A-4517-84EB-E271BB12B0A1}" type="presOf" srcId="{65A3C2A8-19FB-415F-84C3-AE5980DEBCD3}" destId="{C2931B1B-8462-4F4F-82DC-263990939E62}" srcOrd="0" destOrd="0" presId="urn:microsoft.com/office/officeart/2005/8/layout/list1"/>
    <dgm:cxn modelId="{C1837BC4-38C1-4AD8-940D-37E3FBADC6DA}" type="presOf" srcId="{0E251103-0902-46D4-AAD2-ECF285CD7623}" destId="{300E1AC1-CA61-4D60-9F0C-B1EB85BA5C21}" srcOrd="0" destOrd="0" presId="urn:microsoft.com/office/officeart/2005/8/layout/list1"/>
    <dgm:cxn modelId="{D5CB0A3A-45C7-4E5E-94DF-51A53109CC50}" srcId="{69ADFE14-8250-4D16-862E-EB891DAE2F04}" destId="{DED68F79-E45C-4D15-A9A4-3873C814D976}" srcOrd="0" destOrd="0" parTransId="{5F3BA5D6-0E7B-4AE2-A418-5D0A9A22C703}" sibTransId="{C752EA29-5172-4F38-87FD-5CACBFE57367}"/>
    <dgm:cxn modelId="{46E6DF88-EF90-4BCF-BFCD-192C5529AFB2}" type="presOf" srcId="{DED68F79-E45C-4D15-A9A4-3873C814D976}" destId="{DD44137C-C3D7-4F08-B645-92F54D5BD890}" srcOrd="0" destOrd="0" presId="urn:microsoft.com/office/officeart/2005/8/layout/list1"/>
    <dgm:cxn modelId="{8DA2290B-99B3-4C27-9B43-E71E6BD31D72}" srcId="{65A3C2A8-19FB-415F-84C3-AE5980DEBCD3}" destId="{34148CDE-6521-4809-B521-F66E5776AC76}" srcOrd="0" destOrd="0" parTransId="{395BA0C6-C1E8-41DC-8F4E-2A621559043F}" sibTransId="{A6DFCA17-19BD-4793-957D-755A2414D56F}"/>
    <dgm:cxn modelId="{78F39FE4-07C5-4F20-B73C-1000CB243459}" type="presOf" srcId="{69ADFE14-8250-4D16-862E-EB891DAE2F04}" destId="{02900C39-7B48-408D-9187-8DA7C40AE6AA}" srcOrd="0" destOrd="0" presId="urn:microsoft.com/office/officeart/2005/8/layout/list1"/>
    <dgm:cxn modelId="{B03407BE-E118-4F1E-95B0-F9BD53C90A2F}" type="presOf" srcId="{DA4C481A-281B-4798-BEF5-29C7BA768062}" destId="{94E82C27-1BB8-4BD8-B048-CC5674E9E738}" srcOrd="0" destOrd="0" presId="urn:microsoft.com/office/officeart/2005/8/layout/list1"/>
    <dgm:cxn modelId="{092F3ADF-32B5-43EB-AB25-A3562505A8A0}" srcId="{1A82D5DC-1E5E-421B-97A5-B8B4B7BB758F}" destId="{69ADFE14-8250-4D16-862E-EB891DAE2F04}" srcOrd="1" destOrd="0" parTransId="{41CDD9C3-3594-46A8-9F42-A83EE43EEA30}" sibTransId="{338A3958-2F33-4478-A1AE-867962BF52F0}"/>
    <dgm:cxn modelId="{BE49FFF3-C793-4597-AC63-696AFA1E7A11}" type="presOf" srcId="{D4B8A3EF-61DE-4AD6-A44D-3D251FC19677}" destId="{94E82C27-1BB8-4BD8-B048-CC5674E9E738}" srcOrd="0" destOrd="1" presId="urn:microsoft.com/office/officeart/2005/8/layout/list1"/>
    <dgm:cxn modelId="{0799C7C5-2C27-4A92-AA52-552CEDFD73D4}" type="presOf" srcId="{0E251103-0902-46D4-AAD2-ECF285CD7623}" destId="{B0A9B85D-AC50-4F5F-A4C7-51DE8E7780A5}" srcOrd="1" destOrd="0" presId="urn:microsoft.com/office/officeart/2005/8/layout/list1"/>
    <dgm:cxn modelId="{4B1FB144-28D1-4F2C-96E6-CCABFA8D9761}" type="presOf" srcId="{65A3C2A8-19FB-415F-84C3-AE5980DEBCD3}" destId="{2ABE78F6-0BED-4AA2-88A7-0A0312C7F32B}" srcOrd="1" destOrd="0" presId="urn:microsoft.com/office/officeart/2005/8/layout/list1"/>
    <dgm:cxn modelId="{70457DF1-2DE5-4176-9DAE-3321143CA143}" srcId="{1A82D5DC-1E5E-421B-97A5-B8B4B7BB758F}" destId="{0E251103-0902-46D4-AAD2-ECF285CD7623}" srcOrd="0" destOrd="0" parTransId="{D84616E2-1871-4BC3-BB2C-15C94378BA20}" sibTransId="{D4111FA4-4271-49FB-9D68-A100B79CF70C}"/>
    <dgm:cxn modelId="{90F49A9E-D886-406C-A06A-B8E0172EC6C1}" srcId="{1A82D5DC-1E5E-421B-97A5-B8B4B7BB758F}" destId="{65A3C2A8-19FB-415F-84C3-AE5980DEBCD3}" srcOrd="2" destOrd="0" parTransId="{1883E0C2-066B-4755-9609-0D1710A5EBF6}" sibTransId="{B19F1A83-9370-45A0-8117-3EBADC5896DF}"/>
    <dgm:cxn modelId="{3C944C93-9C0F-40B5-8D9E-627B5883E955}" type="presOf" srcId="{69ADFE14-8250-4D16-862E-EB891DAE2F04}" destId="{8CE6F0EC-180C-44D4-BDD9-173F6E015424}" srcOrd="1" destOrd="0" presId="urn:microsoft.com/office/officeart/2005/8/layout/list1"/>
    <dgm:cxn modelId="{3FD507A1-A848-4D81-9BBA-6F68AC925050}" srcId="{0E251103-0902-46D4-AAD2-ECF285CD7623}" destId="{D4B8A3EF-61DE-4AD6-A44D-3D251FC19677}" srcOrd="1" destOrd="0" parTransId="{CC7A91F8-4318-4B18-B647-A5CDE1FF252D}" sibTransId="{3B1477B1-18A8-48C9-92F6-CC2C2E671FBF}"/>
    <dgm:cxn modelId="{F93B6F71-B466-4019-B748-0DD292361636}" type="presOf" srcId="{34148CDE-6521-4809-B521-F66E5776AC76}" destId="{B4A02F3E-2664-4B1E-8FB1-54B218A9D274}" srcOrd="0" destOrd="0" presId="urn:microsoft.com/office/officeart/2005/8/layout/list1"/>
    <dgm:cxn modelId="{497C58AB-B25D-4074-80A2-B700B493002A}" srcId="{0E251103-0902-46D4-AAD2-ECF285CD7623}" destId="{DA4C481A-281B-4798-BEF5-29C7BA768062}" srcOrd="0" destOrd="0" parTransId="{666AAE3E-6C5E-4B4B-8BD8-C6433D6BBA78}" sibTransId="{815B90A7-67C1-465F-BEF5-D2A6A26D499C}"/>
    <dgm:cxn modelId="{BBB01996-B0E6-4889-9097-4F344F90ACAE}" type="presOf" srcId="{1A82D5DC-1E5E-421B-97A5-B8B4B7BB758F}" destId="{2E158D77-C169-4E51-863A-BC24889E50A4}" srcOrd="0" destOrd="0" presId="urn:microsoft.com/office/officeart/2005/8/layout/list1"/>
    <dgm:cxn modelId="{FD8A7EBF-1306-4121-8F26-FEAA74AE4952}" type="presParOf" srcId="{2E158D77-C169-4E51-863A-BC24889E50A4}" destId="{385B9F54-32E1-4E33-B99C-062E9506536D}" srcOrd="0" destOrd="0" presId="urn:microsoft.com/office/officeart/2005/8/layout/list1"/>
    <dgm:cxn modelId="{C26B618C-3616-4CC4-B664-6739501650F6}" type="presParOf" srcId="{385B9F54-32E1-4E33-B99C-062E9506536D}" destId="{300E1AC1-CA61-4D60-9F0C-B1EB85BA5C21}" srcOrd="0" destOrd="0" presId="urn:microsoft.com/office/officeart/2005/8/layout/list1"/>
    <dgm:cxn modelId="{87B4FC7A-B1E9-4337-986A-8C71DDF6CCCD}" type="presParOf" srcId="{385B9F54-32E1-4E33-B99C-062E9506536D}" destId="{B0A9B85D-AC50-4F5F-A4C7-51DE8E7780A5}" srcOrd="1" destOrd="0" presId="urn:microsoft.com/office/officeart/2005/8/layout/list1"/>
    <dgm:cxn modelId="{8A2AFE45-16E4-4801-A71F-4EEECC09A1C6}" type="presParOf" srcId="{2E158D77-C169-4E51-863A-BC24889E50A4}" destId="{1E660198-2DF6-4B5C-8254-7B55138DA140}" srcOrd="1" destOrd="0" presId="urn:microsoft.com/office/officeart/2005/8/layout/list1"/>
    <dgm:cxn modelId="{5AA9283F-947A-4ACE-99F2-164D753DC2AB}" type="presParOf" srcId="{2E158D77-C169-4E51-863A-BC24889E50A4}" destId="{94E82C27-1BB8-4BD8-B048-CC5674E9E738}" srcOrd="2" destOrd="0" presId="urn:microsoft.com/office/officeart/2005/8/layout/list1"/>
    <dgm:cxn modelId="{83BBB61B-0D1E-4F5B-81E8-D65023AAF627}" type="presParOf" srcId="{2E158D77-C169-4E51-863A-BC24889E50A4}" destId="{9F5009C4-1849-4FEA-9A0F-D836D54AA358}" srcOrd="3" destOrd="0" presId="urn:microsoft.com/office/officeart/2005/8/layout/list1"/>
    <dgm:cxn modelId="{E5F80C93-D111-46E0-AEE4-F6ECFAE41D12}" type="presParOf" srcId="{2E158D77-C169-4E51-863A-BC24889E50A4}" destId="{C96E742C-9FE0-4EB6-8D7D-7D45D361A77C}" srcOrd="4" destOrd="0" presId="urn:microsoft.com/office/officeart/2005/8/layout/list1"/>
    <dgm:cxn modelId="{BC67B412-4343-406F-AF84-8A589E307BED}" type="presParOf" srcId="{C96E742C-9FE0-4EB6-8D7D-7D45D361A77C}" destId="{02900C39-7B48-408D-9187-8DA7C40AE6AA}" srcOrd="0" destOrd="0" presId="urn:microsoft.com/office/officeart/2005/8/layout/list1"/>
    <dgm:cxn modelId="{37383E69-4E8C-4F58-B3D7-F706880B3126}" type="presParOf" srcId="{C96E742C-9FE0-4EB6-8D7D-7D45D361A77C}" destId="{8CE6F0EC-180C-44D4-BDD9-173F6E015424}" srcOrd="1" destOrd="0" presId="urn:microsoft.com/office/officeart/2005/8/layout/list1"/>
    <dgm:cxn modelId="{0EAD3E43-9AAF-4929-BE28-67A99E4B9482}" type="presParOf" srcId="{2E158D77-C169-4E51-863A-BC24889E50A4}" destId="{4BB6C69F-1317-4C6C-BEAA-26C536AC1235}" srcOrd="5" destOrd="0" presId="urn:microsoft.com/office/officeart/2005/8/layout/list1"/>
    <dgm:cxn modelId="{2301B1ED-B0F8-41BB-AE77-A7A306D1547A}" type="presParOf" srcId="{2E158D77-C169-4E51-863A-BC24889E50A4}" destId="{DD44137C-C3D7-4F08-B645-92F54D5BD890}" srcOrd="6" destOrd="0" presId="urn:microsoft.com/office/officeart/2005/8/layout/list1"/>
    <dgm:cxn modelId="{5E6AEFAE-AA84-4E5C-AA81-6D69BCC4C887}" type="presParOf" srcId="{2E158D77-C169-4E51-863A-BC24889E50A4}" destId="{38B6DD0B-036B-4EDB-9D67-7A8EC260D05F}" srcOrd="7" destOrd="0" presId="urn:microsoft.com/office/officeart/2005/8/layout/list1"/>
    <dgm:cxn modelId="{3FFDEB45-7E96-4D66-AB02-98EE12283745}" type="presParOf" srcId="{2E158D77-C169-4E51-863A-BC24889E50A4}" destId="{742575B5-4CE4-4FAA-9D4A-314D29E7CDC8}" srcOrd="8" destOrd="0" presId="urn:microsoft.com/office/officeart/2005/8/layout/list1"/>
    <dgm:cxn modelId="{B4E24534-1E2C-4604-BAC1-658490D9332A}" type="presParOf" srcId="{742575B5-4CE4-4FAA-9D4A-314D29E7CDC8}" destId="{C2931B1B-8462-4F4F-82DC-263990939E62}" srcOrd="0" destOrd="0" presId="urn:microsoft.com/office/officeart/2005/8/layout/list1"/>
    <dgm:cxn modelId="{0B3F2792-B912-4D97-A969-CC6F2752E75D}" type="presParOf" srcId="{742575B5-4CE4-4FAA-9D4A-314D29E7CDC8}" destId="{2ABE78F6-0BED-4AA2-88A7-0A0312C7F32B}" srcOrd="1" destOrd="0" presId="urn:microsoft.com/office/officeart/2005/8/layout/list1"/>
    <dgm:cxn modelId="{6770FA6F-FFAA-42B2-A8A5-A9E491AEE80C}" type="presParOf" srcId="{2E158D77-C169-4E51-863A-BC24889E50A4}" destId="{0FD98629-1DF4-47F6-8EDE-D23CE2E31302}" srcOrd="9" destOrd="0" presId="urn:microsoft.com/office/officeart/2005/8/layout/list1"/>
    <dgm:cxn modelId="{54591FDC-A2C4-4CDA-A586-DB3D4A4EFAB6}" type="presParOf" srcId="{2E158D77-C169-4E51-863A-BC24889E50A4}" destId="{B4A02F3E-2664-4B1E-8FB1-54B218A9D27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67BE9-01C2-486F-B946-6A171FC385DE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05FEE3C-813D-463E-8FFE-21CBE3AD0994}">
      <dgm:prSet phldrT="[文本]" custT="1"/>
      <dgm:spPr/>
      <dgm:t>
        <a:bodyPr/>
        <a:lstStyle/>
        <a:p>
          <a:r>
            <a:rPr lang="zh-CN" altLang="en-US" sz="2000" dirty="0" smtClean="0"/>
            <a:t>预测精度差</a:t>
          </a:r>
          <a:endParaRPr lang="zh-CN" altLang="en-US" sz="2000" dirty="0"/>
        </a:p>
      </dgm:t>
    </dgm:pt>
    <dgm:pt modelId="{C1F8BD7D-62F4-46BF-8ABF-D82032BD0122}" type="parTrans" cxnId="{E1AFDE4F-99D2-4994-B2EE-8BB9795B91CF}">
      <dgm:prSet/>
      <dgm:spPr/>
      <dgm:t>
        <a:bodyPr/>
        <a:lstStyle/>
        <a:p>
          <a:endParaRPr lang="zh-CN" altLang="en-US" sz="1100"/>
        </a:p>
      </dgm:t>
    </dgm:pt>
    <dgm:pt modelId="{C42A937E-3345-443D-ACE7-00F7A0D981F6}" type="sibTrans" cxnId="{E1AFDE4F-99D2-4994-B2EE-8BB9795B91CF}">
      <dgm:prSet/>
      <dgm:spPr/>
      <dgm:t>
        <a:bodyPr/>
        <a:lstStyle/>
        <a:p>
          <a:endParaRPr lang="zh-CN" altLang="en-US" sz="1100"/>
        </a:p>
      </dgm:t>
    </dgm:pt>
    <dgm:pt modelId="{AF6A715E-17BA-4815-A51B-B1F26F0249F3}">
      <dgm:prSet phldrT="[文本]" custT="1"/>
      <dgm:spPr/>
      <dgm:t>
        <a:bodyPr/>
        <a:lstStyle/>
        <a:p>
          <a:r>
            <a:rPr lang="zh-CN" altLang="en-US" sz="1600" dirty="0" smtClean="0"/>
            <a:t>历史数据泛化能力弱</a:t>
          </a:r>
          <a:endParaRPr lang="zh-CN" altLang="en-US" sz="1600" dirty="0"/>
        </a:p>
      </dgm:t>
    </dgm:pt>
    <dgm:pt modelId="{23FEF282-48AF-44B3-B5FE-A501EE783714}" type="parTrans" cxnId="{688ADF93-9DCA-44BE-BA67-7F59BFF0D6B1}">
      <dgm:prSet/>
      <dgm:spPr/>
      <dgm:t>
        <a:bodyPr/>
        <a:lstStyle/>
        <a:p>
          <a:endParaRPr lang="zh-CN" altLang="en-US" sz="1100"/>
        </a:p>
      </dgm:t>
    </dgm:pt>
    <dgm:pt modelId="{F27204D8-1B9A-4D8D-987B-629D73447333}" type="sibTrans" cxnId="{688ADF93-9DCA-44BE-BA67-7F59BFF0D6B1}">
      <dgm:prSet/>
      <dgm:spPr/>
      <dgm:t>
        <a:bodyPr/>
        <a:lstStyle/>
        <a:p>
          <a:endParaRPr lang="zh-CN" altLang="en-US" sz="1100"/>
        </a:p>
      </dgm:t>
    </dgm:pt>
    <dgm:pt modelId="{9170B11B-8B21-4094-9CAB-10E5D9ADEC7B}">
      <dgm:prSet phldrT="[文本]" custT="1"/>
      <dgm:spPr/>
      <dgm:t>
        <a:bodyPr/>
        <a:lstStyle/>
        <a:p>
          <a:r>
            <a:rPr lang="zh-CN" altLang="en-US" sz="2000" dirty="0" smtClean="0"/>
            <a:t>预测滞后性明显</a:t>
          </a:r>
          <a:endParaRPr lang="zh-CN" altLang="en-US" sz="2000" dirty="0"/>
        </a:p>
      </dgm:t>
    </dgm:pt>
    <dgm:pt modelId="{8E9098E9-471E-466F-AE9E-0A1A32B5F8F0}" type="parTrans" cxnId="{6691AFF7-0DB5-4EFE-B8D6-1F88962EAFEA}">
      <dgm:prSet/>
      <dgm:spPr/>
      <dgm:t>
        <a:bodyPr/>
        <a:lstStyle/>
        <a:p>
          <a:endParaRPr lang="zh-CN" altLang="en-US" sz="1100"/>
        </a:p>
      </dgm:t>
    </dgm:pt>
    <dgm:pt modelId="{2B37ABCE-0B85-44CE-8787-DEB1761C6423}" type="sibTrans" cxnId="{6691AFF7-0DB5-4EFE-B8D6-1F88962EAFEA}">
      <dgm:prSet/>
      <dgm:spPr/>
      <dgm:t>
        <a:bodyPr/>
        <a:lstStyle/>
        <a:p>
          <a:endParaRPr lang="zh-CN" altLang="en-US" sz="1100"/>
        </a:p>
      </dgm:t>
    </dgm:pt>
    <dgm:pt modelId="{30E322B0-7F63-4EC4-9A24-D60FFF8E3695}">
      <dgm:prSet phldrT="[文本]" custT="1"/>
      <dgm:spPr/>
      <dgm:t>
        <a:bodyPr/>
        <a:lstStyle/>
        <a:p>
          <a:r>
            <a:rPr lang="zh-CN" altLang="en-US" sz="1600" dirty="0" smtClean="0"/>
            <a:t>数据来源不直接</a:t>
          </a:r>
          <a:endParaRPr lang="zh-CN" altLang="en-US" sz="1600" dirty="0"/>
        </a:p>
      </dgm:t>
    </dgm:pt>
    <dgm:pt modelId="{0E50018D-56B1-453B-8C06-D01BE6E26C73}" type="parTrans" cxnId="{31676CD7-BBE3-4AFA-B877-BF113327C06C}">
      <dgm:prSet/>
      <dgm:spPr/>
      <dgm:t>
        <a:bodyPr/>
        <a:lstStyle/>
        <a:p>
          <a:endParaRPr lang="zh-CN" altLang="en-US" sz="1100"/>
        </a:p>
      </dgm:t>
    </dgm:pt>
    <dgm:pt modelId="{685617D9-F9BB-47E4-A6E0-10ECC7EBE59C}" type="sibTrans" cxnId="{31676CD7-BBE3-4AFA-B877-BF113327C06C}">
      <dgm:prSet/>
      <dgm:spPr/>
      <dgm:t>
        <a:bodyPr/>
        <a:lstStyle/>
        <a:p>
          <a:endParaRPr lang="zh-CN" altLang="en-US" sz="1100"/>
        </a:p>
      </dgm:t>
    </dgm:pt>
    <dgm:pt modelId="{D1AB5EB6-0131-423C-9046-DEE59729AB84}">
      <dgm:prSet phldrT="[文本]" custT="1"/>
      <dgm:spPr/>
      <dgm:t>
        <a:bodyPr/>
        <a:lstStyle/>
        <a:p>
          <a:r>
            <a:rPr lang="zh-CN" altLang="en-US" sz="1600" dirty="0" smtClean="0"/>
            <a:t>不同厂商元器件、固件方案存在差异性</a:t>
          </a:r>
          <a:endParaRPr lang="zh-CN" altLang="en-US" sz="1600" dirty="0"/>
        </a:p>
      </dgm:t>
    </dgm:pt>
    <dgm:pt modelId="{268AE3B7-5A94-45DE-A99B-DF883BD6855B}" type="parTrans" cxnId="{344072D8-8550-4C2B-81CD-C249A7B6D66B}">
      <dgm:prSet/>
      <dgm:spPr/>
      <dgm:t>
        <a:bodyPr/>
        <a:lstStyle/>
        <a:p>
          <a:endParaRPr lang="zh-CN" altLang="en-US" sz="1100"/>
        </a:p>
      </dgm:t>
    </dgm:pt>
    <dgm:pt modelId="{374A404A-871D-44BD-8425-7326E3E869B1}" type="sibTrans" cxnId="{344072D8-8550-4C2B-81CD-C249A7B6D66B}">
      <dgm:prSet/>
      <dgm:spPr/>
      <dgm:t>
        <a:bodyPr/>
        <a:lstStyle/>
        <a:p>
          <a:endParaRPr lang="zh-CN" altLang="en-US" sz="1100"/>
        </a:p>
      </dgm:t>
    </dgm:pt>
    <dgm:pt modelId="{E435B490-38BD-49E1-AC2D-50FD7377E8D2}">
      <dgm:prSet phldrT="[文本]" custT="1"/>
      <dgm:spPr/>
      <dgm:t>
        <a:bodyPr/>
        <a:lstStyle/>
        <a:p>
          <a:r>
            <a:rPr lang="zh-CN" altLang="en-US" sz="2000" dirty="0" smtClean="0"/>
            <a:t>“误杀”概率高</a:t>
          </a:r>
          <a:endParaRPr lang="zh-CN" altLang="en-US" sz="2000" dirty="0"/>
        </a:p>
      </dgm:t>
    </dgm:pt>
    <dgm:pt modelId="{5DF7C778-A15A-4FCE-AF6E-5015105D43D9}" type="parTrans" cxnId="{035D9321-C0D8-4857-A7A8-D0C6ED3F9CC0}">
      <dgm:prSet/>
      <dgm:spPr/>
      <dgm:t>
        <a:bodyPr/>
        <a:lstStyle/>
        <a:p>
          <a:endParaRPr lang="zh-CN" altLang="en-US"/>
        </a:p>
      </dgm:t>
    </dgm:pt>
    <dgm:pt modelId="{B47DB519-754A-480B-9A50-91369543390A}" type="sibTrans" cxnId="{035D9321-C0D8-4857-A7A8-D0C6ED3F9CC0}">
      <dgm:prSet/>
      <dgm:spPr/>
      <dgm:t>
        <a:bodyPr/>
        <a:lstStyle/>
        <a:p>
          <a:endParaRPr lang="zh-CN" altLang="en-US"/>
        </a:p>
      </dgm:t>
    </dgm:pt>
    <dgm:pt modelId="{F39D2559-8D25-4E6F-B023-6763D1A5B3AE}">
      <dgm:prSet phldrT="[文本]" custT="1"/>
      <dgm:spPr/>
      <dgm:t>
        <a:bodyPr/>
        <a:lstStyle/>
        <a:p>
          <a:r>
            <a:rPr lang="en-US" altLang="zh-CN" sz="1600" dirty="0" smtClean="0"/>
            <a:t>P/E cycle</a:t>
          </a:r>
          <a:r>
            <a:rPr lang="zh-CN" altLang="en-US" sz="1600" dirty="0" smtClean="0"/>
            <a:t>参数单一，盘片容易被“误杀”</a:t>
          </a:r>
          <a:endParaRPr lang="zh-CN" altLang="en-US" sz="1600" dirty="0"/>
        </a:p>
      </dgm:t>
    </dgm:pt>
    <dgm:pt modelId="{06C8FE67-6797-484C-B8E9-6817868FDFA2}" type="sibTrans" cxnId="{A4DBE333-9D75-40F0-B244-6480DBBD6106}">
      <dgm:prSet/>
      <dgm:spPr/>
      <dgm:t>
        <a:bodyPr/>
        <a:lstStyle/>
        <a:p>
          <a:endParaRPr lang="zh-CN" altLang="en-US"/>
        </a:p>
      </dgm:t>
    </dgm:pt>
    <dgm:pt modelId="{5DB5B0AA-797A-4C51-B73D-97F9798CD3ED}" type="parTrans" cxnId="{A4DBE333-9D75-40F0-B244-6480DBBD6106}">
      <dgm:prSet/>
      <dgm:spPr/>
      <dgm:t>
        <a:bodyPr/>
        <a:lstStyle/>
        <a:p>
          <a:endParaRPr lang="zh-CN" altLang="en-US"/>
        </a:p>
      </dgm:t>
    </dgm:pt>
    <dgm:pt modelId="{3F62FCC4-8D8F-477E-AFEE-BD6053698716}" type="pres">
      <dgm:prSet presAssocID="{D6F67BE9-01C2-486F-B946-6A171FC385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5F6495-A88B-4F16-A754-01A4CB4DA0A7}" type="pres">
      <dgm:prSet presAssocID="{F05FEE3C-813D-463E-8FFE-21CBE3AD0994}" presName="parentLin" presStyleCnt="0"/>
      <dgm:spPr/>
    </dgm:pt>
    <dgm:pt modelId="{427A2E85-FAD3-4ED8-BD67-BB50444AEB1F}" type="pres">
      <dgm:prSet presAssocID="{F05FEE3C-813D-463E-8FFE-21CBE3AD099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AFB2D2E-8872-4002-9BBD-43E6361EE419}" type="pres">
      <dgm:prSet presAssocID="{F05FEE3C-813D-463E-8FFE-21CBE3AD099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735FFE-A71D-4DC8-B512-0496BFB34D8C}" type="pres">
      <dgm:prSet presAssocID="{F05FEE3C-813D-463E-8FFE-21CBE3AD0994}" presName="negativeSpace" presStyleCnt="0"/>
      <dgm:spPr/>
    </dgm:pt>
    <dgm:pt modelId="{37657B6C-A3E2-4494-A5FE-0B54FFF812F5}" type="pres">
      <dgm:prSet presAssocID="{F05FEE3C-813D-463E-8FFE-21CBE3AD099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BC27DC-11E1-4048-8874-1B7A1EEC4CB7}" type="pres">
      <dgm:prSet presAssocID="{C42A937E-3345-443D-ACE7-00F7A0D981F6}" presName="spaceBetweenRectangles" presStyleCnt="0"/>
      <dgm:spPr/>
    </dgm:pt>
    <dgm:pt modelId="{8AC8F31C-9834-4501-BBDC-44FD2AAC076A}" type="pres">
      <dgm:prSet presAssocID="{9170B11B-8B21-4094-9CAB-10E5D9ADEC7B}" presName="parentLin" presStyleCnt="0"/>
      <dgm:spPr/>
    </dgm:pt>
    <dgm:pt modelId="{F33ECC20-70AE-4944-A516-9D2051C828C9}" type="pres">
      <dgm:prSet presAssocID="{9170B11B-8B21-4094-9CAB-10E5D9ADEC7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082F40A-E5AF-47AA-85CC-F711E2B1D45B}" type="pres">
      <dgm:prSet presAssocID="{9170B11B-8B21-4094-9CAB-10E5D9ADEC7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71147D-35C9-467D-9271-EECE36ED31D8}" type="pres">
      <dgm:prSet presAssocID="{9170B11B-8B21-4094-9CAB-10E5D9ADEC7B}" presName="negativeSpace" presStyleCnt="0"/>
      <dgm:spPr/>
    </dgm:pt>
    <dgm:pt modelId="{44E91711-1900-4A30-B558-94D21BCDC6BE}" type="pres">
      <dgm:prSet presAssocID="{9170B11B-8B21-4094-9CAB-10E5D9ADEC7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28639-0E9C-4D0C-B292-A7456511F231}" type="pres">
      <dgm:prSet presAssocID="{2B37ABCE-0B85-44CE-8787-DEB1761C6423}" presName="spaceBetweenRectangles" presStyleCnt="0"/>
      <dgm:spPr/>
    </dgm:pt>
    <dgm:pt modelId="{B13DD778-EA4B-4BE8-B69D-59D94A77C430}" type="pres">
      <dgm:prSet presAssocID="{E435B490-38BD-49E1-AC2D-50FD7377E8D2}" presName="parentLin" presStyleCnt="0"/>
      <dgm:spPr/>
    </dgm:pt>
    <dgm:pt modelId="{F9F4B8FA-7C9C-45BF-A403-F969F0EE41C7}" type="pres">
      <dgm:prSet presAssocID="{E435B490-38BD-49E1-AC2D-50FD7377E8D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02E725E-175B-4249-8943-BF7D23EE5D1D}" type="pres">
      <dgm:prSet presAssocID="{E435B490-38BD-49E1-AC2D-50FD7377E8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DD8D8F-F684-4C87-8A82-4811C083E475}" type="pres">
      <dgm:prSet presAssocID="{E435B490-38BD-49E1-AC2D-50FD7377E8D2}" presName="negativeSpace" presStyleCnt="0"/>
      <dgm:spPr/>
    </dgm:pt>
    <dgm:pt modelId="{F80AAFEA-CB7D-4BFC-A51E-991070107C25}" type="pres">
      <dgm:prSet presAssocID="{E435B490-38BD-49E1-AC2D-50FD7377E8D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44072D8-8550-4C2B-81CD-C249A7B6D66B}" srcId="{F05FEE3C-813D-463E-8FFE-21CBE3AD0994}" destId="{D1AB5EB6-0131-423C-9046-DEE59729AB84}" srcOrd="1" destOrd="0" parTransId="{268AE3B7-5A94-45DE-A99B-DF883BD6855B}" sibTransId="{374A404A-871D-44BD-8425-7326E3E869B1}"/>
    <dgm:cxn modelId="{035D9321-C0D8-4857-A7A8-D0C6ED3F9CC0}" srcId="{D6F67BE9-01C2-486F-B946-6A171FC385DE}" destId="{E435B490-38BD-49E1-AC2D-50FD7377E8D2}" srcOrd="2" destOrd="0" parTransId="{5DF7C778-A15A-4FCE-AF6E-5015105D43D9}" sibTransId="{B47DB519-754A-480B-9A50-91369543390A}"/>
    <dgm:cxn modelId="{6691AFF7-0DB5-4EFE-B8D6-1F88962EAFEA}" srcId="{D6F67BE9-01C2-486F-B946-6A171FC385DE}" destId="{9170B11B-8B21-4094-9CAB-10E5D9ADEC7B}" srcOrd="1" destOrd="0" parTransId="{8E9098E9-471E-466F-AE9E-0A1A32B5F8F0}" sibTransId="{2B37ABCE-0B85-44CE-8787-DEB1761C6423}"/>
    <dgm:cxn modelId="{4F1FF089-A2BC-4B27-B357-0D91314570D4}" type="presOf" srcId="{9170B11B-8B21-4094-9CAB-10E5D9ADEC7B}" destId="{F33ECC20-70AE-4944-A516-9D2051C828C9}" srcOrd="0" destOrd="0" presId="urn:microsoft.com/office/officeart/2005/8/layout/list1"/>
    <dgm:cxn modelId="{E4C465DF-3811-4F14-9728-3390BC9DBD90}" type="presOf" srcId="{F05FEE3C-813D-463E-8FFE-21CBE3AD0994}" destId="{7AFB2D2E-8872-4002-9BBD-43E6361EE419}" srcOrd="1" destOrd="0" presId="urn:microsoft.com/office/officeart/2005/8/layout/list1"/>
    <dgm:cxn modelId="{77FED26F-6E0C-4965-A6A2-9DAACCC5D4E1}" type="presOf" srcId="{E435B490-38BD-49E1-AC2D-50FD7377E8D2}" destId="{302E725E-175B-4249-8943-BF7D23EE5D1D}" srcOrd="1" destOrd="0" presId="urn:microsoft.com/office/officeart/2005/8/layout/list1"/>
    <dgm:cxn modelId="{B814B5DD-DB58-4CA6-BADB-D7C7C0A76449}" type="presOf" srcId="{9170B11B-8B21-4094-9CAB-10E5D9ADEC7B}" destId="{7082F40A-E5AF-47AA-85CC-F711E2B1D45B}" srcOrd="1" destOrd="0" presId="urn:microsoft.com/office/officeart/2005/8/layout/list1"/>
    <dgm:cxn modelId="{31676CD7-BBE3-4AFA-B877-BF113327C06C}" srcId="{9170B11B-8B21-4094-9CAB-10E5D9ADEC7B}" destId="{30E322B0-7F63-4EC4-9A24-D60FFF8E3695}" srcOrd="0" destOrd="0" parTransId="{0E50018D-56B1-453B-8C06-D01BE6E26C73}" sibTransId="{685617D9-F9BB-47E4-A6E0-10ECC7EBE59C}"/>
    <dgm:cxn modelId="{0F706771-E3F9-4D5E-85BC-531E71A1FDE3}" type="presOf" srcId="{D1AB5EB6-0131-423C-9046-DEE59729AB84}" destId="{37657B6C-A3E2-4494-A5FE-0B54FFF812F5}" srcOrd="0" destOrd="1" presId="urn:microsoft.com/office/officeart/2005/8/layout/list1"/>
    <dgm:cxn modelId="{FE46759D-74BB-4508-9A0B-1EB631B5C191}" type="presOf" srcId="{F39D2559-8D25-4E6F-B023-6763D1A5B3AE}" destId="{F80AAFEA-CB7D-4BFC-A51E-991070107C25}" srcOrd="0" destOrd="0" presId="urn:microsoft.com/office/officeart/2005/8/layout/list1"/>
    <dgm:cxn modelId="{E8343388-9372-48C2-800F-B3B215DEB813}" type="presOf" srcId="{E435B490-38BD-49E1-AC2D-50FD7377E8D2}" destId="{F9F4B8FA-7C9C-45BF-A403-F969F0EE41C7}" srcOrd="0" destOrd="0" presId="urn:microsoft.com/office/officeart/2005/8/layout/list1"/>
    <dgm:cxn modelId="{391A59FA-9384-4C04-9E0A-654579CBB113}" type="presOf" srcId="{AF6A715E-17BA-4815-A51B-B1F26F0249F3}" destId="{37657B6C-A3E2-4494-A5FE-0B54FFF812F5}" srcOrd="0" destOrd="0" presId="urn:microsoft.com/office/officeart/2005/8/layout/list1"/>
    <dgm:cxn modelId="{A4DBE333-9D75-40F0-B244-6480DBBD6106}" srcId="{E435B490-38BD-49E1-AC2D-50FD7377E8D2}" destId="{F39D2559-8D25-4E6F-B023-6763D1A5B3AE}" srcOrd="0" destOrd="0" parTransId="{5DB5B0AA-797A-4C51-B73D-97F9798CD3ED}" sibTransId="{06C8FE67-6797-484C-B8E9-6817868FDFA2}"/>
    <dgm:cxn modelId="{688ADF93-9DCA-44BE-BA67-7F59BFF0D6B1}" srcId="{F05FEE3C-813D-463E-8FFE-21CBE3AD0994}" destId="{AF6A715E-17BA-4815-A51B-B1F26F0249F3}" srcOrd="0" destOrd="0" parTransId="{23FEF282-48AF-44B3-B5FE-A501EE783714}" sibTransId="{F27204D8-1B9A-4D8D-987B-629D73447333}"/>
    <dgm:cxn modelId="{3DFDBDE6-758E-43F3-8DAA-8F41E2BDB304}" type="presOf" srcId="{30E322B0-7F63-4EC4-9A24-D60FFF8E3695}" destId="{44E91711-1900-4A30-B558-94D21BCDC6BE}" srcOrd="0" destOrd="0" presId="urn:microsoft.com/office/officeart/2005/8/layout/list1"/>
    <dgm:cxn modelId="{0A4E8B7D-DF39-47E8-BACC-B7A66B561FEE}" type="presOf" srcId="{D6F67BE9-01C2-486F-B946-6A171FC385DE}" destId="{3F62FCC4-8D8F-477E-AFEE-BD6053698716}" srcOrd="0" destOrd="0" presId="urn:microsoft.com/office/officeart/2005/8/layout/list1"/>
    <dgm:cxn modelId="{28920CB7-A538-41C3-9055-ECC24EB5DBAE}" type="presOf" srcId="{F05FEE3C-813D-463E-8FFE-21CBE3AD0994}" destId="{427A2E85-FAD3-4ED8-BD67-BB50444AEB1F}" srcOrd="0" destOrd="0" presId="urn:microsoft.com/office/officeart/2005/8/layout/list1"/>
    <dgm:cxn modelId="{E1AFDE4F-99D2-4994-B2EE-8BB9795B91CF}" srcId="{D6F67BE9-01C2-486F-B946-6A171FC385DE}" destId="{F05FEE3C-813D-463E-8FFE-21CBE3AD0994}" srcOrd="0" destOrd="0" parTransId="{C1F8BD7D-62F4-46BF-8ABF-D82032BD0122}" sibTransId="{C42A937E-3345-443D-ACE7-00F7A0D981F6}"/>
    <dgm:cxn modelId="{48C9043A-2597-4E13-8997-305171E8D616}" type="presParOf" srcId="{3F62FCC4-8D8F-477E-AFEE-BD6053698716}" destId="{F65F6495-A88B-4F16-A754-01A4CB4DA0A7}" srcOrd="0" destOrd="0" presId="urn:microsoft.com/office/officeart/2005/8/layout/list1"/>
    <dgm:cxn modelId="{4BEF6942-48A2-4322-9E6C-37EC7EE34F13}" type="presParOf" srcId="{F65F6495-A88B-4F16-A754-01A4CB4DA0A7}" destId="{427A2E85-FAD3-4ED8-BD67-BB50444AEB1F}" srcOrd="0" destOrd="0" presId="urn:microsoft.com/office/officeart/2005/8/layout/list1"/>
    <dgm:cxn modelId="{76D15765-F680-43DE-B2BF-14B5D7A339B9}" type="presParOf" srcId="{F65F6495-A88B-4F16-A754-01A4CB4DA0A7}" destId="{7AFB2D2E-8872-4002-9BBD-43E6361EE419}" srcOrd="1" destOrd="0" presId="urn:microsoft.com/office/officeart/2005/8/layout/list1"/>
    <dgm:cxn modelId="{F9912294-A177-41F9-8E35-01C2761AA733}" type="presParOf" srcId="{3F62FCC4-8D8F-477E-AFEE-BD6053698716}" destId="{F8735FFE-A71D-4DC8-B512-0496BFB34D8C}" srcOrd="1" destOrd="0" presId="urn:microsoft.com/office/officeart/2005/8/layout/list1"/>
    <dgm:cxn modelId="{4164A371-66C4-43D3-8BF7-5765A020C20E}" type="presParOf" srcId="{3F62FCC4-8D8F-477E-AFEE-BD6053698716}" destId="{37657B6C-A3E2-4494-A5FE-0B54FFF812F5}" srcOrd="2" destOrd="0" presId="urn:microsoft.com/office/officeart/2005/8/layout/list1"/>
    <dgm:cxn modelId="{6A7C44D3-2040-43D4-ABD6-4264A2F22535}" type="presParOf" srcId="{3F62FCC4-8D8F-477E-AFEE-BD6053698716}" destId="{58BC27DC-11E1-4048-8874-1B7A1EEC4CB7}" srcOrd="3" destOrd="0" presId="urn:microsoft.com/office/officeart/2005/8/layout/list1"/>
    <dgm:cxn modelId="{126D4D91-3513-412E-BCCB-BF812FB1C271}" type="presParOf" srcId="{3F62FCC4-8D8F-477E-AFEE-BD6053698716}" destId="{8AC8F31C-9834-4501-BBDC-44FD2AAC076A}" srcOrd="4" destOrd="0" presId="urn:microsoft.com/office/officeart/2005/8/layout/list1"/>
    <dgm:cxn modelId="{0BB64A40-F4FF-44FD-8E81-1878947AC72E}" type="presParOf" srcId="{8AC8F31C-9834-4501-BBDC-44FD2AAC076A}" destId="{F33ECC20-70AE-4944-A516-9D2051C828C9}" srcOrd="0" destOrd="0" presId="urn:microsoft.com/office/officeart/2005/8/layout/list1"/>
    <dgm:cxn modelId="{D5B74BAF-B9C9-4B5F-AB8A-54EA6DD6685A}" type="presParOf" srcId="{8AC8F31C-9834-4501-BBDC-44FD2AAC076A}" destId="{7082F40A-E5AF-47AA-85CC-F711E2B1D45B}" srcOrd="1" destOrd="0" presId="urn:microsoft.com/office/officeart/2005/8/layout/list1"/>
    <dgm:cxn modelId="{4CB2F28E-8BA3-4A1A-AFB3-E59307C86023}" type="presParOf" srcId="{3F62FCC4-8D8F-477E-AFEE-BD6053698716}" destId="{3971147D-35C9-467D-9271-EECE36ED31D8}" srcOrd="5" destOrd="0" presId="urn:microsoft.com/office/officeart/2005/8/layout/list1"/>
    <dgm:cxn modelId="{D0590597-95F3-4110-9574-560A132E864C}" type="presParOf" srcId="{3F62FCC4-8D8F-477E-AFEE-BD6053698716}" destId="{44E91711-1900-4A30-B558-94D21BCDC6BE}" srcOrd="6" destOrd="0" presId="urn:microsoft.com/office/officeart/2005/8/layout/list1"/>
    <dgm:cxn modelId="{E9731C91-3FE4-4EA4-8DFA-F40DBE741C23}" type="presParOf" srcId="{3F62FCC4-8D8F-477E-AFEE-BD6053698716}" destId="{F4228639-0E9C-4D0C-B292-A7456511F231}" srcOrd="7" destOrd="0" presId="urn:microsoft.com/office/officeart/2005/8/layout/list1"/>
    <dgm:cxn modelId="{E81F7B15-1797-4C76-807F-D83257E8DA74}" type="presParOf" srcId="{3F62FCC4-8D8F-477E-AFEE-BD6053698716}" destId="{B13DD778-EA4B-4BE8-B69D-59D94A77C430}" srcOrd="8" destOrd="0" presId="urn:microsoft.com/office/officeart/2005/8/layout/list1"/>
    <dgm:cxn modelId="{490779F9-8E2E-44B2-B5A8-CAF825E40F50}" type="presParOf" srcId="{B13DD778-EA4B-4BE8-B69D-59D94A77C430}" destId="{F9F4B8FA-7C9C-45BF-A403-F969F0EE41C7}" srcOrd="0" destOrd="0" presId="urn:microsoft.com/office/officeart/2005/8/layout/list1"/>
    <dgm:cxn modelId="{3062B92E-9A45-475C-B6DA-3591405754E6}" type="presParOf" srcId="{B13DD778-EA4B-4BE8-B69D-59D94A77C430}" destId="{302E725E-175B-4249-8943-BF7D23EE5D1D}" srcOrd="1" destOrd="0" presId="urn:microsoft.com/office/officeart/2005/8/layout/list1"/>
    <dgm:cxn modelId="{E2A823A9-71B7-4562-AC17-09D8AE303571}" type="presParOf" srcId="{3F62FCC4-8D8F-477E-AFEE-BD6053698716}" destId="{5EDD8D8F-F684-4C87-8A82-4811C083E475}" srcOrd="9" destOrd="0" presId="urn:microsoft.com/office/officeart/2005/8/layout/list1"/>
    <dgm:cxn modelId="{BC8F944E-3CFA-4545-9A8D-A79AD937398C}" type="presParOf" srcId="{3F62FCC4-8D8F-477E-AFEE-BD6053698716}" destId="{F80AAFEA-CB7D-4BFC-A51E-991070107C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441066-A434-4326-BC47-256648CA456C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A709DC1-1E9F-4FA5-BFB6-F6C15BCB8BEE}">
      <dgm:prSet phldrT="[文本]"/>
      <dgm:spPr/>
      <dgm:t>
        <a:bodyPr/>
        <a:lstStyle/>
        <a:p>
          <a:r>
            <a:rPr lang="zh-CN" altLang="en-US" dirty="0" smtClean="0"/>
            <a:t>确定评估指标</a:t>
          </a:r>
          <a:endParaRPr lang="zh-CN" altLang="en-US" dirty="0"/>
        </a:p>
      </dgm:t>
    </dgm:pt>
    <dgm:pt modelId="{7F9E00B6-E488-4386-97D0-6889A45C839F}" type="parTrans" cxnId="{686A2D8C-E520-49A1-9132-9F51098E8C09}">
      <dgm:prSet/>
      <dgm:spPr/>
      <dgm:t>
        <a:bodyPr/>
        <a:lstStyle/>
        <a:p>
          <a:endParaRPr lang="zh-CN" altLang="en-US"/>
        </a:p>
      </dgm:t>
    </dgm:pt>
    <dgm:pt modelId="{5E900B59-CC6E-497D-B1B0-A3253BDF6858}" type="sibTrans" cxnId="{686A2D8C-E520-49A1-9132-9F51098E8C09}">
      <dgm:prSet/>
      <dgm:spPr/>
      <dgm:t>
        <a:bodyPr/>
        <a:lstStyle/>
        <a:p>
          <a:endParaRPr lang="zh-CN" altLang="en-US"/>
        </a:p>
      </dgm:t>
    </dgm:pt>
    <dgm:pt modelId="{A53CF5F9-56DF-4B06-B6A1-B9A843B7A7AD}">
      <dgm:prSet/>
      <dgm:spPr/>
      <dgm:t>
        <a:bodyPr/>
        <a:lstStyle/>
        <a:p>
          <a:r>
            <a:rPr lang="zh-CN" altLang="en-US" dirty="0" smtClean="0"/>
            <a:t>确定用于</a:t>
          </a:r>
          <a:r>
            <a:rPr lang="en-US" altLang="en-US" dirty="0" smtClean="0"/>
            <a:t>NAND</a:t>
          </a:r>
          <a:r>
            <a:rPr lang="zh-CN" altLang="en-US" dirty="0" smtClean="0"/>
            <a:t>健康程度的评估指标，并且该指标可以在盘上实时获取，能够准确用于</a:t>
          </a:r>
          <a:r>
            <a:rPr lang="en-US" altLang="en-US" dirty="0" smtClean="0"/>
            <a:t>NAND</a:t>
          </a:r>
          <a:r>
            <a:rPr lang="zh-CN" altLang="en-US" dirty="0" smtClean="0"/>
            <a:t>健康程度评估。</a:t>
          </a:r>
          <a:endParaRPr lang="zh-CN" altLang="en-US" dirty="0"/>
        </a:p>
      </dgm:t>
    </dgm:pt>
    <dgm:pt modelId="{58409075-CB23-4349-849D-D7864F895371}" type="parTrans" cxnId="{8101E922-F81F-4EA6-A735-D214629D16A4}">
      <dgm:prSet/>
      <dgm:spPr/>
      <dgm:t>
        <a:bodyPr/>
        <a:lstStyle/>
        <a:p>
          <a:endParaRPr lang="zh-CN" altLang="en-US"/>
        </a:p>
      </dgm:t>
    </dgm:pt>
    <dgm:pt modelId="{FE0D1959-2CEF-43BD-BD62-FAFCEE035C41}" type="sibTrans" cxnId="{8101E922-F81F-4EA6-A735-D214629D16A4}">
      <dgm:prSet/>
      <dgm:spPr/>
      <dgm:t>
        <a:bodyPr/>
        <a:lstStyle/>
        <a:p>
          <a:endParaRPr lang="zh-CN" altLang="en-US"/>
        </a:p>
      </dgm:t>
    </dgm:pt>
    <dgm:pt modelId="{FE5544FB-1EDE-4B86-8D6B-1538C3D24326}">
      <dgm:prSet/>
      <dgm:spPr/>
      <dgm:t>
        <a:bodyPr/>
        <a:lstStyle/>
        <a:p>
          <a:r>
            <a:rPr lang="zh-CN" altLang="en-US" dirty="0" smtClean="0"/>
            <a:t>设计评估算法</a:t>
          </a:r>
          <a:endParaRPr lang="zh-CN" altLang="en-US" dirty="0"/>
        </a:p>
      </dgm:t>
    </dgm:pt>
    <dgm:pt modelId="{A3E0E723-68B7-468D-8FC4-BF3C22FEA9C2}" type="parTrans" cxnId="{52FEB632-2FD1-4E4F-B7D3-410ECE15D32F}">
      <dgm:prSet/>
      <dgm:spPr/>
      <dgm:t>
        <a:bodyPr/>
        <a:lstStyle/>
        <a:p>
          <a:endParaRPr lang="zh-CN" altLang="en-US"/>
        </a:p>
      </dgm:t>
    </dgm:pt>
    <dgm:pt modelId="{279C2FFE-B98E-48AE-A681-92E698249E9D}" type="sibTrans" cxnId="{52FEB632-2FD1-4E4F-B7D3-410ECE15D32F}">
      <dgm:prSet/>
      <dgm:spPr/>
      <dgm:t>
        <a:bodyPr/>
        <a:lstStyle/>
        <a:p>
          <a:endParaRPr lang="zh-CN" altLang="en-US"/>
        </a:p>
      </dgm:t>
    </dgm:pt>
    <dgm:pt modelId="{026E65AC-E835-4A56-8158-74D020DC7462}">
      <dgm:prSet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en-US" dirty="0" smtClean="0"/>
            <a:t>NAND</a:t>
          </a:r>
          <a:r>
            <a:rPr lang="zh-CN" altLang="en-US" dirty="0" smtClean="0"/>
            <a:t>评估指标给出具体实验方案，并提供单个物理块以及超级块的健康评估算法，实现算法单盘上的工程化实现及部署。</a:t>
          </a:r>
          <a:endParaRPr lang="zh-CN" altLang="en-US" dirty="0"/>
        </a:p>
      </dgm:t>
    </dgm:pt>
    <dgm:pt modelId="{5D046F2B-7B25-4A17-9B65-7AB8DB910EF4}" type="parTrans" cxnId="{B3DDBB62-1B60-49B4-A178-99888F2972A6}">
      <dgm:prSet/>
      <dgm:spPr/>
      <dgm:t>
        <a:bodyPr/>
        <a:lstStyle/>
        <a:p>
          <a:endParaRPr lang="zh-CN" altLang="en-US"/>
        </a:p>
      </dgm:t>
    </dgm:pt>
    <dgm:pt modelId="{7058C4A7-DA48-4D8B-AA3C-AD189BD41149}" type="sibTrans" cxnId="{B3DDBB62-1B60-49B4-A178-99888F2972A6}">
      <dgm:prSet/>
      <dgm:spPr/>
      <dgm:t>
        <a:bodyPr/>
        <a:lstStyle/>
        <a:p>
          <a:endParaRPr lang="zh-CN" altLang="en-US"/>
        </a:p>
      </dgm:t>
    </dgm:pt>
    <dgm:pt modelId="{C6758F6E-8AE6-48B2-8F07-BEA9D14D5702}">
      <dgm:prSet/>
      <dgm:spPr/>
      <dgm:t>
        <a:bodyPr/>
        <a:lstStyle/>
        <a:p>
          <a:r>
            <a:rPr lang="zh-CN" altLang="en-US" dirty="0" smtClean="0"/>
            <a:t>数据收集和验证</a:t>
          </a:r>
          <a:endParaRPr lang="zh-CN" altLang="en-US" dirty="0"/>
        </a:p>
      </dgm:t>
    </dgm:pt>
    <dgm:pt modelId="{4565EACD-0310-41EF-A022-27158B4E95C3}" type="parTrans" cxnId="{1FEB91F9-BF64-4D6C-8F7F-259DD16BBB3B}">
      <dgm:prSet/>
      <dgm:spPr/>
      <dgm:t>
        <a:bodyPr/>
        <a:lstStyle/>
        <a:p>
          <a:endParaRPr lang="zh-CN" altLang="en-US"/>
        </a:p>
      </dgm:t>
    </dgm:pt>
    <dgm:pt modelId="{E14BB2FB-35D5-4501-8CBD-28DC1D3824D8}" type="sibTrans" cxnId="{1FEB91F9-BF64-4D6C-8F7F-259DD16BBB3B}">
      <dgm:prSet/>
      <dgm:spPr/>
      <dgm:t>
        <a:bodyPr/>
        <a:lstStyle/>
        <a:p>
          <a:endParaRPr lang="zh-CN" altLang="en-US"/>
        </a:p>
      </dgm:t>
    </dgm:pt>
    <dgm:pt modelId="{76643787-9C2E-4FBF-85A5-86871C11599E}">
      <dgm:prSet/>
      <dgm:spPr/>
      <dgm:t>
        <a:bodyPr/>
        <a:lstStyle/>
        <a:p>
          <a:r>
            <a:rPr lang="zh-CN" altLang="en-US" dirty="0" smtClean="0"/>
            <a:t>完成基于上述算法的数据收集以及验证评估报告。</a:t>
          </a:r>
          <a:endParaRPr lang="zh-CN" altLang="en-US" dirty="0"/>
        </a:p>
      </dgm:t>
    </dgm:pt>
    <dgm:pt modelId="{12813A66-CB5F-41B5-B7F7-F1B111345E5E}" type="parTrans" cxnId="{1149766F-F955-4374-96C2-C5A18D210758}">
      <dgm:prSet/>
      <dgm:spPr/>
      <dgm:t>
        <a:bodyPr/>
        <a:lstStyle/>
        <a:p>
          <a:endParaRPr lang="zh-CN" altLang="en-US"/>
        </a:p>
      </dgm:t>
    </dgm:pt>
    <dgm:pt modelId="{1BE50A90-B24F-4F3F-86D8-071A27BDDF73}" type="sibTrans" cxnId="{1149766F-F955-4374-96C2-C5A18D210758}">
      <dgm:prSet/>
      <dgm:spPr/>
      <dgm:t>
        <a:bodyPr/>
        <a:lstStyle/>
        <a:p>
          <a:endParaRPr lang="zh-CN" altLang="en-US"/>
        </a:p>
      </dgm:t>
    </dgm:pt>
    <dgm:pt modelId="{D5B1A7BE-7978-4879-8DDF-9BB67542A576}" type="pres">
      <dgm:prSet presAssocID="{A5441066-A434-4326-BC47-256648CA45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DC0809-D700-476D-AE2B-BF79BB5B2983}" type="pres">
      <dgm:prSet presAssocID="{0A709DC1-1E9F-4FA5-BFB6-F6C15BCB8BEE}" presName="parentLin" presStyleCnt="0"/>
      <dgm:spPr/>
    </dgm:pt>
    <dgm:pt modelId="{8B844240-2536-4E28-B06E-EB43518B20EE}" type="pres">
      <dgm:prSet presAssocID="{0A709DC1-1E9F-4FA5-BFB6-F6C15BCB8BE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4588B58-F72E-4C75-8094-E59F002FC996}" type="pres">
      <dgm:prSet presAssocID="{0A709DC1-1E9F-4FA5-BFB6-F6C15BCB8BE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8945C9-57C2-4F8E-8B74-328CB9B6FB9F}" type="pres">
      <dgm:prSet presAssocID="{0A709DC1-1E9F-4FA5-BFB6-F6C15BCB8BEE}" presName="negativeSpace" presStyleCnt="0"/>
      <dgm:spPr/>
    </dgm:pt>
    <dgm:pt modelId="{49099B45-47B6-4E0B-97BB-C664E9297897}" type="pres">
      <dgm:prSet presAssocID="{0A709DC1-1E9F-4FA5-BFB6-F6C15BCB8BE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DA6314-7E84-48DE-9AD2-15B9BD816E1B}" type="pres">
      <dgm:prSet presAssocID="{5E900B59-CC6E-497D-B1B0-A3253BDF6858}" presName="spaceBetweenRectangles" presStyleCnt="0"/>
      <dgm:spPr/>
    </dgm:pt>
    <dgm:pt modelId="{9387CCC2-8175-4AC6-9B74-187169CC2FFD}" type="pres">
      <dgm:prSet presAssocID="{FE5544FB-1EDE-4B86-8D6B-1538C3D24326}" presName="parentLin" presStyleCnt="0"/>
      <dgm:spPr/>
    </dgm:pt>
    <dgm:pt modelId="{70E1B5D1-9E38-4E7D-9E77-5A5493716489}" type="pres">
      <dgm:prSet presAssocID="{FE5544FB-1EDE-4B86-8D6B-1538C3D2432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EA1C3E5-FC68-4F62-ADBF-82AD74FE103F}" type="pres">
      <dgm:prSet presAssocID="{FE5544FB-1EDE-4B86-8D6B-1538C3D2432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CE025-DB4E-4CC8-AAC0-9BCC92A4E998}" type="pres">
      <dgm:prSet presAssocID="{FE5544FB-1EDE-4B86-8D6B-1538C3D24326}" presName="negativeSpace" presStyleCnt="0"/>
      <dgm:spPr/>
    </dgm:pt>
    <dgm:pt modelId="{12AD799D-4F22-4C6D-91E9-AFC590373C72}" type="pres">
      <dgm:prSet presAssocID="{FE5544FB-1EDE-4B86-8D6B-1538C3D2432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63BE1-45ED-409E-BBA6-51A6C0B78D77}" type="pres">
      <dgm:prSet presAssocID="{279C2FFE-B98E-48AE-A681-92E698249E9D}" presName="spaceBetweenRectangles" presStyleCnt="0"/>
      <dgm:spPr/>
    </dgm:pt>
    <dgm:pt modelId="{737F30BA-30D0-4EED-9FDA-30BA44F0B606}" type="pres">
      <dgm:prSet presAssocID="{C6758F6E-8AE6-48B2-8F07-BEA9D14D5702}" presName="parentLin" presStyleCnt="0"/>
      <dgm:spPr/>
    </dgm:pt>
    <dgm:pt modelId="{F0B865BB-6644-40FD-A619-28B35A99AFFA}" type="pres">
      <dgm:prSet presAssocID="{C6758F6E-8AE6-48B2-8F07-BEA9D14D570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C2A8699-8B7E-4A44-8054-45F51B0C9D8A}" type="pres">
      <dgm:prSet presAssocID="{C6758F6E-8AE6-48B2-8F07-BEA9D14D570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2555F-091A-4230-93F3-8793267B3E89}" type="pres">
      <dgm:prSet presAssocID="{C6758F6E-8AE6-48B2-8F07-BEA9D14D5702}" presName="negativeSpace" presStyleCnt="0"/>
      <dgm:spPr/>
    </dgm:pt>
    <dgm:pt modelId="{419785B3-20C3-4BF4-A8A8-E9983565B25A}" type="pres">
      <dgm:prSet presAssocID="{C6758F6E-8AE6-48B2-8F07-BEA9D14D570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01E922-F81F-4EA6-A735-D214629D16A4}" srcId="{0A709DC1-1E9F-4FA5-BFB6-F6C15BCB8BEE}" destId="{A53CF5F9-56DF-4B06-B6A1-B9A843B7A7AD}" srcOrd="0" destOrd="0" parTransId="{58409075-CB23-4349-849D-D7864F895371}" sibTransId="{FE0D1959-2CEF-43BD-BD62-FAFCEE035C41}"/>
    <dgm:cxn modelId="{52FEB632-2FD1-4E4F-B7D3-410ECE15D32F}" srcId="{A5441066-A434-4326-BC47-256648CA456C}" destId="{FE5544FB-1EDE-4B86-8D6B-1538C3D24326}" srcOrd="1" destOrd="0" parTransId="{A3E0E723-68B7-468D-8FC4-BF3C22FEA9C2}" sibTransId="{279C2FFE-B98E-48AE-A681-92E698249E9D}"/>
    <dgm:cxn modelId="{1FEB91F9-BF64-4D6C-8F7F-259DD16BBB3B}" srcId="{A5441066-A434-4326-BC47-256648CA456C}" destId="{C6758F6E-8AE6-48B2-8F07-BEA9D14D5702}" srcOrd="2" destOrd="0" parTransId="{4565EACD-0310-41EF-A022-27158B4E95C3}" sibTransId="{E14BB2FB-35D5-4501-8CBD-28DC1D3824D8}"/>
    <dgm:cxn modelId="{A128B0C4-2BED-4932-8D9D-58D331DC5335}" type="presOf" srcId="{C6758F6E-8AE6-48B2-8F07-BEA9D14D5702}" destId="{1C2A8699-8B7E-4A44-8054-45F51B0C9D8A}" srcOrd="1" destOrd="0" presId="urn:microsoft.com/office/officeart/2005/8/layout/list1"/>
    <dgm:cxn modelId="{734CB2A9-4ECA-4540-B6CE-35EBEA10C1C3}" type="presOf" srcId="{A53CF5F9-56DF-4B06-B6A1-B9A843B7A7AD}" destId="{49099B45-47B6-4E0B-97BB-C664E9297897}" srcOrd="0" destOrd="0" presId="urn:microsoft.com/office/officeart/2005/8/layout/list1"/>
    <dgm:cxn modelId="{2A7EE256-B7F2-4DB6-91A4-ED230D6BEF04}" type="presOf" srcId="{C6758F6E-8AE6-48B2-8F07-BEA9D14D5702}" destId="{F0B865BB-6644-40FD-A619-28B35A99AFFA}" srcOrd="0" destOrd="0" presId="urn:microsoft.com/office/officeart/2005/8/layout/list1"/>
    <dgm:cxn modelId="{89BC9B70-7FDF-4DA6-AA4D-F499AA75EB1E}" type="presOf" srcId="{FE5544FB-1EDE-4B86-8D6B-1538C3D24326}" destId="{70E1B5D1-9E38-4E7D-9E77-5A5493716489}" srcOrd="0" destOrd="0" presId="urn:microsoft.com/office/officeart/2005/8/layout/list1"/>
    <dgm:cxn modelId="{2F45BDC7-51ED-449C-B572-7DF677D8095F}" type="presOf" srcId="{0A709DC1-1E9F-4FA5-BFB6-F6C15BCB8BEE}" destId="{D4588B58-F72E-4C75-8094-E59F002FC996}" srcOrd="1" destOrd="0" presId="urn:microsoft.com/office/officeart/2005/8/layout/list1"/>
    <dgm:cxn modelId="{686A2D8C-E520-49A1-9132-9F51098E8C09}" srcId="{A5441066-A434-4326-BC47-256648CA456C}" destId="{0A709DC1-1E9F-4FA5-BFB6-F6C15BCB8BEE}" srcOrd="0" destOrd="0" parTransId="{7F9E00B6-E488-4386-97D0-6889A45C839F}" sibTransId="{5E900B59-CC6E-497D-B1B0-A3253BDF6858}"/>
    <dgm:cxn modelId="{1149766F-F955-4374-96C2-C5A18D210758}" srcId="{C6758F6E-8AE6-48B2-8F07-BEA9D14D5702}" destId="{76643787-9C2E-4FBF-85A5-86871C11599E}" srcOrd="0" destOrd="0" parTransId="{12813A66-CB5F-41B5-B7F7-F1B111345E5E}" sibTransId="{1BE50A90-B24F-4F3F-86D8-071A27BDDF73}"/>
    <dgm:cxn modelId="{86A8F7C4-8742-4586-8BB7-58D23E3872FF}" type="presOf" srcId="{A5441066-A434-4326-BC47-256648CA456C}" destId="{D5B1A7BE-7978-4879-8DDF-9BB67542A576}" srcOrd="0" destOrd="0" presId="urn:microsoft.com/office/officeart/2005/8/layout/list1"/>
    <dgm:cxn modelId="{767401D6-26E5-4549-84B6-C0DC7ED296CF}" type="presOf" srcId="{026E65AC-E835-4A56-8158-74D020DC7462}" destId="{12AD799D-4F22-4C6D-91E9-AFC590373C72}" srcOrd="0" destOrd="0" presId="urn:microsoft.com/office/officeart/2005/8/layout/list1"/>
    <dgm:cxn modelId="{18383A77-61FF-49D4-8A3A-39A35C31A14D}" type="presOf" srcId="{76643787-9C2E-4FBF-85A5-86871C11599E}" destId="{419785B3-20C3-4BF4-A8A8-E9983565B25A}" srcOrd="0" destOrd="0" presId="urn:microsoft.com/office/officeart/2005/8/layout/list1"/>
    <dgm:cxn modelId="{B3DDBB62-1B60-49B4-A178-99888F2972A6}" srcId="{FE5544FB-1EDE-4B86-8D6B-1538C3D24326}" destId="{026E65AC-E835-4A56-8158-74D020DC7462}" srcOrd="0" destOrd="0" parTransId="{5D046F2B-7B25-4A17-9B65-7AB8DB910EF4}" sibTransId="{7058C4A7-DA48-4D8B-AA3C-AD189BD41149}"/>
    <dgm:cxn modelId="{DDDA74DC-B888-4949-9141-B5CC482B45EF}" type="presOf" srcId="{0A709DC1-1E9F-4FA5-BFB6-F6C15BCB8BEE}" destId="{8B844240-2536-4E28-B06E-EB43518B20EE}" srcOrd="0" destOrd="0" presId="urn:microsoft.com/office/officeart/2005/8/layout/list1"/>
    <dgm:cxn modelId="{911EF1BB-6E99-4B76-AB7D-5B9A00C2987A}" type="presOf" srcId="{FE5544FB-1EDE-4B86-8D6B-1538C3D24326}" destId="{3EA1C3E5-FC68-4F62-ADBF-82AD74FE103F}" srcOrd="1" destOrd="0" presId="urn:microsoft.com/office/officeart/2005/8/layout/list1"/>
    <dgm:cxn modelId="{C63117E2-9E0F-4A75-876A-27E1CF154EA8}" type="presParOf" srcId="{D5B1A7BE-7978-4879-8DDF-9BB67542A576}" destId="{9EDC0809-D700-476D-AE2B-BF79BB5B2983}" srcOrd="0" destOrd="0" presId="urn:microsoft.com/office/officeart/2005/8/layout/list1"/>
    <dgm:cxn modelId="{FF7BC2D4-F417-4406-972F-387A0436D339}" type="presParOf" srcId="{9EDC0809-D700-476D-AE2B-BF79BB5B2983}" destId="{8B844240-2536-4E28-B06E-EB43518B20EE}" srcOrd="0" destOrd="0" presId="urn:microsoft.com/office/officeart/2005/8/layout/list1"/>
    <dgm:cxn modelId="{AC3852AE-AE5C-41EB-B2DE-30D943F6BC83}" type="presParOf" srcId="{9EDC0809-D700-476D-AE2B-BF79BB5B2983}" destId="{D4588B58-F72E-4C75-8094-E59F002FC996}" srcOrd="1" destOrd="0" presId="urn:microsoft.com/office/officeart/2005/8/layout/list1"/>
    <dgm:cxn modelId="{C22CD938-C846-4CCE-B1C3-6CDC0F69E9C8}" type="presParOf" srcId="{D5B1A7BE-7978-4879-8DDF-9BB67542A576}" destId="{E78945C9-57C2-4F8E-8B74-328CB9B6FB9F}" srcOrd="1" destOrd="0" presId="urn:microsoft.com/office/officeart/2005/8/layout/list1"/>
    <dgm:cxn modelId="{DC4FE0D3-C1AF-4210-B80C-4377819736CA}" type="presParOf" srcId="{D5B1A7BE-7978-4879-8DDF-9BB67542A576}" destId="{49099B45-47B6-4E0B-97BB-C664E9297897}" srcOrd="2" destOrd="0" presId="urn:microsoft.com/office/officeart/2005/8/layout/list1"/>
    <dgm:cxn modelId="{49F9654B-FB1E-437E-94B2-584326FD2756}" type="presParOf" srcId="{D5B1A7BE-7978-4879-8DDF-9BB67542A576}" destId="{6BDA6314-7E84-48DE-9AD2-15B9BD816E1B}" srcOrd="3" destOrd="0" presId="urn:microsoft.com/office/officeart/2005/8/layout/list1"/>
    <dgm:cxn modelId="{AB5044B7-9029-4728-883D-A3E11F7EFA4A}" type="presParOf" srcId="{D5B1A7BE-7978-4879-8DDF-9BB67542A576}" destId="{9387CCC2-8175-4AC6-9B74-187169CC2FFD}" srcOrd="4" destOrd="0" presId="urn:microsoft.com/office/officeart/2005/8/layout/list1"/>
    <dgm:cxn modelId="{AFC8DA3B-2574-42A3-AEE9-BDC44C326C87}" type="presParOf" srcId="{9387CCC2-8175-4AC6-9B74-187169CC2FFD}" destId="{70E1B5D1-9E38-4E7D-9E77-5A5493716489}" srcOrd="0" destOrd="0" presId="urn:microsoft.com/office/officeart/2005/8/layout/list1"/>
    <dgm:cxn modelId="{11299C6E-7C3C-48E6-8C8C-B80AE8E8C774}" type="presParOf" srcId="{9387CCC2-8175-4AC6-9B74-187169CC2FFD}" destId="{3EA1C3E5-FC68-4F62-ADBF-82AD74FE103F}" srcOrd="1" destOrd="0" presId="urn:microsoft.com/office/officeart/2005/8/layout/list1"/>
    <dgm:cxn modelId="{261E41D4-4426-45F7-943B-60FFA6C4BBA0}" type="presParOf" srcId="{D5B1A7BE-7978-4879-8DDF-9BB67542A576}" destId="{FBACE025-DB4E-4CC8-AAC0-9BCC92A4E998}" srcOrd="5" destOrd="0" presId="urn:microsoft.com/office/officeart/2005/8/layout/list1"/>
    <dgm:cxn modelId="{37985767-3BEE-47FC-A75F-5EB3E2EF2B12}" type="presParOf" srcId="{D5B1A7BE-7978-4879-8DDF-9BB67542A576}" destId="{12AD799D-4F22-4C6D-91E9-AFC590373C72}" srcOrd="6" destOrd="0" presId="urn:microsoft.com/office/officeart/2005/8/layout/list1"/>
    <dgm:cxn modelId="{69199486-4BC9-4D84-B8D7-DA9721E18C1D}" type="presParOf" srcId="{D5B1A7BE-7978-4879-8DDF-9BB67542A576}" destId="{5C463BE1-45ED-409E-BBA6-51A6C0B78D77}" srcOrd="7" destOrd="0" presId="urn:microsoft.com/office/officeart/2005/8/layout/list1"/>
    <dgm:cxn modelId="{2458A713-774F-4BDC-A31D-6DC6C05A02B1}" type="presParOf" srcId="{D5B1A7BE-7978-4879-8DDF-9BB67542A576}" destId="{737F30BA-30D0-4EED-9FDA-30BA44F0B606}" srcOrd="8" destOrd="0" presId="urn:microsoft.com/office/officeart/2005/8/layout/list1"/>
    <dgm:cxn modelId="{4803504E-7655-4307-855C-C01E9EFE53C9}" type="presParOf" srcId="{737F30BA-30D0-4EED-9FDA-30BA44F0B606}" destId="{F0B865BB-6644-40FD-A619-28B35A99AFFA}" srcOrd="0" destOrd="0" presId="urn:microsoft.com/office/officeart/2005/8/layout/list1"/>
    <dgm:cxn modelId="{2FA240B7-4A46-47A3-B844-E4A9CBBC9570}" type="presParOf" srcId="{737F30BA-30D0-4EED-9FDA-30BA44F0B606}" destId="{1C2A8699-8B7E-4A44-8054-45F51B0C9D8A}" srcOrd="1" destOrd="0" presId="urn:microsoft.com/office/officeart/2005/8/layout/list1"/>
    <dgm:cxn modelId="{E9AD212A-137B-49F8-B2E2-492FD4B87EC3}" type="presParOf" srcId="{D5B1A7BE-7978-4879-8DDF-9BB67542A576}" destId="{FAE2555F-091A-4230-93F3-8793267B3E89}" srcOrd="9" destOrd="0" presId="urn:microsoft.com/office/officeart/2005/8/layout/list1"/>
    <dgm:cxn modelId="{B653332B-505A-475F-A8BF-50AAE5B3E618}" type="presParOf" srcId="{D5B1A7BE-7978-4879-8DDF-9BB67542A576}" destId="{419785B3-20C3-4BF4-A8A8-E9983565B2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82C27-1BB8-4BD8-B048-CC5674E9E738}">
      <dsp:nvSpPr>
        <dsp:cNvPr id="0" name=""/>
        <dsp:cNvSpPr/>
      </dsp:nvSpPr>
      <dsp:spPr>
        <a:xfrm>
          <a:off x="0" y="373681"/>
          <a:ext cx="10493375" cy="1827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402" tIns="416560" rIns="8144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性能公平算法</a:t>
          </a:r>
          <a:r>
            <a:rPr lang="zh-CN" altLang="en-US" sz="2000" kern="1200" dirty="0"/>
            <a:t>应当能够实现</a:t>
          </a:r>
          <a:r>
            <a:rPr lang="en-US" altLang="en-US" sz="2000" kern="1200" dirty="0"/>
            <a:t>SSD</a:t>
          </a:r>
          <a:r>
            <a:rPr lang="zh-CN" altLang="en-US" sz="2000" kern="1200" dirty="0"/>
            <a:t>多租户情况下对各租户的绝对公平，无租户饿死或者拥有太多服务的</a:t>
          </a:r>
          <a:r>
            <a:rPr lang="zh-CN" altLang="en-US" sz="2000" kern="1200" dirty="0" smtClean="0"/>
            <a:t>情况。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性能</a:t>
          </a:r>
          <a:r>
            <a:rPr lang="zh-CN" altLang="en-US" sz="2000" kern="1200" dirty="0"/>
            <a:t>隔离算法应当使得各租户的带宽和</a:t>
          </a:r>
          <a:r>
            <a:rPr lang="en-US" altLang="en-US" sz="2000" kern="1200" dirty="0"/>
            <a:t>IOPS</a:t>
          </a:r>
          <a:r>
            <a:rPr lang="zh-CN" altLang="en-US" sz="2000" kern="1200" dirty="0"/>
            <a:t>等互不影响，并且拥有合理的写</a:t>
          </a:r>
          <a:r>
            <a:rPr lang="zh-CN" altLang="en-US" sz="2000" kern="1200" dirty="0" smtClean="0"/>
            <a:t>放大。</a:t>
          </a:r>
          <a:endParaRPr lang="zh-CN" altLang="en-US" sz="2000" kern="1200" dirty="0"/>
        </a:p>
      </dsp:txBody>
      <dsp:txXfrm>
        <a:off x="0" y="373681"/>
        <a:ext cx="10493375" cy="1827000"/>
      </dsp:txXfrm>
    </dsp:sp>
    <dsp:sp modelId="{B0A9B85D-AC50-4F5F-A4C7-51DE8E7780A5}">
      <dsp:nvSpPr>
        <dsp:cNvPr id="0" name=""/>
        <dsp:cNvSpPr/>
      </dsp:nvSpPr>
      <dsp:spPr>
        <a:xfrm>
          <a:off x="524668" y="78481"/>
          <a:ext cx="7345362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637" tIns="0" rIns="27763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确定性能公平和性能隔离的算法</a:t>
          </a:r>
          <a:endParaRPr lang="zh-CN" altLang="en-US" sz="2000" kern="1200" dirty="0"/>
        </a:p>
      </dsp:txBody>
      <dsp:txXfrm>
        <a:off x="553489" y="107302"/>
        <a:ext cx="7287720" cy="532758"/>
      </dsp:txXfrm>
    </dsp:sp>
    <dsp:sp modelId="{DD44137C-C3D7-4F08-B645-92F54D5BD890}">
      <dsp:nvSpPr>
        <dsp:cNvPr id="0" name=""/>
        <dsp:cNvSpPr/>
      </dsp:nvSpPr>
      <dsp:spPr>
        <a:xfrm>
          <a:off x="0" y="2603881"/>
          <a:ext cx="10493375" cy="866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402" tIns="416560" rIns="8144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算法复杂度分析和工程化实现、验证，各参数达到产品化要求。</a:t>
          </a:r>
          <a:endParaRPr lang="zh-CN" altLang="en-US" sz="2000" kern="1200" dirty="0"/>
        </a:p>
      </dsp:txBody>
      <dsp:txXfrm>
        <a:off x="0" y="2603881"/>
        <a:ext cx="10493375" cy="866250"/>
      </dsp:txXfrm>
    </dsp:sp>
    <dsp:sp modelId="{8CE6F0EC-180C-44D4-BDD9-173F6E015424}">
      <dsp:nvSpPr>
        <dsp:cNvPr id="0" name=""/>
        <dsp:cNvSpPr/>
      </dsp:nvSpPr>
      <dsp:spPr>
        <a:xfrm>
          <a:off x="524668" y="2308681"/>
          <a:ext cx="7345362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637" tIns="0" rIns="27763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算法分析和工程化</a:t>
          </a:r>
          <a:endParaRPr lang="zh-CN" altLang="en-US" sz="2000" kern="1200" dirty="0"/>
        </a:p>
      </dsp:txBody>
      <dsp:txXfrm>
        <a:off x="553489" y="2337502"/>
        <a:ext cx="7287720" cy="532758"/>
      </dsp:txXfrm>
    </dsp:sp>
    <dsp:sp modelId="{B4A02F3E-2664-4B1E-8FB1-54B218A9D274}">
      <dsp:nvSpPr>
        <dsp:cNvPr id="0" name=""/>
        <dsp:cNvSpPr/>
      </dsp:nvSpPr>
      <dsp:spPr>
        <a:xfrm>
          <a:off x="0" y="3873331"/>
          <a:ext cx="10493375" cy="866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402" tIns="416560" rIns="8144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/>
            <a:t> 设计和搭建测试平台</a:t>
          </a:r>
          <a:r>
            <a:rPr lang="zh-CN" altLang="en-US" sz="2000" kern="1200" dirty="0" smtClean="0"/>
            <a:t>，收集算法数据，评估</a:t>
          </a:r>
          <a:r>
            <a:rPr lang="zh-CN" altLang="en-US" sz="2000" kern="1200" dirty="0"/>
            <a:t>算法的可行性和</a:t>
          </a:r>
          <a:r>
            <a:rPr lang="zh-CN" altLang="en-US" sz="2000" kern="1200" dirty="0" smtClean="0"/>
            <a:t>功能性。</a:t>
          </a:r>
          <a:endParaRPr lang="zh-CN" altLang="en-US" sz="2000" kern="1200" dirty="0"/>
        </a:p>
      </dsp:txBody>
      <dsp:txXfrm>
        <a:off x="0" y="3873331"/>
        <a:ext cx="10493375" cy="866250"/>
      </dsp:txXfrm>
    </dsp:sp>
    <dsp:sp modelId="{2ABE78F6-0BED-4AA2-88A7-0A0312C7F32B}">
      <dsp:nvSpPr>
        <dsp:cNvPr id="0" name=""/>
        <dsp:cNvSpPr/>
      </dsp:nvSpPr>
      <dsp:spPr>
        <a:xfrm>
          <a:off x="524668" y="3578131"/>
          <a:ext cx="7345362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637" tIns="0" rIns="27763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实现数据收集和分析</a:t>
          </a:r>
          <a:endParaRPr lang="zh-CN" altLang="en-US" sz="2000" kern="1200" dirty="0"/>
        </a:p>
      </dsp:txBody>
      <dsp:txXfrm>
        <a:off x="553489" y="3606952"/>
        <a:ext cx="728772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57B6C-A3E2-4494-A5FE-0B54FFF812F5}">
      <dsp:nvSpPr>
        <dsp:cNvPr id="0" name=""/>
        <dsp:cNvSpPr/>
      </dsp:nvSpPr>
      <dsp:spPr>
        <a:xfrm>
          <a:off x="0" y="381266"/>
          <a:ext cx="4892039" cy="1122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677" tIns="479044" rIns="3796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历史数据泛化能力弱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不同厂商元器件、固件方案存在差异性</a:t>
          </a:r>
          <a:endParaRPr lang="zh-CN" altLang="en-US" sz="1600" kern="1200" dirty="0"/>
        </a:p>
      </dsp:txBody>
      <dsp:txXfrm>
        <a:off x="0" y="381266"/>
        <a:ext cx="4892039" cy="1122975"/>
      </dsp:txXfrm>
    </dsp:sp>
    <dsp:sp modelId="{7AFB2D2E-8872-4002-9BBD-43E6361EE419}">
      <dsp:nvSpPr>
        <dsp:cNvPr id="0" name=""/>
        <dsp:cNvSpPr/>
      </dsp:nvSpPr>
      <dsp:spPr>
        <a:xfrm>
          <a:off x="244602" y="41786"/>
          <a:ext cx="3424428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435" tIns="0" rIns="1294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预测精度差</a:t>
          </a:r>
          <a:endParaRPr lang="zh-CN" altLang="en-US" sz="2000" kern="1200" dirty="0"/>
        </a:p>
      </dsp:txBody>
      <dsp:txXfrm>
        <a:off x="277746" y="74930"/>
        <a:ext cx="3358140" cy="612672"/>
      </dsp:txXfrm>
    </dsp:sp>
    <dsp:sp modelId="{44E91711-1900-4A30-B558-94D21BCDC6BE}">
      <dsp:nvSpPr>
        <dsp:cNvPr id="0" name=""/>
        <dsp:cNvSpPr/>
      </dsp:nvSpPr>
      <dsp:spPr>
        <a:xfrm>
          <a:off x="0" y="1967921"/>
          <a:ext cx="4892039" cy="833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677" tIns="479044" rIns="3796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数据来源不直接</a:t>
          </a:r>
          <a:endParaRPr lang="zh-CN" altLang="en-US" sz="1600" kern="1200" dirty="0"/>
        </a:p>
      </dsp:txBody>
      <dsp:txXfrm>
        <a:off x="0" y="1967921"/>
        <a:ext cx="4892039" cy="833175"/>
      </dsp:txXfrm>
    </dsp:sp>
    <dsp:sp modelId="{7082F40A-E5AF-47AA-85CC-F711E2B1D45B}">
      <dsp:nvSpPr>
        <dsp:cNvPr id="0" name=""/>
        <dsp:cNvSpPr/>
      </dsp:nvSpPr>
      <dsp:spPr>
        <a:xfrm>
          <a:off x="244602" y="1628441"/>
          <a:ext cx="3424428" cy="67896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435" tIns="0" rIns="1294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预测滞后性明显</a:t>
          </a:r>
          <a:endParaRPr lang="zh-CN" altLang="en-US" sz="2000" kern="1200" dirty="0"/>
        </a:p>
      </dsp:txBody>
      <dsp:txXfrm>
        <a:off x="277746" y="1661585"/>
        <a:ext cx="3358140" cy="612672"/>
      </dsp:txXfrm>
    </dsp:sp>
    <dsp:sp modelId="{F80AAFEA-CB7D-4BFC-A51E-991070107C25}">
      <dsp:nvSpPr>
        <dsp:cNvPr id="0" name=""/>
        <dsp:cNvSpPr/>
      </dsp:nvSpPr>
      <dsp:spPr>
        <a:xfrm>
          <a:off x="0" y="3264776"/>
          <a:ext cx="4892039" cy="833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677" tIns="479044" rIns="3796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P/E cycle</a:t>
          </a:r>
          <a:r>
            <a:rPr lang="zh-CN" altLang="en-US" sz="1600" kern="1200" dirty="0" smtClean="0"/>
            <a:t>参数单一，盘片容易被“误杀”</a:t>
          </a:r>
          <a:endParaRPr lang="zh-CN" altLang="en-US" sz="1600" kern="1200" dirty="0"/>
        </a:p>
      </dsp:txBody>
      <dsp:txXfrm>
        <a:off x="0" y="3264776"/>
        <a:ext cx="4892039" cy="833175"/>
      </dsp:txXfrm>
    </dsp:sp>
    <dsp:sp modelId="{302E725E-175B-4249-8943-BF7D23EE5D1D}">
      <dsp:nvSpPr>
        <dsp:cNvPr id="0" name=""/>
        <dsp:cNvSpPr/>
      </dsp:nvSpPr>
      <dsp:spPr>
        <a:xfrm>
          <a:off x="244602" y="2925296"/>
          <a:ext cx="3424428" cy="67896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435" tIns="0" rIns="12943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“误杀”概率高</a:t>
          </a:r>
          <a:endParaRPr lang="zh-CN" altLang="en-US" sz="2000" kern="1200" dirty="0"/>
        </a:p>
      </dsp:txBody>
      <dsp:txXfrm>
        <a:off x="277746" y="2958440"/>
        <a:ext cx="3358140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99B45-47B6-4E0B-97BB-C664E9297897}">
      <dsp:nvSpPr>
        <dsp:cNvPr id="0" name=""/>
        <dsp:cNvSpPr/>
      </dsp:nvSpPr>
      <dsp:spPr>
        <a:xfrm>
          <a:off x="0" y="369384"/>
          <a:ext cx="10493375" cy="12820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402" tIns="458216" rIns="8144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确定用于</a:t>
          </a:r>
          <a:r>
            <a:rPr lang="en-US" altLang="en-US" sz="2200" kern="1200" dirty="0" smtClean="0"/>
            <a:t>NAND</a:t>
          </a:r>
          <a:r>
            <a:rPr lang="zh-CN" altLang="en-US" sz="2200" kern="1200" dirty="0" smtClean="0"/>
            <a:t>健康程度的评估指标，并且该指标可以在盘上实时获取，能够准确用于</a:t>
          </a:r>
          <a:r>
            <a:rPr lang="en-US" altLang="en-US" sz="2200" kern="1200" dirty="0" smtClean="0"/>
            <a:t>NAND</a:t>
          </a:r>
          <a:r>
            <a:rPr lang="zh-CN" altLang="en-US" sz="2200" kern="1200" dirty="0" smtClean="0"/>
            <a:t>健康程度评估。</a:t>
          </a:r>
          <a:endParaRPr lang="zh-CN" altLang="en-US" sz="2200" kern="1200" dirty="0"/>
        </a:p>
      </dsp:txBody>
      <dsp:txXfrm>
        <a:off x="0" y="369384"/>
        <a:ext cx="10493375" cy="1282049"/>
      </dsp:txXfrm>
    </dsp:sp>
    <dsp:sp modelId="{D4588B58-F72E-4C75-8094-E59F002FC996}">
      <dsp:nvSpPr>
        <dsp:cNvPr id="0" name=""/>
        <dsp:cNvSpPr/>
      </dsp:nvSpPr>
      <dsp:spPr>
        <a:xfrm>
          <a:off x="524668" y="44664"/>
          <a:ext cx="7345362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637" tIns="0" rIns="27763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确定评估指标</a:t>
          </a:r>
          <a:endParaRPr lang="zh-CN" altLang="en-US" sz="2200" kern="1200" dirty="0"/>
        </a:p>
      </dsp:txBody>
      <dsp:txXfrm>
        <a:off x="556371" y="76367"/>
        <a:ext cx="7281956" cy="586034"/>
      </dsp:txXfrm>
    </dsp:sp>
    <dsp:sp modelId="{12AD799D-4F22-4C6D-91E9-AFC590373C72}">
      <dsp:nvSpPr>
        <dsp:cNvPr id="0" name=""/>
        <dsp:cNvSpPr/>
      </dsp:nvSpPr>
      <dsp:spPr>
        <a:xfrm>
          <a:off x="0" y="2094954"/>
          <a:ext cx="10493375" cy="12820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402" tIns="458216" rIns="8144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基于</a:t>
          </a:r>
          <a:r>
            <a:rPr lang="en-US" altLang="en-US" sz="2200" kern="1200" dirty="0" smtClean="0"/>
            <a:t>NAND</a:t>
          </a:r>
          <a:r>
            <a:rPr lang="zh-CN" altLang="en-US" sz="2200" kern="1200" dirty="0" smtClean="0"/>
            <a:t>评估指标给出具体实验方案，并提供单个物理块以及超级块的健康评估算法，实现算法单盘上的工程化实现及部署。</a:t>
          </a:r>
          <a:endParaRPr lang="zh-CN" altLang="en-US" sz="2200" kern="1200" dirty="0"/>
        </a:p>
      </dsp:txBody>
      <dsp:txXfrm>
        <a:off x="0" y="2094954"/>
        <a:ext cx="10493375" cy="1282049"/>
      </dsp:txXfrm>
    </dsp:sp>
    <dsp:sp modelId="{3EA1C3E5-FC68-4F62-ADBF-82AD74FE103F}">
      <dsp:nvSpPr>
        <dsp:cNvPr id="0" name=""/>
        <dsp:cNvSpPr/>
      </dsp:nvSpPr>
      <dsp:spPr>
        <a:xfrm>
          <a:off x="524668" y="1770234"/>
          <a:ext cx="7345362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637" tIns="0" rIns="27763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设计评估算法</a:t>
          </a:r>
          <a:endParaRPr lang="zh-CN" altLang="en-US" sz="2200" kern="1200" dirty="0"/>
        </a:p>
      </dsp:txBody>
      <dsp:txXfrm>
        <a:off x="556371" y="1801937"/>
        <a:ext cx="7281956" cy="586034"/>
      </dsp:txXfrm>
    </dsp:sp>
    <dsp:sp modelId="{419785B3-20C3-4BF4-A8A8-E9983565B25A}">
      <dsp:nvSpPr>
        <dsp:cNvPr id="0" name=""/>
        <dsp:cNvSpPr/>
      </dsp:nvSpPr>
      <dsp:spPr>
        <a:xfrm>
          <a:off x="0" y="3820524"/>
          <a:ext cx="10493375" cy="952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402" tIns="458216" rIns="8144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完成基于上述算法的数据收集以及验证评估报告。</a:t>
          </a:r>
          <a:endParaRPr lang="zh-CN" altLang="en-US" sz="2200" kern="1200" dirty="0"/>
        </a:p>
      </dsp:txBody>
      <dsp:txXfrm>
        <a:off x="0" y="3820524"/>
        <a:ext cx="10493375" cy="952875"/>
      </dsp:txXfrm>
    </dsp:sp>
    <dsp:sp modelId="{1C2A8699-8B7E-4A44-8054-45F51B0C9D8A}">
      <dsp:nvSpPr>
        <dsp:cNvPr id="0" name=""/>
        <dsp:cNvSpPr/>
      </dsp:nvSpPr>
      <dsp:spPr>
        <a:xfrm>
          <a:off x="524668" y="3495804"/>
          <a:ext cx="7345362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637" tIns="0" rIns="27763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数据收集和验证</a:t>
          </a:r>
          <a:endParaRPr lang="zh-CN" altLang="en-US" sz="2200" kern="1200" dirty="0"/>
        </a:p>
      </dsp:txBody>
      <dsp:txXfrm>
        <a:off x="556371" y="3527507"/>
        <a:ext cx="728195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5D91-BD77-4741-A5EB-AD88D0E38514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E77BC-6B01-401E-AA93-5558CA2ECF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运维自动化、智能化能显著地提高数据中心的运维水平，同时也能大幅降低数据中心出现严重故障的风险。</a:t>
            </a:r>
            <a:endParaRPr lang="en-US" altLang="zh-CN" sz="12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客户只能运用历史并且间接的数据来训练机器学习模型，并且不同盘片的元器件、固件方案都各有差异，想要做到非常高的精度难度还是比较大。</a:t>
            </a:r>
            <a:endParaRPr lang="en-US" altLang="zh-CN" sz="140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客户只能运用间接的数据来预测和评估盘片的健康程度，预测的结果很难做到及时和提前。</a:t>
            </a:r>
            <a:endParaRPr lang="en-US" altLang="zh-CN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基于传统的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NAND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磨损均衡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NAND P/E)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及寿命评估算法，未考虑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Die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之间的差异性，仅通过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NAND P/E Cycle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无法精确判断盘片的健康程度，会导致健康盘片被“误杀”淘汰。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在满足可靠性的基础上如果能充分挖掘</a:t>
            </a:r>
            <a:r>
              <a:rPr lang="en-US" altLang="zh-CN" sz="1200" dirty="0" smtClean="0"/>
              <a:t>SSD</a:t>
            </a:r>
            <a:r>
              <a:rPr lang="zh-CN" altLang="en-US" sz="1200" dirty="0" smtClean="0"/>
              <a:t>的使用寿命可以显著降低客户使用盘片的成本，本项目可以通过运用科学化的评估算法精准评估</a:t>
            </a:r>
            <a:r>
              <a:rPr lang="en-US" altLang="zh-CN" sz="1200" dirty="0" smtClean="0"/>
              <a:t>NAND</a:t>
            </a:r>
            <a:r>
              <a:rPr lang="zh-CN" altLang="en-US" sz="1200" dirty="0" smtClean="0"/>
              <a:t>的磨损程度，尽最大可能地释放</a:t>
            </a:r>
            <a:r>
              <a:rPr lang="en-US" altLang="zh-CN" sz="1200" dirty="0" smtClean="0"/>
              <a:t>SSD</a:t>
            </a:r>
            <a:r>
              <a:rPr lang="zh-CN" altLang="en-US" sz="1200" dirty="0" smtClean="0"/>
              <a:t>的寿命潜力。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E77BC-6B01-401E-AA93-5558CA2ECF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4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7" b="15374"/>
          <a:stretch>
            <a:fillRect/>
          </a:stretch>
        </p:blipFill>
        <p:spPr>
          <a:xfrm>
            <a:off x="0" y="0"/>
            <a:ext cx="12192000" cy="687164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7164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02" y="1139441"/>
            <a:ext cx="2599795" cy="900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35999" y="5929843"/>
            <a:ext cx="2520000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深圳市江波龙电子股份有限公司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dist"/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Shenzhen </a:t>
            </a:r>
            <a:r>
              <a:rPr lang="en-US" altLang="zh-CN" sz="1050" dirty="0" err="1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Longsys</a:t>
            </a: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Electronics Co., Ltd.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 userDrawn="1">
            <p:ph type="title"/>
          </p:nvPr>
        </p:nvSpPr>
        <p:spPr>
          <a:xfrm>
            <a:off x="838200" y="2945934"/>
            <a:ext cx="10515600" cy="96613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object 7"/>
          <p:cNvSpPr txBox="1"/>
          <p:nvPr userDrawn="1"/>
        </p:nvSpPr>
        <p:spPr>
          <a:xfrm>
            <a:off x="1399210" y="5979857"/>
            <a:ext cx="1803400" cy="16671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chemeClr val="tx1"/>
                </a:solidFill>
                <a:cs typeface="+mn-ea"/>
                <a:sym typeface="+mn-lt"/>
              </a:rPr>
              <a:t>深圳市江波龙电子股份有限公司</a:t>
            </a:r>
          </a:p>
        </p:txBody>
      </p:sp>
      <p:sp>
        <p:nvSpPr>
          <p:cNvPr id="27" name="object 8"/>
          <p:cNvSpPr txBox="1"/>
          <p:nvPr userDrawn="1"/>
        </p:nvSpPr>
        <p:spPr>
          <a:xfrm>
            <a:off x="1085219" y="6146569"/>
            <a:ext cx="2431382" cy="16671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chemeClr val="tx1"/>
                </a:solidFill>
                <a:cs typeface="+mn-ea"/>
                <a:sym typeface="+mn-lt"/>
              </a:rPr>
              <a:t>Shenzhen </a:t>
            </a:r>
            <a:r>
              <a:rPr sz="1000" spc="-5" dirty="0">
                <a:solidFill>
                  <a:schemeClr val="tx1"/>
                </a:solidFill>
                <a:cs typeface="+mn-ea"/>
                <a:sym typeface="+mn-lt"/>
              </a:rPr>
              <a:t>Longsys Electronics Co.</a:t>
            </a:r>
            <a:r>
              <a:rPr sz="1000" spc="-4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sz="1000" spc="-15" dirty="0">
                <a:solidFill>
                  <a:schemeClr val="tx1"/>
                </a:solidFill>
                <a:cs typeface="+mn-ea"/>
                <a:sym typeface="+mn-lt"/>
              </a:rPr>
              <a:t>Ltd</a:t>
            </a:r>
            <a:endParaRPr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sz="quarter" idx="10"/>
          </p:nvPr>
        </p:nvSpPr>
        <p:spPr>
          <a:xfrm>
            <a:off x="3624257" y="4060137"/>
            <a:ext cx="4979987" cy="59055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845" y="515166"/>
            <a:ext cx="10515600" cy="757851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404" y="1545947"/>
            <a:ext cx="10493188" cy="481713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9898400" y="406572"/>
            <a:ext cx="1894518" cy="296260"/>
            <a:chOff x="5668385" y="1654997"/>
            <a:chExt cx="1818660" cy="261397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385" y="1654997"/>
              <a:ext cx="798626" cy="254108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6450289" y="1739881"/>
              <a:ext cx="1036756" cy="176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Everything for Memory</a:t>
              </a:r>
              <a:endParaRPr lang="zh-CN" altLang="en-US" sz="7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1998" y="716232"/>
            <a:ext cx="11430000" cy="35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093" y="782272"/>
            <a:ext cx="11430000" cy="3556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1845" y="515166"/>
            <a:ext cx="10515600" cy="757851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2344" y="6312214"/>
            <a:ext cx="11430000" cy="35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39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13771" y="0"/>
            <a:ext cx="12178229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3771" y="2505670"/>
            <a:ext cx="12192000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Everything for 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emory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729"/>
            <a:ext cx="10515600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9898400" y="406572"/>
            <a:ext cx="1894518" cy="296260"/>
            <a:chOff x="5668385" y="1654997"/>
            <a:chExt cx="1818660" cy="26139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385" y="1654997"/>
              <a:ext cx="798626" cy="25410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450289" y="1739881"/>
              <a:ext cx="1036756" cy="176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Everything for Memory</a:t>
              </a:r>
              <a:endParaRPr lang="zh-CN" altLang="en-US" sz="7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62908"/>
            <a:ext cx="10515600" cy="17491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/>
              <a:t>江波</a:t>
            </a:r>
            <a:r>
              <a:rPr lang="zh-CN" altLang="en-US" sz="4400" dirty="0" smtClean="0"/>
              <a:t>龙 </a:t>
            </a:r>
            <a:r>
              <a:rPr lang="en-US" altLang="zh-CN" sz="4400" dirty="0" smtClean="0"/>
              <a:t>- </a:t>
            </a:r>
            <a:r>
              <a:rPr lang="zh-CN" altLang="en-US" sz="4400" dirty="0" smtClean="0"/>
              <a:t>广东工业大学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2025 </a:t>
            </a:r>
            <a:r>
              <a:rPr lang="zh-CN" altLang="en-US" sz="4400" dirty="0" smtClean="0"/>
              <a:t>技术联合开发项目介绍</a:t>
            </a:r>
            <a:endParaRPr lang="en-US" altLang="zh-CN" sz="4400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 smtClean="0"/>
              <a:t>2024/12/27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技术指标参数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 </a:t>
            </a:r>
            <a:r>
              <a:rPr lang="zh-CN" altLang="en-US" sz="1800" dirty="0" smtClean="0"/>
              <a:t>各</a:t>
            </a:r>
            <a:r>
              <a:rPr lang="zh-CN" altLang="en-US" sz="1800" dirty="0"/>
              <a:t>租户在企业级</a:t>
            </a:r>
            <a:r>
              <a:rPr lang="en-US" altLang="zh-CN" sz="1800" dirty="0"/>
              <a:t>SSD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获得的服务与其优先级</a:t>
            </a:r>
            <a:r>
              <a:rPr lang="zh-CN" altLang="en-US" sz="1800" dirty="0"/>
              <a:t>的符合程度</a:t>
            </a:r>
          </a:p>
          <a:p>
            <a:r>
              <a:rPr lang="zh-CN" altLang="en-US" sz="1800" dirty="0"/>
              <a:t> </a:t>
            </a:r>
            <a:r>
              <a:rPr lang="zh-CN" altLang="en-US" sz="1800" dirty="0" smtClean="0"/>
              <a:t>各租户带宽，</a:t>
            </a:r>
            <a:r>
              <a:rPr lang="en-US" altLang="zh-CN" sz="1800" dirty="0" smtClean="0"/>
              <a:t>IOPS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写</a:t>
            </a:r>
            <a:r>
              <a:rPr lang="zh-CN" altLang="en-US" sz="1800" dirty="0"/>
              <a:t>放大</a:t>
            </a:r>
            <a:r>
              <a:rPr lang="zh-CN" altLang="en-US" sz="1800" dirty="0" smtClean="0"/>
              <a:t>等</a:t>
            </a:r>
            <a:r>
              <a:rPr lang="zh-CN" altLang="en-US" sz="1800" dirty="0"/>
              <a:t>参数</a:t>
            </a:r>
            <a:r>
              <a:rPr lang="zh-CN" altLang="en-US" sz="1800" dirty="0" smtClean="0"/>
              <a:t>相对</a:t>
            </a:r>
            <a:r>
              <a:rPr lang="zh-CN" altLang="en-US" sz="1800" dirty="0"/>
              <a:t>于单个租户</a:t>
            </a:r>
            <a:r>
              <a:rPr lang="zh-CN" altLang="en-US" sz="1800" dirty="0" smtClean="0"/>
              <a:t>的技术</a:t>
            </a:r>
            <a:r>
              <a:rPr lang="zh-CN" altLang="en-US" sz="1800" dirty="0"/>
              <a:t>指标的比值</a:t>
            </a:r>
          </a:p>
        </p:txBody>
      </p:sp>
    </p:spTree>
    <p:extLst>
      <p:ext uri="{BB962C8B-B14F-4D97-AF65-F5344CB8AC3E}">
        <p14:creationId xmlns:p14="http://schemas.microsoft.com/office/powerpoint/2010/main" val="140220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项目计划和成员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992147"/>
              </p:ext>
            </p:extLst>
          </p:nvPr>
        </p:nvGraphicFramePr>
        <p:xfrm>
          <a:off x="1030286" y="1539875"/>
          <a:ext cx="8433754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97">
                  <a:extLst>
                    <a:ext uri="{9D8B030D-6E8A-4147-A177-3AD203B41FA5}">
                      <a16:colId xmlns:a16="http://schemas.microsoft.com/office/drawing/2014/main" val="1746250383"/>
                    </a:ext>
                  </a:extLst>
                </a:gridCol>
                <a:gridCol w="6433457">
                  <a:extLst>
                    <a:ext uri="{9D8B030D-6E8A-4147-A177-3AD203B41FA5}">
                      <a16:colId xmlns:a16="http://schemas.microsoft.com/office/drawing/2014/main" val="2129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预计研发周期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年 （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2025/1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– 2026/1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3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企业投入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资深总监 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张杨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高级主管工程师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</a:rPr>
                        <a:t>姚磊 </a:t>
                      </a:r>
                      <a:r>
                        <a:rPr lang="en-US" altLang="zh-CN" b="1" baseline="0" dirty="0" err="1" smtClean="0">
                          <a:solidFill>
                            <a:schemeClr val="tx1"/>
                          </a:solidFill>
                        </a:rPr>
                        <a:t>Vally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高级主管工程师 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罗金富 </a:t>
                      </a:r>
                      <a:r>
                        <a:rPr lang="en-US" altLang="zh-CN" b="1" dirty="0" err="1" smtClean="0">
                          <a:solidFill>
                            <a:schemeClr val="tx1"/>
                          </a:solidFill>
                        </a:rPr>
                        <a:t>Alair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高级主管工程师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</a:rPr>
                        <a:t>朱帅锋</a:t>
                      </a:r>
                      <a:endParaRPr lang="en-US" altLang="zh-CN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</a:rPr>
                        <a:t>项目经理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</a:rPr>
                        <a:t> 邵长瑞</a:t>
                      </a:r>
                      <a:endParaRPr lang="en-US" altLang="zh-CN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5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4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Yuhong</a:t>
            </a:r>
            <a:r>
              <a:rPr lang="en-US" altLang="zh-CN" dirty="0" smtClean="0"/>
              <a:t> </a:t>
            </a:r>
            <a:r>
              <a:rPr lang="en-US" altLang="zh-CN" dirty="0"/>
              <a:t>Wen, You Zhou, </a:t>
            </a:r>
            <a:r>
              <a:rPr lang="en-US" altLang="zh-CN" dirty="0" err="1"/>
              <a:t>Fei</a:t>
            </a:r>
            <a:r>
              <a:rPr lang="en-US" altLang="zh-CN" dirty="0"/>
              <a:t> Wu, Shu Li, </a:t>
            </a:r>
            <a:r>
              <a:rPr lang="en-US" altLang="zh-CN" dirty="0" err="1"/>
              <a:t>Zhenghong</a:t>
            </a:r>
            <a:r>
              <a:rPr lang="en-US" altLang="zh-CN" dirty="0"/>
              <a:t> Wang, and </a:t>
            </a:r>
            <a:r>
              <a:rPr lang="en-US" altLang="zh-CN" dirty="0" err="1"/>
              <a:t>Changsheng</a:t>
            </a:r>
            <a:r>
              <a:rPr lang="en-US" altLang="zh-CN" dirty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. 2022. WA-</a:t>
            </a:r>
            <a:r>
              <a:rPr lang="en-US" altLang="zh-CN" dirty="0" err="1"/>
              <a:t>OPShare</a:t>
            </a:r>
            <a:r>
              <a:rPr lang="en-US" altLang="zh-CN" dirty="0"/>
              <a:t>: Workload adaptive over-provisioning space allocation for multi-tenant SSDs. IEEE Transactions on Computer-aided Design of Integrated Circuits and Systems 41, 11 (2022), 4527-4538.</a:t>
            </a:r>
          </a:p>
          <a:p>
            <a:r>
              <a:rPr lang="en-US" altLang="zh-CN" dirty="0" err="1" smtClean="0"/>
              <a:t>Jiahao</a:t>
            </a:r>
            <a:r>
              <a:rPr lang="en-US" altLang="zh-CN" dirty="0" smtClean="0"/>
              <a:t> </a:t>
            </a:r>
            <a:r>
              <a:rPr lang="en-US" altLang="zh-CN" dirty="0"/>
              <a:t>Liu, Fang Wang, and Dan Feng. 2019. </a:t>
            </a:r>
            <a:r>
              <a:rPr lang="en-US" altLang="zh-CN" dirty="0" err="1"/>
              <a:t>CostPI</a:t>
            </a:r>
            <a:r>
              <a:rPr lang="en-US" altLang="zh-CN" dirty="0"/>
              <a:t>: Cost-effective performance isolation for shared </a:t>
            </a:r>
            <a:r>
              <a:rPr lang="en-US" altLang="zh-CN" dirty="0" err="1"/>
              <a:t>NVMe</a:t>
            </a:r>
            <a:r>
              <a:rPr lang="en-US" altLang="zh-CN" dirty="0"/>
              <a:t> SSDs. In Proceedings of the International Conference on Parallel Processing (ICPP’19). 1-10.</a:t>
            </a:r>
          </a:p>
          <a:p>
            <a:r>
              <a:rPr lang="en-US" altLang="zh-CN" dirty="0" err="1" smtClean="0"/>
              <a:t>Bjørling</a:t>
            </a:r>
            <a:r>
              <a:rPr lang="en-US" altLang="zh-CN" dirty="0"/>
              <a:t>, M., </a:t>
            </a:r>
            <a:r>
              <a:rPr lang="en-US" altLang="zh-CN" dirty="0" err="1"/>
              <a:t>Axboe</a:t>
            </a:r>
            <a:r>
              <a:rPr lang="en-US" altLang="zh-CN" dirty="0"/>
              <a:t>, J., </a:t>
            </a:r>
            <a:r>
              <a:rPr lang="en-US" altLang="zh-CN" dirty="0" err="1"/>
              <a:t>Nellans</a:t>
            </a:r>
            <a:r>
              <a:rPr lang="en-US" altLang="zh-CN" dirty="0"/>
              <a:t>, D., and Bonnet, P. 2013. Linux block IO: Introducing Multi-queue SSD Access on Multi-core Systems. In Proceedings of the 6th international systems and storage conference (Haifa, Israel, June 30 – July 2, 2013). SYSTOR’13. ACM, New York, NY, DOI= http://doi.acm.org/10.1145/2485732.2485740. </a:t>
            </a:r>
          </a:p>
          <a:p>
            <a:r>
              <a:rPr lang="en-US" altLang="zh-CN" dirty="0" smtClean="0"/>
              <a:t>Shen</a:t>
            </a:r>
            <a:r>
              <a:rPr lang="en-US" altLang="zh-CN" dirty="0"/>
              <a:t>, K. and Park, S. 2013. </a:t>
            </a:r>
            <a:r>
              <a:rPr lang="en-US" altLang="zh-CN" dirty="0" err="1"/>
              <a:t>FlashFQ</a:t>
            </a:r>
            <a:r>
              <a:rPr lang="en-US" altLang="zh-CN" dirty="0"/>
              <a:t>: A Fair Queueing I/O Scheduler for Flash-based SSDs. In Proceedings of the 2013 USENIX Annual Technical Conference (San Jose, USA, June 26 – 28, 2013). ATC’13. USENIX, Berkeley, CA, 67-78. </a:t>
            </a:r>
          </a:p>
          <a:p>
            <a:r>
              <a:rPr lang="en-US" altLang="zh-CN" dirty="0" smtClean="0"/>
              <a:t>Pratt</a:t>
            </a:r>
            <a:r>
              <a:rPr lang="en-US" altLang="zh-CN" dirty="0"/>
              <a:t>, S. and </a:t>
            </a:r>
            <a:r>
              <a:rPr lang="en-US" altLang="zh-CN" dirty="0" err="1"/>
              <a:t>Heger</a:t>
            </a:r>
            <a:r>
              <a:rPr lang="en-US" altLang="zh-CN" dirty="0"/>
              <a:t>, D. A. 2004. Workload Dependent Performance Evaluation of the Linux 2.6 I/O Schedulers. In Proceedings of the 2004 Linux Symposium (Ottawa, Canada, July 21 - 24, 2004). OLS'04. The Linux Development Community, Ottawa, Canada, 425-448. </a:t>
            </a:r>
          </a:p>
          <a:p>
            <a:r>
              <a:rPr lang="en-US" altLang="zh-CN" dirty="0" smtClean="0"/>
              <a:t>J</a:t>
            </a:r>
            <a:r>
              <a:rPr lang="en-US" altLang="zh-CN" dirty="0"/>
              <a:t>. Kim, D. Lee, and S. H. Noh, “Towards SLO complying SSDs through OPS isolation,” in Proc. FAST, 2015, pp. 183-189.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49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9095" y="3014017"/>
            <a:ext cx="6239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面向企业级应用的</a:t>
            </a:r>
            <a:r>
              <a:rPr lang="en-US" altLang="zh-CN" sz="2400" b="1" dirty="0"/>
              <a:t>SSD</a:t>
            </a:r>
            <a:r>
              <a:rPr lang="zh-CN" altLang="en-US" sz="2400" b="1" dirty="0"/>
              <a:t>健康程度评估算法研究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1812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 </a:t>
            </a:r>
            <a:r>
              <a:rPr lang="en-US" altLang="zh-CN" dirty="0" smtClean="0"/>
              <a:t>– SSD</a:t>
            </a:r>
            <a:r>
              <a:rPr lang="zh-CN" altLang="en-US" dirty="0" smtClean="0"/>
              <a:t>故障预测技术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303" y="1540123"/>
            <a:ext cx="4945102" cy="42372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应用于智能化运维场景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机器学习等工具训练预测故障盘片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1800" b="1" dirty="0" smtClean="0"/>
              <a:t>缺点</a:t>
            </a:r>
            <a:r>
              <a:rPr lang="zh-CN" altLang="en-US" sz="1800" dirty="0" smtClean="0"/>
              <a:t>：预测精度差，滞后性明显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通过磨损程度参数预测故障盘片</a:t>
            </a:r>
            <a:endParaRPr lang="en-US" altLang="zh-CN" sz="2000" dirty="0" smtClean="0"/>
          </a:p>
          <a:p>
            <a:pPr lvl="1">
              <a:lnSpc>
                <a:spcPct val="100000"/>
              </a:lnSpc>
            </a:pPr>
            <a:r>
              <a:rPr lang="zh-CN" altLang="en-US" sz="1800" b="1" dirty="0" smtClean="0"/>
              <a:t>缺点</a:t>
            </a:r>
            <a:r>
              <a:rPr lang="zh-CN" altLang="en-US" sz="1800" dirty="0" smtClean="0"/>
              <a:t>：“误杀”概率高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故障预测技术的优势：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提升</a:t>
            </a:r>
            <a:r>
              <a:rPr lang="zh-CN" altLang="en-US" sz="1800" dirty="0"/>
              <a:t>运维自动化、智能化水平</a:t>
            </a:r>
            <a:endParaRPr lang="en-US" altLang="zh-CN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增强业务连续性</a:t>
            </a:r>
            <a:endParaRPr lang="en-US" altLang="zh-CN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/>
              <a:t>降本增</a:t>
            </a:r>
            <a:r>
              <a:rPr lang="zh-CN" altLang="en-US" sz="1800" dirty="0" smtClean="0"/>
              <a:t>效</a:t>
            </a:r>
            <a:endParaRPr lang="en-US" altLang="zh-CN" sz="18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86954453"/>
              </p:ext>
            </p:extLst>
          </p:nvPr>
        </p:nvGraphicFramePr>
        <p:xfrm>
          <a:off x="5975405" y="1540123"/>
          <a:ext cx="4892040" cy="413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17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SSD</a:t>
            </a:r>
            <a:r>
              <a:rPr lang="zh-CN" altLang="en-US" dirty="0" smtClean="0"/>
              <a:t>盘片健康预测算法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43208" y="5148248"/>
            <a:ext cx="112537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利用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NAND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磨损程度的关键影响因素及高敏感性指标，建立精准评估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NAND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磨损程度的模型，评估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NAND Block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的磨损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程度以及判读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NAND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的故障和失效，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用于盘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的故障、剩余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生命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预测，满足客户对智能化运维和降本增效的诉求。</a:t>
            </a:r>
            <a:endParaRPr lang="en-US" altLang="zh-CN" sz="2000" dirty="0"/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0" y="1428314"/>
            <a:ext cx="11297629" cy="321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66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878685"/>
              </p:ext>
            </p:extLst>
          </p:nvPr>
        </p:nvGraphicFramePr>
        <p:xfrm>
          <a:off x="947161" y="1307119"/>
          <a:ext cx="10493375" cy="481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94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技术指标参数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企业</a:t>
            </a:r>
            <a:r>
              <a:rPr lang="zh-CN" altLang="en-US" sz="1800" dirty="0"/>
              <a:t>级</a:t>
            </a:r>
            <a:r>
              <a:rPr lang="en-US" altLang="zh-CN" sz="1800" dirty="0"/>
              <a:t>NAND</a:t>
            </a:r>
            <a:r>
              <a:rPr lang="zh-CN" altLang="en-US" sz="1800" dirty="0"/>
              <a:t>在算法评估的生命末期需要满足企业级</a:t>
            </a:r>
            <a:r>
              <a:rPr lang="en-US" altLang="zh-CN" sz="1800" dirty="0"/>
              <a:t>NAND</a:t>
            </a:r>
            <a:r>
              <a:rPr lang="zh-CN" altLang="en-US" sz="1800" dirty="0"/>
              <a:t>生命末期的指标（如至少</a:t>
            </a:r>
            <a:r>
              <a:rPr lang="en-US" altLang="zh-CN" sz="1800" dirty="0"/>
              <a:t>40°C</a:t>
            </a:r>
            <a:r>
              <a:rPr lang="zh-CN" altLang="en-US" sz="1800" dirty="0"/>
              <a:t>，</a:t>
            </a:r>
            <a:r>
              <a:rPr lang="en-US" altLang="zh-CN" sz="1800" dirty="0" smtClean="0"/>
              <a:t>3 month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 Data Retention</a:t>
            </a:r>
            <a:r>
              <a:rPr lang="zh-CN" altLang="en-US" sz="1800" dirty="0"/>
              <a:t>能力</a:t>
            </a:r>
            <a:r>
              <a:rPr lang="zh-CN" altLang="en-US" sz="1800" dirty="0" smtClean="0"/>
              <a:t>）</a:t>
            </a:r>
            <a:endParaRPr lang="zh-CN" altLang="en-US" sz="1800" dirty="0"/>
          </a:p>
          <a:p>
            <a:r>
              <a:rPr lang="zh-CN" altLang="en-US" sz="1800" dirty="0"/>
              <a:t>应用</a:t>
            </a:r>
            <a:r>
              <a:rPr lang="zh-CN" altLang="en-US" sz="1800" dirty="0" smtClean="0"/>
              <a:t>健康</a:t>
            </a:r>
            <a:r>
              <a:rPr lang="zh-CN" altLang="en-US" sz="1800" dirty="0"/>
              <a:t>程度评估算法的</a:t>
            </a:r>
            <a:r>
              <a:rPr lang="en-US" altLang="zh-CN" sz="1800" dirty="0"/>
              <a:t>SSD</a:t>
            </a:r>
            <a:r>
              <a:rPr lang="zh-CN" altLang="en-US" sz="1800" dirty="0"/>
              <a:t>比只基于</a:t>
            </a:r>
            <a:r>
              <a:rPr lang="en-US" altLang="zh-CN" sz="1800" dirty="0"/>
              <a:t>P/E Cycle</a:t>
            </a:r>
            <a:r>
              <a:rPr lang="zh-CN" altLang="en-US" sz="1800" dirty="0"/>
              <a:t>的磨损程度评估算法具有更高的</a:t>
            </a:r>
            <a:r>
              <a:rPr lang="en-US" altLang="zh-CN" sz="1800" dirty="0" smtClean="0"/>
              <a:t>Endurance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932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项目计划和成员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952925"/>
              </p:ext>
            </p:extLst>
          </p:nvPr>
        </p:nvGraphicFramePr>
        <p:xfrm>
          <a:off x="1030286" y="1539875"/>
          <a:ext cx="843375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97">
                  <a:extLst>
                    <a:ext uri="{9D8B030D-6E8A-4147-A177-3AD203B41FA5}">
                      <a16:colId xmlns:a16="http://schemas.microsoft.com/office/drawing/2014/main" val="1746250383"/>
                    </a:ext>
                  </a:extLst>
                </a:gridCol>
                <a:gridCol w="6433457">
                  <a:extLst>
                    <a:ext uri="{9D8B030D-6E8A-4147-A177-3AD203B41FA5}">
                      <a16:colId xmlns:a16="http://schemas.microsoft.com/office/drawing/2014/main" val="212914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预计研发周期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年 （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25/1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– 26/1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3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企业投入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资深总监 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张杨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高级主管工程师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</a:rPr>
                        <a:t>周磊</a:t>
                      </a:r>
                      <a:endParaRPr lang="en-US" altLang="zh-CN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</a:rPr>
                        <a:t>项目经理 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</a:rPr>
                        <a:t>邵长瑞</a:t>
                      </a:r>
                      <a:endParaRPr lang="en-US" altLang="zh-CN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5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80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Pletka</a:t>
            </a:r>
            <a:r>
              <a:rPr lang="en-US" altLang="zh-CN" dirty="0"/>
              <a:t>, Roman, et al. "Management of next-generation NAND flash to achieve enterprise-level endurance and latency targets." </a:t>
            </a:r>
            <a:r>
              <a:rPr lang="en-US" altLang="zh-CN" i="1" dirty="0"/>
              <a:t>ACM Transactions on Storage (TOS)</a:t>
            </a:r>
            <a:r>
              <a:rPr lang="en-US" altLang="zh-CN" dirty="0"/>
              <a:t> 14.4 (2018): 1-25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Pletka</a:t>
            </a:r>
            <a:r>
              <a:rPr lang="en-US" altLang="zh-CN" dirty="0"/>
              <a:t>, Roman A., and </a:t>
            </a:r>
            <a:r>
              <a:rPr lang="en-US" altLang="zh-CN" dirty="0" err="1"/>
              <a:t>Saša</a:t>
            </a:r>
            <a:r>
              <a:rPr lang="en-US" altLang="zh-CN" dirty="0"/>
              <a:t> </a:t>
            </a:r>
            <a:r>
              <a:rPr lang="en-US" altLang="zh-CN" dirty="0" err="1"/>
              <a:t>Tomić</a:t>
            </a:r>
            <a:r>
              <a:rPr lang="en-US" altLang="zh-CN" dirty="0"/>
              <a:t>. "Health-binning: Maximizing the performance and the endurance of consumer-level NAND flash." </a:t>
            </a:r>
            <a:r>
              <a:rPr lang="en-US" altLang="zh-CN" i="1" dirty="0"/>
              <a:t>Proceedings of the 9th ACM International on Systems and Storage Conference</a:t>
            </a:r>
            <a:r>
              <a:rPr lang="en-US" altLang="zh-CN" dirty="0"/>
              <a:t>. 2016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Luo, </a:t>
            </a:r>
            <a:r>
              <a:rPr lang="en-US" altLang="zh-CN" dirty="0" err="1"/>
              <a:t>Yixin</a:t>
            </a:r>
            <a:r>
              <a:rPr lang="en-US" altLang="zh-CN" dirty="0"/>
              <a:t>, et al. "Improving 3D NAND flash memory lifetime by tolerating early retention loss and process variation." </a:t>
            </a:r>
            <a:r>
              <a:rPr lang="en-US" altLang="zh-CN" i="1" dirty="0"/>
              <a:t>Proceedings of the ACM on Measurement and Analysis of Computing Systems</a:t>
            </a:r>
            <a:r>
              <a:rPr lang="en-US" altLang="zh-CN" dirty="0"/>
              <a:t> 2.3 (2018): 1-48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Zhang, </a:t>
            </a:r>
            <a:r>
              <a:rPr lang="en-US" altLang="zh-CN" dirty="0" err="1"/>
              <a:t>Yuqi</a:t>
            </a:r>
            <a:r>
              <a:rPr lang="en-US" altLang="zh-CN" dirty="0"/>
              <a:t>, et al. "Multi-view feature-based {SSD} failure prediction: What, when, and why." </a:t>
            </a:r>
            <a:r>
              <a:rPr lang="en-US" altLang="zh-CN" i="1" dirty="0"/>
              <a:t>21st USENIX Conference on File and Storage Technologies (FAST 23)</a:t>
            </a:r>
            <a:r>
              <a:rPr lang="en-US" altLang="zh-CN" dirty="0"/>
              <a:t>. 2023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Zhou, </a:t>
            </a:r>
            <a:r>
              <a:rPr lang="en-US" altLang="zh-CN" dirty="0" err="1"/>
              <a:t>Hao</a:t>
            </a:r>
            <a:r>
              <a:rPr lang="en-US" altLang="zh-CN" dirty="0"/>
              <a:t>, et al. "A proactive failure tolerant mechanism for SSDs storage systems based on unsupervised learning." </a:t>
            </a:r>
            <a:r>
              <a:rPr lang="en-US" altLang="zh-CN" i="1" dirty="0"/>
              <a:t>2021 IEEE/ACM 29th International Symposium on Quality of Service (IWQOS)</a:t>
            </a:r>
            <a:r>
              <a:rPr lang="en-US" altLang="zh-CN" dirty="0"/>
              <a:t>. IEEE, 2021.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679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 smtClean="0"/>
              <a:t>企业级</a:t>
            </a:r>
            <a:r>
              <a:rPr lang="en-US" altLang="zh-CN" sz="1800" b="1" dirty="0" smtClean="0"/>
              <a:t>SSD</a:t>
            </a:r>
            <a:r>
              <a:rPr lang="zh-CN" altLang="en-US" sz="1800" b="1" dirty="0" smtClean="0"/>
              <a:t>多租户下的性能公平和性能隔离算法研究</a:t>
            </a:r>
            <a:endParaRPr lang="en-US" altLang="zh-CN" sz="18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/>
              <a:t>研究</a:t>
            </a:r>
            <a:r>
              <a:rPr lang="zh-CN" altLang="en-US" sz="1200" dirty="0" smtClean="0"/>
              <a:t>背景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研究内容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研究目标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项目计划和成员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参考文献</a:t>
            </a:r>
            <a:endParaRPr lang="en-US" altLang="zh-CN" sz="1200" dirty="0" smtClean="0"/>
          </a:p>
          <a:p>
            <a:r>
              <a:rPr lang="zh-CN" altLang="en-US" sz="1800" b="1" dirty="0" smtClean="0"/>
              <a:t>面向企业级应用的</a:t>
            </a:r>
            <a:r>
              <a:rPr lang="en-US" altLang="zh-CN" sz="1800" b="1" dirty="0" smtClean="0"/>
              <a:t>SSD</a:t>
            </a:r>
            <a:r>
              <a:rPr lang="zh-CN" altLang="en-US" sz="1800" b="1" dirty="0" smtClean="0"/>
              <a:t>健康程度评估算法研究</a:t>
            </a:r>
            <a:endParaRPr lang="en-US" altLang="zh-CN" sz="1800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研究背景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研究内容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研究目标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项目计划和成员</a:t>
            </a:r>
            <a:endParaRPr lang="en-US" altLang="zh-CN" sz="1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参考文献</a:t>
            </a:r>
            <a:endParaRPr lang="en-US" altLang="zh-CN" sz="1200" dirty="0" smtClean="0"/>
          </a:p>
          <a:p>
            <a:r>
              <a:rPr lang="en-US" altLang="zh-CN" sz="1800" b="1" dirty="0" smtClean="0"/>
              <a:t>Q&amp;A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505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3855" y="2510443"/>
            <a:ext cx="4148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Question?</a:t>
            </a:r>
            <a:endParaRPr lang="zh-CN" altLang="en-US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38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7861" y="3020367"/>
            <a:ext cx="7167347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 dirty="0"/>
              <a:t>企业级</a:t>
            </a:r>
            <a:r>
              <a:rPr lang="en-US" altLang="zh-CN" sz="2400" b="1" dirty="0"/>
              <a:t>SSD</a:t>
            </a:r>
            <a:r>
              <a:rPr lang="zh-CN" altLang="en-US" sz="2400" b="1" dirty="0"/>
              <a:t>多租户下的性能公平和性能隔离算法研究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6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多租户环境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303" y="1540123"/>
            <a:ext cx="10493188" cy="1998944"/>
          </a:xfrm>
        </p:spPr>
        <p:txBody>
          <a:bodyPr numCol="2">
            <a:normAutofit/>
          </a:bodyPr>
          <a:lstStyle/>
          <a:p>
            <a:r>
              <a:rPr lang="zh-CN" altLang="en-US" dirty="0" smtClean="0"/>
              <a:t>云计算和虚拟化的主流模式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多租户存储优势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提升数据处理效率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降低总体拥有成本（</a:t>
            </a:r>
            <a:r>
              <a:rPr lang="en-US" altLang="zh-CN" dirty="0" smtClean="0"/>
              <a:t>TCO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实现资源高效共享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477678" y="3282108"/>
            <a:ext cx="8445256" cy="3093293"/>
            <a:chOff x="2056667" y="4123645"/>
            <a:chExt cx="7323138" cy="2509837"/>
          </a:xfrm>
        </p:grpSpPr>
        <p:sp>
          <p:nvSpPr>
            <p:cNvPr id="4" name="箭头: 右 16"/>
            <p:cNvSpPr/>
            <p:nvPr/>
          </p:nvSpPr>
          <p:spPr>
            <a:xfrm>
              <a:off x="6138130" y="5055507"/>
              <a:ext cx="808037" cy="287338"/>
            </a:xfrm>
            <a:prstGeom prst="rightArrow">
              <a:avLst/>
            </a:prstGeom>
            <a:solidFill>
              <a:srgbClr val="3333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5" name="图片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6667" y="4123645"/>
              <a:ext cx="3995738" cy="223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5705" y="4156982"/>
              <a:ext cx="2324100" cy="2173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本框 5"/>
            <p:cNvSpPr txBox="1">
              <a:spLocks noChangeArrowheads="1"/>
            </p:cNvSpPr>
            <p:nvPr/>
          </p:nvSpPr>
          <p:spPr bwMode="auto">
            <a:xfrm>
              <a:off x="3270311" y="6357257"/>
              <a:ext cx="15684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dirty="0"/>
                <a:t>传统分离式数据中心</a:t>
              </a:r>
            </a:p>
          </p:txBody>
        </p:sp>
        <p:sp>
          <p:nvSpPr>
            <p:cNvPr id="8" name="文本框 9"/>
            <p:cNvSpPr txBox="1">
              <a:spLocks noChangeArrowheads="1"/>
            </p:cNvSpPr>
            <p:nvPr/>
          </p:nvSpPr>
          <p:spPr bwMode="auto">
            <a:xfrm>
              <a:off x="7509730" y="6357257"/>
              <a:ext cx="14160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200" dirty="0"/>
                <a:t>软件定义数据中心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8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多租户技术手段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303" y="1540123"/>
            <a:ext cx="10493188" cy="1771646"/>
          </a:xfrm>
        </p:spPr>
        <p:txBody>
          <a:bodyPr numCol="2"/>
          <a:lstStyle/>
          <a:p>
            <a:r>
              <a:rPr lang="zh-CN" altLang="en-US" dirty="0" smtClean="0"/>
              <a:t>传统多租户的技术手段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NVMe</a:t>
            </a:r>
            <a:r>
              <a:rPr lang="en-US" altLang="zh-CN" dirty="0" smtClean="0"/>
              <a:t> Multiple Namespace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不同租户按需分配 </a:t>
            </a:r>
            <a:r>
              <a:rPr lang="en-US" altLang="zh-CN" dirty="0" smtClean="0"/>
              <a:t>Namespace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缺点：无法在虚拟化环境使用</a:t>
            </a:r>
            <a:endParaRPr lang="en-US" altLang="zh-CN" dirty="0" smtClean="0"/>
          </a:p>
          <a:p>
            <a:r>
              <a:rPr lang="zh-CN" altLang="en-US" dirty="0" smtClean="0"/>
              <a:t>新兴多租户的技术手段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Multiple Namespace + SRIOV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每个 </a:t>
            </a:r>
            <a:r>
              <a:rPr lang="en-US" altLang="zh-CN" dirty="0" err="1" smtClean="0"/>
              <a:t>PCIe</a:t>
            </a:r>
            <a:r>
              <a:rPr lang="en-US" altLang="zh-CN" dirty="0" smtClean="0"/>
              <a:t> VF </a:t>
            </a:r>
            <a:r>
              <a:rPr lang="zh-CN" altLang="en-US" dirty="0" smtClean="0"/>
              <a:t>绑定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到多个 </a:t>
            </a:r>
            <a:r>
              <a:rPr lang="en-US" altLang="zh-CN" dirty="0" smtClean="0"/>
              <a:t>Namespace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PCIe</a:t>
            </a:r>
            <a:r>
              <a:rPr lang="en-US" altLang="zh-CN" dirty="0" smtClean="0"/>
              <a:t> VF </a:t>
            </a:r>
            <a:r>
              <a:rPr lang="zh-CN" altLang="en-US" dirty="0" smtClean="0"/>
              <a:t>透传至虚拟机，提供近似物理设备的性能</a:t>
            </a:r>
            <a:endParaRPr lang="en-US" altLang="zh-CN" dirty="0" smtClean="0"/>
          </a:p>
        </p:txBody>
      </p:sp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1528640" y="6320733"/>
            <a:ext cx="3170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基于</a:t>
            </a:r>
            <a:r>
              <a:rPr lang="en-US" altLang="zh-CN" sz="1200" dirty="0"/>
              <a:t>Multiple Namespace </a:t>
            </a:r>
            <a:r>
              <a:rPr lang="zh-CN" altLang="en-US" sz="1200" dirty="0"/>
              <a:t>的多租户技术</a:t>
            </a: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54"/>
          <a:stretch>
            <a:fillRect/>
          </a:stretch>
        </p:blipFill>
        <p:spPr bwMode="auto">
          <a:xfrm>
            <a:off x="1365128" y="3264876"/>
            <a:ext cx="3816354" cy="305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18"/>
          <p:cNvSpPr txBox="1">
            <a:spLocks noChangeArrowheads="1"/>
          </p:cNvSpPr>
          <p:nvPr/>
        </p:nvSpPr>
        <p:spPr bwMode="auto">
          <a:xfrm>
            <a:off x="6688503" y="6320732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基于</a:t>
            </a:r>
            <a:r>
              <a:rPr lang="en-US" altLang="zh-CN" sz="1200" dirty="0"/>
              <a:t>Multiple Namespace + SRIOV </a:t>
            </a:r>
            <a:r>
              <a:rPr lang="zh-CN" altLang="en-US" sz="1200" dirty="0"/>
              <a:t>的多租户技术</a:t>
            </a:r>
          </a:p>
        </p:txBody>
      </p:sp>
      <p:pic>
        <p:nvPicPr>
          <p:cNvPr id="7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03" y="3264877"/>
            <a:ext cx="3856493" cy="305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20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背景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问题和挑战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303" y="1540123"/>
            <a:ext cx="7258767" cy="481713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性能公平问题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如果不加控制，会出现某个租户抢占其他租户带宽的情况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高优先级租户无法得到预期的服务质量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400" dirty="0" smtClean="0"/>
              <a:t>性能干扰问题</a:t>
            </a:r>
            <a:endParaRPr lang="en-US" altLang="zh-CN" sz="2400" dirty="0" smtClean="0"/>
          </a:p>
          <a:p>
            <a:pPr lvl="1"/>
            <a:r>
              <a:rPr lang="zh-CN" altLang="en-US" sz="1800" dirty="0"/>
              <a:t>多</a:t>
            </a:r>
            <a:r>
              <a:rPr lang="zh-CN" altLang="en-US" sz="1800" dirty="0" smtClean="0"/>
              <a:t>租户情况下各个租户的性能指标会受到其他租户的影响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现有的硬隔离算法没有充分利用</a:t>
            </a:r>
            <a:r>
              <a:rPr lang="en-US" altLang="zh-CN" sz="1800" dirty="0" smtClean="0"/>
              <a:t>NAND</a:t>
            </a:r>
            <a:r>
              <a:rPr lang="zh-CN" altLang="en-US" sz="1800" dirty="0" smtClean="0"/>
              <a:t>的并行性，造成带宽浪费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软</a:t>
            </a:r>
            <a:r>
              <a:rPr lang="zh-CN" altLang="en-US" sz="1800" dirty="0" smtClean="0"/>
              <a:t>隔离方法无法解决不同租户间的碰撞问题，造成干扰</a:t>
            </a:r>
            <a:endParaRPr lang="zh-CN" altLang="en-US" sz="1800" dirty="0"/>
          </a:p>
        </p:txBody>
      </p:sp>
      <p:pic>
        <p:nvPicPr>
          <p:cNvPr id="4" name="图片 4" descr="图形用户界面, 应用程序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33" y="3844332"/>
            <a:ext cx="2982657" cy="287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 descr="图形用户界面, 应用程序&#10;&#10;中度可信度描述已自动生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33" y="751675"/>
            <a:ext cx="2948980" cy="29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08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性能公平算法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b="1" dirty="0" smtClean="0"/>
              <a:t>性能公平算法</a:t>
            </a:r>
            <a:r>
              <a:rPr lang="zh-CN" altLang="en-US" dirty="0" smtClean="0"/>
              <a:t>保证各租户得到公平的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r>
              <a:rPr lang="zh-CN" altLang="en-US" dirty="0" smtClean="0"/>
              <a:t>每个租户有一个请求队列，租户请求通过公平调度算法排序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453005" y="3152140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8905" y="3152140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84805" y="3152140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0705" y="3152140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16605" y="3152140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32505" y="3152140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53005" y="3752215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68905" y="3752215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84805" y="3752215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00705" y="3752215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316605" y="3752215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32505" y="3752215"/>
            <a:ext cx="215900" cy="215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53005" y="4333240"/>
            <a:ext cx="215900" cy="217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68905" y="4333240"/>
            <a:ext cx="215900" cy="217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84805" y="4333240"/>
            <a:ext cx="215900" cy="217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00705" y="4333240"/>
            <a:ext cx="215900" cy="217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316605" y="4333240"/>
            <a:ext cx="215900" cy="217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32505" y="4333240"/>
            <a:ext cx="215900" cy="217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667193" y="3252153"/>
            <a:ext cx="785812" cy="0"/>
          </a:xfrm>
          <a:prstGeom prst="straightConnector1">
            <a:avLst/>
          </a:prstGeom>
          <a:ln w="38100">
            <a:solidFill>
              <a:schemeClr val="accent3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67193" y="3860165"/>
            <a:ext cx="785812" cy="0"/>
          </a:xfrm>
          <a:prstGeom prst="straightConnector1">
            <a:avLst/>
          </a:prstGeom>
          <a:ln w="38100">
            <a:solidFill>
              <a:schemeClr val="accent3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60843" y="4449128"/>
            <a:ext cx="785812" cy="0"/>
          </a:xfrm>
          <a:prstGeom prst="straightConnector1">
            <a:avLst/>
          </a:prstGeom>
          <a:ln w="38100">
            <a:solidFill>
              <a:schemeClr val="accent3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8"/>
          <p:cNvSpPr txBox="1">
            <a:spLocks noChangeArrowheads="1"/>
          </p:cNvSpPr>
          <p:nvPr/>
        </p:nvSpPr>
        <p:spPr bwMode="auto">
          <a:xfrm>
            <a:off x="1952943" y="2844165"/>
            <a:ext cx="2224087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 </a:t>
            </a:r>
            <a:endParaRPr lang="zh-CN" altLang="en-US" sz="1000">
              <a:ea typeface="宋体" panose="02010600030101010101" pitchFamily="2" charset="-122"/>
            </a:endParaRPr>
          </a:p>
        </p:txBody>
      </p:sp>
      <p:sp>
        <p:nvSpPr>
          <p:cNvPr id="26" name="文本框 36"/>
          <p:cNvSpPr txBox="1">
            <a:spLocks noChangeArrowheads="1"/>
          </p:cNvSpPr>
          <p:nvPr/>
        </p:nvSpPr>
        <p:spPr bwMode="auto">
          <a:xfrm>
            <a:off x="8141813" y="2866140"/>
            <a:ext cx="214471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endParaRPr lang="zh-CN" altLang="en-US" sz="1000" dirty="0"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748405" y="3244215"/>
            <a:ext cx="1068388" cy="7938"/>
          </a:xfrm>
          <a:prstGeom prst="straightConnector1">
            <a:avLst/>
          </a:prstGeom>
          <a:ln w="38100">
            <a:solidFill>
              <a:schemeClr val="accent3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748405" y="3864928"/>
            <a:ext cx="1068388" cy="7937"/>
          </a:xfrm>
          <a:prstGeom prst="straightConnector1">
            <a:avLst/>
          </a:prstGeom>
          <a:ln w="38100">
            <a:solidFill>
              <a:schemeClr val="accent3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48405" y="4439603"/>
            <a:ext cx="1068388" cy="3175"/>
          </a:xfrm>
          <a:prstGeom prst="straightConnector1">
            <a:avLst/>
          </a:prstGeom>
          <a:ln w="38100">
            <a:solidFill>
              <a:schemeClr val="accent3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552893" y="3264853"/>
            <a:ext cx="9941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dirty="0" smtClean="0">
                <a:ea typeface="微软雅黑" panose="020B0503020204020204" pitchFamily="34" charset="-122"/>
              </a:rPr>
              <a:t>Request from</a:t>
            </a:r>
          </a:p>
          <a:p>
            <a:pPr>
              <a:defRPr/>
            </a:pPr>
            <a:r>
              <a:rPr lang="en-US" altLang="zh-CN" sz="1050" dirty="0" smtClean="0">
                <a:ea typeface="微软雅黑" panose="020B0503020204020204" pitchFamily="34" charset="-122"/>
              </a:rPr>
              <a:t>tenant</a:t>
            </a:r>
            <a:endParaRPr lang="zh-CN" altLang="en-US" sz="1050" dirty="0"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97443" y="4628515"/>
            <a:ext cx="14128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dirty="0">
                <a:ea typeface="微软雅黑" panose="020B0503020204020204" pitchFamily="34" charset="-122"/>
              </a:rPr>
              <a:t>IO Queue per tenant</a:t>
            </a:r>
            <a:endParaRPr lang="zh-CN" altLang="en-US" sz="1050" dirty="0"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959918" y="3815715"/>
            <a:ext cx="989012" cy="0"/>
          </a:xfrm>
          <a:prstGeom prst="straightConnector1">
            <a:avLst/>
          </a:prstGeom>
          <a:ln w="38100">
            <a:solidFill>
              <a:schemeClr val="accent3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77886" y="3866608"/>
            <a:ext cx="9941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dirty="0" smtClean="0">
                <a:ea typeface="微软雅黑" panose="020B0503020204020204" pitchFamily="34" charset="-122"/>
              </a:rPr>
              <a:t>Request from</a:t>
            </a:r>
          </a:p>
          <a:p>
            <a:pPr>
              <a:defRPr/>
            </a:pPr>
            <a:r>
              <a:rPr lang="en-US" altLang="zh-CN" sz="1050" dirty="0" smtClean="0">
                <a:ea typeface="微软雅黑" panose="020B0503020204020204" pitchFamily="34" charset="-122"/>
              </a:rPr>
              <a:t>tenant</a:t>
            </a:r>
            <a:endParaRPr lang="zh-CN" altLang="en-US" sz="1050" dirty="0"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66772" y="4484480"/>
            <a:ext cx="9941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50" dirty="0" smtClean="0">
                <a:ea typeface="微软雅黑" panose="020B0503020204020204" pitchFamily="34" charset="-122"/>
              </a:rPr>
              <a:t>Request from</a:t>
            </a:r>
          </a:p>
          <a:p>
            <a:pPr>
              <a:defRPr/>
            </a:pPr>
            <a:r>
              <a:rPr lang="en-US" altLang="zh-CN" sz="1050" dirty="0" smtClean="0">
                <a:ea typeface="微软雅黑" panose="020B0503020204020204" pitchFamily="34" charset="-122"/>
              </a:rPr>
              <a:t>tenant</a:t>
            </a:r>
            <a:endParaRPr lang="zh-CN" altLang="en-US" sz="1050" dirty="0">
              <a:ea typeface="微软雅黑" panose="020B0503020204020204" pitchFamily="34" charset="-122"/>
            </a:endParaRPr>
          </a:p>
        </p:txBody>
      </p:sp>
      <p:sp>
        <p:nvSpPr>
          <p:cNvPr id="35" name="文本框 36"/>
          <p:cNvSpPr txBox="1">
            <a:spLocks noChangeArrowheads="1"/>
          </p:cNvSpPr>
          <p:nvPr/>
        </p:nvSpPr>
        <p:spPr bwMode="auto">
          <a:xfrm>
            <a:off x="4815206" y="2914015"/>
            <a:ext cx="214471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endParaRPr lang="zh-CN" altLang="en-US" sz="1000" dirty="0"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55712" y="370118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性能公平算法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753793" y="3638907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性能隔离算法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 smtClean="0"/>
              <a:t>通过对工作负载侦测和分析动态调整租户数据在</a:t>
            </a:r>
            <a:r>
              <a:rPr lang="en-US" altLang="zh-CN" sz="1400" dirty="0" smtClean="0"/>
              <a:t>NAND</a:t>
            </a:r>
            <a:r>
              <a:rPr lang="zh-CN" altLang="en-US" sz="1400" dirty="0" smtClean="0"/>
              <a:t>中的分布，减少租户之间碰撞，解决不同租户之间的性能干扰</a:t>
            </a:r>
            <a:endParaRPr lang="en-US" altLang="zh-CN" sz="14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7080" y="238035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3317" y="2380351"/>
            <a:ext cx="215900" cy="217488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8292" y="2380351"/>
            <a:ext cx="217488" cy="217488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9142" y="275500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9192" y="2755001"/>
            <a:ext cx="215900" cy="217488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7655" y="2755001"/>
            <a:ext cx="217487" cy="217488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7230" y="238035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0730" y="317092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9192" y="317092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6755" y="275500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2417" y="317092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30405" y="317092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8667" y="4458389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19142" y="484097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01905" y="2380351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05130" y="2380351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8355" y="2380351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01905" y="2755001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05130" y="2755001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08355" y="2755001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29042" y="2380351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01905" y="4458389"/>
            <a:ext cx="217487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05130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29042" y="2755001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08355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29042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19142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19192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24005" y="3990076"/>
            <a:ext cx="217487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24055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01905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05130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08355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29042" y="3990076"/>
            <a:ext cx="215900" cy="21748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01905" y="3170926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05130" y="3170926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01905" y="3612251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05130" y="3612251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08355" y="3170926"/>
            <a:ext cx="217487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29042" y="3170926"/>
            <a:ext cx="215900" cy="21748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08355" y="3612251"/>
            <a:ext cx="217487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29042" y="3612251"/>
            <a:ext cx="215900" cy="21748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文本框 3"/>
          <p:cNvSpPr txBox="1">
            <a:spLocks noChangeArrowheads="1"/>
          </p:cNvSpPr>
          <p:nvPr/>
        </p:nvSpPr>
        <p:spPr bwMode="auto">
          <a:xfrm>
            <a:off x="1704905" y="5434701"/>
            <a:ext cx="795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Tenant 1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文本框 82"/>
          <p:cNvSpPr txBox="1">
            <a:spLocks noChangeArrowheads="1"/>
          </p:cNvSpPr>
          <p:nvPr/>
        </p:nvSpPr>
        <p:spPr bwMode="auto">
          <a:xfrm>
            <a:off x="3090792" y="5433114"/>
            <a:ext cx="1044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Tenant 2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文本框 83"/>
          <p:cNvSpPr txBox="1">
            <a:spLocks noChangeArrowheads="1"/>
          </p:cNvSpPr>
          <p:nvPr/>
        </p:nvSpPr>
        <p:spPr bwMode="auto">
          <a:xfrm>
            <a:off x="4573517" y="5410889"/>
            <a:ext cx="1069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Tenant 3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"/>
          <p:cNvSpPr txBox="1">
            <a:spLocks noChangeArrowheads="1"/>
          </p:cNvSpPr>
          <p:nvPr/>
        </p:nvSpPr>
        <p:spPr bwMode="auto">
          <a:xfrm>
            <a:off x="1581080" y="2058089"/>
            <a:ext cx="9779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Virtual SSD 0</a:t>
            </a: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33480" y="4458389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28717" y="484097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19242" y="4458389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17705" y="4458389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22417" y="484097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17705" y="484097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44567" y="5436289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68555" y="5436289"/>
            <a:ext cx="217487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0005" y="5431526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19142" y="3612251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19192" y="3612251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122417" y="3612251"/>
            <a:ext cx="217488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28817" y="3612251"/>
            <a:ext cx="215900" cy="21748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文本框 6"/>
          <p:cNvSpPr txBox="1">
            <a:spLocks noChangeArrowheads="1"/>
          </p:cNvSpPr>
          <p:nvPr/>
        </p:nvSpPr>
        <p:spPr bwMode="auto">
          <a:xfrm>
            <a:off x="5132317" y="2554976"/>
            <a:ext cx="1439863" cy="307975"/>
          </a:xfrm>
          <a:prstGeom prst="rect">
            <a:avLst/>
          </a:prstGeom>
          <a:gradFill rotWithShape="1">
            <a:gsLst>
              <a:gs pos="0">
                <a:srgbClr val="2D2D89">
                  <a:satMod val="103000"/>
                  <a:lumMod val="102000"/>
                  <a:tint val="94000"/>
                </a:srgbClr>
              </a:gs>
              <a:gs pos="50000">
                <a:srgbClr val="2D2D89">
                  <a:satMod val="110000"/>
                  <a:lumMod val="100000"/>
                  <a:shade val="100000"/>
                </a:srgbClr>
              </a:gs>
              <a:gs pos="100000">
                <a:srgbClr val="2D2D8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  <a:headEnd/>
            <a:tailE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负载侦测</a:t>
            </a:r>
          </a:p>
        </p:txBody>
      </p:sp>
      <p:sp>
        <p:nvSpPr>
          <p:cNvPr id="64" name="文本框 115"/>
          <p:cNvSpPr txBox="1">
            <a:spLocks noChangeArrowheads="1"/>
          </p:cNvSpPr>
          <p:nvPr/>
        </p:nvSpPr>
        <p:spPr bwMode="auto">
          <a:xfrm>
            <a:off x="5132317" y="3264589"/>
            <a:ext cx="1439863" cy="307975"/>
          </a:xfrm>
          <a:prstGeom prst="rect">
            <a:avLst/>
          </a:prstGeom>
          <a:gradFill rotWithShape="1">
            <a:gsLst>
              <a:gs pos="0">
                <a:srgbClr val="2D2D89">
                  <a:satMod val="103000"/>
                  <a:lumMod val="102000"/>
                  <a:tint val="94000"/>
                </a:srgbClr>
              </a:gs>
              <a:gs pos="50000">
                <a:srgbClr val="2D2D89">
                  <a:satMod val="110000"/>
                  <a:lumMod val="100000"/>
                  <a:shade val="100000"/>
                </a:srgbClr>
              </a:gs>
              <a:gs pos="100000">
                <a:srgbClr val="2D2D8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  <a:headEnd/>
            <a:tailE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>
            <a:spAutoFit/>
          </a:bodyPr>
          <a:lstStyle>
            <a:defPPr>
              <a:defRPr lang="zh-CN"/>
            </a:defPPr>
            <a:lvl1pPr algn="ctr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负载分析</a:t>
            </a:r>
          </a:p>
        </p:txBody>
      </p:sp>
      <p:sp>
        <p:nvSpPr>
          <p:cNvPr id="65" name="文本框 116"/>
          <p:cNvSpPr txBox="1">
            <a:spLocks noChangeArrowheads="1"/>
          </p:cNvSpPr>
          <p:nvPr/>
        </p:nvSpPr>
        <p:spPr bwMode="auto">
          <a:xfrm>
            <a:off x="5138667" y="3990076"/>
            <a:ext cx="1433513" cy="307975"/>
          </a:xfrm>
          <a:prstGeom prst="rect">
            <a:avLst/>
          </a:prstGeom>
          <a:gradFill rotWithShape="1">
            <a:gsLst>
              <a:gs pos="0">
                <a:srgbClr val="2D2D89">
                  <a:satMod val="103000"/>
                  <a:lumMod val="102000"/>
                  <a:tint val="94000"/>
                </a:srgbClr>
              </a:gs>
              <a:gs pos="50000">
                <a:srgbClr val="2D2D89">
                  <a:satMod val="110000"/>
                  <a:lumMod val="100000"/>
                  <a:shade val="100000"/>
                </a:srgbClr>
              </a:gs>
              <a:gs pos="100000">
                <a:srgbClr val="2D2D8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  <a:headEnd/>
            <a:tailE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>
            <a:spAutoFit/>
          </a:bodyPr>
          <a:lstStyle>
            <a:defPPr>
              <a:defRPr lang="zh-CN"/>
            </a:defPPr>
            <a:lvl1pPr algn="ctr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介质数据重排</a:t>
            </a:r>
          </a:p>
        </p:txBody>
      </p:sp>
      <p:cxnSp>
        <p:nvCxnSpPr>
          <p:cNvPr id="66" name="直接箭头连接符 65"/>
          <p:cNvCxnSpPr>
            <a:stCxn id="63" idx="2"/>
            <a:endCxn id="64" idx="0"/>
          </p:cNvCxnSpPr>
          <p:nvPr/>
        </p:nvCxnSpPr>
        <p:spPr>
          <a:xfrm>
            <a:off x="5851455" y="2862951"/>
            <a:ext cx="0" cy="401638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33339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直接箭头连接符 66"/>
          <p:cNvCxnSpPr>
            <a:stCxn id="64" idx="2"/>
            <a:endCxn id="65" idx="0"/>
          </p:cNvCxnSpPr>
          <p:nvPr/>
        </p:nvCxnSpPr>
        <p:spPr>
          <a:xfrm>
            <a:off x="5851455" y="3572564"/>
            <a:ext cx="3175" cy="41751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333399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矩形 67"/>
          <p:cNvSpPr/>
          <p:nvPr/>
        </p:nvSpPr>
        <p:spPr>
          <a:xfrm>
            <a:off x="3101905" y="4840976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05130" y="4840976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08355" y="4840976"/>
            <a:ext cx="217487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329042" y="4840976"/>
            <a:ext cx="215900" cy="21748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080180" y="238035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83405" y="2380351"/>
            <a:ext cx="215900" cy="217488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891392" y="2380351"/>
            <a:ext cx="217488" cy="217488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80180" y="275500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483405" y="2755001"/>
            <a:ext cx="215900" cy="217488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891392" y="2755001"/>
            <a:ext cx="217488" cy="217488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307317" y="238035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07317" y="275500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856592" y="238035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856592" y="275500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80180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483405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91392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80180" y="48409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483405" y="48409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891392" y="48409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07317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856592" y="4458389"/>
            <a:ext cx="217488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293155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307317" y="48409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699555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099605" y="4458389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80180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483405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91392" y="3990076"/>
            <a:ext cx="217488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307317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856592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93155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699555" y="3990076"/>
            <a:ext cx="215900" cy="2159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099605" y="3990076"/>
            <a:ext cx="215900" cy="217488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856592" y="3170926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293155" y="3170926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56592" y="3612251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293155" y="3612251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699555" y="3170926"/>
            <a:ext cx="217487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099605" y="3170926"/>
            <a:ext cx="215900" cy="21748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699555" y="3612251"/>
            <a:ext cx="217487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0099605" y="3612251"/>
            <a:ext cx="215900" cy="21748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293155" y="238035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293155" y="275500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99555" y="238035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099605" y="238035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699555" y="275500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099605" y="2755001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080180" y="3612251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483405" y="3612251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891392" y="3612251"/>
            <a:ext cx="217488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307317" y="3612251"/>
            <a:ext cx="215900" cy="21748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080180" y="3170926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483405" y="3170926"/>
            <a:ext cx="215900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891392" y="3170926"/>
            <a:ext cx="217488" cy="215900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8307317" y="3170926"/>
            <a:ext cx="215900" cy="21748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856592" y="484097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9293155" y="484097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699555" y="484097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099605" y="4840976"/>
            <a:ext cx="215900" cy="215900"/>
          </a:xfrm>
          <a:prstGeom prst="rect">
            <a:avLst/>
          </a:prstGeom>
          <a:solidFill>
            <a:srgbClr val="BBE0E3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4921180" y="2205726"/>
            <a:ext cx="1800225" cy="2994025"/>
          </a:xfrm>
          <a:prstGeom prst="roundRect">
            <a:avLst/>
          </a:prstGeom>
          <a:solidFill>
            <a:srgbClr val="BBE0E3">
              <a:alpha val="20000"/>
            </a:srgb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9" name="右箭头 128"/>
          <p:cNvSpPr/>
          <p:nvPr/>
        </p:nvSpPr>
        <p:spPr>
          <a:xfrm>
            <a:off x="4652892" y="3612251"/>
            <a:ext cx="250825" cy="182563"/>
          </a:xfrm>
          <a:prstGeom prst="rightArrow">
            <a:avLst/>
          </a:prstGeom>
          <a:solidFill>
            <a:srgbClr val="3433B2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0" name="右箭头 129"/>
          <p:cNvSpPr/>
          <p:nvPr/>
        </p:nvSpPr>
        <p:spPr>
          <a:xfrm>
            <a:off x="6730930" y="3612251"/>
            <a:ext cx="250825" cy="182563"/>
          </a:xfrm>
          <a:prstGeom prst="rightArrow">
            <a:avLst/>
          </a:prstGeom>
          <a:solidFill>
            <a:srgbClr val="3433B2"/>
          </a:solidFill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273104" y="2300976"/>
            <a:ext cx="1558926" cy="2792413"/>
          </a:xfrm>
          <a:prstGeom prst="rect">
            <a:avLst/>
          </a:prstGeom>
          <a:noFill/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062217" y="2313676"/>
            <a:ext cx="1558925" cy="2792413"/>
          </a:xfrm>
          <a:prstGeom prst="rect">
            <a:avLst/>
          </a:prstGeom>
          <a:noFill/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026205" y="2313676"/>
            <a:ext cx="1558925" cy="2792413"/>
          </a:xfrm>
          <a:prstGeom prst="rect">
            <a:avLst/>
          </a:prstGeom>
          <a:noFill/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829605" y="2313676"/>
            <a:ext cx="1558925" cy="2792413"/>
          </a:xfrm>
          <a:prstGeom prst="rect">
            <a:avLst/>
          </a:prstGeom>
          <a:noFill/>
          <a:ln w="12700" cap="flat" cmpd="sng" algn="ctr">
            <a:solidFill>
              <a:srgbClr val="BBE0E3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5" name="文本框 4"/>
          <p:cNvSpPr txBox="1">
            <a:spLocks noChangeArrowheads="1"/>
          </p:cNvSpPr>
          <p:nvPr/>
        </p:nvSpPr>
        <p:spPr bwMode="auto">
          <a:xfrm>
            <a:off x="3249542" y="2062851"/>
            <a:ext cx="9779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Virtual SSD 1</a:t>
            </a: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6" name="文本框 4"/>
          <p:cNvSpPr txBox="1">
            <a:spLocks noChangeArrowheads="1"/>
          </p:cNvSpPr>
          <p:nvPr/>
        </p:nvSpPr>
        <p:spPr bwMode="auto">
          <a:xfrm>
            <a:off x="7364342" y="2054914"/>
            <a:ext cx="9763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Virtual SSD 0</a:t>
            </a: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7" name="文本框 4"/>
          <p:cNvSpPr txBox="1">
            <a:spLocks noChangeArrowheads="1"/>
          </p:cNvSpPr>
          <p:nvPr/>
        </p:nvSpPr>
        <p:spPr bwMode="auto">
          <a:xfrm>
            <a:off x="9120117" y="2077139"/>
            <a:ext cx="976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Virtual SSD 1</a:t>
            </a: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273104" y="5768076"/>
            <a:ext cx="9452651" cy="64633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负载侦测算法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可以动态侦测各个租户的负载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负载分析算法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分析各个租户负载的特点，得出各个租户的最佳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NAND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分布，避免数据间的相互干扰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NAND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分布算法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执行具体的数据重分布，实现多租户间的性能隔离</a:t>
            </a:r>
          </a:p>
        </p:txBody>
      </p:sp>
    </p:spTree>
    <p:extLst>
      <p:ext uri="{BB962C8B-B14F-4D97-AF65-F5344CB8AC3E}">
        <p14:creationId xmlns:p14="http://schemas.microsoft.com/office/powerpoint/2010/main" val="67709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481266"/>
              </p:ext>
            </p:extLst>
          </p:nvPr>
        </p:nvGraphicFramePr>
        <p:xfrm>
          <a:off x="1030288" y="1539875"/>
          <a:ext cx="10493375" cy="481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55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>
                <a:lumMod val="6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11327</TotalTime>
  <Words>1475</Words>
  <Application>Microsoft Office PowerPoint</Application>
  <PresentationFormat>宽屏</PresentationFormat>
  <Paragraphs>171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 Unicode MS</vt:lpstr>
      <vt:lpstr>宋体</vt:lpstr>
      <vt:lpstr>微软雅黑</vt:lpstr>
      <vt:lpstr>Arial</vt:lpstr>
      <vt:lpstr>Calibri</vt:lpstr>
      <vt:lpstr>Wingdings</vt:lpstr>
      <vt:lpstr>Office 主题</vt:lpstr>
      <vt:lpstr>江波龙 - 广东工业大学 2025 技术联合开发项目介绍</vt:lpstr>
      <vt:lpstr>目录</vt:lpstr>
      <vt:lpstr>PowerPoint 演示文稿</vt:lpstr>
      <vt:lpstr>研究背景 – 多租户环境</vt:lpstr>
      <vt:lpstr>研究背景 – 多租户技术手段</vt:lpstr>
      <vt:lpstr>研究背景 – 问题和挑战</vt:lpstr>
      <vt:lpstr>研究内容 – 性能公平算法</vt:lpstr>
      <vt:lpstr>研究内容 – 性能隔离算法</vt:lpstr>
      <vt:lpstr>研究目标</vt:lpstr>
      <vt:lpstr>研究目标 – 技术指标参数</vt:lpstr>
      <vt:lpstr>项目计划和成员</vt:lpstr>
      <vt:lpstr>参考文献</vt:lpstr>
      <vt:lpstr>PowerPoint 演示文稿</vt:lpstr>
      <vt:lpstr>研究背景 – SSD故障预测技术</vt:lpstr>
      <vt:lpstr>研究内容 – SSD盘片健康预测算法</vt:lpstr>
      <vt:lpstr>研究目标</vt:lpstr>
      <vt:lpstr>研究目标 – 技术指标参数</vt:lpstr>
      <vt:lpstr>项目计划和成员</vt:lpstr>
      <vt:lpstr>参考文献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江波龙-GDUT_2024合作项目双周会</dc:title>
  <dc:creator>stanley.ye@longsys.com</dc:creator>
  <cp:lastModifiedBy>邵长瑞 eSSD产品研发部</cp:lastModifiedBy>
  <cp:revision>373</cp:revision>
  <dcterms:created xsi:type="dcterms:W3CDTF">2022-11-10T01:01:38Z</dcterms:created>
  <dcterms:modified xsi:type="dcterms:W3CDTF">2025-01-07T01:22:50Z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A3B385E8883EC109D7E040635F042270</vt:lpwstr>
  </property>
</Properties>
</file>