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6C842EE-AA53-4DEC-95C2-F374E2030D14}"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6F235-661E-4737-82B8-FB2FD43BF0C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05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842EE-AA53-4DEC-95C2-F374E2030D14}"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6F235-661E-4737-82B8-FB2FD43BF0C1}" type="slidenum">
              <a:rPr lang="en-IN" smtClean="0"/>
              <a:t>‹#›</a:t>
            </a:fld>
            <a:endParaRPr lang="en-IN"/>
          </a:p>
        </p:txBody>
      </p:sp>
    </p:spTree>
    <p:extLst>
      <p:ext uri="{BB962C8B-B14F-4D97-AF65-F5344CB8AC3E}">
        <p14:creationId xmlns:p14="http://schemas.microsoft.com/office/powerpoint/2010/main" val="297200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842EE-AA53-4DEC-95C2-F374E2030D14}"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6F235-661E-4737-82B8-FB2FD43BF0C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29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C842EE-AA53-4DEC-95C2-F374E2030D14}"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6F235-661E-4737-82B8-FB2FD43BF0C1}" type="slidenum">
              <a:rPr lang="en-IN" smtClean="0"/>
              <a:t>‹#›</a:t>
            </a:fld>
            <a:endParaRPr lang="en-IN"/>
          </a:p>
        </p:txBody>
      </p:sp>
    </p:spTree>
    <p:extLst>
      <p:ext uri="{BB962C8B-B14F-4D97-AF65-F5344CB8AC3E}">
        <p14:creationId xmlns:p14="http://schemas.microsoft.com/office/powerpoint/2010/main" val="202909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C842EE-AA53-4DEC-95C2-F374E2030D14}"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26F235-661E-4737-82B8-FB2FD43BF0C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70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C842EE-AA53-4DEC-95C2-F374E2030D14}"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26F235-661E-4737-82B8-FB2FD43BF0C1}" type="slidenum">
              <a:rPr lang="en-IN" smtClean="0"/>
              <a:t>‹#›</a:t>
            </a:fld>
            <a:endParaRPr lang="en-IN"/>
          </a:p>
        </p:txBody>
      </p:sp>
    </p:spTree>
    <p:extLst>
      <p:ext uri="{BB962C8B-B14F-4D97-AF65-F5344CB8AC3E}">
        <p14:creationId xmlns:p14="http://schemas.microsoft.com/office/powerpoint/2010/main" val="150628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C842EE-AA53-4DEC-95C2-F374E2030D14}" type="datetimeFigureOut">
              <a:rPr lang="en-IN" smtClean="0"/>
              <a:t>16-05-2024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26F235-661E-4737-82B8-FB2FD43BF0C1}" type="slidenum">
              <a:rPr lang="en-IN" smtClean="0"/>
              <a:t>‹#›</a:t>
            </a:fld>
            <a:endParaRPr lang="en-IN"/>
          </a:p>
        </p:txBody>
      </p:sp>
    </p:spTree>
    <p:extLst>
      <p:ext uri="{BB962C8B-B14F-4D97-AF65-F5344CB8AC3E}">
        <p14:creationId xmlns:p14="http://schemas.microsoft.com/office/powerpoint/2010/main" val="121516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C842EE-AA53-4DEC-95C2-F374E2030D14}" type="datetimeFigureOut">
              <a:rPr lang="en-IN" smtClean="0"/>
              <a:t>16-05-2024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26F235-661E-4737-82B8-FB2FD43BF0C1}" type="slidenum">
              <a:rPr lang="en-IN" smtClean="0"/>
              <a:t>‹#›</a:t>
            </a:fld>
            <a:endParaRPr lang="en-IN"/>
          </a:p>
        </p:txBody>
      </p:sp>
    </p:spTree>
    <p:extLst>
      <p:ext uri="{BB962C8B-B14F-4D97-AF65-F5344CB8AC3E}">
        <p14:creationId xmlns:p14="http://schemas.microsoft.com/office/powerpoint/2010/main" val="2780011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C842EE-AA53-4DEC-95C2-F374E2030D14}" type="datetimeFigureOut">
              <a:rPr lang="en-IN" smtClean="0"/>
              <a:t>16-05-2024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26F235-661E-4737-82B8-FB2FD43BF0C1}" type="slidenum">
              <a:rPr lang="en-IN" smtClean="0"/>
              <a:t>‹#›</a:t>
            </a:fld>
            <a:endParaRPr lang="en-IN"/>
          </a:p>
        </p:txBody>
      </p:sp>
    </p:spTree>
    <p:extLst>
      <p:ext uri="{BB962C8B-B14F-4D97-AF65-F5344CB8AC3E}">
        <p14:creationId xmlns:p14="http://schemas.microsoft.com/office/powerpoint/2010/main" val="1714020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C842EE-AA53-4DEC-95C2-F374E2030D14}"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26F235-661E-4737-82B8-FB2FD43BF0C1}" type="slidenum">
              <a:rPr lang="en-IN" smtClean="0"/>
              <a:t>‹#›</a:t>
            </a:fld>
            <a:endParaRPr lang="en-IN"/>
          </a:p>
        </p:txBody>
      </p:sp>
    </p:spTree>
    <p:extLst>
      <p:ext uri="{BB962C8B-B14F-4D97-AF65-F5344CB8AC3E}">
        <p14:creationId xmlns:p14="http://schemas.microsoft.com/office/powerpoint/2010/main" val="187887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C842EE-AA53-4DEC-95C2-F374E2030D14}"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26F235-661E-4737-82B8-FB2FD43BF0C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09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C842EE-AA53-4DEC-95C2-F374E2030D14}" type="datetimeFigureOut">
              <a:rPr lang="en-IN" smtClean="0"/>
              <a:t>16-05-2024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326F235-661E-4737-82B8-FB2FD43BF0C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5274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d-rituganesh01@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6B35896-0B92-5F56-57C6-528586E20F9A}"/>
              </a:ext>
            </a:extLst>
          </p:cNvPr>
          <p:cNvSpPr txBox="1">
            <a:spLocks/>
          </p:cNvSpPr>
          <p:nvPr/>
        </p:nvSpPr>
        <p:spPr>
          <a:xfrm>
            <a:off x="609600" y="5112537"/>
            <a:ext cx="7772400" cy="1463040"/>
          </a:xfrm>
          <a:prstGeom prst="rect">
            <a:avLst/>
          </a:prstGeom>
        </p:spPr>
        <p:txBody>
          <a:bodyPr vert="horz" lIns="91440" tIns="45720" rIns="91440" bIns="45720" rtlCol="0" anchor="ctr">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r>
              <a:rPr lang="en-IN"/>
              <a:t>Entertainer Data Analysis</a:t>
            </a:r>
            <a:br>
              <a:rPr lang="en-IN"/>
            </a:br>
            <a:r>
              <a:rPr lang="en-IN"/>
              <a:t>By Preeti R</a:t>
            </a:r>
            <a:endParaRPr lang="en-IN" dirty="0"/>
          </a:p>
        </p:txBody>
      </p:sp>
      <p:sp>
        <p:nvSpPr>
          <p:cNvPr id="4" name="TextBox 3">
            <a:extLst>
              <a:ext uri="{FF2B5EF4-FFF2-40B4-BE49-F238E27FC236}">
                <a16:creationId xmlns:a16="http://schemas.microsoft.com/office/drawing/2014/main" id="{CF802516-CB5A-F2F2-FF8C-98486CBF955A}"/>
              </a:ext>
            </a:extLst>
          </p:cNvPr>
          <p:cNvSpPr txBox="1"/>
          <p:nvPr/>
        </p:nvSpPr>
        <p:spPr>
          <a:xfrm>
            <a:off x="8495071" y="5250426"/>
            <a:ext cx="3510116" cy="646331"/>
          </a:xfrm>
          <a:prstGeom prst="rect">
            <a:avLst/>
          </a:prstGeom>
          <a:noFill/>
        </p:spPr>
        <p:txBody>
          <a:bodyPr wrap="square" rtlCol="0">
            <a:spAutoFit/>
          </a:bodyPr>
          <a:lstStyle/>
          <a:p>
            <a:r>
              <a:rPr lang="en-IN" dirty="0"/>
              <a:t>Email Id-</a:t>
            </a:r>
            <a:r>
              <a:rPr lang="en-IN" dirty="0">
                <a:hlinkClick r:id="rId2"/>
              </a:rPr>
              <a:t> </a:t>
            </a:r>
          </a:p>
          <a:p>
            <a:r>
              <a:rPr lang="en-IN" dirty="0">
                <a:hlinkClick r:id="rId2"/>
              </a:rPr>
              <a:t>rituganesh01@gmail.com</a:t>
            </a:r>
            <a:r>
              <a:rPr lang="en-IN" dirty="0"/>
              <a:t> </a:t>
            </a:r>
          </a:p>
        </p:txBody>
      </p:sp>
    </p:spTree>
    <p:extLst>
      <p:ext uri="{BB962C8B-B14F-4D97-AF65-F5344CB8AC3E}">
        <p14:creationId xmlns:p14="http://schemas.microsoft.com/office/powerpoint/2010/main" val="424590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1592-2F57-645C-30E7-4470B3B0369F}"/>
              </a:ext>
            </a:extLst>
          </p:cNvPr>
          <p:cNvSpPr>
            <a:spLocks noGrp="1"/>
          </p:cNvSpPr>
          <p:nvPr>
            <p:ph type="title"/>
          </p:nvPr>
        </p:nvSpPr>
        <p:spPr>
          <a:xfrm>
            <a:off x="850146" y="304996"/>
            <a:ext cx="9720072" cy="796020"/>
          </a:xfrm>
        </p:spPr>
        <p:txBody>
          <a:bodyPr/>
          <a:lstStyle/>
          <a:p>
            <a:r>
              <a:rPr lang="en-IN" dirty="0"/>
              <a:t>Introduction</a:t>
            </a:r>
          </a:p>
        </p:txBody>
      </p:sp>
      <p:sp>
        <p:nvSpPr>
          <p:cNvPr id="3" name="Content Placeholder 2">
            <a:extLst>
              <a:ext uri="{FF2B5EF4-FFF2-40B4-BE49-F238E27FC236}">
                <a16:creationId xmlns:a16="http://schemas.microsoft.com/office/drawing/2014/main" id="{4B8D68DC-DF60-DE6C-D1FE-49608159B326}"/>
              </a:ext>
            </a:extLst>
          </p:cNvPr>
          <p:cNvSpPr>
            <a:spLocks noGrp="1"/>
          </p:cNvSpPr>
          <p:nvPr>
            <p:ph sz="half" idx="1"/>
          </p:nvPr>
        </p:nvSpPr>
        <p:spPr>
          <a:xfrm>
            <a:off x="850146" y="1238865"/>
            <a:ext cx="4754880" cy="4837471"/>
          </a:xfrm>
        </p:spPr>
        <p:txBody>
          <a:bodyPr>
            <a:normAutofit/>
          </a:bodyPr>
          <a:lstStyle/>
          <a:p>
            <a:pPr algn="just">
              <a:lnSpc>
                <a:spcPct val="100000"/>
              </a:lnSpc>
            </a:pPr>
            <a:r>
              <a:rPr lang="en-US" dirty="0"/>
              <a:t>The entertainment industry provides a much-needed respite from the stress of daily life, offering a diverse array of media formats such as film, television, radio, and print. From movies and TV shows to music and literature, these platforms offer moments of relaxation and joy, making life's challenges easier to bear. Comprising various sub-industries, it encompasses mass media companies that control the distribution and production of entertainment, serving as a beacon of creativity and connection in an increasingly fast-paced world.</a:t>
            </a:r>
            <a:endParaRPr lang="en-IN" dirty="0"/>
          </a:p>
        </p:txBody>
      </p:sp>
      <p:pic>
        <p:nvPicPr>
          <p:cNvPr id="8" name="Content Placeholder 7">
            <a:extLst>
              <a:ext uri="{FF2B5EF4-FFF2-40B4-BE49-F238E27FC236}">
                <a16:creationId xmlns:a16="http://schemas.microsoft.com/office/drawing/2014/main" id="{D396D185-E597-FE36-DF09-69082D753DC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7128387" y="1837198"/>
            <a:ext cx="3569110" cy="3183603"/>
          </a:xfrm>
        </p:spPr>
      </p:pic>
      <p:sp>
        <p:nvSpPr>
          <p:cNvPr id="5" name="Content Placeholder 2">
            <a:extLst>
              <a:ext uri="{FF2B5EF4-FFF2-40B4-BE49-F238E27FC236}">
                <a16:creationId xmlns:a16="http://schemas.microsoft.com/office/drawing/2014/main" id="{09AA9DF6-507D-7311-1993-FFCB80DD070E}"/>
              </a:ext>
            </a:extLst>
          </p:cNvPr>
          <p:cNvSpPr txBox="1">
            <a:spLocks/>
          </p:cNvSpPr>
          <p:nvPr/>
        </p:nvSpPr>
        <p:spPr>
          <a:xfrm>
            <a:off x="6912077" y="1465006"/>
            <a:ext cx="3677265" cy="364776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endParaRPr lang="en-IN" dirty="0"/>
          </a:p>
        </p:txBody>
      </p:sp>
    </p:spTree>
    <p:extLst>
      <p:ext uri="{BB962C8B-B14F-4D97-AF65-F5344CB8AC3E}">
        <p14:creationId xmlns:p14="http://schemas.microsoft.com/office/powerpoint/2010/main" val="300884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70E-3C19-D2FB-5D73-02183FC642CC}"/>
              </a:ext>
            </a:extLst>
          </p:cNvPr>
          <p:cNvSpPr>
            <a:spLocks noGrp="1"/>
          </p:cNvSpPr>
          <p:nvPr>
            <p:ph type="title"/>
          </p:nvPr>
        </p:nvSpPr>
        <p:spPr>
          <a:xfrm>
            <a:off x="90063" y="78658"/>
            <a:ext cx="9624208" cy="884903"/>
          </a:xfrm>
        </p:spPr>
        <p:txBody>
          <a:bodyPr/>
          <a:lstStyle/>
          <a:p>
            <a:r>
              <a:rPr lang="en-IN" dirty="0"/>
              <a:t>   Data Cleaning Process</a:t>
            </a:r>
          </a:p>
        </p:txBody>
      </p:sp>
      <p:sp>
        <p:nvSpPr>
          <p:cNvPr id="3" name="Content Placeholder 2">
            <a:extLst>
              <a:ext uri="{FF2B5EF4-FFF2-40B4-BE49-F238E27FC236}">
                <a16:creationId xmlns:a16="http://schemas.microsoft.com/office/drawing/2014/main" id="{40273AA5-E2A5-EA94-C82D-42009FC4776F}"/>
              </a:ext>
            </a:extLst>
          </p:cNvPr>
          <p:cNvSpPr>
            <a:spLocks noGrp="1"/>
          </p:cNvSpPr>
          <p:nvPr>
            <p:ph sz="half" idx="1"/>
          </p:nvPr>
        </p:nvSpPr>
        <p:spPr>
          <a:xfrm>
            <a:off x="776749" y="845575"/>
            <a:ext cx="6489290" cy="5653548"/>
          </a:xfrm>
        </p:spPr>
        <p:txBody>
          <a:bodyPr>
            <a:normAutofit fontScale="92500" lnSpcReduction="20000"/>
          </a:bodyPr>
          <a:lstStyle/>
          <a:p>
            <a:pPr algn="just"/>
            <a:r>
              <a:rPr lang="en-IN" dirty="0"/>
              <a:t>1- </a:t>
            </a:r>
            <a:r>
              <a:rPr lang="en-US" dirty="0"/>
              <a:t>Merged the data from three separate Excel sheets into one final Excel sheet named "Entertainer Cleaned Data" using Power BI.</a:t>
            </a:r>
            <a:endParaRPr lang="en-IN" dirty="0"/>
          </a:p>
          <a:p>
            <a:pPr algn="just"/>
            <a:r>
              <a:rPr lang="en-IN" dirty="0"/>
              <a:t>2-</a:t>
            </a:r>
            <a:r>
              <a:rPr lang="en-US" dirty="0"/>
              <a:t> Created a new column in the combined dataset named "Profession" to categorize entertainers based on their respective fields or areas of expertise.</a:t>
            </a:r>
            <a:endParaRPr lang="en-IN" dirty="0"/>
          </a:p>
          <a:p>
            <a:pPr algn="just"/>
            <a:r>
              <a:rPr lang="en-IN" dirty="0"/>
              <a:t>3-</a:t>
            </a:r>
            <a:r>
              <a:rPr lang="en-US" dirty="0"/>
              <a:t>Replaced any blank spaces in the "Year of Death" column with the placeholder "Alive" to indicate that the entertainer is still living.</a:t>
            </a:r>
          </a:p>
          <a:p>
            <a:pPr algn="just"/>
            <a:r>
              <a:rPr lang="en-US" dirty="0"/>
              <a:t>4- Calculated the age of each entertainer at the time of their breakthrough by subtracting their "Birth Year" from their "Year of Breakthrough", resulting in a new column named "Age at Breakthrough".</a:t>
            </a:r>
          </a:p>
          <a:p>
            <a:pPr algn="just"/>
            <a:r>
              <a:rPr lang="en-US" dirty="0"/>
              <a:t>5-Determined the number of active years for each entertainer by subtracting their "Year of Breakthrough" from their "Year of Last Major Work", generating a new column named "Active Years".</a:t>
            </a:r>
          </a:p>
          <a:p>
            <a:pPr algn="just"/>
            <a:r>
              <a:rPr lang="en-US" dirty="0"/>
              <a:t>6-Replaced any blank spaces in the "Year of First Oscar/Grammy/Emmy" column with "NA" to indicate missing data or that the entertainer hasn't received such an award.</a:t>
            </a:r>
          </a:p>
          <a:p>
            <a:endParaRPr lang="en-IN" dirty="0"/>
          </a:p>
        </p:txBody>
      </p:sp>
      <p:pic>
        <p:nvPicPr>
          <p:cNvPr id="6" name="Content Placeholder 5">
            <a:extLst>
              <a:ext uri="{FF2B5EF4-FFF2-40B4-BE49-F238E27FC236}">
                <a16:creationId xmlns:a16="http://schemas.microsoft.com/office/drawing/2014/main" id="{4842AD7E-EC1F-AD7B-E493-B606D309072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7816645" y="1700981"/>
            <a:ext cx="3785419" cy="3342967"/>
          </a:xfrm>
        </p:spPr>
      </p:pic>
    </p:spTree>
    <p:extLst>
      <p:ext uri="{BB962C8B-B14F-4D97-AF65-F5344CB8AC3E}">
        <p14:creationId xmlns:p14="http://schemas.microsoft.com/office/powerpoint/2010/main" val="69420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482573-2B67-04C4-F838-F32D9DFB0FA1}"/>
              </a:ext>
            </a:extLst>
          </p:cNvPr>
          <p:cNvSpPr>
            <a:spLocks noGrp="1"/>
          </p:cNvSpPr>
          <p:nvPr>
            <p:ph type="title"/>
          </p:nvPr>
        </p:nvSpPr>
        <p:spPr>
          <a:xfrm>
            <a:off x="1024128" y="202151"/>
            <a:ext cx="7638091" cy="692978"/>
          </a:xfrm>
        </p:spPr>
        <p:txBody>
          <a:bodyPr>
            <a:normAutofit fontScale="90000"/>
          </a:bodyPr>
          <a:lstStyle/>
          <a:p>
            <a:r>
              <a:rPr lang="en-IN" dirty="0"/>
              <a:t>Data Visuals</a:t>
            </a:r>
          </a:p>
        </p:txBody>
      </p:sp>
      <p:pic>
        <p:nvPicPr>
          <p:cNvPr id="8" name="Content Placeholder 7">
            <a:extLst>
              <a:ext uri="{FF2B5EF4-FFF2-40B4-BE49-F238E27FC236}">
                <a16:creationId xmlns:a16="http://schemas.microsoft.com/office/drawing/2014/main" id="{86C58209-A111-80D6-837A-4BE3BF3E1F8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55406" y="1003300"/>
            <a:ext cx="9930581" cy="5305425"/>
          </a:xfrm>
        </p:spPr>
      </p:pic>
    </p:spTree>
    <p:extLst>
      <p:ext uri="{BB962C8B-B14F-4D97-AF65-F5344CB8AC3E}">
        <p14:creationId xmlns:p14="http://schemas.microsoft.com/office/powerpoint/2010/main" val="3790042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482573-2B67-04C4-F838-F32D9DFB0FA1}"/>
              </a:ext>
            </a:extLst>
          </p:cNvPr>
          <p:cNvSpPr>
            <a:spLocks noGrp="1"/>
          </p:cNvSpPr>
          <p:nvPr>
            <p:ph type="title"/>
          </p:nvPr>
        </p:nvSpPr>
        <p:spPr>
          <a:xfrm>
            <a:off x="1024128" y="202151"/>
            <a:ext cx="7638091" cy="692978"/>
          </a:xfrm>
        </p:spPr>
        <p:txBody>
          <a:bodyPr>
            <a:normAutofit fontScale="90000"/>
          </a:bodyPr>
          <a:lstStyle/>
          <a:p>
            <a:r>
              <a:rPr lang="en-IN" dirty="0"/>
              <a:t>Data Visuals</a:t>
            </a:r>
          </a:p>
        </p:txBody>
      </p:sp>
      <p:pic>
        <p:nvPicPr>
          <p:cNvPr id="8" name="Content Placeholder 7">
            <a:extLst>
              <a:ext uri="{FF2B5EF4-FFF2-40B4-BE49-F238E27FC236}">
                <a16:creationId xmlns:a16="http://schemas.microsoft.com/office/drawing/2014/main" id="{86C58209-A111-80D6-837A-4BE3BF3E1F8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55406" y="895130"/>
            <a:ext cx="10736826" cy="5413596"/>
          </a:xfrm>
        </p:spPr>
      </p:pic>
    </p:spTree>
    <p:extLst>
      <p:ext uri="{BB962C8B-B14F-4D97-AF65-F5344CB8AC3E}">
        <p14:creationId xmlns:p14="http://schemas.microsoft.com/office/powerpoint/2010/main" val="125544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482573-2B67-04C4-F838-F32D9DFB0FA1}"/>
              </a:ext>
            </a:extLst>
          </p:cNvPr>
          <p:cNvSpPr>
            <a:spLocks noGrp="1"/>
          </p:cNvSpPr>
          <p:nvPr>
            <p:ph type="title"/>
          </p:nvPr>
        </p:nvSpPr>
        <p:spPr>
          <a:xfrm>
            <a:off x="1024128" y="202151"/>
            <a:ext cx="7638091" cy="692978"/>
          </a:xfrm>
        </p:spPr>
        <p:txBody>
          <a:bodyPr>
            <a:normAutofit fontScale="90000"/>
          </a:bodyPr>
          <a:lstStyle/>
          <a:p>
            <a:r>
              <a:rPr lang="en-IN" dirty="0"/>
              <a:t>Data Visuals</a:t>
            </a:r>
          </a:p>
        </p:txBody>
      </p:sp>
      <p:pic>
        <p:nvPicPr>
          <p:cNvPr id="8" name="Content Placeholder 7">
            <a:extLst>
              <a:ext uri="{FF2B5EF4-FFF2-40B4-BE49-F238E27FC236}">
                <a16:creationId xmlns:a16="http://schemas.microsoft.com/office/drawing/2014/main" id="{86C58209-A111-80D6-837A-4BE3BF3E1F8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55406" y="895129"/>
            <a:ext cx="10736826" cy="5436845"/>
          </a:xfrm>
        </p:spPr>
      </p:pic>
    </p:spTree>
    <p:extLst>
      <p:ext uri="{BB962C8B-B14F-4D97-AF65-F5344CB8AC3E}">
        <p14:creationId xmlns:p14="http://schemas.microsoft.com/office/powerpoint/2010/main" val="237006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482573-2B67-04C4-F838-F32D9DFB0FA1}"/>
              </a:ext>
            </a:extLst>
          </p:cNvPr>
          <p:cNvSpPr>
            <a:spLocks noGrp="1"/>
          </p:cNvSpPr>
          <p:nvPr>
            <p:ph type="title"/>
          </p:nvPr>
        </p:nvSpPr>
        <p:spPr>
          <a:xfrm>
            <a:off x="1024128" y="202151"/>
            <a:ext cx="7638091" cy="692978"/>
          </a:xfrm>
        </p:spPr>
        <p:txBody>
          <a:bodyPr>
            <a:normAutofit fontScale="90000"/>
          </a:bodyPr>
          <a:lstStyle/>
          <a:p>
            <a:r>
              <a:rPr lang="en-IN" dirty="0"/>
              <a:t>Summary</a:t>
            </a:r>
          </a:p>
        </p:txBody>
      </p:sp>
      <p:sp>
        <p:nvSpPr>
          <p:cNvPr id="3" name="Content Placeholder 2">
            <a:extLst>
              <a:ext uri="{FF2B5EF4-FFF2-40B4-BE49-F238E27FC236}">
                <a16:creationId xmlns:a16="http://schemas.microsoft.com/office/drawing/2014/main" id="{D99ABBA0-A63F-5F47-F693-779D0BDE9EDA}"/>
              </a:ext>
            </a:extLst>
          </p:cNvPr>
          <p:cNvSpPr>
            <a:spLocks noGrp="1"/>
          </p:cNvSpPr>
          <p:nvPr>
            <p:ph idx="1"/>
          </p:nvPr>
        </p:nvSpPr>
        <p:spPr>
          <a:xfrm>
            <a:off x="1024128" y="895129"/>
            <a:ext cx="9720073" cy="5525336"/>
          </a:xfrm>
        </p:spPr>
        <p:txBody>
          <a:bodyPr>
            <a:noAutofit/>
          </a:bodyPr>
          <a:lstStyle/>
          <a:p>
            <a:pPr marL="0" indent="0" algn="just">
              <a:lnSpc>
                <a:spcPct val="70000"/>
              </a:lnSpc>
              <a:buNone/>
            </a:pPr>
            <a:r>
              <a:rPr lang="en-IN" sz="2000" dirty="0"/>
              <a:t>1- </a:t>
            </a:r>
            <a:r>
              <a:rPr lang="en-IN" sz="2000" b="1" dirty="0"/>
              <a:t>Gender Distribution of Entertainers</a:t>
            </a:r>
            <a:r>
              <a:rPr lang="en-IN" sz="2000" dirty="0"/>
              <a:t>- </a:t>
            </a:r>
            <a:r>
              <a:rPr lang="en-US" sz="2000" dirty="0"/>
              <a:t>Total Entertainers: 70 (50 Male, 20 Female)</a:t>
            </a:r>
          </a:p>
          <a:p>
            <a:pPr algn="just">
              <a:lnSpc>
                <a:spcPct val="70000"/>
              </a:lnSpc>
            </a:pPr>
            <a:endParaRPr lang="en-US" sz="2000" dirty="0"/>
          </a:p>
          <a:p>
            <a:pPr algn="just">
              <a:lnSpc>
                <a:spcPct val="70000"/>
              </a:lnSpc>
            </a:pPr>
            <a:r>
              <a:rPr lang="en-US" sz="2000" dirty="0"/>
              <a:t>2- </a:t>
            </a:r>
            <a:r>
              <a:rPr lang="en-US" sz="2000" b="1" dirty="0"/>
              <a:t>Distribution of Entertainers by Profession-</a:t>
            </a:r>
            <a:endParaRPr lang="en-US" sz="2000" dirty="0"/>
          </a:p>
          <a:p>
            <a:pPr algn="just">
              <a:lnSpc>
                <a:spcPct val="70000"/>
              </a:lnSpc>
              <a:buFont typeface="Wingdings" panose="05000000000000000000" pitchFamily="2" charset="2"/>
              <a:buChar char="q"/>
            </a:pPr>
            <a:r>
              <a:rPr lang="en-US" sz="2000" dirty="0"/>
              <a:t>Actors: 32 Male, 15 Female</a:t>
            </a:r>
          </a:p>
          <a:p>
            <a:pPr algn="just">
              <a:lnSpc>
                <a:spcPct val="70000"/>
              </a:lnSpc>
              <a:buFont typeface="Wingdings" panose="05000000000000000000" pitchFamily="2" charset="2"/>
              <a:buChar char="q"/>
            </a:pPr>
            <a:r>
              <a:rPr lang="en-US" sz="2000" dirty="0"/>
              <a:t>Singers: 18 Male, 5 Female</a:t>
            </a:r>
          </a:p>
          <a:p>
            <a:pPr algn="just">
              <a:lnSpc>
                <a:spcPct val="70000"/>
              </a:lnSpc>
            </a:pPr>
            <a:endParaRPr lang="en-US" sz="2000" dirty="0"/>
          </a:p>
          <a:p>
            <a:pPr algn="just">
              <a:lnSpc>
                <a:spcPct val="70000"/>
              </a:lnSpc>
            </a:pPr>
            <a:r>
              <a:rPr lang="en-US" sz="2000" dirty="0"/>
              <a:t>3- </a:t>
            </a:r>
            <a:r>
              <a:rPr lang="en-US" sz="2000" b="1" dirty="0"/>
              <a:t>Trend of Birth Years of Entertainers</a:t>
            </a:r>
            <a:r>
              <a:rPr lang="en-US" sz="2000" dirty="0"/>
              <a:t>- </a:t>
            </a:r>
          </a:p>
          <a:p>
            <a:pPr marL="342900" lvl="1" indent="-342900" algn="just">
              <a:lnSpc>
                <a:spcPct val="70000"/>
              </a:lnSpc>
              <a:spcBef>
                <a:spcPts val="1200"/>
              </a:spcBef>
              <a:spcAft>
                <a:spcPts val="200"/>
              </a:spcAft>
              <a:buSzPct val="100000"/>
              <a:buFont typeface="Wingdings" panose="05000000000000000000" pitchFamily="2" charset="2"/>
              <a:buChar char="q"/>
            </a:pPr>
            <a:r>
              <a:rPr lang="en-US" sz="2000" dirty="0"/>
              <a:t>Majority of birth years have 1 or 2 entertainers, few have 3</a:t>
            </a:r>
          </a:p>
          <a:p>
            <a:pPr marL="342900" lvl="1" indent="-342900" algn="just">
              <a:lnSpc>
                <a:spcPct val="70000"/>
              </a:lnSpc>
              <a:spcBef>
                <a:spcPts val="1200"/>
              </a:spcBef>
              <a:spcAft>
                <a:spcPts val="200"/>
              </a:spcAft>
              <a:buSzPct val="100000"/>
              <a:buFont typeface="Wingdings" panose="05000000000000000000" pitchFamily="2" charset="2"/>
              <a:buChar char="q"/>
            </a:pPr>
            <a:r>
              <a:rPr lang="en-US" sz="2000" dirty="0"/>
              <a:t>Most common birth years: 1901, 1908, 1925, 1942, 1954 (each with 3 entertainers)</a:t>
            </a:r>
          </a:p>
          <a:p>
            <a:pPr algn="just">
              <a:lnSpc>
                <a:spcPct val="70000"/>
              </a:lnSpc>
            </a:pPr>
            <a:endParaRPr lang="en-US" sz="2000" dirty="0"/>
          </a:p>
          <a:p>
            <a:pPr algn="just">
              <a:lnSpc>
                <a:spcPct val="70000"/>
              </a:lnSpc>
            </a:pPr>
            <a:r>
              <a:rPr lang="en-US" sz="2000" dirty="0"/>
              <a:t>4- </a:t>
            </a:r>
            <a:r>
              <a:rPr lang="en-US" sz="2000" b="1" dirty="0"/>
              <a:t>Relationship Between Birth Year and Year of Breakthrough</a:t>
            </a:r>
            <a:r>
              <a:rPr lang="en-US" sz="2000" dirty="0"/>
              <a:t>-</a:t>
            </a:r>
          </a:p>
          <a:p>
            <a:pPr marL="342900" lvl="1" indent="-342900" algn="just">
              <a:lnSpc>
                <a:spcPct val="70000"/>
              </a:lnSpc>
              <a:spcBef>
                <a:spcPts val="1200"/>
              </a:spcBef>
              <a:spcAft>
                <a:spcPts val="200"/>
              </a:spcAft>
              <a:buSzPct val="100000"/>
              <a:buFont typeface="Wingdings" panose="05000000000000000000" pitchFamily="2" charset="2"/>
              <a:buChar char="q"/>
            </a:pPr>
            <a:r>
              <a:rPr lang="en-US" sz="2000" dirty="0"/>
              <a:t>Earliest Birth Year: 1889 (Charlie Chaplin)</a:t>
            </a:r>
          </a:p>
          <a:p>
            <a:pPr marL="342900" lvl="1" indent="-342900" algn="just">
              <a:lnSpc>
                <a:spcPct val="70000"/>
              </a:lnSpc>
              <a:spcBef>
                <a:spcPts val="1200"/>
              </a:spcBef>
              <a:spcAft>
                <a:spcPts val="200"/>
              </a:spcAft>
              <a:buSzPct val="100000"/>
              <a:buFont typeface="Wingdings" panose="05000000000000000000" pitchFamily="2" charset="2"/>
              <a:buChar char="q"/>
            </a:pPr>
            <a:r>
              <a:rPr lang="en-US" sz="2000" dirty="0"/>
              <a:t>Latest Birth Year: 1988 (Lady Gaga)</a:t>
            </a:r>
          </a:p>
          <a:p>
            <a:pPr marL="342900" lvl="1" indent="-342900" algn="just">
              <a:lnSpc>
                <a:spcPct val="70000"/>
              </a:lnSpc>
              <a:spcBef>
                <a:spcPts val="1200"/>
              </a:spcBef>
              <a:spcAft>
                <a:spcPts val="200"/>
              </a:spcAft>
              <a:buSzPct val="100000"/>
              <a:buFont typeface="Wingdings" panose="05000000000000000000" pitchFamily="2" charset="2"/>
              <a:buChar char="q"/>
            </a:pPr>
            <a:r>
              <a:rPr lang="en-US" sz="2000" dirty="0"/>
              <a:t>Breakthrough Years: 1915 to 2008</a:t>
            </a:r>
          </a:p>
          <a:p>
            <a:pPr marL="0" indent="0" algn="l">
              <a:buNone/>
            </a:pPr>
            <a:endParaRPr lang="en-IN" dirty="0"/>
          </a:p>
        </p:txBody>
      </p:sp>
    </p:spTree>
    <p:extLst>
      <p:ext uri="{BB962C8B-B14F-4D97-AF65-F5344CB8AC3E}">
        <p14:creationId xmlns:p14="http://schemas.microsoft.com/office/powerpoint/2010/main" val="3436683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482573-2B67-04C4-F838-F32D9DFB0FA1}"/>
              </a:ext>
            </a:extLst>
          </p:cNvPr>
          <p:cNvSpPr>
            <a:spLocks noGrp="1"/>
          </p:cNvSpPr>
          <p:nvPr>
            <p:ph type="title"/>
          </p:nvPr>
        </p:nvSpPr>
        <p:spPr>
          <a:xfrm>
            <a:off x="1024128" y="202151"/>
            <a:ext cx="7638091" cy="692978"/>
          </a:xfrm>
        </p:spPr>
        <p:txBody>
          <a:bodyPr>
            <a:normAutofit fontScale="90000"/>
          </a:bodyPr>
          <a:lstStyle/>
          <a:p>
            <a:r>
              <a:rPr lang="en-IN" dirty="0"/>
              <a:t>Summary</a:t>
            </a:r>
          </a:p>
        </p:txBody>
      </p:sp>
      <p:sp>
        <p:nvSpPr>
          <p:cNvPr id="3" name="Content Placeholder 2">
            <a:extLst>
              <a:ext uri="{FF2B5EF4-FFF2-40B4-BE49-F238E27FC236}">
                <a16:creationId xmlns:a16="http://schemas.microsoft.com/office/drawing/2014/main" id="{D99ABBA0-A63F-5F47-F693-779D0BDE9EDA}"/>
              </a:ext>
            </a:extLst>
          </p:cNvPr>
          <p:cNvSpPr>
            <a:spLocks noGrp="1"/>
          </p:cNvSpPr>
          <p:nvPr>
            <p:ph idx="1"/>
          </p:nvPr>
        </p:nvSpPr>
        <p:spPr>
          <a:xfrm>
            <a:off x="1024128" y="895129"/>
            <a:ext cx="9720073" cy="5525336"/>
          </a:xfrm>
        </p:spPr>
        <p:txBody>
          <a:bodyPr>
            <a:normAutofit/>
          </a:bodyPr>
          <a:lstStyle/>
          <a:p>
            <a:pPr marL="0" indent="0" algn="just">
              <a:lnSpc>
                <a:spcPct val="80000"/>
              </a:lnSpc>
              <a:buNone/>
            </a:pPr>
            <a:endParaRPr lang="en-IN" sz="2000" dirty="0"/>
          </a:p>
          <a:p>
            <a:pPr marL="0" indent="0" algn="just">
              <a:lnSpc>
                <a:spcPct val="80000"/>
              </a:lnSpc>
              <a:buNone/>
            </a:pPr>
            <a:r>
              <a:rPr lang="en-IN" sz="2000" dirty="0"/>
              <a:t>5-</a:t>
            </a:r>
            <a:r>
              <a:rPr lang="en-US" sz="2000" dirty="0"/>
              <a:t> </a:t>
            </a:r>
            <a:r>
              <a:rPr lang="en-US" sz="2000" b="1" dirty="0"/>
              <a:t>Progression of Entertainers from Birth Year to Breakthrough</a:t>
            </a:r>
            <a:r>
              <a:rPr lang="en-US" sz="2000" dirty="0"/>
              <a:t>- Notable breakthroughs include Aretha Franklin at 25 and Louis Armstrong at 63, showcasing the varying timelines and trajectories of success within the entertainment industry.</a:t>
            </a:r>
          </a:p>
          <a:p>
            <a:pPr marL="0" indent="0" algn="just">
              <a:lnSpc>
                <a:spcPct val="80000"/>
              </a:lnSpc>
              <a:buNone/>
            </a:pPr>
            <a:r>
              <a:rPr lang="en-US" sz="2000" dirty="0"/>
              <a:t>6-</a:t>
            </a:r>
            <a:r>
              <a:rPr lang="en-IN" sz="2000" dirty="0"/>
              <a:t> </a:t>
            </a:r>
            <a:r>
              <a:rPr lang="en-IN" sz="2000" b="1" dirty="0"/>
              <a:t>Entertainers by Active Years</a:t>
            </a:r>
            <a:r>
              <a:rPr lang="en-US" sz="2000" dirty="0"/>
              <a:t>- Analyzing the distribution of active years among entertainers sheds light on the duration of their careers. The highest count of entertainers at age 47 suggests a peak period of activity, while the range of active years from 1 to 5 showcases the diversity of career spans.</a:t>
            </a:r>
          </a:p>
          <a:p>
            <a:pPr marL="0" indent="0" algn="just">
              <a:lnSpc>
                <a:spcPct val="80000"/>
              </a:lnSpc>
              <a:buNone/>
            </a:pPr>
            <a:r>
              <a:rPr lang="en-US" sz="2000" dirty="0"/>
              <a:t>7- </a:t>
            </a:r>
            <a:r>
              <a:rPr lang="en-US" sz="2000" b="1" dirty="0"/>
              <a:t>Distribution of Ages at Breakthrough for Entertainers</a:t>
            </a:r>
            <a:r>
              <a:rPr lang="en-US" sz="2000" dirty="0"/>
              <a:t>- Exploring the ages at which entertainers achieved breakthrough success reveals interesting insights. With age 25 boasting the highest count of entertainers at 9, this analysis highlights the significance of early achievements in shaping careers within the entertainment industry.</a:t>
            </a:r>
          </a:p>
          <a:p>
            <a:pPr marL="0" indent="0" algn="just">
              <a:lnSpc>
                <a:spcPct val="80000"/>
              </a:lnSpc>
              <a:buNone/>
            </a:pPr>
            <a:r>
              <a:rPr lang="en-US" sz="2000" dirty="0"/>
              <a:t>8- </a:t>
            </a:r>
            <a:r>
              <a:rPr lang="en-US" sz="2000" b="1" dirty="0"/>
              <a:t>Number of Entertainers who won Oscar/Grammy/Emmy</a:t>
            </a:r>
            <a:r>
              <a:rPr lang="en-US" sz="2000" dirty="0"/>
              <a:t>- This data examines the awards received by entertainers over the years. The highest count of entertainers in 1962, with 4 individuals, underscores a notable year for industry recognition. This analysis offers valuable insights into the acknowledgment and acclaim received by notable figures in entertainment history.</a:t>
            </a:r>
            <a:endParaRPr lang="en-IN" sz="2000" dirty="0"/>
          </a:p>
        </p:txBody>
      </p:sp>
    </p:spTree>
    <p:extLst>
      <p:ext uri="{BB962C8B-B14F-4D97-AF65-F5344CB8AC3E}">
        <p14:creationId xmlns:p14="http://schemas.microsoft.com/office/powerpoint/2010/main" val="200632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0CFB1-715E-1396-789A-D1F6BE114C2B}"/>
              </a:ext>
            </a:extLst>
          </p:cNvPr>
          <p:cNvSpPr>
            <a:spLocks noGrp="1"/>
          </p:cNvSpPr>
          <p:nvPr>
            <p:ph type="ctrTitle"/>
          </p:nvPr>
        </p:nvSpPr>
        <p:spPr>
          <a:xfrm>
            <a:off x="2418734" y="4989634"/>
            <a:ext cx="5742039" cy="1463040"/>
          </a:xfrm>
        </p:spPr>
        <p:txBody>
          <a:bodyPr/>
          <a:lstStyle/>
          <a:p>
            <a:r>
              <a:rPr lang="en-IN" dirty="0"/>
              <a:t>Thank You</a:t>
            </a:r>
          </a:p>
        </p:txBody>
      </p:sp>
    </p:spTree>
    <p:extLst>
      <p:ext uri="{BB962C8B-B14F-4D97-AF65-F5344CB8AC3E}">
        <p14:creationId xmlns:p14="http://schemas.microsoft.com/office/powerpoint/2010/main" val="3927922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1287</TotalTime>
  <Words>614</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Tw Cen MT</vt:lpstr>
      <vt:lpstr>Tw Cen MT Condensed</vt:lpstr>
      <vt:lpstr>Wingdings</vt:lpstr>
      <vt:lpstr>Wingdings 3</vt:lpstr>
      <vt:lpstr>Integral</vt:lpstr>
      <vt:lpstr>PowerPoint Presentation</vt:lpstr>
      <vt:lpstr>Introduction</vt:lpstr>
      <vt:lpstr>   Data Cleaning Process</vt:lpstr>
      <vt:lpstr>Data Visuals</vt:lpstr>
      <vt:lpstr>Data Visuals</vt:lpstr>
      <vt:lpstr>Data Visuals</vt:lpstr>
      <vt:lpstr>Summary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Entertainer Data Analysis By Preeti R</dc:title>
  <dc:creator>Preeti R</dc:creator>
  <cp:lastModifiedBy>Preeti R</cp:lastModifiedBy>
  <cp:revision>8</cp:revision>
  <dcterms:created xsi:type="dcterms:W3CDTF">2024-05-15T11:57:07Z</dcterms:created>
  <dcterms:modified xsi:type="dcterms:W3CDTF">2024-05-16T09:54:34Z</dcterms:modified>
</cp:coreProperties>
</file>