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7910A-FC5F-4D58-A570-FC9E2F0DCF89}" v="1" dt="2025-03-28T08:24:21.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1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6BF6-8EA8-A620-1CEB-34622CB03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6DDF23-C72A-8650-C8D9-71AFAD5818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6FC14-0EC0-6BE4-B183-BA5EE561957F}"/>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5" name="Footer Placeholder 4">
            <a:extLst>
              <a:ext uri="{FF2B5EF4-FFF2-40B4-BE49-F238E27FC236}">
                <a16:creationId xmlns:a16="http://schemas.microsoft.com/office/drawing/2014/main" id="{A98D7C5B-DDAE-2765-9774-B3D49CF826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356467-7671-2FF9-F35A-136595E8C69B}"/>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279965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F4E7-39D1-3262-BC32-40A73DED34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7A2435-00FB-34AA-42E2-18C485B424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0705FE-B42D-97F5-AFD0-10F742B2CE32}"/>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5" name="Footer Placeholder 4">
            <a:extLst>
              <a:ext uri="{FF2B5EF4-FFF2-40B4-BE49-F238E27FC236}">
                <a16:creationId xmlns:a16="http://schemas.microsoft.com/office/drawing/2014/main" id="{821D1E76-57A8-8F54-682A-DA997345C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EC02C-13BF-224A-1DE9-F9FBE9C7AEED}"/>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2001738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C62645-7E66-DBEA-A012-37FE62B43B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FF1AD3-3447-5F99-C2D2-B9EDF1336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929B88-BC0E-84E5-A7D4-50CF47673C08}"/>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5" name="Footer Placeholder 4">
            <a:extLst>
              <a:ext uri="{FF2B5EF4-FFF2-40B4-BE49-F238E27FC236}">
                <a16:creationId xmlns:a16="http://schemas.microsoft.com/office/drawing/2014/main" id="{D2B12963-4373-3E5C-0B6D-B9BA2964D5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335BB8-503B-9854-DF99-924CC152E85C}"/>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246540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4875-E374-2886-B89C-F2563D59F2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7DE67B-EA05-7690-7948-D991EE1F6F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FD8B6-544D-B28E-77D6-79193C58F33C}"/>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5" name="Footer Placeholder 4">
            <a:extLst>
              <a:ext uri="{FF2B5EF4-FFF2-40B4-BE49-F238E27FC236}">
                <a16:creationId xmlns:a16="http://schemas.microsoft.com/office/drawing/2014/main" id="{DF7BB013-CEED-5E6D-8855-CBAB5DDE3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580C7-0684-D8CB-53A8-6ECA5A8B2CC8}"/>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15134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BB1A-6DC5-F98B-AE98-9D61B034FB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BFC1CB-71DA-7147-9860-FB33F8E37C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F0AF4-85E5-59A0-937B-C331F779C1CE}"/>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5" name="Footer Placeholder 4">
            <a:extLst>
              <a:ext uri="{FF2B5EF4-FFF2-40B4-BE49-F238E27FC236}">
                <a16:creationId xmlns:a16="http://schemas.microsoft.com/office/drawing/2014/main" id="{99B727FF-36A4-0A39-7558-8EDEB3391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CFE91-5BF0-5DD5-9AAD-E0B2AB6C8CB3}"/>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429007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68EA7-972E-80AD-9778-B193F1EB2B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F4C8D-3614-4A05-DCED-D1CFAD9A1A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075685-F5C3-2DDC-377D-CE1A9F79E8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F3154A-F8A5-281D-1CFE-27D2EA23515B}"/>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6" name="Footer Placeholder 5">
            <a:extLst>
              <a:ext uri="{FF2B5EF4-FFF2-40B4-BE49-F238E27FC236}">
                <a16:creationId xmlns:a16="http://schemas.microsoft.com/office/drawing/2014/main" id="{DE4D4F64-B001-CC9F-159F-136CA2AE1F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A94F06-BA40-D50F-A7B0-C328618ABF50}"/>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3401426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BE8F-FC4F-5C53-0A6E-1998FD873E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C32C8-2764-3CC8-A6C5-E2A2F11EF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65556D-DB80-6DC9-F3C5-82CFEAD9C2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46C0E0-2FF3-21C7-85B2-54B1D7562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65121-3171-1135-F243-6BA6D1B906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0F2482-4B98-4CB4-B243-6E67FBEB0D11}"/>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8" name="Footer Placeholder 7">
            <a:extLst>
              <a:ext uri="{FF2B5EF4-FFF2-40B4-BE49-F238E27FC236}">
                <a16:creationId xmlns:a16="http://schemas.microsoft.com/office/drawing/2014/main" id="{62207C80-4CA9-1987-3504-D370042DFE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63319-C1B4-1CEF-689C-38272B4F3F36}"/>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94879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CD2D-09F0-A931-A356-AE4292A5AB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073217-C134-BF7A-A6AB-B0992C340727}"/>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4" name="Footer Placeholder 3">
            <a:extLst>
              <a:ext uri="{FF2B5EF4-FFF2-40B4-BE49-F238E27FC236}">
                <a16:creationId xmlns:a16="http://schemas.microsoft.com/office/drawing/2014/main" id="{E72769FC-D860-D284-2CB0-B3E450836E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D49C00-FFBC-694B-D84F-1791710532F8}"/>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3270909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176160-E10C-1CD7-348D-864D0D5B6475}"/>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3" name="Footer Placeholder 2">
            <a:extLst>
              <a:ext uri="{FF2B5EF4-FFF2-40B4-BE49-F238E27FC236}">
                <a16:creationId xmlns:a16="http://schemas.microsoft.com/office/drawing/2014/main" id="{00A2D024-4576-BB4F-EFA2-C36B633A12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241894-2004-34EE-D41F-F1125CB15C72}"/>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1110599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C656-2774-3B16-7C7B-F7689AF19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8DBA12-C6DF-78A9-23C9-DE06A6BF1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0D9116-19CD-4800-C8E4-324DBD682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468B8-4D0D-C33B-C47D-040B5C4AE576}"/>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6" name="Footer Placeholder 5">
            <a:extLst>
              <a:ext uri="{FF2B5EF4-FFF2-40B4-BE49-F238E27FC236}">
                <a16:creationId xmlns:a16="http://schemas.microsoft.com/office/drawing/2014/main" id="{AA7D6389-BCF2-0CA1-17F9-C0B7E5521E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3BACA-96C0-850E-D97B-18E99F44A97A}"/>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3684223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3BA6-D966-42FB-B882-BB811EF91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6AACCA-6249-36F3-B5D7-2207882BA8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4AFE7D-2E0D-7503-F809-3A00C379D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C64A2F-1CBC-FE98-B836-19ABC9E8073C}"/>
              </a:ext>
            </a:extLst>
          </p:cNvPr>
          <p:cNvSpPr>
            <a:spLocks noGrp="1"/>
          </p:cNvSpPr>
          <p:nvPr>
            <p:ph type="dt" sz="half" idx="10"/>
          </p:nvPr>
        </p:nvSpPr>
        <p:spPr/>
        <p:txBody>
          <a:bodyPr/>
          <a:lstStyle/>
          <a:p>
            <a:fld id="{FA05314F-4449-414F-B343-E20CF4CD5D9C}" type="datetimeFigureOut">
              <a:rPr lang="en-IN" smtClean="0"/>
              <a:t>29-03-2025</a:t>
            </a:fld>
            <a:endParaRPr lang="en-IN"/>
          </a:p>
        </p:txBody>
      </p:sp>
      <p:sp>
        <p:nvSpPr>
          <p:cNvPr id="6" name="Footer Placeholder 5">
            <a:extLst>
              <a:ext uri="{FF2B5EF4-FFF2-40B4-BE49-F238E27FC236}">
                <a16:creationId xmlns:a16="http://schemas.microsoft.com/office/drawing/2014/main" id="{85BECFAD-0EF7-E4E2-C3B1-A5844B3089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EA9500-C0F8-1A59-B057-438AAA6239D7}"/>
              </a:ext>
            </a:extLst>
          </p:cNvPr>
          <p:cNvSpPr>
            <a:spLocks noGrp="1"/>
          </p:cNvSpPr>
          <p:nvPr>
            <p:ph type="sldNum" sz="quarter" idx="12"/>
          </p:nvPr>
        </p:nvSpPr>
        <p:spPr/>
        <p:txBody>
          <a:bodyPr/>
          <a:lstStyle/>
          <a:p>
            <a:fld id="{92FB1A52-6698-425D-ADB4-B69CC49D4AA6}" type="slidenum">
              <a:rPr lang="en-IN" smtClean="0"/>
              <a:t>‹#›</a:t>
            </a:fld>
            <a:endParaRPr lang="en-IN"/>
          </a:p>
        </p:txBody>
      </p:sp>
    </p:spTree>
    <p:extLst>
      <p:ext uri="{BB962C8B-B14F-4D97-AF65-F5344CB8AC3E}">
        <p14:creationId xmlns:p14="http://schemas.microsoft.com/office/powerpoint/2010/main" val="265023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1C6CA4-4E8F-3987-1047-4DC4E5693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2AEE83-BA38-C3D5-331A-78C5755A9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068369-39E9-29B7-10C0-03270D3CE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5314F-4449-414F-B343-E20CF4CD5D9C}" type="datetimeFigureOut">
              <a:rPr lang="en-IN" smtClean="0"/>
              <a:t>29-03-2025</a:t>
            </a:fld>
            <a:endParaRPr lang="en-IN"/>
          </a:p>
        </p:txBody>
      </p:sp>
      <p:sp>
        <p:nvSpPr>
          <p:cNvPr id="5" name="Footer Placeholder 4">
            <a:extLst>
              <a:ext uri="{FF2B5EF4-FFF2-40B4-BE49-F238E27FC236}">
                <a16:creationId xmlns:a16="http://schemas.microsoft.com/office/drawing/2014/main" id="{DA395A71-CA79-194D-3D89-70939399BE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D23157-9533-F689-CBB4-2BF43B78E2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B1A52-6698-425D-ADB4-B69CC49D4AA6}" type="slidenum">
              <a:rPr lang="en-IN" smtClean="0"/>
              <a:t>‹#›</a:t>
            </a:fld>
            <a:endParaRPr lang="en-IN"/>
          </a:p>
        </p:txBody>
      </p:sp>
    </p:spTree>
    <p:extLst>
      <p:ext uri="{BB962C8B-B14F-4D97-AF65-F5344CB8AC3E}">
        <p14:creationId xmlns:p14="http://schemas.microsoft.com/office/powerpoint/2010/main" val="1568390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AE0C-86E2-7558-1C52-CEE7066546BB}"/>
              </a:ext>
            </a:extLst>
          </p:cNvPr>
          <p:cNvSpPr>
            <a:spLocks noGrp="1"/>
          </p:cNvSpPr>
          <p:nvPr>
            <p:ph type="ctrTitle"/>
          </p:nvPr>
        </p:nvSpPr>
        <p:spPr>
          <a:xfrm>
            <a:off x="1696994" y="0"/>
            <a:ext cx="7232822" cy="1102497"/>
          </a:xfrm>
        </p:spPr>
        <p:txBody>
          <a:bodyPr/>
          <a:lstStyle/>
          <a:p>
            <a:r>
              <a:rPr lang="en-IN" dirty="0"/>
              <a:t>SCRIPTERS</a:t>
            </a:r>
          </a:p>
        </p:txBody>
      </p:sp>
      <p:sp>
        <p:nvSpPr>
          <p:cNvPr id="4" name="TextBox 3">
            <a:extLst>
              <a:ext uri="{FF2B5EF4-FFF2-40B4-BE49-F238E27FC236}">
                <a16:creationId xmlns:a16="http://schemas.microsoft.com/office/drawing/2014/main" id="{D95628D5-E5A6-2D33-54F1-7982640F5E09}"/>
              </a:ext>
            </a:extLst>
          </p:cNvPr>
          <p:cNvSpPr txBox="1"/>
          <p:nvPr/>
        </p:nvSpPr>
        <p:spPr>
          <a:xfrm>
            <a:off x="7068065" y="3649362"/>
            <a:ext cx="4234249" cy="1477328"/>
          </a:xfrm>
          <a:prstGeom prst="rect">
            <a:avLst/>
          </a:prstGeom>
          <a:noFill/>
        </p:spPr>
        <p:txBody>
          <a:bodyPr wrap="square" rtlCol="0">
            <a:spAutoFit/>
          </a:bodyPr>
          <a:lstStyle/>
          <a:p>
            <a:r>
              <a:rPr lang="en-IN" dirty="0"/>
              <a:t>Members-</a:t>
            </a:r>
          </a:p>
          <a:p>
            <a:r>
              <a:rPr lang="en-IN" dirty="0"/>
              <a:t>     Sarthak Jain</a:t>
            </a:r>
            <a:br>
              <a:rPr lang="en-IN" dirty="0"/>
            </a:br>
            <a:r>
              <a:rPr lang="en-IN" dirty="0"/>
              <a:t>     Sumit Pandey</a:t>
            </a:r>
            <a:br>
              <a:rPr lang="en-IN" dirty="0"/>
            </a:br>
            <a:r>
              <a:rPr lang="en-IN" dirty="0"/>
              <a:t>     Suraj Sagar</a:t>
            </a:r>
            <a:br>
              <a:rPr lang="en-IN" dirty="0"/>
            </a:br>
            <a:r>
              <a:rPr lang="en-IN" dirty="0"/>
              <a:t>     Samprad Neupane</a:t>
            </a:r>
          </a:p>
        </p:txBody>
      </p:sp>
      <p:sp>
        <p:nvSpPr>
          <p:cNvPr id="5" name="TextBox 4">
            <a:extLst>
              <a:ext uri="{FF2B5EF4-FFF2-40B4-BE49-F238E27FC236}">
                <a16:creationId xmlns:a16="http://schemas.microsoft.com/office/drawing/2014/main" id="{9360FA2A-F272-281A-74F1-34F01663AA5A}"/>
              </a:ext>
            </a:extLst>
          </p:cNvPr>
          <p:cNvSpPr txBox="1"/>
          <p:nvPr/>
        </p:nvSpPr>
        <p:spPr>
          <a:xfrm>
            <a:off x="2047102" y="1409398"/>
            <a:ext cx="653260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Food Recipe Sharing App Development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408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2655-4E8B-09BF-8F99-A5287E9B59F5}"/>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34C621C-C3CA-ACFD-3CE9-8BC0E4A7ADC9}"/>
              </a:ext>
            </a:extLst>
          </p:cNvPr>
          <p:cNvSpPr>
            <a:spLocks noGrp="1"/>
          </p:cNvSpPr>
          <p:nvPr>
            <p:ph idx="1"/>
          </p:nvPr>
        </p:nvSpPr>
        <p:spPr>
          <a:xfrm>
            <a:off x="533400" y="1364306"/>
            <a:ext cx="10515600" cy="4351338"/>
          </a:xfrm>
        </p:spPr>
        <p:txBody>
          <a:bodyPr/>
          <a:lstStyle/>
          <a:p>
            <a:pPr algn="just">
              <a:lnSpc>
                <a:spcPct val="100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Food Recipe Sharing App which is a web app designed for users to share, discover, and save recipes offering features like meal planning and nutrition tracking. This app fits for different user roles (chefs, home cooks, and admin) and provides functions such as recipe submission, search and filter options, meal planning dashboards, and a review system for the engagement of community. This web app is using React.js for the front end and Node.js for the back end, the app ensures a user-friendly experience with database management (MongoDB). The key features include user registration and profile management, photo/video-integrated step-by-step recipe submissions, required filters, and friendly design for easy access. The web app contains a chatbot which helps to sort out the specific type of food according to the mood/interest/occasion.  In the app the user can give their valuable feedback including their experiences by giving stars rating and uploading the videos and images.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11172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D84B-98B5-0F76-45AE-A47071AB1A7A}"/>
              </a:ext>
            </a:extLst>
          </p:cNvPr>
          <p:cNvSpPr>
            <a:spLocks noGrp="1"/>
          </p:cNvSpPr>
          <p:nvPr>
            <p:ph type="title"/>
          </p:nvPr>
        </p:nvSpPr>
        <p:spPr>
          <a:xfrm>
            <a:off x="137983" y="0"/>
            <a:ext cx="3165389" cy="1037239"/>
          </a:xfrm>
        </p:spPr>
        <p:txBody>
          <a:bodyPr/>
          <a:lstStyle/>
          <a:p>
            <a:r>
              <a:rPr lang="en-IN" dirty="0"/>
              <a:t>Workflow</a:t>
            </a:r>
          </a:p>
        </p:txBody>
      </p:sp>
      <p:pic>
        <p:nvPicPr>
          <p:cNvPr id="7" name="Picture 6">
            <a:extLst>
              <a:ext uri="{FF2B5EF4-FFF2-40B4-BE49-F238E27FC236}">
                <a16:creationId xmlns:a16="http://schemas.microsoft.com/office/drawing/2014/main" id="{5E056C4E-427C-1F46-F174-F0C3A5C7EFC6}"/>
              </a:ext>
            </a:extLst>
          </p:cNvPr>
          <p:cNvPicPr>
            <a:picLocks noChangeAspect="1"/>
          </p:cNvPicPr>
          <p:nvPr/>
        </p:nvPicPr>
        <p:blipFill>
          <a:blip r:embed="rId2"/>
          <a:srcRect l="2167" t="2227" b="-1"/>
          <a:stretch/>
        </p:blipFill>
        <p:spPr>
          <a:xfrm>
            <a:off x="1194487" y="848498"/>
            <a:ext cx="10826532" cy="6009502"/>
          </a:xfrm>
          <a:prstGeom prst="rect">
            <a:avLst/>
          </a:prstGeom>
        </p:spPr>
      </p:pic>
    </p:spTree>
    <p:extLst>
      <p:ext uri="{BB962C8B-B14F-4D97-AF65-F5344CB8AC3E}">
        <p14:creationId xmlns:p14="http://schemas.microsoft.com/office/powerpoint/2010/main" val="2587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A571-A58B-B098-809A-3692015919AB}"/>
              </a:ext>
            </a:extLst>
          </p:cNvPr>
          <p:cNvSpPr>
            <a:spLocks noGrp="1"/>
          </p:cNvSpPr>
          <p:nvPr>
            <p:ph type="title"/>
          </p:nvPr>
        </p:nvSpPr>
        <p:spPr>
          <a:xfrm>
            <a:off x="319216" y="142703"/>
            <a:ext cx="10515600" cy="1325563"/>
          </a:xfrm>
        </p:spPr>
        <p:txBody>
          <a:bodyPr/>
          <a:lstStyle/>
          <a:p>
            <a:r>
              <a:rPr lang="en-IN" b="1" dirty="0"/>
              <a:t>Tech-Stack</a:t>
            </a:r>
          </a:p>
        </p:txBody>
      </p:sp>
      <p:sp>
        <p:nvSpPr>
          <p:cNvPr id="4" name="TextBox 3">
            <a:extLst>
              <a:ext uri="{FF2B5EF4-FFF2-40B4-BE49-F238E27FC236}">
                <a16:creationId xmlns:a16="http://schemas.microsoft.com/office/drawing/2014/main" id="{F0E6398D-8D43-63E8-3F01-3DF605592134}"/>
              </a:ext>
            </a:extLst>
          </p:cNvPr>
          <p:cNvSpPr txBox="1"/>
          <p:nvPr/>
        </p:nvSpPr>
        <p:spPr>
          <a:xfrm>
            <a:off x="494270" y="1105800"/>
            <a:ext cx="10282881" cy="4170372"/>
          </a:xfrm>
          <a:prstGeom prst="rect">
            <a:avLst/>
          </a:prstGeom>
          <a:noFill/>
        </p:spPr>
        <p:txBody>
          <a:bodyPr wrap="square" rtlCol="0">
            <a:spAutoFit/>
          </a:bodyPr>
          <a:lstStyle/>
          <a:p>
            <a:pPr algn="l">
              <a:buNone/>
            </a:pPr>
            <a:r>
              <a:rPr lang="en-IN" sz="2000" b="1" i="0" dirty="0">
                <a:effectLst/>
                <a:latin typeface="Times New Roman" panose="02020603050405020304" pitchFamily="18" charset="0"/>
                <a:cs typeface="Times New Roman" panose="02020603050405020304" pitchFamily="18" charset="0"/>
              </a:rPr>
              <a:t>Frontend:</a:t>
            </a:r>
          </a:p>
          <a:p>
            <a:pPr marL="444500" indent="-271463">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React.js</a:t>
            </a:r>
            <a:r>
              <a:rPr lang="en-IN" b="0" i="0" dirty="0">
                <a:effectLst/>
                <a:latin typeface="Times New Roman" panose="02020603050405020304" pitchFamily="18" charset="0"/>
                <a:cs typeface="Times New Roman" panose="02020603050405020304" pitchFamily="18" charset="0"/>
              </a:rPr>
              <a:t> – For building a dynamic and responsive user interface.</a:t>
            </a:r>
          </a:p>
          <a:p>
            <a:pPr marL="173037">
              <a:spcBef>
                <a:spcPts val="300"/>
              </a:spcBef>
            </a:pPr>
            <a:endParaRPr lang="en-IN" b="0" i="0" dirty="0">
              <a:effectLst/>
              <a:latin typeface="Times New Roman" panose="02020603050405020304" pitchFamily="18" charset="0"/>
              <a:cs typeface="Times New Roman" panose="02020603050405020304" pitchFamily="18" charset="0"/>
            </a:endParaRPr>
          </a:p>
          <a:p>
            <a:pPr algn="l">
              <a:buNone/>
            </a:pPr>
            <a:r>
              <a:rPr lang="en-IN" sz="2000" b="1" i="0" dirty="0">
                <a:effectLst/>
                <a:latin typeface="Times New Roman" panose="02020603050405020304" pitchFamily="18" charset="0"/>
                <a:cs typeface="Times New Roman" panose="02020603050405020304" pitchFamily="18" charset="0"/>
              </a:rPr>
              <a:t>Backend:</a:t>
            </a:r>
          </a:p>
          <a:p>
            <a:pPr marL="444500" indent="-44450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Node.js</a:t>
            </a:r>
            <a:r>
              <a:rPr lang="en-IN" b="0" i="0" dirty="0">
                <a:effectLst/>
                <a:latin typeface="Times New Roman" panose="02020603050405020304" pitchFamily="18" charset="0"/>
                <a:cs typeface="Times New Roman" panose="02020603050405020304" pitchFamily="18" charset="0"/>
              </a:rPr>
              <a:t> – JavaScript runtime for server-side.</a:t>
            </a:r>
          </a:p>
          <a:p>
            <a:pPr marL="444500" indent="-444500" algn="l">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Python-</a:t>
            </a:r>
            <a:r>
              <a:rPr lang="en-IN" dirty="0">
                <a:latin typeface="Times New Roman" panose="02020603050405020304" pitchFamily="18" charset="0"/>
                <a:cs typeface="Times New Roman" panose="02020603050405020304" pitchFamily="18" charset="0"/>
              </a:rPr>
              <a:t>secondary back-end for AI integrated feature</a:t>
            </a:r>
            <a:endParaRPr lang="en-IN" b="1" i="0" dirty="0">
              <a:effectLst/>
              <a:latin typeface="Times New Roman" panose="02020603050405020304" pitchFamily="18" charset="0"/>
              <a:cs typeface="Times New Roman" panose="02020603050405020304" pitchFamily="18" charset="0"/>
            </a:endParaRPr>
          </a:p>
          <a:p>
            <a:pPr marL="444500" indent="-444500" algn="l">
              <a:buFont typeface="Arial" panose="020B0604020202020204" pitchFamily="34" charset="0"/>
              <a:buChar char="•"/>
            </a:pPr>
            <a:endParaRPr lang="en-IN" b="0" i="0" dirty="0">
              <a:effectLst/>
              <a:latin typeface="Times New Roman" panose="02020603050405020304" pitchFamily="18" charset="0"/>
              <a:cs typeface="Times New Roman" panose="02020603050405020304" pitchFamily="18" charset="0"/>
            </a:endParaRPr>
          </a:p>
          <a:p>
            <a:pPr algn="l">
              <a:buNone/>
            </a:pPr>
            <a:r>
              <a:rPr lang="en-IN" sz="2000" b="1" i="0" dirty="0">
                <a:effectLst/>
                <a:latin typeface="Times New Roman" panose="02020603050405020304" pitchFamily="18" charset="0"/>
                <a:cs typeface="Times New Roman" panose="02020603050405020304" pitchFamily="18" charset="0"/>
              </a:rPr>
              <a:t>Database:</a:t>
            </a:r>
          </a:p>
          <a:p>
            <a:pPr marL="444500" indent="-444500" algn="l">
              <a:buFont typeface="Arial" panose="020B0604020202020204" pitchFamily="34" charset="0"/>
              <a:buChar char="•"/>
            </a:pPr>
            <a:r>
              <a:rPr lang="en-IN" b="1" i="0" dirty="0">
                <a:effectLst/>
                <a:latin typeface="Times New Roman" panose="02020603050405020304" pitchFamily="18" charset="0"/>
                <a:cs typeface="Times New Roman" panose="02020603050405020304" pitchFamily="18" charset="0"/>
              </a:rPr>
              <a:t>MongoDB </a:t>
            </a:r>
            <a:r>
              <a:rPr lang="en-IN" b="0" i="0" dirty="0">
                <a:effectLst/>
                <a:latin typeface="Times New Roman" panose="02020603050405020304" pitchFamily="18" charset="0"/>
                <a:cs typeface="Times New Roman" panose="02020603050405020304" pitchFamily="18" charset="0"/>
              </a:rPr>
              <a:t> – For storing user data, recipes, comments, and meal plans.</a:t>
            </a:r>
          </a:p>
          <a:p>
            <a:endParaRPr lang="en-IN" dirty="0">
              <a:latin typeface="Times New Roman" panose="02020603050405020304" pitchFamily="18" charset="0"/>
              <a:cs typeface="Times New Roman" panose="02020603050405020304" pitchFamily="18" charset="0"/>
            </a:endParaRPr>
          </a:p>
          <a:p>
            <a:pPr algn="l">
              <a:buNone/>
            </a:pPr>
            <a:r>
              <a:rPr lang="en-IN" sz="2000" b="1" i="0" dirty="0">
                <a:effectLst/>
                <a:latin typeface="Times New Roman" panose="02020603050405020304" pitchFamily="18" charset="0"/>
                <a:cs typeface="Times New Roman" panose="02020603050405020304" pitchFamily="18" charset="0"/>
              </a:rPr>
              <a:t>AI </a:t>
            </a:r>
            <a:r>
              <a:rPr lang="en-IN" sz="2000" b="1" i="0" dirty="0" err="1">
                <a:effectLst/>
                <a:latin typeface="Times New Roman" panose="02020603050405020304" pitchFamily="18" charset="0"/>
                <a:cs typeface="Times New Roman" panose="02020603050405020304" pitchFamily="18" charset="0"/>
              </a:rPr>
              <a:t>Chatbot</a:t>
            </a:r>
            <a:r>
              <a:rPr lang="en-IN" sz="2000" b="1" i="0" dirty="0">
                <a:effectLst/>
                <a:latin typeface="Times New Roman" panose="02020603050405020304" pitchFamily="18" charset="0"/>
                <a:cs typeface="Times New Roman" panose="02020603050405020304" pitchFamily="18" charset="0"/>
              </a:rPr>
              <a:t> Integration:</a:t>
            </a:r>
            <a:endParaRPr lang="en-IN" b="0" i="0" dirty="0">
              <a:effectLst/>
              <a:latin typeface="Times New Roman" panose="02020603050405020304" pitchFamily="18" charset="0"/>
              <a:cs typeface="Times New Roman" panose="02020603050405020304" pitchFamily="18" charset="0"/>
            </a:endParaRPr>
          </a:p>
          <a:p>
            <a:pPr marL="271463" indent="-271463" algn="l">
              <a:spcBef>
                <a:spcPts val="300"/>
              </a:spcBef>
              <a:buFont typeface="Arial" panose="020B0604020202020204" pitchFamily="34" charset="0"/>
              <a:buChar char="•"/>
            </a:pPr>
            <a:r>
              <a:rPr lang="en-IN" b="1" i="0" dirty="0" err="1">
                <a:effectLst/>
                <a:latin typeface="Times New Roman" panose="02020603050405020304" pitchFamily="18" charset="0"/>
                <a:cs typeface="Times New Roman" panose="02020603050405020304" pitchFamily="18" charset="0"/>
              </a:rPr>
              <a:t>OpenAI</a:t>
            </a:r>
            <a:r>
              <a:rPr lang="en-IN" b="1" i="0" dirty="0">
                <a:effectLst/>
                <a:latin typeface="Times New Roman" panose="02020603050405020304" pitchFamily="18" charset="0"/>
                <a:cs typeface="Times New Roman" panose="02020603050405020304" pitchFamily="18" charset="0"/>
              </a:rPr>
              <a:t> API </a:t>
            </a:r>
            <a:r>
              <a:rPr lang="en-IN" b="0" i="0" dirty="0">
                <a:effectLst/>
                <a:latin typeface="Times New Roman" panose="02020603050405020304" pitchFamily="18" charset="0"/>
                <a:cs typeface="Times New Roman" panose="02020603050405020304" pitchFamily="18" charset="0"/>
              </a:rPr>
              <a:t>– For enhanced conversational capabilities.</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622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D360-5E92-2461-4E16-92643B3F637A}"/>
              </a:ext>
            </a:extLst>
          </p:cNvPr>
          <p:cNvSpPr>
            <a:spLocks noGrp="1"/>
          </p:cNvSpPr>
          <p:nvPr>
            <p:ph type="title"/>
          </p:nvPr>
        </p:nvSpPr>
        <p:spPr>
          <a:xfrm>
            <a:off x="838200" y="90616"/>
            <a:ext cx="10515600" cy="1224263"/>
          </a:xfrm>
        </p:spPr>
        <p:txBody>
          <a:bodyPr>
            <a:normAutofit fontScale="90000"/>
          </a:bodyPr>
          <a:lstStyle/>
          <a:p>
            <a:br>
              <a:rPr lang="en-IN" b="1" dirty="0"/>
            </a:br>
            <a:r>
              <a:rPr lang="en-IN" b="1" dirty="0"/>
              <a:t>Features</a:t>
            </a:r>
            <a:br>
              <a:rPr lang="en-IN" dirty="0"/>
            </a:br>
            <a:endParaRPr lang="en-IN" dirty="0"/>
          </a:p>
        </p:txBody>
      </p:sp>
      <p:sp>
        <p:nvSpPr>
          <p:cNvPr id="3" name="Content Placeholder 2">
            <a:extLst>
              <a:ext uri="{FF2B5EF4-FFF2-40B4-BE49-F238E27FC236}">
                <a16:creationId xmlns:a16="http://schemas.microsoft.com/office/drawing/2014/main" id="{80A08A63-7CCC-3122-3BCD-ADE85C845622}"/>
              </a:ext>
            </a:extLst>
          </p:cNvPr>
          <p:cNvSpPr>
            <a:spLocks noGrp="1"/>
          </p:cNvSpPr>
          <p:nvPr>
            <p:ph idx="1"/>
          </p:nvPr>
        </p:nvSpPr>
        <p:spPr>
          <a:xfrm>
            <a:off x="615779" y="1314879"/>
            <a:ext cx="10515600" cy="4351338"/>
          </a:xfrm>
        </p:spPr>
        <p:txBody>
          <a:bodyPr>
            <a:normAutofit fontScale="92500" lnSpcReduction="10000"/>
          </a:bodyPr>
          <a:lstStyle/>
          <a:p>
            <a:pPr marL="271463" indent="-271463">
              <a:lnSpc>
                <a:spcPct val="100000"/>
              </a:lnSpc>
              <a:buAutoNum type="arabicPeriod"/>
            </a:pPr>
            <a:r>
              <a:rPr lang="fr-FR" sz="1800" i="0" dirty="0">
                <a:effectLst/>
                <a:latin typeface="Times New Roman" panose="02020603050405020304" pitchFamily="18" charset="0"/>
                <a:cs typeface="Times New Roman" panose="02020603050405020304" pitchFamily="18" charset="0"/>
              </a:rPr>
              <a:t>User Authentication &amp; Profile Management</a:t>
            </a:r>
          </a:p>
          <a:p>
            <a:pPr marL="180975" indent="-180975">
              <a:lnSpc>
                <a:spcPct val="100000"/>
              </a:lnSpc>
              <a:buNone/>
            </a:pPr>
            <a:r>
              <a:rPr lang="en-IN" sz="1800" i="0" dirty="0">
                <a:effectLst/>
                <a:latin typeface="Times New Roman" panose="02020603050405020304" pitchFamily="18" charset="0"/>
                <a:cs typeface="Times New Roman" panose="02020603050405020304" pitchFamily="18" charset="0"/>
              </a:rPr>
              <a:t>2. Recipe Management</a:t>
            </a:r>
          </a:p>
          <a:p>
            <a:pPr algn="l">
              <a:lnSpc>
                <a:spcPct val="100000"/>
              </a:lnSpc>
              <a:buNone/>
            </a:pPr>
            <a:r>
              <a:rPr lang="en-US" sz="1800" i="0" dirty="0">
                <a:effectLst/>
                <a:latin typeface="Times New Roman" panose="02020603050405020304" pitchFamily="18" charset="0"/>
                <a:cs typeface="Times New Roman" panose="02020603050405020304" pitchFamily="18" charset="0"/>
              </a:rPr>
              <a:t>3. Search &amp; Discovery</a:t>
            </a:r>
          </a:p>
          <a:p>
            <a:pPr marL="625475" indent="-180975" algn="l">
              <a:lnSpc>
                <a:spcPct val="100000"/>
              </a:lnSpc>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Advanced Search </a:t>
            </a:r>
          </a:p>
          <a:p>
            <a:pPr marL="625475" indent="-180975" algn="l">
              <a:lnSpc>
                <a:spcPct val="100000"/>
              </a:lnSpc>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Smart Filters </a:t>
            </a:r>
          </a:p>
          <a:p>
            <a:pPr marL="625475" indent="-180975" algn="l">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Ai Recommendations</a:t>
            </a:r>
            <a:endParaRPr lang="en-US" sz="1800" i="0" dirty="0">
              <a:effectLst/>
              <a:latin typeface="Times New Roman" panose="02020603050405020304" pitchFamily="18" charset="0"/>
              <a:cs typeface="Times New Roman" panose="02020603050405020304" pitchFamily="18" charset="0"/>
            </a:endParaRPr>
          </a:p>
          <a:p>
            <a:pPr algn="l">
              <a:lnSpc>
                <a:spcPct val="100000"/>
              </a:lnSpc>
              <a:buNone/>
            </a:pPr>
            <a:r>
              <a:rPr lang="en-IN" sz="1800" i="0" dirty="0">
                <a:effectLst/>
                <a:latin typeface="Times New Roman" panose="02020603050405020304" pitchFamily="18" charset="0"/>
                <a:cs typeface="Times New Roman" panose="02020603050405020304" pitchFamily="18" charset="0"/>
              </a:rPr>
              <a:t>4. Meal Planning &amp; Nutrition Tracking</a:t>
            </a:r>
          </a:p>
          <a:p>
            <a:pPr algn="l">
              <a:lnSpc>
                <a:spcPct val="100000"/>
              </a:lnSpc>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Weekly Meal Planner </a:t>
            </a:r>
          </a:p>
          <a:p>
            <a:pPr algn="l">
              <a:lnSpc>
                <a:spcPct val="100000"/>
              </a:lnSpc>
              <a:spcBef>
                <a:spcPts val="300"/>
              </a:spcBef>
              <a:buFont typeface="Arial" panose="020B0604020202020204" pitchFamily="34" charset="0"/>
              <a:buChar char="•"/>
            </a:pPr>
            <a:r>
              <a:rPr lang="en-IN" sz="1800" i="0" dirty="0">
                <a:effectLst/>
                <a:latin typeface="Times New Roman" panose="02020603050405020304" pitchFamily="18" charset="0"/>
                <a:cs typeface="Times New Roman" panose="02020603050405020304" pitchFamily="18" charset="0"/>
              </a:rPr>
              <a:t>Nutritional Breakdown</a:t>
            </a:r>
          </a:p>
          <a:p>
            <a:pPr marL="0" indent="0" algn="l">
              <a:lnSpc>
                <a:spcPct val="100000"/>
              </a:lnSpc>
              <a:spcBef>
                <a:spcPts val="300"/>
              </a:spcBef>
              <a:buNone/>
            </a:pPr>
            <a:endParaRPr lang="en-IN" sz="1800" i="0" dirty="0">
              <a:effectLst/>
              <a:latin typeface="Times New Roman" panose="02020603050405020304" pitchFamily="18" charset="0"/>
              <a:cs typeface="Times New Roman" panose="02020603050405020304" pitchFamily="18" charset="0"/>
            </a:endParaRPr>
          </a:p>
          <a:p>
            <a:pPr marL="0" indent="0">
              <a:lnSpc>
                <a:spcPct val="100000"/>
              </a:lnSpc>
              <a:spcBef>
                <a:spcPts val="300"/>
              </a:spcBef>
              <a:buNone/>
            </a:pPr>
            <a:r>
              <a:rPr lang="en-IN" sz="1800" dirty="0">
                <a:latin typeface="Times New Roman" panose="02020603050405020304" pitchFamily="18" charset="0"/>
                <a:cs typeface="Times New Roman" panose="02020603050405020304" pitchFamily="18" charset="0"/>
              </a:rPr>
              <a:t>5</a:t>
            </a:r>
            <a:r>
              <a:rPr lang="en-IN" sz="1800" i="0" dirty="0">
                <a:effectLst/>
                <a:latin typeface="Times New Roman" panose="02020603050405020304" pitchFamily="18" charset="0"/>
                <a:cs typeface="Times New Roman" panose="02020603050405020304" pitchFamily="18" charset="0"/>
              </a:rPr>
              <a:t>. AI-Powered Chatbot Assistant</a:t>
            </a:r>
          </a:p>
          <a:p>
            <a:pPr marL="0" indent="0">
              <a:lnSpc>
                <a:spcPct val="100000"/>
              </a:lnSpc>
              <a:spcBef>
                <a:spcPts val="300"/>
              </a:spcBef>
              <a:buNone/>
            </a:pPr>
            <a:endParaRPr lang="en-IN" sz="1800" i="0" dirty="0">
              <a:effectLst/>
              <a:latin typeface="Times New Roman" panose="02020603050405020304" pitchFamily="18" charset="0"/>
              <a:cs typeface="Times New Roman" panose="02020603050405020304" pitchFamily="18" charset="0"/>
            </a:endParaRPr>
          </a:p>
          <a:p>
            <a:pPr marL="0" indent="0">
              <a:spcBef>
                <a:spcPts val="300"/>
              </a:spcBef>
              <a:buNone/>
            </a:pPr>
            <a:r>
              <a:rPr lang="en-IN" sz="1800" dirty="0">
                <a:latin typeface="Times New Roman" panose="02020603050405020304" pitchFamily="18" charset="0"/>
                <a:cs typeface="Times New Roman" panose="02020603050405020304" pitchFamily="18" charset="0"/>
              </a:rPr>
              <a:t>6</a:t>
            </a:r>
            <a:r>
              <a:rPr lang="en-IN" sz="1800" i="0" dirty="0">
                <a:effectLst/>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User</a:t>
            </a:r>
            <a:r>
              <a:rPr lang="en-IN" sz="1800" i="0" dirty="0">
                <a:effectLst/>
                <a:latin typeface="Times New Roman" panose="02020603050405020304" pitchFamily="18" charset="0"/>
                <a:cs typeface="Times New Roman" panose="02020603050405020304" pitchFamily="18" charset="0"/>
              </a:rPr>
              <a:t>-Friendly UI with responsive design</a:t>
            </a:r>
            <a:endParaRPr lang="fr-FR"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45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Impact</a:t>
            </a:r>
          </a:p>
        </p:txBody>
      </p:sp>
      <p:sp>
        <p:nvSpPr>
          <p:cNvPr id="5" name="TextBox 4"/>
          <p:cNvSpPr txBox="1"/>
          <p:nvPr/>
        </p:nvSpPr>
        <p:spPr>
          <a:xfrm>
            <a:off x="188259" y="1362635"/>
            <a:ext cx="11618259" cy="2862322"/>
          </a:xfrm>
          <a:prstGeom prst="rect">
            <a:avLst/>
          </a:prstGeom>
          <a:noFill/>
        </p:spPr>
        <p:txBody>
          <a:bodyPr wrap="square" rtlCol="0">
            <a:spAutoFit/>
          </a:bodyPr>
          <a:lstStyle/>
          <a:p>
            <a:endParaRPr lang="en-IN" dirty="0"/>
          </a:p>
          <a:p>
            <a:pPr marL="342900" lvl="0" indent="-342900" eaLnBrk="0" fontAlgn="base" hangingPunct="0">
              <a:spcBef>
                <a:spcPct val="0"/>
              </a:spcBef>
              <a:spcAft>
                <a:spcPct val="0"/>
              </a:spcAft>
              <a:buFont typeface="+mj-lt"/>
              <a:buAutoNum type="arabicPeriod"/>
            </a:pPr>
            <a:r>
              <a:rPr lang="en-US" altLang="en-US" b="1" dirty="0">
                <a:latin typeface="Arial" panose="020B0604020202020204" pitchFamily="34" charset="0"/>
              </a:rPr>
              <a:t>Healthier Eating</a:t>
            </a:r>
            <a:r>
              <a:rPr lang="en-US" altLang="en-US" dirty="0">
                <a:latin typeface="Arial" panose="020B0604020202020204" pitchFamily="34" charset="0"/>
              </a:rPr>
              <a:t>: Personalized meal planning and nutritional tracking help users make better food choices and achieve dietary goals.</a:t>
            </a:r>
          </a:p>
          <a:p>
            <a:pPr marL="342900" lvl="0" indent="-342900" eaLnBrk="0" fontAlgn="base" hangingPunct="0">
              <a:spcBef>
                <a:spcPct val="0"/>
              </a:spcBef>
              <a:spcAft>
                <a:spcPct val="0"/>
              </a:spcAft>
              <a:buFont typeface="+mj-lt"/>
              <a:buAutoNum type="arabicPeriod"/>
            </a:pPr>
            <a:r>
              <a:rPr lang="en-US" altLang="en-US" b="1" dirty="0">
                <a:latin typeface="Arial" panose="020B0604020202020204" pitchFamily="34" charset="0"/>
              </a:rPr>
              <a:t>Enhanced Cooking Skills</a:t>
            </a:r>
            <a:r>
              <a:rPr lang="en-US" altLang="en-US" dirty="0">
                <a:latin typeface="Arial" panose="020B0604020202020204" pitchFamily="34" charset="0"/>
              </a:rPr>
              <a:t>: Recipe sharing, AI assistance, and step-by-step guidance improve users' culinary abilities.</a:t>
            </a:r>
          </a:p>
          <a:p>
            <a:pPr marL="342900" lvl="0" indent="-342900" eaLnBrk="0" fontAlgn="base" hangingPunct="0">
              <a:spcBef>
                <a:spcPct val="0"/>
              </a:spcBef>
              <a:spcAft>
                <a:spcPct val="0"/>
              </a:spcAft>
              <a:buFont typeface="+mj-lt"/>
              <a:buAutoNum type="arabicPeriod"/>
            </a:pPr>
            <a:r>
              <a:rPr lang="en-US" altLang="en-US" b="1" dirty="0">
                <a:latin typeface="Arial" panose="020B0604020202020204" pitchFamily="34" charset="0"/>
              </a:rPr>
              <a:t>Personalized Experience</a:t>
            </a:r>
            <a:r>
              <a:rPr lang="en-US" altLang="en-US" dirty="0">
                <a:latin typeface="Arial" panose="020B0604020202020204" pitchFamily="34" charset="0"/>
              </a:rPr>
              <a:t>: AI-driven recommendations and smart filters ensure content is tailored to individual preferences and needs.</a:t>
            </a:r>
          </a:p>
          <a:p>
            <a:pPr marL="342900" lvl="0" indent="-342900" eaLnBrk="0" fontAlgn="base" hangingPunct="0">
              <a:spcBef>
                <a:spcPct val="0"/>
              </a:spcBef>
              <a:spcAft>
                <a:spcPct val="0"/>
              </a:spcAft>
              <a:buFont typeface="+mj-lt"/>
              <a:buAutoNum type="arabicPeriod"/>
            </a:pPr>
            <a:r>
              <a:rPr lang="en-US" altLang="en-US" b="1" dirty="0">
                <a:latin typeface="Arial" panose="020B0604020202020204" pitchFamily="34" charset="0"/>
              </a:rPr>
              <a:t>Convenience &amp; Time-Saving</a:t>
            </a:r>
            <a:r>
              <a:rPr lang="en-US" altLang="en-US" dirty="0">
                <a:latin typeface="Arial" panose="020B0604020202020204" pitchFamily="34" charset="0"/>
              </a:rPr>
              <a:t>: Meal planning, shopping lists, and advanced search features save users time and streamline meal preparation</a:t>
            </a: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294794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856A-8DE6-3B25-412C-DC401500177D}"/>
              </a:ext>
            </a:extLst>
          </p:cNvPr>
          <p:cNvSpPr>
            <a:spLocks noGrp="1"/>
          </p:cNvSpPr>
          <p:nvPr>
            <p:ph type="title"/>
          </p:nvPr>
        </p:nvSpPr>
        <p:spPr>
          <a:xfrm>
            <a:off x="76474" y="0"/>
            <a:ext cx="10515600" cy="1325563"/>
          </a:xfrm>
        </p:spPr>
        <p:txBody>
          <a:bodyPr/>
          <a:lstStyle/>
          <a:p>
            <a:r>
              <a:rPr lang="en-IN" dirty="0"/>
              <a:t>RecipeHub</a:t>
            </a:r>
            <a:br>
              <a:rPr lang="en-IN" dirty="0"/>
            </a:br>
            <a:endParaRPr lang="en-IN" dirty="0"/>
          </a:p>
        </p:txBody>
      </p:sp>
      <p:pic>
        <p:nvPicPr>
          <p:cNvPr id="4" name="Picture 3">
            <a:extLst>
              <a:ext uri="{FF2B5EF4-FFF2-40B4-BE49-F238E27FC236}">
                <a16:creationId xmlns:a16="http://schemas.microsoft.com/office/drawing/2014/main" id="{A626C582-D448-FA09-0611-64AAD6113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74" y="862013"/>
            <a:ext cx="6019526" cy="3569391"/>
          </a:xfrm>
          <a:prstGeom prst="rect">
            <a:avLst/>
          </a:prstGeom>
        </p:spPr>
      </p:pic>
      <p:pic>
        <p:nvPicPr>
          <p:cNvPr id="6" name="Picture 5">
            <a:extLst>
              <a:ext uri="{FF2B5EF4-FFF2-40B4-BE49-F238E27FC236}">
                <a16:creationId xmlns:a16="http://schemas.microsoft.com/office/drawing/2014/main" id="{E4B38859-D8AB-9F59-013A-75D018D1957F}"/>
              </a:ext>
            </a:extLst>
          </p:cNvPr>
          <p:cNvPicPr>
            <a:picLocks noChangeAspect="1"/>
          </p:cNvPicPr>
          <p:nvPr/>
        </p:nvPicPr>
        <p:blipFill>
          <a:blip r:embed="rId3">
            <a:extLst>
              <a:ext uri="{28A0092B-C50C-407E-A947-70E740481C1C}">
                <a14:useLocalDpi xmlns:a14="http://schemas.microsoft.com/office/drawing/2010/main" val="0"/>
              </a:ext>
            </a:extLst>
          </a:blip>
          <a:srcRect r="17064" b="18198"/>
          <a:stretch/>
        </p:blipFill>
        <p:spPr>
          <a:xfrm>
            <a:off x="6149235" y="110719"/>
            <a:ext cx="5204565" cy="2723098"/>
          </a:xfrm>
          <a:prstGeom prst="rect">
            <a:avLst/>
          </a:prstGeom>
        </p:spPr>
      </p:pic>
      <p:pic>
        <p:nvPicPr>
          <p:cNvPr id="8" name="Picture 7">
            <a:extLst>
              <a:ext uri="{FF2B5EF4-FFF2-40B4-BE49-F238E27FC236}">
                <a16:creationId xmlns:a16="http://schemas.microsoft.com/office/drawing/2014/main" id="{7D68EC0C-43CA-4175-9271-ED518DBA59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2644" y="3122141"/>
            <a:ext cx="7587675" cy="3195122"/>
          </a:xfrm>
          <a:prstGeom prst="rect">
            <a:avLst/>
          </a:prstGeom>
        </p:spPr>
      </p:pic>
    </p:spTree>
    <p:extLst>
      <p:ext uri="{BB962C8B-B14F-4D97-AF65-F5344CB8AC3E}">
        <p14:creationId xmlns:p14="http://schemas.microsoft.com/office/powerpoint/2010/main" val="126983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D0FC-9EAE-9514-D2BA-AB94B2E35E66}"/>
              </a:ext>
            </a:extLst>
          </p:cNvPr>
          <p:cNvSpPr>
            <a:spLocks noGrp="1"/>
          </p:cNvSpPr>
          <p:nvPr>
            <p:ph type="title"/>
          </p:nvPr>
        </p:nvSpPr>
        <p:spPr/>
        <p:txBody>
          <a:bodyPr/>
          <a:lstStyle/>
          <a:p>
            <a:r>
              <a:rPr lang="en-IN" dirty="0"/>
              <a:t>Future Implementation</a:t>
            </a:r>
          </a:p>
        </p:txBody>
      </p:sp>
      <p:sp>
        <p:nvSpPr>
          <p:cNvPr id="3" name="Content Placeholder 2">
            <a:extLst>
              <a:ext uri="{FF2B5EF4-FFF2-40B4-BE49-F238E27FC236}">
                <a16:creationId xmlns:a16="http://schemas.microsoft.com/office/drawing/2014/main" id="{ECE43C81-CB2A-27AB-DEB8-0932911E2101}"/>
              </a:ext>
            </a:extLst>
          </p:cNvPr>
          <p:cNvSpPr>
            <a:spLocks noGrp="1"/>
          </p:cNvSpPr>
          <p:nvPr>
            <p:ph idx="1"/>
          </p:nvPr>
        </p:nvSpPr>
        <p:spPr/>
        <p:txBody>
          <a:bodyPr/>
          <a:lstStyle/>
          <a:p>
            <a:r>
              <a:rPr lang="en-IN" dirty="0"/>
              <a:t>Zero Waste Focus</a:t>
            </a:r>
          </a:p>
          <a:p>
            <a:r>
              <a:rPr lang="en-IN" dirty="0"/>
              <a:t>One-to-one assist</a:t>
            </a:r>
          </a:p>
          <a:p>
            <a:endParaRPr lang="en-IN" dirty="0"/>
          </a:p>
        </p:txBody>
      </p:sp>
    </p:spTree>
    <p:extLst>
      <p:ext uri="{BB962C8B-B14F-4D97-AF65-F5344CB8AC3E}">
        <p14:creationId xmlns:p14="http://schemas.microsoft.com/office/powerpoint/2010/main" val="2947871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407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SCRIPTERS</vt:lpstr>
      <vt:lpstr>Abstract</vt:lpstr>
      <vt:lpstr>Workflow</vt:lpstr>
      <vt:lpstr>Tech-Stack</vt:lpstr>
      <vt:lpstr> Features </vt:lpstr>
      <vt:lpstr>Project Impact</vt:lpstr>
      <vt:lpstr>RecipeHub </vt:lpstr>
      <vt:lpstr>Future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SCRIPTERS</dc:title>
  <dc:creator>Sumit Pandey</dc:creator>
  <cp:lastModifiedBy>Sumit Pandey</cp:lastModifiedBy>
  <cp:revision>5</cp:revision>
  <dcterms:created xsi:type="dcterms:W3CDTF">2025-03-28T07:11:39Z</dcterms:created>
  <dcterms:modified xsi:type="dcterms:W3CDTF">2025-03-29T01:58:00Z</dcterms:modified>
</cp:coreProperties>
</file>