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14"/>
  </p:notesMasterIdLst>
  <p:sldIdLst>
    <p:sldId id="256" r:id="rId3"/>
    <p:sldId id="261" r:id="rId4"/>
    <p:sldId id="262" r:id="rId5"/>
    <p:sldId id="324" r:id="rId6"/>
    <p:sldId id="327" r:id="rId7"/>
    <p:sldId id="325" r:id="rId8"/>
    <p:sldId id="326" r:id="rId9"/>
    <p:sldId id="329" r:id="rId10"/>
    <p:sldId id="331" r:id="rId11"/>
    <p:sldId id="332" r:id="rId12"/>
    <p:sldId id="333" r:id="rId13"/>
  </p:sldIdLst>
  <p:sldSz cx="9144000" cy="5143500" type="screen16x9"/>
  <p:notesSz cx="6858000" cy="9144000"/>
  <p:embeddedFontLst>
    <p:embeddedFont>
      <p:font typeface="Lora" pitchFamily="2" charset="77"/>
      <p:regular r:id="rId15"/>
      <p:bold r:id="rId16"/>
      <p:italic r:id="rId17"/>
      <p:boldItalic r:id="rId18"/>
    </p:embeddedFont>
    <p:embeddedFont>
      <p:font typeface="Quattrocento Sans" panose="020B08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lla 桃小姩" initials="" lastIdx="1" clrIdx="0"/>
  <p:cmAuthor id="1" name="Jane Re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/>
    <p:restoredTop sz="71914"/>
  </p:normalViewPr>
  <p:slideViewPr>
    <p:cSldViewPr snapToGrid="0" snapToObjects="1">
      <p:cViewPr varScale="1">
        <p:scale>
          <a:sx n="105" d="100"/>
          <a:sy n="105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1339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讲解一下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scientist</a:t>
            </a:r>
            <a:r>
              <a:rPr lang="zh-Hans" altLang="en-US" dirty="0"/>
              <a:t>工作的整个的</a:t>
            </a:r>
            <a:r>
              <a:rPr lang="en-US" altLang="zh-Hans" dirty="0"/>
              <a:t>end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end</a:t>
            </a:r>
            <a:r>
              <a:rPr lang="zh-Hans" altLang="en-US" dirty="0"/>
              <a:t>的环节，给大家一个</a:t>
            </a:r>
            <a:r>
              <a:rPr lang="en-US" altLang="zh-Hans" dirty="0"/>
              <a:t>big</a:t>
            </a:r>
            <a:r>
              <a:rPr lang="zh-Hans" altLang="en-US" dirty="0"/>
              <a:t> </a:t>
            </a:r>
            <a:r>
              <a:rPr lang="en-US" altLang="zh-Hans" dirty="0"/>
              <a:t>picture</a:t>
            </a:r>
            <a:r>
              <a:rPr lang="zh-Hans" altLang="en-US" dirty="0"/>
              <a:t>，这样大家在学习当中知道每一步学习这个东西是为了什么，在实际操作中它的上下游的</a:t>
            </a:r>
            <a:r>
              <a:rPr lang="en-US" altLang="zh-Hans" dirty="0"/>
              <a:t>content</a:t>
            </a:r>
            <a:r>
              <a:rPr lang="zh-Hans" altLang="en-US" dirty="0"/>
              <a:t>是什么。另外我也会在过程中讲解一下每一步在面试中容易被问到的问题，我不会讲很细，具体内容在理论课肿还会再讲，先给大家一个整体的概念</a:t>
            </a:r>
            <a:endParaRPr lang="en-US" altLang="zh-Han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例如，</a:t>
            </a:r>
            <a:r>
              <a:rPr lang="en-US" altLang="zh-Hans" dirty="0"/>
              <a:t>pick-up</a:t>
            </a:r>
            <a:r>
              <a:rPr lang="zh-Hans" altLang="en-US" dirty="0"/>
              <a:t> </a:t>
            </a:r>
            <a:r>
              <a:rPr lang="en-US" altLang="zh-Hans" dirty="0"/>
              <a:t>experience</a:t>
            </a:r>
            <a:r>
              <a:rPr lang="zh-Hans" altLang="en-US" dirty="0"/>
              <a:t>跟什么有关，缩短等待时间，提高</a:t>
            </a:r>
            <a:r>
              <a:rPr lang="en-US" altLang="zh-Hans" dirty="0"/>
              <a:t>pickup</a:t>
            </a:r>
            <a:r>
              <a:rPr lang="zh-Hans" altLang="en-US" dirty="0"/>
              <a:t>定位准确度，不在一些不能停车的位置</a:t>
            </a:r>
            <a:r>
              <a:rPr lang="en-US" altLang="zh-Hans" dirty="0"/>
              <a:t>pickup</a:t>
            </a:r>
            <a:r>
              <a:rPr lang="zh-Hans" altLang="en-US" dirty="0"/>
              <a:t>等等，具体到一些很小的问题，比如我在楼里叫一个车，大楼有好几个出口，给我</a:t>
            </a:r>
            <a:r>
              <a:rPr lang="en-US" altLang="zh-Hans" dirty="0"/>
              <a:t>pickup</a:t>
            </a:r>
            <a:r>
              <a:rPr lang="zh-Hans" altLang="en-US" dirty="0"/>
              <a:t>设成哪个出口，这就是一个</a:t>
            </a:r>
            <a:r>
              <a:rPr lang="en-US" altLang="zh-Hans" dirty="0"/>
              <a:t>classification</a:t>
            </a:r>
            <a:r>
              <a:rPr lang="zh-Hans" altLang="en-US" dirty="0"/>
              <a:t>问题</a:t>
            </a:r>
            <a:endParaRPr lang="en-US" altLang="zh-Han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Open ended 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面试官想从哪些角度考，用什么</a:t>
            </a:r>
            <a:r>
              <a:rPr lang="en-US" altLang="zh-Hans" dirty="0"/>
              <a:t>metrics</a:t>
            </a:r>
            <a:r>
              <a:rPr lang="zh-Hans" altLang="en-US" dirty="0"/>
              <a:t>来</a:t>
            </a:r>
            <a:r>
              <a:rPr lang="en-US" altLang="zh-Hans" dirty="0"/>
              <a:t>quantify</a:t>
            </a:r>
            <a:r>
              <a:rPr lang="zh-Hans" altLang="en-US" dirty="0"/>
              <a:t>，不同步骤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这里也是面试经常的考点，比如问你拿到</a:t>
            </a:r>
            <a:r>
              <a:rPr lang="en-US" altLang="zh-Hans" dirty="0"/>
              <a:t>data</a:t>
            </a:r>
            <a:r>
              <a:rPr lang="zh-Hans" altLang="en-US" dirty="0"/>
              <a:t>如何处理，</a:t>
            </a:r>
            <a:r>
              <a:rPr lang="en-US" altLang="zh-Hans" dirty="0"/>
              <a:t>missing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如何处理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21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ans" altLang="en-US" dirty="0"/>
              <a:t>这里也是面试经常的考点，比如问你拿到</a:t>
            </a:r>
            <a:r>
              <a:rPr lang="en-US" altLang="zh-Hans" dirty="0"/>
              <a:t>data</a:t>
            </a:r>
            <a:r>
              <a:rPr lang="zh-Hans" altLang="en-US" dirty="0"/>
              <a:t>如何处理，</a:t>
            </a:r>
            <a:r>
              <a:rPr lang="en-US" altLang="zh-Hans" dirty="0"/>
              <a:t>missing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如何处理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36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dirty="0"/>
              <a:t>Take home project</a:t>
            </a:r>
            <a:r>
              <a:rPr lang="zh-Hans" altLang="en-US" dirty="0"/>
              <a:t>最重要的点之一，</a:t>
            </a:r>
            <a:r>
              <a:rPr lang="en-US" altLang="zh-Hans" dirty="0"/>
              <a:t>exploratory</a:t>
            </a:r>
            <a:r>
              <a:rPr lang="zh-Hans" altLang="en-US" dirty="0"/>
              <a:t> </a:t>
            </a:r>
            <a:r>
              <a:rPr lang="en-US" altLang="zh-Hans" dirty="0"/>
              <a:t>analysis</a:t>
            </a:r>
            <a:r>
              <a:rPr lang="zh-Hans" altLang="en-US" dirty="0"/>
              <a:t>没怎么做就建模的直接</a:t>
            </a:r>
            <a:r>
              <a:rPr lang="en-US" altLang="zh-Hans" dirty="0"/>
              <a:t>fail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85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dirty="0"/>
              <a:t>Take home project</a:t>
            </a:r>
            <a:r>
              <a:rPr lang="zh-Hans" altLang="en-US" dirty="0"/>
              <a:t>最重要的点之一，</a:t>
            </a:r>
            <a:r>
              <a:rPr lang="en-US" altLang="zh-Hans" dirty="0"/>
              <a:t>exploratory</a:t>
            </a:r>
            <a:r>
              <a:rPr lang="zh-Hans" altLang="en-US" dirty="0"/>
              <a:t> </a:t>
            </a:r>
            <a:r>
              <a:rPr lang="en-US" altLang="zh-Hans" dirty="0"/>
              <a:t>analysis</a:t>
            </a:r>
            <a:r>
              <a:rPr lang="zh-Hans" altLang="en-US" dirty="0"/>
              <a:t>没怎么做就建模的直接</a:t>
            </a:r>
            <a:r>
              <a:rPr lang="en-US" altLang="zh-Hans" dirty="0"/>
              <a:t>fail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87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dirty="0"/>
              <a:t>Take home project</a:t>
            </a:r>
            <a:r>
              <a:rPr lang="zh-Hans" altLang="en-US" dirty="0"/>
              <a:t>最重要的点之一，</a:t>
            </a:r>
            <a:r>
              <a:rPr lang="en-US" altLang="zh-Hans" dirty="0"/>
              <a:t>exploratory</a:t>
            </a:r>
            <a:r>
              <a:rPr lang="zh-Hans" altLang="en-US" dirty="0"/>
              <a:t> </a:t>
            </a:r>
            <a:r>
              <a:rPr lang="en-US" altLang="zh-Hans" dirty="0"/>
              <a:t>analysis</a:t>
            </a:r>
            <a:r>
              <a:rPr lang="zh-Hans" altLang="en-US" dirty="0"/>
              <a:t>没怎么做就建模的直接</a:t>
            </a:r>
            <a:r>
              <a:rPr lang="en-US" altLang="zh-Hans" dirty="0"/>
              <a:t>fail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10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6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200399" y="2164586"/>
            <a:ext cx="3311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266123" y="1680174"/>
            <a:ext cx="1434900" cy="1157100"/>
          </a:xfrm>
          <a:prstGeom prst="rect">
            <a:avLst/>
          </a:prstGeom>
          <a:solidFill>
            <a:schemeClr val="lt1"/>
          </a:solidFill>
          <a:ln w="63500" cap="flat" cmpd="sng">
            <a:solidFill>
              <a:srgbClr val="FFC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347004" y="1820084"/>
            <a:ext cx="685800" cy="4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817340" y="1595336"/>
            <a:ext cx="5183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7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" name="Shape 84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3682953" y="4858674"/>
            <a:ext cx="17928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来 自 硅 谷 的 终 身 学 习 平 台</a:t>
            </a:r>
            <a:endParaRPr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9335" y="4124219"/>
            <a:ext cx="632400" cy="892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2879864" y="1735986"/>
            <a:ext cx="5678919" cy="649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to End Data Science &amp; Open Ended Questions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7C21F3-2316-AA4C-9675-980EA9C02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3"/>
            <a:ext cx="8520600" cy="3137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Data scientists’ work only makes value when it is implemented in practice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Collaborate with cross-functional partners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600" dirty="0">
                <a:solidFill>
                  <a:schemeClr val="tx1"/>
                </a:solidFill>
              </a:rPr>
              <a:t>Integrate models into the production system (needs more engineering)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E.g. Uber real-time driver rider matching algorithms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</a:rPr>
              <a:t>Influence business decisions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E.g. Leadership decide to develop new product for user group A</a:t>
            </a:r>
          </a:p>
          <a:p>
            <a:pPr marL="285750" indent="-285750"/>
            <a:r>
              <a:rPr lang="en-US" sz="1600" dirty="0">
                <a:solidFill>
                  <a:schemeClr val="tx1"/>
                </a:solidFill>
              </a:rPr>
              <a:t>Influence business operations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E.g. Marketing team send out coupons to users based on your prediction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Hans" sz="2400" b="1" dirty="0">
                <a:solidFill>
                  <a:schemeClr val="dk1"/>
                </a:solidFill>
              </a:rPr>
              <a:t>7 Implementation &amp; Production</a:t>
            </a:r>
          </a:p>
          <a:p>
            <a:pPr>
              <a:buClr>
                <a:schemeClr val="dk1"/>
              </a:buClr>
              <a:buSzPts val="1100"/>
            </a:pPr>
            <a:endParaRPr lang="en-US" altLang="zh-Hans" sz="240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9235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5078896" y="625500"/>
            <a:ext cx="4070454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Review</a:t>
            </a:r>
            <a:endParaRPr sz="24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B97CBE-A61F-A741-B17E-558789565341}"/>
              </a:ext>
            </a:extLst>
          </p:cNvPr>
          <p:cNvSpPr/>
          <p:nvPr/>
        </p:nvSpPr>
        <p:spPr>
          <a:xfrm>
            <a:off x="63806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Understand &amp; Define Problem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1F8249-532E-8F4F-A243-61AD3C3A512C}"/>
              </a:ext>
            </a:extLst>
          </p:cNvPr>
          <p:cNvSpPr/>
          <p:nvPr/>
        </p:nvSpPr>
        <p:spPr>
          <a:xfrm>
            <a:off x="261411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Process Your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2298B-FD9A-8342-A1C0-5677D2C8D9BE}"/>
              </a:ext>
            </a:extLst>
          </p:cNvPr>
          <p:cNvSpPr/>
          <p:nvPr/>
        </p:nvSpPr>
        <p:spPr>
          <a:xfrm>
            <a:off x="4522552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Explore Data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85DCFE-7F42-9041-8129-1AE72325C3FD}"/>
              </a:ext>
            </a:extLst>
          </p:cNvPr>
          <p:cNvSpPr/>
          <p:nvPr/>
        </p:nvSpPr>
        <p:spPr>
          <a:xfrm>
            <a:off x="6491224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Build Model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41815F-31D4-9047-B3C1-C4D2CAFF14D2}"/>
              </a:ext>
            </a:extLst>
          </p:cNvPr>
          <p:cNvSpPr/>
          <p:nvPr/>
        </p:nvSpPr>
        <p:spPr>
          <a:xfrm>
            <a:off x="5542101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Model Validation &amp; Iteration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02D40F-0CF6-604E-879C-FDBB16D7CA15}"/>
              </a:ext>
            </a:extLst>
          </p:cNvPr>
          <p:cNvSpPr/>
          <p:nvPr/>
        </p:nvSpPr>
        <p:spPr>
          <a:xfrm>
            <a:off x="3573429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Identify Insights &amp; Conclusions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AA2DA9B-DD46-734A-BF8B-DC55647904C8}"/>
              </a:ext>
            </a:extLst>
          </p:cNvPr>
          <p:cNvSpPr/>
          <p:nvPr/>
        </p:nvSpPr>
        <p:spPr>
          <a:xfrm>
            <a:off x="1604757" y="3261928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Implementation &amp; Production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B605F-9B42-034B-8557-90C2604BAD81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2347238" y="204078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1D3A0C-382A-2340-BB1F-68453113BF4A}"/>
              </a:ext>
            </a:extLst>
          </p:cNvPr>
          <p:cNvCxnSpPr/>
          <p:nvPr/>
        </p:nvCxnSpPr>
        <p:spPr>
          <a:xfrm>
            <a:off x="4323288" y="2040779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BC7188-C0E3-F84D-A5D9-D1D5804D1EBB}"/>
              </a:ext>
            </a:extLst>
          </p:cNvPr>
          <p:cNvCxnSpPr/>
          <p:nvPr/>
        </p:nvCxnSpPr>
        <p:spPr>
          <a:xfrm>
            <a:off x="6224347" y="204735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9509-26C2-2148-9FBB-48D54465F3F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396688" y="2502949"/>
            <a:ext cx="949122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B02EC7-4E42-6945-AB2E-525D1E8530FD}"/>
              </a:ext>
            </a:extLst>
          </p:cNvPr>
          <p:cNvCxnSpPr>
            <a:cxnSpLocks/>
          </p:cNvCxnSpPr>
          <p:nvPr/>
        </p:nvCxnSpPr>
        <p:spPr>
          <a:xfrm flipH="1">
            <a:off x="5275224" y="367389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44836-95B1-7247-9960-CEF294017F03}"/>
              </a:ext>
            </a:extLst>
          </p:cNvPr>
          <p:cNvCxnSpPr>
            <a:cxnSpLocks/>
          </p:cNvCxnSpPr>
          <p:nvPr/>
        </p:nvCxnSpPr>
        <p:spPr>
          <a:xfrm flipH="1">
            <a:off x="3313930" y="366773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AA4926-6EEC-CC44-9B49-F2D227EC5706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5377139" y="2502949"/>
            <a:ext cx="1019549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>
            <a:endCxn id="523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>
            <a:cxnSpLocks/>
          </p:cNvCxnSpPr>
          <p:nvPr/>
        </p:nvCxnSpPr>
        <p:spPr>
          <a:xfrm>
            <a:off x="5078896" y="625500"/>
            <a:ext cx="4070454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End to End Data Science</a:t>
            </a:r>
            <a:endParaRPr sz="24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B97CBE-A61F-A741-B17E-558789565341}"/>
              </a:ext>
            </a:extLst>
          </p:cNvPr>
          <p:cNvSpPr/>
          <p:nvPr/>
        </p:nvSpPr>
        <p:spPr>
          <a:xfrm>
            <a:off x="63806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Understand &amp; Define Problem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1F8249-532E-8F4F-A243-61AD3C3A512C}"/>
              </a:ext>
            </a:extLst>
          </p:cNvPr>
          <p:cNvSpPr/>
          <p:nvPr/>
        </p:nvSpPr>
        <p:spPr>
          <a:xfrm>
            <a:off x="2614115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Process Your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2298B-FD9A-8342-A1C0-5677D2C8D9BE}"/>
              </a:ext>
            </a:extLst>
          </p:cNvPr>
          <p:cNvSpPr/>
          <p:nvPr/>
        </p:nvSpPr>
        <p:spPr>
          <a:xfrm>
            <a:off x="4522552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Explore Data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85DCFE-7F42-9041-8129-1AE72325C3FD}"/>
              </a:ext>
            </a:extLst>
          </p:cNvPr>
          <p:cNvSpPr/>
          <p:nvPr/>
        </p:nvSpPr>
        <p:spPr>
          <a:xfrm>
            <a:off x="6491224" y="1578610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Build Model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41815F-31D4-9047-B3C1-C4D2CAFF14D2}"/>
              </a:ext>
            </a:extLst>
          </p:cNvPr>
          <p:cNvSpPr/>
          <p:nvPr/>
        </p:nvSpPr>
        <p:spPr>
          <a:xfrm>
            <a:off x="5542101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latin typeface="+mj-lt"/>
                <a:ea typeface="Apple Symbols" panose="02000000000000000000" pitchFamily="2" charset="-79"/>
                <a:cs typeface="Apple Symbols" panose="02000000000000000000" pitchFamily="2" charset="-79"/>
              </a:rPr>
              <a:t>Model Validation &amp; Iteration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02D40F-0CF6-604E-879C-FDBB16D7CA15}"/>
              </a:ext>
            </a:extLst>
          </p:cNvPr>
          <p:cNvSpPr/>
          <p:nvPr/>
        </p:nvSpPr>
        <p:spPr>
          <a:xfrm>
            <a:off x="3573429" y="3211726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Identify Insights &amp; Conclusions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AA2DA9B-DD46-734A-BF8B-DC55647904C8}"/>
              </a:ext>
            </a:extLst>
          </p:cNvPr>
          <p:cNvSpPr/>
          <p:nvPr/>
        </p:nvSpPr>
        <p:spPr>
          <a:xfrm>
            <a:off x="1604757" y="3261928"/>
            <a:ext cx="1709173" cy="924339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</a:p>
          <a:p>
            <a:pPr algn="ctr"/>
            <a:r>
              <a:rPr lang="en-US" sz="1600" dirty="0">
                <a:solidFill>
                  <a:srgbClr val="666666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Implementation &amp; Production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B605F-9B42-034B-8557-90C2604BAD81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2347238" y="204078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1D3A0C-382A-2340-BB1F-68453113BF4A}"/>
              </a:ext>
            </a:extLst>
          </p:cNvPr>
          <p:cNvCxnSpPr/>
          <p:nvPr/>
        </p:nvCxnSpPr>
        <p:spPr>
          <a:xfrm>
            <a:off x="4323288" y="2040779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BC7188-C0E3-F84D-A5D9-D1D5804D1EBB}"/>
              </a:ext>
            </a:extLst>
          </p:cNvPr>
          <p:cNvCxnSpPr/>
          <p:nvPr/>
        </p:nvCxnSpPr>
        <p:spPr>
          <a:xfrm>
            <a:off x="6224347" y="2047350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C39509-26C2-2148-9FBB-48D54465F3F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396688" y="2502949"/>
            <a:ext cx="949122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B02EC7-4E42-6945-AB2E-525D1E8530FD}"/>
              </a:ext>
            </a:extLst>
          </p:cNvPr>
          <p:cNvCxnSpPr>
            <a:cxnSpLocks/>
          </p:cNvCxnSpPr>
          <p:nvPr/>
        </p:nvCxnSpPr>
        <p:spPr>
          <a:xfrm flipH="1">
            <a:off x="5275224" y="367389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44836-95B1-7247-9960-CEF294017F03}"/>
              </a:ext>
            </a:extLst>
          </p:cNvPr>
          <p:cNvCxnSpPr>
            <a:cxnSpLocks/>
          </p:cNvCxnSpPr>
          <p:nvPr/>
        </p:nvCxnSpPr>
        <p:spPr>
          <a:xfrm flipH="1">
            <a:off x="3313930" y="3667735"/>
            <a:ext cx="2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AA4926-6EEC-CC44-9B49-F2D227EC5706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5377139" y="2502949"/>
            <a:ext cx="1019549" cy="7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Real world data science problems are mostly vaguely defined product &amp; business problems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155CC"/>
                </a:solidFill>
              </a:rPr>
              <a:t>Ex: 1, How to improve user experience in an app?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155CC"/>
                </a:solidFill>
              </a:rPr>
              <a:t>2, How to </a:t>
            </a:r>
            <a:r>
              <a:rPr lang="en-US" sz="1400" b="1">
                <a:solidFill>
                  <a:srgbClr val="1155CC"/>
                </a:solidFill>
              </a:rPr>
              <a:t>optimize revenue?</a:t>
            </a:r>
            <a:endParaRPr lang="en-US" sz="1400" b="1"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1155CC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Data Scientist Need To: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1, </a:t>
            </a:r>
            <a:r>
              <a:rPr lang="en-US" sz="1400" b="1" dirty="0">
                <a:solidFill>
                  <a:schemeClr val="tx1"/>
                </a:solidFill>
              </a:rPr>
              <a:t>Understand</a:t>
            </a:r>
            <a:r>
              <a:rPr lang="en-US" sz="1400" dirty="0">
                <a:solidFill>
                  <a:schemeClr val="tx1"/>
                </a:solidFill>
              </a:rPr>
              <a:t> the problem. Decompose into small problems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2, </a:t>
            </a:r>
            <a:r>
              <a:rPr lang="en-US" sz="1400" b="1" dirty="0">
                <a:solidFill>
                  <a:schemeClr val="tx1"/>
                </a:solidFill>
              </a:rPr>
              <a:t>Translate</a:t>
            </a:r>
            <a:r>
              <a:rPr lang="en-US" sz="1400" dirty="0">
                <a:solidFill>
                  <a:schemeClr val="tx1"/>
                </a:solidFill>
              </a:rPr>
              <a:t> business problem to a quantified data problem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3,  </a:t>
            </a:r>
            <a:r>
              <a:rPr lang="en-US" sz="1400" b="1" dirty="0">
                <a:solidFill>
                  <a:schemeClr val="tx1"/>
                </a:solidFill>
              </a:rPr>
              <a:t>Define</a:t>
            </a:r>
            <a:r>
              <a:rPr lang="en-US" sz="1400" dirty="0">
                <a:solidFill>
                  <a:schemeClr val="tx1"/>
                </a:solidFill>
              </a:rPr>
              <a:t> your data problem. Be clear of your </a:t>
            </a:r>
            <a:r>
              <a:rPr lang="en-US" sz="1400" b="1" dirty="0">
                <a:solidFill>
                  <a:schemeClr val="tx1"/>
                </a:solidFill>
              </a:rPr>
              <a:t>objectives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400" b="1" dirty="0">
                <a:solidFill>
                  <a:schemeClr val="dk1"/>
                </a:solidFill>
              </a:rPr>
              <a:t>1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Understand &amp; Define Problem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Get Data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1, Understand what’s the data you need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2, Find data source (if existing, if not existing need to define logging schema and work with engineers to get the data)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Data Preprocessing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1, Validate data (understand definition, quality check, data inconsistency)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2, Clean data (missing data, invalid values, duplicate record,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2, Data Transformation &amp; Aggregation,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400" b="1" dirty="0">
                <a:solidFill>
                  <a:schemeClr val="dk1"/>
                </a:solidFill>
              </a:rPr>
              <a:t>2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Process Your Data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092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149425"/>
            <a:ext cx="8520600" cy="3523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many missing?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Random or Systematic</a:t>
            </a:r>
            <a:r>
              <a:rPr lang="zh-Hans" altLang="en-US" sz="1600" dirty="0">
                <a:solidFill>
                  <a:schemeClr val="tx1"/>
                </a:solidFill>
              </a:rPr>
              <a:t>？</a:t>
            </a:r>
            <a:endParaRPr lang="en-US" altLang="zh-Hans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Actions needed if systematically missing (change logging, gather more data)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Treatment Methods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Drop (not recommended unless very small amount)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New level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Mean / Mode /Median Imputation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Imputation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400" b="1" dirty="0">
                <a:solidFill>
                  <a:schemeClr val="dk1"/>
                </a:solidFill>
              </a:rPr>
              <a:t>2.1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Manipulate Missing Values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8055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967468"/>
            <a:ext cx="8520600" cy="3705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Very</a:t>
            </a:r>
            <a:r>
              <a:rPr lang="zh-Hans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Hans" sz="1600" b="1" dirty="0">
                <a:solidFill>
                  <a:schemeClr val="tx1"/>
                </a:solidFill>
              </a:rPr>
              <a:t>Important!</a:t>
            </a:r>
            <a:r>
              <a:rPr lang="zh-Hans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Hans" sz="1600" b="1" dirty="0">
                <a:solidFill>
                  <a:schemeClr val="tx1"/>
                </a:solidFill>
              </a:rPr>
              <a:t>Spent</a:t>
            </a:r>
            <a:r>
              <a:rPr lang="zh-Hans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Hans" sz="1600" b="1" dirty="0">
                <a:solidFill>
                  <a:schemeClr val="tx1"/>
                </a:solidFill>
              </a:rPr>
              <a:t>plenty of time doing exploration before building models</a:t>
            </a:r>
            <a:endParaRPr lang="en-US" sz="16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1, Variable identification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Different data type needs different analysis method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type of variable: predictors, response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data type: character, numeric    - variable category: continuous, categorical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2, Exploratory visualization (correlation matrix, scatter plot,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Multi-collinearity (frequently asked)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Normality (frequently asked)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3, Variable reduction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Principle Component Analysis (hard to interpret)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4, Variable Creation (feature engineering)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Good features are usually more important than fancy models</a:t>
            </a:r>
          </a:p>
          <a:p>
            <a:pPr marL="742950" lvl="1" indent="-285750"/>
            <a:r>
              <a:rPr lang="en-US" sz="1600" dirty="0">
                <a:solidFill>
                  <a:schemeClr val="tx1"/>
                </a:solidFill>
              </a:rPr>
              <a:t>We need domain knowledge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400" b="1" dirty="0">
                <a:solidFill>
                  <a:schemeClr val="dk1"/>
                </a:solidFill>
              </a:rPr>
              <a:t>3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Explore Data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89725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Start with Simple Models! Interpretation is often more important than accuracy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Hans"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1,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Validate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your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assumptions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(frequently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asked)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2, Split data into Train/Validate/Test (Industry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sometimes train/test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3, Select your model, select your features (understand the pros &amp; cons of each model)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Hans" sz="2400" b="1" dirty="0">
                <a:solidFill>
                  <a:schemeClr val="dk1"/>
                </a:solidFill>
              </a:rPr>
              <a:t>4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Build Model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50039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Evaluation Metrics 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1,</a:t>
            </a:r>
            <a:r>
              <a:rPr lang="zh-Hans" altLang="en-US" sz="1600" dirty="0">
                <a:solidFill>
                  <a:schemeClr val="tx1"/>
                </a:solidFill>
              </a:rPr>
              <a:t> </a:t>
            </a:r>
            <a:r>
              <a:rPr lang="en-US" altLang="zh-Hans" sz="1600" dirty="0">
                <a:solidFill>
                  <a:schemeClr val="tx1"/>
                </a:solidFill>
              </a:rPr>
              <a:t>Define evaluation metrics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ans" sz="1600" dirty="0">
                <a:solidFill>
                  <a:schemeClr val="tx1"/>
                </a:solidFill>
              </a:rPr>
              <a:t>MSE, MAE, Weighted MSE, </a:t>
            </a:r>
            <a:r>
              <a:rPr lang="en-US" altLang="zh-Hans" sz="1600" dirty="0" err="1">
                <a:solidFill>
                  <a:schemeClr val="tx1"/>
                </a:solidFill>
              </a:rPr>
              <a:t>etc</a:t>
            </a:r>
            <a:endParaRPr lang="en-US" altLang="zh-Hans" sz="16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2, Compare performance of multiple models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3, Tune model for better performance.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Change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Add / delete features, interaction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Change model parameters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Hans" sz="2400" b="1" dirty="0">
                <a:solidFill>
                  <a:schemeClr val="dk1"/>
                </a:solidFill>
              </a:rPr>
              <a:t>5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Model Validation &amp; Iteration</a:t>
            </a:r>
          </a:p>
          <a:p>
            <a:pPr>
              <a:buClr>
                <a:schemeClr val="dk1"/>
              </a:buClr>
              <a:buSzPts val="1100"/>
            </a:pP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6549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117548" y="13191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Translate model result back to business insights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e.g. which feature is the most important for improving prediction</a:t>
            </a:r>
          </a:p>
          <a:p>
            <a:pPr marL="0" lv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Sales volume will increase by X% if decrease price by 1%</a:t>
            </a:r>
          </a:p>
          <a:p>
            <a:pPr marL="0" lv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A subgroup of users are more likely to take more rides if lower average price</a:t>
            </a:r>
          </a:p>
          <a:p>
            <a:pPr marL="0" lvl="0" indent="0">
              <a:buNone/>
            </a:pPr>
            <a:endParaRPr lang="en-US" altLang="zh-Hans" sz="16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Your summary should give </a:t>
            </a:r>
            <a:r>
              <a:rPr lang="en-US" altLang="zh-Hans" sz="1600" b="1" dirty="0">
                <a:solidFill>
                  <a:schemeClr val="tx1"/>
                </a:solidFill>
              </a:rPr>
              <a:t>actionable recommendations in business language </a:t>
            </a:r>
            <a:r>
              <a:rPr lang="en-US" altLang="zh-Hans" sz="1600" dirty="0">
                <a:solidFill>
                  <a:schemeClr val="tx1"/>
                </a:solidFill>
              </a:rPr>
              <a:t>(important for take-home)</a:t>
            </a:r>
          </a:p>
          <a:p>
            <a:pPr mar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e.g. The optimized price for product A is X, estimated +Y% revenue lift</a:t>
            </a:r>
          </a:p>
          <a:p>
            <a:pPr marL="0" lvl="0" indent="0">
              <a:buNone/>
            </a:pPr>
            <a:r>
              <a:rPr lang="en-US" altLang="zh-Hans" sz="1600" dirty="0">
                <a:solidFill>
                  <a:schemeClr val="tx1"/>
                </a:solidFill>
              </a:rPr>
              <a:t>Recommend testing a season pass package to user group A</a:t>
            </a:r>
          </a:p>
        </p:txBody>
      </p:sp>
      <p:cxnSp>
        <p:nvCxnSpPr>
          <p:cNvPr id="540" name="Shape 540"/>
          <p:cNvCxnSpPr>
            <a:endCxn id="541" idx="3"/>
          </p:cNvCxnSpPr>
          <p:nvPr/>
        </p:nvCxnSpPr>
        <p:spPr>
          <a:xfrm rot="10800000" flipH="1">
            <a:off x="13374" y="635168"/>
            <a:ext cx="12363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 b="29735"/>
          <a:stretch/>
        </p:blipFill>
        <p:spPr>
          <a:xfrm>
            <a:off x="13375" y="293200"/>
            <a:ext cx="1236299" cy="683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Shape 542"/>
          <p:cNvCxnSpPr>
            <a:cxnSpLocks/>
            <a:stCxn id="543" idx="3"/>
          </p:cNvCxnSpPr>
          <p:nvPr/>
        </p:nvCxnSpPr>
        <p:spPr>
          <a:xfrm>
            <a:off x="6313675" y="622925"/>
            <a:ext cx="2835675" cy="25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1325875" y="359675"/>
            <a:ext cx="4987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Hans" sz="2400" b="1" dirty="0">
                <a:solidFill>
                  <a:schemeClr val="dk1"/>
                </a:solidFill>
              </a:rPr>
              <a:t>6</a:t>
            </a:r>
            <a:r>
              <a:rPr lang="zh-Hans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Hans" sz="2400" b="1" dirty="0">
                <a:solidFill>
                  <a:schemeClr val="dk1"/>
                </a:solidFill>
              </a:rPr>
              <a:t>Identify Insights &amp; Conclusions</a:t>
            </a:r>
          </a:p>
          <a:p>
            <a:pPr>
              <a:buClr>
                <a:schemeClr val="dk1"/>
              </a:buClr>
              <a:buSzPts val="1100"/>
            </a:pP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76539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940</Words>
  <Application>Microsoft Macintosh PowerPoint</Application>
  <PresentationFormat>On-screen Show (16:9)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Impact</vt:lpstr>
      <vt:lpstr>Quattrocento Sans</vt:lpstr>
      <vt:lpstr>Apple Symbols</vt:lpstr>
      <vt:lpstr>Lora</vt:lpstr>
      <vt:lpstr>Office Theme</vt:lpstr>
      <vt:lpstr>Viola template</vt:lpstr>
      <vt:lpstr>End to End Data Science &amp; Open Ended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如何让简历的回复率加倍？—— 数据方向专场</dc:title>
  <cp:lastModifiedBy>Conghui Yang</cp:lastModifiedBy>
  <cp:revision>23</cp:revision>
  <dcterms:modified xsi:type="dcterms:W3CDTF">2018-06-21T04:14:17Z</dcterms:modified>
</cp:coreProperties>
</file>