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3" r:id="rId1"/>
    <p:sldMasterId id="2147483694" r:id="rId2"/>
    <p:sldMasterId id="2147483695" r:id="rId3"/>
    <p:sldMasterId id="2147483698" r:id="rId4"/>
  </p:sldMasterIdLst>
  <p:notesMasterIdLst>
    <p:notesMasterId r:id="rId87"/>
  </p:notesMasterIdLst>
  <p:sldIdLst>
    <p:sldId id="256" r:id="rId5"/>
    <p:sldId id="257" r:id="rId6"/>
    <p:sldId id="258" r:id="rId7"/>
    <p:sldId id="259" r:id="rId8"/>
    <p:sldId id="396" r:id="rId9"/>
    <p:sldId id="321" r:id="rId10"/>
    <p:sldId id="322" r:id="rId11"/>
    <p:sldId id="323" r:id="rId12"/>
    <p:sldId id="324" r:id="rId13"/>
    <p:sldId id="325" r:id="rId14"/>
    <p:sldId id="326" r:id="rId15"/>
    <p:sldId id="327" r:id="rId16"/>
    <p:sldId id="328" r:id="rId17"/>
    <p:sldId id="329" r:id="rId18"/>
    <p:sldId id="330" r:id="rId19"/>
    <p:sldId id="331" r:id="rId20"/>
    <p:sldId id="332" r:id="rId21"/>
    <p:sldId id="333" r:id="rId22"/>
    <p:sldId id="334" r:id="rId23"/>
    <p:sldId id="335" r:id="rId24"/>
    <p:sldId id="336" r:id="rId25"/>
    <p:sldId id="337" r:id="rId26"/>
    <p:sldId id="338" r:id="rId27"/>
    <p:sldId id="339" r:id="rId28"/>
    <p:sldId id="340" r:id="rId29"/>
    <p:sldId id="341" r:id="rId30"/>
    <p:sldId id="342" r:id="rId31"/>
    <p:sldId id="343" r:id="rId32"/>
    <p:sldId id="344" r:id="rId33"/>
    <p:sldId id="345" r:id="rId34"/>
    <p:sldId id="346" r:id="rId35"/>
    <p:sldId id="347" r:id="rId36"/>
    <p:sldId id="348" r:id="rId37"/>
    <p:sldId id="349" r:id="rId38"/>
    <p:sldId id="413" r:id="rId39"/>
    <p:sldId id="350" r:id="rId40"/>
    <p:sldId id="351" r:id="rId41"/>
    <p:sldId id="400" r:id="rId42"/>
    <p:sldId id="403" r:id="rId43"/>
    <p:sldId id="352" r:id="rId44"/>
    <p:sldId id="353" r:id="rId45"/>
    <p:sldId id="354" r:id="rId46"/>
    <p:sldId id="355" r:id="rId47"/>
    <p:sldId id="356" r:id="rId48"/>
    <p:sldId id="359" r:id="rId49"/>
    <p:sldId id="357" r:id="rId50"/>
    <p:sldId id="363" r:id="rId51"/>
    <p:sldId id="412" r:id="rId52"/>
    <p:sldId id="397" r:id="rId53"/>
    <p:sldId id="360" r:id="rId54"/>
    <p:sldId id="361" r:id="rId55"/>
    <p:sldId id="362" r:id="rId56"/>
    <p:sldId id="398" r:id="rId57"/>
    <p:sldId id="364" r:id="rId58"/>
    <p:sldId id="365" r:id="rId59"/>
    <p:sldId id="366" r:id="rId60"/>
    <p:sldId id="367" r:id="rId61"/>
    <p:sldId id="368" r:id="rId62"/>
    <p:sldId id="369" r:id="rId63"/>
    <p:sldId id="370" r:id="rId64"/>
    <p:sldId id="371" r:id="rId65"/>
    <p:sldId id="399" r:id="rId66"/>
    <p:sldId id="372" r:id="rId67"/>
    <p:sldId id="373" r:id="rId68"/>
    <p:sldId id="374" r:id="rId69"/>
    <p:sldId id="377" r:id="rId70"/>
    <p:sldId id="409" r:id="rId71"/>
    <p:sldId id="411" r:id="rId72"/>
    <p:sldId id="408" r:id="rId73"/>
    <p:sldId id="401" r:id="rId74"/>
    <p:sldId id="402" r:id="rId75"/>
    <p:sldId id="404" r:id="rId76"/>
    <p:sldId id="405" r:id="rId77"/>
    <p:sldId id="406" r:id="rId78"/>
    <p:sldId id="407" r:id="rId79"/>
    <p:sldId id="379" r:id="rId80"/>
    <p:sldId id="410" r:id="rId81"/>
    <p:sldId id="390" r:id="rId82"/>
    <p:sldId id="391" r:id="rId83"/>
    <p:sldId id="392" r:id="rId84"/>
    <p:sldId id="393" r:id="rId85"/>
    <p:sldId id="394" r:id="rId86"/>
  </p:sldIdLst>
  <p:sldSz cx="9144000" cy="5143500" type="screen16x9"/>
  <p:notesSz cx="6858000" cy="9144000"/>
  <p:embeddedFontLst>
    <p:embeddedFont>
      <p:font typeface="Helvetica Neue" panose="02000503000000020004" pitchFamily="2" charset="0"/>
      <p:regular r:id="rId88"/>
      <p:bold r:id="rId89"/>
      <p:italic r:id="rId90"/>
      <p:boldItalic r:id="rId91"/>
    </p:embeddedFont>
    <p:embeddedFont>
      <p:font typeface="Raleway" panose="020B0503030101060003" pitchFamily="34" charset="77"/>
      <p:regular r:id="rId92"/>
      <p:bold r:id="rId93"/>
      <p:italic r:id="rId94"/>
      <p:boldItalic r:id="rId9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DDCA71-C1F1-4830-809A-BECE72603488}">
  <a:tblStyle styleId="{2EDDCA71-C1F1-4830-809A-BECE7260348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6"/>
    <p:restoredTop sz="94676"/>
  </p:normalViewPr>
  <p:slideViewPr>
    <p:cSldViewPr snapToGrid="0" snapToObjects="1">
      <p:cViewPr varScale="1">
        <p:scale>
          <a:sx n="141" d="100"/>
          <a:sy n="141" d="100"/>
        </p:scale>
        <p:origin x="7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font" Target="fonts/font2.fntdata"/><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font" Target="fonts/font3.fntdata"/><Relationship Id="rId95" Type="http://schemas.openxmlformats.org/officeDocument/2006/relationships/font" Target="fonts/font8.fntdata"/><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font" Target="fonts/font1.fntdata"/><Relationship Id="rId91" Type="http://schemas.openxmlformats.org/officeDocument/2006/relationships/font" Target="fonts/font4.fntdata"/><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font" Target="fonts/font7.fntdata"/><Relationship Id="rId9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font" Target="fonts/font5.fntdata"/><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font" Target="fonts/font6.fntdata"/><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Shape 252"/>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Shape 5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2" name="Shape 5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7583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Shape 5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8" name="Shape 5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091671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Shape 5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2" name="Shape 5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74623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8" name="Shape 5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97926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Shape 5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4" name="Shape 5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221018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Shape 5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9" name="Shape 5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6118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21546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4" name="Shape 5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016390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Shape 5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1" name="Shape 5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008087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Shape 5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8" name="Shape 5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01746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4" name="Shape 5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36232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1" name="Shape 5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36211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Shape 5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9" name="Shape 5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351593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Shape 5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9" name="Shape 5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8388741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Shape 6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9" name="Shape 6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016139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Shape 6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5" name="Shape 6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9701498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18762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6" name="Shape 6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612892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Shape 6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3" name="Shape 6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SELECT T1.ID AS ID1, T2.ID AS ID2 FROM temp_tabe</a:t>
            </a:r>
            <a:endParaRPr/>
          </a:p>
        </p:txBody>
      </p:sp>
    </p:spTree>
    <p:extLst>
      <p:ext uri="{BB962C8B-B14F-4D97-AF65-F5344CB8AC3E}">
        <p14:creationId xmlns:p14="http://schemas.microsoft.com/office/powerpoint/2010/main" val="28849838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Shape 6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5" name="Shape 6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SELECT T1.ID AS ID1, T2.ID AS ID2 FROM temp_tabe</a:t>
            </a:r>
            <a:endParaRPr/>
          </a:p>
        </p:txBody>
      </p:sp>
    </p:spTree>
    <p:extLst>
      <p:ext uri="{BB962C8B-B14F-4D97-AF65-F5344CB8AC3E}">
        <p14:creationId xmlns:p14="http://schemas.microsoft.com/office/powerpoint/2010/main" val="1031051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Shape 6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9" name="Shape 6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SELECT T1.ID AS ID1, T2.ID AS ID2 FROM temp_tabe</a:t>
            </a:r>
            <a:endParaRPr/>
          </a:p>
        </p:txBody>
      </p:sp>
    </p:spTree>
    <p:extLst>
      <p:ext uri="{BB962C8B-B14F-4D97-AF65-F5344CB8AC3E}">
        <p14:creationId xmlns:p14="http://schemas.microsoft.com/office/powerpoint/2010/main" val="1954147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Shape 6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5" name="Shape 6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SELECT T1.ID AS ID1, T2.ID AS ID2 FROM temp_tabe</a:t>
            </a:r>
            <a:endParaRPr/>
          </a:p>
        </p:txBody>
      </p:sp>
    </p:spTree>
    <p:extLst>
      <p:ext uri="{BB962C8B-B14F-4D97-AF65-F5344CB8AC3E}">
        <p14:creationId xmlns:p14="http://schemas.microsoft.com/office/powerpoint/2010/main" val="31891561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Shape 6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3" name="Shape 6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SELECT T1.ID AS ID1, T2.ID AS ID2 FROM temp_tabe</a:t>
            </a:r>
            <a:endParaRPr/>
          </a:p>
        </p:txBody>
      </p:sp>
    </p:spTree>
    <p:extLst>
      <p:ext uri="{BB962C8B-B14F-4D97-AF65-F5344CB8AC3E}">
        <p14:creationId xmlns:p14="http://schemas.microsoft.com/office/powerpoint/2010/main" val="8019506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Shape 7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6" name="Shape 7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328506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1" name="Shape 7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223643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Shape 6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7" name="Shape 6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362458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Shape 7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7" name="Shape 7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930711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Shape 7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4" name="Shape 7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186559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1" name="Shape 7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548624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1" name="Shape 7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92898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Shape 283"/>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alibri"/>
              <a:buNone/>
            </a:pPr>
            <a:endParaRPr sz="900">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5" name="Shape 7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370945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Shape 7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2" name="Shape 7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847135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Shape 7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1" name="Shape 7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9105901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1" name="Shape 3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283502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3767365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NULL = NULL 错</a:t>
            </a:r>
            <a:endParaRPr/>
          </a:p>
        </p:txBody>
      </p:sp>
    </p:spTree>
    <p:extLst>
      <p:ext uri="{BB962C8B-B14F-4D97-AF65-F5344CB8AC3E}">
        <p14:creationId xmlns:p14="http://schemas.microsoft.com/office/powerpoint/2010/main" val="19574086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4" name="Shape 3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7197966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0" name="Shape 3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09934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0" name="Shape 3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733542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5" name="Shape 7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0721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8" name="Shape 3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767862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Shape 3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7" name="Shape 3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6874647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4" name="Shape 3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5952969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Shape 3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2" name="Shape 3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444576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5" name="Shape 7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903001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4538005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5" name="Shape 3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6244318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1" name="Shape 4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397077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7" name="Shape 4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2438714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4" name="Shape 4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216218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2" name="Shape 4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83224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0" name="Shape 4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18257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8" name="Shape 4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68218704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4" name="Shape 4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95552728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4" name="Shape 4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91361389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Shape 4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2" name="Shape 4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20148296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0" name="Shape 4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57822783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Shape 4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8" name="Shape 4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72965791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3" name="Shape 4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6172350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3" name="Shape 4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9903971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3" name="Shape 4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052019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3" name="Shape 4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45529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3" name="Shape 4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1690394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3" name="Shape 4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7618678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3" name="Shape 4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93223890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3" name="Shape 4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149099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3" name="Shape 4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53257889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3" name="Shape 4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4113937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3" name="Shape 4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7707457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Shape 4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5" name="Shape 4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42517209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Shape 4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5" name="Shape 4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9514072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7" name="Shape 5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23495735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3" name="Shape 5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67467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Shape 4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0" name="Shape 4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8844191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Shape 5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9" name="Shape 5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9968614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5" name="Shape 5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0147694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Shape 6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1" name="Shape 6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79669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6" name="Shape 4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46560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92969" y="863947"/>
            <a:ext cx="7358100" cy="1741200"/>
          </a:xfrm>
          <a:prstGeom prst="rect">
            <a:avLst/>
          </a:prstGeom>
          <a:noFill/>
          <a:ln>
            <a:noFill/>
          </a:ln>
        </p:spPr>
        <p:txBody>
          <a:bodyPr spcFirstLastPara="1" wrap="square" lIns="58925" tIns="58925" rIns="58925" bIns="58925" anchor="b" anchorCtr="0"/>
          <a:lstStyle>
            <a:lvl1pPr marL="0" marR="0" lvl="0" indent="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1pPr>
            <a:lvl2pPr marL="0" marR="0" lvl="1" indent="1524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2pPr>
            <a:lvl3pPr marL="0" marR="0" lvl="2" indent="2921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3pPr>
            <a:lvl4pPr marL="0" marR="0" lvl="3" indent="4445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4pPr>
            <a:lvl5pPr marL="0" marR="0" lvl="4" indent="5842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5pPr>
            <a:lvl6pPr marL="0" marR="0" lvl="5" indent="7366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6pPr>
            <a:lvl7pPr marL="0" marR="0" lvl="6" indent="8890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7pPr>
            <a:lvl8pPr marL="0" marR="0" lvl="7" indent="10287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8pPr>
            <a:lvl9pPr marL="0" marR="0" lvl="8" indent="11811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9pPr>
          </a:lstStyle>
          <a:p>
            <a:endParaRPr/>
          </a:p>
        </p:txBody>
      </p:sp>
      <p:sp>
        <p:nvSpPr>
          <p:cNvPr id="56" name="Shape 56"/>
          <p:cNvSpPr txBox="1">
            <a:spLocks noGrp="1"/>
          </p:cNvSpPr>
          <p:nvPr>
            <p:ph type="body" idx="1"/>
          </p:nvPr>
        </p:nvSpPr>
        <p:spPr>
          <a:xfrm>
            <a:off x="892969" y="2652117"/>
            <a:ext cx="7358100" cy="596100"/>
          </a:xfrm>
          <a:prstGeom prst="rect">
            <a:avLst/>
          </a:prstGeom>
          <a:noFill/>
          <a:ln>
            <a:noFill/>
          </a:ln>
        </p:spPr>
        <p:txBody>
          <a:bodyPr spcFirstLastPara="1" wrap="square" lIns="58925" tIns="58925" rIns="58925" bIns="58925" anchor="t" anchorCtr="0"/>
          <a:lstStyle>
            <a:lvl1pPr marL="457200" marR="0" lvl="0" indent="-228600" algn="ctr" rtl="0">
              <a:lnSpc>
                <a:spcPct val="100000"/>
              </a:lnSpc>
              <a:spcBef>
                <a:spcPts val="0"/>
              </a:spcBef>
              <a:spcAft>
                <a:spcPts val="0"/>
              </a:spcAft>
              <a:buClr>
                <a:srgbClr val="000000"/>
              </a:buClr>
              <a:buSzPts val="1700"/>
              <a:buFont typeface="Helvetica Neue"/>
              <a:buNone/>
              <a:defRPr sz="21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700"/>
              <a:buFont typeface="Helvetica Neue"/>
              <a:buNone/>
              <a:defRPr sz="21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700"/>
              <a:buFont typeface="Helvetica Neue"/>
              <a:buNone/>
              <a:defRPr sz="21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700"/>
              <a:buFont typeface="Helvetica Neue"/>
              <a:buNone/>
              <a:defRPr sz="21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700"/>
              <a:buFont typeface="Helvetica Neue"/>
              <a:buNone/>
              <a:defRPr sz="2100" b="0" i="0" u="none" strike="noStrike" cap="none">
                <a:solidFill>
                  <a:srgbClr val="000000"/>
                </a:solidFill>
                <a:latin typeface="Helvetica Neue"/>
                <a:ea typeface="Helvetica Neue"/>
                <a:cs typeface="Helvetica Neue"/>
                <a:sym typeface="Helvetica Neue"/>
              </a:defRPr>
            </a:lvl5pPr>
            <a:lvl6pPr marL="2743200" marR="0" lvl="5"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6pPr>
            <a:lvl7pPr marL="3200400" marR="0" lvl="6"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7pPr>
            <a:lvl8pPr marL="3657600" marR="0" lvl="7"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8pPr>
            <a:lvl9pPr marL="4114800" marR="0" lvl="8"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9pPr>
          </a:lstStyle>
          <a:p>
            <a:endParaRPr/>
          </a:p>
        </p:txBody>
      </p:sp>
      <p:sp>
        <p:nvSpPr>
          <p:cNvPr id="57" name="Shape 57"/>
          <p:cNvSpPr txBox="1">
            <a:spLocks noGrp="1"/>
          </p:cNvSpPr>
          <p:nvPr>
            <p:ph type="sldNum" idx="12"/>
          </p:nvPr>
        </p:nvSpPr>
        <p:spPr>
          <a:xfrm>
            <a:off x="4437983" y="4878958"/>
            <a:ext cx="258900" cy="201000"/>
          </a:xfrm>
          <a:prstGeom prst="rect">
            <a:avLst/>
          </a:prstGeom>
          <a:noFill/>
          <a:ln>
            <a:noFill/>
          </a:ln>
        </p:spPr>
        <p:txBody>
          <a:bodyPr spcFirstLastPara="1" wrap="square" lIns="32750" tIns="32750" rIns="32750" bIns="32750" anchor="t" anchorCtr="0">
            <a:noAutofit/>
          </a:bodyPr>
          <a:lstStyle>
            <a:lvl1pPr marL="0" marR="0" lvl="0"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58"/>
        <p:cNvGrpSpPr/>
        <p:nvPr/>
      </p:nvGrpSpPr>
      <p:grpSpPr>
        <a:xfrm>
          <a:off x="0" y="0"/>
          <a:ext cx="0" cy="0"/>
          <a:chOff x="0" y="0"/>
          <a:chExt cx="0" cy="0"/>
        </a:xfrm>
      </p:grpSpPr>
      <p:sp>
        <p:nvSpPr>
          <p:cNvPr id="59" name="Shape 59"/>
          <p:cNvSpPr>
            <a:spLocks noGrp="1"/>
          </p:cNvSpPr>
          <p:nvPr>
            <p:ph type="pic" idx="2"/>
          </p:nvPr>
        </p:nvSpPr>
        <p:spPr>
          <a:xfrm>
            <a:off x="1129605" y="334863"/>
            <a:ext cx="6876000" cy="3120900"/>
          </a:xfrm>
          <a:prstGeom prst="rect">
            <a:avLst/>
          </a:prstGeom>
          <a:noFill/>
          <a:ln>
            <a:noFill/>
          </a:ln>
        </p:spPr>
        <p:txBody>
          <a:bodyPr spcFirstLastPara="1" wrap="square" lIns="58925" tIns="58925" rIns="58925" bIns="58925" anchor="t" anchorCtr="0"/>
          <a:lstStyle>
            <a:lvl1pPr marL="292100" marR="0" lvl="0"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1pPr>
            <a:lvl2pPr marL="571500" marR="0" lvl="1"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2pPr>
            <a:lvl3pPr marL="863600" marR="0" lvl="2"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3pPr>
            <a:lvl4pPr marL="1143000" marR="0" lvl="3"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4pPr>
            <a:lvl5pPr marL="1435100" marR="0" lvl="4"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5pPr>
            <a:lvl6pPr marL="1714500" marR="0" lvl="5"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6pPr>
            <a:lvl7pPr marL="2006600" marR="0" lvl="6"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7pPr>
            <a:lvl8pPr marL="2286000" marR="0" lvl="7" indent="-2730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8pPr>
            <a:lvl9pPr marL="2578100" marR="0" lvl="8"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9pPr>
          </a:lstStyle>
          <a:p>
            <a:endParaRPr/>
          </a:p>
        </p:txBody>
      </p:sp>
      <p:sp>
        <p:nvSpPr>
          <p:cNvPr id="60" name="Shape 60"/>
          <p:cNvSpPr txBox="1">
            <a:spLocks noGrp="1"/>
          </p:cNvSpPr>
          <p:nvPr>
            <p:ph type="title"/>
          </p:nvPr>
        </p:nvSpPr>
        <p:spPr>
          <a:xfrm>
            <a:off x="892969" y="3542854"/>
            <a:ext cx="7358100" cy="750000"/>
          </a:xfrm>
          <a:prstGeom prst="rect">
            <a:avLst/>
          </a:prstGeom>
          <a:noFill/>
          <a:ln>
            <a:noFill/>
          </a:ln>
        </p:spPr>
        <p:txBody>
          <a:bodyPr spcFirstLastPara="1" wrap="square" lIns="58925" tIns="58925" rIns="58925" bIns="58925" anchor="b" anchorCtr="0"/>
          <a:lstStyle>
            <a:lvl1pPr marL="0" marR="0" lvl="0" indent="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1pPr>
            <a:lvl2pPr marL="0" marR="0" lvl="1" indent="1524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2pPr>
            <a:lvl3pPr marL="0" marR="0" lvl="2" indent="2921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3pPr>
            <a:lvl4pPr marL="0" marR="0" lvl="3" indent="4445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4pPr>
            <a:lvl5pPr marL="0" marR="0" lvl="4" indent="5842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5pPr>
            <a:lvl6pPr marL="0" marR="0" lvl="5" indent="7366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6pPr>
            <a:lvl7pPr marL="0" marR="0" lvl="6" indent="8890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7pPr>
            <a:lvl8pPr marL="0" marR="0" lvl="7" indent="10287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8pPr>
            <a:lvl9pPr marL="0" marR="0" lvl="8" indent="11811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9pPr>
          </a:lstStyle>
          <a:p>
            <a:endParaRPr/>
          </a:p>
        </p:txBody>
      </p:sp>
      <p:sp>
        <p:nvSpPr>
          <p:cNvPr id="61" name="Shape 61"/>
          <p:cNvSpPr txBox="1">
            <a:spLocks noGrp="1"/>
          </p:cNvSpPr>
          <p:nvPr>
            <p:ph type="body" idx="1"/>
          </p:nvPr>
        </p:nvSpPr>
        <p:spPr>
          <a:xfrm>
            <a:off x="892969" y="4319736"/>
            <a:ext cx="7358100" cy="596100"/>
          </a:xfrm>
          <a:prstGeom prst="rect">
            <a:avLst/>
          </a:prstGeom>
          <a:noFill/>
          <a:ln>
            <a:noFill/>
          </a:ln>
        </p:spPr>
        <p:txBody>
          <a:bodyPr spcFirstLastPara="1" wrap="square" lIns="58925" tIns="58925" rIns="58925" bIns="58925" anchor="t" anchorCtr="0"/>
          <a:lstStyle>
            <a:lvl1pPr marL="457200" marR="0" lvl="0" indent="-228600" algn="ctr" rtl="0">
              <a:lnSpc>
                <a:spcPct val="100000"/>
              </a:lnSpc>
              <a:spcBef>
                <a:spcPts val="0"/>
              </a:spcBef>
              <a:spcAft>
                <a:spcPts val="0"/>
              </a:spcAft>
              <a:buClr>
                <a:srgbClr val="000000"/>
              </a:buClr>
              <a:buSzPts val="1700"/>
              <a:buFont typeface="Helvetica Neue"/>
              <a:buNone/>
              <a:defRPr sz="21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700"/>
              <a:buFont typeface="Helvetica Neue"/>
              <a:buNone/>
              <a:defRPr sz="21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700"/>
              <a:buFont typeface="Helvetica Neue"/>
              <a:buNone/>
              <a:defRPr sz="21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700"/>
              <a:buFont typeface="Helvetica Neue"/>
              <a:buNone/>
              <a:defRPr sz="21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700"/>
              <a:buFont typeface="Helvetica Neue"/>
              <a:buNone/>
              <a:defRPr sz="2100" b="0" i="0" u="none" strike="noStrike" cap="none">
                <a:solidFill>
                  <a:srgbClr val="000000"/>
                </a:solidFill>
                <a:latin typeface="Helvetica Neue"/>
                <a:ea typeface="Helvetica Neue"/>
                <a:cs typeface="Helvetica Neue"/>
                <a:sym typeface="Helvetica Neue"/>
              </a:defRPr>
            </a:lvl5pPr>
            <a:lvl6pPr marL="2743200" marR="0" lvl="5"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6pPr>
            <a:lvl7pPr marL="3200400" marR="0" lvl="6"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7pPr>
            <a:lvl8pPr marL="3657600" marR="0" lvl="7"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8pPr>
            <a:lvl9pPr marL="4114800" marR="0" lvl="8"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9pPr>
          </a:lstStyle>
          <a:p>
            <a:endParaRPr/>
          </a:p>
        </p:txBody>
      </p:sp>
      <p:sp>
        <p:nvSpPr>
          <p:cNvPr id="62" name="Shape 62"/>
          <p:cNvSpPr txBox="1">
            <a:spLocks noGrp="1"/>
          </p:cNvSpPr>
          <p:nvPr>
            <p:ph type="sldNum" idx="12"/>
          </p:nvPr>
        </p:nvSpPr>
        <p:spPr>
          <a:xfrm>
            <a:off x="4437983" y="4875609"/>
            <a:ext cx="258900" cy="201000"/>
          </a:xfrm>
          <a:prstGeom prst="rect">
            <a:avLst/>
          </a:prstGeom>
          <a:noFill/>
          <a:ln>
            <a:noFill/>
          </a:ln>
        </p:spPr>
        <p:txBody>
          <a:bodyPr spcFirstLastPara="1" wrap="square" lIns="32750" tIns="32750" rIns="32750" bIns="32750" anchor="t" anchorCtr="0">
            <a:noAutofit/>
          </a:bodyPr>
          <a:lstStyle>
            <a:lvl1pPr marL="0" marR="0" lvl="0"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892969" y="1701105"/>
            <a:ext cx="7358100" cy="1741200"/>
          </a:xfrm>
          <a:prstGeom prst="rect">
            <a:avLst/>
          </a:prstGeom>
          <a:noFill/>
          <a:ln>
            <a:noFill/>
          </a:ln>
        </p:spPr>
        <p:txBody>
          <a:bodyPr spcFirstLastPara="1" wrap="square" lIns="58925" tIns="58925" rIns="58925" bIns="58925" anchor="ctr" anchorCtr="0"/>
          <a:lstStyle>
            <a:lvl1pPr marL="0" marR="0" lvl="0" indent="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1pPr>
            <a:lvl2pPr marL="0" marR="0" lvl="1" indent="1524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2pPr>
            <a:lvl3pPr marL="0" marR="0" lvl="2" indent="2921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3pPr>
            <a:lvl4pPr marL="0" marR="0" lvl="3" indent="4445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4pPr>
            <a:lvl5pPr marL="0" marR="0" lvl="4" indent="5842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5pPr>
            <a:lvl6pPr marL="0" marR="0" lvl="5" indent="7366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6pPr>
            <a:lvl7pPr marL="0" marR="0" lvl="6" indent="8890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7pPr>
            <a:lvl8pPr marL="0" marR="0" lvl="7" indent="10287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8pPr>
            <a:lvl9pPr marL="0" marR="0" lvl="8" indent="11811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9pPr>
          </a:lstStyle>
          <a:p>
            <a:endParaRPr/>
          </a:p>
        </p:txBody>
      </p:sp>
      <p:sp>
        <p:nvSpPr>
          <p:cNvPr id="65" name="Shape 65"/>
          <p:cNvSpPr txBox="1">
            <a:spLocks noGrp="1"/>
          </p:cNvSpPr>
          <p:nvPr>
            <p:ph type="sldNum" idx="12"/>
          </p:nvPr>
        </p:nvSpPr>
        <p:spPr>
          <a:xfrm>
            <a:off x="4437983" y="4878958"/>
            <a:ext cx="258900" cy="201000"/>
          </a:xfrm>
          <a:prstGeom prst="rect">
            <a:avLst/>
          </a:prstGeom>
          <a:noFill/>
          <a:ln>
            <a:noFill/>
          </a:ln>
        </p:spPr>
        <p:txBody>
          <a:bodyPr spcFirstLastPara="1" wrap="square" lIns="32750" tIns="32750" rIns="32750" bIns="32750" anchor="t" anchorCtr="0">
            <a:noAutofit/>
          </a:bodyPr>
          <a:lstStyle>
            <a:lvl1pPr marL="0" marR="0" lvl="0"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66"/>
        <p:cNvGrpSpPr/>
        <p:nvPr/>
      </p:nvGrpSpPr>
      <p:grpSpPr>
        <a:xfrm>
          <a:off x="0" y="0"/>
          <a:ext cx="0" cy="0"/>
          <a:chOff x="0" y="0"/>
          <a:chExt cx="0" cy="0"/>
        </a:xfrm>
      </p:grpSpPr>
      <p:sp>
        <p:nvSpPr>
          <p:cNvPr id="67" name="Shape 67"/>
          <p:cNvSpPr>
            <a:spLocks noGrp="1"/>
          </p:cNvSpPr>
          <p:nvPr>
            <p:ph type="pic" idx="2"/>
          </p:nvPr>
        </p:nvSpPr>
        <p:spPr>
          <a:xfrm>
            <a:off x="4723805" y="334863"/>
            <a:ext cx="3750600" cy="4339800"/>
          </a:xfrm>
          <a:prstGeom prst="rect">
            <a:avLst/>
          </a:prstGeom>
          <a:noFill/>
          <a:ln>
            <a:noFill/>
          </a:ln>
        </p:spPr>
        <p:txBody>
          <a:bodyPr spcFirstLastPara="1" wrap="square" lIns="58925" tIns="58925" rIns="58925" bIns="58925" anchor="t" anchorCtr="0"/>
          <a:lstStyle>
            <a:lvl1pPr marL="292100" marR="0" lvl="0"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1pPr>
            <a:lvl2pPr marL="571500" marR="0" lvl="1"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2pPr>
            <a:lvl3pPr marL="863600" marR="0" lvl="2"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3pPr>
            <a:lvl4pPr marL="1143000" marR="0" lvl="3"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4pPr>
            <a:lvl5pPr marL="1435100" marR="0" lvl="4"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5pPr>
            <a:lvl6pPr marL="1714500" marR="0" lvl="5"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6pPr>
            <a:lvl7pPr marL="2006600" marR="0" lvl="6"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7pPr>
            <a:lvl8pPr marL="2286000" marR="0" lvl="7" indent="-2730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8pPr>
            <a:lvl9pPr marL="2578100" marR="0" lvl="8"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9pPr>
          </a:lstStyle>
          <a:p>
            <a:endParaRPr/>
          </a:p>
        </p:txBody>
      </p:sp>
      <p:sp>
        <p:nvSpPr>
          <p:cNvPr id="68" name="Shape 68"/>
          <p:cNvSpPr txBox="1">
            <a:spLocks noGrp="1"/>
          </p:cNvSpPr>
          <p:nvPr>
            <p:ph type="title"/>
          </p:nvPr>
        </p:nvSpPr>
        <p:spPr>
          <a:xfrm>
            <a:off x="669727" y="334863"/>
            <a:ext cx="3750600" cy="2103000"/>
          </a:xfrm>
          <a:prstGeom prst="rect">
            <a:avLst/>
          </a:prstGeom>
          <a:noFill/>
          <a:ln>
            <a:noFill/>
          </a:ln>
        </p:spPr>
        <p:txBody>
          <a:bodyPr spcFirstLastPara="1" wrap="square" lIns="58925" tIns="58925" rIns="58925" bIns="58925" anchor="b" anchorCtr="0"/>
          <a:lstStyle>
            <a:lvl1pPr marL="0" marR="0" lvl="0" indent="0" algn="ctr" rtl="0">
              <a:lnSpc>
                <a:spcPct val="100000"/>
              </a:lnSpc>
              <a:spcBef>
                <a:spcPts val="0"/>
              </a:spcBef>
              <a:spcAft>
                <a:spcPts val="0"/>
              </a:spcAft>
              <a:buClr>
                <a:srgbClr val="000000"/>
              </a:buClr>
              <a:buSzPts val="900"/>
              <a:buFont typeface="Helvetica Neue"/>
              <a:buNone/>
              <a:defRPr sz="3900" b="0" i="0" u="none" strike="noStrike" cap="none">
                <a:solidFill>
                  <a:srgbClr val="000000"/>
                </a:solidFill>
                <a:latin typeface="Helvetica Neue"/>
                <a:ea typeface="Helvetica Neue"/>
                <a:cs typeface="Helvetica Neue"/>
                <a:sym typeface="Helvetica Neue"/>
              </a:defRPr>
            </a:lvl1pPr>
            <a:lvl2pPr marL="0" marR="0" lvl="1" indent="1524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2pPr>
            <a:lvl3pPr marL="0" marR="0" lvl="2" indent="2921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3pPr>
            <a:lvl4pPr marL="0" marR="0" lvl="3" indent="4445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4pPr>
            <a:lvl5pPr marL="0" marR="0" lvl="4" indent="5842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5pPr>
            <a:lvl6pPr marL="0" marR="0" lvl="5" indent="7366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6pPr>
            <a:lvl7pPr marL="0" marR="0" lvl="6" indent="8890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7pPr>
            <a:lvl8pPr marL="0" marR="0" lvl="7" indent="10287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8pPr>
            <a:lvl9pPr marL="0" marR="0" lvl="8" indent="11811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9pPr>
          </a:lstStyle>
          <a:p>
            <a:endParaRPr/>
          </a:p>
        </p:txBody>
      </p:sp>
      <p:sp>
        <p:nvSpPr>
          <p:cNvPr id="69" name="Shape 69"/>
          <p:cNvSpPr txBox="1">
            <a:spLocks noGrp="1"/>
          </p:cNvSpPr>
          <p:nvPr>
            <p:ph type="body" idx="1"/>
          </p:nvPr>
        </p:nvSpPr>
        <p:spPr>
          <a:xfrm>
            <a:off x="669727" y="2511475"/>
            <a:ext cx="3750600" cy="2163300"/>
          </a:xfrm>
          <a:prstGeom prst="rect">
            <a:avLst/>
          </a:prstGeom>
          <a:noFill/>
          <a:ln>
            <a:noFill/>
          </a:ln>
        </p:spPr>
        <p:txBody>
          <a:bodyPr spcFirstLastPara="1" wrap="square" lIns="58925" tIns="58925" rIns="58925" bIns="58925" anchor="t" anchorCtr="0"/>
          <a:lstStyle>
            <a:lvl1pPr marL="457200" marR="0" lvl="0" indent="-228600" algn="ctr" rtl="0">
              <a:lnSpc>
                <a:spcPct val="100000"/>
              </a:lnSpc>
              <a:spcBef>
                <a:spcPts val="0"/>
              </a:spcBef>
              <a:spcAft>
                <a:spcPts val="0"/>
              </a:spcAft>
              <a:buClr>
                <a:srgbClr val="000000"/>
              </a:buClr>
              <a:buSzPts val="1700"/>
              <a:buFont typeface="Helvetica Neue"/>
              <a:buNone/>
              <a:defRPr sz="21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700"/>
              <a:buFont typeface="Helvetica Neue"/>
              <a:buNone/>
              <a:defRPr sz="21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700"/>
              <a:buFont typeface="Helvetica Neue"/>
              <a:buNone/>
              <a:defRPr sz="21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700"/>
              <a:buFont typeface="Helvetica Neue"/>
              <a:buNone/>
              <a:defRPr sz="21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700"/>
              <a:buFont typeface="Helvetica Neue"/>
              <a:buNone/>
              <a:defRPr sz="2100" b="0" i="0" u="none" strike="noStrike" cap="none">
                <a:solidFill>
                  <a:srgbClr val="000000"/>
                </a:solidFill>
                <a:latin typeface="Helvetica Neue"/>
                <a:ea typeface="Helvetica Neue"/>
                <a:cs typeface="Helvetica Neue"/>
                <a:sym typeface="Helvetica Neue"/>
              </a:defRPr>
            </a:lvl5pPr>
            <a:lvl6pPr marL="2743200" marR="0" lvl="5"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6pPr>
            <a:lvl7pPr marL="3200400" marR="0" lvl="6"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7pPr>
            <a:lvl8pPr marL="3657600" marR="0" lvl="7"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8pPr>
            <a:lvl9pPr marL="4114800" marR="0" lvl="8"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9pPr>
          </a:lstStyle>
          <a:p>
            <a:endParaRPr/>
          </a:p>
        </p:txBody>
      </p:sp>
      <p:sp>
        <p:nvSpPr>
          <p:cNvPr id="70" name="Shape 70"/>
          <p:cNvSpPr txBox="1">
            <a:spLocks noGrp="1"/>
          </p:cNvSpPr>
          <p:nvPr>
            <p:ph type="sldNum" idx="12"/>
          </p:nvPr>
        </p:nvSpPr>
        <p:spPr>
          <a:xfrm>
            <a:off x="4437983" y="4878958"/>
            <a:ext cx="258900" cy="201000"/>
          </a:xfrm>
          <a:prstGeom prst="rect">
            <a:avLst/>
          </a:prstGeom>
          <a:noFill/>
          <a:ln>
            <a:noFill/>
          </a:ln>
        </p:spPr>
        <p:txBody>
          <a:bodyPr spcFirstLastPara="1" wrap="square" lIns="32750" tIns="32750" rIns="32750" bIns="32750" anchor="t" anchorCtr="0">
            <a:noAutofit/>
          </a:bodyPr>
          <a:lstStyle>
            <a:lvl1pPr marL="0" marR="0" lvl="0"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669727" y="234404"/>
            <a:ext cx="7804500" cy="1138500"/>
          </a:xfrm>
          <a:prstGeom prst="rect">
            <a:avLst/>
          </a:prstGeom>
          <a:noFill/>
          <a:ln>
            <a:noFill/>
          </a:ln>
        </p:spPr>
        <p:txBody>
          <a:bodyPr spcFirstLastPara="1" wrap="square" lIns="58925" tIns="58925" rIns="58925" bIns="58925" anchor="ctr" anchorCtr="0"/>
          <a:lstStyle>
            <a:lvl1pPr marL="0" marR="0" lvl="0" indent="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1pPr>
            <a:lvl2pPr marL="0" marR="0" lvl="1" indent="1524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2pPr>
            <a:lvl3pPr marL="0" marR="0" lvl="2" indent="2921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3pPr>
            <a:lvl4pPr marL="0" marR="0" lvl="3" indent="4445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4pPr>
            <a:lvl5pPr marL="0" marR="0" lvl="4" indent="5842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5pPr>
            <a:lvl6pPr marL="0" marR="0" lvl="5" indent="7366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6pPr>
            <a:lvl7pPr marL="0" marR="0" lvl="6" indent="8890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7pPr>
            <a:lvl8pPr marL="0" marR="0" lvl="7" indent="10287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8pPr>
            <a:lvl9pPr marL="0" marR="0" lvl="8" indent="11811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9pPr>
          </a:lstStyle>
          <a:p>
            <a:endParaRPr/>
          </a:p>
        </p:txBody>
      </p:sp>
      <p:sp>
        <p:nvSpPr>
          <p:cNvPr id="73" name="Shape 73"/>
          <p:cNvSpPr txBox="1">
            <a:spLocks noGrp="1"/>
          </p:cNvSpPr>
          <p:nvPr>
            <p:ph type="sldNum" idx="12"/>
          </p:nvPr>
        </p:nvSpPr>
        <p:spPr>
          <a:xfrm>
            <a:off x="4437983" y="4878958"/>
            <a:ext cx="258900" cy="201000"/>
          </a:xfrm>
          <a:prstGeom prst="rect">
            <a:avLst/>
          </a:prstGeom>
          <a:noFill/>
          <a:ln>
            <a:noFill/>
          </a:ln>
        </p:spPr>
        <p:txBody>
          <a:bodyPr spcFirstLastPara="1" wrap="square" lIns="32750" tIns="32750" rIns="32750" bIns="32750" anchor="t" anchorCtr="0">
            <a:noAutofit/>
          </a:bodyPr>
          <a:lstStyle>
            <a:lvl1pPr marL="0" marR="0" lvl="0"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69727" y="234404"/>
            <a:ext cx="7804500" cy="1138500"/>
          </a:xfrm>
          <a:prstGeom prst="rect">
            <a:avLst/>
          </a:prstGeom>
          <a:noFill/>
          <a:ln>
            <a:noFill/>
          </a:ln>
        </p:spPr>
        <p:txBody>
          <a:bodyPr spcFirstLastPara="1" wrap="square" lIns="58925" tIns="58925" rIns="58925" bIns="58925" anchor="ctr" anchorCtr="0"/>
          <a:lstStyle>
            <a:lvl1pPr marL="0" marR="0" lvl="0" indent="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1pPr>
            <a:lvl2pPr marL="0" marR="0" lvl="1" indent="1524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2pPr>
            <a:lvl3pPr marL="0" marR="0" lvl="2" indent="2921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3pPr>
            <a:lvl4pPr marL="0" marR="0" lvl="3" indent="4445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4pPr>
            <a:lvl5pPr marL="0" marR="0" lvl="4" indent="5842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5pPr>
            <a:lvl6pPr marL="0" marR="0" lvl="5" indent="7366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6pPr>
            <a:lvl7pPr marL="0" marR="0" lvl="6" indent="8890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7pPr>
            <a:lvl8pPr marL="0" marR="0" lvl="7" indent="10287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8pPr>
            <a:lvl9pPr marL="0" marR="0" lvl="8" indent="11811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9pPr>
          </a:lstStyle>
          <a:p>
            <a:endParaRPr/>
          </a:p>
        </p:txBody>
      </p:sp>
      <p:sp>
        <p:nvSpPr>
          <p:cNvPr id="76" name="Shape 76"/>
          <p:cNvSpPr txBox="1">
            <a:spLocks noGrp="1"/>
          </p:cNvSpPr>
          <p:nvPr>
            <p:ph type="body" idx="1"/>
          </p:nvPr>
        </p:nvSpPr>
        <p:spPr>
          <a:xfrm>
            <a:off x="669727" y="1372939"/>
            <a:ext cx="7804500" cy="3315000"/>
          </a:xfrm>
          <a:prstGeom prst="rect">
            <a:avLst/>
          </a:prstGeom>
          <a:noFill/>
          <a:ln>
            <a:noFill/>
          </a:ln>
        </p:spPr>
        <p:txBody>
          <a:bodyPr spcFirstLastPara="1" wrap="square" lIns="58925" tIns="58925" rIns="58925" bIns="58925" anchor="ctr" anchorCtr="0"/>
          <a:lstStyle>
            <a:lvl1pPr marL="457200" marR="0" lvl="0"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1pPr>
            <a:lvl2pPr marL="914400" marR="0" lvl="1"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2pPr>
            <a:lvl3pPr marL="1371600" marR="0" lvl="2"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3pPr>
            <a:lvl4pPr marL="1828800" marR="0" lvl="3"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4pPr>
            <a:lvl5pPr marL="2286000" marR="0" lvl="4"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5pPr>
            <a:lvl6pPr marL="2743200" marR="0" lvl="5"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6pPr>
            <a:lvl7pPr marL="3200400" marR="0" lvl="6"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7pPr>
            <a:lvl8pPr marL="3657600" marR="0" lvl="7"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8pPr>
            <a:lvl9pPr marL="4114800" marR="0" lvl="8"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9pPr>
          </a:lstStyle>
          <a:p>
            <a:endParaRPr/>
          </a:p>
        </p:txBody>
      </p:sp>
      <p:sp>
        <p:nvSpPr>
          <p:cNvPr id="77" name="Shape 77"/>
          <p:cNvSpPr txBox="1">
            <a:spLocks noGrp="1"/>
          </p:cNvSpPr>
          <p:nvPr>
            <p:ph type="sldNum" idx="12"/>
          </p:nvPr>
        </p:nvSpPr>
        <p:spPr>
          <a:xfrm>
            <a:off x="4437983" y="4878958"/>
            <a:ext cx="258900" cy="201000"/>
          </a:xfrm>
          <a:prstGeom prst="rect">
            <a:avLst/>
          </a:prstGeom>
          <a:noFill/>
          <a:ln>
            <a:noFill/>
          </a:ln>
        </p:spPr>
        <p:txBody>
          <a:bodyPr spcFirstLastPara="1" wrap="square" lIns="32750" tIns="32750" rIns="32750" bIns="32750" anchor="t" anchorCtr="0">
            <a:noAutofit/>
          </a:bodyPr>
          <a:lstStyle>
            <a:lvl1pPr marL="0" marR="0" lvl="0"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78"/>
        <p:cNvGrpSpPr/>
        <p:nvPr/>
      </p:nvGrpSpPr>
      <p:grpSpPr>
        <a:xfrm>
          <a:off x="0" y="0"/>
          <a:ext cx="0" cy="0"/>
          <a:chOff x="0" y="0"/>
          <a:chExt cx="0" cy="0"/>
        </a:xfrm>
      </p:grpSpPr>
      <p:sp>
        <p:nvSpPr>
          <p:cNvPr id="79" name="Shape 79"/>
          <p:cNvSpPr>
            <a:spLocks noGrp="1"/>
          </p:cNvSpPr>
          <p:nvPr>
            <p:ph type="pic" idx="2"/>
          </p:nvPr>
        </p:nvSpPr>
        <p:spPr>
          <a:xfrm>
            <a:off x="4723805" y="1372939"/>
            <a:ext cx="3750600" cy="3315000"/>
          </a:xfrm>
          <a:prstGeom prst="rect">
            <a:avLst/>
          </a:prstGeom>
          <a:noFill/>
          <a:ln>
            <a:noFill/>
          </a:ln>
        </p:spPr>
        <p:txBody>
          <a:bodyPr spcFirstLastPara="1" wrap="square" lIns="58925" tIns="58925" rIns="58925" bIns="58925" anchor="t" anchorCtr="0"/>
          <a:lstStyle>
            <a:lvl1pPr marL="292100" marR="0" lvl="0"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1pPr>
            <a:lvl2pPr marL="571500" marR="0" lvl="1"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2pPr>
            <a:lvl3pPr marL="863600" marR="0" lvl="2"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3pPr>
            <a:lvl4pPr marL="1143000" marR="0" lvl="3"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4pPr>
            <a:lvl5pPr marL="1435100" marR="0" lvl="4"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5pPr>
            <a:lvl6pPr marL="1714500" marR="0" lvl="5"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6pPr>
            <a:lvl7pPr marL="2006600" marR="0" lvl="6"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7pPr>
            <a:lvl8pPr marL="2286000" marR="0" lvl="7" indent="-2730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8pPr>
            <a:lvl9pPr marL="2578100" marR="0" lvl="8"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9pPr>
          </a:lstStyle>
          <a:p>
            <a:endParaRPr/>
          </a:p>
        </p:txBody>
      </p:sp>
      <p:sp>
        <p:nvSpPr>
          <p:cNvPr id="80" name="Shape 80"/>
          <p:cNvSpPr txBox="1">
            <a:spLocks noGrp="1"/>
          </p:cNvSpPr>
          <p:nvPr>
            <p:ph type="title"/>
          </p:nvPr>
        </p:nvSpPr>
        <p:spPr>
          <a:xfrm>
            <a:off x="669727" y="234404"/>
            <a:ext cx="7804500" cy="1138500"/>
          </a:xfrm>
          <a:prstGeom prst="rect">
            <a:avLst/>
          </a:prstGeom>
          <a:noFill/>
          <a:ln>
            <a:noFill/>
          </a:ln>
        </p:spPr>
        <p:txBody>
          <a:bodyPr spcFirstLastPara="1" wrap="square" lIns="58925" tIns="58925" rIns="58925" bIns="58925" anchor="ctr" anchorCtr="0"/>
          <a:lstStyle>
            <a:lvl1pPr marL="0" marR="0" lvl="0" indent="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1pPr>
            <a:lvl2pPr marL="0" marR="0" lvl="1" indent="1524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2pPr>
            <a:lvl3pPr marL="0" marR="0" lvl="2" indent="2921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3pPr>
            <a:lvl4pPr marL="0" marR="0" lvl="3" indent="4445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4pPr>
            <a:lvl5pPr marL="0" marR="0" lvl="4" indent="5842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5pPr>
            <a:lvl6pPr marL="0" marR="0" lvl="5" indent="7366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6pPr>
            <a:lvl7pPr marL="0" marR="0" lvl="6" indent="8890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7pPr>
            <a:lvl8pPr marL="0" marR="0" lvl="7" indent="10287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8pPr>
            <a:lvl9pPr marL="0" marR="0" lvl="8" indent="11811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9pPr>
          </a:lstStyle>
          <a:p>
            <a:endParaRPr/>
          </a:p>
        </p:txBody>
      </p:sp>
      <p:sp>
        <p:nvSpPr>
          <p:cNvPr id="81" name="Shape 81"/>
          <p:cNvSpPr txBox="1">
            <a:spLocks noGrp="1"/>
          </p:cNvSpPr>
          <p:nvPr>
            <p:ph type="body" idx="1"/>
          </p:nvPr>
        </p:nvSpPr>
        <p:spPr>
          <a:xfrm>
            <a:off x="669727" y="1372939"/>
            <a:ext cx="3750600" cy="3315000"/>
          </a:xfrm>
          <a:prstGeom prst="rect">
            <a:avLst/>
          </a:prstGeom>
          <a:noFill/>
          <a:ln>
            <a:noFill/>
          </a:ln>
        </p:spPr>
        <p:txBody>
          <a:bodyPr spcFirstLastPara="1" wrap="square" lIns="58925" tIns="58925" rIns="58925" bIns="58925" anchor="ctr" anchorCtr="0"/>
          <a:lstStyle>
            <a:lvl1pPr marL="457200" marR="0" lvl="0" indent="-317500" algn="l" rtl="0">
              <a:lnSpc>
                <a:spcPct val="100000"/>
              </a:lnSpc>
              <a:spcBef>
                <a:spcPts val="2100"/>
              </a:spcBef>
              <a:spcAft>
                <a:spcPts val="0"/>
              </a:spcAft>
              <a:buClr>
                <a:srgbClr val="000000"/>
              </a:buClr>
              <a:buSzPts val="1400"/>
              <a:buFont typeface="Helvetica Neue"/>
              <a:buChar char="•"/>
              <a:defRPr sz="18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100"/>
              </a:spcBef>
              <a:spcAft>
                <a:spcPts val="0"/>
              </a:spcAft>
              <a:buClr>
                <a:srgbClr val="000000"/>
              </a:buClr>
              <a:buSzPts val="1400"/>
              <a:buFont typeface="Helvetica Neue"/>
              <a:buChar char="•"/>
              <a:defRPr sz="18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100"/>
              </a:spcBef>
              <a:spcAft>
                <a:spcPts val="0"/>
              </a:spcAft>
              <a:buClr>
                <a:srgbClr val="000000"/>
              </a:buClr>
              <a:buSzPts val="1400"/>
              <a:buFont typeface="Helvetica Neue"/>
              <a:buChar char="•"/>
              <a:defRPr sz="18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100"/>
              </a:spcBef>
              <a:spcAft>
                <a:spcPts val="0"/>
              </a:spcAft>
              <a:buClr>
                <a:srgbClr val="000000"/>
              </a:buClr>
              <a:buSzPts val="1400"/>
              <a:buFont typeface="Helvetica Neue"/>
              <a:buChar char="•"/>
              <a:defRPr sz="18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100"/>
              </a:spcBef>
              <a:spcAft>
                <a:spcPts val="0"/>
              </a:spcAft>
              <a:buClr>
                <a:srgbClr val="000000"/>
              </a:buClr>
              <a:buSzPts val="1400"/>
              <a:buFont typeface="Helvetica Neue"/>
              <a:buChar char="•"/>
              <a:defRPr sz="1800" b="0" i="0" u="none" strike="noStrike" cap="none">
                <a:solidFill>
                  <a:srgbClr val="000000"/>
                </a:solidFill>
                <a:latin typeface="Helvetica Neue"/>
                <a:ea typeface="Helvetica Neue"/>
                <a:cs typeface="Helvetica Neue"/>
                <a:sym typeface="Helvetica Neue"/>
              </a:defRPr>
            </a:lvl5pPr>
            <a:lvl6pPr marL="2743200" marR="0" lvl="5"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6pPr>
            <a:lvl7pPr marL="3200400" marR="0" lvl="6"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7pPr>
            <a:lvl8pPr marL="3657600" marR="0" lvl="7"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8pPr>
            <a:lvl9pPr marL="4114800" marR="0" lvl="8"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9pPr>
          </a:lstStyle>
          <a:p>
            <a:endParaRPr/>
          </a:p>
        </p:txBody>
      </p:sp>
      <p:sp>
        <p:nvSpPr>
          <p:cNvPr id="82" name="Shape 82"/>
          <p:cNvSpPr txBox="1">
            <a:spLocks noGrp="1"/>
          </p:cNvSpPr>
          <p:nvPr>
            <p:ph type="sldNum" idx="12"/>
          </p:nvPr>
        </p:nvSpPr>
        <p:spPr>
          <a:xfrm>
            <a:off x="4437983" y="4878958"/>
            <a:ext cx="258900" cy="201000"/>
          </a:xfrm>
          <a:prstGeom prst="rect">
            <a:avLst/>
          </a:prstGeom>
          <a:noFill/>
          <a:ln>
            <a:noFill/>
          </a:ln>
        </p:spPr>
        <p:txBody>
          <a:bodyPr spcFirstLastPara="1" wrap="square" lIns="32750" tIns="32750" rIns="32750" bIns="32750" anchor="t" anchorCtr="0">
            <a:noAutofit/>
          </a:bodyPr>
          <a:lstStyle>
            <a:lvl1pPr marL="0" marR="0" lvl="0"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a:off x="669727" y="669727"/>
            <a:ext cx="7804500" cy="3804000"/>
          </a:xfrm>
          <a:prstGeom prst="rect">
            <a:avLst/>
          </a:prstGeom>
          <a:noFill/>
          <a:ln>
            <a:noFill/>
          </a:ln>
        </p:spPr>
        <p:txBody>
          <a:bodyPr spcFirstLastPara="1" wrap="square" lIns="58925" tIns="58925" rIns="58925" bIns="58925" anchor="ctr" anchorCtr="0"/>
          <a:lstStyle>
            <a:lvl1pPr marL="457200" marR="0" lvl="0"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1pPr>
            <a:lvl2pPr marL="914400" marR="0" lvl="1"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2pPr>
            <a:lvl3pPr marL="1371600" marR="0" lvl="2"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3pPr>
            <a:lvl4pPr marL="1828800" marR="0" lvl="3"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4pPr>
            <a:lvl5pPr marL="2286000" marR="0" lvl="4"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5pPr>
            <a:lvl6pPr marL="2743200" marR="0" lvl="5"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6pPr>
            <a:lvl7pPr marL="3200400" marR="0" lvl="6"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7pPr>
            <a:lvl8pPr marL="3657600" marR="0" lvl="7"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8pPr>
            <a:lvl9pPr marL="4114800" marR="0" lvl="8"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9pPr>
          </a:lstStyle>
          <a:p>
            <a:endParaRPr/>
          </a:p>
        </p:txBody>
      </p:sp>
      <p:sp>
        <p:nvSpPr>
          <p:cNvPr id="85" name="Shape 85"/>
          <p:cNvSpPr txBox="1">
            <a:spLocks noGrp="1"/>
          </p:cNvSpPr>
          <p:nvPr>
            <p:ph type="sldNum" idx="12"/>
          </p:nvPr>
        </p:nvSpPr>
        <p:spPr>
          <a:xfrm>
            <a:off x="4437983" y="4878958"/>
            <a:ext cx="258900" cy="201000"/>
          </a:xfrm>
          <a:prstGeom prst="rect">
            <a:avLst/>
          </a:prstGeom>
          <a:noFill/>
          <a:ln>
            <a:noFill/>
          </a:ln>
        </p:spPr>
        <p:txBody>
          <a:bodyPr spcFirstLastPara="1" wrap="square" lIns="32750" tIns="32750" rIns="32750" bIns="32750" anchor="t" anchorCtr="0">
            <a:noAutofit/>
          </a:bodyPr>
          <a:lstStyle>
            <a:lvl1pPr marL="0" marR="0" lvl="0"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86"/>
        <p:cNvGrpSpPr/>
        <p:nvPr/>
      </p:nvGrpSpPr>
      <p:grpSpPr>
        <a:xfrm>
          <a:off x="0" y="0"/>
          <a:ext cx="0" cy="0"/>
          <a:chOff x="0" y="0"/>
          <a:chExt cx="0" cy="0"/>
        </a:xfrm>
      </p:grpSpPr>
      <p:sp>
        <p:nvSpPr>
          <p:cNvPr id="87" name="Shape 87"/>
          <p:cNvSpPr>
            <a:spLocks noGrp="1"/>
          </p:cNvSpPr>
          <p:nvPr>
            <p:ph type="pic" idx="2"/>
          </p:nvPr>
        </p:nvSpPr>
        <p:spPr>
          <a:xfrm>
            <a:off x="4723805" y="2685604"/>
            <a:ext cx="3750600" cy="1989000"/>
          </a:xfrm>
          <a:prstGeom prst="rect">
            <a:avLst/>
          </a:prstGeom>
          <a:noFill/>
          <a:ln>
            <a:noFill/>
          </a:ln>
        </p:spPr>
        <p:txBody>
          <a:bodyPr spcFirstLastPara="1" wrap="square" lIns="58925" tIns="58925" rIns="58925" bIns="58925" anchor="t" anchorCtr="0"/>
          <a:lstStyle>
            <a:lvl1pPr marL="292100" marR="0" lvl="0"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1pPr>
            <a:lvl2pPr marL="571500" marR="0" lvl="1"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2pPr>
            <a:lvl3pPr marL="863600" marR="0" lvl="2"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3pPr>
            <a:lvl4pPr marL="1143000" marR="0" lvl="3"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4pPr>
            <a:lvl5pPr marL="1435100" marR="0" lvl="4"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5pPr>
            <a:lvl6pPr marL="1714500" marR="0" lvl="5"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6pPr>
            <a:lvl7pPr marL="2006600" marR="0" lvl="6"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7pPr>
            <a:lvl8pPr marL="2286000" marR="0" lvl="7" indent="-2730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8pPr>
            <a:lvl9pPr marL="2578100" marR="0" lvl="8"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9pPr>
          </a:lstStyle>
          <a:p>
            <a:endParaRPr/>
          </a:p>
        </p:txBody>
      </p:sp>
      <p:sp>
        <p:nvSpPr>
          <p:cNvPr id="88" name="Shape 88"/>
          <p:cNvSpPr>
            <a:spLocks noGrp="1"/>
          </p:cNvSpPr>
          <p:nvPr>
            <p:ph type="pic" idx="3"/>
          </p:nvPr>
        </p:nvSpPr>
        <p:spPr>
          <a:xfrm>
            <a:off x="4728177" y="468809"/>
            <a:ext cx="3750600" cy="1989000"/>
          </a:xfrm>
          <a:prstGeom prst="rect">
            <a:avLst/>
          </a:prstGeom>
          <a:noFill/>
          <a:ln>
            <a:noFill/>
          </a:ln>
        </p:spPr>
        <p:txBody>
          <a:bodyPr spcFirstLastPara="1" wrap="square" lIns="58925" tIns="58925" rIns="58925" bIns="58925" anchor="t" anchorCtr="0"/>
          <a:lstStyle>
            <a:lvl1pPr marL="292100" marR="0" lvl="0"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1pPr>
            <a:lvl2pPr marL="571500" marR="0" lvl="1"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2pPr>
            <a:lvl3pPr marL="863600" marR="0" lvl="2"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3pPr>
            <a:lvl4pPr marL="1143000" marR="0" lvl="3"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4pPr>
            <a:lvl5pPr marL="1435100" marR="0" lvl="4"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5pPr>
            <a:lvl6pPr marL="1714500" marR="0" lvl="5"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6pPr>
            <a:lvl7pPr marL="2006600" marR="0" lvl="6"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7pPr>
            <a:lvl8pPr marL="2286000" marR="0" lvl="7" indent="-2730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8pPr>
            <a:lvl9pPr marL="2578100" marR="0" lvl="8"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9pPr>
          </a:lstStyle>
          <a:p>
            <a:endParaRPr/>
          </a:p>
        </p:txBody>
      </p:sp>
      <p:sp>
        <p:nvSpPr>
          <p:cNvPr id="89" name="Shape 89"/>
          <p:cNvSpPr>
            <a:spLocks noGrp="1"/>
          </p:cNvSpPr>
          <p:nvPr>
            <p:ph type="pic" idx="4"/>
          </p:nvPr>
        </p:nvSpPr>
        <p:spPr>
          <a:xfrm>
            <a:off x="669727" y="468809"/>
            <a:ext cx="3750600" cy="4205700"/>
          </a:xfrm>
          <a:prstGeom prst="rect">
            <a:avLst/>
          </a:prstGeom>
          <a:noFill/>
          <a:ln>
            <a:noFill/>
          </a:ln>
        </p:spPr>
        <p:txBody>
          <a:bodyPr spcFirstLastPara="1" wrap="square" lIns="58925" tIns="58925" rIns="58925" bIns="58925" anchor="t" anchorCtr="0"/>
          <a:lstStyle>
            <a:lvl1pPr marL="292100" marR="0" lvl="0"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1pPr>
            <a:lvl2pPr marL="571500" marR="0" lvl="1"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2pPr>
            <a:lvl3pPr marL="863600" marR="0" lvl="2"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3pPr>
            <a:lvl4pPr marL="1143000" marR="0" lvl="3"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4pPr>
            <a:lvl5pPr marL="1435100" marR="0" lvl="4"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5pPr>
            <a:lvl6pPr marL="1714500" marR="0" lvl="5"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6pPr>
            <a:lvl7pPr marL="2006600" marR="0" lvl="6"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7pPr>
            <a:lvl8pPr marL="2286000" marR="0" lvl="7" indent="-2730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8pPr>
            <a:lvl9pPr marL="2578100" marR="0" lvl="8"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9pPr>
          </a:lstStyle>
          <a:p>
            <a:endParaRPr/>
          </a:p>
        </p:txBody>
      </p:sp>
      <p:sp>
        <p:nvSpPr>
          <p:cNvPr id="90" name="Shape 90"/>
          <p:cNvSpPr txBox="1">
            <a:spLocks noGrp="1"/>
          </p:cNvSpPr>
          <p:nvPr>
            <p:ph type="sldNum" idx="12"/>
          </p:nvPr>
        </p:nvSpPr>
        <p:spPr>
          <a:xfrm>
            <a:off x="4437983" y="4878958"/>
            <a:ext cx="258900" cy="201000"/>
          </a:xfrm>
          <a:prstGeom prst="rect">
            <a:avLst/>
          </a:prstGeom>
          <a:noFill/>
          <a:ln>
            <a:noFill/>
          </a:ln>
        </p:spPr>
        <p:txBody>
          <a:bodyPr spcFirstLastPara="1" wrap="square" lIns="32750" tIns="32750" rIns="32750" bIns="32750" anchor="t" anchorCtr="0">
            <a:noAutofit/>
          </a:bodyPr>
          <a:lstStyle>
            <a:lvl1pPr marL="0" marR="0" lvl="0"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892969" y="3355330"/>
            <a:ext cx="7358100" cy="247800"/>
          </a:xfrm>
          <a:prstGeom prst="rect">
            <a:avLst/>
          </a:prstGeom>
          <a:noFill/>
          <a:ln>
            <a:noFill/>
          </a:ln>
        </p:spPr>
        <p:txBody>
          <a:bodyPr spcFirstLastPara="1" wrap="square" lIns="58925" tIns="58925" rIns="58925" bIns="58925" anchor="t" anchorCtr="0"/>
          <a:lstStyle>
            <a:lvl1pPr marL="457200" marR="0" lvl="0" indent="-228600" algn="ctr" rtl="0">
              <a:lnSpc>
                <a:spcPct val="100000"/>
              </a:lnSpc>
              <a:spcBef>
                <a:spcPts val="0"/>
              </a:spcBef>
              <a:spcAft>
                <a:spcPts val="0"/>
              </a:spcAft>
              <a:buClr>
                <a:srgbClr val="000000"/>
              </a:buClr>
              <a:buSzPts val="1700"/>
              <a:buFont typeface="Helvetica Neue"/>
              <a:buNone/>
              <a:defRPr sz="1500" b="0" i="0" u="none" strike="noStrike" cap="none">
                <a:solidFill>
                  <a:srgbClr val="000000"/>
                </a:solidFill>
                <a:latin typeface="Helvetica Neue"/>
                <a:ea typeface="Helvetica Neue"/>
                <a:cs typeface="Helvetica Neue"/>
                <a:sym typeface="Helvetica Neue"/>
              </a:defRPr>
            </a:lvl1pPr>
            <a:lvl2pPr marL="914400" marR="0" lvl="1"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2pPr>
            <a:lvl3pPr marL="1371600" marR="0" lvl="2"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3pPr>
            <a:lvl4pPr marL="1828800" marR="0" lvl="3"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4pPr>
            <a:lvl5pPr marL="2286000" marR="0" lvl="4"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5pPr>
            <a:lvl6pPr marL="2743200" marR="0" lvl="5"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6pPr>
            <a:lvl7pPr marL="3200400" marR="0" lvl="6"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7pPr>
            <a:lvl8pPr marL="3657600" marR="0" lvl="7"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8pPr>
            <a:lvl9pPr marL="4114800" marR="0" lvl="8"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9pPr>
          </a:lstStyle>
          <a:p>
            <a:endParaRPr/>
          </a:p>
        </p:txBody>
      </p:sp>
      <p:sp>
        <p:nvSpPr>
          <p:cNvPr id="93" name="Shape 93"/>
          <p:cNvSpPr txBox="1">
            <a:spLocks noGrp="1"/>
          </p:cNvSpPr>
          <p:nvPr>
            <p:ph type="body" idx="2"/>
          </p:nvPr>
        </p:nvSpPr>
        <p:spPr>
          <a:xfrm>
            <a:off x="892969" y="2250281"/>
            <a:ext cx="7358100" cy="361800"/>
          </a:xfrm>
          <a:prstGeom prst="rect">
            <a:avLst/>
          </a:prstGeom>
          <a:noFill/>
          <a:ln>
            <a:noFill/>
          </a:ln>
        </p:spPr>
        <p:txBody>
          <a:bodyPr spcFirstLastPara="1" wrap="square" lIns="58925" tIns="58925" rIns="58925" bIns="58925" anchor="ctr" anchorCtr="0"/>
          <a:lstStyle>
            <a:lvl1pPr marL="457200" marR="0" lvl="0" indent="-228600" algn="ctr" rtl="0">
              <a:lnSpc>
                <a:spcPct val="100000"/>
              </a:lnSpc>
              <a:spcBef>
                <a:spcPts val="0"/>
              </a:spcBef>
              <a:spcAft>
                <a:spcPts val="0"/>
              </a:spcAft>
              <a:buClr>
                <a:srgbClr val="000000"/>
              </a:buClr>
              <a:buSzPts val="1700"/>
              <a:buFont typeface="Helvetica Neue"/>
              <a:buNone/>
              <a:defRPr sz="2400" b="0" i="0" u="none" strike="noStrike" cap="none">
                <a:solidFill>
                  <a:srgbClr val="000000"/>
                </a:solidFill>
                <a:latin typeface="Helvetica Neue"/>
                <a:ea typeface="Helvetica Neue"/>
                <a:cs typeface="Helvetica Neue"/>
                <a:sym typeface="Helvetica Neue"/>
              </a:defRPr>
            </a:lvl1pPr>
            <a:lvl2pPr marL="914400" marR="0" lvl="1"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2pPr>
            <a:lvl3pPr marL="1371600" marR="0" lvl="2"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3pPr>
            <a:lvl4pPr marL="1828800" marR="0" lvl="3"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4pPr>
            <a:lvl5pPr marL="2286000" marR="0" lvl="4"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5pPr>
            <a:lvl6pPr marL="2743200" marR="0" lvl="5"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6pPr>
            <a:lvl7pPr marL="3200400" marR="0" lvl="6"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7pPr>
            <a:lvl8pPr marL="3657600" marR="0" lvl="7"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8pPr>
            <a:lvl9pPr marL="4114800" marR="0" lvl="8"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9pPr>
          </a:lstStyle>
          <a:p>
            <a:endParaRPr/>
          </a:p>
        </p:txBody>
      </p:sp>
      <p:sp>
        <p:nvSpPr>
          <p:cNvPr id="94" name="Shape 94"/>
          <p:cNvSpPr txBox="1">
            <a:spLocks noGrp="1"/>
          </p:cNvSpPr>
          <p:nvPr>
            <p:ph type="sldNum" idx="12"/>
          </p:nvPr>
        </p:nvSpPr>
        <p:spPr>
          <a:xfrm>
            <a:off x="4437983" y="4878958"/>
            <a:ext cx="258900" cy="201000"/>
          </a:xfrm>
          <a:prstGeom prst="rect">
            <a:avLst/>
          </a:prstGeom>
          <a:noFill/>
          <a:ln>
            <a:noFill/>
          </a:ln>
        </p:spPr>
        <p:txBody>
          <a:bodyPr spcFirstLastPara="1" wrap="square" lIns="32750" tIns="32750" rIns="32750" bIns="32750" anchor="t" anchorCtr="0">
            <a:noAutofit/>
          </a:bodyPr>
          <a:lstStyle>
            <a:lvl1pPr marL="0" marR="0" lvl="0"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95"/>
        <p:cNvGrpSpPr/>
        <p:nvPr/>
      </p:nvGrpSpPr>
      <p:grpSpPr>
        <a:xfrm>
          <a:off x="0" y="0"/>
          <a:ext cx="0" cy="0"/>
          <a:chOff x="0" y="0"/>
          <a:chExt cx="0" cy="0"/>
        </a:xfrm>
      </p:grpSpPr>
      <p:sp>
        <p:nvSpPr>
          <p:cNvPr id="96" name="Shape 96"/>
          <p:cNvSpPr>
            <a:spLocks noGrp="1"/>
          </p:cNvSpPr>
          <p:nvPr>
            <p:ph type="pic" idx="2"/>
          </p:nvPr>
        </p:nvSpPr>
        <p:spPr>
          <a:xfrm>
            <a:off x="0" y="0"/>
            <a:ext cx="9144000" cy="5143500"/>
          </a:xfrm>
          <a:prstGeom prst="rect">
            <a:avLst/>
          </a:prstGeom>
          <a:noFill/>
          <a:ln>
            <a:noFill/>
          </a:ln>
        </p:spPr>
        <p:txBody>
          <a:bodyPr spcFirstLastPara="1" wrap="square" lIns="58925" tIns="58925" rIns="58925" bIns="58925" anchor="t" anchorCtr="0"/>
          <a:lstStyle>
            <a:lvl1pPr marL="292100" marR="0" lvl="0"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1pPr>
            <a:lvl2pPr marL="571500" marR="0" lvl="1"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2pPr>
            <a:lvl3pPr marL="863600" marR="0" lvl="2"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3pPr>
            <a:lvl4pPr marL="1143000" marR="0" lvl="3"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4pPr>
            <a:lvl5pPr marL="1435100" marR="0" lvl="4"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5pPr>
            <a:lvl6pPr marL="1714500" marR="0" lvl="5"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6pPr>
            <a:lvl7pPr marL="2006600" marR="0" lvl="6"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7pPr>
            <a:lvl8pPr marL="2286000" marR="0" lvl="7" indent="-2730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8pPr>
            <a:lvl9pPr marL="2578100" marR="0" lvl="8" indent="-2857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9pPr>
          </a:lstStyle>
          <a:p>
            <a:endParaRPr/>
          </a:p>
        </p:txBody>
      </p:sp>
      <p:sp>
        <p:nvSpPr>
          <p:cNvPr id="97" name="Shape 97"/>
          <p:cNvSpPr txBox="1">
            <a:spLocks noGrp="1"/>
          </p:cNvSpPr>
          <p:nvPr>
            <p:ph type="sldNum" idx="12"/>
          </p:nvPr>
        </p:nvSpPr>
        <p:spPr>
          <a:xfrm>
            <a:off x="4437983" y="4878958"/>
            <a:ext cx="258900" cy="201000"/>
          </a:xfrm>
          <a:prstGeom prst="rect">
            <a:avLst/>
          </a:prstGeom>
          <a:noFill/>
          <a:ln>
            <a:noFill/>
          </a:ln>
        </p:spPr>
        <p:txBody>
          <a:bodyPr spcFirstLastPara="1" wrap="square" lIns="32750" tIns="32750" rIns="32750" bIns="32750" anchor="t" anchorCtr="0">
            <a:noAutofit/>
          </a:bodyPr>
          <a:lstStyle>
            <a:lvl1pPr marL="0" marR="0" lvl="0"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98"/>
        <p:cNvGrpSpPr/>
        <p:nvPr/>
      </p:nvGrpSpPr>
      <p:grpSpPr>
        <a:xfrm>
          <a:off x="0" y="0"/>
          <a:ext cx="0" cy="0"/>
          <a:chOff x="0" y="0"/>
          <a:chExt cx="0" cy="0"/>
        </a:xfrm>
      </p:grpSpPr>
      <p:sp>
        <p:nvSpPr>
          <p:cNvPr id="99" name="Shape 99"/>
          <p:cNvSpPr txBox="1">
            <a:spLocks noGrp="1"/>
          </p:cNvSpPr>
          <p:nvPr>
            <p:ph type="sldNum" idx="12"/>
          </p:nvPr>
        </p:nvSpPr>
        <p:spPr>
          <a:xfrm>
            <a:off x="4437983" y="4878958"/>
            <a:ext cx="258900" cy="201000"/>
          </a:xfrm>
          <a:prstGeom prst="rect">
            <a:avLst/>
          </a:prstGeom>
          <a:noFill/>
          <a:ln>
            <a:noFill/>
          </a:ln>
        </p:spPr>
        <p:txBody>
          <a:bodyPr spcFirstLastPara="1" wrap="square" lIns="32750" tIns="32750" rIns="32750" bIns="32750" anchor="t" anchorCtr="0">
            <a:noAutofit/>
          </a:bodyPr>
          <a:lstStyle>
            <a:lvl1pPr marL="0" marR="0" lvl="0"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spcAft>
                <a:spcPts val="0"/>
              </a:spcAft>
              <a:buSzPts val="1100"/>
              <a:buFont typeface="Arial"/>
              <a:buNone/>
              <a:defRPr sz="1400"/>
            </a:lvl2pPr>
            <a:lvl3pPr lvl="2" indent="0" rtl="0">
              <a:spcBef>
                <a:spcPts val="0"/>
              </a:spcBef>
              <a:spcAft>
                <a:spcPts val="0"/>
              </a:spcAft>
              <a:buSzPts val="1100"/>
              <a:buFont typeface="Arial"/>
              <a:buNone/>
              <a:defRPr sz="1400"/>
            </a:lvl3pPr>
            <a:lvl4pPr lvl="3" indent="0" rtl="0">
              <a:spcBef>
                <a:spcPts val="0"/>
              </a:spcBef>
              <a:spcAft>
                <a:spcPts val="0"/>
              </a:spcAft>
              <a:buSzPts val="1100"/>
              <a:buFont typeface="Arial"/>
              <a:buNone/>
              <a:defRPr sz="1400"/>
            </a:lvl4pPr>
            <a:lvl5pPr lvl="4" indent="0" rtl="0">
              <a:spcBef>
                <a:spcPts val="0"/>
              </a:spcBef>
              <a:spcAft>
                <a:spcPts val="0"/>
              </a:spcAft>
              <a:buSzPts val="1100"/>
              <a:buFont typeface="Arial"/>
              <a:buNone/>
              <a:defRPr sz="1400"/>
            </a:lvl5pPr>
            <a:lvl6pPr lvl="5" indent="0" rtl="0">
              <a:spcBef>
                <a:spcPts val="0"/>
              </a:spcBef>
              <a:spcAft>
                <a:spcPts val="0"/>
              </a:spcAft>
              <a:buSzPts val="1100"/>
              <a:buFont typeface="Arial"/>
              <a:buNone/>
              <a:defRPr sz="1400"/>
            </a:lvl6pPr>
            <a:lvl7pPr lvl="6" indent="0" rtl="0">
              <a:spcBef>
                <a:spcPts val="0"/>
              </a:spcBef>
              <a:spcAft>
                <a:spcPts val="0"/>
              </a:spcAft>
              <a:buSzPts val="1100"/>
              <a:buFont typeface="Arial"/>
              <a:buNone/>
              <a:defRPr sz="1400"/>
            </a:lvl7pPr>
            <a:lvl8pPr lvl="7" indent="0" rtl="0">
              <a:spcBef>
                <a:spcPts val="0"/>
              </a:spcBef>
              <a:spcAft>
                <a:spcPts val="0"/>
              </a:spcAft>
              <a:buSzPts val="1100"/>
              <a:buFont typeface="Arial"/>
              <a:buNone/>
              <a:defRPr sz="1400"/>
            </a:lvl8pPr>
            <a:lvl9pPr lvl="8" indent="0" rtl="0">
              <a:spcBef>
                <a:spcPts val="0"/>
              </a:spcBef>
              <a:spcAft>
                <a:spcPts val="0"/>
              </a:spcAft>
              <a:buSzPts val="1100"/>
              <a:buFont typeface="Arial"/>
              <a:buNone/>
              <a:defRPr sz="1400"/>
            </a:lvl9pPr>
          </a:lstStyle>
          <a:p>
            <a:endParaRPr/>
          </a:p>
        </p:txBody>
      </p:sp>
      <p:sp>
        <p:nvSpPr>
          <p:cNvPr id="108" name="Shape 108"/>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9" name="Shape 109"/>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lnSpc>
                <a:spcPct val="100000"/>
              </a:lnSpc>
              <a:spcBef>
                <a:spcPts val="0"/>
              </a:spcBef>
              <a:spcAft>
                <a:spcPts val="0"/>
              </a:spcAft>
              <a:buClr>
                <a:srgbClr val="888888"/>
              </a:buClr>
              <a:buSzPts val="1100"/>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10" name="Shape 110"/>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lnSpc>
                <a:spcPct val="100000"/>
              </a:lnSpc>
              <a:spcBef>
                <a:spcPts val="0"/>
              </a:spcBef>
              <a:spcAft>
                <a:spcPts val="0"/>
              </a:spcAft>
              <a:buClr>
                <a:srgbClr val="888888"/>
              </a:buClr>
              <a:buSzPts val="1100"/>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2"/>
        <p:cNvGrpSpPr/>
        <p:nvPr/>
      </p:nvGrpSpPr>
      <p:grpSpPr>
        <a:xfrm>
          <a:off x="0" y="0"/>
          <a:ext cx="0" cy="0"/>
          <a:chOff x="0" y="0"/>
          <a:chExt cx="0" cy="0"/>
        </a:xfrm>
      </p:grpSpPr>
      <p:sp>
        <p:nvSpPr>
          <p:cNvPr id="113" name="Shape 113"/>
          <p:cNvSpPr txBox="1">
            <a:spLocks noGrp="1"/>
          </p:cNvSpPr>
          <p:nvPr>
            <p:ph type="ctrTitle"/>
          </p:nvPr>
        </p:nvSpPr>
        <p:spPr>
          <a:xfrm>
            <a:off x="1143000" y="841772"/>
            <a:ext cx="6858000" cy="1790700"/>
          </a:xfrm>
          <a:prstGeom prst="rect">
            <a:avLst/>
          </a:prstGeom>
          <a:noFill/>
          <a:ln>
            <a:noFill/>
          </a:ln>
        </p:spPr>
        <p:txBody>
          <a:bodyPr spcFirstLastPara="1" wrap="square" lIns="68575" tIns="68575" rIns="68575" bIns="68575" anchor="b" anchorCtr="0"/>
          <a:lstStyle>
            <a:lvl1pPr marL="0" marR="0" lvl="0" indent="0" algn="ctr" rtl="0">
              <a:lnSpc>
                <a:spcPct val="90000"/>
              </a:lnSpc>
              <a:spcBef>
                <a:spcPts val="0"/>
              </a:spcBef>
              <a:spcAft>
                <a:spcPts val="0"/>
              </a:spcAft>
              <a:buClr>
                <a:schemeClr val="dk1"/>
              </a:buClr>
              <a:buSzPts val="1100"/>
              <a:buFont typeface="Calibri"/>
              <a:buNone/>
              <a:defRPr sz="4500" b="0" i="0" u="none" strike="noStrike" cap="none">
                <a:solidFill>
                  <a:schemeClr val="dk1"/>
                </a:solidFill>
                <a:latin typeface="Calibri"/>
                <a:ea typeface="Calibri"/>
                <a:cs typeface="Calibri"/>
                <a:sym typeface="Calibri"/>
              </a:defRPr>
            </a:lvl1pPr>
            <a:lvl2pPr lvl="1" indent="0" rtl="0">
              <a:spcBef>
                <a:spcPts val="0"/>
              </a:spcBef>
              <a:spcAft>
                <a:spcPts val="0"/>
              </a:spcAft>
              <a:buSzPts val="1100"/>
              <a:buFont typeface="Arial"/>
              <a:buNone/>
              <a:defRPr sz="1400"/>
            </a:lvl2pPr>
            <a:lvl3pPr lvl="2" indent="0" rtl="0">
              <a:spcBef>
                <a:spcPts val="0"/>
              </a:spcBef>
              <a:spcAft>
                <a:spcPts val="0"/>
              </a:spcAft>
              <a:buSzPts val="1100"/>
              <a:buFont typeface="Arial"/>
              <a:buNone/>
              <a:defRPr sz="1400"/>
            </a:lvl3pPr>
            <a:lvl4pPr lvl="3" indent="0" rtl="0">
              <a:spcBef>
                <a:spcPts val="0"/>
              </a:spcBef>
              <a:spcAft>
                <a:spcPts val="0"/>
              </a:spcAft>
              <a:buSzPts val="1100"/>
              <a:buFont typeface="Arial"/>
              <a:buNone/>
              <a:defRPr sz="1400"/>
            </a:lvl4pPr>
            <a:lvl5pPr lvl="4" indent="0" rtl="0">
              <a:spcBef>
                <a:spcPts val="0"/>
              </a:spcBef>
              <a:spcAft>
                <a:spcPts val="0"/>
              </a:spcAft>
              <a:buSzPts val="1100"/>
              <a:buFont typeface="Arial"/>
              <a:buNone/>
              <a:defRPr sz="1400"/>
            </a:lvl5pPr>
            <a:lvl6pPr lvl="5" indent="0" rtl="0">
              <a:spcBef>
                <a:spcPts val="0"/>
              </a:spcBef>
              <a:spcAft>
                <a:spcPts val="0"/>
              </a:spcAft>
              <a:buSzPts val="1100"/>
              <a:buFont typeface="Arial"/>
              <a:buNone/>
              <a:defRPr sz="1400"/>
            </a:lvl6pPr>
            <a:lvl7pPr lvl="6" indent="0" rtl="0">
              <a:spcBef>
                <a:spcPts val="0"/>
              </a:spcBef>
              <a:spcAft>
                <a:spcPts val="0"/>
              </a:spcAft>
              <a:buSzPts val="1100"/>
              <a:buFont typeface="Arial"/>
              <a:buNone/>
              <a:defRPr sz="1400"/>
            </a:lvl7pPr>
            <a:lvl8pPr lvl="7" indent="0" rtl="0">
              <a:spcBef>
                <a:spcPts val="0"/>
              </a:spcBef>
              <a:spcAft>
                <a:spcPts val="0"/>
              </a:spcAft>
              <a:buSzPts val="1100"/>
              <a:buFont typeface="Arial"/>
              <a:buNone/>
              <a:defRPr sz="1400"/>
            </a:lvl8pPr>
            <a:lvl9pPr lvl="8" indent="0" rtl="0">
              <a:spcBef>
                <a:spcPts val="0"/>
              </a:spcBef>
              <a:spcAft>
                <a:spcPts val="0"/>
              </a:spcAft>
              <a:buSzPts val="1100"/>
              <a:buFont typeface="Arial"/>
              <a:buNone/>
              <a:defRPr sz="1400"/>
            </a:lvl9pPr>
          </a:lstStyle>
          <a:p>
            <a:endParaRPr/>
          </a:p>
        </p:txBody>
      </p:sp>
      <p:sp>
        <p:nvSpPr>
          <p:cNvPr id="114" name="Shape 114"/>
          <p:cNvSpPr txBox="1">
            <a:spLocks noGrp="1"/>
          </p:cNvSpPr>
          <p:nvPr>
            <p:ph type="subTitle" idx="1"/>
          </p:nvPr>
        </p:nvSpPr>
        <p:spPr>
          <a:xfrm>
            <a:off x="1143000" y="2701528"/>
            <a:ext cx="6858000" cy="1241700"/>
          </a:xfrm>
          <a:prstGeom prst="rect">
            <a:avLst/>
          </a:prstGeom>
          <a:noFill/>
          <a:ln>
            <a:noFill/>
          </a:ln>
        </p:spPr>
        <p:txBody>
          <a:bodyPr spcFirstLastPara="1" wrap="square" lIns="68575" tIns="68575" rIns="68575" bIns="68575" anchor="t" anchorCtr="0"/>
          <a:lstStyle>
            <a:lvl1pPr marL="0" marR="0" lvl="0" indent="0" algn="ctr" rtl="0">
              <a:lnSpc>
                <a:spcPct val="90000"/>
              </a:lnSpc>
              <a:spcBef>
                <a:spcPts val="800"/>
              </a:spcBef>
              <a:spcAft>
                <a:spcPts val="0"/>
              </a:spcAft>
              <a:buClr>
                <a:schemeClr val="dk1"/>
              </a:buClr>
              <a:buSzPts val="2100"/>
              <a:buFont typeface="Arial"/>
              <a:buNone/>
              <a:defRPr sz="1800" b="0" i="0" u="none" strike="noStrike" cap="none">
                <a:solidFill>
                  <a:schemeClr val="dk1"/>
                </a:solidFill>
                <a:latin typeface="Calibri"/>
                <a:ea typeface="Calibri"/>
                <a:cs typeface="Calibri"/>
                <a:sym typeface="Calibri"/>
              </a:defRPr>
            </a:lvl1pPr>
            <a:lvl2pPr marL="342900" marR="0" lvl="1" indent="0" algn="ctr" rtl="0">
              <a:lnSpc>
                <a:spcPct val="90000"/>
              </a:lnSpc>
              <a:spcBef>
                <a:spcPts val="400"/>
              </a:spcBef>
              <a:spcAft>
                <a:spcPts val="0"/>
              </a:spcAft>
              <a:buClr>
                <a:schemeClr val="dk1"/>
              </a:buClr>
              <a:buSzPts val="1800"/>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spcAft>
                <a:spcPts val="0"/>
              </a:spcAft>
              <a:buClr>
                <a:schemeClr val="dk1"/>
              </a:buClr>
              <a:buSzPts val="1500"/>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15" name="Shape 115"/>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lnSpc>
                <a:spcPct val="100000"/>
              </a:lnSpc>
              <a:spcBef>
                <a:spcPts val="0"/>
              </a:spcBef>
              <a:spcAft>
                <a:spcPts val="0"/>
              </a:spcAft>
              <a:buClr>
                <a:srgbClr val="888888"/>
              </a:buClr>
              <a:buSzPts val="1100"/>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16" name="Shape 116"/>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lnSpc>
                <a:spcPct val="100000"/>
              </a:lnSpc>
              <a:spcBef>
                <a:spcPts val="0"/>
              </a:spcBef>
              <a:spcAft>
                <a:spcPts val="0"/>
              </a:spcAft>
              <a:buClr>
                <a:srgbClr val="888888"/>
              </a:buClr>
              <a:buSzPts val="1100"/>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623888" y="1282304"/>
            <a:ext cx="7886700" cy="21396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4500" b="0" i="0" u="none" strike="noStrike" cap="none">
                <a:solidFill>
                  <a:schemeClr val="dk1"/>
                </a:solidFill>
                <a:latin typeface="Calibri"/>
                <a:ea typeface="Calibri"/>
                <a:cs typeface="Calibri"/>
                <a:sym typeface="Calibri"/>
              </a:defRPr>
            </a:lvl1pPr>
            <a:lvl2pPr lvl="1" indent="0" rtl="0">
              <a:spcBef>
                <a:spcPts val="0"/>
              </a:spcBef>
              <a:spcAft>
                <a:spcPts val="0"/>
              </a:spcAft>
              <a:buSzPts val="1100"/>
              <a:buFont typeface="Arial"/>
              <a:buNone/>
              <a:defRPr sz="1400"/>
            </a:lvl2pPr>
            <a:lvl3pPr lvl="2" indent="0" rtl="0">
              <a:spcBef>
                <a:spcPts val="0"/>
              </a:spcBef>
              <a:spcAft>
                <a:spcPts val="0"/>
              </a:spcAft>
              <a:buSzPts val="1100"/>
              <a:buFont typeface="Arial"/>
              <a:buNone/>
              <a:defRPr sz="1400"/>
            </a:lvl3pPr>
            <a:lvl4pPr lvl="3" indent="0" rtl="0">
              <a:spcBef>
                <a:spcPts val="0"/>
              </a:spcBef>
              <a:spcAft>
                <a:spcPts val="0"/>
              </a:spcAft>
              <a:buSzPts val="1100"/>
              <a:buFont typeface="Arial"/>
              <a:buNone/>
              <a:defRPr sz="1400"/>
            </a:lvl4pPr>
            <a:lvl5pPr lvl="4" indent="0" rtl="0">
              <a:spcBef>
                <a:spcPts val="0"/>
              </a:spcBef>
              <a:spcAft>
                <a:spcPts val="0"/>
              </a:spcAft>
              <a:buSzPts val="1100"/>
              <a:buFont typeface="Arial"/>
              <a:buNone/>
              <a:defRPr sz="1400"/>
            </a:lvl5pPr>
            <a:lvl6pPr lvl="5" indent="0" rtl="0">
              <a:spcBef>
                <a:spcPts val="0"/>
              </a:spcBef>
              <a:spcAft>
                <a:spcPts val="0"/>
              </a:spcAft>
              <a:buSzPts val="1100"/>
              <a:buFont typeface="Arial"/>
              <a:buNone/>
              <a:defRPr sz="1400"/>
            </a:lvl6pPr>
            <a:lvl7pPr lvl="6" indent="0" rtl="0">
              <a:spcBef>
                <a:spcPts val="0"/>
              </a:spcBef>
              <a:spcAft>
                <a:spcPts val="0"/>
              </a:spcAft>
              <a:buSzPts val="1100"/>
              <a:buFont typeface="Arial"/>
              <a:buNone/>
              <a:defRPr sz="1400"/>
            </a:lvl7pPr>
            <a:lvl8pPr lvl="7" indent="0" rtl="0">
              <a:spcBef>
                <a:spcPts val="0"/>
              </a:spcBef>
              <a:spcAft>
                <a:spcPts val="0"/>
              </a:spcAft>
              <a:buSzPts val="1100"/>
              <a:buFont typeface="Arial"/>
              <a:buNone/>
              <a:defRPr sz="1400"/>
            </a:lvl8pPr>
            <a:lvl9pPr lvl="8" indent="0" rtl="0">
              <a:spcBef>
                <a:spcPts val="0"/>
              </a:spcBef>
              <a:spcAft>
                <a:spcPts val="0"/>
              </a:spcAft>
              <a:buSzPts val="1100"/>
              <a:buFont typeface="Arial"/>
              <a:buNone/>
              <a:defRPr sz="1400"/>
            </a:lvl9pPr>
          </a:lstStyle>
          <a:p>
            <a:endParaRPr/>
          </a:p>
        </p:txBody>
      </p:sp>
      <p:sp>
        <p:nvSpPr>
          <p:cNvPr id="120" name="Shape 120"/>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rgbClr val="888888"/>
              </a:buClr>
              <a:buSzPts val="21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8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5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121" name="Shape 12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lnSpc>
                <a:spcPct val="100000"/>
              </a:lnSpc>
              <a:spcBef>
                <a:spcPts val="0"/>
              </a:spcBef>
              <a:spcAft>
                <a:spcPts val="0"/>
              </a:spcAft>
              <a:buClr>
                <a:srgbClr val="888888"/>
              </a:buClr>
              <a:buSzPts val="1100"/>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lnSpc>
                <a:spcPct val="100000"/>
              </a:lnSpc>
              <a:spcBef>
                <a:spcPts val="0"/>
              </a:spcBef>
              <a:spcAft>
                <a:spcPts val="0"/>
              </a:spcAft>
              <a:buClr>
                <a:srgbClr val="888888"/>
              </a:buClr>
              <a:buSzPts val="1100"/>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spcAft>
                <a:spcPts val="0"/>
              </a:spcAft>
              <a:buSzPts val="1100"/>
              <a:buFont typeface="Arial"/>
              <a:buNone/>
              <a:defRPr sz="1400"/>
            </a:lvl2pPr>
            <a:lvl3pPr lvl="2" indent="0" rtl="0">
              <a:spcBef>
                <a:spcPts val="0"/>
              </a:spcBef>
              <a:spcAft>
                <a:spcPts val="0"/>
              </a:spcAft>
              <a:buSzPts val="1100"/>
              <a:buFont typeface="Arial"/>
              <a:buNone/>
              <a:defRPr sz="1400"/>
            </a:lvl3pPr>
            <a:lvl4pPr lvl="3" indent="0" rtl="0">
              <a:spcBef>
                <a:spcPts val="0"/>
              </a:spcBef>
              <a:spcAft>
                <a:spcPts val="0"/>
              </a:spcAft>
              <a:buSzPts val="1100"/>
              <a:buFont typeface="Arial"/>
              <a:buNone/>
              <a:defRPr sz="1400"/>
            </a:lvl4pPr>
            <a:lvl5pPr lvl="4" indent="0" rtl="0">
              <a:spcBef>
                <a:spcPts val="0"/>
              </a:spcBef>
              <a:spcAft>
                <a:spcPts val="0"/>
              </a:spcAft>
              <a:buSzPts val="1100"/>
              <a:buFont typeface="Arial"/>
              <a:buNone/>
              <a:defRPr sz="1400"/>
            </a:lvl5pPr>
            <a:lvl6pPr lvl="5" indent="0" rtl="0">
              <a:spcBef>
                <a:spcPts val="0"/>
              </a:spcBef>
              <a:spcAft>
                <a:spcPts val="0"/>
              </a:spcAft>
              <a:buSzPts val="1100"/>
              <a:buFont typeface="Arial"/>
              <a:buNone/>
              <a:defRPr sz="1400"/>
            </a:lvl6pPr>
            <a:lvl7pPr lvl="6" indent="0" rtl="0">
              <a:spcBef>
                <a:spcPts val="0"/>
              </a:spcBef>
              <a:spcAft>
                <a:spcPts val="0"/>
              </a:spcAft>
              <a:buSzPts val="1100"/>
              <a:buFont typeface="Arial"/>
              <a:buNone/>
              <a:defRPr sz="1400"/>
            </a:lvl7pPr>
            <a:lvl8pPr lvl="7" indent="0" rtl="0">
              <a:spcBef>
                <a:spcPts val="0"/>
              </a:spcBef>
              <a:spcAft>
                <a:spcPts val="0"/>
              </a:spcAft>
              <a:buSzPts val="1100"/>
              <a:buFont typeface="Arial"/>
              <a:buNone/>
              <a:defRPr sz="1400"/>
            </a:lvl8pPr>
            <a:lvl9pPr lvl="8" indent="0" rtl="0">
              <a:spcBef>
                <a:spcPts val="0"/>
              </a:spcBef>
              <a:spcAft>
                <a:spcPts val="0"/>
              </a:spcAft>
              <a:buSzPts val="1100"/>
              <a:buFont typeface="Arial"/>
              <a:buNone/>
              <a:defRPr sz="1400"/>
            </a:lvl9pPr>
          </a:lstStyle>
          <a:p>
            <a:endParaRPr/>
          </a:p>
        </p:txBody>
      </p:sp>
      <p:sp>
        <p:nvSpPr>
          <p:cNvPr id="126" name="Shape 126"/>
          <p:cNvSpPr txBox="1">
            <a:spLocks noGrp="1"/>
          </p:cNvSpPr>
          <p:nvPr>
            <p:ph type="body" idx="1"/>
          </p:nvPr>
        </p:nvSpPr>
        <p:spPr>
          <a:xfrm>
            <a:off x="6286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7" name="Shape 127"/>
          <p:cNvSpPr txBox="1">
            <a:spLocks noGrp="1"/>
          </p:cNvSpPr>
          <p:nvPr>
            <p:ph type="body" idx="2"/>
          </p:nvPr>
        </p:nvSpPr>
        <p:spPr>
          <a:xfrm>
            <a:off x="46291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8" name="Shape 128"/>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lnSpc>
                <a:spcPct val="100000"/>
              </a:lnSpc>
              <a:spcBef>
                <a:spcPts val="0"/>
              </a:spcBef>
              <a:spcAft>
                <a:spcPts val="0"/>
              </a:spcAft>
              <a:buClr>
                <a:srgbClr val="888888"/>
              </a:buClr>
              <a:buSzPts val="1100"/>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29" name="Shape 129"/>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lnSpc>
                <a:spcPct val="100000"/>
              </a:lnSpc>
              <a:spcBef>
                <a:spcPts val="0"/>
              </a:spcBef>
              <a:spcAft>
                <a:spcPts val="0"/>
              </a:spcAft>
              <a:buClr>
                <a:srgbClr val="888888"/>
              </a:buClr>
              <a:buSzPts val="1100"/>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30" name="Shape 13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62984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spcAft>
                <a:spcPts val="0"/>
              </a:spcAft>
              <a:buSzPts val="1100"/>
              <a:buFont typeface="Arial"/>
              <a:buNone/>
              <a:defRPr sz="1400"/>
            </a:lvl2pPr>
            <a:lvl3pPr lvl="2" indent="0" rtl="0">
              <a:spcBef>
                <a:spcPts val="0"/>
              </a:spcBef>
              <a:spcAft>
                <a:spcPts val="0"/>
              </a:spcAft>
              <a:buSzPts val="1100"/>
              <a:buFont typeface="Arial"/>
              <a:buNone/>
              <a:defRPr sz="1400"/>
            </a:lvl3pPr>
            <a:lvl4pPr lvl="3" indent="0" rtl="0">
              <a:spcBef>
                <a:spcPts val="0"/>
              </a:spcBef>
              <a:spcAft>
                <a:spcPts val="0"/>
              </a:spcAft>
              <a:buSzPts val="1100"/>
              <a:buFont typeface="Arial"/>
              <a:buNone/>
              <a:defRPr sz="1400"/>
            </a:lvl4pPr>
            <a:lvl5pPr lvl="4" indent="0" rtl="0">
              <a:spcBef>
                <a:spcPts val="0"/>
              </a:spcBef>
              <a:spcAft>
                <a:spcPts val="0"/>
              </a:spcAft>
              <a:buSzPts val="1100"/>
              <a:buFont typeface="Arial"/>
              <a:buNone/>
              <a:defRPr sz="1400"/>
            </a:lvl5pPr>
            <a:lvl6pPr lvl="5" indent="0" rtl="0">
              <a:spcBef>
                <a:spcPts val="0"/>
              </a:spcBef>
              <a:spcAft>
                <a:spcPts val="0"/>
              </a:spcAft>
              <a:buSzPts val="1100"/>
              <a:buFont typeface="Arial"/>
              <a:buNone/>
              <a:defRPr sz="1400"/>
            </a:lvl6pPr>
            <a:lvl7pPr lvl="6" indent="0" rtl="0">
              <a:spcBef>
                <a:spcPts val="0"/>
              </a:spcBef>
              <a:spcAft>
                <a:spcPts val="0"/>
              </a:spcAft>
              <a:buSzPts val="1100"/>
              <a:buFont typeface="Arial"/>
              <a:buNone/>
              <a:defRPr sz="1400"/>
            </a:lvl7pPr>
            <a:lvl8pPr lvl="7" indent="0" rtl="0">
              <a:spcBef>
                <a:spcPts val="0"/>
              </a:spcBef>
              <a:spcAft>
                <a:spcPts val="0"/>
              </a:spcAft>
              <a:buSzPts val="1100"/>
              <a:buFont typeface="Arial"/>
              <a:buNone/>
              <a:defRPr sz="1400"/>
            </a:lvl8pPr>
            <a:lvl9pPr lvl="8" indent="0" rtl="0">
              <a:spcBef>
                <a:spcPts val="0"/>
              </a:spcBef>
              <a:spcAft>
                <a:spcPts val="0"/>
              </a:spcAft>
              <a:buSzPts val="1100"/>
              <a:buFont typeface="Arial"/>
              <a:buNone/>
              <a:defRPr sz="1400"/>
            </a:lvl9pPr>
          </a:lstStyle>
          <a:p>
            <a:endParaRPr/>
          </a:p>
        </p:txBody>
      </p:sp>
      <p:sp>
        <p:nvSpPr>
          <p:cNvPr id="133" name="Shape 133"/>
          <p:cNvSpPr txBox="1">
            <a:spLocks noGrp="1"/>
          </p:cNvSpPr>
          <p:nvPr>
            <p:ph type="body" idx="1"/>
          </p:nvPr>
        </p:nvSpPr>
        <p:spPr>
          <a:xfrm>
            <a:off x="629840" y="1260872"/>
            <a:ext cx="38685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134" name="Shape 134"/>
          <p:cNvSpPr txBox="1">
            <a:spLocks noGrp="1"/>
          </p:cNvSpPr>
          <p:nvPr>
            <p:ph type="body" idx="2"/>
          </p:nvPr>
        </p:nvSpPr>
        <p:spPr>
          <a:xfrm>
            <a:off x="629840" y="1878806"/>
            <a:ext cx="38685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35" name="Shape 135"/>
          <p:cNvSpPr txBox="1">
            <a:spLocks noGrp="1"/>
          </p:cNvSpPr>
          <p:nvPr>
            <p:ph type="body" idx="3"/>
          </p:nvPr>
        </p:nvSpPr>
        <p:spPr>
          <a:xfrm>
            <a:off x="4629150" y="1260872"/>
            <a:ext cx="38874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136" name="Shape 136"/>
          <p:cNvSpPr txBox="1">
            <a:spLocks noGrp="1"/>
          </p:cNvSpPr>
          <p:nvPr>
            <p:ph type="body" idx="4"/>
          </p:nvPr>
        </p:nvSpPr>
        <p:spPr>
          <a:xfrm>
            <a:off x="4629150" y="1878806"/>
            <a:ext cx="38874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37" name="Shape 137"/>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lnSpc>
                <a:spcPct val="100000"/>
              </a:lnSpc>
              <a:spcBef>
                <a:spcPts val="0"/>
              </a:spcBef>
              <a:spcAft>
                <a:spcPts val="0"/>
              </a:spcAft>
              <a:buClr>
                <a:srgbClr val="888888"/>
              </a:buClr>
              <a:buSzPts val="1100"/>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38" name="Shape 138"/>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lnSpc>
                <a:spcPct val="100000"/>
              </a:lnSpc>
              <a:spcBef>
                <a:spcPts val="0"/>
              </a:spcBef>
              <a:spcAft>
                <a:spcPts val="0"/>
              </a:spcAft>
              <a:buClr>
                <a:srgbClr val="888888"/>
              </a:buClr>
              <a:buSzPts val="1100"/>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39" name="Shape 13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spcAft>
                <a:spcPts val="0"/>
              </a:spcAft>
              <a:buSzPts val="1100"/>
              <a:buFont typeface="Arial"/>
              <a:buNone/>
              <a:defRPr sz="1400"/>
            </a:lvl2pPr>
            <a:lvl3pPr lvl="2" indent="0" rtl="0">
              <a:spcBef>
                <a:spcPts val="0"/>
              </a:spcBef>
              <a:spcAft>
                <a:spcPts val="0"/>
              </a:spcAft>
              <a:buSzPts val="1100"/>
              <a:buFont typeface="Arial"/>
              <a:buNone/>
              <a:defRPr sz="1400"/>
            </a:lvl3pPr>
            <a:lvl4pPr lvl="3" indent="0" rtl="0">
              <a:spcBef>
                <a:spcPts val="0"/>
              </a:spcBef>
              <a:spcAft>
                <a:spcPts val="0"/>
              </a:spcAft>
              <a:buSzPts val="1100"/>
              <a:buFont typeface="Arial"/>
              <a:buNone/>
              <a:defRPr sz="1400"/>
            </a:lvl4pPr>
            <a:lvl5pPr lvl="4" indent="0" rtl="0">
              <a:spcBef>
                <a:spcPts val="0"/>
              </a:spcBef>
              <a:spcAft>
                <a:spcPts val="0"/>
              </a:spcAft>
              <a:buSzPts val="1100"/>
              <a:buFont typeface="Arial"/>
              <a:buNone/>
              <a:defRPr sz="1400"/>
            </a:lvl5pPr>
            <a:lvl6pPr lvl="5" indent="0" rtl="0">
              <a:spcBef>
                <a:spcPts val="0"/>
              </a:spcBef>
              <a:spcAft>
                <a:spcPts val="0"/>
              </a:spcAft>
              <a:buSzPts val="1100"/>
              <a:buFont typeface="Arial"/>
              <a:buNone/>
              <a:defRPr sz="1400"/>
            </a:lvl6pPr>
            <a:lvl7pPr lvl="6" indent="0" rtl="0">
              <a:spcBef>
                <a:spcPts val="0"/>
              </a:spcBef>
              <a:spcAft>
                <a:spcPts val="0"/>
              </a:spcAft>
              <a:buSzPts val="1100"/>
              <a:buFont typeface="Arial"/>
              <a:buNone/>
              <a:defRPr sz="1400"/>
            </a:lvl7pPr>
            <a:lvl8pPr lvl="7" indent="0" rtl="0">
              <a:spcBef>
                <a:spcPts val="0"/>
              </a:spcBef>
              <a:spcAft>
                <a:spcPts val="0"/>
              </a:spcAft>
              <a:buSzPts val="1100"/>
              <a:buFont typeface="Arial"/>
              <a:buNone/>
              <a:defRPr sz="1400"/>
            </a:lvl8pPr>
            <a:lvl9pPr lvl="8" indent="0" rtl="0">
              <a:spcBef>
                <a:spcPts val="0"/>
              </a:spcBef>
              <a:spcAft>
                <a:spcPts val="0"/>
              </a:spcAft>
              <a:buSzPts val="1100"/>
              <a:buFont typeface="Arial"/>
              <a:buNone/>
              <a:defRPr sz="1400"/>
            </a:lvl9pPr>
          </a:lstStyle>
          <a:p>
            <a:endParaRPr/>
          </a:p>
        </p:txBody>
      </p:sp>
      <p:sp>
        <p:nvSpPr>
          <p:cNvPr id="142" name="Shape 14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lnSpc>
                <a:spcPct val="100000"/>
              </a:lnSpc>
              <a:spcBef>
                <a:spcPts val="0"/>
              </a:spcBef>
              <a:spcAft>
                <a:spcPts val="0"/>
              </a:spcAft>
              <a:buClr>
                <a:srgbClr val="888888"/>
              </a:buClr>
              <a:buSzPts val="1100"/>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43" name="Shape 14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lnSpc>
                <a:spcPct val="100000"/>
              </a:lnSpc>
              <a:spcBef>
                <a:spcPts val="0"/>
              </a:spcBef>
              <a:spcAft>
                <a:spcPts val="0"/>
              </a:spcAft>
              <a:buClr>
                <a:srgbClr val="888888"/>
              </a:buClr>
              <a:buSzPts val="1100"/>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44" name="Shape 14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5"/>
        <p:cNvGrpSpPr/>
        <p:nvPr/>
      </p:nvGrpSpPr>
      <p:grpSpPr>
        <a:xfrm>
          <a:off x="0" y="0"/>
          <a:ext cx="0" cy="0"/>
          <a:chOff x="0" y="0"/>
          <a:chExt cx="0" cy="0"/>
        </a:xfrm>
      </p:grpSpPr>
      <p:sp>
        <p:nvSpPr>
          <p:cNvPr id="146" name="Shape 146"/>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lnSpc>
                <a:spcPct val="100000"/>
              </a:lnSpc>
              <a:spcBef>
                <a:spcPts val="0"/>
              </a:spcBef>
              <a:spcAft>
                <a:spcPts val="0"/>
              </a:spcAft>
              <a:buClr>
                <a:srgbClr val="888888"/>
              </a:buClr>
              <a:buSzPts val="1100"/>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47" name="Shape 147"/>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lnSpc>
                <a:spcPct val="100000"/>
              </a:lnSpc>
              <a:spcBef>
                <a:spcPts val="0"/>
              </a:spcBef>
              <a:spcAft>
                <a:spcPts val="0"/>
              </a:spcAft>
              <a:buClr>
                <a:srgbClr val="888888"/>
              </a:buClr>
              <a:buSzPts val="1100"/>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48" name="Shape 14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629840" y="342900"/>
            <a:ext cx="2949000" cy="12003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rtl="0">
              <a:spcBef>
                <a:spcPts val="0"/>
              </a:spcBef>
              <a:spcAft>
                <a:spcPts val="0"/>
              </a:spcAft>
              <a:buSzPts val="1100"/>
              <a:buFont typeface="Arial"/>
              <a:buNone/>
              <a:defRPr sz="1400"/>
            </a:lvl2pPr>
            <a:lvl3pPr lvl="2" indent="0" rtl="0">
              <a:spcBef>
                <a:spcPts val="0"/>
              </a:spcBef>
              <a:spcAft>
                <a:spcPts val="0"/>
              </a:spcAft>
              <a:buSzPts val="1100"/>
              <a:buFont typeface="Arial"/>
              <a:buNone/>
              <a:defRPr sz="1400"/>
            </a:lvl3pPr>
            <a:lvl4pPr lvl="3" indent="0" rtl="0">
              <a:spcBef>
                <a:spcPts val="0"/>
              </a:spcBef>
              <a:spcAft>
                <a:spcPts val="0"/>
              </a:spcAft>
              <a:buSzPts val="1100"/>
              <a:buFont typeface="Arial"/>
              <a:buNone/>
              <a:defRPr sz="1400"/>
            </a:lvl4pPr>
            <a:lvl5pPr lvl="4" indent="0" rtl="0">
              <a:spcBef>
                <a:spcPts val="0"/>
              </a:spcBef>
              <a:spcAft>
                <a:spcPts val="0"/>
              </a:spcAft>
              <a:buSzPts val="1100"/>
              <a:buFont typeface="Arial"/>
              <a:buNone/>
              <a:defRPr sz="1400"/>
            </a:lvl5pPr>
            <a:lvl6pPr lvl="5" indent="0" rtl="0">
              <a:spcBef>
                <a:spcPts val="0"/>
              </a:spcBef>
              <a:spcAft>
                <a:spcPts val="0"/>
              </a:spcAft>
              <a:buSzPts val="1100"/>
              <a:buFont typeface="Arial"/>
              <a:buNone/>
              <a:defRPr sz="1400"/>
            </a:lvl6pPr>
            <a:lvl7pPr lvl="6" indent="0" rtl="0">
              <a:spcBef>
                <a:spcPts val="0"/>
              </a:spcBef>
              <a:spcAft>
                <a:spcPts val="0"/>
              </a:spcAft>
              <a:buSzPts val="1100"/>
              <a:buFont typeface="Arial"/>
              <a:buNone/>
              <a:defRPr sz="1400"/>
            </a:lvl7pPr>
            <a:lvl8pPr lvl="7" indent="0" rtl="0">
              <a:spcBef>
                <a:spcPts val="0"/>
              </a:spcBef>
              <a:spcAft>
                <a:spcPts val="0"/>
              </a:spcAft>
              <a:buSzPts val="1100"/>
              <a:buFont typeface="Arial"/>
              <a:buNone/>
              <a:defRPr sz="1400"/>
            </a:lvl8pPr>
            <a:lvl9pPr lvl="8" indent="0" rtl="0">
              <a:spcBef>
                <a:spcPts val="0"/>
              </a:spcBef>
              <a:spcAft>
                <a:spcPts val="0"/>
              </a:spcAft>
              <a:buSzPts val="1100"/>
              <a:buFont typeface="Arial"/>
              <a:buNone/>
              <a:defRPr sz="1400"/>
            </a:lvl9pPr>
          </a:lstStyle>
          <a:p>
            <a:endParaRPr/>
          </a:p>
        </p:txBody>
      </p:sp>
      <p:sp>
        <p:nvSpPr>
          <p:cNvPr id="151" name="Shape 151"/>
          <p:cNvSpPr txBox="1">
            <a:spLocks noGrp="1"/>
          </p:cNvSpPr>
          <p:nvPr>
            <p:ph type="body" idx="1"/>
          </p:nvPr>
        </p:nvSpPr>
        <p:spPr>
          <a:xfrm>
            <a:off x="3887390" y="740569"/>
            <a:ext cx="4629300" cy="3655200"/>
          </a:xfrm>
          <a:prstGeom prst="rect">
            <a:avLst/>
          </a:prstGeom>
          <a:noFill/>
          <a:ln>
            <a:noFill/>
          </a:ln>
        </p:spPr>
        <p:txBody>
          <a:bodyPr spcFirstLastPara="1" wrap="square" lIns="68575" tIns="68575" rIns="68575" bIns="68575" anchor="t" anchorCtr="0"/>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52" name="Shape 152"/>
          <p:cNvSpPr txBox="1">
            <a:spLocks noGrp="1"/>
          </p:cNvSpPr>
          <p:nvPr>
            <p:ph type="body" idx="2"/>
          </p:nvPr>
        </p:nvSpPr>
        <p:spPr>
          <a:xfrm>
            <a:off x="629840" y="1543050"/>
            <a:ext cx="29490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53" name="Shape 15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lnSpc>
                <a:spcPct val="100000"/>
              </a:lnSpc>
              <a:spcBef>
                <a:spcPts val="0"/>
              </a:spcBef>
              <a:spcAft>
                <a:spcPts val="0"/>
              </a:spcAft>
              <a:buClr>
                <a:srgbClr val="888888"/>
              </a:buClr>
              <a:buSzPts val="1100"/>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54" name="Shape 15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lnSpc>
                <a:spcPct val="100000"/>
              </a:lnSpc>
              <a:spcBef>
                <a:spcPts val="0"/>
              </a:spcBef>
              <a:spcAft>
                <a:spcPts val="0"/>
              </a:spcAft>
              <a:buClr>
                <a:srgbClr val="888888"/>
              </a:buClr>
              <a:buSzPts val="1100"/>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55" name="Shape 15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629840" y="342900"/>
            <a:ext cx="2949000" cy="12003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rtl="0">
              <a:spcBef>
                <a:spcPts val="0"/>
              </a:spcBef>
              <a:spcAft>
                <a:spcPts val="0"/>
              </a:spcAft>
              <a:buSzPts val="1100"/>
              <a:buFont typeface="Arial"/>
              <a:buNone/>
              <a:defRPr sz="1400"/>
            </a:lvl2pPr>
            <a:lvl3pPr lvl="2" indent="0" rtl="0">
              <a:spcBef>
                <a:spcPts val="0"/>
              </a:spcBef>
              <a:spcAft>
                <a:spcPts val="0"/>
              </a:spcAft>
              <a:buSzPts val="1100"/>
              <a:buFont typeface="Arial"/>
              <a:buNone/>
              <a:defRPr sz="1400"/>
            </a:lvl3pPr>
            <a:lvl4pPr lvl="3" indent="0" rtl="0">
              <a:spcBef>
                <a:spcPts val="0"/>
              </a:spcBef>
              <a:spcAft>
                <a:spcPts val="0"/>
              </a:spcAft>
              <a:buSzPts val="1100"/>
              <a:buFont typeface="Arial"/>
              <a:buNone/>
              <a:defRPr sz="1400"/>
            </a:lvl4pPr>
            <a:lvl5pPr lvl="4" indent="0" rtl="0">
              <a:spcBef>
                <a:spcPts val="0"/>
              </a:spcBef>
              <a:spcAft>
                <a:spcPts val="0"/>
              </a:spcAft>
              <a:buSzPts val="1100"/>
              <a:buFont typeface="Arial"/>
              <a:buNone/>
              <a:defRPr sz="1400"/>
            </a:lvl5pPr>
            <a:lvl6pPr lvl="5" indent="0" rtl="0">
              <a:spcBef>
                <a:spcPts val="0"/>
              </a:spcBef>
              <a:spcAft>
                <a:spcPts val="0"/>
              </a:spcAft>
              <a:buSzPts val="1100"/>
              <a:buFont typeface="Arial"/>
              <a:buNone/>
              <a:defRPr sz="1400"/>
            </a:lvl6pPr>
            <a:lvl7pPr lvl="6" indent="0" rtl="0">
              <a:spcBef>
                <a:spcPts val="0"/>
              </a:spcBef>
              <a:spcAft>
                <a:spcPts val="0"/>
              </a:spcAft>
              <a:buSzPts val="1100"/>
              <a:buFont typeface="Arial"/>
              <a:buNone/>
              <a:defRPr sz="1400"/>
            </a:lvl7pPr>
            <a:lvl8pPr lvl="7" indent="0" rtl="0">
              <a:spcBef>
                <a:spcPts val="0"/>
              </a:spcBef>
              <a:spcAft>
                <a:spcPts val="0"/>
              </a:spcAft>
              <a:buSzPts val="1100"/>
              <a:buFont typeface="Arial"/>
              <a:buNone/>
              <a:defRPr sz="1400"/>
            </a:lvl8pPr>
            <a:lvl9pPr lvl="8" indent="0" rtl="0">
              <a:spcBef>
                <a:spcPts val="0"/>
              </a:spcBef>
              <a:spcAft>
                <a:spcPts val="0"/>
              </a:spcAft>
              <a:buSzPts val="1100"/>
              <a:buFont typeface="Arial"/>
              <a:buNone/>
              <a:defRPr sz="1400"/>
            </a:lvl9pPr>
          </a:lstStyle>
          <a:p>
            <a:endParaRPr/>
          </a:p>
        </p:txBody>
      </p:sp>
      <p:sp>
        <p:nvSpPr>
          <p:cNvPr id="158" name="Shape 158"/>
          <p:cNvSpPr>
            <a:spLocks noGrp="1"/>
          </p:cNvSpPr>
          <p:nvPr>
            <p:ph type="pic" idx="2"/>
          </p:nvPr>
        </p:nvSpPr>
        <p:spPr>
          <a:xfrm>
            <a:off x="3887390" y="740569"/>
            <a:ext cx="4629300" cy="3655200"/>
          </a:xfrm>
          <a:prstGeom prst="rect">
            <a:avLst/>
          </a:prstGeom>
          <a:noFill/>
          <a:ln>
            <a:noFill/>
          </a:ln>
        </p:spPr>
        <p:txBody>
          <a:bodyPr spcFirstLastPara="1" wrap="square" lIns="68575" tIns="68575" rIns="68575" bIns="68575" anchor="t" anchorCtr="0"/>
          <a:lstStyle>
            <a:lvl1pPr marL="0" marR="0" lvl="0" indent="0" algn="l" rtl="0">
              <a:lnSpc>
                <a:spcPct val="90000"/>
              </a:lnSpc>
              <a:spcBef>
                <a:spcPts val="800"/>
              </a:spcBef>
              <a:spcAft>
                <a:spcPts val="0"/>
              </a:spcAft>
              <a:buClr>
                <a:schemeClr val="dk1"/>
              </a:buClr>
              <a:buSzPts val="1100"/>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spcAft>
                <a:spcPts val="0"/>
              </a:spcAft>
              <a:buClr>
                <a:schemeClr val="dk1"/>
              </a:buClr>
              <a:buSzPts val="1100"/>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spcAft>
                <a:spcPts val="0"/>
              </a:spcAft>
              <a:buClr>
                <a:schemeClr val="dk1"/>
              </a:buClr>
              <a:buSzPts val="1100"/>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59" name="Shape 159"/>
          <p:cNvSpPr txBox="1">
            <a:spLocks noGrp="1"/>
          </p:cNvSpPr>
          <p:nvPr>
            <p:ph type="body" idx="1"/>
          </p:nvPr>
        </p:nvSpPr>
        <p:spPr>
          <a:xfrm>
            <a:off x="629840" y="1543050"/>
            <a:ext cx="29490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60" name="Shape 160"/>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lnSpc>
                <a:spcPct val="100000"/>
              </a:lnSpc>
              <a:spcBef>
                <a:spcPts val="0"/>
              </a:spcBef>
              <a:spcAft>
                <a:spcPts val="0"/>
              </a:spcAft>
              <a:buClr>
                <a:srgbClr val="888888"/>
              </a:buClr>
              <a:buSzPts val="1100"/>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61" name="Shape 16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lnSpc>
                <a:spcPct val="100000"/>
              </a:lnSpc>
              <a:spcBef>
                <a:spcPts val="0"/>
              </a:spcBef>
              <a:spcAft>
                <a:spcPts val="0"/>
              </a:spcAft>
              <a:buClr>
                <a:srgbClr val="888888"/>
              </a:buClr>
              <a:buSzPts val="1100"/>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62" name="Shape 16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spcAft>
                <a:spcPts val="0"/>
              </a:spcAft>
              <a:buSzPts val="1100"/>
              <a:buFont typeface="Arial"/>
              <a:buNone/>
              <a:defRPr sz="1400"/>
            </a:lvl2pPr>
            <a:lvl3pPr lvl="2" indent="0" rtl="0">
              <a:spcBef>
                <a:spcPts val="0"/>
              </a:spcBef>
              <a:spcAft>
                <a:spcPts val="0"/>
              </a:spcAft>
              <a:buSzPts val="1100"/>
              <a:buFont typeface="Arial"/>
              <a:buNone/>
              <a:defRPr sz="1400"/>
            </a:lvl3pPr>
            <a:lvl4pPr lvl="3" indent="0" rtl="0">
              <a:spcBef>
                <a:spcPts val="0"/>
              </a:spcBef>
              <a:spcAft>
                <a:spcPts val="0"/>
              </a:spcAft>
              <a:buSzPts val="1100"/>
              <a:buFont typeface="Arial"/>
              <a:buNone/>
              <a:defRPr sz="1400"/>
            </a:lvl4pPr>
            <a:lvl5pPr lvl="4" indent="0" rtl="0">
              <a:spcBef>
                <a:spcPts val="0"/>
              </a:spcBef>
              <a:spcAft>
                <a:spcPts val="0"/>
              </a:spcAft>
              <a:buSzPts val="1100"/>
              <a:buFont typeface="Arial"/>
              <a:buNone/>
              <a:defRPr sz="1400"/>
            </a:lvl5pPr>
            <a:lvl6pPr lvl="5" indent="0" rtl="0">
              <a:spcBef>
                <a:spcPts val="0"/>
              </a:spcBef>
              <a:spcAft>
                <a:spcPts val="0"/>
              </a:spcAft>
              <a:buSzPts val="1100"/>
              <a:buFont typeface="Arial"/>
              <a:buNone/>
              <a:defRPr sz="1400"/>
            </a:lvl6pPr>
            <a:lvl7pPr lvl="6" indent="0" rtl="0">
              <a:spcBef>
                <a:spcPts val="0"/>
              </a:spcBef>
              <a:spcAft>
                <a:spcPts val="0"/>
              </a:spcAft>
              <a:buSzPts val="1100"/>
              <a:buFont typeface="Arial"/>
              <a:buNone/>
              <a:defRPr sz="1400"/>
            </a:lvl7pPr>
            <a:lvl8pPr lvl="7" indent="0" rtl="0">
              <a:spcBef>
                <a:spcPts val="0"/>
              </a:spcBef>
              <a:spcAft>
                <a:spcPts val="0"/>
              </a:spcAft>
              <a:buSzPts val="1100"/>
              <a:buFont typeface="Arial"/>
              <a:buNone/>
              <a:defRPr sz="1400"/>
            </a:lvl8pPr>
            <a:lvl9pPr lvl="8" indent="0" rtl="0">
              <a:spcBef>
                <a:spcPts val="0"/>
              </a:spcBef>
              <a:spcAft>
                <a:spcPts val="0"/>
              </a:spcAft>
              <a:buSzPts val="1100"/>
              <a:buFont typeface="Arial"/>
              <a:buNone/>
              <a:defRPr sz="1400"/>
            </a:lvl9pPr>
          </a:lstStyle>
          <a:p>
            <a:endParaRPr/>
          </a:p>
        </p:txBody>
      </p:sp>
      <p:sp>
        <p:nvSpPr>
          <p:cNvPr id="165" name="Shape 165"/>
          <p:cNvSpPr txBox="1">
            <a:spLocks noGrp="1"/>
          </p:cNvSpPr>
          <p:nvPr>
            <p:ph type="body" idx="1"/>
          </p:nvPr>
        </p:nvSpPr>
        <p:spPr>
          <a:xfrm rot="5400000">
            <a:off x="2940299" y="-942431"/>
            <a:ext cx="3263400" cy="78867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66" name="Shape 166"/>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lnSpc>
                <a:spcPct val="100000"/>
              </a:lnSpc>
              <a:spcBef>
                <a:spcPts val="0"/>
              </a:spcBef>
              <a:spcAft>
                <a:spcPts val="0"/>
              </a:spcAft>
              <a:buClr>
                <a:srgbClr val="888888"/>
              </a:buClr>
              <a:buSzPts val="1100"/>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67" name="Shape 167"/>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lnSpc>
                <a:spcPct val="100000"/>
              </a:lnSpc>
              <a:spcBef>
                <a:spcPts val="0"/>
              </a:spcBef>
              <a:spcAft>
                <a:spcPts val="0"/>
              </a:spcAft>
              <a:buClr>
                <a:srgbClr val="888888"/>
              </a:buClr>
              <a:buSzPts val="1100"/>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68" name="Shape 16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rot="5400000">
            <a:off x="5350049" y="1467543"/>
            <a:ext cx="4359000" cy="19716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spcAft>
                <a:spcPts val="0"/>
              </a:spcAft>
              <a:buSzPts val="1100"/>
              <a:buFont typeface="Arial"/>
              <a:buNone/>
              <a:defRPr sz="1400"/>
            </a:lvl2pPr>
            <a:lvl3pPr lvl="2" indent="0" rtl="0">
              <a:spcBef>
                <a:spcPts val="0"/>
              </a:spcBef>
              <a:spcAft>
                <a:spcPts val="0"/>
              </a:spcAft>
              <a:buSzPts val="1100"/>
              <a:buFont typeface="Arial"/>
              <a:buNone/>
              <a:defRPr sz="1400"/>
            </a:lvl3pPr>
            <a:lvl4pPr lvl="3" indent="0" rtl="0">
              <a:spcBef>
                <a:spcPts val="0"/>
              </a:spcBef>
              <a:spcAft>
                <a:spcPts val="0"/>
              </a:spcAft>
              <a:buSzPts val="1100"/>
              <a:buFont typeface="Arial"/>
              <a:buNone/>
              <a:defRPr sz="1400"/>
            </a:lvl4pPr>
            <a:lvl5pPr lvl="4" indent="0" rtl="0">
              <a:spcBef>
                <a:spcPts val="0"/>
              </a:spcBef>
              <a:spcAft>
                <a:spcPts val="0"/>
              </a:spcAft>
              <a:buSzPts val="1100"/>
              <a:buFont typeface="Arial"/>
              <a:buNone/>
              <a:defRPr sz="1400"/>
            </a:lvl5pPr>
            <a:lvl6pPr lvl="5" indent="0" rtl="0">
              <a:spcBef>
                <a:spcPts val="0"/>
              </a:spcBef>
              <a:spcAft>
                <a:spcPts val="0"/>
              </a:spcAft>
              <a:buSzPts val="1100"/>
              <a:buFont typeface="Arial"/>
              <a:buNone/>
              <a:defRPr sz="1400"/>
            </a:lvl6pPr>
            <a:lvl7pPr lvl="6" indent="0" rtl="0">
              <a:spcBef>
                <a:spcPts val="0"/>
              </a:spcBef>
              <a:spcAft>
                <a:spcPts val="0"/>
              </a:spcAft>
              <a:buSzPts val="1100"/>
              <a:buFont typeface="Arial"/>
              <a:buNone/>
              <a:defRPr sz="1400"/>
            </a:lvl7pPr>
            <a:lvl8pPr lvl="7" indent="0" rtl="0">
              <a:spcBef>
                <a:spcPts val="0"/>
              </a:spcBef>
              <a:spcAft>
                <a:spcPts val="0"/>
              </a:spcAft>
              <a:buSzPts val="1100"/>
              <a:buFont typeface="Arial"/>
              <a:buNone/>
              <a:defRPr sz="1400"/>
            </a:lvl8pPr>
            <a:lvl9pPr lvl="8" indent="0" rtl="0">
              <a:spcBef>
                <a:spcPts val="0"/>
              </a:spcBef>
              <a:spcAft>
                <a:spcPts val="0"/>
              </a:spcAft>
              <a:buSzPts val="1100"/>
              <a:buFont typeface="Arial"/>
              <a:buNone/>
              <a:defRPr sz="1400"/>
            </a:lvl9pPr>
          </a:lstStyle>
          <a:p>
            <a:endParaRPr/>
          </a:p>
        </p:txBody>
      </p:sp>
      <p:sp>
        <p:nvSpPr>
          <p:cNvPr id="171" name="Shape 171"/>
          <p:cNvSpPr txBox="1">
            <a:spLocks noGrp="1"/>
          </p:cNvSpPr>
          <p:nvPr>
            <p:ph type="body" idx="1"/>
          </p:nvPr>
        </p:nvSpPr>
        <p:spPr>
          <a:xfrm rot="5400000">
            <a:off x="1349474" y="-447056"/>
            <a:ext cx="4359000" cy="58008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72" name="Shape 17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lnSpc>
                <a:spcPct val="100000"/>
              </a:lnSpc>
              <a:spcBef>
                <a:spcPts val="0"/>
              </a:spcBef>
              <a:spcAft>
                <a:spcPts val="0"/>
              </a:spcAft>
              <a:buClr>
                <a:srgbClr val="888888"/>
              </a:buClr>
              <a:buSzPts val="1100"/>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73" name="Shape 17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lnSpc>
                <a:spcPct val="100000"/>
              </a:lnSpc>
              <a:spcBef>
                <a:spcPts val="0"/>
              </a:spcBef>
              <a:spcAft>
                <a:spcPts val="0"/>
              </a:spcAft>
              <a:buClr>
                <a:srgbClr val="888888"/>
              </a:buClr>
              <a:buSzPts val="1100"/>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74" name="Shape 17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8" name="Shape 8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Shape 8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Shape 9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332680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3"/>
        </a:solidFill>
        <a:effectLst/>
      </p:bgPr>
    </p:bg>
    <p:spTree>
      <p:nvGrpSpPr>
        <p:cNvPr id="1"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6" name="Shape 46"/>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Shape 47"/>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Shape 4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338726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82" name="Shape 82"/>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Shape 8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984216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8" name="Shape 8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Shape 8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Shape 9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263086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Shape 96"/>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Shape 97"/>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43094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Shape 10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648734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9" name="Shape 109"/>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Shape 110"/>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Shape 1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694381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25" name="Shape 125"/>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Shape 12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43599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1" name="Shape 131"/>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Shape 132"/>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Shape 133"/>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Shape 13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85885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9" name="Shape 139"/>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a:endParaRPr/>
          </a:p>
        </p:txBody>
      </p:sp>
      <p:sp>
        <p:nvSpPr>
          <p:cNvPr id="140" name="Shape 14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8964067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3"/>
        </a:solidFill>
        <a:effectLst/>
      </p:bgPr>
    </p:bg>
    <p:spTree>
      <p:nvGrpSpPr>
        <p:cNvPr id="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Shape 145"/>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Shape 146"/>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Shape 152"/>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Shape 16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Shape 16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Shape 167"/>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Shape 168"/>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Shape 172"/>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186"/>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Shape 188"/>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Shape 19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Shape 192"/>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Shape 193"/>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Shape 2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2" name="Shape 212"/>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Shape 213"/>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Shape 218"/>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Shape 22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Shape 222"/>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Shape 225"/>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Shape 226"/>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Shape 227"/>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Shape 230"/>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Shape 23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Shape 232"/>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Shape 233"/>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Shape 236"/>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Shape 238"/>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Shape 246"/>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Shape 248"/>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Shape 258"/>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Shape 26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Shape 265"/>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Shape 266"/>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Shape 267"/>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68" name="Shape 268"/>
          <p:cNvSpPr txBox="1">
            <a:spLocks noGrp="1"/>
          </p:cNvSpPr>
          <p:nvPr>
            <p:ph type="title"/>
          </p:nvPr>
        </p:nvSpPr>
        <p:spPr>
          <a:xfrm>
            <a:off x="1388625" y="772725"/>
            <a:ext cx="6366900" cy="1863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endParaRPr/>
          </a:p>
        </p:txBody>
      </p:sp>
      <p:sp>
        <p:nvSpPr>
          <p:cNvPr id="269" name="Shape 269"/>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Shape 27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912551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Shape 27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6085908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mp; Subtitle">
  <p:cSld name="Title &amp; Subtitle">
    <p:spTree>
      <p:nvGrpSpPr>
        <p:cNvPr id="1" name="Shape 273"/>
        <p:cNvGrpSpPr/>
        <p:nvPr/>
      </p:nvGrpSpPr>
      <p:grpSpPr>
        <a:xfrm>
          <a:off x="0" y="0"/>
          <a:ext cx="0" cy="0"/>
          <a:chOff x="0" y="0"/>
          <a:chExt cx="0" cy="0"/>
        </a:xfrm>
      </p:grpSpPr>
      <p:sp>
        <p:nvSpPr>
          <p:cNvPr id="274" name="Shape 274"/>
          <p:cNvSpPr txBox="1">
            <a:spLocks noGrp="1"/>
          </p:cNvSpPr>
          <p:nvPr>
            <p:ph type="title"/>
          </p:nvPr>
        </p:nvSpPr>
        <p:spPr>
          <a:xfrm>
            <a:off x="892968" y="863947"/>
            <a:ext cx="7358100" cy="1741200"/>
          </a:xfrm>
          <a:prstGeom prst="rect">
            <a:avLst/>
          </a:prstGeom>
          <a:noFill/>
          <a:ln>
            <a:noFill/>
          </a:ln>
        </p:spPr>
        <p:txBody>
          <a:bodyPr spcFirstLastPara="1" wrap="square" lIns="91425" tIns="91425" rIns="91425" bIns="91425" anchor="b" anchorCtr="0"/>
          <a:lstStyle>
            <a:lvl1pPr marL="0" marR="0" lvl="0" indent="0" algn="ctr" rtl="0">
              <a:lnSpc>
                <a:spcPct val="100000"/>
              </a:lnSpc>
              <a:spcBef>
                <a:spcPts val="0"/>
              </a:spcBef>
              <a:spcAft>
                <a:spcPts val="0"/>
              </a:spcAft>
              <a:buClr>
                <a:srgbClr val="000000"/>
              </a:buClr>
              <a:buSzPts val="2800"/>
              <a:buFont typeface="Helvetica Neue"/>
              <a:buNone/>
              <a:defRPr sz="5200" b="0" i="0" u="none" strike="noStrike" cap="none">
                <a:solidFill>
                  <a:srgbClr val="000000"/>
                </a:solidFill>
                <a:latin typeface="Helvetica Neue"/>
                <a:ea typeface="Helvetica Neue"/>
                <a:cs typeface="Helvetica Neue"/>
                <a:sym typeface="Helvetica Neue"/>
              </a:defRPr>
            </a:lvl1pPr>
            <a:lvl2pPr marL="0" marR="0" lvl="1" indent="152400" algn="ctr" rtl="0">
              <a:lnSpc>
                <a:spcPct val="100000"/>
              </a:lnSpc>
              <a:spcBef>
                <a:spcPts val="0"/>
              </a:spcBef>
              <a:spcAft>
                <a:spcPts val="0"/>
              </a:spcAft>
              <a:buClr>
                <a:srgbClr val="000000"/>
              </a:buClr>
              <a:buSzPts val="2800"/>
              <a:buFont typeface="Helvetica Neue"/>
              <a:buNone/>
              <a:defRPr sz="5200" b="0" i="0" u="none" strike="noStrike" cap="none">
                <a:solidFill>
                  <a:srgbClr val="000000"/>
                </a:solidFill>
                <a:latin typeface="Helvetica Neue"/>
                <a:ea typeface="Helvetica Neue"/>
                <a:cs typeface="Helvetica Neue"/>
                <a:sym typeface="Helvetica Neue"/>
              </a:defRPr>
            </a:lvl2pPr>
            <a:lvl3pPr marL="0" marR="0" lvl="2" indent="292100" algn="ctr" rtl="0">
              <a:lnSpc>
                <a:spcPct val="100000"/>
              </a:lnSpc>
              <a:spcBef>
                <a:spcPts val="0"/>
              </a:spcBef>
              <a:spcAft>
                <a:spcPts val="0"/>
              </a:spcAft>
              <a:buClr>
                <a:srgbClr val="000000"/>
              </a:buClr>
              <a:buSzPts val="2800"/>
              <a:buFont typeface="Helvetica Neue"/>
              <a:buNone/>
              <a:defRPr sz="5200" b="0" i="0" u="none" strike="noStrike" cap="none">
                <a:solidFill>
                  <a:srgbClr val="000000"/>
                </a:solidFill>
                <a:latin typeface="Helvetica Neue"/>
                <a:ea typeface="Helvetica Neue"/>
                <a:cs typeface="Helvetica Neue"/>
                <a:sym typeface="Helvetica Neue"/>
              </a:defRPr>
            </a:lvl3pPr>
            <a:lvl4pPr marL="0" marR="0" lvl="3" indent="444500" algn="ctr" rtl="0">
              <a:lnSpc>
                <a:spcPct val="100000"/>
              </a:lnSpc>
              <a:spcBef>
                <a:spcPts val="0"/>
              </a:spcBef>
              <a:spcAft>
                <a:spcPts val="0"/>
              </a:spcAft>
              <a:buClr>
                <a:srgbClr val="000000"/>
              </a:buClr>
              <a:buSzPts val="2800"/>
              <a:buFont typeface="Helvetica Neue"/>
              <a:buNone/>
              <a:defRPr sz="5200" b="0" i="0" u="none" strike="noStrike" cap="none">
                <a:solidFill>
                  <a:srgbClr val="000000"/>
                </a:solidFill>
                <a:latin typeface="Helvetica Neue"/>
                <a:ea typeface="Helvetica Neue"/>
                <a:cs typeface="Helvetica Neue"/>
                <a:sym typeface="Helvetica Neue"/>
              </a:defRPr>
            </a:lvl4pPr>
            <a:lvl5pPr marL="0" marR="0" lvl="4" indent="584200" algn="ctr" rtl="0">
              <a:lnSpc>
                <a:spcPct val="100000"/>
              </a:lnSpc>
              <a:spcBef>
                <a:spcPts val="0"/>
              </a:spcBef>
              <a:spcAft>
                <a:spcPts val="0"/>
              </a:spcAft>
              <a:buClr>
                <a:srgbClr val="000000"/>
              </a:buClr>
              <a:buSzPts val="2800"/>
              <a:buFont typeface="Helvetica Neue"/>
              <a:buNone/>
              <a:defRPr sz="5200" b="0" i="0" u="none" strike="noStrike" cap="none">
                <a:solidFill>
                  <a:srgbClr val="000000"/>
                </a:solidFill>
                <a:latin typeface="Helvetica Neue"/>
                <a:ea typeface="Helvetica Neue"/>
                <a:cs typeface="Helvetica Neue"/>
                <a:sym typeface="Helvetica Neue"/>
              </a:defRPr>
            </a:lvl5pPr>
            <a:lvl6pPr marL="0" marR="0" lvl="5" indent="736600" algn="ctr" rtl="0">
              <a:lnSpc>
                <a:spcPct val="100000"/>
              </a:lnSpc>
              <a:spcBef>
                <a:spcPts val="0"/>
              </a:spcBef>
              <a:spcAft>
                <a:spcPts val="0"/>
              </a:spcAft>
              <a:buClr>
                <a:srgbClr val="000000"/>
              </a:buClr>
              <a:buSzPts val="2800"/>
              <a:buFont typeface="Helvetica Neue"/>
              <a:buNone/>
              <a:defRPr sz="5200" b="0" i="0" u="none" strike="noStrike" cap="none">
                <a:solidFill>
                  <a:srgbClr val="000000"/>
                </a:solidFill>
                <a:latin typeface="Helvetica Neue"/>
                <a:ea typeface="Helvetica Neue"/>
                <a:cs typeface="Helvetica Neue"/>
                <a:sym typeface="Helvetica Neue"/>
              </a:defRPr>
            </a:lvl6pPr>
            <a:lvl7pPr marL="0" marR="0" lvl="6" indent="889000" algn="ctr" rtl="0">
              <a:lnSpc>
                <a:spcPct val="100000"/>
              </a:lnSpc>
              <a:spcBef>
                <a:spcPts val="0"/>
              </a:spcBef>
              <a:spcAft>
                <a:spcPts val="0"/>
              </a:spcAft>
              <a:buClr>
                <a:srgbClr val="000000"/>
              </a:buClr>
              <a:buSzPts val="2800"/>
              <a:buFont typeface="Helvetica Neue"/>
              <a:buNone/>
              <a:defRPr sz="5200" b="0" i="0" u="none" strike="noStrike" cap="none">
                <a:solidFill>
                  <a:srgbClr val="000000"/>
                </a:solidFill>
                <a:latin typeface="Helvetica Neue"/>
                <a:ea typeface="Helvetica Neue"/>
                <a:cs typeface="Helvetica Neue"/>
                <a:sym typeface="Helvetica Neue"/>
              </a:defRPr>
            </a:lvl7pPr>
            <a:lvl8pPr marL="0" marR="0" lvl="7" indent="1028700" algn="ctr" rtl="0">
              <a:lnSpc>
                <a:spcPct val="100000"/>
              </a:lnSpc>
              <a:spcBef>
                <a:spcPts val="0"/>
              </a:spcBef>
              <a:spcAft>
                <a:spcPts val="0"/>
              </a:spcAft>
              <a:buClr>
                <a:srgbClr val="000000"/>
              </a:buClr>
              <a:buSzPts val="2800"/>
              <a:buFont typeface="Helvetica Neue"/>
              <a:buNone/>
              <a:defRPr sz="5200" b="0" i="0" u="none" strike="noStrike" cap="none">
                <a:solidFill>
                  <a:srgbClr val="000000"/>
                </a:solidFill>
                <a:latin typeface="Helvetica Neue"/>
                <a:ea typeface="Helvetica Neue"/>
                <a:cs typeface="Helvetica Neue"/>
                <a:sym typeface="Helvetica Neue"/>
              </a:defRPr>
            </a:lvl8pPr>
            <a:lvl9pPr marL="0" marR="0" lvl="8" indent="1181100" algn="ctr" rtl="0">
              <a:lnSpc>
                <a:spcPct val="100000"/>
              </a:lnSpc>
              <a:spcBef>
                <a:spcPts val="0"/>
              </a:spcBef>
              <a:spcAft>
                <a:spcPts val="0"/>
              </a:spcAft>
              <a:buClr>
                <a:srgbClr val="000000"/>
              </a:buClr>
              <a:buSzPts val="2800"/>
              <a:buFont typeface="Helvetica Neue"/>
              <a:buNone/>
              <a:defRPr sz="5200" b="0" i="0" u="none" strike="noStrike" cap="none">
                <a:solidFill>
                  <a:srgbClr val="000000"/>
                </a:solidFill>
                <a:latin typeface="Helvetica Neue"/>
                <a:ea typeface="Helvetica Neue"/>
                <a:cs typeface="Helvetica Neue"/>
                <a:sym typeface="Helvetica Neue"/>
              </a:defRPr>
            </a:lvl9pPr>
          </a:lstStyle>
          <a:p>
            <a:endParaRPr/>
          </a:p>
        </p:txBody>
      </p:sp>
      <p:sp>
        <p:nvSpPr>
          <p:cNvPr id="275" name="Shape 275"/>
          <p:cNvSpPr txBox="1">
            <a:spLocks noGrp="1"/>
          </p:cNvSpPr>
          <p:nvPr>
            <p:ph type="body" idx="1"/>
          </p:nvPr>
        </p:nvSpPr>
        <p:spPr>
          <a:xfrm>
            <a:off x="892968" y="2652117"/>
            <a:ext cx="7358100" cy="596100"/>
          </a:xfrm>
          <a:prstGeom prst="rect">
            <a:avLst/>
          </a:prstGeom>
          <a:noFill/>
          <a:ln>
            <a:noFill/>
          </a:ln>
        </p:spPr>
        <p:txBody>
          <a:bodyPr spcFirstLastPara="1" wrap="square" lIns="91425" tIns="91425" rIns="91425" bIns="91425" anchor="t" anchorCtr="0"/>
          <a:lstStyle>
            <a:lvl1pPr marL="457200" marR="0" lvl="0" indent="-228600" algn="ctr" rtl="0">
              <a:lnSpc>
                <a:spcPct val="100000"/>
              </a:lnSpc>
              <a:spcBef>
                <a:spcPts val="0"/>
              </a:spcBef>
              <a:spcAft>
                <a:spcPts val="0"/>
              </a:spcAft>
              <a:buClr>
                <a:srgbClr val="000000"/>
              </a:buClr>
              <a:buSzPts val="1300"/>
              <a:buFont typeface="Helvetica Neue"/>
              <a:buNone/>
              <a:defRPr sz="21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100"/>
              <a:buFont typeface="Helvetica Neue"/>
              <a:buNone/>
              <a:defRPr sz="21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100"/>
              <a:buFont typeface="Helvetica Neue"/>
              <a:buNone/>
              <a:defRPr sz="21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100"/>
              <a:buFont typeface="Helvetica Neue"/>
              <a:buNone/>
              <a:defRPr sz="21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100"/>
              <a:buFont typeface="Helvetica Neue"/>
              <a:buNone/>
              <a:defRPr sz="2100" b="0" i="0" u="none" strike="noStrike" cap="none">
                <a:solidFill>
                  <a:srgbClr val="000000"/>
                </a:solidFill>
                <a:latin typeface="Helvetica Neue"/>
                <a:ea typeface="Helvetica Neue"/>
                <a:cs typeface="Helvetica Neue"/>
                <a:sym typeface="Helvetica Neue"/>
              </a:defRPr>
            </a:lvl5pPr>
            <a:lvl6pPr marL="2743200" marR="0" lvl="5"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6pPr>
            <a:lvl7pPr marL="3200400" marR="0" lvl="6"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7pPr>
            <a:lvl8pPr marL="3657600" marR="0" lvl="7"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8pPr>
            <a:lvl9pPr marL="4114800" marR="0" lvl="8"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9pPr>
          </a:lstStyle>
          <a:p>
            <a:endParaRPr/>
          </a:p>
        </p:txBody>
      </p:sp>
      <p:sp>
        <p:nvSpPr>
          <p:cNvPr id="276" name="Shape 276"/>
          <p:cNvSpPr txBox="1">
            <a:spLocks noGrp="1"/>
          </p:cNvSpPr>
          <p:nvPr>
            <p:ph type="sldNum" idx="12"/>
          </p:nvPr>
        </p:nvSpPr>
        <p:spPr>
          <a:xfrm>
            <a:off x="4437983" y="4878958"/>
            <a:ext cx="258900" cy="201000"/>
          </a:xfrm>
          <a:prstGeom prst="rect">
            <a:avLst/>
          </a:prstGeom>
          <a:noFill/>
          <a:ln>
            <a:noFill/>
          </a:ln>
        </p:spPr>
        <p:txBody>
          <a:bodyPr spcFirstLastPara="1" wrap="square" lIns="32750" tIns="32750" rIns="32750" bIns="32750" anchor="t" anchorCtr="0">
            <a:noAutofit/>
          </a:bodyPr>
          <a:lstStyle>
            <a:lvl1pPr marL="0" marR="0" lvl="0"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sz="900">
              <a:solidFill>
                <a:schemeClr val="dk2"/>
              </a:solidFill>
              <a:latin typeface="Nunito"/>
              <a:ea typeface="Nunito"/>
              <a:cs typeface="Nunito"/>
              <a:sym typeface="Nunito"/>
            </a:endParaRPr>
          </a:p>
        </p:txBody>
      </p:sp>
    </p:spTree>
    <p:extLst>
      <p:ext uri="{BB962C8B-B14F-4D97-AF65-F5344CB8AC3E}">
        <p14:creationId xmlns:p14="http://schemas.microsoft.com/office/powerpoint/2010/main" val="3333881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669727" y="234404"/>
            <a:ext cx="7804500" cy="1138500"/>
          </a:xfrm>
          <a:prstGeom prst="rect">
            <a:avLst/>
          </a:prstGeom>
          <a:noFill/>
          <a:ln>
            <a:noFill/>
          </a:ln>
        </p:spPr>
        <p:txBody>
          <a:bodyPr spcFirstLastPara="1" wrap="square" lIns="58925" tIns="58925" rIns="58925" bIns="58925" anchor="ctr" anchorCtr="0"/>
          <a:lstStyle>
            <a:lvl1pPr marL="0" marR="0" lvl="0" indent="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1pPr>
            <a:lvl2pPr marL="0" marR="0" lvl="1" indent="1524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2pPr>
            <a:lvl3pPr marL="0" marR="0" lvl="2" indent="2921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3pPr>
            <a:lvl4pPr marL="0" marR="0" lvl="3" indent="4445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4pPr>
            <a:lvl5pPr marL="0" marR="0" lvl="4" indent="5842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5pPr>
            <a:lvl6pPr marL="0" marR="0" lvl="5" indent="7366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6pPr>
            <a:lvl7pPr marL="0" marR="0" lvl="6" indent="8890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7pPr>
            <a:lvl8pPr marL="0" marR="0" lvl="7" indent="10287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8pPr>
            <a:lvl9pPr marL="0" marR="0" lvl="8" indent="1181100" algn="ctr" rtl="0">
              <a:lnSpc>
                <a:spcPct val="100000"/>
              </a:lnSpc>
              <a:spcBef>
                <a:spcPts val="0"/>
              </a:spcBef>
              <a:spcAft>
                <a:spcPts val="0"/>
              </a:spcAft>
              <a:buClr>
                <a:srgbClr val="000000"/>
              </a:buClr>
              <a:buSzPts val="900"/>
              <a:buFont typeface="Helvetica Neue"/>
              <a:buNone/>
              <a:defRPr sz="5200" b="0" i="0" u="none" strike="noStrike" cap="none">
                <a:solidFill>
                  <a:srgbClr val="000000"/>
                </a:solidFill>
                <a:latin typeface="Helvetica Neue"/>
                <a:ea typeface="Helvetica Neue"/>
                <a:cs typeface="Helvetica Neue"/>
                <a:sym typeface="Helvetica Neue"/>
              </a:defRPr>
            </a:lvl9pPr>
          </a:lstStyle>
          <a:p>
            <a:endParaRPr/>
          </a:p>
        </p:txBody>
      </p:sp>
      <p:sp>
        <p:nvSpPr>
          <p:cNvPr id="52" name="Shape 52"/>
          <p:cNvSpPr txBox="1">
            <a:spLocks noGrp="1"/>
          </p:cNvSpPr>
          <p:nvPr>
            <p:ph type="body" idx="1"/>
          </p:nvPr>
        </p:nvSpPr>
        <p:spPr>
          <a:xfrm>
            <a:off x="669727" y="1372939"/>
            <a:ext cx="7804500" cy="3315000"/>
          </a:xfrm>
          <a:prstGeom prst="rect">
            <a:avLst/>
          </a:prstGeom>
          <a:noFill/>
          <a:ln>
            <a:noFill/>
          </a:ln>
        </p:spPr>
        <p:txBody>
          <a:bodyPr spcFirstLastPara="1" wrap="square" lIns="58925" tIns="58925" rIns="58925" bIns="58925" anchor="ctr" anchorCtr="0"/>
          <a:lstStyle>
            <a:lvl1pPr marL="457200" marR="0" lvl="0"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1pPr>
            <a:lvl2pPr marL="914400" marR="0" lvl="1"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2pPr>
            <a:lvl3pPr marL="1371600" marR="0" lvl="2"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3pPr>
            <a:lvl4pPr marL="1828800" marR="0" lvl="3"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4pPr>
            <a:lvl5pPr marL="2286000" marR="0" lvl="4"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5pPr>
            <a:lvl6pPr marL="2743200" marR="0" lvl="5"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6pPr>
            <a:lvl7pPr marL="3200400" marR="0" lvl="6"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7pPr>
            <a:lvl8pPr marL="3657600" marR="0" lvl="7"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8pPr>
            <a:lvl9pPr marL="4114800" marR="0" lvl="8" indent="-336550" algn="l" rtl="0">
              <a:lnSpc>
                <a:spcPct val="100000"/>
              </a:lnSpc>
              <a:spcBef>
                <a:spcPts val="2700"/>
              </a:spcBef>
              <a:spcAft>
                <a:spcPts val="0"/>
              </a:spcAft>
              <a:buClr>
                <a:srgbClr val="000000"/>
              </a:buClr>
              <a:buSzPts val="1700"/>
              <a:buFont typeface="Helvetica Neue"/>
              <a:buChar char="•"/>
              <a:defRPr sz="2300" b="0" i="0" u="none" strike="noStrike" cap="none">
                <a:solidFill>
                  <a:srgbClr val="000000"/>
                </a:solidFill>
                <a:latin typeface="Helvetica Neue"/>
                <a:ea typeface="Helvetica Neue"/>
                <a:cs typeface="Helvetica Neue"/>
                <a:sym typeface="Helvetica Neue"/>
              </a:defRPr>
            </a:lvl9pPr>
          </a:lstStyle>
          <a:p>
            <a:endParaRPr/>
          </a:p>
        </p:txBody>
      </p:sp>
      <p:sp>
        <p:nvSpPr>
          <p:cNvPr id="53" name="Shape 53"/>
          <p:cNvSpPr txBox="1">
            <a:spLocks noGrp="1"/>
          </p:cNvSpPr>
          <p:nvPr>
            <p:ph type="sldNum" idx="12"/>
          </p:nvPr>
        </p:nvSpPr>
        <p:spPr>
          <a:xfrm>
            <a:off x="4437983" y="4878958"/>
            <a:ext cx="258900" cy="201000"/>
          </a:xfrm>
          <a:prstGeom prst="rect">
            <a:avLst/>
          </a:prstGeom>
          <a:noFill/>
          <a:ln>
            <a:noFill/>
          </a:ln>
        </p:spPr>
        <p:txBody>
          <a:bodyPr spcFirstLastPara="1" wrap="square" lIns="32750" tIns="32750" rIns="32750" bIns="32750" anchor="t" anchorCtr="0">
            <a:noAutofit/>
          </a:bodyPr>
          <a:lstStyle>
            <a:lvl1pPr marL="0" marR="0" lvl="0"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2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sz="9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spcAft>
                <a:spcPts val="0"/>
              </a:spcAft>
              <a:buSzPts val="1100"/>
              <a:buFont typeface="Arial"/>
              <a:buNone/>
              <a:defRPr sz="1400"/>
            </a:lvl2pPr>
            <a:lvl3pPr lvl="2" indent="0" rtl="0">
              <a:spcBef>
                <a:spcPts val="0"/>
              </a:spcBef>
              <a:spcAft>
                <a:spcPts val="0"/>
              </a:spcAft>
              <a:buSzPts val="1100"/>
              <a:buFont typeface="Arial"/>
              <a:buNone/>
              <a:defRPr sz="1400"/>
            </a:lvl3pPr>
            <a:lvl4pPr lvl="3" indent="0" rtl="0">
              <a:spcBef>
                <a:spcPts val="0"/>
              </a:spcBef>
              <a:spcAft>
                <a:spcPts val="0"/>
              </a:spcAft>
              <a:buSzPts val="1100"/>
              <a:buFont typeface="Arial"/>
              <a:buNone/>
              <a:defRPr sz="1400"/>
            </a:lvl4pPr>
            <a:lvl5pPr lvl="4" indent="0" rtl="0">
              <a:spcBef>
                <a:spcPts val="0"/>
              </a:spcBef>
              <a:spcAft>
                <a:spcPts val="0"/>
              </a:spcAft>
              <a:buSzPts val="1100"/>
              <a:buFont typeface="Arial"/>
              <a:buNone/>
              <a:defRPr sz="1400"/>
            </a:lvl5pPr>
            <a:lvl6pPr lvl="5" indent="0" rtl="0">
              <a:spcBef>
                <a:spcPts val="0"/>
              </a:spcBef>
              <a:spcAft>
                <a:spcPts val="0"/>
              </a:spcAft>
              <a:buSzPts val="1100"/>
              <a:buFont typeface="Arial"/>
              <a:buNone/>
              <a:defRPr sz="1400"/>
            </a:lvl6pPr>
            <a:lvl7pPr lvl="6" indent="0" rtl="0">
              <a:spcBef>
                <a:spcPts val="0"/>
              </a:spcBef>
              <a:spcAft>
                <a:spcPts val="0"/>
              </a:spcAft>
              <a:buSzPts val="1100"/>
              <a:buFont typeface="Arial"/>
              <a:buNone/>
              <a:defRPr sz="1400"/>
            </a:lvl7pPr>
            <a:lvl8pPr lvl="7" indent="0" rtl="0">
              <a:spcBef>
                <a:spcPts val="0"/>
              </a:spcBef>
              <a:spcAft>
                <a:spcPts val="0"/>
              </a:spcAft>
              <a:buSzPts val="1100"/>
              <a:buFont typeface="Arial"/>
              <a:buNone/>
              <a:defRPr sz="1400"/>
            </a:lvl8pPr>
            <a:lvl9pPr lvl="8" indent="0" rtl="0">
              <a:spcBef>
                <a:spcPts val="0"/>
              </a:spcBef>
              <a:spcAft>
                <a:spcPts val="0"/>
              </a:spcAft>
              <a:buSzPts val="1100"/>
              <a:buFont typeface="Arial"/>
              <a:buNone/>
              <a:defRPr sz="1400"/>
            </a:lvl9pPr>
          </a:lstStyle>
          <a:p>
            <a:endParaRPr/>
          </a:p>
        </p:txBody>
      </p:sp>
      <p:sp>
        <p:nvSpPr>
          <p:cNvPr id="102" name="Shape 102"/>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3" name="Shape 10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lnSpc>
                <a:spcPct val="100000"/>
              </a:lnSpc>
              <a:spcBef>
                <a:spcPts val="0"/>
              </a:spcBef>
              <a:spcAft>
                <a:spcPts val="0"/>
              </a:spcAft>
              <a:buClr>
                <a:srgbClr val="888888"/>
              </a:buClr>
              <a:buSzPts val="1100"/>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lnSpc>
                <a:spcPct val="100000"/>
              </a:lnSpc>
              <a:spcBef>
                <a:spcPts val="0"/>
              </a:spcBef>
              <a:spcAft>
                <a:spcPts val="0"/>
              </a:spcAft>
              <a:buClr>
                <a:srgbClr val="888888"/>
              </a:buClr>
              <a:buSzPts val="1100"/>
              <a:buFont typeface="Calibri"/>
              <a:buNone/>
              <a:defRPr sz="900" b="0" i="0" u="none" strike="noStrike" cap="none">
                <a:solidFill>
                  <a:srgbClr val="888888"/>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9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sz="11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9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Shape 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06017252"/>
      </p:ext>
    </p:extLst>
  </p:cSld>
  <p:clrMap bg1="lt1" tx1="dk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hyperlink" Target="https://www.w3schools.com/sql/" TargetMode="External"/><Relationship Id="rId2" Type="http://schemas.openxmlformats.org/officeDocument/2006/relationships/notesSlide" Target="../notesSlides/notesSlide13.xml"/><Relationship Id="rId1" Type="http://schemas.openxmlformats.org/officeDocument/2006/relationships/slideLayout" Target="../slideLayouts/slideLayout35.xml"/><Relationship Id="rId4" Type="http://schemas.openxmlformats.org/officeDocument/2006/relationships/hyperlink" Target="https://community.modeanalytics.com/sql/tutorial/introduction-to-sq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8.xml"/><Relationship Id="rId4" Type="http://schemas.openxmlformats.org/officeDocument/2006/relationships/hyperlink" Target="https://www.w3schools.com/sql/trysql.asp?filename=trysql_select_al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w3schools.com/sql/trysql.asp?filename=trysql_select_all" TargetMode="External"/><Relationship Id="rId2" Type="http://schemas.openxmlformats.org/officeDocument/2006/relationships/notesSlide" Target="../notesSlides/notesSlide17.xml"/><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3" Type="http://schemas.openxmlformats.org/officeDocument/2006/relationships/hyperlink" Target="https://www.w3schools.com/sql/trysql.asp?filename=trysql_select_all" TargetMode="External"/><Relationship Id="rId2" Type="http://schemas.openxmlformats.org/officeDocument/2006/relationships/notesSlide" Target="../notesSlides/notesSlide18.xml"/><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hyperlink" Target="https://www.bittiger.io/termsofservice" TargetMode="External"/><Relationship Id="rId4" Type="http://schemas.openxmlformats.org/officeDocument/2006/relationships/hyperlink" Target="https://www.bittiger.io/termsofuse"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www.w3schools.com/sql/trysql.asp?filename=trysql_select_all" TargetMode="External"/><Relationship Id="rId2" Type="http://schemas.openxmlformats.org/officeDocument/2006/relationships/notesSlide" Target="../notesSlides/notesSlide20.xml"/><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8.xml"/><Relationship Id="rId4" Type="http://schemas.openxmlformats.org/officeDocument/2006/relationships/hyperlink" Target="https://www.w3schools.com/sql/trysql.asp?filename=trysql_select_al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8.xml"/><Relationship Id="rId5" Type="http://schemas.openxmlformats.org/officeDocument/2006/relationships/hyperlink" Target="https://www.w3schools.com/sql/trysql.asp?filename=trysql_select_all" TargetMode="Externa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8.xml"/><Relationship Id="rId5" Type="http://schemas.openxmlformats.org/officeDocument/2006/relationships/hyperlink" Target="https://www.w3schools.com/sql/trysql.asp?filename=trysql_select_all" TargetMode="Externa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hyperlink" Target="https://www.bittiger.io/termsofservice" TargetMode="External"/><Relationship Id="rId4" Type="http://schemas.openxmlformats.org/officeDocument/2006/relationships/hyperlink" Target="https://www.bittiger.io/termsofuse"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hyperlink" Target="http://stackoverflow.com/questions/1043265/what-is-the-difference-between-sql-pl-sql-and-t-sql" TargetMode="External"/><Relationship Id="rId2" Type="http://schemas.openxmlformats.org/officeDocument/2006/relationships/notesSlide" Target="../notesSlides/notesSlide6.xml"/><Relationship Id="rId1" Type="http://schemas.openxmlformats.org/officeDocument/2006/relationships/slideLayout" Target="../slideLayouts/slideLayout35.xml"/><Relationship Id="rId5" Type="http://schemas.openxmlformats.org/officeDocument/2006/relationships/image" Target="../media/image3.png"/><Relationship Id="rId4" Type="http://schemas.openxmlformats.org/officeDocument/2006/relationships/hyperlink" Target="http://stackoverflow.com/questions/1326318/difference-between-different-types-of-sql" TargetMode="Externa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4" name="Shape 254"/>
          <p:cNvPicPr preferRelativeResize="0"/>
          <p:nvPr/>
        </p:nvPicPr>
        <p:blipFill rotWithShape="1">
          <a:blip r:embed="rId3">
            <a:alphaModFix/>
          </a:blip>
          <a:srcRect/>
          <a:stretch/>
        </p:blipFill>
        <p:spPr>
          <a:xfrm>
            <a:off x="2217694" y="356792"/>
            <a:ext cx="4356900" cy="3451800"/>
          </a:xfrm>
          <a:prstGeom prst="rect">
            <a:avLst/>
          </a:prstGeom>
          <a:noFill/>
          <a:ln>
            <a:noFill/>
          </a:ln>
        </p:spPr>
      </p:pic>
      <p:sp>
        <p:nvSpPr>
          <p:cNvPr id="255" name="Shape 255"/>
          <p:cNvSpPr txBox="1"/>
          <p:nvPr/>
        </p:nvSpPr>
        <p:spPr>
          <a:xfrm>
            <a:off x="602650" y="3968302"/>
            <a:ext cx="7912800" cy="5079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chemeClr val="dk1"/>
              </a:buClr>
              <a:buFont typeface="Arial"/>
              <a:buNone/>
            </a:pPr>
            <a:r>
              <a:rPr lang="en" sz="3000">
                <a:solidFill>
                  <a:schemeClr val="dk1"/>
                </a:solidFill>
              </a:rPr>
              <a:t>DS 501 Data scientist express bootcamp</a:t>
            </a:r>
            <a:endParaRPr sz="1800" b="0" i="0" u="none" strike="noStrike" cap="non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Shape 50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SQL Data Types</a:t>
            </a:r>
            <a:endParaRPr/>
          </a:p>
        </p:txBody>
      </p:sp>
      <p:sp>
        <p:nvSpPr>
          <p:cNvPr id="505" name="Shape 50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rtl="0">
              <a:lnSpc>
                <a:spcPct val="150000"/>
              </a:lnSpc>
              <a:spcBef>
                <a:spcPts val="800"/>
              </a:spcBef>
              <a:spcAft>
                <a:spcPts val="0"/>
              </a:spcAft>
              <a:buNone/>
            </a:pPr>
            <a:r>
              <a:rPr lang="en">
                <a:solidFill>
                  <a:srgbClr val="000000"/>
                </a:solidFill>
              </a:rPr>
              <a:t>Atomic types</a:t>
            </a:r>
            <a:endParaRPr>
              <a:solidFill>
                <a:srgbClr val="000000"/>
              </a:solidFill>
            </a:endParaRPr>
          </a:p>
          <a:p>
            <a:pPr marL="457200" lvl="0" indent="-311150" rtl="0">
              <a:lnSpc>
                <a:spcPct val="150000"/>
              </a:lnSpc>
              <a:spcBef>
                <a:spcPts val="400"/>
              </a:spcBef>
              <a:spcAft>
                <a:spcPts val="0"/>
              </a:spcAft>
              <a:buClr>
                <a:srgbClr val="000000"/>
              </a:buClr>
              <a:buSzPts val="1300"/>
              <a:buChar char="●"/>
            </a:pPr>
            <a:r>
              <a:rPr lang="en">
                <a:solidFill>
                  <a:srgbClr val="000000"/>
                </a:solidFill>
              </a:rPr>
              <a:t>Characters: CHAR(20), VARCHAR(50)</a:t>
            </a:r>
            <a:endParaRPr>
              <a:solidFill>
                <a:srgbClr val="000000"/>
              </a:solidFill>
            </a:endParaRPr>
          </a:p>
          <a:p>
            <a:pPr marL="457200" lvl="0" indent="-311150" rtl="0">
              <a:lnSpc>
                <a:spcPct val="150000"/>
              </a:lnSpc>
              <a:spcBef>
                <a:spcPts val="0"/>
              </a:spcBef>
              <a:spcAft>
                <a:spcPts val="0"/>
              </a:spcAft>
              <a:buClr>
                <a:srgbClr val="000000"/>
              </a:buClr>
              <a:buSzPts val="1300"/>
              <a:buChar char="●"/>
            </a:pPr>
            <a:r>
              <a:rPr lang="en">
                <a:solidFill>
                  <a:srgbClr val="000000"/>
                </a:solidFill>
              </a:rPr>
              <a:t>Numbers: INT, BIGINT, SMALLINT, FLOAT</a:t>
            </a:r>
            <a:endParaRPr>
              <a:solidFill>
                <a:srgbClr val="000000"/>
              </a:solidFill>
            </a:endParaRPr>
          </a:p>
          <a:p>
            <a:pPr marL="457200" lvl="0" indent="-311150" rtl="0">
              <a:lnSpc>
                <a:spcPct val="150000"/>
              </a:lnSpc>
              <a:spcBef>
                <a:spcPts val="0"/>
              </a:spcBef>
              <a:spcAft>
                <a:spcPts val="0"/>
              </a:spcAft>
              <a:buClr>
                <a:srgbClr val="000000"/>
              </a:buClr>
              <a:buSzPts val="1300"/>
              <a:buChar char="●"/>
            </a:pPr>
            <a:r>
              <a:rPr lang="en">
                <a:solidFill>
                  <a:srgbClr val="000000"/>
                </a:solidFill>
              </a:rPr>
              <a:t>Others: MONEY, DATETIME, …</a:t>
            </a:r>
            <a:endParaRPr>
              <a:solidFill>
                <a:srgbClr val="000000"/>
              </a:solidFill>
              <a:latin typeface="Calibri"/>
              <a:ea typeface="Calibri"/>
              <a:cs typeface="Calibri"/>
              <a:sym typeface="Calibri"/>
            </a:endParaRPr>
          </a:p>
          <a:p>
            <a:pPr marL="0" lvl="0" indent="0">
              <a:spcBef>
                <a:spcPts val="0"/>
              </a:spcBef>
              <a:spcAft>
                <a:spcPts val="1600"/>
              </a:spcAft>
              <a:buNone/>
            </a:pPr>
            <a:endParaRPr>
              <a:solidFill>
                <a:srgbClr val="000000"/>
              </a:solidFill>
            </a:endParaRPr>
          </a:p>
        </p:txBody>
      </p:sp>
    </p:spTree>
    <p:extLst>
      <p:ext uri="{BB962C8B-B14F-4D97-AF65-F5344CB8AC3E}">
        <p14:creationId xmlns:p14="http://schemas.microsoft.com/office/powerpoint/2010/main" val="3584077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Shape 51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SQL Data Types</a:t>
            </a:r>
            <a:endParaRPr/>
          </a:p>
        </p:txBody>
      </p:sp>
      <p:sp>
        <p:nvSpPr>
          <p:cNvPr id="511" name="Shape 51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rtl="0">
              <a:lnSpc>
                <a:spcPct val="150000"/>
              </a:lnSpc>
              <a:spcBef>
                <a:spcPts val="800"/>
              </a:spcBef>
              <a:spcAft>
                <a:spcPts val="0"/>
              </a:spcAft>
              <a:buNone/>
            </a:pPr>
            <a:r>
              <a:rPr lang="en">
                <a:solidFill>
                  <a:srgbClr val="000000"/>
                </a:solidFill>
              </a:rPr>
              <a:t>Atomic types</a:t>
            </a:r>
            <a:endParaRPr>
              <a:solidFill>
                <a:srgbClr val="000000"/>
              </a:solidFill>
            </a:endParaRPr>
          </a:p>
          <a:p>
            <a:pPr marL="457200" lvl="0" indent="-311150" rtl="0">
              <a:lnSpc>
                <a:spcPct val="150000"/>
              </a:lnSpc>
              <a:spcBef>
                <a:spcPts val="400"/>
              </a:spcBef>
              <a:spcAft>
                <a:spcPts val="0"/>
              </a:spcAft>
              <a:buClr>
                <a:srgbClr val="000000"/>
              </a:buClr>
              <a:buSzPts val="1300"/>
              <a:buChar char="●"/>
            </a:pPr>
            <a:r>
              <a:rPr lang="en">
                <a:solidFill>
                  <a:srgbClr val="000000"/>
                </a:solidFill>
              </a:rPr>
              <a:t>Characters: CHAR(20), VARCHAR(50)</a:t>
            </a:r>
            <a:endParaRPr>
              <a:solidFill>
                <a:srgbClr val="000000"/>
              </a:solidFill>
            </a:endParaRPr>
          </a:p>
          <a:p>
            <a:pPr marL="457200" lvl="0" indent="-311150" rtl="0">
              <a:lnSpc>
                <a:spcPct val="150000"/>
              </a:lnSpc>
              <a:spcBef>
                <a:spcPts val="0"/>
              </a:spcBef>
              <a:spcAft>
                <a:spcPts val="0"/>
              </a:spcAft>
              <a:buClr>
                <a:srgbClr val="000000"/>
              </a:buClr>
              <a:buSzPts val="1300"/>
              <a:buChar char="●"/>
            </a:pPr>
            <a:r>
              <a:rPr lang="en">
                <a:solidFill>
                  <a:srgbClr val="000000"/>
                </a:solidFill>
              </a:rPr>
              <a:t>Numbers: INT, BIGINT, SMALLINT, FLOAT</a:t>
            </a:r>
            <a:endParaRPr>
              <a:solidFill>
                <a:srgbClr val="000000"/>
              </a:solidFill>
            </a:endParaRPr>
          </a:p>
          <a:p>
            <a:pPr marL="457200" lvl="0" indent="-311150" rtl="0">
              <a:lnSpc>
                <a:spcPct val="150000"/>
              </a:lnSpc>
              <a:spcBef>
                <a:spcPts val="0"/>
              </a:spcBef>
              <a:spcAft>
                <a:spcPts val="0"/>
              </a:spcAft>
              <a:buClr>
                <a:srgbClr val="000000"/>
              </a:buClr>
              <a:buSzPts val="1300"/>
              <a:buChar char="●"/>
            </a:pPr>
            <a:r>
              <a:rPr lang="en">
                <a:solidFill>
                  <a:srgbClr val="000000"/>
                </a:solidFill>
              </a:rPr>
              <a:t>Others: MONEY, DATETIME, …</a:t>
            </a:r>
            <a:endParaRPr>
              <a:solidFill>
                <a:srgbClr val="000000"/>
              </a:solidFill>
              <a:latin typeface="Calibri"/>
              <a:ea typeface="Calibri"/>
              <a:cs typeface="Calibri"/>
              <a:sym typeface="Calibri"/>
            </a:endParaRPr>
          </a:p>
          <a:p>
            <a:pPr marL="0" lvl="0" indent="0" rtl="0">
              <a:spcBef>
                <a:spcPts val="0"/>
              </a:spcBef>
              <a:spcAft>
                <a:spcPts val="1600"/>
              </a:spcAft>
              <a:buNone/>
            </a:pPr>
            <a:endParaRPr>
              <a:solidFill>
                <a:srgbClr val="000000"/>
              </a:solidFill>
            </a:endParaRPr>
          </a:p>
        </p:txBody>
      </p:sp>
      <p:sp>
        <p:nvSpPr>
          <p:cNvPr id="512" name="Shape 512"/>
          <p:cNvSpPr txBox="1"/>
          <p:nvPr/>
        </p:nvSpPr>
        <p:spPr>
          <a:xfrm>
            <a:off x="519775" y="4074785"/>
            <a:ext cx="6822000" cy="572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dirty="0" err="1"/>
              <a:t>不会复合考察知识点</a:t>
            </a:r>
            <a:endParaRPr dirty="0"/>
          </a:p>
          <a:p>
            <a:pPr marL="457200" lvl="0" indent="-317500" rtl="0">
              <a:spcBef>
                <a:spcPts val="0"/>
              </a:spcBef>
              <a:spcAft>
                <a:spcPts val="0"/>
              </a:spcAft>
              <a:buSzPts val="1400"/>
              <a:buChar char="●"/>
            </a:pPr>
            <a:r>
              <a:rPr lang="en" dirty="0" err="1"/>
              <a:t>要不只写code</a:t>
            </a:r>
            <a:endParaRPr dirty="0"/>
          </a:p>
          <a:p>
            <a:pPr marL="457200" lvl="0" indent="-317500">
              <a:spcBef>
                <a:spcPts val="0"/>
              </a:spcBef>
              <a:spcAft>
                <a:spcPts val="0"/>
              </a:spcAft>
              <a:buSzPts val="1400"/>
              <a:buChar char="●"/>
            </a:pPr>
            <a:r>
              <a:rPr lang="en" dirty="0" err="1"/>
              <a:t>要不只问知识点</a:t>
            </a:r>
            <a:endParaRPr dirty="0"/>
          </a:p>
        </p:txBody>
      </p:sp>
      <p:pic>
        <p:nvPicPr>
          <p:cNvPr id="513" name="Shape 513"/>
          <p:cNvPicPr preferRelativeResize="0"/>
          <p:nvPr/>
        </p:nvPicPr>
        <p:blipFill>
          <a:blip r:embed="rId3">
            <a:alphaModFix/>
          </a:blip>
          <a:stretch>
            <a:fillRect/>
          </a:stretch>
        </p:blipFill>
        <p:spPr>
          <a:xfrm>
            <a:off x="5666775" y="2206900"/>
            <a:ext cx="3165525" cy="2361975"/>
          </a:xfrm>
          <a:prstGeom prst="rect">
            <a:avLst/>
          </a:prstGeom>
          <a:noFill/>
          <a:ln>
            <a:noFill/>
          </a:ln>
        </p:spPr>
      </p:pic>
    </p:spTree>
    <p:extLst>
      <p:ext uri="{BB962C8B-B14F-4D97-AF65-F5344CB8AC3E}">
        <p14:creationId xmlns:p14="http://schemas.microsoft.com/office/powerpoint/2010/main" val="2234587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Shape 5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本章常见面试考题</a:t>
            </a:r>
            <a:endParaRPr/>
          </a:p>
        </p:txBody>
      </p:sp>
      <p:sp>
        <p:nvSpPr>
          <p:cNvPr id="525" name="Shape 52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Clr>
                <a:srgbClr val="000000"/>
              </a:buClr>
              <a:buSzPts val="1300"/>
              <a:buAutoNum type="arabicPeriod"/>
            </a:pPr>
            <a:r>
              <a:rPr lang="en" dirty="0">
                <a:solidFill>
                  <a:srgbClr val="000000"/>
                </a:solidFill>
              </a:rPr>
              <a:t>What is the difference between primary key and foreign key?</a:t>
            </a:r>
            <a:endParaRPr dirty="0">
              <a:solidFill>
                <a:srgbClr val="000000"/>
              </a:solidFill>
            </a:endParaRPr>
          </a:p>
          <a:p>
            <a:pPr marL="0" lvl="0" indent="0" rtl="0">
              <a:spcBef>
                <a:spcPts val="1600"/>
              </a:spcBef>
              <a:spcAft>
                <a:spcPts val="1600"/>
              </a:spcAft>
              <a:buNone/>
            </a:pPr>
            <a:endParaRPr dirty="0">
              <a:solidFill>
                <a:srgbClr val="000000"/>
              </a:solidFill>
            </a:endParaRPr>
          </a:p>
        </p:txBody>
      </p:sp>
    </p:spTree>
    <p:extLst>
      <p:ext uri="{BB962C8B-B14F-4D97-AF65-F5344CB8AC3E}">
        <p14:creationId xmlns:p14="http://schemas.microsoft.com/office/powerpoint/2010/main" val="1645381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推荐学习网站</a:t>
            </a:r>
            <a:endParaRPr/>
          </a:p>
        </p:txBody>
      </p:sp>
      <p:sp>
        <p:nvSpPr>
          <p:cNvPr id="531" name="Shape 53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W3School</a:t>
            </a:r>
            <a:endParaRPr/>
          </a:p>
          <a:p>
            <a:pPr marL="0" lvl="0" indent="0">
              <a:spcBef>
                <a:spcPts val="1600"/>
              </a:spcBef>
              <a:spcAft>
                <a:spcPts val="0"/>
              </a:spcAft>
              <a:buNone/>
            </a:pPr>
            <a:r>
              <a:rPr lang="en" u="sng">
                <a:solidFill>
                  <a:schemeClr val="hlink"/>
                </a:solidFill>
                <a:hlinkClick r:id="rId3"/>
              </a:rPr>
              <a:t>https://www.w3schools.com/sql/</a:t>
            </a:r>
            <a:endParaRPr/>
          </a:p>
          <a:p>
            <a:pPr marL="0" lvl="0" indent="0">
              <a:spcBef>
                <a:spcPts val="1600"/>
              </a:spcBef>
              <a:spcAft>
                <a:spcPts val="0"/>
              </a:spcAft>
              <a:buNone/>
            </a:pPr>
            <a:endParaRPr/>
          </a:p>
          <a:p>
            <a:pPr marL="0" lvl="0" indent="0">
              <a:spcBef>
                <a:spcPts val="1600"/>
              </a:spcBef>
              <a:spcAft>
                <a:spcPts val="0"/>
              </a:spcAft>
              <a:buNone/>
            </a:pPr>
            <a:r>
              <a:rPr lang="en"/>
              <a:t>ModeAnalytics</a:t>
            </a:r>
            <a:endParaRPr/>
          </a:p>
          <a:p>
            <a:pPr marL="0" lvl="0" indent="0">
              <a:spcBef>
                <a:spcPts val="1600"/>
              </a:spcBef>
              <a:spcAft>
                <a:spcPts val="0"/>
              </a:spcAft>
              <a:buNone/>
            </a:pPr>
            <a:r>
              <a:rPr lang="en" u="sng">
                <a:solidFill>
                  <a:schemeClr val="hlink"/>
                </a:solidFill>
                <a:hlinkClick r:id="rId4"/>
              </a:rPr>
              <a:t>https://community.modeanalytics.com/sql/tutorial/introduction-to-sql/</a:t>
            </a:r>
            <a:endParaRPr/>
          </a:p>
          <a:p>
            <a:pPr marL="0" lvl="0" indent="0">
              <a:spcBef>
                <a:spcPts val="1600"/>
              </a:spcBef>
              <a:spcAft>
                <a:spcPts val="1600"/>
              </a:spcAft>
              <a:buNone/>
            </a:pPr>
            <a:endParaRPr/>
          </a:p>
        </p:txBody>
      </p:sp>
    </p:spTree>
    <p:extLst>
      <p:ext uri="{BB962C8B-B14F-4D97-AF65-F5344CB8AC3E}">
        <p14:creationId xmlns:p14="http://schemas.microsoft.com/office/powerpoint/2010/main" val="510108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Shape 536"/>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a:p>
            <a:pPr marL="0" lvl="0" indent="0" algn="ctr" rtl="0">
              <a:spcBef>
                <a:spcPts val="0"/>
              </a:spcBef>
              <a:spcAft>
                <a:spcPts val="0"/>
              </a:spcAft>
              <a:buNone/>
            </a:pPr>
            <a:r>
              <a:rPr lang="en"/>
              <a:t>SQL Basic Syntax</a:t>
            </a:r>
            <a:endParaRPr/>
          </a:p>
        </p:txBody>
      </p:sp>
    </p:spTree>
    <p:extLst>
      <p:ext uri="{BB962C8B-B14F-4D97-AF65-F5344CB8AC3E}">
        <p14:creationId xmlns:p14="http://schemas.microsoft.com/office/powerpoint/2010/main" val="2905961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Shape 54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SQL Syntax</a:t>
            </a:r>
            <a:endParaRPr/>
          </a:p>
        </p:txBody>
      </p:sp>
      <p:sp>
        <p:nvSpPr>
          <p:cNvPr id="542" name="Shape 54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marR="0" lvl="0" indent="0" algn="l" rtl="0">
              <a:lnSpc>
                <a:spcPct val="100000"/>
              </a:lnSpc>
              <a:spcBef>
                <a:spcPts val="800"/>
              </a:spcBef>
              <a:spcAft>
                <a:spcPts val="0"/>
              </a:spcAft>
              <a:buClr>
                <a:srgbClr val="000000"/>
              </a:buClr>
              <a:buSzPts val="1100"/>
              <a:buFont typeface="Arial"/>
              <a:buNone/>
            </a:pPr>
            <a:r>
              <a:rPr lang="en">
                <a:solidFill>
                  <a:srgbClr val="000000"/>
                </a:solidFill>
              </a:rPr>
              <a:t>SELECT column-names</a:t>
            </a:r>
            <a:endParaRPr>
              <a:solidFill>
                <a:srgbClr val="000000"/>
              </a:solidFill>
            </a:endParaRPr>
          </a:p>
          <a:p>
            <a:pPr marL="0" marR="0" lvl="0" indent="0" algn="l" rtl="0">
              <a:lnSpc>
                <a:spcPct val="100000"/>
              </a:lnSpc>
              <a:spcBef>
                <a:spcPts val="800"/>
              </a:spcBef>
              <a:spcAft>
                <a:spcPts val="0"/>
              </a:spcAft>
              <a:buClr>
                <a:srgbClr val="000000"/>
              </a:buClr>
              <a:buSzPts val="1100"/>
              <a:buFont typeface="Arial"/>
              <a:buNone/>
            </a:pPr>
            <a:r>
              <a:rPr lang="en">
                <a:solidFill>
                  <a:srgbClr val="000000"/>
                </a:solidFill>
              </a:rPr>
              <a:t>FROM table-name</a:t>
            </a:r>
            <a:endParaRPr>
              <a:solidFill>
                <a:srgbClr val="000000"/>
              </a:solidFill>
            </a:endParaRPr>
          </a:p>
          <a:p>
            <a:pPr marL="0" marR="0" lvl="0" indent="0" algn="l" rtl="0">
              <a:lnSpc>
                <a:spcPct val="100000"/>
              </a:lnSpc>
              <a:spcBef>
                <a:spcPts val="800"/>
              </a:spcBef>
              <a:spcAft>
                <a:spcPts val="0"/>
              </a:spcAft>
              <a:buClr>
                <a:srgbClr val="000000"/>
              </a:buClr>
              <a:buSzPts val="1100"/>
              <a:buFont typeface="Arial"/>
              <a:buNone/>
            </a:pPr>
            <a:r>
              <a:rPr lang="en">
                <a:solidFill>
                  <a:srgbClr val="000000"/>
                </a:solidFill>
              </a:rPr>
              <a:t>WHERE condition (OPTIONAL)</a:t>
            </a:r>
            <a:endParaRPr>
              <a:solidFill>
                <a:srgbClr val="000000"/>
              </a:solidFill>
            </a:endParaRPr>
          </a:p>
          <a:p>
            <a:pPr marL="0" marR="0" lvl="0" indent="0" algn="l" rtl="0">
              <a:lnSpc>
                <a:spcPct val="100000"/>
              </a:lnSpc>
              <a:spcBef>
                <a:spcPts val="800"/>
              </a:spcBef>
              <a:spcAft>
                <a:spcPts val="0"/>
              </a:spcAft>
              <a:buClr>
                <a:srgbClr val="000000"/>
              </a:buClr>
              <a:buSzPts val="1100"/>
              <a:buFont typeface="Arial"/>
              <a:buNone/>
            </a:pPr>
            <a:r>
              <a:rPr lang="en">
                <a:solidFill>
                  <a:srgbClr val="000000"/>
                </a:solidFill>
              </a:rPr>
              <a:t>GROUP BY group-name (OPTIONAL)</a:t>
            </a:r>
            <a:endParaRPr>
              <a:solidFill>
                <a:srgbClr val="000000"/>
              </a:solidFill>
            </a:endParaRPr>
          </a:p>
          <a:p>
            <a:pPr marL="0" marR="0" lvl="0" indent="0" algn="l" rtl="0">
              <a:lnSpc>
                <a:spcPct val="100000"/>
              </a:lnSpc>
              <a:spcBef>
                <a:spcPts val="800"/>
              </a:spcBef>
              <a:spcAft>
                <a:spcPts val="0"/>
              </a:spcAft>
              <a:buClr>
                <a:srgbClr val="000000"/>
              </a:buClr>
              <a:buSzPts val="1100"/>
              <a:buFont typeface="Arial"/>
              <a:buNone/>
            </a:pPr>
            <a:r>
              <a:rPr lang="en">
                <a:solidFill>
                  <a:srgbClr val="000000"/>
                </a:solidFill>
              </a:rPr>
              <a:t>HAVING condition after aggregated (OPTIONAL)</a:t>
            </a:r>
            <a:endParaRPr>
              <a:solidFill>
                <a:srgbClr val="000000"/>
              </a:solidFill>
            </a:endParaRPr>
          </a:p>
          <a:p>
            <a:pPr marL="0" marR="0" lvl="0" indent="0" algn="l" rtl="0">
              <a:lnSpc>
                <a:spcPct val="100000"/>
              </a:lnSpc>
              <a:spcBef>
                <a:spcPts val="800"/>
              </a:spcBef>
              <a:spcAft>
                <a:spcPts val="0"/>
              </a:spcAft>
              <a:buClr>
                <a:srgbClr val="000000"/>
              </a:buClr>
              <a:buSzPts val="1100"/>
              <a:buFont typeface="Arial"/>
              <a:buNone/>
            </a:pPr>
            <a:r>
              <a:rPr lang="en">
                <a:solidFill>
                  <a:srgbClr val="000000"/>
                </a:solidFill>
              </a:rPr>
              <a:t>ORDER BY sort-order [ASC/DESC] (OPTIONAL)</a:t>
            </a:r>
            <a:endParaRPr>
              <a:solidFill>
                <a:srgbClr val="000000"/>
              </a:solidFill>
            </a:endParaRPr>
          </a:p>
          <a:p>
            <a:pPr marL="0" marR="0" lvl="0" indent="0" algn="l" rtl="0">
              <a:lnSpc>
                <a:spcPct val="100000"/>
              </a:lnSpc>
              <a:spcBef>
                <a:spcPts val="800"/>
              </a:spcBef>
              <a:spcAft>
                <a:spcPts val="0"/>
              </a:spcAft>
              <a:buNone/>
            </a:pPr>
            <a:endParaRPr>
              <a:solidFill>
                <a:srgbClr val="000000"/>
              </a:solidFill>
            </a:endParaRPr>
          </a:p>
        </p:txBody>
      </p:sp>
      <p:sp>
        <p:nvSpPr>
          <p:cNvPr id="543" name="Shape 543"/>
          <p:cNvSpPr/>
          <p:nvPr/>
        </p:nvSpPr>
        <p:spPr>
          <a:xfrm>
            <a:off x="8039700" y="86375"/>
            <a:ext cx="1001100" cy="10179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600" b="0" i="0" u="none" strike="noStrike" kern="0" cap="none" spc="0" normalizeH="0" baseline="0" noProof="0">
                <a:ln>
                  <a:noFill/>
                </a:ln>
                <a:solidFill>
                  <a:srgbClr val="FF0000"/>
                </a:solidFill>
                <a:effectLst/>
                <a:uLnTx/>
                <a:uFillTx/>
                <a:latin typeface="Arial"/>
                <a:cs typeface="Arial"/>
                <a:sym typeface="Arial"/>
              </a:rPr>
              <a:t>背</a:t>
            </a:r>
            <a:endParaRPr kumimoji="0" sz="3600" b="0" i="0" u="none" strike="noStrike" kern="0" cap="none" spc="0" normalizeH="0" baseline="0" noProof="0">
              <a:ln>
                <a:noFill/>
              </a:ln>
              <a:solidFill>
                <a:srgbClr val="FF0000"/>
              </a:solidFill>
              <a:effectLst/>
              <a:uLnTx/>
              <a:uFillTx/>
              <a:latin typeface="Arial"/>
              <a:cs typeface="Arial"/>
              <a:sym typeface="Arial"/>
            </a:endParaRPr>
          </a:p>
        </p:txBody>
      </p:sp>
      <p:sp>
        <p:nvSpPr>
          <p:cNvPr id="544" name="Shape 544"/>
          <p:cNvSpPr txBox="1"/>
          <p:nvPr/>
        </p:nvSpPr>
        <p:spPr>
          <a:xfrm>
            <a:off x="739900" y="3962050"/>
            <a:ext cx="760200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FF0000"/>
                </a:solidFill>
                <a:effectLst/>
                <a:uLnTx/>
                <a:uFillTx/>
                <a:latin typeface="Arial"/>
                <a:cs typeface="Arial"/>
                <a:sym typeface="Arial"/>
              </a:rPr>
              <a:t>关键词的顺序不能变！</a:t>
            </a:r>
            <a:endParaRPr kumimoji="0" sz="1400" b="0" i="0" u="none" strike="noStrike" kern="0" cap="none" spc="0" normalizeH="0" baseline="0" noProof="0">
              <a:ln>
                <a:noFill/>
              </a:ln>
              <a:solidFill>
                <a:srgbClr val="FF0000"/>
              </a:solidFill>
              <a:effectLst/>
              <a:uLnTx/>
              <a:uFillTx/>
              <a:latin typeface="Arial"/>
              <a:cs typeface="Arial"/>
              <a:sym typeface="Arial"/>
            </a:endParaRPr>
          </a:p>
        </p:txBody>
      </p:sp>
    </p:spTree>
    <p:extLst>
      <p:ext uri="{BB962C8B-B14F-4D97-AF65-F5344CB8AC3E}">
        <p14:creationId xmlns:p14="http://schemas.microsoft.com/office/powerpoint/2010/main" val="4047227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pic>
        <p:nvPicPr>
          <p:cNvPr id="549" name="Shape 549"/>
          <p:cNvPicPr preferRelativeResize="0"/>
          <p:nvPr/>
        </p:nvPicPr>
        <p:blipFill>
          <a:blip r:embed="rId3">
            <a:alphaModFix/>
          </a:blip>
          <a:stretch>
            <a:fillRect/>
          </a:stretch>
        </p:blipFill>
        <p:spPr>
          <a:xfrm>
            <a:off x="499338" y="1112200"/>
            <a:ext cx="8145325" cy="3772049"/>
          </a:xfrm>
          <a:prstGeom prst="rect">
            <a:avLst/>
          </a:prstGeom>
          <a:noFill/>
          <a:ln>
            <a:noFill/>
          </a:ln>
        </p:spPr>
      </p:pic>
      <p:sp>
        <p:nvSpPr>
          <p:cNvPr id="550" name="Shape 55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SQL Syntax: SELECT, FROM, WHERE</a:t>
            </a:r>
            <a:endParaRPr/>
          </a:p>
        </p:txBody>
      </p:sp>
      <p:sp>
        <p:nvSpPr>
          <p:cNvPr id="551" name="Shape 551"/>
          <p:cNvSpPr txBox="1"/>
          <p:nvPr/>
        </p:nvSpPr>
        <p:spPr>
          <a:xfrm>
            <a:off x="4568700" y="4809325"/>
            <a:ext cx="4575300" cy="2745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Calibri"/>
                <a:ea typeface="Calibri"/>
                <a:cs typeface="Calibri"/>
                <a:sym typeface="Calibri"/>
              </a:rPr>
              <a:t>Practice Link: </a:t>
            </a:r>
            <a:r>
              <a:rPr kumimoji="0" lang="en" sz="1000" b="0" i="0" u="sng" strike="noStrike" kern="0" cap="none" spc="0" normalizeH="0" baseline="0" noProof="0">
                <a:ln>
                  <a:noFill/>
                </a:ln>
                <a:solidFill>
                  <a:srgbClr val="27278B"/>
                </a:solidFill>
                <a:effectLst/>
                <a:uLnTx/>
                <a:uFillTx/>
                <a:latin typeface="Calibri"/>
                <a:ea typeface="Calibri"/>
                <a:cs typeface="Calibri"/>
                <a:sym typeface="Calibri"/>
                <a:hlinkClick r:id="rId4"/>
              </a:rPr>
              <a:t>https://www.w3schools.com/sql/trysql.asp?filename=trysql_select_all</a:t>
            </a:r>
            <a:endParaRPr kumimoji="0" sz="10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317983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SELECT NOTES</a:t>
            </a:r>
            <a:endParaRPr/>
          </a:p>
        </p:txBody>
      </p:sp>
      <p:sp>
        <p:nvSpPr>
          <p:cNvPr id="557" name="Shape 557"/>
          <p:cNvSpPr txBox="1"/>
          <p:nvPr/>
        </p:nvSpPr>
        <p:spPr>
          <a:xfrm>
            <a:off x="4568700" y="4809325"/>
            <a:ext cx="4575300" cy="2745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Calibri"/>
                <a:ea typeface="Calibri"/>
                <a:cs typeface="Calibri"/>
                <a:sym typeface="Calibri"/>
              </a:rPr>
              <a:t>Practice Link: </a:t>
            </a:r>
            <a:r>
              <a:rPr kumimoji="0" lang="en" sz="1000" b="0" i="0" u="sng" strike="noStrike" kern="0" cap="none" spc="0" normalizeH="0" baseline="0" noProof="0">
                <a:ln>
                  <a:noFill/>
                </a:ln>
                <a:solidFill>
                  <a:srgbClr val="27278B"/>
                </a:solidFill>
                <a:effectLst/>
                <a:uLnTx/>
                <a:uFillTx/>
                <a:latin typeface="Calibri"/>
                <a:ea typeface="Calibri"/>
                <a:cs typeface="Calibri"/>
                <a:sym typeface="Calibri"/>
                <a:hlinkClick r:id="rId3"/>
              </a:rPr>
              <a:t>https://www.w3schools.com/sql/trysql.asp?filename=trysql_select_all</a:t>
            </a:r>
            <a:endParaRPr kumimoji="0" sz="10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58" name="Shape 558"/>
          <p:cNvSpPr txBox="1"/>
          <p:nvPr/>
        </p:nvSpPr>
        <p:spPr>
          <a:xfrm>
            <a:off x="1303800" y="1597875"/>
            <a:ext cx="5952000" cy="30000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 sz="1500" b="0" i="0" u="none" strike="noStrike" kern="0" cap="none" spc="0" normalizeH="0" baseline="0" noProof="0">
                <a:ln>
                  <a:noFill/>
                </a:ln>
                <a:solidFill>
                  <a:srgbClr val="000000"/>
                </a:solidFill>
                <a:effectLst/>
                <a:uLnTx/>
                <a:uFillTx/>
                <a:latin typeface="Nunito"/>
                <a:ea typeface="Nunito"/>
                <a:cs typeface="Nunito"/>
                <a:sym typeface="Nunito"/>
              </a:rPr>
              <a:t>SELECT</a:t>
            </a:r>
            <a:endParaRPr kumimoji="0" sz="1500" b="0" i="0" u="none" strike="noStrike" kern="0" cap="none" spc="0" normalizeH="0" baseline="0" noProof="0">
              <a:ln>
                <a:noFill/>
              </a:ln>
              <a:solidFill>
                <a:srgbClr val="000000"/>
              </a:solidFill>
              <a:effectLst/>
              <a:uLnTx/>
              <a:uFillTx/>
              <a:latin typeface="Nunito"/>
              <a:ea typeface="Nunito"/>
              <a:cs typeface="Nunito"/>
              <a:sym typeface="Nunito"/>
            </a:endParaRPr>
          </a:p>
          <a:p>
            <a:pPr marL="457200" marR="0" lvl="0" indent="-323850" algn="l" defTabSz="914400" rtl="0" eaLnBrk="1" fontAlgn="auto" latinLnBrk="0" hangingPunct="1">
              <a:lnSpc>
                <a:spcPct val="115000"/>
              </a:lnSpc>
              <a:spcBef>
                <a:spcPts val="0"/>
              </a:spcBef>
              <a:spcAft>
                <a:spcPts val="0"/>
              </a:spcAft>
              <a:buClr>
                <a:srgbClr val="000000"/>
              </a:buClr>
              <a:buSzPts val="1500"/>
              <a:buFont typeface="Nunito"/>
              <a:buChar char="●"/>
              <a:tabLst/>
              <a:defRPr/>
            </a:pPr>
            <a:r>
              <a:rPr kumimoji="0" lang="en" sz="1500" b="0" i="0" u="none" strike="noStrike" kern="0" cap="none" spc="0" normalizeH="0" baseline="0" noProof="0">
                <a:ln>
                  <a:noFill/>
                </a:ln>
                <a:solidFill>
                  <a:srgbClr val="000000"/>
                </a:solidFill>
                <a:effectLst/>
                <a:uLnTx/>
                <a:uFillTx/>
                <a:latin typeface="Nunito"/>
                <a:ea typeface="Nunito"/>
                <a:cs typeface="Nunito"/>
                <a:sym typeface="Nunito"/>
              </a:rPr>
              <a:t>*</a:t>
            </a:r>
            <a:endParaRPr kumimoji="0" sz="1500" b="0" i="0" u="none" strike="noStrike" kern="0" cap="none" spc="0" normalizeH="0" baseline="0" noProof="0">
              <a:ln>
                <a:noFill/>
              </a:ln>
              <a:solidFill>
                <a:srgbClr val="000000"/>
              </a:solidFill>
              <a:effectLst/>
              <a:uLnTx/>
              <a:uFillTx/>
              <a:latin typeface="Nunito"/>
              <a:ea typeface="Nunito"/>
              <a:cs typeface="Nunito"/>
              <a:sym typeface="Nunito"/>
            </a:endParaRPr>
          </a:p>
          <a:p>
            <a:pPr marL="457200" marR="0" lvl="0" indent="-323850" algn="l" defTabSz="914400" rtl="0" eaLnBrk="1" fontAlgn="auto" latinLnBrk="0" hangingPunct="1">
              <a:lnSpc>
                <a:spcPct val="115000"/>
              </a:lnSpc>
              <a:spcBef>
                <a:spcPts val="0"/>
              </a:spcBef>
              <a:spcAft>
                <a:spcPts val="0"/>
              </a:spcAft>
              <a:buClr>
                <a:srgbClr val="000000"/>
              </a:buClr>
              <a:buSzPts val="1500"/>
              <a:buFont typeface="Nunito"/>
              <a:buChar char="●"/>
              <a:tabLst/>
              <a:defRPr/>
            </a:pPr>
            <a:r>
              <a:rPr kumimoji="0" lang="en" sz="1500" b="0" i="0" u="none" strike="noStrike" kern="0" cap="none" spc="0" normalizeH="0" baseline="0" noProof="0">
                <a:ln>
                  <a:noFill/>
                </a:ln>
                <a:solidFill>
                  <a:srgbClr val="000000"/>
                </a:solidFill>
                <a:effectLst/>
                <a:uLnTx/>
                <a:uFillTx/>
                <a:latin typeface="Nunito"/>
                <a:ea typeface="Nunito"/>
                <a:cs typeface="Nunito"/>
                <a:sym typeface="Nunito"/>
              </a:rPr>
              <a:t>a1,a2,a3</a:t>
            </a:r>
            <a:endParaRPr kumimoji="0" sz="1500" b="0" i="0" u="none" strike="noStrike" kern="0" cap="none" spc="0" normalizeH="0" baseline="0" noProof="0">
              <a:ln>
                <a:noFill/>
              </a:ln>
              <a:solidFill>
                <a:srgbClr val="000000"/>
              </a:solidFill>
              <a:effectLst/>
              <a:uLnTx/>
              <a:uFillTx/>
              <a:latin typeface="Nunito"/>
              <a:ea typeface="Nunito"/>
              <a:cs typeface="Nunito"/>
              <a:sym typeface="Nunito"/>
            </a:endParaRPr>
          </a:p>
          <a:p>
            <a:pPr marL="457200" marR="0" lvl="0" indent="-323850" algn="l" defTabSz="914400" rtl="0" eaLnBrk="1" fontAlgn="auto" latinLnBrk="0" hangingPunct="1">
              <a:lnSpc>
                <a:spcPct val="115000"/>
              </a:lnSpc>
              <a:spcBef>
                <a:spcPts val="0"/>
              </a:spcBef>
              <a:spcAft>
                <a:spcPts val="0"/>
              </a:spcAft>
              <a:buClr>
                <a:srgbClr val="000000"/>
              </a:buClr>
              <a:buSzPts val="1500"/>
              <a:buFont typeface="Nunito"/>
              <a:buChar char="●"/>
              <a:tabLst/>
              <a:defRPr/>
            </a:pPr>
            <a:r>
              <a:rPr kumimoji="0" lang="en" sz="1500" b="0" i="0" u="none" strike="noStrike" kern="0" cap="none" spc="0" normalizeH="0" baseline="0" noProof="0">
                <a:ln>
                  <a:noFill/>
                </a:ln>
                <a:solidFill>
                  <a:srgbClr val="000000"/>
                </a:solidFill>
                <a:effectLst/>
                <a:uLnTx/>
                <a:uFillTx/>
                <a:latin typeface="Nunito"/>
                <a:ea typeface="Nunito"/>
                <a:cs typeface="Nunito"/>
                <a:sym typeface="Nunito"/>
              </a:rPr>
              <a:t>A1 as b1, a2 as b2</a:t>
            </a:r>
            <a:endParaRPr kumimoji="0" sz="1500" b="0" i="0" u="none" strike="noStrike" kern="0" cap="none" spc="0" normalizeH="0" baseline="0" noProof="0">
              <a:ln>
                <a:noFill/>
              </a:ln>
              <a:solidFill>
                <a:srgbClr val="000000"/>
              </a:solidFill>
              <a:effectLst/>
              <a:uLnTx/>
              <a:uFillTx/>
              <a:latin typeface="Nunito"/>
              <a:ea typeface="Nunito"/>
              <a:cs typeface="Nunito"/>
              <a:sym typeface="Nunito"/>
            </a:endParaRPr>
          </a:p>
          <a:p>
            <a:pPr marL="457200" marR="0" lvl="0" indent="-323850" algn="l" defTabSz="914400" rtl="0" eaLnBrk="1" fontAlgn="auto" latinLnBrk="0" hangingPunct="1">
              <a:lnSpc>
                <a:spcPct val="115000"/>
              </a:lnSpc>
              <a:spcBef>
                <a:spcPts val="0"/>
              </a:spcBef>
              <a:spcAft>
                <a:spcPts val="0"/>
              </a:spcAft>
              <a:buClr>
                <a:srgbClr val="000000"/>
              </a:buClr>
              <a:buSzPts val="1500"/>
              <a:buFont typeface="Nunito"/>
              <a:buChar char="●"/>
              <a:tabLst/>
              <a:defRPr/>
            </a:pPr>
            <a:r>
              <a:rPr kumimoji="0" lang="en" sz="1500" b="0" i="0" u="none" strike="noStrike" kern="0" cap="none" spc="0" normalizeH="0" baseline="0" noProof="0">
                <a:ln>
                  <a:noFill/>
                </a:ln>
                <a:solidFill>
                  <a:srgbClr val="000000"/>
                </a:solidFill>
                <a:effectLst/>
                <a:uLnTx/>
                <a:uFillTx/>
                <a:latin typeface="Nunito"/>
                <a:ea typeface="Nunito"/>
                <a:cs typeface="Nunito"/>
                <a:sym typeface="Nunito"/>
              </a:rPr>
              <a:t>a1 + a2 as b1, a1-a1*a2/a3 as b2</a:t>
            </a:r>
            <a:endParaRPr kumimoji="0" sz="1500" b="0" i="0" u="none" strike="noStrike" kern="0" cap="none" spc="0" normalizeH="0" baseline="0" noProof="0">
              <a:ln>
                <a:noFill/>
              </a:ln>
              <a:solidFill>
                <a:srgbClr val="000000"/>
              </a:solidFill>
              <a:effectLst/>
              <a:uLnTx/>
              <a:uFillTx/>
              <a:latin typeface="Nunito"/>
              <a:ea typeface="Nunito"/>
              <a:cs typeface="Nunito"/>
              <a:sym typeface="Nunito"/>
            </a:endParaRPr>
          </a:p>
          <a:p>
            <a:pPr marL="457200" marR="0" lvl="0" indent="-323850" algn="l" defTabSz="914400" rtl="0" eaLnBrk="1" fontAlgn="auto" latinLnBrk="0" hangingPunct="1">
              <a:lnSpc>
                <a:spcPct val="115000"/>
              </a:lnSpc>
              <a:spcBef>
                <a:spcPts val="0"/>
              </a:spcBef>
              <a:spcAft>
                <a:spcPts val="0"/>
              </a:spcAft>
              <a:buClr>
                <a:srgbClr val="000000"/>
              </a:buClr>
              <a:buSzPts val="1500"/>
              <a:buFont typeface="Nunito"/>
              <a:buChar char="●"/>
              <a:tabLst/>
              <a:defRPr/>
            </a:pPr>
            <a:r>
              <a:rPr kumimoji="0" lang="en" sz="1500" b="0" i="0" u="none" strike="noStrike" kern="0" cap="none" spc="0" normalizeH="0" baseline="0" noProof="0">
                <a:ln>
                  <a:noFill/>
                </a:ln>
                <a:solidFill>
                  <a:srgbClr val="000000"/>
                </a:solidFill>
                <a:effectLst/>
                <a:uLnTx/>
                <a:uFillTx/>
                <a:latin typeface="Nunito"/>
                <a:ea typeface="Nunito"/>
                <a:cs typeface="Nunito"/>
                <a:sym typeface="Nunito"/>
              </a:rPr>
              <a:t>DISTINCT a1, a2, a3</a:t>
            </a:r>
            <a:endParaRPr kumimoji="0" sz="1500" b="0" i="0" u="none" strike="noStrike" kern="0" cap="none" spc="0" normalizeH="0" baseline="0" noProof="0">
              <a:ln>
                <a:noFill/>
              </a:ln>
              <a:solidFill>
                <a:srgbClr val="000000"/>
              </a:solidFill>
              <a:effectLst/>
              <a:uLnTx/>
              <a:uFillTx/>
              <a:latin typeface="Nunito"/>
              <a:ea typeface="Nunito"/>
              <a:cs typeface="Nunito"/>
              <a:sym typeface="Nunito"/>
            </a:endParaRPr>
          </a:p>
          <a:p>
            <a:pPr marL="457200" marR="0" lvl="0" indent="-323850" algn="l" defTabSz="914400" rtl="0" eaLnBrk="1" fontAlgn="auto" latinLnBrk="0" hangingPunct="1">
              <a:lnSpc>
                <a:spcPct val="115000"/>
              </a:lnSpc>
              <a:spcBef>
                <a:spcPts val="0"/>
              </a:spcBef>
              <a:spcAft>
                <a:spcPts val="0"/>
              </a:spcAft>
              <a:buClr>
                <a:srgbClr val="000000"/>
              </a:buClr>
              <a:buSzPts val="1500"/>
              <a:buFont typeface="Nunito"/>
              <a:buChar char="●"/>
              <a:tabLst/>
              <a:defRPr/>
            </a:pPr>
            <a:r>
              <a:rPr kumimoji="0" lang="en" sz="1500" b="0" i="0" u="none" strike="noStrike" kern="0" cap="none" spc="0" normalizeH="0" baseline="0" noProof="0">
                <a:ln>
                  <a:noFill/>
                </a:ln>
                <a:solidFill>
                  <a:srgbClr val="000000"/>
                </a:solidFill>
                <a:effectLst/>
                <a:uLnTx/>
                <a:uFillTx/>
                <a:latin typeface="Nunito"/>
                <a:ea typeface="Nunito"/>
                <a:cs typeface="Nunito"/>
                <a:sym typeface="Nunito"/>
              </a:rPr>
              <a:t>Top 10 (SQL server), LIMIT (MySQL)</a:t>
            </a:r>
            <a:endParaRPr kumimoji="0" sz="1500" b="0" i="0" u="none" strike="noStrike" kern="0" cap="none" spc="0" normalizeH="0" baseline="0" noProof="0">
              <a:ln>
                <a:noFill/>
              </a:ln>
              <a:solidFill>
                <a:srgbClr val="000000"/>
              </a:solidFill>
              <a:effectLst/>
              <a:uLnTx/>
              <a:uFillTx/>
              <a:latin typeface="Nunito"/>
              <a:ea typeface="Nunito"/>
              <a:cs typeface="Nunito"/>
              <a:sym typeface="Nunito"/>
            </a:endParaRPr>
          </a:p>
          <a:p>
            <a:pPr marL="457200" marR="0" lvl="0" indent="-323850" algn="l" defTabSz="914400" rtl="0" eaLnBrk="1" fontAlgn="auto" latinLnBrk="0" hangingPunct="1">
              <a:lnSpc>
                <a:spcPct val="115000"/>
              </a:lnSpc>
              <a:spcBef>
                <a:spcPts val="0"/>
              </a:spcBef>
              <a:spcAft>
                <a:spcPts val="0"/>
              </a:spcAft>
              <a:buClr>
                <a:srgbClr val="000000"/>
              </a:buClr>
              <a:buSzPts val="1500"/>
              <a:buFont typeface="Nunito"/>
              <a:buChar char="●"/>
              <a:tabLst/>
              <a:defRPr/>
            </a:pPr>
            <a:r>
              <a:rPr kumimoji="0" lang="en" sz="1500" b="0" i="0" u="none" strike="noStrike" kern="0" cap="none" spc="0" normalizeH="0" baseline="0" noProof="0">
                <a:ln>
                  <a:noFill/>
                </a:ln>
                <a:solidFill>
                  <a:srgbClr val="000000"/>
                </a:solidFill>
                <a:effectLst/>
                <a:uLnTx/>
                <a:uFillTx/>
                <a:latin typeface="Nunito"/>
                <a:ea typeface="Nunito"/>
                <a:cs typeface="Nunito"/>
                <a:sym typeface="Nunito"/>
              </a:rPr>
              <a:t>Aggregate function (later)</a:t>
            </a:r>
            <a:endParaRPr kumimoji="0" sz="1500" b="0" i="0" u="none" strike="noStrike" kern="0" cap="none" spc="0" normalizeH="0" baseline="0" noProof="0">
              <a:ln>
                <a:noFill/>
              </a:ln>
              <a:solidFill>
                <a:srgbClr val="000000"/>
              </a:solidFill>
              <a:effectLst/>
              <a:uLnTx/>
              <a:uFillTx/>
              <a:latin typeface="Nunito"/>
              <a:ea typeface="Nunito"/>
              <a:cs typeface="Nunito"/>
              <a:sym typeface="Nunito"/>
            </a:endParaRPr>
          </a:p>
        </p:txBody>
      </p:sp>
    </p:spTree>
    <p:extLst>
      <p:ext uri="{BB962C8B-B14F-4D97-AF65-F5344CB8AC3E}">
        <p14:creationId xmlns:p14="http://schemas.microsoft.com/office/powerpoint/2010/main" val="1939607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Shape 56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WHERE NOTES</a:t>
            </a:r>
            <a:endParaRPr/>
          </a:p>
        </p:txBody>
      </p:sp>
      <p:sp>
        <p:nvSpPr>
          <p:cNvPr id="564" name="Shape 564"/>
          <p:cNvSpPr txBox="1"/>
          <p:nvPr/>
        </p:nvSpPr>
        <p:spPr>
          <a:xfrm>
            <a:off x="4568700" y="4809325"/>
            <a:ext cx="4575300" cy="2745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Calibri"/>
                <a:ea typeface="Calibri"/>
                <a:cs typeface="Calibri"/>
                <a:sym typeface="Calibri"/>
              </a:rPr>
              <a:t>Practice Link: </a:t>
            </a:r>
            <a:r>
              <a:rPr kumimoji="0" lang="en" sz="1000" b="0" i="0" u="sng" strike="noStrike" kern="0" cap="none" spc="0" normalizeH="0" baseline="0" noProof="0">
                <a:ln>
                  <a:noFill/>
                </a:ln>
                <a:solidFill>
                  <a:srgbClr val="27278B"/>
                </a:solidFill>
                <a:effectLst/>
                <a:uLnTx/>
                <a:uFillTx/>
                <a:latin typeface="Calibri"/>
                <a:ea typeface="Calibri"/>
                <a:cs typeface="Calibri"/>
                <a:sym typeface="Calibri"/>
                <a:hlinkClick r:id="rId3"/>
              </a:rPr>
              <a:t>https://www.w3schools.com/sql/trysql.asp?filename=trysql_select_all</a:t>
            </a:r>
            <a:endParaRPr kumimoji="0" sz="10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65" name="Shape 565"/>
          <p:cNvSpPr txBox="1"/>
          <p:nvPr/>
        </p:nvSpPr>
        <p:spPr>
          <a:xfrm>
            <a:off x="1303800" y="1597875"/>
            <a:ext cx="5952000" cy="30000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 sz="1500" b="0" i="0" u="none" strike="noStrike" kern="0" cap="none" spc="0" normalizeH="0" baseline="0" noProof="0">
                <a:ln>
                  <a:noFill/>
                </a:ln>
                <a:solidFill>
                  <a:srgbClr val="000000"/>
                </a:solidFill>
                <a:effectLst/>
                <a:uLnTx/>
                <a:uFillTx/>
                <a:latin typeface="Nunito"/>
                <a:ea typeface="Nunito"/>
                <a:cs typeface="Nunito"/>
                <a:sym typeface="Nunito"/>
              </a:rPr>
              <a:t>WHERE</a:t>
            </a:r>
            <a:endParaRPr kumimoji="0" sz="1500" b="0" i="0" u="none" strike="noStrike" kern="0" cap="none" spc="0" normalizeH="0" baseline="0" noProof="0">
              <a:ln>
                <a:noFill/>
              </a:ln>
              <a:solidFill>
                <a:srgbClr val="000000"/>
              </a:solidFill>
              <a:effectLst/>
              <a:uLnTx/>
              <a:uFillTx/>
              <a:latin typeface="Nunito"/>
              <a:ea typeface="Nunito"/>
              <a:cs typeface="Nunito"/>
              <a:sym typeface="Nunito"/>
            </a:endParaRPr>
          </a:p>
          <a:p>
            <a:pPr marL="457200" marR="0" lvl="0" indent="-323850" algn="l" defTabSz="914400" rtl="0" eaLnBrk="1" fontAlgn="auto" latinLnBrk="0" hangingPunct="1">
              <a:lnSpc>
                <a:spcPct val="115000"/>
              </a:lnSpc>
              <a:spcBef>
                <a:spcPts val="0"/>
              </a:spcBef>
              <a:spcAft>
                <a:spcPts val="0"/>
              </a:spcAft>
              <a:buClr>
                <a:srgbClr val="000000"/>
              </a:buClr>
              <a:buSzPts val="1500"/>
              <a:buFont typeface="Nunito"/>
              <a:buChar char="●"/>
              <a:tabLst/>
              <a:defRPr/>
            </a:pPr>
            <a:r>
              <a:rPr kumimoji="0" lang="en" sz="1500" b="0" i="0" u="none" strike="noStrike" kern="0" cap="none" spc="0" normalizeH="0" baseline="0" noProof="0">
                <a:ln>
                  <a:noFill/>
                </a:ln>
                <a:solidFill>
                  <a:srgbClr val="000000"/>
                </a:solidFill>
                <a:effectLst/>
                <a:uLnTx/>
                <a:uFillTx/>
                <a:latin typeface="Nunito"/>
                <a:ea typeface="Nunito"/>
                <a:cs typeface="Nunito"/>
                <a:sym typeface="Nunito"/>
              </a:rPr>
              <a:t>&gt;, &lt;, =</a:t>
            </a:r>
            <a:endParaRPr kumimoji="0" sz="1500" b="0" i="0" u="none" strike="noStrike" kern="0" cap="none" spc="0" normalizeH="0" baseline="0" noProof="0">
              <a:ln>
                <a:noFill/>
              </a:ln>
              <a:solidFill>
                <a:srgbClr val="000000"/>
              </a:solidFill>
              <a:effectLst/>
              <a:uLnTx/>
              <a:uFillTx/>
              <a:latin typeface="Nunito"/>
              <a:ea typeface="Nunito"/>
              <a:cs typeface="Nunito"/>
              <a:sym typeface="Nunito"/>
            </a:endParaRPr>
          </a:p>
          <a:p>
            <a:pPr marL="457200" marR="0" lvl="0" indent="-323850" algn="l" defTabSz="914400" rtl="0" eaLnBrk="1" fontAlgn="auto" latinLnBrk="0" hangingPunct="1">
              <a:lnSpc>
                <a:spcPct val="115000"/>
              </a:lnSpc>
              <a:spcBef>
                <a:spcPts val="0"/>
              </a:spcBef>
              <a:spcAft>
                <a:spcPts val="0"/>
              </a:spcAft>
              <a:buClr>
                <a:srgbClr val="000000"/>
              </a:buClr>
              <a:buSzPts val="1500"/>
              <a:buFont typeface="Nunito"/>
              <a:buChar char="●"/>
              <a:tabLst/>
              <a:defRPr/>
            </a:pPr>
            <a:r>
              <a:rPr kumimoji="0" lang="en" sz="1500" b="0" i="0" u="none" strike="noStrike" kern="0" cap="none" spc="0" normalizeH="0" baseline="0" noProof="0">
                <a:ln>
                  <a:noFill/>
                </a:ln>
                <a:solidFill>
                  <a:srgbClr val="000000"/>
                </a:solidFill>
                <a:effectLst/>
                <a:uLnTx/>
                <a:uFillTx/>
                <a:latin typeface="Nunito"/>
                <a:ea typeface="Nunito"/>
                <a:cs typeface="Nunito"/>
                <a:sym typeface="Nunito"/>
              </a:rPr>
              <a:t>!=, &lt;&gt;</a:t>
            </a:r>
            <a:endParaRPr kumimoji="0" sz="1500" b="0" i="0" u="none" strike="noStrike" kern="0" cap="none" spc="0" normalizeH="0" baseline="0" noProof="0">
              <a:ln>
                <a:noFill/>
              </a:ln>
              <a:solidFill>
                <a:srgbClr val="000000"/>
              </a:solidFill>
              <a:effectLst/>
              <a:uLnTx/>
              <a:uFillTx/>
              <a:latin typeface="Nunito"/>
              <a:ea typeface="Nunito"/>
              <a:cs typeface="Nunito"/>
              <a:sym typeface="Nunito"/>
            </a:endParaRPr>
          </a:p>
          <a:p>
            <a:pPr marL="457200" marR="0" lvl="0" indent="-323850" algn="l" defTabSz="914400" rtl="0" eaLnBrk="1" fontAlgn="auto" latinLnBrk="0" hangingPunct="1">
              <a:lnSpc>
                <a:spcPct val="115000"/>
              </a:lnSpc>
              <a:spcBef>
                <a:spcPts val="0"/>
              </a:spcBef>
              <a:spcAft>
                <a:spcPts val="0"/>
              </a:spcAft>
              <a:buClr>
                <a:srgbClr val="000000"/>
              </a:buClr>
              <a:buSzPts val="1500"/>
              <a:buFont typeface="Nunito"/>
              <a:buChar char="●"/>
              <a:tabLst/>
              <a:defRPr/>
            </a:pPr>
            <a:r>
              <a:rPr kumimoji="0" lang="en" sz="1500" b="0" i="0" u="none" strike="noStrike" kern="0" cap="none" spc="0" normalizeH="0" baseline="0" noProof="0">
                <a:ln>
                  <a:noFill/>
                </a:ln>
                <a:solidFill>
                  <a:srgbClr val="000000"/>
                </a:solidFill>
                <a:effectLst/>
                <a:uLnTx/>
                <a:uFillTx/>
                <a:latin typeface="Nunito"/>
                <a:ea typeface="Nunito"/>
                <a:cs typeface="Nunito"/>
                <a:sym typeface="Nunito"/>
              </a:rPr>
              <a:t>LIKE</a:t>
            </a:r>
            <a:endParaRPr kumimoji="0" sz="1500" b="0" i="0" u="none" strike="noStrike" kern="0" cap="none" spc="0" normalizeH="0" baseline="0" noProof="0">
              <a:ln>
                <a:noFill/>
              </a:ln>
              <a:solidFill>
                <a:srgbClr val="000000"/>
              </a:solidFill>
              <a:effectLst/>
              <a:uLnTx/>
              <a:uFillTx/>
              <a:latin typeface="Nunito"/>
              <a:ea typeface="Nunito"/>
              <a:cs typeface="Nunito"/>
              <a:sym typeface="Nunito"/>
            </a:endParaRPr>
          </a:p>
          <a:p>
            <a:pPr marL="457200" marR="0" lvl="0" indent="-323850" algn="l" defTabSz="914400" rtl="0" eaLnBrk="1" fontAlgn="auto" latinLnBrk="0" hangingPunct="1">
              <a:lnSpc>
                <a:spcPct val="115000"/>
              </a:lnSpc>
              <a:spcBef>
                <a:spcPts val="0"/>
              </a:spcBef>
              <a:spcAft>
                <a:spcPts val="0"/>
              </a:spcAft>
              <a:buClr>
                <a:srgbClr val="000000"/>
              </a:buClr>
              <a:buSzPts val="1500"/>
              <a:buFont typeface="Nunito"/>
              <a:buChar char="●"/>
              <a:tabLst/>
              <a:defRPr/>
            </a:pPr>
            <a:r>
              <a:rPr kumimoji="0" lang="en" sz="1500" b="0" i="0" u="none" strike="noStrike" kern="0" cap="none" spc="0" normalizeH="0" baseline="0" noProof="0">
                <a:ln>
                  <a:noFill/>
                </a:ln>
                <a:solidFill>
                  <a:srgbClr val="000000"/>
                </a:solidFill>
                <a:effectLst/>
                <a:uLnTx/>
                <a:uFillTx/>
                <a:latin typeface="Nunito"/>
                <a:ea typeface="Nunito"/>
                <a:cs typeface="Nunito"/>
                <a:sym typeface="Nunito"/>
              </a:rPr>
              <a:t>BETWEEN</a:t>
            </a:r>
            <a:endParaRPr kumimoji="0" sz="1500" b="0" i="0" u="none" strike="noStrike" kern="0" cap="none" spc="0" normalizeH="0" baseline="0" noProof="0">
              <a:ln>
                <a:noFill/>
              </a:ln>
              <a:solidFill>
                <a:srgbClr val="000000"/>
              </a:solidFill>
              <a:effectLst/>
              <a:uLnTx/>
              <a:uFillTx/>
              <a:latin typeface="Nunito"/>
              <a:ea typeface="Nunito"/>
              <a:cs typeface="Nunito"/>
              <a:sym typeface="Nunito"/>
            </a:endParaRPr>
          </a:p>
          <a:p>
            <a:pPr marL="457200" marR="0" lvl="0" indent="-323850" algn="l" defTabSz="914400" rtl="0" eaLnBrk="1" fontAlgn="auto" latinLnBrk="0" hangingPunct="1">
              <a:lnSpc>
                <a:spcPct val="115000"/>
              </a:lnSpc>
              <a:spcBef>
                <a:spcPts val="0"/>
              </a:spcBef>
              <a:spcAft>
                <a:spcPts val="0"/>
              </a:spcAft>
              <a:buClr>
                <a:srgbClr val="000000"/>
              </a:buClr>
              <a:buSzPts val="1500"/>
              <a:buFont typeface="Nunito"/>
              <a:buChar char="●"/>
              <a:tabLst/>
              <a:defRPr/>
            </a:pPr>
            <a:r>
              <a:rPr kumimoji="0" lang="en" sz="1500" b="0" i="0" u="none" strike="noStrike" kern="0" cap="none" spc="0" normalizeH="0" baseline="0" noProof="0">
                <a:ln>
                  <a:noFill/>
                </a:ln>
                <a:solidFill>
                  <a:srgbClr val="000000"/>
                </a:solidFill>
                <a:effectLst/>
                <a:uLnTx/>
                <a:uFillTx/>
                <a:latin typeface="Nunito"/>
                <a:ea typeface="Nunito"/>
                <a:cs typeface="Nunito"/>
                <a:sym typeface="Nunito"/>
              </a:rPr>
              <a:t>IN</a:t>
            </a:r>
            <a:endParaRPr kumimoji="0" sz="1500" b="0" i="0" u="none" strike="noStrike" kern="0" cap="none" spc="0" normalizeH="0" baseline="0" noProof="0">
              <a:ln>
                <a:noFill/>
              </a:ln>
              <a:solidFill>
                <a:srgbClr val="000000"/>
              </a:solidFill>
              <a:effectLst/>
              <a:uLnTx/>
              <a:uFillTx/>
              <a:latin typeface="Nunito"/>
              <a:ea typeface="Nunito"/>
              <a:cs typeface="Nunito"/>
              <a:sym typeface="Nunito"/>
            </a:endParaRPr>
          </a:p>
          <a:p>
            <a:pPr marL="457200" marR="0" lvl="0" indent="-323850" algn="l" defTabSz="914400" rtl="0" eaLnBrk="1" fontAlgn="auto" latinLnBrk="0" hangingPunct="1">
              <a:lnSpc>
                <a:spcPct val="115000"/>
              </a:lnSpc>
              <a:spcBef>
                <a:spcPts val="0"/>
              </a:spcBef>
              <a:spcAft>
                <a:spcPts val="0"/>
              </a:spcAft>
              <a:buClr>
                <a:srgbClr val="000000"/>
              </a:buClr>
              <a:buSzPts val="1500"/>
              <a:buFont typeface="Nunito"/>
              <a:buChar char="●"/>
              <a:tabLst/>
              <a:defRPr/>
            </a:pPr>
            <a:r>
              <a:rPr kumimoji="0" lang="en" sz="1500" b="0" i="0" u="none" strike="noStrike" kern="0" cap="none" spc="0" normalizeH="0" baseline="0" noProof="0">
                <a:ln>
                  <a:noFill/>
                </a:ln>
                <a:solidFill>
                  <a:srgbClr val="000000"/>
                </a:solidFill>
                <a:effectLst/>
                <a:uLnTx/>
                <a:uFillTx/>
                <a:latin typeface="Nunito"/>
                <a:ea typeface="Nunito"/>
                <a:cs typeface="Nunito"/>
                <a:sym typeface="Nunito"/>
              </a:rPr>
              <a:t>IS NULL (refer to website)</a:t>
            </a:r>
            <a:endParaRPr kumimoji="0" sz="1500" b="0" i="0" u="none" strike="noStrike" kern="0" cap="none" spc="0" normalizeH="0" baseline="0" noProof="0">
              <a:ln>
                <a:noFill/>
              </a:ln>
              <a:solidFill>
                <a:srgbClr val="000000"/>
              </a:solidFill>
              <a:effectLst/>
              <a:uLnTx/>
              <a:uFillTx/>
              <a:latin typeface="Nunito"/>
              <a:ea typeface="Nunito"/>
              <a:cs typeface="Nunito"/>
              <a:sym typeface="Nunito"/>
            </a:endParaRPr>
          </a:p>
          <a:p>
            <a:pPr marL="457200" marR="0" lvl="0" indent="-323850" algn="l" defTabSz="914400" rtl="0" eaLnBrk="1" fontAlgn="auto" latinLnBrk="0" hangingPunct="1">
              <a:lnSpc>
                <a:spcPct val="115000"/>
              </a:lnSpc>
              <a:spcBef>
                <a:spcPts val="0"/>
              </a:spcBef>
              <a:spcAft>
                <a:spcPts val="0"/>
              </a:spcAft>
              <a:buClr>
                <a:srgbClr val="000000"/>
              </a:buClr>
              <a:buSzPts val="1500"/>
              <a:buFont typeface="Nunito"/>
              <a:buChar char="●"/>
              <a:tabLst/>
              <a:defRPr/>
            </a:pPr>
            <a:r>
              <a:rPr kumimoji="0" lang="en" sz="1500" b="0" i="0" u="none" strike="noStrike" kern="0" cap="none" spc="0" normalizeH="0" baseline="0" noProof="0">
                <a:ln>
                  <a:noFill/>
                </a:ln>
                <a:solidFill>
                  <a:srgbClr val="000000"/>
                </a:solidFill>
                <a:effectLst/>
                <a:uLnTx/>
                <a:uFillTx/>
                <a:latin typeface="Nunito"/>
                <a:ea typeface="Nunito"/>
                <a:cs typeface="Nunito"/>
                <a:sym typeface="Nunito"/>
              </a:rPr>
              <a:t>AND/OR</a:t>
            </a:r>
            <a:endParaRPr kumimoji="0" sz="1500" b="0" i="0" u="none" strike="noStrike" kern="0" cap="none" spc="0" normalizeH="0" baseline="0" noProof="0">
              <a:ln>
                <a:noFill/>
              </a:ln>
              <a:solidFill>
                <a:srgbClr val="000000"/>
              </a:solidFill>
              <a:effectLst/>
              <a:uLnTx/>
              <a:uFillTx/>
              <a:latin typeface="Nunito"/>
              <a:ea typeface="Nunito"/>
              <a:cs typeface="Nunito"/>
              <a:sym typeface="Nunito"/>
            </a:endParaRPr>
          </a:p>
          <a:p>
            <a:pPr marL="457200" marR="0" lvl="0" indent="-323850" algn="l" defTabSz="914400" rtl="0" eaLnBrk="1" fontAlgn="auto" latinLnBrk="0" hangingPunct="1">
              <a:lnSpc>
                <a:spcPct val="115000"/>
              </a:lnSpc>
              <a:spcBef>
                <a:spcPts val="0"/>
              </a:spcBef>
              <a:spcAft>
                <a:spcPts val="0"/>
              </a:spcAft>
              <a:buClr>
                <a:srgbClr val="000000"/>
              </a:buClr>
              <a:buSzPts val="1500"/>
              <a:buFont typeface="Nunito"/>
              <a:buChar char="●"/>
              <a:tabLst/>
              <a:defRPr/>
            </a:pPr>
            <a:r>
              <a:rPr kumimoji="0" lang="en" sz="1500" b="0" i="0" u="none" strike="noStrike" kern="0" cap="none" spc="0" normalizeH="0" baseline="0" noProof="0">
                <a:ln>
                  <a:noFill/>
                </a:ln>
                <a:solidFill>
                  <a:srgbClr val="000000"/>
                </a:solidFill>
                <a:effectLst/>
                <a:uLnTx/>
                <a:uFillTx/>
                <a:latin typeface="Nunito"/>
                <a:ea typeface="Nunito"/>
                <a:cs typeface="Nunito"/>
                <a:sym typeface="Nunito"/>
              </a:rPr>
              <a:t>NOT</a:t>
            </a:r>
            <a:endParaRPr kumimoji="0" sz="1500" b="0" i="0" u="none" strike="noStrike" kern="0" cap="none" spc="0" normalizeH="0" baseline="0" noProof="0">
              <a:ln>
                <a:noFill/>
              </a:ln>
              <a:solidFill>
                <a:srgbClr val="000000"/>
              </a:solidFill>
              <a:effectLst/>
              <a:uLnTx/>
              <a:uFillTx/>
              <a:latin typeface="Nunito"/>
              <a:ea typeface="Nunito"/>
              <a:cs typeface="Nunito"/>
              <a:sym typeface="Nunito"/>
            </a:endParaRPr>
          </a:p>
        </p:txBody>
      </p:sp>
    </p:spTree>
    <p:extLst>
      <p:ext uri="{BB962C8B-B14F-4D97-AF65-F5344CB8AC3E}">
        <p14:creationId xmlns:p14="http://schemas.microsoft.com/office/powerpoint/2010/main" val="4209474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Shape 57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Like and Wildcards Examples</a:t>
            </a:r>
            <a:endParaRPr/>
          </a:p>
          <a:p>
            <a:pPr marL="0" lvl="0" indent="0">
              <a:spcBef>
                <a:spcPts val="0"/>
              </a:spcBef>
              <a:spcAft>
                <a:spcPts val="0"/>
              </a:spcAft>
              <a:buNone/>
            </a:pPr>
            <a:endParaRPr/>
          </a:p>
        </p:txBody>
      </p:sp>
      <p:sp>
        <p:nvSpPr>
          <p:cNvPr id="571" name="Shape 57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11150">
              <a:lnSpc>
                <a:spcPct val="150000"/>
              </a:lnSpc>
              <a:spcBef>
                <a:spcPts val="0"/>
              </a:spcBef>
              <a:spcAft>
                <a:spcPts val="0"/>
              </a:spcAft>
              <a:buClr>
                <a:srgbClr val="000000"/>
              </a:buClr>
              <a:buSzPts val="1300"/>
              <a:buChar char="●"/>
            </a:pPr>
            <a:r>
              <a:rPr lang="en" dirty="0">
                <a:solidFill>
                  <a:srgbClr val="000000"/>
                </a:solidFill>
              </a:rPr>
              <a:t>Different between Like “%plus”, Like “plus%” and Like “%plus%”?</a:t>
            </a:r>
            <a:endParaRPr dirty="0">
              <a:solidFill>
                <a:srgbClr val="000000"/>
              </a:solidFill>
            </a:endParaRPr>
          </a:p>
          <a:p>
            <a:pPr marL="457200" lvl="0" indent="-311150">
              <a:lnSpc>
                <a:spcPct val="150000"/>
              </a:lnSpc>
              <a:spcBef>
                <a:spcPts val="0"/>
              </a:spcBef>
              <a:spcAft>
                <a:spcPts val="0"/>
              </a:spcAft>
              <a:buClr>
                <a:srgbClr val="000000"/>
              </a:buClr>
              <a:buSzPts val="1300"/>
              <a:buChar char="●"/>
            </a:pPr>
            <a:r>
              <a:rPr lang="en" dirty="0">
                <a:solidFill>
                  <a:srgbClr val="000000"/>
                </a:solidFill>
              </a:rPr>
              <a:t>Like “</a:t>
            </a:r>
            <a:r>
              <a:rPr lang="en" dirty="0" err="1">
                <a:solidFill>
                  <a:srgbClr val="000000"/>
                </a:solidFill>
              </a:rPr>
              <a:t>pl_s</a:t>
            </a:r>
            <a:r>
              <a:rPr lang="en" dirty="0">
                <a:solidFill>
                  <a:srgbClr val="000000"/>
                </a:solidFill>
              </a:rPr>
              <a:t>”</a:t>
            </a:r>
            <a:endParaRPr dirty="0">
              <a:solidFill>
                <a:srgbClr val="000000"/>
              </a:solidFill>
            </a:endParaRPr>
          </a:p>
        </p:txBody>
      </p:sp>
    </p:spTree>
    <p:extLst>
      <p:ext uri="{BB962C8B-B14F-4D97-AF65-F5344CB8AC3E}">
        <p14:creationId xmlns:p14="http://schemas.microsoft.com/office/powerpoint/2010/main" val="124097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p:nvPr/>
        </p:nvSpPr>
        <p:spPr>
          <a:xfrm>
            <a:off x="-2" y="674322"/>
            <a:ext cx="9144000" cy="4469100"/>
          </a:xfrm>
          <a:prstGeom prst="rect">
            <a:avLst/>
          </a:prstGeom>
          <a:solidFill>
            <a:srgbClr val="FFD03B"/>
          </a:solidFill>
          <a:ln>
            <a:noFill/>
          </a:ln>
        </p:spPr>
        <p:txBody>
          <a:bodyPr spcFirstLastPara="1" wrap="square" lIns="58925" tIns="58925" rIns="58925" bIns="58925" anchor="ctr" anchorCtr="0">
            <a:noAutofit/>
          </a:bodyPr>
          <a:lstStyle/>
          <a:p>
            <a:pPr marL="0" lvl="0" indent="0">
              <a:spcBef>
                <a:spcPts val="0"/>
              </a:spcBef>
              <a:spcAft>
                <a:spcPts val="0"/>
              </a:spcAft>
              <a:buNone/>
            </a:pPr>
            <a:endParaRPr/>
          </a:p>
        </p:txBody>
      </p:sp>
      <p:pic>
        <p:nvPicPr>
          <p:cNvPr id="262" name="Shape 262"/>
          <p:cNvPicPr preferRelativeResize="0"/>
          <p:nvPr/>
        </p:nvPicPr>
        <p:blipFill>
          <a:blip r:embed="rId3">
            <a:alphaModFix/>
          </a:blip>
          <a:stretch>
            <a:fillRect/>
          </a:stretch>
        </p:blipFill>
        <p:spPr>
          <a:xfrm>
            <a:off x="238008" y="116128"/>
            <a:ext cx="1580660" cy="482374"/>
          </a:xfrm>
          <a:prstGeom prst="rect">
            <a:avLst/>
          </a:prstGeom>
          <a:noFill/>
          <a:ln>
            <a:noFill/>
          </a:ln>
        </p:spPr>
      </p:pic>
      <p:grpSp>
        <p:nvGrpSpPr>
          <p:cNvPr id="263" name="Shape 263"/>
          <p:cNvGrpSpPr/>
          <p:nvPr/>
        </p:nvGrpSpPr>
        <p:grpSpPr>
          <a:xfrm>
            <a:off x="1024389" y="2981241"/>
            <a:ext cx="1321224" cy="1310039"/>
            <a:chOff x="-425632" y="7410182"/>
            <a:chExt cx="2981100" cy="3003300"/>
          </a:xfrm>
        </p:grpSpPr>
        <p:sp>
          <p:nvSpPr>
            <p:cNvPr id="264" name="Shape 264"/>
            <p:cNvSpPr/>
            <p:nvPr/>
          </p:nvSpPr>
          <p:spPr>
            <a:xfrm rot="346">
              <a:off x="-425632" y="7410332"/>
              <a:ext cx="2981100" cy="3003000"/>
            </a:xfrm>
            <a:prstGeom prst="ellipse">
              <a:avLst/>
            </a:prstGeom>
            <a:solidFill>
              <a:srgbClr val="666666"/>
            </a:solidFill>
            <a:ln>
              <a:noFill/>
            </a:ln>
          </p:spPr>
          <p:txBody>
            <a:bodyPr spcFirstLastPara="1" wrap="square" lIns="58925" tIns="58925" rIns="58925" bIns="58925" anchor="ctr" anchorCtr="0">
              <a:noAutofit/>
            </a:bodyPr>
            <a:lstStyle/>
            <a:p>
              <a:pPr marL="0" lvl="0" indent="0">
                <a:spcBef>
                  <a:spcPts val="0"/>
                </a:spcBef>
                <a:spcAft>
                  <a:spcPts val="0"/>
                </a:spcAft>
                <a:buNone/>
              </a:pPr>
              <a:endParaRPr/>
            </a:p>
          </p:txBody>
        </p:sp>
        <p:sp>
          <p:nvSpPr>
            <p:cNvPr id="265" name="Shape 265"/>
            <p:cNvSpPr/>
            <p:nvPr/>
          </p:nvSpPr>
          <p:spPr>
            <a:xfrm rot="436">
              <a:off x="-119042" y="7719207"/>
              <a:ext cx="2367900" cy="2385300"/>
            </a:xfrm>
            <a:prstGeom prst="ellipse">
              <a:avLst/>
            </a:prstGeom>
            <a:solidFill>
              <a:srgbClr val="FFFFFF"/>
            </a:solidFill>
            <a:ln w="9525" cap="flat" cmpd="sng">
              <a:solidFill>
                <a:srgbClr val="666666"/>
              </a:solidFill>
              <a:prstDash val="solid"/>
              <a:round/>
              <a:headEnd type="none" w="sm" len="sm"/>
              <a:tailEnd type="none" w="sm" len="sm"/>
            </a:ln>
          </p:spPr>
          <p:txBody>
            <a:bodyPr spcFirstLastPara="1" wrap="square" lIns="58925" tIns="58925" rIns="58925" bIns="58925" anchor="ctr" anchorCtr="0">
              <a:noAutofit/>
            </a:bodyPr>
            <a:lstStyle/>
            <a:p>
              <a:pPr marL="0" lvl="0" indent="0" rtl="0">
                <a:spcBef>
                  <a:spcPts val="0"/>
                </a:spcBef>
                <a:spcAft>
                  <a:spcPts val="0"/>
                </a:spcAft>
                <a:buNone/>
              </a:pPr>
              <a:r>
                <a:rPr lang="en" sz="6200" b="1">
                  <a:solidFill>
                    <a:srgbClr val="666666"/>
                  </a:solidFill>
                  <a:latin typeface="Raleway"/>
                  <a:ea typeface="Raleway"/>
                  <a:cs typeface="Raleway"/>
                  <a:sym typeface="Raleway"/>
                </a:rPr>
                <a:t>C</a:t>
              </a:r>
              <a:endParaRPr sz="6200" b="1">
                <a:solidFill>
                  <a:srgbClr val="666666"/>
                </a:solidFill>
                <a:latin typeface="Raleway"/>
                <a:ea typeface="Raleway"/>
                <a:cs typeface="Raleway"/>
                <a:sym typeface="Raleway"/>
              </a:endParaRPr>
            </a:p>
          </p:txBody>
        </p:sp>
      </p:grpSp>
      <p:sp>
        <p:nvSpPr>
          <p:cNvPr id="266" name="Shape 266"/>
          <p:cNvSpPr txBox="1"/>
          <p:nvPr/>
        </p:nvSpPr>
        <p:spPr>
          <a:xfrm>
            <a:off x="933750" y="1125932"/>
            <a:ext cx="7276500" cy="2356200"/>
          </a:xfrm>
          <a:prstGeom prst="rect">
            <a:avLst/>
          </a:prstGeom>
          <a:noFill/>
          <a:ln>
            <a:noFill/>
          </a:ln>
        </p:spPr>
        <p:txBody>
          <a:bodyPr spcFirstLastPara="1" wrap="square" lIns="58925" tIns="58925" rIns="58925" bIns="58925" anchor="ctr" anchorCtr="0">
            <a:noAutofit/>
          </a:bodyPr>
          <a:lstStyle/>
          <a:p>
            <a:pPr marL="0" lvl="0" indent="0" rtl="0">
              <a:spcBef>
                <a:spcPts val="0"/>
              </a:spcBef>
              <a:spcAft>
                <a:spcPts val="0"/>
              </a:spcAft>
              <a:buNone/>
            </a:pPr>
            <a:r>
              <a:rPr lang="en" sz="1400">
                <a:solidFill>
                  <a:schemeClr val="dk1"/>
                </a:solidFill>
                <a:latin typeface="Helvetica Neue"/>
                <a:ea typeface="Helvetica Neue"/>
                <a:cs typeface="Helvetica Neue"/>
                <a:sym typeface="Helvetica Neue"/>
              </a:rPr>
              <a:t>所有太阁官方网站以及在第三方平台课程中所产生的课程内容，如文本，图形，徽标，按钮图标，图像，音频剪辑，视频剪辑，直播流，数字下载，数据编辑和软件均属于太阁所有并受版权法保护。</a:t>
            </a:r>
            <a:endParaRPr sz="900">
              <a:solidFill>
                <a:schemeClr val="dk1"/>
              </a:solidFill>
            </a:endParaRPr>
          </a:p>
          <a:p>
            <a:pPr marL="0" lvl="0" indent="0" rtl="0">
              <a:spcBef>
                <a:spcPts val="0"/>
              </a:spcBef>
              <a:spcAft>
                <a:spcPts val="0"/>
              </a:spcAft>
              <a:buNone/>
            </a:pPr>
            <a:endParaRPr sz="1400">
              <a:solidFill>
                <a:schemeClr val="dk1"/>
              </a:solidFill>
              <a:latin typeface="Helvetica Neue"/>
              <a:ea typeface="Helvetica Neue"/>
              <a:cs typeface="Helvetica Neue"/>
              <a:sym typeface="Helvetica Neue"/>
            </a:endParaRPr>
          </a:p>
          <a:p>
            <a:pPr marL="0" lvl="0" indent="0" rtl="0">
              <a:spcBef>
                <a:spcPts val="0"/>
              </a:spcBef>
              <a:spcAft>
                <a:spcPts val="0"/>
              </a:spcAft>
              <a:buNone/>
            </a:pPr>
            <a:r>
              <a:rPr lang="en" sz="1400">
                <a:solidFill>
                  <a:schemeClr val="dk1"/>
                </a:solidFill>
                <a:latin typeface="Helvetica Neue"/>
                <a:ea typeface="Helvetica Neue"/>
                <a:cs typeface="Helvetica Neue"/>
                <a:sym typeface="Helvetica Neue"/>
              </a:rPr>
              <a:t>对于任何尝试散播或转售BitTiger的所属资料的行为，太阁将采取适当的法律行动。</a:t>
            </a:r>
            <a:endParaRPr sz="900">
              <a:solidFill>
                <a:schemeClr val="dk1"/>
              </a:solidFill>
            </a:endParaRPr>
          </a:p>
          <a:p>
            <a:pPr marL="0" lvl="0" indent="0" rtl="0">
              <a:spcBef>
                <a:spcPts val="0"/>
              </a:spcBef>
              <a:spcAft>
                <a:spcPts val="0"/>
              </a:spcAft>
              <a:buNone/>
            </a:pPr>
            <a:endParaRPr sz="1400">
              <a:solidFill>
                <a:schemeClr val="dk1"/>
              </a:solidFill>
              <a:latin typeface="Helvetica Neue"/>
              <a:ea typeface="Helvetica Neue"/>
              <a:cs typeface="Helvetica Neue"/>
              <a:sym typeface="Helvetica Neue"/>
            </a:endParaRPr>
          </a:p>
          <a:p>
            <a:pPr marL="0" lvl="0" indent="0" rtl="0">
              <a:spcBef>
                <a:spcPts val="0"/>
              </a:spcBef>
              <a:spcAft>
                <a:spcPts val="0"/>
              </a:spcAft>
              <a:buNone/>
            </a:pPr>
            <a:endParaRPr sz="900"/>
          </a:p>
        </p:txBody>
      </p:sp>
      <p:sp>
        <p:nvSpPr>
          <p:cNvPr id="267" name="Shape 267"/>
          <p:cNvSpPr txBox="1"/>
          <p:nvPr/>
        </p:nvSpPr>
        <p:spPr>
          <a:xfrm>
            <a:off x="2776869" y="3129627"/>
            <a:ext cx="6762300" cy="1581900"/>
          </a:xfrm>
          <a:prstGeom prst="rect">
            <a:avLst/>
          </a:prstGeom>
          <a:noFill/>
          <a:ln>
            <a:noFill/>
          </a:ln>
        </p:spPr>
        <p:txBody>
          <a:bodyPr spcFirstLastPara="1" wrap="square" lIns="58925" tIns="58925" rIns="58925" bIns="58925" anchor="ctr" anchorCtr="0">
            <a:noAutofit/>
          </a:bodyPr>
          <a:lstStyle/>
          <a:p>
            <a:pPr marL="0" lvl="0" indent="0" rtl="0">
              <a:spcBef>
                <a:spcPts val="0"/>
              </a:spcBef>
              <a:spcAft>
                <a:spcPts val="0"/>
              </a:spcAft>
              <a:buNone/>
            </a:pPr>
            <a:r>
              <a:rPr lang="en" sz="1200">
                <a:latin typeface="Helvetica Neue"/>
                <a:ea typeface="Helvetica Neue"/>
                <a:cs typeface="Helvetica Neue"/>
                <a:sym typeface="Helvetica Neue"/>
              </a:rPr>
              <a:t>有关详情，请参阅 </a:t>
            </a:r>
            <a:endParaRPr sz="1200"/>
          </a:p>
          <a:p>
            <a:pPr marL="0" lvl="0" indent="0" rtl="0">
              <a:spcBef>
                <a:spcPts val="0"/>
              </a:spcBef>
              <a:spcAft>
                <a:spcPts val="0"/>
              </a:spcAft>
              <a:buNone/>
            </a:pPr>
            <a:r>
              <a:rPr lang="en" sz="1200" u="sng">
                <a:latin typeface="Helvetica Neue"/>
                <a:ea typeface="Helvetica Neue"/>
                <a:cs typeface="Helvetica Neue"/>
                <a:sym typeface="Helvetica Neue"/>
                <a:hlinkClick r:id="rId4"/>
              </a:rPr>
              <a:t>https://www.bittiger.io/termsofuse</a:t>
            </a:r>
            <a:r>
              <a:rPr lang="en" sz="1200">
                <a:latin typeface="Helvetica Neue"/>
                <a:ea typeface="Helvetica Neue"/>
                <a:cs typeface="Helvetica Neue"/>
                <a:sym typeface="Helvetica Neue"/>
              </a:rPr>
              <a:t>  </a:t>
            </a:r>
            <a:r>
              <a:rPr lang="en" sz="1200" u="sng">
                <a:solidFill>
                  <a:schemeClr val="dk1"/>
                </a:solidFill>
                <a:latin typeface="Helvetica Neue"/>
                <a:ea typeface="Helvetica Neue"/>
                <a:cs typeface="Helvetica Neue"/>
                <a:sym typeface="Helvetica Neue"/>
                <a:hlinkClick r:id="rId5"/>
              </a:rPr>
              <a:t>https://www.bittiger.io/termsofservice</a:t>
            </a:r>
            <a:endParaRPr sz="1200">
              <a:solidFill>
                <a:schemeClr val="dk1"/>
              </a:solidFill>
            </a:endParaRPr>
          </a:p>
          <a:p>
            <a:pPr marL="0" lvl="0" indent="0" rtl="0">
              <a:spcBef>
                <a:spcPts val="0"/>
              </a:spcBef>
              <a:spcAft>
                <a:spcPts val="0"/>
              </a:spcAft>
              <a:buNone/>
            </a:pPr>
            <a:endParaRPr sz="1200">
              <a:latin typeface="Helvetica Neue"/>
              <a:ea typeface="Helvetica Neue"/>
              <a:cs typeface="Helvetica Neue"/>
              <a:sym typeface="Helvetica Neue"/>
            </a:endParaRPr>
          </a:p>
          <a:p>
            <a:pPr marL="0" lvl="0" indent="0" rtl="0">
              <a:spcBef>
                <a:spcPts val="0"/>
              </a:spcBef>
              <a:spcAft>
                <a:spcPts val="0"/>
              </a:spcAft>
              <a:buNone/>
            </a:pPr>
            <a:endParaRPr sz="1200"/>
          </a:p>
        </p:txBody>
      </p:sp>
      <p:sp>
        <p:nvSpPr>
          <p:cNvPr id="268" name="Shape 268"/>
          <p:cNvSpPr/>
          <p:nvPr/>
        </p:nvSpPr>
        <p:spPr>
          <a:xfrm>
            <a:off x="3678825" y="926504"/>
            <a:ext cx="1366200" cy="3885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Helvetica Neue"/>
              <a:buNone/>
            </a:pPr>
            <a:r>
              <a:rPr lang="en" sz="2300" b="1" i="0" u="none" strike="noStrike" cap="none">
                <a:solidFill>
                  <a:srgbClr val="000000"/>
                </a:solidFill>
                <a:latin typeface="Helvetica Neue"/>
                <a:ea typeface="Helvetica Neue"/>
                <a:cs typeface="Helvetica Neue"/>
                <a:sym typeface="Helvetica Neue"/>
              </a:rPr>
              <a:t>版权声明</a:t>
            </a:r>
            <a:endParaRPr sz="9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Shape 57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SQL Syntax: AGGREGATE FUNCTIONS</a:t>
            </a:r>
            <a:endParaRPr/>
          </a:p>
          <a:p>
            <a:pPr marL="0" lvl="0" indent="0">
              <a:spcBef>
                <a:spcPts val="0"/>
              </a:spcBef>
              <a:spcAft>
                <a:spcPts val="0"/>
              </a:spcAft>
              <a:buNone/>
            </a:pPr>
            <a:endParaRPr/>
          </a:p>
        </p:txBody>
      </p:sp>
      <p:graphicFrame>
        <p:nvGraphicFramePr>
          <p:cNvPr id="577" name="Shape 577"/>
          <p:cNvGraphicFramePr/>
          <p:nvPr/>
        </p:nvGraphicFramePr>
        <p:xfrm>
          <a:off x="1303800" y="1597875"/>
          <a:ext cx="5898175" cy="2569284"/>
        </p:xfrm>
        <a:graphic>
          <a:graphicData uri="http://schemas.openxmlformats.org/drawingml/2006/table">
            <a:tbl>
              <a:tblPr>
                <a:solidFill>
                  <a:srgbClr val="FFFFFF"/>
                </a:solidFill>
              </a:tblPr>
              <a:tblGrid>
                <a:gridCol w="997400">
                  <a:extLst>
                    <a:ext uri="{9D8B030D-6E8A-4147-A177-3AD203B41FA5}">
                      <a16:colId xmlns:a16="http://schemas.microsoft.com/office/drawing/2014/main" val="20000"/>
                    </a:ext>
                  </a:extLst>
                </a:gridCol>
                <a:gridCol w="4900775">
                  <a:extLst>
                    <a:ext uri="{9D8B030D-6E8A-4147-A177-3AD203B41FA5}">
                      <a16:colId xmlns:a16="http://schemas.microsoft.com/office/drawing/2014/main" val="20001"/>
                    </a:ext>
                  </a:extLst>
                </a:gridCol>
              </a:tblGrid>
              <a:tr h="0">
                <a:tc>
                  <a:txBody>
                    <a:bodyPr/>
                    <a:lstStyle/>
                    <a:p>
                      <a:pPr marL="0" lvl="0" indent="0" rtl="0">
                        <a:lnSpc>
                          <a:spcPct val="115000"/>
                        </a:lnSpc>
                        <a:spcBef>
                          <a:spcPts val="0"/>
                        </a:spcBef>
                        <a:spcAft>
                          <a:spcPts val="0"/>
                        </a:spcAft>
                        <a:buNone/>
                      </a:pPr>
                      <a:r>
                        <a:rPr lang="en">
                          <a:highlight>
                            <a:srgbClr val="FFFFFF"/>
                          </a:highlight>
                          <a:latin typeface="Proxima Nova"/>
                          <a:ea typeface="Proxima Nova"/>
                          <a:cs typeface="Proxima Nova"/>
                          <a:sym typeface="Proxima Nova"/>
                        </a:rPr>
                        <a:t>MIN</a:t>
                      </a:r>
                      <a:endParaRPr>
                        <a:highlight>
                          <a:srgbClr val="FFFFFF"/>
                        </a:highlight>
                        <a:latin typeface="Proxima Nova"/>
                        <a:ea typeface="Proxima Nova"/>
                        <a:cs typeface="Proxima Nova"/>
                        <a:sym typeface="Proxima Nova"/>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a:highlight>
                            <a:srgbClr val="FFFFFF"/>
                          </a:highlight>
                          <a:latin typeface="Proxima Nova"/>
                          <a:ea typeface="Proxima Nova"/>
                          <a:cs typeface="Proxima Nova"/>
                          <a:sym typeface="Proxima Nova"/>
                        </a:rPr>
                        <a:t>returns the smallest value in a given column</a:t>
                      </a:r>
                      <a:endParaRPr>
                        <a:highlight>
                          <a:srgbClr val="FFFFFF"/>
                        </a:highlight>
                        <a:latin typeface="Proxima Nova"/>
                        <a:ea typeface="Proxima Nova"/>
                        <a:cs typeface="Proxima Nova"/>
                        <a:sym typeface="Proxima Nova"/>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rtl="0">
                        <a:lnSpc>
                          <a:spcPct val="115000"/>
                        </a:lnSpc>
                        <a:spcBef>
                          <a:spcPts val="0"/>
                        </a:spcBef>
                        <a:spcAft>
                          <a:spcPts val="0"/>
                        </a:spcAft>
                        <a:buNone/>
                      </a:pPr>
                      <a:r>
                        <a:rPr lang="en">
                          <a:highlight>
                            <a:srgbClr val="FFFFFF"/>
                          </a:highlight>
                          <a:latin typeface="Proxima Nova"/>
                          <a:ea typeface="Proxima Nova"/>
                          <a:cs typeface="Proxima Nova"/>
                          <a:sym typeface="Proxima Nova"/>
                        </a:rPr>
                        <a:t>MAX</a:t>
                      </a:r>
                      <a:endParaRPr>
                        <a:highlight>
                          <a:srgbClr val="FFFFFF"/>
                        </a:highlight>
                        <a:latin typeface="Proxima Nova"/>
                        <a:ea typeface="Proxima Nova"/>
                        <a:cs typeface="Proxima Nova"/>
                        <a:sym typeface="Proxima Nova"/>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a:highlight>
                            <a:srgbClr val="FFFFFF"/>
                          </a:highlight>
                          <a:latin typeface="Proxima Nova"/>
                          <a:ea typeface="Proxima Nova"/>
                          <a:cs typeface="Proxima Nova"/>
                          <a:sym typeface="Proxima Nova"/>
                        </a:rPr>
                        <a:t>returns the largest value in a given column</a:t>
                      </a:r>
                      <a:endParaRPr>
                        <a:highlight>
                          <a:srgbClr val="FFFFFF"/>
                        </a:highlight>
                        <a:latin typeface="Proxima Nova"/>
                        <a:ea typeface="Proxima Nova"/>
                        <a:cs typeface="Proxima Nova"/>
                        <a:sym typeface="Proxima Nova"/>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rtl="0">
                        <a:lnSpc>
                          <a:spcPct val="115000"/>
                        </a:lnSpc>
                        <a:spcBef>
                          <a:spcPts val="0"/>
                        </a:spcBef>
                        <a:spcAft>
                          <a:spcPts val="0"/>
                        </a:spcAft>
                        <a:buNone/>
                      </a:pPr>
                      <a:r>
                        <a:rPr lang="en">
                          <a:highlight>
                            <a:srgbClr val="FFFFFF"/>
                          </a:highlight>
                          <a:latin typeface="Proxima Nova"/>
                          <a:ea typeface="Proxima Nova"/>
                          <a:cs typeface="Proxima Nova"/>
                          <a:sym typeface="Proxima Nova"/>
                        </a:rPr>
                        <a:t>SUM</a:t>
                      </a:r>
                      <a:endParaRPr>
                        <a:highlight>
                          <a:srgbClr val="FFFFFF"/>
                        </a:highlight>
                        <a:latin typeface="Proxima Nova"/>
                        <a:ea typeface="Proxima Nova"/>
                        <a:cs typeface="Proxima Nova"/>
                        <a:sym typeface="Proxima Nova"/>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a:highlight>
                            <a:srgbClr val="FFFFFF"/>
                          </a:highlight>
                          <a:latin typeface="Proxima Nova"/>
                          <a:ea typeface="Proxima Nova"/>
                          <a:cs typeface="Proxima Nova"/>
                          <a:sym typeface="Proxima Nova"/>
                        </a:rPr>
                        <a:t>returns the sum of the numeric values in a given column</a:t>
                      </a:r>
                      <a:endParaRPr>
                        <a:highlight>
                          <a:srgbClr val="FFFFFF"/>
                        </a:highlight>
                        <a:latin typeface="Proxima Nova"/>
                        <a:ea typeface="Proxima Nova"/>
                        <a:cs typeface="Proxima Nova"/>
                        <a:sym typeface="Proxima Nova"/>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rtl="0">
                        <a:lnSpc>
                          <a:spcPct val="115000"/>
                        </a:lnSpc>
                        <a:spcBef>
                          <a:spcPts val="0"/>
                        </a:spcBef>
                        <a:spcAft>
                          <a:spcPts val="0"/>
                        </a:spcAft>
                        <a:buNone/>
                      </a:pPr>
                      <a:r>
                        <a:rPr lang="en">
                          <a:highlight>
                            <a:srgbClr val="FFFFFF"/>
                          </a:highlight>
                          <a:latin typeface="Proxima Nova"/>
                          <a:ea typeface="Proxima Nova"/>
                          <a:cs typeface="Proxima Nova"/>
                          <a:sym typeface="Proxima Nova"/>
                        </a:rPr>
                        <a:t>AVG</a:t>
                      </a:r>
                      <a:endParaRPr>
                        <a:highlight>
                          <a:srgbClr val="FFFFFF"/>
                        </a:highlight>
                        <a:latin typeface="Proxima Nova"/>
                        <a:ea typeface="Proxima Nova"/>
                        <a:cs typeface="Proxima Nova"/>
                        <a:sym typeface="Proxima Nova"/>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a:highlight>
                            <a:srgbClr val="FFFFFF"/>
                          </a:highlight>
                          <a:latin typeface="Proxima Nova"/>
                          <a:ea typeface="Proxima Nova"/>
                          <a:cs typeface="Proxima Nova"/>
                          <a:sym typeface="Proxima Nova"/>
                        </a:rPr>
                        <a:t>returns the average value of a given column</a:t>
                      </a:r>
                      <a:endParaRPr>
                        <a:highlight>
                          <a:srgbClr val="FFFFFF"/>
                        </a:highlight>
                        <a:latin typeface="Proxima Nova"/>
                        <a:ea typeface="Proxima Nova"/>
                        <a:cs typeface="Proxima Nova"/>
                        <a:sym typeface="Proxima Nova"/>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rtl="0">
                        <a:lnSpc>
                          <a:spcPct val="115000"/>
                        </a:lnSpc>
                        <a:spcBef>
                          <a:spcPts val="0"/>
                        </a:spcBef>
                        <a:spcAft>
                          <a:spcPts val="0"/>
                        </a:spcAft>
                        <a:buNone/>
                      </a:pPr>
                      <a:r>
                        <a:rPr lang="en">
                          <a:highlight>
                            <a:srgbClr val="FFFFFF"/>
                          </a:highlight>
                          <a:latin typeface="Proxima Nova"/>
                          <a:ea typeface="Proxima Nova"/>
                          <a:cs typeface="Proxima Nova"/>
                          <a:sym typeface="Proxima Nova"/>
                        </a:rPr>
                        <a:t>COUNT</a:t>
                      </a:r>
                      <a:endParaRPr>
                        <a:highlight>
                          <a:srgbClr val="FFFFFF"/>
                        </a:highlight>
                        <a:latin typeface="Proxima Nova"/>
                        <a:ea typeface="Proxima Nova"/>
                        <a:cs typeface="Proxima Nova"/>
                        <a:sym typeface="Proxima Nova"/>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a:highlight>
                            <a:srgbClr val="FFFFFF"/>
                          </a:highlight>
                          <a:latin typeface="Proxima Nova"/>
                          <a:ea typeface="Proxima Nova"/>
                          <a:cs typeface="Proxima Nova"/>
                          <a:sym typeface="Proxima Nova"/>
                        </a:rPr>
                        <a:t>returns the total number of values in a given column</a:t>
                      </a:r>
                      <a:endParaRPr>
                        <a:highlight>
                          <a:srgbClr val="FFFFFF"/>
                        </a:highlight>
                        <a:latin typeface="Proxima Nova"/>
                        <a:ea typeface="Proxima Nova"/>
                        <a:cs typeface="Proxima Nova"/>
                        <a:sym typeface="Proxima Nova"/>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rtl="0">
                        <a:lnSpc>
                          <a:spcPct val="115000"/>
                        </a:lnSpc>
                        <a:spcBef>
                          <a:spcPts val="0"/>
                        </a:spcBef>
                        <a:spcAft>
                          <a:spcPts val="0"/>
                        </a:spcAft>
                        <a:buNone/>
                      </a:pPr>
                      <a:r>
                        <a:rPr lang="en">
                          <a:highlight>
                            <a:srgbClr val="FFFFFF"/>
                          </a:highlight>
                          <a:latin typeface="Proxima Nova"/>
                          <a:ea typeface="Proxima Nova"/>
                          <a:cs typeface="Proxima Nova"/>
                          <a:sym typeface="Proxima Nova"/>
                        </a:rPr>
                        <a:t>COUNT(*)</a:t>
                      </a:r>
                      <a:endParaRPr>
                        <a:highlight>
                          <a:srgbClr val="FFFFFF"/>
                        </a:highlight>
                        <a:latin typeface="Proxima Nova"/>
                        <a:ea typeface="Proxima Nova"/>
                        <a:cs typeface="Proxima Nova"/>
                        <a:sym typeface="Proxima Nova"/>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
                          <a:highlight>
                            <a:srgbClr val="FFFFFF"/>
                          </a:highlight>
                          <a:latin typeface="Proxima Nova"/>
                          <a:ea typeface="Proxima Nova"/>
                          <a:cs typeface="Proxima Nova"/>
                          <a:sym typeface="Proxima Nova"/>
                        </a:rPr>
                        <a:t>returns the number of rows in a table</a:t>
                      </a:r>
                      <a:endParaRPr>
                        <a:highlight>
                          <a:srgbClr val="FFFFFF"/>
                        </a:highlight>
                        <a:latin typeface="Proxima Nova"/>
                        <a:ea typeface="Proxima Nova"/>
                        <a:cs typeface="Proxima Nova"/>
                        <a:sym typeface="Proxima Nova"/>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578" name="Shape 578"/>
          <p:cNvSpPr txBox="1"/>
          <p:nvPr/>
        </p:nvSpPr>
        <p:spPr>
          <a:xfrm>
            <a:off x="4568700" y="4809325"/>
            <a:ext cx="4575300" cy="2745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Calibri"/>
                <a:ea typeface="Calibri"/>
                <a:cs typeface="Calibri"/>
                <a:sym typeface="Calibri"/>
              </a:rPr>
              <a:t>Practice Link: </a:t>
            </a:r>
            <a:r>
              <a:rPr kumimoji="0" lang="en" sz="1000" b="0" i="0" u="sng" strike="noStrike" kern="0" cap="none" spc="0" normalizeH="0" baseline="0" noProof="0">
                <a:ln>
                  <a:noFill/>
                </a:ln>
                <a:solidFill>
                  <a:srgbClr val="27278B"/>
                </a:solidFill>
                <a:effectLst/>
                <a:uLnTx/>
                <a:uFillTx/>
                <a:latin typeface="Calibri"/>
                <a:ea typeface="Calibri"/>
                <a:cs typeface="Calibri"/>
                <a:sym typeface="Calibri"/>
                <a:hlinkClick r:id="rId3"/>
              </a:rPr>
              <a:t>https://www.w3schools.com/sql/trysql.asp?filename=trysql_select_all</a:t>
            </a:r>
            <a:endParaRPr kumimoji="0" sz="10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443111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Shape 58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SQL Syntax: GROUP  BY</a:t>
            </a:r>
            <a:endParaRPr/>
          </a:p>
        </p:txBody>
      </p:sp>
      <p:sp>
        <p:nvSpPr>
          <p:cNvPr id="584" name="Shape 58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585" name="Shape 585"/>
          <p:cNvPicPr preferRelativeResize="0"/>
          <p:nvPr/>
        </p:nvPicPr>
        <p:blipFill>
          <a:blip r:embed="rId3">
            <a:alphaModFix/>
          </a:blip>
          <a:stretch>
            <a:fillRect/>
          </a:stretch>
        </p:blipFill>
        <p:spPr>
          <a:xfrm>
            <a:off x="979175" y="1152473"/>
            <a:ext cx="7185649" cy="3229300"/>
          </a:xfrm>
          <a:prstGeom prst="rect">
            <a:avLst/>
          </a:prstGeom>
          <a:noFill/>
          <a:ln>
            <a:noFill/>
          </a:ln>
        </p:spPr>
      </p:pic>
      <p:sp>
        <p:nvSpPr>
          <p:cNvPr id="586" name="Shape 586"/>
          <p:cNvSpPr txBox="1"/>
          <p:nvPr/>
        </p:nvSpPr>
        <p:spPr>
          <a:xfrm>
            <a:off x="4568700" y="4809325"/>
            <a:ext cx="4575300" cy="2745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Calibri"/>
                <a:ea typeface="Calibri"/>
                <a:cs typeface="Calibri"/>
                <a:sym typeface="Calibri"/>
              </a:rPr>
              <a:t>Practice Link: </a:t>
            </a:r>
            <a:r>
              <a:rPr kumimoji="0" lang="en" sz="1000" b="0" i="0" u="sng" strike="noStrike" kern="0" cap="none" spc="0" normalizeH="0" baseline="0" noProof="0">
                <a:ln>
                  <a:noFill/>
                </a:ln>
                <a:solidFill>
                  <a:srgbClr val="27278B"/>
                </a:solidFill>
                <a:effectLst/>
                <a:uLnTx/>
                <a:uFillTx/>
                <a:latin typeface="Calibri"/>
                <a:ea typeface="Calibri"/>
                <a:cs typeface="Calibri"/>
                <a:sym typeface="Calibri"/>
                <a:hlinkClick r:id="rId4"/>
              </a:rPr>
              <a:t>https://www.w3schools.com/sql/trysql.asp?filename=trysql_select_all</a:t>
            </a:r>
            <a:endParaRPr kumimoji="0" sz="10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677157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Shape 59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SQL Syntax: HAVING</a:t>
            </a:r>
            <a:endParaRPr/>
          </a:p>
          <a:p>
            <a:pPr marL="0" lvl="0" indent="0">
              <a:spcBef>
                <a:spcPts val="0"/>
              </a:spcBef>
              <a:spcAft>
                <a:spcPts val="0"/>
              </a:spcAft>
              <a:buNone/>
            </a:pPr>
            <a:endParaRPr/>
          </a:p>
        </p:txBody>
      </p:sp>
      <p:pic>
        <p:nvPicPr>
          <p:cNvPr id="592" name="Shape 592"/>
          <p:cNvPicPr preferRelativeResize="0"/>
          <p:nvPr/>
        </p:nvPicPr>
        <p:blipFill>
          <a:blip r:embed="rId3">
            <a:alphaModFix/>
          </a:blip>
          <a:stretch>
            <a:fillRect/>
          </a:stretch>
        </p:blipFill>
        <p:spPr>
          <a:xfrm>
            <a:off x="1153500" y="2340125"/>
            <a:ext cx="6617874" cy="2730176"/>
          </a:xfrm>
          <a:prstGeom prst="rect">
            <a:avLst/>
          </a:prstGeom>
          <a:noFill/>
          <a:ln>
            <a:noFill/>
          </a:ln>
        </p:spPr>
      </p:pic>
      <p:pic>
        <p:nvPicPr>
          <p:cNvPr id="593" name="Shape 593"/>
          <p:cNvPicPr preferRelativeResize="0"/>
          <p:nvPr/>
        </p:nvPicPr>
        <p:blipFill>
          <a:blip r:embed="rId4">
            <a:alphaModFix/>
          </a:blip>
          <a:stretch>
            <a:fillRect/>
          </a:stretch>
        </p:blipFill>
        <p:spPr>
          <a:xfrm>
            <a:off x="1721125" y="1079646"/>
            <a:ext cx="5100749" cy="1322400"/>
          </a:xfrm>
          <a:prstGeom prst="rect">
            <a:avLst/>
          </a:prstGeom>
          <a:noFill/>
          <a:ln>
            <a:noFill/>
          </a:ln>
        </p:spPr>
      </p:pic>
      <p:cxnSp>
        <p:nvCxnSpPr>
          <p:cNvPr id="594" name="Shape 594"/>
          <p:cNvCxnSpPr/>
          <p:nvPr/>
        </p:nvCxnSpPr>
        <p:spPr>
          <a:xfrm rot="10800000" flipH="1">
            <a:off x="4664875" y="2053900"/>
            <a:ext cx="2126100" cy="10200"/>
          </a:xfrm>
          <a:prstGeom prst="straightConnector1">
            <a:avLst/>
          </a:prstGeom>
          <a:noFill/>
          <a:ln w="9525" cap="flat" cmpd="sng">
            <a:solidFill>
              <a:schemeClr val="dk2"/>
            </a:solidFill>
            <a:prstDash val="solid"/>
            <a:round/>
            <a:headEnd type="none" w="med" len="med"/>
            <a:tailEnd type="none" w="med" len="med"/>
          </a:ln>
        </p:spPr>
      </p:cxnSp>
      <p:sp>
        <p:nvSpPr>
          <p:cNvPr id="595" name="Shape 595"/>
          <p:cNvSpPr txBox="1"/>
          <p:nvPr/>
        </p:nvSpPr>
        <p:spPr>
          <a:xfrm>
            <a:off x="6241425" y="3162475"/>
            <a:ext cx="2661300" cy="5013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Arial"/>
                <a:cs typeface="Arial"/>
                <a:sym typeface="Arial"/>
              </a:rPr>
              <a:t>Having 里的condition并不一定要出现在select里</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6" name="Shape 596"/>
          <p:cNvSpPr txBox="1"/>
          <p:nvPr/>
        </p:nvSpPr>
        <p:spPr>
          <a:xfrm>
            <a:off x="4568700" y="4809325"/>
            <a:ext cx="4575300" cy="2745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Calibri"/>
                <a:ea typeface="Calibri"/>
                <a:cs typeface="Calibri"/>
                <a:sym typeface="Calibri"/>
              </a:rPr>
              <a:t>Practice Link: </a:t>
            </a:r>
            <a:r>
              <a:rPr kumimoji="0" lang="en" sz="1000" b="0" i="0" u="sng" strike="noStrike" kern="0" cap="none" spc="0" normalizeH="0" baseline="0" noProof="0">
                <a:ln>
                  <a:noFill/>
                </a:ln>
                <a:solidFill>
                  <a:srgbClr val="27278B"/>
                </a:solidFill>
                <a:effectLst/>
                <a:uLnTx/>
                <a:uFillTx/>
                <a:latin typeface="Calibri"/>
                <a:ea typeface="Calibri"/>
                <a:cs typeface="Calibri"/>
                <a:sym typeface="Calibri"/>
                <a:hlinkClick r:id="rId5"/>
              </a:rPr>
              <a:t>https://www.w3schools.com/sql/trysql.asp?filename=trysql_select_all</a:t>
            </a:r>
            <a:endParaRPr kumimoji="0" sz="10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527201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Shape 60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SQL Syntax: HAVING</a:t>
            </a:r>
            <a:endParaRPr/>
          </a:p>
          <a:p>
            <a:pPr marL="0" lvl="0" indent="0" rtl="0">
              <a:spcBef>
                <a:spcPts val="0"/>
              </a:spcBef>
              <a:spcAft>
                <a:spcPts val="0"/>
              </a:spcAft>
              <a:buNone/>
            </a:pPr>
            <a:endParaRPr/>
          </a:p>
        </p:txBody>
      </p:sp>
      <p:pic>
        <p:nvPicPr>
          <p:cNvPr id="602" name="Shape 602"/>
          <p:cNvPicPr preferRelativeResize="0"/>
          <p:nvPr/>
        </p:nvPicPr>
        <p:blipFill>
          <a:blip r:embed="rId3">
            <a:alphaModFix/>
          </a:blip>
          <a:stretch>
            <a:fillRect/>
          </a:stretch>
        </p:blipFill>
        <p:spPr>
          <a:xfrm>
            <a:off x="1153500" y="2340125"/>
            <a:ext cx="6617874" cy="2730176"/>
          </a:xfrm>
          <a:prstGeom prst="rect">
            <a:avLst/>
          </a:prstGeom>
          <a:noFill/>
          <a:ln>
            <a:noFill/>
          </a:ln>
        </p:spPr>
      </p:pic>
      <p:pic>
        <p:nvPicPr>
          <p:cNvPr id="603" name="Shape 603"/>
          <p:cNvPicPr preferRelativeResize="0"/>
          <p:nvPr/>
        </p:nvPicPr>
        <p:blipFill>
          <a:blip r:embed="rId4">
            <a:alphaModFix/>
          </a:blip>
          <a:stretch>
            <a:fillRect/>
          </a:stretch>
        </p:blipFill>
        <p:spPr>
          <a:xfrm>
            <a:off x="1721125" y="1079646"/>
            <a:ext cx="5100749" cy="1322400"/>
          </a:xfrm>
          <a:prstGeom prst="rect">
            <a:avLst/>
          </a:prstGeom>
          <a:noFill/>
          <a:ln>
            <a:noFill/>
          </a:ln>
        </p:spPr>
      </p:pic>
      <p:cxnSp>
        <p:nvCxnSpPr>
          <p:cNvPr id="604" name="Shape 604"/>
          <p:cNvCxnSpPr/>
          <p:nvPr/>
        </p:nvCxnSpPr>
        <p:spPr>
          <a:xfrm rot="10800000" flipH="1">
            <a:off x="4664875" y="2053900"/>
            <a:ext cx="2126100" cy="10200"/>
          </a:xfrm>
          <a:prstGeom prst="straightConnector1">
            <a:avLst/>
          </a:prstGeom>
          <a:noFill/>
          <a:ln w="9525" cap="flat" cmpd="sng">
            <a:solidFill>
              <a:schemeClr val="dk2"/>
            </a:solidFill>
            <a:prstDash val="solid"/>
            <a:round/>
            <a:headEnd type="none" w="med" len="med"/>
            <a:tailEnd type="none" w="med" len="med"/>
          </a:ln>
        </p:spPr>
      </p:cxnSp>
      <p:sp>
        <p:nvSpPr>
          <p:cNvPr id="605" name="Shape 605"/>
          <p:cNvSpPr txBox="1"/>
          <p:nvPr/>
        </p:nvSpPr>
        <p:spPr>
          <a:xfrm>
            <a:off x="5035725" y="215525"/>
            <a:ext cx="3948300" cy="6465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Arial"/>
                <a:cs typeface="Arial"/>
                <a:sym typeface="Arial"/>
              </a:rPr>
              <a:t>Interview question: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Arial"/>
                <a:cs typeface="Arial"/>
                <a:sym typeface="Arial"/>
              </a:rPr>
              <a:t>What is the difference between WHERE and HAVING?</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6" name="Shape 606"/>
          <p:cNvSpPr txBox="1"/>
          <p:nvPr/>
        </p:nvSpPr>
        <p:spPr>
          <a:xfrm>
            <a:off x="4568700" y="4809325"/>
            <a:ext cx="4575300" cy="2745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00" b="0" i="0" u="none" strike="noStrike" kern="0" cap="none" spc="0" normalizeH="0" baseline="0" noProof="0">
                <a:ln>
                  <a:noFill/>
                </a:ln>
                <a:solidFill>
                  <a:srgbClr val="000000"/>
                </a:solidFill>
                <a:effectLst/>
                <a:uLnTx/>
                <a:uFillTx/>
                <a:latin typeface="Calibri"/>
                <a:ea typeface="Calibri"/>
                <a:cs typeface="Calibri"/>
                <a:sym typeface="Calibri"/>
              </a:rPr>
              <a:t>Practice Link: </a:t>
            </a:r>
            <a:r>
              <a:rPr kumimoji="0" lang="en" sz="1000" b="0" i="0" u="sng" strike="noStrike" kern="0" cap="none" spc="0" normalizeH="0" baseline="0" noProof="0">
                <a:ln>
                  <a:noFill/>
                </a:ln>
                <a:solidFill>
                  <a:srgbClr val="27278B"/>
                </a:solidFill>
                <a:effectLst/>
                <a:uLnTx/>
                <a:uFillTx/>
                <a:latin typeface="Calibri"/>
                <a:ea typeface="Calibri"/>
                <a:cs typeface="Calibri"/>
                <a:sym typeface="Calibri"/>
                <a:hlinkClick r:id="rId5"/>
              </a:rPr>
              <a:t>https://www.w3schools.com/sql/trysql.asp?filename=trysql_select_all</a:t>
            </a:r>
            <a:endParaRPr kumimoji="0" sz="10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541450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Shape 61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如何用R跑sql</a:t>
            </a:r>
            <a:endParaRPr/>
          </a:p>
        </p:txBody>
      </p:sp>
      <p:sp>
        <p:nvSpPr>
          <p:cNvPr id="612" name="Shape 61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2800" dirty="0">
                <a:solidFill>
                  <a:schemeClr val="dk1"/>
                </a:solidFill>
              </a:rPr>
              <a:t>https://</a:t>
            </a:r>
            <a:r>
              <a:rPr lang="en" sz="2800" dirty="0" err="1">
                <a:solidFill>
                  <a:schemeClr val="dk1"/>
                </a:solidFill>
              </a:rPr>
              <a:t>www.r-bloggers.com</a:t>
            </a:r>
            <a:r>
              <a:rPr lang="en" sz="2800" dirty="0">
                <a:solidFill>
                  <a:schemeClr val="dk1"/>
                </a:solidFill>
              </a:rPr>
              <a:t>/make-r-speak-</a:t>
            </a:r>
            <a:r>
              <a:rPr lang="en" sz="2800" dirty="0" err="1">
                <a:solidFill>
                  <a:schemeClr val="dk1"/>
                </a:solidFill>
              </a:rPr>
              <a:t>sql</a:t>
            </a:r>
            <a:r>
              <a:rPr lang="en" sz="2800" dirty="0">
                <a:solidFill>
                  <a:schemeClr val="dk1"/>
                </a:solidFill>
              </a:rPr>
              <a:t>-with-</a:t>
            </a:r>
            <a:r>
              <a:rPr lang="en" sz="2800" dirty="0" err="1">
                <a:solidFill>
                  <a:schemeClr val="dk1"/>
                </a:solidFill>
              </a:rPr>
              <a:t>sqldf</a:t>
            </a:r>
            <a:r>
              <a:rPr lang="en" sz="2800" dirty="0">
                <a:solidFill>
                  <a:schemeClr val="dk1"/>
                </a:solidFill>
              </a:rPr>
              <a:t>/</a:t>
            </a:r>
            <a:endParaRPr sz="2800" dirty="0">
              <a:solidFill>
                <a:schemeClr val="dk1"/>
              </a:solidFill>
            </a:endParaRPr>
          </a:p>
        </p:txBody>
      </p:sp>
    </p:spTree>
    <p:extLst>
      <p:ext uri="{BB962C8B-B14F-4D97-AF65-F5344CB8AC3E}">
        <p14:creationId xmlns:p14="http://schemas.microsoft.com/office/powerpoint/2010/main" val="2389503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Shape 6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本章常见面试考题</a:t>
            </a:r>
            <a:endParaRPr/>
          </a:p>
        </p:txBody>
      </p:sp>
      <p:sp>
        <p:nvSpPr>
          <p:cNvPr id="618" name="Shape 6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Clr>
                <a:srgbClr val="000000"/>
              </a:buClr>
              <a:buSzPts val="1300"/>
              <a:buAutoNum type="arabicPeriod"/>
            </a:pPr>
            <a:r>
              <a:rPr lang="en">
                <a:solidFill>
                  <a:srgbClr val="000000"/>
                </a:solidFill>
              </a:rPr>
              <a:t>What is the difference between “WHERE” and “HAVING”?</a:t>
            </a:r>
            <a:endParaRPr>
              <a:solidFill>
                <a:srgbClr val="000000"/>
              </a:solidFill>
            </a:endParaRPr>
          </a:p>
          <a:p>
            <a:pPr marL="457200" lvl="0" indent="-311150" rtl="0">
              <a:spcBef>
                <a:spcPts val="0"/>
              </a:spcBef>
              <a:spcAft>
                <a:spcPts val="0"/>
              </a:spcAft>
              <a:buClr>
                <a:srgbClr val="000000"/>
              </a:buClr>
              <a:buSzPts val="1300"/>
              <a:buAutoNum type="arabicPeriod"/>
            </a:pPr>
            <a:r>
              <a:rPr lang="en">
                <a:solidFill>
                  <a:srgbClr val="000000"/>
                </a:solidFill>
              </a:rPr>
              <a:t>知道怎么用Group By，一般为SQL最简单的coding题</a:t>
            </a:r>
            <a:endParaRPr>
              <a:solidFill>
                <a:srgbClr val="000000"/>
              </a:solidFill>
            </a:endParaRPr>
          </a:p>
        </p:txBody>
      </p:sp>
    </p:spTree>
    <p:extLst>
      <p:ext uri="{BB962C8B-B14F-4D97-AF65-F5344CB8AC3E}">
        <p14:creationId xmlns:p14="http://schemas.microsoft.com/office/powerpoint/2010/main" val="3567569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r>
              <a:rPr lang="en" dirty="0"/>
              <a:t>SQL Intermediate Syntax</a:t>
            </a:r>
            <a:endParaRPr dirty="0"/>
          </a:p>
        </p:txBody>
      </p:sp>
    </p:spTree>
    <p:extLst>
      <p:ext uri="{BB962C8B-B14F-4D97-AF65-F5344CB8AC3E}">
        <p14:creationId xmlns:p14="http://schemas.microsoft.com/office/powerpoint/2010/main" val="2458360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Shape 6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INNER JOIN, LEFT JOIN, RIGHT JOIN, FULL JOIN</a:t>
            </a:r>
            <a:endParaRPr/>
          </a:p>
          <a:p>
            <a:pPr marL="0" lvl="0" indent="0">
              <a:spcBef>
                <a:spcPts val="0"/>
              </a:spcBef>
              <a:spcAft>
                <a:spcPts val="0"/>
              </a:spcAft>
              <a:buNone/>
            </a:pPr>
            <a:endParaRPr/>
          </a:p>
        </p:txBody>
      </p:sp>
      <p:sp>
        <p:nvSpPr>
          <p:cNvPr id="629" name="Shape 629"/>
          <p:cNvSpPr txBox="1">
            <a:spLocks noGrp="1"/>
          </p:cNvSpPr>
          <p:nvPr>
            <p:ph type="body" idx="1"/>
          </p:nvPr>
        </p:nvSpPr>
        <p:spPr>
          <a:xfrm>
            <a:off x="676225" y="1723675"/>
            <a:ext cx="8217300" cy="2541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a:solidFill>
                  <a:srgbClr val="000000"/>
                </a:solidFill>
              </a:rPr>
              <a:t>The </a:t>
            </a:r>
            <a:r>
              <a:rPr lang="en" sz="1400" b="1">
                <a:solidFill>
                  <a:srgbClr val="000000"/>
                </a:solidFill>
              </a:rPr>
              <a:t>INNER JOIN</a:t>
            </a:r>
            <a:r>
              <a:rPr lang="en" sz="1400">
                <a:solidFill>
                  <a:srgbClr val="000000"/>
                </a:solidFill>
              </a:rPr>
              <a:t> keyword selects all rows from both tables as long as there is a match between the columns in both tables.</a:t>
            </a:r>
            <a:endParaRPr sz="1400">
              <a:solidFill>
                <a:srgbClr val="000000"/>
              </a:solidFill>
            </a:endParaRPr>
          </a:p>
          <a:p>
            <a:pPr marL="0" lvl="0" indent="0">
              <a:spcBef>
                <a:spcPts val="1600"/>
              </a:spcBef>
              <a:spcAft>
                <a:spcPts val="0"/>
              </a:spcAft>
              <a:buNone/>
            </a:pPr>
            <a:r>
              <a:rPr lang="en" sz="1400">
                <a:solidFill>
                  <a:srgbClr val="000000"/>
                </a:solidFill>
              </a:rPr>
              <a:t>The </a:t>
            </a:r>
            <a:r>
              <a:rPr lang="en" sz="1400" b="1">
                <a:solidFill>
                  <a:srgbClr val="000000"/>
                </a:solidFill>
              </a:rPr>
              <a:t>LEFT (OUTER) JOIN</a:t>
            </a:r>
            <a:r>
              <a:rPr lang="en" sz="1400">
                <a:solidFill>
                  <a:srgbClr val="000000"/>
                </a:solidFill>
              </a:rPr>
              <a:t> keyword returns all rows from the left table (table1), with the matching rows in the right table (table2). The result is NULL in the right side when there is no match.</a:t>
            </a:r>
            <a:endParaRPr sz="1400">
              <a:solidFill>
                <a:srgbClr val="000000"/>
              </a:solidFill>
            </a:endParaRPr>
          </a:p>
          <a:p>
            <a:pPr marL="0" lvl="0" indent="0">
              <a:spcBef>
                <a:spcPts val="1600"/>
              </a:spcBef>
              <a:spcAft>
                <a:spcPts val="0"/>
              </a:spcAft>
              <a:buNone/>
            </a:pPr>
            <a:r>
              <a:rPr lang="en" sz="1400">
                <a:solidFill>
                  <a:srgbClr val="000000"/>
                </a:solidFill>
              </a:rPr>
              <a:t>The </a:t>
            </a:r>
            <a:r>
              <a:rPr lang="en" sz="1400" b="1">
                <a:solidFill>
                  <a:srgbClr val="000000"/>
                </a:solidFill>
              </a:rPr>
              <a:t>RIGHT (OUTER) JOIN</a:t>
            </a:r>
            <a:r>
              <a:rPr lang="en" sz="1400">
                <a:solidFill>
                  <a:srgbClr val="000000"/>
                </a:solidFill>
              </a:rPr>
              <a:t> keyword returns all rows from the right table (table2), with the matching rows in the left table (table1). The result is NULL in the left side when there is no match.</a:t>
            </a:r>
            <a:endParaRPr sz="1400">
              <a:solidFill>
                <a:srgbClr val="000000"/>
              </a:solidFill>
            </a:endParaRPr>
          </a:p>
          <a:p>
            <a:pPr marL="0" lvl="0" indent="0">
              <a:spcBef>
                <a:spcPts val="1600"/>
              </a:spcBef>
              <a:spcAft>
                <a:spcPts val="1600"/>
              </a:spcAft>
              <a:buNone/>
            </a:pPr>
            <a:r>
              <a:rPr lang="en" sz="1400">
                <a:solidFill>
                  <a:srgbClr val="000000"/>
                </a:solidFill>
              </a:rPr>
              <a:t>The </a:t>
            </a:r>
            <a:r>
              <a:rPr lang="en" sz="1400" b="1">
                <a:solidFill>
                  <a:srgbClr val="000000"/>
                </a:solidFill>
              </a:rPr>
              <a:t>FULL OUTER JOIN</a:t>
            </a:r>
            <a:r>
              <a:rPr lang="en" sz="1400">
                <a:solidFill>
                  <a:srgbClr val="000000"/>
                </a:solidFill>
              </a:rPr>
              <a:t> keyword returns all rows from the left table (table1) and from the right table (table2).</a:t>
            </a:r>
            <a:br>
              <a:rPr lang="en" sz="1400">
                <a:solidFill>
                  <a:srgbClr val="000000"/>
                </a:solidFill>
              </a:rPr>
            </a:br>
            <a:br>
              <a:rPr lang="en" sz="1400">
                <a:solidFill>
                  <a:srgbClr val="000000"/>
                </a:solidFill>
              </a:rPr>
            </a:br>
            <a:r>
              <a:rPr lang="en" sz="1400">
                <a:solidFill>
                  <a:srgbClr val="000000"/>
                </a:solidFill>
              </a:rPr>
              <a:t>The </a:t>
            </a:r>
            <a:r>
              <a:rPr lang="en" sz="1400" b="1">
                <a:solidFill>
                  <a:srgbClr val="000000"/>
                </a:solidFill>
              </a:rPr>
              <a:t>FULL OUTER JOIN</a:t>
            </a:r>
            <a:r>
              <a:rPr lang="en" sz="1400">
                <a:solidFill>
                  <a:srgbClr val="000000"/>
                </a:solidFill>
              </a:rPr>
              <a:t> keyword combines the result of both LEFT and RIGHT joins</a:t>
            </a:r>
            <a:endParaRPr sz="1400">
              <a:solidFill>
                <a:srgbClr val="000000"/>
              </a:solidFill>
            </a:endParaRPr>
          </a:p>
        </p:txBody>
      </p:sp>
      <p:sp>
        <p:nvSpPr>
          <p:cNvPr id="630" name="Shape 630"/>
          <p:cNvSpPr/>
          <p:nvPr/>
        </p:nvSpPr>
        <p:spPr>
          <a:xfrm>
            <a:off x="8039700" y="86375"/>
            <a:ext cx="1001100" cy="10179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sz="3600">
                <a:solidFill>
                  <a:srgbClr val="FF0000"/>
                </a:solidFill>
              </a:rPr>
              <a:t>背</a:t>
            </a:r>
            <a:endParaRPr sz="3600">
              <a:solidFill>
                <a:srgbClr val="FF0000"/>
              </a:solidFill>
            </a:endParaRPr>
          </a:p>
        </p:txBody>
      </p:sp>
    </p:spTree>
    <p:extLst>
      <p:ext uri="{BB962C8B-B14F-4D97-AF65-F5344CB8AC3E}">
        <p14:creationId xmlns:p14="http://schemas.microsoft.com/office/powerpoint/2010/main" val="60941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Shape 63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INNER JOIN, LEFT JOIN, RIGHT JOIN, FULL JOIN</a:t>
            </a:r>
            <a:endParaRPr/>
          </a:p>
        </p:txBody>
      </p:sp>
      <p:graphicFrame>
        <p:nvGraphicFramePr>
          <p:cNvPr id="636" name="Shape 636"/>
          <p:cNvGraphicFramePr/>
          <p:nvPr/>
        </p:nvGraphicFramePr>
        <p:xfrm>
          <a:off x="684150" y="1894250"/>
          <a:ext cx="953825" cy="1188630"/>
        </p:xfrm>
        <a:graphic>
          <a:graphicData uri="http://schemas.openxmlformats.org/drawingml/2006/table">
            <a:tbl>
              <a:tblPr>
                <a:noFill/>
              </a:tblPr>
              <a:tblGrid>
                <a:gridCol w="382850">
                  <a:extLst>
                    <a:ext uri="{9D8B030D-6E8A-4147-A177-3AD203B41FA5}">
                      <a16:colId xmlns:a16="http://schemas.microsoft.com/office/drawing/2014/main" val="20000"/>
                    </a:ext>
                  </a:extLst>
                </a:gridCol>
                <a:gridCol w="570975">
                  <a:extLst>
                    <a:ext uri="{9D8B030D-6E8A-4147-A177-3AD203B41FA5}">
                      <a16:colId xmlns:a16="http://schemas.microsoft.com/office/drawing/2014/main" val="20001"/>
                    </a:ext>
                  </a:extLst>
                </a:gridCol>
              </a:tblGrid>
              <a:tr h="381000">
                <a:tc>
                  <a:txBody>
                    <a:bodyPr/>
                    <a:lstStyle/>
                    <a:p>
                      <a:pPr marL="0" lvl="0" indent="0" rtl="0">
                        <a:spcBef>
                          <a:spcPts val="0"/>
                        </a:spcBef>
                        <a:spcAft>
                          <a:spcPts val="0"/>
                        </a:spcAft>
                        <a:buNone/>
                      </a:pPr>
                      <a:r>
                        <a:rPr lang="en"/>
                        <a:t>ID</a:t>
                      </a:r>
                      <a:endParaRPr/>
                    </a:p>
                  </a:txBody>
                  <a:tcPr marL="91425" marR="91425" marT="91425" marB="91425"/>
                </a:tc>
                <a:tc>
                  <a:txBody>
                    <a:bodyPr/>
                    <a:lstStyle/>
                    <a:p>
                      <a:pPr marL="0" lvl="0" indent="0" rtl="0">
                        <a:spcBef>
                          <a:spcPts val="0"/>
                        </a:spcBef>
                        <a:spcAft>
                          <a:spcPts val="0"/>
                        </a:spcAft>
                        <a:buNone/>
                      </a:pPr>
                      <a:r>
                        <a:rPr lang="en"/>
                        <a:t>Age</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15</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rtl="0">
                        <a:spcBef>
                          <a:spcPts val="0"/>
                        </a:spcBef>
                        <a:spcAft>
                          <a:spcPts val="0"/>
                        </a:spcAft>
                        <a:buNone/>
                      </a:pPr>
                      <a:r>
                        <a:rPr lang="en"/>
                        <a:t>2</a:t>
                      </a:r>
                      <a:endParaRPr/>
                    </a:p>
                  </a:txBody>
                  <a:tcPr marL="91425" marR="91425" marT="91425" marB="91425"/>
                </a:tc>
                <a:tc>
                  <a:txBody>
                    <a:bodyPr/>
                    <a:lstStyle/>
                    <a:p>
                      <a:pPr marL="0" lvl="0" indent="0" rtl="0">
                        <a:spcBef>
                          <a:spcPts val="0"/>
                        </a:spcBef>
                        <a:spcAft>
                          <a:spcPts val="0"/>
                        </a:spcAft>
                        <a:buNone/>
                      </a:pPr>
                      <a:r>
                        <a:rPr lang="en"/>
                        <a:t>16</a:t>
                      </a:r>
                      <a:endParaRPr/>
                    </a:p>
                  </a:txBody>
                  <a:tcPr marL="91425" marR="91425" marT="91425" marB="91425"/>
                </a:tc>
                <a:extLst>
                  <a:ext uri="{0D108BD9-81ED-4DB2-BD59-A6C34878D82A}">
                    <a16:rowId xmlns:a16="http://schemas.microsoft.com/office/drawing/2014/main" val="10002"/>
                  </a:ext>
                </a:extLst>
              </a:tr>
            </a:tbl>
          </a:graphicData>
        </a:graphic>
      </p:graphicFrame>
      <p:sp>
        <p:nvSpPr>
          <p:cNvPr id="637" name="Shape 637"/>
          <p:cNvSpPr txBox="1"/>
          <p:nvPr/>
        </p:nvSpPr>
        <p:spPr>
          <a:xfrm>
            <a:off x="732813" y="1540550"/>
            <a:ext cx="856500" cy="268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Table 1</a:t>
            </a:r>
            <a:endParaRPr/>
          </a:p>
        </p:txBody>
      </p:sp>
      <p:graphicFrame>
        <p:nvGraphicFramePr>
          <p:cNvPr id="638" name="Shape 638"/>
          <p:cNvGraphicFramePr/>
          <p:nvPr/>
        </p:nvGraphicFramePr>
        <p:xfrm>
          <a:off x="684163" y="3601875"/>
          <a:ext cx="1149900" cy="1188630"/>
        </p:xfrm>
        <a:graphic>
          <a:graphicData uri="http://schemas.openxmlformats.org/drawingml/2006/table">
            <a:tbl>
              <a:tblPr>
                <a:noFill/>
              </a:tblPr>
              <a:tblGrid>
                <a:gridCol w="382850">
                  <a:extLst>
                    <a:ext uri="{9D8B030D-6E8A-4147-A177-3AD203B41FA5}">
                      <a16:colId xmlns:a16="http://schemas.microsoft.com/office/drawing/2014/main" val="20000"/>
                    </a:ext>
                  </a:extLst>
                </a:gridCol>
                <a:gridCol w="767050">
                  <a:extLst>
                    <a:ext uri="{9D8B030D-6E8A-4147-A177-3AD203B41FA5}">
                      <a16:colId xmlns:a16="http://schemas.microsoft.com/office/drawing/2014/main" val="20001"/>
                    </a:ext>
                  </a:extLst>
                </a:gridCol>
              </a:tblGrid>
              <a:tr h="381000">
                <a:tc>
                  <a:txBody>
                    <a:bodyPr/>
                    <a:lstStyle/>
                    <a:p>
                      <a:pPr marL="0" lvl="0" indent="0" rtl="0">
                        <a:spcBef>
                          <a:spcPts val="0"/>
                        </a:spcBef>
                        <a:spcAft>
                          <a:spcPts val="0"/>
                        </a:spcAft>
                        <a:buNone/>
                      </a:pPr>
                      <a:r>
                        <a:rPr lang="en"/>
                        <a:t>ID</a:t>
                      </a:r>
                      <a:endParaRPr/>
                    </a:p>
                  </a:txBody>
                  <a:tcPr marL="91425" marR="91425" marT="91425" marB="91425"/>
                </a:tc>
                <a:tc>
                  <a:txBody>
                    <a:bodyPr/>
                    <a:lstStyle/>
                    <a:p>
                      <a:pPr marL="0" lvl="0" indent="0" rtl="0">
                        <a:spcBef>
                          <a:spcPts val="0"/>
                        </a:spcBef>
                        <a:spcAft>
                          <a:spcPts val="0"/>
                        </a:spcAft>
                        <a:buNone/>
                      </a:pPr>
                      <a:r>
                        <a:rPr lang="en"/>
                        <a:t>Grade</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98</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rtl="0">
                        <a:spcBef>
                          <a:spcPts val="0"/>
                        </a:spcBef>
                        <a:spcAft>
                          <a:spcPts val="0"/>
                        </a:spcAft>
                        <a:buNone/>
                      </a:pPr>
                      <a:r>
                        <a:rPr lang="en"/>
                        <a:t>3</a:t>
                      </a:r>
                      <a:endParaRPr/>
                    </a:p>
                  </a:txBody>
                  <a:tcPr marL="91425" marR="91425" marT="91425" marB="91425"/>
                </a:tc>
                <a:tc>
                  <a:txBody>
                    <a:bodyPr/>
                    <a:lstStyle/>
                    <a:p>
                      <a:pPr marL="0" lvl="0" indent="0" rtl="0">
                        <a:spcBef>
                          <a:spcPts val="0"/>
                        </a:spcBef>
                        <a:spcAft>
                          <a:spcPts val="0"/>
                        </a:spcAft>
                        <a:buNone/>
                      </a:pPr>
                      <a:r>
                        <a:rPr lang="en"/>
                        <a:t>80</a:t>
                      </a:r>
                      <a:endParaRPr/>
                    </a:p>
                  </a:txBody>
                  <a:tcPr marL="91425" marR="91425" marT="91425" marB="91425"/>
                </a:tc>
                <a:extLst>
                  <a:ext uri="{0D108BD9-81ED-4DB2-BD59-A6C34878D82A}">
                    <a16:rowId xmlns:a16="http://schemas.microsoft.com/office/drawing/2014/main" val="10002"/>
                  </a:ext>
                </a:extLst>
              </a:tr>
            </a:tbl>
          </a:graphicData>
        </a:graphic>
      </p:graphicFrame>
      <p:sp>
        <p:nvSpPr>
          <p:cNvPr id="639" name="Shape 639"/>
          <p:cNvSpPr txBox="1"/>
          <p:nvPr/>
        </p:nvSpPr>
        <p:spPr>
          <a:xfrm>
            <a:off x="732825" y="3248175"/>
            <a:ext cx="856500" cy="268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Table 2</a:t>
            </a:r>
            <a:endParaRPr/>
          </a:p>
        </p:txBody>
      </p:sp>
      <p:sp>
        <p:nvSpPr>
          <p:cNvPr id="640" name="Shape 640"/>
          <p:cNvSpPr txBox="1"/>
          <p:nvPr/>
        </p:nvSpPr>
        <p:spPr>
          <a:xfrm>
            <a:off x="2115975" y="1540550"/>
            <a:ext cx="1021800" cy="268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t>SELECT * FROM T1 </a:t>
            </a:r>
            <a:r>
              <a:rPr lang="en" sz="1200" b="1"/>
              <a:t>INNER JOIN </a:t>
            </a:r>
            <a:r>
              <a:rPr lang="en" sz="1200"/>
              <a:t>T2 ON T1.ID = T2.ID</a:t>
            </a:r>
            <a:endParaRPr sz="1200"/>
          </a:p>
        </p:txBody>
      </p:sp>
      <p:graphicFrame>
        <p:nvGraphicFramePr>
          <p:cNvPr id="641" name="Shape 641"/>
          <p:cNvGraphicFramePr/>
          <p:nvPr/>
        </p:nvGraphicFramePr>
        <p:xfrm>
          <a:off x="3199975" y="1540538"/>
          <a:ext cx="2264500" cy="792420"/>
        </p:xfrm>
        <a:graphic>
          <a:graphicData uri="http://schemas.openxmlformats.org/drawingml/2006/table">
            <a:tbl>
              <a:tblPr>
                <a:noFill/>
              </a:tblPr>
              <a:tblGrid>
                <a:gridCol w="382850">
                  <a:extLst>
                    <a:ext uri="{9D8B030D-6E8A-4147-A177-3AD203B41FA5}">
                      <a16:colId xmlns:a16="http://schemas.microsoft.com/office/drawing/2014/main" val="20000"/>
                    </a:ext>
                  </a:extLst>
                </a:gridCol>
                <a:gridCol w="567275">
                  <a:extLst>
                    <a:ext uri="{9D8B030D-6E8A-4147-A177-3AD203B41FA5}">
                      <a16:colId xmlns:a16="http://schemas.microsoft.com/office/drawing/2014/main" val="20001"/>
                    </a:ext>
                  </a:extLst>
                </a:gridCol>
                <a:gridCol w="559150">
                  <a:extLst>
                    <a:ext uri="{9D8B030D-6E8A-4147-A177-3AD203B41FA5}">
                      <a16:colId xmlns:a16="http://schemas.microsoft.com/office/drawing/2014/main" val="20002"/>
                    </a:ext>
                  </a:extLst>
                </a:gridCol>
                <a:gridCol w="755225">
                  <a:extLst>
                    <a:ext uri="{9D8B030D-6E8A-4147-A177-3AD203B41FA5}">
                      <a16:colId xmlns:a16="http://schemas.microsoft.com/office/drawing/2014/main" val="20003"/>
                    </a:ext>
                  </a:extLst>
                </a:gridCol>
              </a:tblGrid>
              <a:tr h="381000">
                <a:tc>
                  <a:txBody>
                    <a:bodyPr/>
                    <a:lstStyle/>
                    <a:p>
                      <a:pPr marL="0" lvl="0" indent="0" rtl="0">
                        <a:spcBef>
                          <a:spcPts val="0"/>
                        </a:spcBef>
                        <a:spcAft>
                          <a:spcPts val="0"/>
                        </a:spcAft>
                        <a:buNone/>
                      </a:pPr>
                      <a:r>
                        <a:rPr lang="en"/>
                        <a:t>ID</a:t>
                      </a:r>
                      <a:endParaRPr/>
                    </a:p>
                  </a:txBody>
                  <a:tcPr marL="91425" marR="91425" marT="91425" marB="91425"/>
                </a:tc>
                <a:tc>
                  <a:txBody>
                    <a:bodyPr/>
                    <a:lstStyle/>
                    <a:p>
                      <a:pPr marL="0" lvl="0" indent="0" rtl="0">
                        <a:spcBef>
                          <a:spcPts val="0"/>
                        </a:spcBef>
                        <a:spcAft>
                          <a:spcPts val="0"/>
                        </a:spcAft>
                        <a:buNone/>
                      </a:pPr>
                      <a:r>
                        <a:rPr lang="en"/>
                        <a:t>Age</a:t>
                      </a:r>
                      <a:endParaRPr/>
                    </a:p>
                  </a:txBody>
                  <a:tcPr marL="91425" marR="91425" marT="91425" marB="91425"/>
                </a:tc>
                <a:tc>
                  <a:txBody>
                    <a:bodyPr/>
                    <a:lstStyle/>
                    <a:p>
                      <a:pPr marL="0" lvl="0" indent="0" rtl="0">
                        <a:spcBef>
                          <a:spcPts val="0"/>
                        </a:spcBef>
                        <a:spcAft>
                          <a:spcPts val="0"/>
                        </a:spcAft>
                        <a:buNone/>
                      </a:pPr>
                      <a:r>
                        <a:rPr lang="en"/>
                        <a:t>ID</a:t>
                      </a:r>
                      <a:endParaRPr/>
                    </a:p>
                  </a:txBody>
                  <a:tcPr marL="91425" marR="91425" marT="91425" marB="91425"/>
                </a:tc>
                <a:tc>
                  <a:txBody>
                    <a:bodyPr/>
                    <a:lstStyle/>
                    <a:p>
                      <a:pPr marL="0" lvl="0" indent="0" rtl="0">
                        <a:spcBef>
                          <a:spcPts val="0"/>
                        </a:spcBef>
                        <a:spcAft>
                          <a:spcPts val="0"/>
                        </a:spcAft>
                        <a:buNone/>
                      </a:pPr>
                      <a:r>
                        <a:rPr lang="en"/>
                        <a:t>Grade</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15</a:t>
                      </a:r>
                      <a:endParaRPr/>
                    </a:p>
                  </a:txBody>
                  <a:tcPr marL="91425" marR="91425" marT="91425" marB="91425"/>
                </a:tc>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98</a:t>
                      </a:r>
                      <a:endParaRPr/>
                    </a:p>
                  </a:txBody>
                  <a:tcPr marL="91425" marR="91425" marT="91425" marB="91425"/>
                </a:tc>
                <a:extLst>
                  <a:ext uri="{0D108BD9-81ED-4DB2-BD59-A6C34878D82A}">
                    <a16:rowId xmlns:a16="http://schemas.microsoft.com/office/drawing/2014/main" val="10001"/>
                  </a:ext>
                </a:extLst>
              </a:tr>
            </a:tbl>
          </a:graphicData>
        </a:graphic>
      </p:graphicFrame>
      <p:cxnSp>
        <p:nvCxnSpPr>
          <p:cNvPr id="642" name="Shape 642"/>
          <p:cNvCxnSpPr/>
          <p:nvPr/>
        </p:nvCxnSpPr>
        <p:spPr>
          <a:xfrm>
            <a:off x="2002575" y="1540550"/>
            <a:ext cx="0" cy="355050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821753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Shape 64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INNER JOIN, LEFT JOIN, RIGHT JOIN, FULL JOIN</a:t>
            </a:r>
            <a:endParaRPr/>
          </a:p>
        </p:txBody>
      </p:sp>
      <p:graphicFrame>
        <p:nvGraphicFramePr>
          <p:cNvPr id="648" name="Shape 648"/>
          <p:cNvGraphicFramePr/>
          <p:nvPr/>
        </p:nvGraphicFramePr>
        <p:xfrm>
          <a:off x="684150" y="1894250"/>
          <a:ext cx="953825" cy="1188630"/>
        </p:xfrm>
        <a:graphic>
          <a:graphicData uri="http://schemas.openxmlformats.org/drawingml/2006/table">
            <a:tbl>
              <a:tblPr>
                <a:noFill/>
              </a:tblPr>
              <a:tblGrid>
                <a:gridCol w="382850">
                  <a:extLst>
                    <a:ext uri="{9D8B030D-6E8A-4147-A177-3AD203B41FA5}">
                      <a16:colId xmlns:a16="http://schemas.microsoft.com/office/drawing/2014/main" val="20000"/>
                    </a:ext>
                  </a:extLst>
                </a:gridCol>
                <a:gridCol w="570975">
                  <a:extLst>
                    <a:ext uri="{9D8B030D-6E8A-4147-A177-3AD203B41FA5}">
                      <a16:colId xmlns:a16="http://schemas.microsoft.com/office/drawing/2014/main" val="20001"/>
                    </a:ext>
                  </a:extLst>
                </a:gridCol>
              </a:tblGrid>
              <a:tr h="381000">
                <a:tc>
                  <a:txBody>
                    <a:bodyPr/>
                    <a:lstStyle/>
                    <a:p>
                      <a:pPr marL="0" lvl="0" indent="0" rtl="0">
                        <a:spcBef>
                          <a:spcPts val="0"/>
                        </a:spcBef>
                        <a:spcAft>
                          <a:spcPts val="0"/>
                        </a:spcAft>
                        <a:buNone/>
                      </a:pPr>
                      <a:r>
                        <a:rPr lang="en"/>
                        <a:t>ID</a:t>
                      </a:r>
                      <a:endParaRPr/>
                    </a:p>
                  </a:txBody>
                  <a:tcPr marL="91425" marR="91425" marT="91425" marB="91425"/>
                </a:tc>
                <a:tc>
                  <a:txBody>
                    <a:bodyPr/>
                    <a:lstStyle/>
                    <a:p>
                      <a:pPr marL="0" lvl="0" indent="0" rtl="0">
                        <a:spcBef>
                          <a:spcPts val="0"/>
                        </a:spcBef>
                        <a:spcAft>
                          <a:spcPts val="0"/>
                        </a:spcAft>
                        <a:buNone/>
                      </a:pPr>
                      <a:r>
                        <a:rPr lang="en"/>
                        <a:t>Age</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15</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rtl="0">
                        <a:spcBef>
                          <a:spcPts val="0"/>
                        </a:spcBef>
                        <a:spcAft>
                          <a:spcPts val="0"/>
                        </a:spcAft>
                        <a:buNone/>
                      </a:pPr>
                      <a:r>
                        <a:rPr lang="en"/>
                        <a:t>2</a:t>
                      </a:r>
                      <a:endParaRPr/>
                    </a:p>
                  </a:txBody>
                  <a:tcPr marL="91425" marR="91425" marT="91425" marB="91425"/>
                </a:tc>
                <a:tc>
                  <a:txBody>
                    <a:bodyPr/>
                    <a:lstStyle/>
                    <a:p>
                      <a:pPr marL="0" lvl="0" indent="0" rtl="0">
                        <a:spcBef>
                          <a:spcPts val="0"/>
                        </a:spcBef>
                        <a:spcAft>
                          <a:spcPts val="0"/>
                        </a:spcAft>
                        <a:buNone/>
                      </a:pPr>
                      <a:r>
                        <a:rPr lang="en"/>
                        <a:t>16</a:t>
                      </a:r>
                      <a:endParaRPr/>
                    </a:p>
                  </a:txBody>
                  <a:tcPr marL="91425" marR="91425" marT="91425" marB="91425"/>
                </a:tc>
                <a:extLst>
                  <a:ext uri="{0D108BD9-81ED-4DB2-BD59-A6C34878D82A}">
                    <a16:rowId xmlns:a16="http://schemas.microsoft.com/office/drawing/2014/main" val="10002"/>
                  </a:ext>
                </a:extLst>
              </a:tr>
            </a:tbl>
          </a:graphicData>
        </a:graphic>
      </p:graphicFrame>
      <p:sp>
        <p:nvSpPr>
          <p:cNvPr id="649" name="Shape 649"/>
          <p:cNvSpPr txBox="1"/>
          <p:nvPr/>
        </p:nvSpPr>
        <p:spPr>
          <a:xfrm>
            <a:off x="732813" y="1540550"/>
            <a:ext cx="856500" cy="268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Table 1</a:t>
            </a:r>
            <a:endParaRPr/>
          </a:p>
        </p:txBody>
      </p:sp>
      <p:graphicFrame>
        <p:nvGraphicFramePr>
          <p:cNvPr id="650" name="Shape 650"/>
          <p:cNvGraphicFramePr/>
          <p:nvPr/>
        </p:nvGraphicFramePr>
        <p:xfrm>
          <a:off x="684163" y="3601875"/>
          <a:ext cx="1149900" cy="1188630"/>
        </p:xfrm>
        <a:graphic>
          <a:graphicData uri="http://schemas.openxmlformats.org/drawingml/2006/table">
            <a:tbl>
              <a:tblPr>
                <a:noFill/>
              </a:tblPr>
              <a:tblGrid>
                <a:gridCol w="382850">
                  <a:extLst>
                    <a:ext uri="{9D8B030D-6E8A-4147-A177-3AD203B41FA5}">
                      <a16:colId xmlns:a16="http://schemas.microsoft.com/office/drawing/2014/main" val="20000"/>
                    </a:ext>
                  </a:extLst>
                </a:gridCol>
                <a:gridCol w="767050">
                  <a:extLst>
                    <a:ext uri="{9D8B030D-6E8A-4147-A177-3AD203B41FA5}">
                      <a16:colId xmlns:a16="http://schemas.microsoft.com/office/drawing/2014/main" val="20001"/>
                    </a:ext>
                  </a:extLst>
                </a:gridCol>
              </a:tblGrid>
              <a:tr h="381000">
                <a:tc>
                  <a:txBody>
                    <a:bodyPr/>
                    <a:lstStyle/>
                    <a:p>
                      <a:pPr marL="0" lvl="0" indent="0" rtl="0">
                        <a:spcBef>
                          <a:spcPts val="0"/>
                        </a:spcBef>
                        <a:spcAft>
                          <a:spcPts val="0"/>
                        </a:spcAft>
                        <a:buNone/>
                      </a:pPr>
                      <a:r>
                        <a:rPr lang="en"/>
                        <a:t>ID</a:t>
                      </a:r>
                      <a:endParaRPr/>
                    </a:p>
                  </a:txBody>
                  <a:tcPr marL="91425" marR="91425" marT="91425" marB="91425"/>
                </a:tc>
                <a:tc>
                  <a:txBody>
                    <a:bodyPr/>
                    <a:lstStyle/>
                    <a:p>
                      <a:pPr marL="0" lvl="0" indent="0" rtl="0">
                        <a:spcBef>
                          <a:spcPts val="0"/>
                        </a:spcBef>
                        <a:spcAft>
                          <a:spcPts val="0"/>
                        </a:spcAft>
                        <a:buNone/>
                      </a:pPr>
                      <a:r>
                        <a:rPr lang="en"/>
                        <a:t>Grade</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98</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rtl="0">
                        <a:spcBef>
                          <a:spcPts val="0"/>
                        </a:spcBef>
                        <a:spcAft>
                          <a:spcPts val="0"/>
                        </a:spcAft>
                        <a:buNone/>
                      </a:pPr>
                      <a:r>
                        <a:rPr lang="en"/>
                        <a:t>3</a:t>
                      </a:r>
                      <a:endParaRPr/>
                    </a:p>
                  </a:txBody>
                  <a:tcPr marL="91425" marR="91425" marT="91425" marB="91425"/>
                </a:tc>
                <a:tc>
                  <a:txBody>
                    <a:bodyPr/>
                    <a:lstStyle/>
                    <a:p>
                      <a:pPr marL="0" lvl="0" indent="0" rtl="0">
                        <a:spcBef>
                          <a:spcPts val="0"/>
                        </a:spcBef>
                        <a:spcAft>
                          <a:spcPts val="0"/>
                        </a:spcAft>
                        <a:buNone/>
                      </a:pPr>
                      <a:r>
                        <a:rPr lang="en"/>
                        <a:t>80</a:t>
                      </a:r>
                      <a:endParaRPr/>
                    </a:p>
                  </a:txBody>
                  <a:tcPr marL="91425" marR="91425" marT="91425" marB="91425"/>
                </a:tc>
                <a:extLst>
                  <a:ext uri="{0D108BD9-81ED-4DB2-BD59-A6C34878D82A}">
                    <a16:rowId xmlns:a16="http://schemas.microsoft.com/office/drawing/2014/main" val="10002"/>
                  </a:ext>
                </a:extLst>
              </a:tr>
            </a:tbl>
          </a:graphicData>
        </a:graphic>
      </p:graphicFrame>
      <p:sp>
        <p:nvSpPr>
          <p:cNvPr id="651" name="Shape 651"/>
          <p:cNvSpPr txBox="1"/>
          <p:nvPr/>
        </p:nvSpPr>
        <p:spPr>
          <a:xfrm>
            <a:off x="732825" y="3248175"/>
            <a:ext cx="856500" cy="268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Table 2</a:t>
            </a:r>
            <a:endParaRPr/>
          </a:p>
        </p:txBody>
      </p:sp>
      <p:sp>
        <p:nvSpPr>
          <p:cNvPr id="652" name="Shape 652"/>
          <p:cNvSpPr txBox="1"/>
          <p:nvPr/>
        </p:nvSpPr>
        <p:spPr>
          <a:xfrm>
            <a:off x="2115975" y="1540550"/>
            <a:ext cx="1021800" cy="268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t>SELECT * FROM T1 </a:t>
            </a:r>
            <a:r>
              <a:rPr lang="en" sz="1200" b="1"/>
              <a:t>INNER JOIN </a:t>
            </a:r>
            <a:r>
              <a:rPr lang="en" sz="1200"/>
              <a:t>T2 ON T1.ID = T2.ID</a:t>
            </a:r>
            <a:endParaRPr sz="1200"/>
          </a:p>
        </p:txBody>
      </p:sp>
      <p:graphicFrame>
        <p:nvGraphicFramePr>
          <p:cNvPr id="653" name="Shape 653"/>
          <p:cNvGraphicFramePr/>
          <p:nvPr/>
        </p:nvGraphicFramePr>
        <p:xfrm>
          <a:off x="3199975" y="1540538"/>
          <a:ext cx="2264500" cy="792420"/>
        </p:xfrm>
        <a:graphic>
          <a:graphicData uri="http://schemas.openxmlformats.org/drawingml/2006/table">
            <a:tbl>
              <a:tblPr>
                <a:noFill/>
              </a:tblPr>
              <a:tblGrid>
                <a:gridCol w="382850">
                  <a:extLst>
                    <a:ext uri="{9D8B030D-6E8A-4147-A177-3AD203B41FA5}">
                      <a16:colId xmlns:a16="http://schemas.microsoft.com/office/drawing/2014/main" val="20000"/>
                    </a:ext>
                  </a:extLst>
                </a:gridCol>
                <a:gridCol w="567275">
                  <a:extLst>
                    <a:ext uri="{9D8B030D-6E8A-4147-A177-3AD203B41FA5}">
                      <a16:colId xmlns:a16="http://schemas.microsoft.com/office/drawing/2014/main" val="20001"/>
                    </a:ext>
                  </a:extLst>
                </a:gridCol>
                <a:gridCol w="559150">
                  <a:extLst>
                    <a:ext uri="{9D8B030D-6E8A-4147-A177-3AD203B41FA5}">
                      <a16:colId xmlns:a16="http://schemas.microsoft.com/office/drawing/2014/main" val="20002"/>
                    </a:ext>
                  </a:extLst>
                </a:gridCol>
                <a:gridCol w="755225">
                  <a:extLst>
                    <a:ext uri="{9D8B030D-6E8A-4147-A177-3AD203B41FA5}">
                      <a16:colId xmlns:a16="http://schemas.microsoft.com/office/drawing/2014/main" val="20003"/>
                    </a:ext>
                  </a:extLst>
                </a:gridCol>
              </a:tblGrid>
              <a:tr h="381000">
                <a:tc>
                  <a:txBody>
                    <a:bodyPr/>
                    <a:lstStyle/>
                    <a:p>
                      <a:pPr marL="0" lvl="0" indent="0" rtl="0">
                        <a:spcBef>
                          <a:spcPts val="0"/>
                        </a:spcBef>
                        <a:spcAft>
                          <a:spcPts val="0"/>
                        </a:spcAft>
                        <a:buNone/>
                      </a:pPr>
                      <a:r>
                        <a:rPr lang="en"/>
                        <a:t>ID</a:t>
                      </a:r>
                      <a:endParaRPr/>
                    </a:p>
                  </a:txBody>
                  <a:tcPr marL="91425" marR="91425" marT="91425" marB="91425"/>
                </a:tc>
                <a:tc>
                  <a:txBody>
                    <a:bodyPr/>
                    <a:lstStyle/>
                    <a:p>
                      <a:pPr marL="0" lvl="0" indent="0" rtl="0">
                        <a:spcBef>
                          <a:spcPts val="0"/>
                        </a:spcBef>
                        <a:spcAft>
                          <a:spcPts val="0"/>
                        </a:spcAft>
                        <a:buNone/>
                      </a:pPr>
                      <a:r>
                        <a:rPr lang="en"/>
                        <a:t>Age</a:t>
                      </a:r>
                      <a:endParaRPr/>
                    </a:p>
                  </a:txBody>
                  <a:tcPr marL="91425" marR="91425" marT="91425" marB="91425"/>
                </a:tc>
                <a:tc>
                  <a:txBody>
                    <a:bodyPr/>
                    <a:lstStyle/>
                    <a:p>
                      <a:pPr marL="0" lvl="0" indent="0" rtl="0">
                        <a:spcBef>
                          <a:spcPts val="0"/>
                        </a:spcBef>
                        <a:spcAft>
                          <a:spcPts val="0"/>
                        </a:spcAft>
                        <a:buNone/>
                      </a:pPr>
                      <a:r>
                        <a:rPr lang="en"/>
                        <a:t>ID</a:t>
                      </a:r>
                      <a:endParaRPr/>
                    </a:p>
                  </a:txBody>
                  <a:tcPr marL="91425" marR="91425" marT="91425" marB="91425"/>
                </a:tc>
                <a:tc>
                  <a:txBody>
                    <a:bodyPr/>
                    <a:lstStyle/>
                    <a:p>
                      <a:pPr marL="0" lvl="0" indent="0" rtl="0">
                        <a:spcBef>
                          <a:spcPts val="0"/>
                        </a:spcBef>
                        <a:spcAft>
                          <a:spcPts val="0"/>
                        </a:spcAft>
                        <a:buNone/>
                      </a:pPr>
                      <a:r>
                        <a:rPr lang="en"/>
                        <a:t>Grade</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15</a:t>
                      </a:r>
                      <a:endParaRPr/>
                    </a:p>
                  </a:txBody>
                  <a:tcPr marL="91425" marR="91425" marT="91425" marB="91425"/>
                </a:tc>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98</a:t>
                      </a:r>
                      <a:endParaRPr/>
                    </a:p>
                  </a:txBody>
                  <a:tcPr marL="91425" marR="91425" marT="91425" marB="91425"/>
                </a:tc>
                <a:extLst>
                  <a:ext uri="{0D108BD9-81ED-4DB2-BD59-A6C34878D82A}">
                    <a16:rowId xmlns:a16="http://schemas.microsoft.com/office/drawing/2014/main" val="10001"/>
                  </a:ext>
                </a:extLst>
              </a:tr>
            </a:tbl>
          </a:graphicData>
        </a:graphic>
      </p:graphicFrame>
      <p:cxnSp>
        <p:nvCxnSpPr>
          <p:cNvPr id="654" name="Shape 654"/>
          <p:cNvCxnSpPr/>
          <p:nvPr/>
        </p:nvCxnSpPr>
        <p:spPr>
          <a:xfrm>
            <a:off x="2002575" y="1540550"/>
            <a:ext cx="0" cy="3550500"/>
          </a:xfrm>
          <a:prstGeom prst="straightConnector1">
            <a:avLst/>
          </a:prstGeom>
          <a:noFill/>
          <a:ln w="9525" cap="flat" cmpd="sng">
            <a:solidFill>
              <a:schemeClr val="dk2"/>
            </a:solidFill>
            <a:prstDash val="solid"/>
            <a:round/>
            <a:headEnd type="none" w="med" len="med"/>
            <a:tailEnd type="none" w="med" len="med"/>
          </a:ln>
        </p:spPr>
      </p:cxnSp>
      <p:sp>
        <p:nvSpPr>
          <p:cNvPr id="655" name="Shape 655"/>
          <p:cNvSpPr txBox="1"/>
          <p:nvPr/>
        </p:nvSpPr>
        <p:spPr>
          <a:xfrm>
            <a:off x="5705125" y="1540550"/>
            <a:ext cx="1021800" cy="268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t>SELECT * FROM T1 </a:t>
            </a:r>
            <a:r>
              <a:rPr lang="en" sz="1200" b="1"/>
              <a:t>LEFT JOIN </a:t>
            </a:r>
            <a:r>
              <a:rPr lang="en" sz="1200"/>
              <a:t>T2 ON T1.ID = T2.ID;</a:t>
            </a:r>
            <a:endParaRPr sz="1200"/>
          </a:p>
        </p:txBody>
      </p:sp>
      <p:graphicFrame>
        <p:nvGraphicFramePr>
          <p:cNvPr id="656" name="Shape 656"/>
          <p:cNvGraphicFramePr/>
          <p:nvPr/>
        </p:nvGraphicFramePr>
        <p:xfrm>
          <a:off x="6789125" y="1540538"/>
          <a:ext cx="2264500" cy="1188630"/>
        </p:xfrm>
        <a:graphic>
          <a:graphicData uri="http://schemas.openxmlformats.org/drawingml/2006/table">
            <a:tbl>
              <a:tblPr>
                <a:noFill/>
              </a:tblPr>
              <a:tblGrid>
                <a:gridCol w="382850">
                  <a:extLst>
                    <a:ext uri="{9D8B030D-6E8A-4147-A177-3AD203B41FA5}">
                      <a16:colId xmlns:a16="http://schemas.microsoft.com/office/drawing/2014/main" val="20000"/>
                    </a:ext>
                  </a:extLst>
                </a:gridCol>
                <a:gridCol w="505350">
                  <a:extLst>
                    <a:ext uri="{9D8B030D-6E8A-4147-A177-3AD203B41FA5}">
                      <a16:colId xmlns:a16="http://schemas.microsoft.com/office/drawing/2014/main" val="20001"/>
                    </a:ext>
                  </a:extLst>
                </a:gridCol>
                <a:gridCol w="652050">
                  <a:extLst>
                    <a:ext uri="{9D8B030D-6E8A-4147-A177-3AD203B41FA5}">
                      <a16:colId xmlns:a16="http://schemas.microsoft.com/office/drawing/2014/main" val="20002"/>
                    </a:ext>
                  </a:extLst>
                </a:gridCol>
                <a:gridCol w="724250">
                  <a:extLst>
                    <a:ext uri="{9D8B030D-6E8A-4147-A177-3AD203B41FA5}">
                      <a16:colId xmlns:a16="http://schemas.microsoft.com/office/drawing/2014/main" val="20003"/>
                    </a:ext>
                  </a:extLst>
                </a:gridCol>
              </a:tblGrid>
              <a:tr h="381000">
                <a:tc>
                  <a:txBody>
                    <a:bodyPr/>
                    <a:lstStyle/>
                    <a:p>
                      <a:pPr marL="0" lvl="0" indent="0" rtl="0">
                        <a:spcBef>
                          <a:spcPts val="0"/>
                        </a:spcBef>
                        <a:spcAft>
                          <a:spcPts val="0"/>
                        </a:spcAft>
                        <a:buNone/>
                      </a:pPr>
                      <a:r>
                        <a:rPr lang="en"/>
                        <a:t>ID</a:t>
                      </a:r>
                      <a:endParaRPr/>
                    </a:p>
                  </a:txBody>
                  <a:tcPr marL="91425" marR="91425" marT="91425" marB="91425"/>
                </a:tc>
                <a:tc>
                  <a:txBody>
                    <a:bodyPr/>
                    <a:lstStyle/>
                    <a:p>
                      <a:pPr marL="0" lvl="0" indent="0" rtl="0">
                        <a:spcBef>
                          <a:spcPts val="0"/>
                        </a:spcBef>
                        <a:spcAft>
                          <a:spcPts val="0"/>
                        </a:spcAft>
                        <a:buNone/>
                      </a:pPr>
                      <a:r>
                        <a:rPr lang="en"/>
                        <a:t>Age</a:t>
                      </a:r>
                      <a:endParaRPr/>
                    </a:p>
                  </a:txBody>
                  <a:tcPr marL="91425" marR="91425" marT="91425" marB="91425"/>
                </a:tc>
                <a:tc>
                  <a:txBody>
                    <a:bodyPr/>
                    <a:lstStyle/>
                    <a:p>
                      <a:pPr marL="0" lvl="0" indent="0" rtl="0">
                        <a:spcBef>
                          <a:spcPts val="0"/>
                        </a:spcBef>
                        <a:spcAft>
                          <a:spcPts val="0"/>
                        </a:spcAft>
                        <a:buNone/>
                      </a:pPr>
                      <a:r>
                        <a:rPr lang="en"/>
                        <a:t>ID</a:t>
                      </a:r>
                      <a:endParaRPr/>
                    </a:p>
                  </a:txBody>
                  <a:tcPr marL="91425" marR="91425" marT="91425" marB="91425"/>
                </a:tc>
                <a:tc>
                  <a:txBody>
                    <a:bodyPr/>
                    <a:lstStyle/>
                    <a:p>
                      <a:pPr marL="0" lvl="0" indent="0" rtl="0">
                        <a:spcBef>
                          <a:spcPts val="0"/>
                        </a:spcBef>
                        <a:spcAft>
                          <a:spcPts val="0"/>
                        </a:spcAft>
                        <a:buNone/>
                      </a:pPr>
                      <a:r>
                        <a:rPr lang="en"/>
                        <a:t>Grade</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15</a:t>
                      </a:r>
                      <a:endParaRPr/>
                    </a:p>
                  </a:txBody>
                  <a:tcPr marL="91425" marR="91425" marT="91425" marB="91425"/>
                </a:tc>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98</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rtl="0">
                        <a:spcBef>
                          <a:spcPts val="0"/>
                        </a:spcBef>
                        <a:spcAft>
                          <a:spcPts val="0"/>
                        </a:spcAft>
                        <a:buNone/>
                      </a:pPr>
                      <a:r>
                        <a:rPr lang="en"/>
                        <a:t>2</a:t>
                      </a:r>
                      <a:endParaRPr/>
                    </a:p>
                  </a:txBody>
                  <a:tcPr marL="91425" marR="91425" marT="91425" marB="91425"/>
                </a:tc>
                <a:tc>
                  <a:txBody>
                    <a:bodyPr/>
                    <a:lstStyle/>
                    <a:p>
                      <a:pPr marL="0" lvl="0" indent="0" rtl="0">
                        <a:spcBef>
                          <a:spcPts val="0"/>
                        </a:spcBef>
                        <a:spcAft>
                          <a:spcPts val="0"/>
                        </a:spcAft>
                        <a:buNone/>
                      </a:pPr>
                      <a:r>
                        <a:rPr lang="en"/>
                        <a:t>16</a:t>
                      </a:r>
                      <a:endParaRPr/>
                    </a:p>
                  </a:txBody>
                  <a:tcPr marL="91425" marR="91425" marT="91425" marB="91425"/>
                </a:tc>
                <a:tc>
                  <a:txBody>
                    <a:bodyPr/>
                    <a:lstStyle/>
                    <a:p>
                      <a:pPr marL="0" lvl="0" indent="0" rtl="0">
                        <a:spcBef>
                          <a:spcPts val="0"/>
                        </a:spcBef>
                        <a:spcAft>
                          <a:spcPts val="0"/>
                        </a:spcAft>
                        <a:buNone/>
                      </a:pPr>
                      <a:r>
                        <a:rPr lang="en" sz="1000"/>
                        <a:t>NULL</a:t>
                      </a:r>
                      <a:endParaRPr sz="1000"/>
                    </a:p>
                  </a:txBody>
                  <a:tcPr marL="91425" marR="91425" marT="91425" marB="91425"/>
                </a:tc>
                <a:tc>
                  <a:txBody>
                    <a:bodyPr/>
                    <a:lstStyle/>
                    <a:p>
                      <a:pPr marL="0" lvl="0" indent="0" rtl="0">
                        <a:spcBef>
                          <a:spcPts val="0"/>
                        </a:spcBef>
                        <a:spcAft>
                          <a:spcPts val="0"/>
                        </a:spcAft>
                        <a:buNone/>
                      </a:pPr>
                      <a:r>
                        <a:rPr lang="en" sz="1000"/>
                        <a:t>NULL</a:t>
                      </a:r>
                      <a:endParaRPr sz="1000"/>
                    </a:p>
                  </a:txBody>
                  <a:tcPr marL="91425" marR="91425" marT="91425" marB="914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51664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p:nvPr/>
        </p:nvSpPr>
        <p:spPr>
          <a:xfrm>
            <a:off x="35" y="674341"/>
            <a:ext cx="9144000" cy="4469100"/>
          </a:xfrm>
          <a:prstGeom prst="rect">
            <a:avLst/>
          </a:prstGeom>
          <a:solidFill>
            <a:srgbClr val="FFD03B"/>
          </a:solidFill>
          <a:ln>
            <a:noFill/>
          </a:ln>
        </p:spPr>
        <p:txBody>
          <a:bodyPr spcFirstLastPara="1" wrap="square" lIns="58925" tIns="58925" rIns="58925" bIns="58925" anchor="ctr" anchorCtr="0">
            <a:noAutofit/>
          </a:bodyPr>
          <a:lstStyle/>
          <a:p>
            <a:pPr marL="0" lvl="0" indent="0" rtl="0">
              <a:spcBef>
                <a:spcPts val="0"/>
              </a:spcBef>
              <a:spcAft>
                <a:spcPts val="0"/>
              </a:spcAft>
              <a:buNone/>
            </a:pPr>
            <a:endParaRPr sz="900"/>
          </a:p>
        </p:txBody>
      </p:sp>
      <p:pic>
        <p:nvPicPr>
          <p:cNvPr id="274" name="Shape 274"/>
          <p:cNvPicPr preferRelativeResize="0"/>
          <p:nvPr/>
        </p:nvPicPr>
        <p:blipFill>
          <a:blip r:embed="rId3">
            <a:alphaModFix/>
          </a:blip>
          <a:stretch>
            <a:fillRect/>
          </a:stretch>
        </p:blipFill>
        <p:spPr>
          <a:xfrm>
            <a:off x="238008" y="116128"/>
            <a:ext cx="1580660" cy="482374"/>
          </a:xfrm>
          <a:prstGeom prst="rect">
            <a:avLst/>
          </a:prstGeom>
          <a:noFill/>
          <a:ln>
            <a:noFill/>
          </a:ln>
        </p:spPr>
      </p:pic>
      <p:grpSp>
        <p:nvGrpSpPr>
          <p:cNvPr id="275" name="Shape 275"/>
          <p:cNvGrpSpPr/>
          <p:nvPr/>
        </p:nvGrpSpPr>
        <p:grpSpPr>
          <a:xfrm>
            <a:off x="1024389" y="3057497"/>
            <a:ext cx="1321224" cy="1309439"/>
            <a:chOff x="-425632" y="7410182"/>
            <a:chExt cx="2981100" cy="3003300"/>
          </a:xfrm>
        </p:grpSpPr>
        <p:sp>
          <p:nvSpPr>
            <p:cNvPr id="276" name="Shape 276"/>
            <p:cNvSpPr/>
            <p:nvPr/>
          </p:nvSpPr>
          <p:spPr>
            <a:xfrm rot="346">
              <a:off x="-425632" y="7410332"/>
              <a:ext cx="2981100" cy="3003000"/>
            </a:xfrm>
            <a:prstGeom prst="ellipse">
              <a:avLst/>
            </a:prstGeom>
            <a:solidFill>
              <a:srgbClr val="666666"/>
            </a:solidFill>
            <a:ln>
              <a:noFill/>
            </a:ln>
          </p:spPr>
          <p:txBody>
            <a:bodyPr spcFirstLastPara="1" wrap="square" lIns="58925" tIns="58925" rIns="58925" bIns="58925" anchor="ctr" anchorCtr="0">
              <a:noAutofit/>
            </a:bodyPr>
            <a:lstStyle/>
            <a:p>
              <a:pPr marL="0" lvl="0" indent="0" rtl="0">
                <a:spcBef>
                  <a:spcPts val="0"/>
                </a:spcBef>
                <a:spcAft>
                  <a:spcPts val="0"/>
                </a:spcAft>
                <a:buNone/>
              </a:pPr>
              <a:endParaRPr sz="900"/>
            </a:p>
          </p:txBody>
        </p:sp>
        <p:sp>
          <p:nvSpPr>
            <p:cNvPr id="277" name="Shape 277"/>
            <p:cNvSpPr/>
            <p:nvPr/>
          </p:nvSpPr>
          <p:spPr>
            <a:xfrm rot="436">
              <a:off x="-119042" y="7719207"/>
              <a:ext cx="2367900" cy="2385300"/>
            </a:xfrm>
            <a:prstGeom prst="ellipse">
              <a:avLst/>
            </a:prstGeom>
            <a:solidFill>
              <a:srgbClr val="FFFFFF"/>
            </a:solidFill>
            <a:ln w="9525" cap="flat" cmpd="sng">
              <a:solidFill>
                <a:srgbClr val="666666"/>
              </a:solidFill>
              <a:prstDash val="solid"/>
              <a:round/>
              <a:headEnd type="none" w="sm" len="sm"/>
              <a:tailEnd type="none" w="sm" len="sm"/>
            </a:ln>
          </p:spPr>
          <p:txBody>
            <a:bodyPr spcFirstLastPara="1" wrap="square" lIns="58925" tIns="58925" rIns="58925" bIns="58925" anchor="ctr" anchorCtr="0">
              <a:noAutofit/>
            </a:bodyPr>
            <a:lstStyle/>
            <a:p>
              <a:pPr marL="0" lvl="0" indent="0" rtl="0">
                <a:spcBef>
                  <a:spcPts val="0"/>
                </a:spcBef>
                <a:spcAft>
                  <a:spcPts val="0"/>
                </a:spcAft>
                <a:buNone/>
              </a:pPr>
              <a:r>
                <a:rPr lang="en" sz="6200" b="1">
                  <a:solidFill>
                    <a:srgbClr val="666666"/>
                  </a:solidFill>
                  <a:latin typeface="Raleway"/>
                  <a:ea typeface="Raleway"/>
                  <a:cs typeface="Raleway"/>
                  <a:sym typeface="Raleway"/>
                </a:rPr>
                <a:t>C</a:t>
              </a:r>
              <a:endParaRPr sz="6200" b="1">
                <a:solidFill>
                  <a:srgbClr val="666666"/>
                </a:solidFill>
                <a:latin typeface="Raleway"/>
                <a:ea typeface="Raleway"/>
                <a:cs typeface="Raleway"/>
                <a:sym typeface="Raleway"/>
              </a:endParaRPr>
            </a:p>
          </p:txBody>
        </p:sp>
      </p:grpSp>
      <p:sp>
        <p:nvSpPr>
          <p:cNvPr id="278" name="Shape 278"/>
          <p:cNvSpPr txBox="1"/>
          <p:nvPr/>
        </p:nvSpPr>
        <p:spPr>
          <a:xfrm>
            <a:off x="933750" y="1125932"/>
            <a:ext cx="7276500" cy="2356200"/>
          </a:xfrm>
          <a:prstGeom prst="rect">
            <a:avLst/>
          </a:prstGeom>
          <a:noFill/>
          <a:ln>
            <a:noFill/>
          </a:ln>
        </p:spPr>
        <p:txBody>
          <a:bodyPr spcFirstLastPara="1" wrap="square" lIns="58925" tIns="58925" rIns="58925" bIns="58925" anchor="ctr" anchorCtr="0">
            <a:noAutofit/>
          </a:bodyPr>
          <a:lstStyle/>
          <a:p>
            <a:pPr marL="0" lvl="0" indent="0" rtl="0">
              <a:spcBef>
                <a:spcPts val="0"/>
              </a:spcBef>
              <a:spcAft>
                <a:spcPts val="0"/>
              </a:spcAft>
              <a:buClr>
                <a:schemeClr val="dk1"/>
              </a:buClr>
              <a:buFont typeface="Helvetica Neue"/>
              <a:buNone/>
            </a:pPr>
            <a:r>
              <a:rPr lang="en" sz="1400">
                <a:solidFill>
                  <a:schemeClr val="dk1"/>
                </a:solidFill>
                <a:latin typeface="Helvetica Neue"/>
                <a:ea typeface="Helvetica Neue"/>
                <a:cs typeface="Helvetica Neue"/>
                <a:sym typeface="Helvetica Neue"/>
              </a:rPr>
              <a:t>All content included on the Site or third-party platforms as part of the class, such as text, graphics, logos, button icons, images, audio clips, video clips, live streams, digital downloads, data compilations, and software, is the property of BitTiger or its content suppliers and protected by copyright laws. </a:t>
            </a:r>
            <a:endParaRPr sz="900">
              <a:solidFill>
                <a:schemeClr val="dk1"/>
              </a:solidFill>
            </a:endParaRPr>
          </a:p>
          <a:p>
            <a:pPr marL="0" lvl="0" indent="0" rtl="0">
              <a:spcBef>
                <a:spcPts val="0"/>
              </a:spcBef>
              <a:spcAft>
                <a:spcPts val="0"/>
              </a:spcAft>
              <a:buClr>
                <a:schemeClr val="dk1"/>
              </a:buClr>
              <a:buFont typeface="Helvetica Neue"/>
              <a:buNone/>
            </a:pPr>
            <a:endParaRPr sz="1400">
              <a:solidFill>
                <a:schemeClr val="dk1"/>
              </a:solidFill>
              <a:latin typeface="Helvetica Neue"/>
              <a:ea typeface="Helvetica Neue"/>
              <a:cs typeface="Helvetica Neue"/>
              <a:sym typeface="Helvetica Neue"/>
            </a:endParaRPr>
          </a:p>
          <a:p>
            <a:pPr marL="0" lvl="0" indent="0" rtl="0">
              <a:spcBef>
                <a:spcPts val="0"/>
              </a:spcBef>
              <a:spcAft>
                <a:spcPts val="0"/>
              </a:spcAft>
              <a:buClr>
                <a:schemeClr val="dk1"/>
              </a:buClr>
              <a:buFont typeface="Helvetica Neue"/>
              <a:buNone/>
            </a:pPr>
            <a:r>
              <a:rPr lang="en" sz="1400">
                <a:solidFill>
                  <a:schemeClr val="dk1"/>
                </a:solidFill>
                <a:latin typeface="Helvetica Neue"/>
                <a:ea typeface="Helvetica Neue"/>
                <a:cs typeface="Helvetica Neue"/>
                <a:sym typeface="Helvetica Neue"/>
              </a:rPr>
              <a:t>Any attempt to redistribute or resell BitTiger content will result in the appropriate legal action being taken.</a:t>
            </a:r>
            <a:endParaRPr sz="1400">
              <a:solidFill>
                <a:schemeClr val="dk1"/>
              </a:solidFill>
              <a:latin typeface="Helvetica Neue"/>
              <a:ea typeface="Helvetica Neue"/>
              <a:cs typeface="Helvetica Neue"/>
              <a:sym typeface="Helvetica Neue"/>
            </a:endParaRPr>
          </a:p>
          <a:p>
            <a:pPr marL="0" lvl="0" indent="0" rtl="0">
              <a:spcBef>
                <a:spcPts val="0"/>
              </a:spcBef>
              <a:spcAft>
                <a:spcPts val="0"/>
              </a:spcAft>
              <a:buNone/>
            </a:pPr>
            <a:endParaRPr sz="1400">
              <a:solidFill>
                <a:schemeClr val="dk1"/>
              </a:solidFill>
              <a:latin typeface="Helvetica Neue"/>
              <a:ea typeface="Helvetica Neue"/>
              <a:cs typeface="Helvetica Neue"/>
              <a:sym typeface="Helvetica Neue"/>
            </a:endParaRPr>
          </a:p>
          <a:p>
            <a:pPr marL="0" lvl="0" indent="0" rtl="0">
              <a:spcBef>
                <a:spcPts val="0"/>
              </a:spcBef>
              <a:spcAft>
                <a:spcPts val="0"/>
              </a:spcAft>
              <a:buNone/>
            </a:pPr>
            <a:endParaRPr sz="900"/>
          </a:p>
        </p:txBody>
      </p:sp>
      <p:sp>
        <p:nvSpPr>
          <p:cNvPr id="279" name="Shape 279"/>
          <p:cNvSpPr txBox="1"/>
          <p:nvPr/>
        </p:nvSpPr>
        <p:spPr>
          <a:xfrm>
            <a:off x="2776869" y="3146805"/>
            <a:ext cx="6057000" cy="1581900"/>
          </a:xfrm>
          <a:prstGeom prst="rect">
            <a:avLst/>
          </a:prstGeom>
          <a:noFill/>
          <a:ln>
            <a:noFill/>
          </a:ln>
        </p:spPr>
        <p:txBody>
          <a:bodyPr spcFirstLastPara="1" wrap="square" lIns="58925" tIns="58925" rIns="58925" bIns="58925" anchor="ctr" anchorCtr="0">
            <a:noAutofit/>
          </a:bodyPr>
          <a:lstStyle/>
          <a:p>
            <a:pPr marL="0" lvl="0" indent="0" rtl="0">
              <a:spcBef>
                <a:spcPts val="0"/>
              </a:spcBef>
              <a:spcAft>
                <a:spcPts val="0"/>
              </a:spcAft>
              <a:buNone/>
            </a:pPr>
            <a:r>
              <a:rPr lang="en" sz="1200">
                <a:solidFill>
                  <a:schemeClr val="dk1"/>
                </a:solidFill>
                <a:latin typeface="Helvetica Neue"/>
                <a:ea typeface="Helvetica Neue"/>
                <a:cs typeface="Helvetica Neue"/>
                <a:sym typeface="Helvetica Neue"/>
              </a:rPr>
              <a:t>We thank you in advance for respecting our copyrighted content.</a:t>
            </a:r>
            <a:endParaRPr sz="1200">
              <a:solidFill>
                <a:schemeClr val="dk1"/>
              </a:solidFill>
              <a:latin typeface="Helvetica Neue"/>
              <a:ea typeface="Helvetica Neue"/>
              <a:cs typeface="Helvetica Neue"/>
              <a:sym typeface="Helvetica Neue"/>
            </a:endParaRPr>
          </a:p>
          <a:p>
            <a:pPr marL="0" lvl="0" indent="0" rtl="0">
              <a:spcBef>
                <a:spcPts val="0"/>
              </a:spcBef>
              <a:spcAft>
                <a:spcPts val="0"/>
              </a:spcAft>
              <a:buNone/>
            </a:pPr>
            <a:endParaRPr sz="1200">
              <a:solidFill>
                <a:schemeClr val="dk1"/>
              </a:solidFill>
              <a:latin typeface="Helvetica Neue"/>
              <a:ea typeface="Helvetica Neue"/>
              <a:cs typeface="Helvetica Neue"/>
              <a:sym typeface="Helvetica Neue"/>
            </a:endParaRPr>
          </a:p>
          <a:p>
            <a:pPr marL="0" lvl="0" indent="0" rtl="0">
              <a:spcBef>
                <a:spcPts val="0"/>
              </a:spcBef>
              <a:spcAft>
                <a:spcPts val="0"/>
              </a:spcAft>
              <a:buNone/>
            </a:pPr>
            <a:r>
              <a:rPr lang="en" sz="1200">
                <a:solidFill>
                  <a:schemeClr val="dk1"/>
                </a:solidFill>
                <a:latin typeface="Helvetica Neue"/>
                <a:ea typeface="Helvetica Neue"/>
                <a:cs typeface="Helvetica Neue"/>
                <a:sym typeface="Helvetica Neue"/>
              </a:rPr>
              <a:t>For more info:</a:t>
            </a:r>
            <a:endParaRPr sz="1200">
              <a:solidFill>
                <a:schemeClr val="dk1"/>
              </a:solidFill>
              <a:latin typeface="Helvetica Neue"/>
              <a:ea typeface="Helvetica Neue"/>
              <a:cs typeface="Helvetica Neue"/>
              <a:sym typeface="Helvetica Neue"/>
            </a:endParaRPr>
          </a:p>
          <a:p>
            <a:pPr marL="0" lvl="0" indent="0" rtl="0">
              <a:spcBef>
                <a:spcPts val="0"/>
              </a:spcBef>
              <a:spcAft>
                <a:spcPts val="0"/>
              </a:spcAft>
              <a:buNone/>
            </a:pPr>
            <a:r>
              <a:rPr lang="en" sz="1200">
                <a:solidFill>
                  <a:schemeClr val="dk1"/>
                </a:solidFill>
                <a:latin typeface="Helvetica Neue"/>
                <a:ea typeface="Helvetica Neue"/>
                <a:cs typeface="Helvetica Neue"/>
                <a:sym typeface="Helvetica Neue"/>
              </a:rPr>
              <a:t>see </a:t>
            </a:r>
            <a:r>
              <a:rPr lang="en" sz="1200" u="sng">
                <a:latin typeface="Helvetica Neue"/>
                <a:ea typeface="Helvetica Neue"/>
                <a:cs typeface="Helvetica Neue"/>
                <a:sym typeface="Helvetica Neue"/>
                <a:hlinkClick r:id="rId4"/>
              </a:rPr>
              <a:t>https://www.bittiger.io/termsofuse</a:t>
            </a:r>
            <a:r>
              <a:rPr lang="en" sz="1200">
                <a:latin typeface="Helvetica Neue"/>
                <a:ea typeface="Helvetica Neue"/>
                <a:cs typeface="Helvetica Neue"/>
                <a:sym typeface="Helvetica Neue"/>
              </a:rPr>
              <a:t> </a:t>
            </a:r>
            <a:endParaRPr sz="1200">
              <a:latin typeface="Helvetica Neue"/>
              <a:ea typeface="Helvetica Neue"/>
              <a:cs typeface="Helvetica Neue"/>
              <a:sym typeface="Helvetica Neue"/>
            </a:endParaRPr>
          </a:p>
          <a:p>
            <a:pPr marL="0" lvl="0" indent="0" rtl="0">
              <a:spcBef>
                <a:spcPts val="0"/>
              </a:spcBef>
              <a:spcAft>
                <a:spcPts val="0"/>
              </a:spcAft>
              <a:buNone/>
            </a:pPr>
            <a:r>
              <a:rPr lang="en" sz="1200">
                <a:latin typeface="Helvetica Neue"/>
                <a:ea typeface="Helvetica Neue"/>
                <a:cs typeface="Helvetica Neue"/>
                <a:sym typeface="Helvetica Neue"/>
              </a:rPr>
              <a:t>and </a:t>
            </a:r>
            <a:r>
              <a:rPr lang="en" sz="1200" u="sng">
                <a:latin typeface="Helvetica Neue"/>
                <a:ea typeface="Helvetica Neue"/>
                <a:cs typeface="Helvetica Neue"/>
                <a:sym typeface="Helvetica Neue"/>
                <a:hlinkClick r:id="rId5"/>
              </a:rPr>
              <a:t>https://www.bittiger.io/termsofservice</a:t>
            </a:r>
            <a:endParaRPr sz="1200"/>
          </a:p>
          <a:p>
            <a:pPr marL="0" lvl="0" indent="0" rtl="0">
              <a:spcBef>
                <a:spcPts val="0"/>
              </a:spcBef>
              <a:spcAft>
                <a:spcPts val="0"/>
              </a:spcAft>
              <a:buNone/>
            </a:pPr>
            <a:endParaRPr sz="1200">
              <a:latin typeface="Helvetica Neue"/>
              <a:ea typeface="Helvetica Neue"/>
              <a:cs typeface="Helvetica Neue"/>
              <a:sym typeface="Helvetica Neue"/>
            </a:endParaRPr>
          </a:p>
          <a:p>
            <a:pPr marL="0" lvl="0" indent="0" rtl="0">
              <a:spcBef>
                <a:spcPts val="0"/>
              </a:spcBef>
              <a:spcAft>
                <a:spcPts val="0"/>
              </a:spcAft>
              <a:buNone/>
            </a:pPr>
            <a:endParaRPr sz="1200"/>
          </a:p>
        </p:txBody>
      </p:sp>
      <p:sp>
        <p:nvSpPr>
          <p:cNvPr id="280" name="Shape 280"/>
          <p:cNvSpPr/>
          <p:nvPr/>
        </p:nvSpPr>
        <p:spPr>
          <a:xfrm>
            <a:off x="3254702" y="944275"/>
            <a:ext cx="2634600" cy="341700"/>
          </a:xfrm>
          <a:prstGeom prst="rect">
            <a:avLst/>
          </a:prstGeom>
          <a:noFill/>
          <a:ln>
            <a:noFill/>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000000"/>
              </a:buClr>
              <a:buFont typeface="Helvetica Neue"/>
              <a:buNone/>
            </a:pPr>
            <a:r>
              <a:rPr lang="en" sz="2300" b="1" i="0" u="none" strike="noStrike" cap="none">
                <a:solidFill>
                  <a:srgbClr val="000000"/>
                </a:solidFill>
                <a:latin typeface="Helvetica Neue"/>
                <a:ea typeface="Helvetica Neue"/>
                <a:cs typeface="Helvetica Neue"/>
                <a:sym typeface="Helvetica Neue"/>
              </a:rPr>
              <a:t>Copyright Policy</a:t>
            </a:r>
            <a:endParaRPr sz="9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Shape 66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INNER JOIN, LEFT JOIN, RIGHT JOIN, FULL JOIN</a:t>
            </a:r>
            <a:endParaRPr/>
          </a:p>
        </p:txBody>
      </p:sp>
      <p:graphicFrame>
        <p:nvGraphicFramePr>
          <p:cNvPr id="662" name="Shape 662"/>
          <p:cNvGraphicFramePr/>
          <p:nvPr/>
        </p:nvGraphicFramePr>
        <p:xfrm>
          <a:off x="684150" y="1894250"/>
          <a:ext cx="953825" cy="1188630"/>
        </p:xfrm>
        <a:graphic>
          <a:graphicData uri="http://schemas.openxmlformats.org/drawingml/2006/table">
            <a:tbl>
              <a:tblPr>
                <a:noFill/>
              </a:tblPr>
              <a:tblGrid>
                <a:gridCol w="382850">
                  <a:extLst>
                    <a:ext uri="{9D8B030D-6E8A-4147-A177-3AD203B41FA5}">
                      <a16:colId xmlns:a16="http://schemas.microsoft.com/office/drawing/2014/main" val="20000"/>
                    </a:ext>
                  </a:extLst>
                </a:gridCol>
                <a:gridCol w="570975">
                  <a:extLst>
                    <a:ext uri="{9D8B030D-6E8A-4147-A177-3AD203B41FA5}">
                      <a16:colId xmlns:a16="http://schemas.microsoft.com/office/drawing/2014/main" val="20001"/>
                    </a:ext>
                  </a:extLst>
                </a:gridCol>
              </a:tblGrid>
              <a:tr h="381000">
                <a:tc>
                  <a:txBody>
                    <a:bodyPr/>
                    <a:lstStyle/>
                    <a:p>
                      <a:pPr marL="0" lvl="0" indent="0" rtl="0">
                        <a:spcBef>
                          <a:spcPts val="0"/>
                        </a:spcBef>
                        <a:spcAft>
                          <a:spcPts val="0"/>
                        </a:spcAft>
                        <a:buNone/>
                      </a:pPr>
                      <a:r>
                        <a:rPr lang="en"/>
                        <a:t>ID</a:t>
                      </a:r>
                      <a:endParaRPr/>
                    </a:p>
                  </a:txBody>
                  <a:tcPr marL="91425" marR="91425" marT="91425" marB="91425"/>
                </a:tc>
                <a:tc>
                  <a:txBody>
                    <a:bodyPr/>
                    <a:lstStyle/>
                    <a:p>
                      <a:pPr marL="0" lvl="0" indent="0" rtl="0">
                        <a:spcBef>
                          <a:spcPts val="0"/>
                        </a:spcBef>
                        <a:spcAft>
                          <a:spcPts val="0"/>
                        </a:spcAft>
                        <a:buNone/>
                      </a:pPr>
                      <a:r>
                        <a:rPr lang="en"/>
                        <a:t>Age</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15</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rtl="0">
                        <a:spcBef>
                          <a:spcPts val="0"/>
                        </a:spcBef>
                        <a:spcAft>
                          <a:spcPts val="0"/>
                        </a:spcAft>
                        <a:buNone/>
                      </a:pPr>
                      <a:r>
                        <a:rPr lang="en"/>
                        <a:t>2</a:t>
                      </a:r>
                      <a:endParaRPr/>
                    </a:p>
                  </a:txBody>
                  <a:tcPr marL="91425" marR="91425" marT="91425" marB="91425"/>
                </a:tc>
                <a:tc>
                  <a:txBody>
                    <a:bodyPr/>
                    <a:lstStyle/>
                    <a:p>
                      <a:pPr marL="0" lvl="0" indent="0" rtl="0">
                        <a:spcBef>
                          <a:spcPts val="0"/>
                        </a:spcBef>
                        <a:spcAft>
                          <a:spcPts val="0"/>
                        </a:spcAft>
                        <a:buNone/>
                      </a:pPr>
                      <a:r>
                        <a:rPr lang="en"/>
                        <a:t>16</a:t>
                      </a:r>
                      <a:endParaRPr/>
                    </a:p>
                  </a:txBody>
                  <a:tcPr marL="91425" marR="91425" marT="91425" marB="91425"/>
                </a:tc>
                <a:extLst>
                  <a:ext uri="{0D108BD9-81ED-4DB2-BD59-A6C34878D82A}">
                    <a16:rowId xmlns:a16="http://schemas.microsoft.com/office/drawing/2014/main" val="10002"/>
                  </a:ext>
                </a:extLst>
              </a:tr>
            </a:tbl>
          </a:graphicData>
        </a:graphic>
      </p:graphicFrame>
      <p:sp>
        <p:nvSpPr>
          <p:cNvPr id="663" name="Shape 663"/>
          <p:cNvSpPr txBox="1"/>
          <p:nvPr/>
        </p:nvSpPr>
        <p:spPr>
          <a:xfrm>
            <a:off x="732813" y="1540550"/>
            <a:ext cx="856500" cy="268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Table 1</a:t>
            </a:r>
            <a:endParaRPr/>
          </a:p>
        </p:txBody>
      </p:sp>
      <p:graphicFrame>
        <p:nvGraphicFramePr>
          <p:cNvPr id="664" name="Shape 664"/>
          <p:cNvGraphicFramePr/>
          <p:nvPr/>
        </p:nvGraphicFramePr>
        <p:xfrm>
          <a:off x="684163" y="3601875"/>
          <a:ext cx="1149900" cy="1188630"/>
        </p:xfrm>
        <a:graphic>
          <a:graphicData uri="http://schemas.openxmlformats.org/drawingml/2006/table">
            <a:tbl>
              <a:tblPr>
                <a:noFill/>
              </a:tblPr>
              <a:tblGrid>
                <a:gridCol w="382850">
                  <a:extLst>
                    <a:ext uri="{9D8B030D-6E8A-4147-A177-3AD203B41FA5}">
                      <a16:colId xmlns:a16="http://schemas.microsoft.com/office/drawing/2014/main" val="20000"/>
                    </a:ext>
                  </a:extLst>
                </a:gridCol>
                <a:gridCol w="767050">
                  <a:extLst>
                    <a:ext uri="{9D8B030D-6E8A-4147-A177-3AD203B41FA5}">
                      <a16:colId xmlns:a16="http://schemas.microsoft.com/office/drawing/2014/main" val="20001"/>
                    </a:ext>
                  </a:extLst>
                </a:gridCol>
              </a:tblGrid>
              <a:tr h="381000">
                <a:tc>
                  <a:txBody>
                    <a:bodyPr/>
                    <a:lstStyle/>
                    <a:p>
                      <a:pPr marL="0" lvl="0" indent="0" rtl="0">
                        <a:spcBef>
                          <a:spcPts val="0"/>
                        </a:spcBef>
                        <a:spcAft>
                          <a:spcPts val="0"/>
                        </a:spcAft>
                        <a:buNone/>
                      </a:pPr>
                      <a:r>
                        <a:rPr lang="en"/>
                        <a:t>ID</a:t>
                      </a:r>
                      <a:endParaRPr/>
                    </a:p>
                  </a:txBody>
                  <a:tcPr marL="91425" marR="91425" marT="91425" marB="91425"/>
                </a:tc>
                <a:tc>
                  <a:txBody>
                    <a:bodyPr/>
                    <a:lstStyle/>
                    <a:p>
                      <a:pPr marL="0" lvl="0" indent="0" rtl="0">
                        <a:spcBef>
                          <a:spcPts val="0"/>
                        </a:spcBef>
                        <a:spcAft>
                          <a:spcPts val="0"/>
                        </a:spcAft>
                        <a:buNone/>
                      </a:pPr>
                      <a:r>
                        <a:rPr lang="en"/>
                        <a:t>Grade</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98</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rtl="0">
                        <a:spcBef>
                          <a:spcPts val="0"/>
                        </a:spcBef>
                        <a:spcAft>
                          <a:spcPts val="0"/>
                        </a:spcAft>
                        <a:buNone/>
                      </a:pPr>
                      <a:r>
                        <a:rPr lang="en"/>
                        <a:t>3</a:t>
                      </a:r>
                      <a:endParaRPr/>
                    </a:p>
                  </a:txBody>
                  <a:tcPr marL="91425" marR="91425" marT="91425" marB="91425"/>
                </a:tc>
                <a:tc>
                  <a:txBody>
                    <a:bodyPr/>
                    <a:lstStyle/>
                    <a:p>
                      <a:pPr marL="0" lvl="0" indent="0" rtl="0">
                        <a:spcBef>
                          <a:spcPts val="0"/>
                        </a:spcBef>
                        <a:spcAft>
                          <a:spcPts val="0"/>
                        </a:spcAft>
                        <a:buNone/>
                      </a:pPr>
                      <a:r>
                        <a:rPr lang="en"/>
                        <a:t>80</a:t>
                      </a:r>
                      <a:endParaRPr/>
                    </a:p>
                  </a:txBody>
                  <a:tcPr marL="91425" marR="91425" marT="91425" marB="91425"/>
                </a:tc>
                <a:extLst>
                  <a:ext uri="{0D108BD9-81ED-4DB2-BD59-A6C34878D82A}">
                    <a16:rowId xmlns:a16="http://schemas.microsoft.com/office/drawing/2014/main" val="10002"/>
                  </a:ext>
                </a:extLst>
              </a:tr>
            </a:tbl>
          </a:graphicData>
        </a:graphic>
      </p:graphicFrame>
      <p:sp>
        <p:nvSpPr>
          <p:cNvPr id="665" name="Shape 665"/>
          <p:cNvSpPr txBox="1"/>
          <p:nvPr/>
        </p:nvSpPr>
        <p:spPr>
          <a:xfrm>
            <a:off x="732825" y="3248175"/>
            <a:ext cx="856500" cy="268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Table 2</a:t>
            </a:r>
            <a:endParaRPr/>
          </a:p>
        </p:txBody>
      </p:sp>
      <p:sp>
        <p:nvSpPr>
          <p:cNvPr id="666" name="Shape 666"/>
          <p:cNvSpPr txBox="1"/>
          <p:nvPr/>
        </p:nvSpPr>
        <p:spPr>
          <a:xfrm>
            <a:off x="2115975" y="1540550"/>
            <a:ext cx="1021800" cy="268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t>SELECT * FROM T1 </a:t>
            </a:r>
            <a:r>
              <a:rPr lang="en" sz="1200" b="1"/>
              <a:t>INNER JOIN </a:t>
            </a:r>
            <a:r>
              <a:rPr lang="en" sz="1200"/>
              <a:t>T2 ON T1.ID = T2.ID</a:t>
            </a:r>
            <a:endParaRPr sz="1200"/>
          </a:p>
        </p:txBody>
      </p:sp>
      <p:graphicFrame>
        <p:nvGraphicFramePr>
          <p:cNvPr id="667" name="Shape 667"/>
          <p:cNvGraphicFramePr/>
          <p:nvPr/>
        </p:nvGraphicFramePr>
        <p:xfrm>
          <a:off x="3199975" y="1540538"/>
          <a:ext cx="2264500" cy="792420"/>
        </p:xfrm>
        <a:graphic>
          <a:graphicData uri="http://schemas.openxmlformats.org/drawingml/2006/table">
            <a:tbl>
              <a:tblPr>
                <a:noFill/>
              </a:tblPr>
              <a:tblGrid>
                <a:gridCol w="382850">
                  <a:extLst>
                    <a:ext uri="{9D8B030D-6E8A-4147-A177-3AD203B41FA5}">
                      <a16:colId xmlns:a16="http://schemas.microsoft.com/office/drawing/2014/main" val="20000"/>
                    </a:ext>
                  </a:extLst>
                </a:gridCol>
                <a:gridCol w="567275">
                  <a:extLst>
                    <a:ext uri="{9D8B030D-6E8A-4147-A177-3AD203B41FA5}">
                      <a16:colId xmlns:a16="http://schemas.microsoft.com/office/drawing/2014/main" val="20001"/>
                    </a:ext>
                  </a:extLst>
                </a:gridCol>
                <a:gridCol w="559150">
                  <a:extLst>
                    <a:ext uri="{9D8B030D-6E8A-4147-A177-3AD203B41FA5}">
                      <a16:colId xmlns:a16="http://schemas.microsoft.com/office/drawing/2014/main" val="20002"/>
                    </a:ext>
                  </a:extLst>
                </a:gridCol>
                <a:gridCol w="755225">
                  <a:extLst>
                    <a:ext uri="{9D8B030D-6E8A-4147-A177-3AD203B41FA5}">
                      <a16:colId xmlns:a16="http://schemas.microsoft.com/office/drawing/2014/main" val="20003"/>
                    </a:ext>
                  </a:extLst>
                </a:gridCol>
              </a:tblGrid>
              <a:tr h="381000">
                <a:tc>
                  <a:txBody>
                    <a:bodyPr/>
                    <a:lstStyle/>
                    <a:p>
                      <a:pPr marL="0" lvl="0" indent="0" rtl="0">
                        <a:spcBef>
                          <a:spcPts val="0"/>
                        </a:spcBef>
                        <a:spcAft>
                          <a:spcPts val="0"/>
                        </a:spcAft>
                        <a:buNone/>
                      </a:pPr>
                      <a:r>
                        <a:rPr lang="en"/>
                        <a:t>ID</a:t>
                      </a:r>
                      <a:endParaRPr/>
                    </a:p>
                  </a:txBody>
                  <a:tcPr marL="91425" marR="91425" marT="91425" marB="91425"/>
                </a:tc>
                <a:tc>
                  <a:txBody>
                    <a:bodyPr/>
                    <a:lstStyle/>
                    <a:p>
                      <a:pPr marL="0" lvl="0" indent="0" rtl="0">
                        <a:spcBef>
                          <a:spcPts val="0"/>
                        </a:spcBef>
                        <a:spcAft>
                          <a:spcPts val="0"/>
                        </a:spcAft>
                        <a:buNone/>
                      </a:pPr>
                      <a:r>
                        <a:rPr lang="en"/>
                        <a:t>Age</a:t>
                      </a:r>
                      <a:endParaRPr/>
                    </a:p>
                  </a:txBody>
                  <a:tcPr marL="91425" marR="91425" marT="91425" marB="91425"/>
                </a:tc>
                <a:tc>
                  <a:txBody>
                    <a:bodyPr/>
                    <a:lstStyle/>
                    <a:p>
                      <a:pPr marL="0" lvl="0" indent="0" rtl="0">
                        <a:spcBef>
                          <a:spcPts val="0"/>
                        </a:spcBef>
                        <a:spcAft>
                          <a:spcPts val="0"/>
                        </a:spcAft>
                        <a:buNone/>
                      </a:pPr>
                      <a:r>
                        <a:rPr lang="en"/>
                        <a:t>ID</a:t>
                      </a:r>
                      <a:endParaRPr/>
                    </a:p>
                  </a:txBody>
                  <a:tcPr marL="91425" marR="91425" marT="91425" marB="91425"/>
                </a:tc>
                <a:tc>
                  <a:txBody>
                    <a:bodyPr/>
                    <a:lstStyle/>
                    <a:p>
                      <a:pPr marL="0" lvl="0" indent="0" rtl="0">
                        <a:spcBef>
                          <a:spcPts val="0"/>
                        </a:spcBef>
                        <a:spcAft>
                          <a:spcPts val="0"/>
                        </a:spcAft>
                        <a:buNone/>
                      </a:pPr>
                      <a:r>
                        <a:rPr lang="en"/>
                        <a:t>Grade</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15</a:t>
                      </a:r>
                      <a:endParaRPr/>
                    </a:p>
                  </a:txBody>
                  <a:tcPr marL="91425" marR="91425" marT="91425" marB="91425"/>
                </a:tc>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98</a:t>
                      </a:r>
                      <a:endParaRPr/>
                    </a:p>
                  </a:txBody>
                  <a:tcPr marL="91425" marR="91425" marT="91425" marB="91425"/>
                </a:tc>
                <a:extLst>
                  <a:ext uri="{0D108BD9-81ED-4DB2-BD59-A6C34878D82A}">
                    <a16:rowId xmlns:a16="http://schemas.microsoft.com/office/drawing/2014/main" val="10001"/>
                  </a:ext>
                </a:extLst>
              </a:tr>
            </a:tbl>
          </a:graphicData>
        </a:graphic>
      </p:graphicFrame>
      <p:cxnSp>
        <p:nvCxnSpPr>
          <p:cNvPr id="668" name="Shape 668"/>
          <p:cNvCxnSpPr/>
          <p:nvPr/>
        </p:nvCxnSpPr>
        <p:spPr>
          <a:xfrm>
            <a:off x="2002575" y="1540550"/>
            <a:ext cx="0" cy="3550500"/>
          </a:xfrm>
          <a:prstGeom prst="straightConnector1">
            <a:avLst/>
          </a:prstGeom>
          <a:noFill/>
          <a:ln w="9525" cap="flat" cmpd="sng">
            <a:solidFill>
              <a:schemeClr val="dk2"/>
            </a:solidFill>
            <a:prstDash val="solid"/>
            <a:round/>
            <a:headEnd type="none" w="med" len="med"/>
            <a:tailEnd type="none" w="med" len="med"/>
          </a:ln>
        </p:spPr>
      </p:cxnSp>
      <p:sp>
        <p:nvSpPr>
          <p:cNvPr id="669" name="Shape 669"/>
          <p:cNvSpPr txBox="1"/>
          <p:nvPr/>
        </p:nvSpPr>
        <p:spPr>
          <a:xfrm>
            <a:off x="5705125" y="1540550"/>
            <a:ext cx="1021800" cy="268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t>SELECT * FROM T1 </a:t>
            </a:r>
            <a:r>
              <a:rPr lang="en" sz="1200" b="1"/>
              <a:t>LEFT JOIN </a:t>
            </a:r>
            <a:r>
              <a:rPr lang="en" sz="1200"/>
              <a:t>T2 ON T1.ID = T2.ID;</a:t>
            </a:r>
            <a:endParaRPr sz="1200"/>
          </a:p>
        </p:txBody>
      </p:sp>
      <p:graphicFrame>
        <p:nvGraphicFramePr>
          <p:cNvPr id="670" name="Shape 670"/>
          <p:cNvGraphicFramePr/>
          <p:nvPr/>
        </p:nvGraphicFramePr>
        <p:xfrm>
          <a:off x="6789125" y="1540538"/>
          <a:ext cx="2264500" cy="1188630"/>
        </p:xfrm>
        <a:graphic>
          <a:graphicData uri="http://schemas.openxmlformats.org/drawingml/2006/table">
            <a:tbl>
              <a:tblPr>
                <a:noFill/>
              </a:tblPr>
              <a:tblGrid>
                <a:gridCol w="382850">
                  <a:extLst>
                    <a:ext uri="{9D8B030D-6E8A-4147-A177-3AD203B41FA5}">
                      <a16:colId xmlns:a16="http://schemas.microsoft.com/office/drawing/2014/main" val="20000"/>
                    </a:ext>
                  </a:extLst>
                </a:gridCol>
                <a:gridCol w="505350">
                  <a:extLst>
                    <a:ext uri="{9D8B030D-6E8A-4147-A177-3AD203B41FA5}">
                      <a16:colId xmlns:a16="http://schemas.microsoft.com/office/drawing/2014/main" val="20001"/>
                    </a:ext>
                  </a:extLst>
                </a:gridCol>
                <a:gridCol w="652050">
                  <a:extLst>
                    <a:ext uri="{9D8B030D-6E8A-4147-A177-3AD203B41FA5}">
                      <a16:colId xmlns:a16="http://schemas.microsoft.com/office/drawing/2014/main" val="20002"/>
                    </a:ext>
                  </a:extLst>
                </a:gridCol>
                <a:gridCol w="724250">
                  <a:extLst>
                    <a:ext uri="{9D8B030D-6E8A-4147-A177-3AD203B41FA5}">
                      <a16:colId xmlns:a16="http://schemas.microsoft.com/office/drawing/2014/main" val="20003"/>
                    </a:ext>
                  </a:extLst>
                </a:gridCol>
              </a:tblGrid>
              <a:tr h="381000">
                <a:tc>
                  <a:txBody>
                    <a:bodyPr/>
                    <a:lstStyle/>
                    <a:p>
                      <a:pPr marL="0" lvl="0" indent="0" rtl="0">
                        <a:spcBef>
                          <a:spcPts val="0"/>
                        </a:spcBef>
                        <a:spcAft>
                          <a:spcPts val="0"/>
                        </a:spcAft>
                        <a:buNone/>
                      </a:pPr>
                      <a:r>
                        <a:rPr lang="en"/>
                        <a:t>ID</a:t>
                      </a:r>
                      <a:endParaRPr/>
                    </a:p>
                  </a:txBody>
                  <a:tcPr marL="91425" marR="91425" marT="91425" marB="91425"/>
                </a:tc>
                <a:tc>
                  <a:txBody>
                    <a:bodyPr/>
                    <a:lstStyle/>
                    <a:p>
                      <a:pPr marL="0" lvl="0" indent="0" rtl="0">
                        <a:spcBef>
                          <a:spcPts val="0"/>
                        </a:spcBef>
                        <a:spcAft>
                          <a:spcPts val="0"/>
                        </a:spcAft>
                        <a:buNone/>
                      </a:pPr>
                      <a:r>
                        <a:rPr lang="en"/>
                        <a:t>Age</a:t>
                      </a:r>
                      <a:endParaRPr/>
                    </a:p>
                  </a:txBody>
                  <a:tcPr marL="91425" marR="91425" marT="91425" marB="91425"/>
                </a:tc>
                <a:tc>
                  <a:txBody>
                    <a:bodyPr/>
                    <a:lstStyle/>
                    <a:p>
                      <a:pPr marL="0" lvl="0" indent="0" rtl="0">
                        <a:spcBef>
                          <a:spcPts val="0"/>
                        </a:spcBef>
                        <a:spcAft>
                          <a:spcPts val="0"/>
                        </a:spcAft>
                        <a:buNone/>
                      </a:pPr>
                      <a:r>
                        <a:rPr lang="en"/>
                        <a:t>ID</a:t>
                      </a:r>
                      <a:endParaRPr/>
                    </a:p>
                  </a:txBody>
                  <a:tcPr marL="91425" marR="91425" marT="91425" marB="91425"/>
                </a:tc>
                <a:tc>
                  <a:txBody>
                    <a:bodyPr/>
                    <a:lstStyle/>
                    <a:p>
                      <a:pPr marL="0" lvl="0" indent="0" rtl="0">
                        <a:spcBef>
                          <a:spcPts val="0"/>
                        </a:spcBef>
                        <a:spcAft>
                          <a:spcPts val="0"/>
                        </a:spcAft>
                        <a:buNone/>
                      </a:pPr>
                      <a:r>
                        <a:rPr lang="en"/>
                        <a:t>Grade</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15</a:t>
                      </a:r>
                      <a:endParaRPr/>
                    </a:p>
                  </a:txBody>
                  <a:tcPr marL="91425" marR="91425" marT="91425" marB="91425"/>
                </a:tc>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98</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rtl="0">
                        <a:spcBef>
                          <a:spcPts val="0"/>
                        </a:spcBef>
                        <a:spcAft>
                          <a:spcPts val="0"/>
                        </a:spcAft>
                        <a:buNone/>
                      </a:pPr>
                      <a:r>
                        <a:rPr lang="en"/>
                        <a:t>2</a:t>
                      </a:r>
                      <a:endParaRPr/>
                    </a:p>
                  </a:txBody>
                  <a:tcPr marL="91425" marR="91425" marT="91425" marB="91425"/>
                </a:tc>
                <a:tc>
                  <a:txBody>
                    <a:bodyPr/>
                    <a:lstStyle/>
                    <a:p>
                      <a:pPr marL="0" lvl="0" indent="0" rtl="0">
                        <a:spcBef>
                          <a:spcPts val="0"/>
                        </a:spcBef>
                        <a:spcAft>
                          <a:spcPts val="0"/>
                        </a:spcAft>
                        <a:buNone/>
                      </a:pPr>
                      <a:r>
                        <a:rPr lang="en"/>
                        <a:t>16</a:t>
                      </a:r>
                      <a:endParaRPr/>
                    </a:p>
                  </a:txBody>
                  <a:tcPr marL="91425" marR="91425" marT="91425" marB="91425"/>
                </a:tc>
                <a:tc>
                  <a:txBody>
                    <a:bodyPr/>
                    <a:lstStyle/>
                    <a:p>
                      <a:pPr marL="0" lvl="0" indent="0" rtl="0">
                        <a:spcBef>
                          <a:spcPts val="0"/>
                        </a:spcBef>
                        <a:spcAft>
                          <a:spcPts val="0"/>
                        </a:spcAft>
                        <a:buNone/>
                      </a:pPr>
                      <a:r>
                        <a:rPr lang="en" sz="1000"/>
                        <a:t>NULL</a:t>
                      </a:r>
                      <a:endParaRPr sz="1000"/>
                    </a:p>
                  </a:txBody>
                  <a:tcPr marL="91425" marR="91425" marT="91425" marB="91425"/>
                </a:tc>
                <a:tc>
                  <a:txBody>
                    <a:bodyPr/>
                    <a:lstStyle/>
                    <a:p>
                      <a:pPr marL="0" lvl="0" indent="0" rtl="0">
                        <a:spcBef>
                          <a:spcPts val="0"/>
                        </a:spcBef>
                        <a:spcAft>
                          <a:spcPts val="0"/>
                        </a:spcAft>
                        <a:buNone/>
                      </a:pPr>
                      <a:r>
                        <a:rPr lang="en" sz="1000"/>
                        <a:t>NULL</a:t>
                      </a:r>
                      <a:endParaRPr sz="1000"/>
                    </a:p>
                  </a:txBody>
                  <a:tcPr marL="91425" marR="91425" marT="91425" marB="91425"/>
                </a:tc>
                <a:extLst>
                  <a:ext uri="{0D108BD9-81ED-4DB2-BD59-A6C34878D82A}">
                    <a16:rowId xmlns:a16="http://schemas.microsoft.com/office/drawing/2014/main" val="10002"/>
                  </a:ext>
                </a:extLst>
              </a:tr>
            </a:tbl>
          </a:graphicData>
        </a:graphic>
      </p:graphicFrame>
      <p:sp>
        <p:nvSpPr>
          <p:cNvPr id="671" name="Shape 671"/>
          <p:cNvSpPr txBox="1"/>
          <p:nvPr/>
        </p:nvSpPr>
        <p:spPr>
          <a:xfrm>
            <a:off x="2115975" y="3516375"/>
            <a:ext cx="1021800" cy="268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t>SELECT * FROM T1 </a:t>
            </a:r>
            <a:r>
              <a:rPr lang="en" sz="1200" b="1"/>
              <a:t>RIGHT JOIN </a:t>
            </a:r>
            <a:r>
              <a:rPr lang="en" sz="1200"/>
              <a:t>T2 ON T1.ID = T2.ID</a:t>
            </a:r>
            <a:endParaRPr sz="1200"/>
          </a:p>
        </p:txBody>
      </p:sp>
      <p:graphicFrame>
        <p:nvGraphicFramePr>
          <p:cNvPr id="672" name="Shape 672"/>
          <p:cNvGraphicFramePr/>
          <p:nvPr/>
        </p:nvGraphicFramePr>
        <p:xfrm>
          <a:off x="3199975" y="3516363"/>
          <a:ext cx="2264500" cy="1188630"/>
        </p:xfrm>
        <a:graphic>
          <a:graphicData uri="http://schemas.openxmlformats.org/drawingml/2006/table">
            <a:tbl>
              <a:tblPr>
                <a:noFill/>
              </a:tblPr>
              <a:tblGrid>
                <a:gridCol w="578950">
                  <a:extLst>
                    <a:ext uri="{9D8B030D-6E8A-4147-A177-3AD203B41FA5}">
                      <a16:colId xmlns:a16="http://schemas.microsoft.com/office/drawing/2014/main" val="20000"/>
                    </a:ext>
                  </a:extLst>
                </a:gridCol>
                <a:gridCol w="608575">
                  <a:extLst>
                    <a:ext uri="{9D8B030D-6E8A-4147-A177-3AD203B41FA5}">
                      <a16:colId xmlns:a16="http://schemas.microsoft.com/office/drawing/2014/main" val="20001"/>
                    </a:ext>
                  </a:extLst>
                </a:gridCol>
                <a:gridCol w="393975">
                  <a:extLst>
                    <a:ext uri="{9D8B030D-6E8A-4147-A177-3AD203B41FA5}">
                      <a16:colId xmlns:a16="http://schemas.microsoft.com/office/drawing/2014/main" val="20002"/>
                    </a:ext>
                  </a:extLst>
                </a:gridCol>
                <a:gridCol w="683000">
                  <a:extLst>
                    <a:ext uri="{9D8B030D-6E8A-4147-A177-3AD203B41FA5}">
                      <a16:colId xmlns:a16="http://schemas.microsoft.com/office/drawing/2014/main" val="20003"/>
                    </a:ext>
                  </a:extLst>
                </a:gridCol>
              </a:tblGrid>
              <a:tr h="381000">
                <a:tc>
                  <a:txBody>
                    <a:bodyPr/>
                    <a:lstStyle/>
                    <a:p>
                      <a:pPr marL="0" lvl="0" indent="0" rtl="0">
                        <a:spcBef>
                          <a:spcPts val="0"/>
                        </a:spcBef>
                        <a:spcAft>
                          <a:spcPts val="0"/>
                        </a:spcAft>
                        <a:buNone/>
                      </a:pPr>
                      <a:r>
                        <a:rPr lang="en"/>
                        <a:t>ID</a:t>
                      </a:r>
                      <a:endParaRPr/>
                    </a:p>
                  </a:txBody>
                  <a:tcPr marL="91425" marR="91425" marT="91425" marB="91425"/>
                </a:tc>
                <a:tc>
                  <a:txBody>
                    <a:bodyPr/>
                    <a:lstStyle/>
                    <a:p>
                      <a:pPr marL="0" lvl="0" indent="0" rtl="0">
                        <a:spcBef>
                          <a:spcPts val="0"/>
                        </a:spcBef>
                        <a:spcAft>
                          <a:spcPts val="0"/>
                        </a:spcAft>
                        <a:buNone/>
                      </a:pPr>
                      <a:r>
                        <a:rPr lang="en"/>
                        <a:t>Age</a:t>
                      </a:r>
                      <a:endParaRPr/>
                    </a:p>
                  </a:txBody>
                  <a:tcPr marL="91425" marR="91425" marT="91425" marB="91425"/>
                </a:tc>
                <a:tc>
                  <a:txBody>
                    <a:bodyPr/>
                    <a:lstStyle/>
                    <a:p>
                      <a:pPr marL="0" lvl="0" indent="0" rtl="0">
                        <a:spcBef>
                          <a:spcPts val="0"/>
                        </a:spcBef>
                        <a:spcAft>
                          <a:spcPts val="0"/>
                        </a:spcAft>
                        <a:buNone/>
                      </a:pPr>
                      <a:r>
                        <a:rPr lang="en"/>
                        <a:t>ID</a:t>
                      </a:r>
                      <a:endParaRPr/>
                    </a:p>
                  </a:txBody>
                  <a:tcPr marL="91425" marR="91425" marT="91425" marB="91425"/>
                </a:tc>
                <a:tc>
                  <a:txBody>
                    <a:bodyPr/>
                    <a:lstStyle/>
                    <a:p>
                      <a:pPr marL="0" lvl="0" indent="0" rtl="0">
                        <a:spcBef>
                          <a:spcPts val="0"/>
                        </a:spcBef>
                        <a:spcAft>
                          <a:spcPts val="0"/>
                        </a:spcAft>
                        <a:buNone/>
                      </a:pPr>
                      <a:r>
                        <a:rPr lang="en"/>
                        <a:t>Grade</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15</a:t>
                      </a:r>
                      <a:endParaRPr/>
                    </a:p>
                  </a:txBody>
                  <a:tcPr marL="91425" marR="91425" marT="91425" marB="91425"/>
                </a:tc>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98</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rtl="0">
                        <a:spcBef>
                          <a:spcPts val="0"/>
                        </a:spcBef>
                        <a:spcAft>
                          <a:spcPts val="0"/>
                        </a:spcAft>
                        <a:buNone/>
                      </a:pPr>
                      <a:r>
                        <a:rPr lang="en" sz="1000"/>
                        <a:t>NULL</a:t>
                      </a:r>
                      <a:endParaRPr sz="1000"/>
                    </a:p>
                  </a:txBody>
                  <a:tcPr marL="91425" marR="91425" marT="91425" marB="91425"/>
                </a:tc>
                <a:tc>
                  <a:txBody>
                    <a:bodyPr/>
                    <a:lstStyle/>
                    <a:p>
                      <a:pPr marL="0" lvl="0" indent="0" rtl="0">
                        <a:spcBef>
                          <a:spcPts val="0"/>
                        </a:spcBef>
                        <a:spcAft>
                          <a:spcPts val="0"/>
                        </a:spcAft>
                        <a:buNone/>
                      </a:pPr>
                      <a:r>
                        <a:rPr lang="en" sz="1000"/>
                        <a:t>NULL</a:t>
                      </a:r>
                      <a:endParaRPr sz="1000"/>
                    </a:p>
                  </a:txBody>
                  <a:tcPr marL="91425" marR="91425" marT="91425" marB="91425"/>
                </a:tc>
                <a:tc>
                  <a:txBody>
                    <a:bodyPr/>
                    <a:lstStyle/>
                    <a:p>
                      <a:pPr marL="0" lvl="0" indent="0" rtl="0">
                        <a:spcBef>
                          <a:spcPts val="0"/>
                        </a:spcBef>
                        <a:spcAft>
                          <a:spcPts val="0"/>
                        </a:spcAft>
                        <a:buNone/>
                      </a:pPr>
                      <a:r>
                        <a:rPr lang="en"/>
                        <a:t>3</a:t>
                      </a:r>
                      <a:endParaRPr/>
                    </a:p>
                  </a:txBody>
                  <a:tcPr marL="91425" marR="91425" marT="91425" marB="91425"/>
                </a:tc>
                <a:tc>
                  <a:txBody>
                    <a:bodyPr/>
                    <a:lstStyle/>
                    <a:p>
                      <a:pPr marL="0" lvl="0" indent="0" rtl="0">
                        <a:spcBef>
                          <a:spcPts val="0"/>
                        </a:spcBef>
                        <a:spcAft>
                          <a:spcPts val="0"/>
                        </a:spcAft>
                        <a:buNone/>
                      </a:pPr>
                      <a:r>
                        <a:rPr lang="en"/>
                        <a:t>80</a:t>
                      </a:r>
                      <a:endParaRPr/>
                    </a:p>
                  </a:txBody>
                  <a:tcPr marL="91425" marR="91425" marT="91425" marB="914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75248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Shape 67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INNER JOIN, LEFT JOIN, RIGHT JOIN, FULL JOIN</a:t>
            </a:r>
            <a:endParaRPr/>
          </a:p>
        </p:txBody>
      </p:sp>
      <p:graphicFrame>
        <p:nvGraphicFramePr>
          <p:cNvPr id="678" name="Shape 678"/>
          <p:cNvGraphicFramePr/>
          <p:nvPr/>
        </p:nvGraphicFramePr>
        <p:xfrm>
          <a:off x="684150" y="1894250"/>
          <a:ext cx="953825" cy="1188630"/>
        </p:xfrm>
        <a:graphic>
          <a:graphicData uri="http://schemas.openxmlformats.org/drawingml/2006/table">
            <a:tbl>
              <a:tblPr>
                <a:noFill/>
              </a:tblPr>
              <a:tblGrid>
                <a:gridCol w="382850">
                  <a:extLst>
                    <a:ext uri="{9D8B030D-6E8A-4147-A177-3AD203B41FA5}">
                      <a16:colId xmlns:a16="http://schemas.microsoft.com/office/drawing/2014/main" val="20000"/>
                    </a:ext>
                  </a:extLst>
                </a:gridCol>
                <a:gridCol w="570975">
                  <a:extLst>
                    <a:ext uri="{9D8B030D-6E8A-4147-A177-3AD203B41FA5}">
                      <a16:colId xmlns:a16="http://schemas.microsoft.com/office/drawing/2014/main" val="20001"/>
                    </a:ext>
                  </a:extLst>
                </a:gridCol>
              </a:tblGrid>
              <a:tr h="381000">
                <a:tc>
                  <a:txBody>
                    <a:bodyPr/>
                    <a:lstStyle/>
                    <a:p>
                      <a:pPr marL="0" lvl="0" indent="0" rtl="0">
                        <a:spcBef>
                          <a:spcPts val="0"/>
                        </a:spcBef>
                        <a:spcAft>
                          <a:spcPts val="0"/>
                        </a:spcAft>
                        <a:buNone/>
                      </a:pPr>
                      <a:r>
                        <a:rPr lang="en"/>
                        <a:t>ID</a:t>
                      </a:r>
                      <a:endParaRPr/>
                    </a:p>
                  </a:txBody>
                  <a:tcPr marL="91425" marR="91425" marT="91425" marB="91425"/>
                </a:tc>
                <a:tc>
                  <a:txBody>
                    <a:bodyPr/>
                    <a:lstStyle/>
                    <a:p>
                      <a:pPr marL="0" lvl="0" indent="0" rtl="0">
                        <a:spcBef>
                          <a:spcPts val="0"/>
                        </a:spcBef>
                        <a:spcAft>
                          <a:spcPts val="0"/>
                        </a:spcAft>
                        <a:buNone/>
                      </a:pPr>
                      <a:r>
                        <a:rPr lang="en"/>
                        <a:t>Age</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15</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rtl="0">
                        <a:spcBef>
                          <a:spcPts val="0"/>
                        </a:spcBef>
                        <a:spcAft>
                          <a:spcPts val="0"/>
                        </a:spcAft>
                        <a:buNone/>
                      </a:pPr>
                      <a:r>
                        <a:rPr lang="en"/>
                        <a:t>2</a:t>
                      </a:r>
                      <a:endParaRPr/>
                    </a:p>
                  </a:txBody>
                  <a:tcPr marL="91425" marR="91425" marT="91425" marB="91425"/>
                </a:tc>
                <a:tc>
                  <a:txBody>
                    <a:bodyPr/>
                    <a:lstStyle/>
                    <a:p>
                      <a:pPr marL="0" lvl="0" indent="0" rtl="0">
                        <a:spcBef>
                          <a:spcPts val="0"/>
                        </a:spcBef>
                        <a:spcAft>
                          <a:spcPts val="0"/>
                        </a:spcAft>
                        <a:buNone/>
                      </a:pPr>
                      <a:r>
                        <a:rPr lang="en"/>
                        <a:t>16</a:t>
                      </a:r>
                      <a:endParaRPr/>
                    </a:p>
                  </a:txBody>
                  <a:tcPr marL="91425" marR="91425" marT="91425" marB="91425"/>
                </a:tc>
                <a:extLst>
                  <a:ext uri="{0D108BD9-81ED-4DB2-BD59-A6C34878D82A}">
                    <a16:rowId xmlns:a16="http://schemas.microsoft.com/office/drawing/2014/main" val="10002"/>
                  </a:ext>
                </a:extLst>
              </a:tr>
            </a:tbl>
          </a:graphicData>
        </a:graphic>
      </p:graphicFrame>
      <p:sp>
        <p:nvSpPr>
          <p:cNvPr id="679" name="Shape 679"/>
          <p:cNvSpPr txBox="1"/>
          <p:nvPr/>
        </p:nvSpPr>
        <p:spPr>
          <a:xfrm>
            <a:off x="732813" y="1540550"/>
            <a:ext cx="856500" cy="268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Table 1</a:t>
            </a:r>
            <a:endParaRPr/>
          </a:p>
        </p:txBody>
      </p:sp>
      <p:graphicFrame>
        <p:nvGraphicFramePr>
          <p:cNvPr id="680" name="Shape 680"/>
          <p:cNvGraphicFramePr/>
          <p:nvPr/>
        </p:nvGraphicFramePr>
        <p:xfrm>
          <a:off x="684163" y="3601875"/>
          <a:ext cx="1149900" cy="1188630"/>
        </p:xfrm>
        <a:graphic>
          <a:graphicData uri="http://schemas.openxmlformats.org/drawingml/2006/table">
            <a:tbl>
              <a:tblPr>
                <a:noFill/>
              </a:tblPr>
              <a:tblGrid>
                <a:gridCol w="382850">
                  <a:extLst>
                    <a:ext uri="{9D8B030D-6E8A-4147-A177-3AD203B41FA5}">
                      <a16:colId xmlns:a16="http://schemas.microsoft.com/office/drawing/2014/main" val="20000"/>
                    </a:ext>
                  </a:extLst>
                </a:gridCol>
                <a:gridCol w="767050">
                  <a:extLst>
                    <a:ext uri="{9D8B030D-6E8A-4147-A177-3AD203B41FA5}">
                      <a16:colId xmlns:a16="http://schemas.microsoft.com/office/drawing/2014/main" val="20001"/>
                    </a:ext>
                  </a:extLst>
                </a:gridCol>
              </a:tblGrid>
              <a:tr h="381000">
                <a:tc>
                  <a:txBody>
                    <a:bodyPr/>
                    <a:lstStyle/>
                    <a:p>
                      <a:pPr marL="0" lvl="0" indent="0" rtl="0">
                        <a:spcBef>
                          <a:spcPts val="0"/>
                        </a:spcBef>
                        <a:spcAft>
                          <a:spcPts val="0"/>
                        </a:spcAft>
                        <a:buNone/>
                      </a:pPr>
                      <a:r>
                        <a:rPr lang="en"/>
                        <a:t>ID</a:t>
                      </a:r>
                      <a:endParaRPr/>
                    </a:p>
                  </a:txBody>
                  <a:tcPr marL="91425" marR="91425" marT="91425" marB="91425"/>
                </a:tc>
                <a:tc>
                  <a:txBody>
                    <a:bodyPr/>
                    <a:lstStyle/>
                    <a:p>
                      <a:pPr marL="0" lvl="0" indent="0" rtl="0">
                        <a:spcBef>
                          <a:spcPts val="0"/>
                        </a:spcBef>
                        <a:spcAft>
                          <a:spcPts val="0"/>
                        </a:spcAft>
                        <a:buNone/>
                      </a:pPr>
                      <a:r>
                        <a:rPr lang="en"/>
                        <a:t>Grade</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98</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rtl="0">
                        <a:spcBef>
                          <a:spcPts val="0"/>
                        </a:spcBef>
                        <a:spcAft>
                          <a:spcPts val="0"/>
                        </a:spcAft>
                        <a:buNone/>
                      </a:pPr>
                      <a:r>
                        <a:rPr lang="en"/>
                        <a:t>3</a:t>
                      </a:r>
                      <a:endParaRPr/>
                    </a:p>
                  </a:txBody>
                  <a:tcPr marL="91425" marR="91425" marT="91425" marB="91425"/>
                </a:tc>
                <a:tc>
                  <a:txBody>
                    <a:bodyPr/>
                    <a:lstStyle/>
                    <a:p>
                      <a:pPr marL="0" lvl="0" indent="0" rtl="0">
                        <a:spcBef>
                          <a:spcPts val="0"/>
                        </a:spcBef>
                        <a:spcAft>
                          <a:spcPts val="0"/>
                        </a:spcAft>
                        <a:buNone/>
                      </a:pPr>
                      <a:r>
                        <a:rPr lang="en"/>
                        <a:t>80</a:t>
                      </a:r>
                      <a:endParaRPr/>
                    </a:p>
                  </a:txBody>
                  <a:tcPr marL="91425" marR="91425" marT="91425" marB="91425"/>
                </a:tc>
                <a:extLst>
                  <a:ext uri="{0D108BD9-81ED-4DB2-BD59-A6C34878D82A}">
                    <a16:rowId xmlns:a16="http://schemas.microsoft.com/office/drawing/2014/main" val="10002"/>
                  </a:ext>
                </a:extLst>
              </a:tr>
            </a:tbl>
          </a:graphicData>
        </a:graphic>
      </p:graphicFrame>
      <p:sp>
        <p:nvSpPr>
          <p:cNvPr id="681" name="Shape 681"/>
          <p:cNvSpPr txBox="1"/>
          <p:nvPr/>
        </p:nvSpPr>
        <p:spPr>
          <a:xfrm>
            <a:off x="732825" y="3248175"/>
            <a:ext cx="856500" cy="268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Table 2</a:t>
            </a:r>
            <a:endParaRPr/>
          </a:p>
        </p:txBody>
      </p:sp>
      <p:sp>
        <p:nvSpPr>
          <p:cNvPr id="682" name="Shape 682"/>
          <p:cNvSpPr txBox="1"/>
          <p:nvPr/>
        </p:nvSpPr>
        <p:spPr>
          <a:xfrm>
            <a:off x="2115975" y="1540550"/>
            <a:ext cx="1021800" cy="268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t>SELECT * FROM T1 </a:t>
            </a:r>
            <a:r>
              <a:rPr lang="en" sz="1200" b="1"/>
              <a:t>INNER JOIN </a:t>
            </a:r>
            <a:r>
              <a:rPr lang="en" sz="1200"/>
              <a:t>T2 ON T1.ID = T2.ID</a:t>
            </a:r>
            <a:endParaRPr sz="1200"/>
          </a:p>
        </p:txBody>
      </p:sp>
      <p:graphicFrame>
        <p:nvGraphicFramePr>
          <p:cNvPr id="683" name="Shape 683"/>
          <p:cNvGraphicFramePr/>
          <p:nvPr/>
        </p:nvGraphicFramePr>
        <p:xfrm>
          <a:off x="3199975" y="1540538"/>
          <a:ext cx="2264500" cy="792420"/>
        </p:xfrm>
        <a:graphic>
          <a:graphicData uri="http://schemas.openxmlformats.org/drawingml/2006/table">
            <a:tbl>
              <a:tblPr>
                <a:noFill/>
              </a:tblPr>
              <a:tblGrid>
                <a:gridCol w="382850">
                  <a:extLst>
                    <a:ext uri="{9D8B030D-6E8A-4147-A177-3AD203B41FA5}">
                      <a16:colId xmlns:a16="http://schemas.microsoft.com/office/drawing/2014/main" val="20000"/>
                    </a:ext>
                  </a:extLst>
                </a:gridCol>
                <a:gridCol w="567275">
                  <a:extLst>
                    <a:ext uri="{9D8B030D-6E8A-4147-A177-3AD203B41FA5}">
                      <a16:colId xmlns:a16="http://schemas.microsoft.com/office/drawing/2014/main" val="20001"/>
                    </a:ext>
                  </a:extLst>
                </a:gridCol>
                <a:gridCol w="559150">
                  <a:extLst>
                    <a:ext uri="{9D8B030D-6E8A-4147-A177-3AD203B41FA5}">
                      <a16:colId xmlns:a16="http://schemas.microsoft.com/office/drawing/2014/main" val="20002"/>
                    </a:ext>
                  </a:extLst>
                </a:gridCol>
                <a:gridCol w="755225">
                  <a:extLst>
                    <a:ext uri="{9D8B030D-6E8A-4147-A177-3AD203B41FA5}">
                      <a16:colId xmlns:a16="http://schemas.microsoft.com/office/drawing/2014/main" val="20003"/>
                    </a:ext>
                  </a:extLst>
                </a:gridCol>
              </a:tblGrid>
              <a:tr h="381000">
                <a:tc>
                  <a:txBody>
                    <a:bodyPr/>
                    <a:lstStyle/>
                    <a:p>
                      <a:pPr marL="0" lvl="0" indent="0" rtl="0">
                        <a:spcBef>
                          <a:spcPts val="0"/>
                        </a:spcBef>
                        <a:spcAft>
                          <a:spcPts val="0"/>
                        </a:spcAft>
                        <a:buNone/>
                      </a:pPr>
                      <a:r>
                        <a:rPr lang="en"/>
                        <a:t>ID</a:t>
                      </a:r>
                      <a:endParaRPr/>
                    </a:p>
                  </a:txBody>
                  <a:tcPr marL="91425" marR="91425" marT="91425" marB="91425"/>
                </a:tc>
                <a:tc>
                  <a:txBody>
                    <a:bodyPr/>
                    <a:lstStyle/>
                    <a:p>
                      <a:pPr marL="0" lvl="0" indent="0" rtl="0">
                        <a:spcBef>
                          <a:spcPts val="0"/>
                        </a:spcBef>
                        <a:spcAft>
                          <a:spcPts val="0"/>
                        </a:spcAft>
                        <a:buNone/>
                      </a:pPr>
                      <a:r>
                        <a:rPr lang="en"/>
                        <a:t>Age</a:t>
                      </a:r>
                      <a:endParaRPr/>
                    </a:p>
                  </a:txBody>
                  <a:tcPr marL="91425" marR="91425" marT="91425" marB="91425"/>
                </a:tc>
                <a:tc>
                  <a:txBody>
                    <a:bodyPr/>
                    <a:lstStyle/>
                    <a:p>
                      <a:pPr marL="0" lvl="0" indent="0" rtl="0">
                        <a:spcBef>
                          <a:spcPts val="0"/>
                        </a:spcBef>
                        <a:spcAft>
                          <a:spcPts val="0"/>
                        </a:spcAft>
                        <a:buNone/>
                      </a:pPr>
                      <a:r>
                        <a:rPr lang="en"/>
                        <a:t>ID</a:t>
                      </a:r>
                      <a:endParaRPr/>
                    </a:p>
                  </a:txBody>
                  <a:tcPr marL="91425" marR="91425" marT="91425" marB="91425"/>
                </a:tc>
                <a:tc>
                  <a:txBody>
                    <a:bodyPr/>
                    <a:lstStyle/>
                    <a:p>
                      <a:pPr marL="0" lvl="0" indent="0" rtl="0">
                        <a:spcBef>
                          <a:spcPts val="0"/>
                        </a:spcBef>
                        <a:spcAft>
                          <a:spcPts val="0"/>
                        </a:spcAft>
                        <a:buNone/>
                      </a:pPr>
                      <a:r>
                        <a:rPr lang="en"/>
                        <a:t>Grade</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15</a:t>
                      </a:r>
                      <a:endParaRPr/>
                    </a:p>
                  </a:txBody>
                  <a:tcPr marL="91425" marR="91425" marT="91425" marB="91425"/>
                </a:tc>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98</a:t>
                      </a:r>
                      <a:endParaRPr/>
                    </a:p>
                  </a:txBody>
                  <a:tcPr marL="91425" marR="91425" marT="91425" marB="91425"/>
                </a:tc>
                <a:extLst>
                  <a:ext uri="{0D108BD9-81ED-4DB2-BD59-A6C34878D82A}">
                    <a16:rowId xmlns:a16="http://schemas.microsoft.com/office/drawing/2014/main" val="10001"/>
                  </a:ext>
                </a:extLst>
              </a:tr>
            </a:tbl>
          </a:graphicData>
        </a:graphic>
      </p:graphicFrame>
      <p:cxnSp>
        <p:nvCxnSpPr>
          <p:cNvPr id="684" name="Shape 684"/>
          <p:cNvCxnSpPr/>
          <p:nvPr/>
        </p:nvCxnSpPr>
        <p:spPr>
          <a:xfrm>
            <a:off x="2002575" y="1540550"/>
            <a:ext cx="0" cy="3550500"/>
          </a:xfrm>
          <a:prstGeom prst="straightConnector1">
            <a:avLst/>
          </a:prstGeom>
          <a:noFill/>
          <a:ln w="9525" cap="flat" cmpd="sng">
            <a:solidFill>
              <a:schemeClr val="dk2"/>
            </a:solidFill>
            <a:prstDash val="solid"/>
            <a:round/>
            <a:headEnd type="none" w="med" len="med"/>
            <a:tailEnd type="none" w="med" len="med"/>
          </a:ln>
        </p:spPr>
      </p:cxnSp>
      <p:sp>
        <p:nvSpPr>
          <p:cNvPr id="685" name="Shape 685"/>
          <p:cNvSpPr txBox="1"/>
          <p:nvPr/>
        </p:nvSpPr>
        <p:spPr>
          <a:xfrm>
            <a:off x="5705125" y="1540550"/>
            <a:ext cx="1021800" cy="268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t>SELECT * FROM T1 </a:t>
            </a:r>
            <a:r>
              <a:rPr lang="en" sz="1200" b="1"/>
              <a:t>LEFT JOIN </a:t>
            </a:r>
            <a:r>
              <a:rPr lang="en" sz="1200"/>
              <a:t>T2 ON T1.ID = T2.ID;</a:t>
            </a:r>
            <a:endParaRPr sz="1200"/>
          </a:p>
        </p:txBody>
      </p:sp>
      <p:graphicFrame>
        <p:nvGraphicFramePr>
          <p:cNvPr id="686" name="Shape 686"/>
          <p:cNvGraphicFramePr/>
          <p:nvPr/>
        </p:nvGraphicFramePr>
        <p:xfrm>
          <a:off x="6789125" y="1540538"/>
          <a:ext cx="2264500" cy="1188630"/>
        </p:xfrm>
        <a:graphic>
          <a:graphicData uri="http://schemas.openxmlformats.org/drawingml/2006/table">
            <a:tbl>
              <a:tblPr>
                <a:noFill/>
              </a:tblPr>
              <a:tblGrid>
                <a:gridCol w="382850">
                  <a:extLst>
                    <a:ext uri="{9D8B030D-6E8A-4147-A177-3AD203B41FA5}">
                      <a16:colId xmlns:a16="http://schemas.microsoft.com/office/drawing/2014/main" val="20000"/>
                    </a:ext>
                  </a:extLst>
                </a:gridCol>
                <a:gridCol w="505350">
                  <a:extLst>
                    <a:ext uri="{9D8B030D-6E8A-4147-A177-3AD203B41FA5}">
                      <a16:colId xmlns:a16="http://schemas.microsoft.com/office/drawing/2014/main" val="20001"/>
                    </a:ext>
                  </a:extLst>
                </a:gridCol>
                <a:gridCol w="652050">
                  <a:extLst>
                    <a:ext uri="{9D8B030D-6E8A-4147-A177-3AD203B41FA5}">
                      <a16:colId xmlns:a16="http://schemas.microsoft.com/office/drawing/2014/main" val="20002"/>
                    </a:ext>
                  </a:extLst>
                </a:gridCol>
                <a:gridCol w="724250">
                  <a:extLst>
                    <a:ext uri="{9D8B030D-6E8A-4147-A177-3AD203B41FA5}">
                      <a16:colId xmlns:a16="http://schemas.microsoft.com/office/drawing/2014/main" val="20003"/>
                    </a:ext>
                  </a:extLst>
                </a:gridCol>
              </a:tblGrid>
              <a:tr h="381000">
                <a:tc>
                  <a:txBody>
                    <a:bodyPr/>
                    <a:lstStyle/>
                    <a:p>
                      <a:pPr marL="0" lvl="0" indent="0" rtl="0">
                        <a:spcBef>
                          <a:spcPts val="0"/>
                        </a:spcBef>
                        <a:spcAft>
                          <a:spcPts val="0"/>
                        </a:spcAft>
                        <a:buNone/>
                      </a:pPr>
                      <a:r>
                        <a:rPr lang="en"/>
                        <a:t>ID</a:t>
                      </a:r>
                      <a:endParaRPr/>
                    </a:p>
                  </a:txBody>
                  <a:tcPr marL="91425" marR="91425" marT="91425" marB="91425"/>
                </a:tc>
                <a:tc>
                  <a:txBody>
                    <a:bodyPr/>
                    <a:lstStyle/>
                    <a:p>
                      <a:pPr marL="0" lvl="0" indent="0" rtl="0">
                        <a:spcBef>
                          <a:spcPts val="0"/>
                        </a:spcBef>
                        <a:spcAft>
                          <a:spcPts val="0"/>
                        </a:spcAft>
                        <a:buNone/>
                      </a:pPr>
                      <a:r>
                        <a:rPr lang="en"/>
                        <a:t>Age</a:t>
                      </a:r>
                      <a:endParaRPr/>
                    </a:p>
                  </a:txBody>
                  <a:tcPr marL="91425" marR="91425" marT="91425" marB="91425"/>
                </a:tc>
                <a:tc>
                  <a:txBody>
                    <a:bodyPr/>
                    <a:lstStyle/>
                    <a:p>
                      <a:pPr marL="0" lvl="0" indent="0" rtl="0">
                        <a:spcBef>
                          <a:spcPts val="0"/>
                        </a:spcBef>
                        <a:spcAft>
                          <a:spcPts val="0"/>
                        </a:spcAft>
                        <a:buNone/>
                      </a:pPr>
                      <a:r>
                        <a:rPr lang="en"/>
                        <a:t>ID</a:t>
                      </a:r>
                      <a:endParaRPr/>
                    </a:p>
                  </a:txBody>
                  <a:tcPr marL="91425" marR="91425" marT="91425" marB="91425"/>
                </a:tc>
                <a:tc>
                  <a:txBody>
                    <a:bodyPr/>
                    <a:lstStyle/>
                    <a:p>
                      <a:pPr marL="0" lvl="0" indent="0" rtl="0">
                        <a:spcBef>
                          <a:spcPts val="0"/>
                        </a:spcBef>
                        <a:spcAft>
                          <a:spcPts val="0"/>
                        </a:spcAft>
                        <a:buNone/>
                      </a:pPr>
                      <a:r>
                        <a:rPr lang="en"/>
                        <a:t>Grade</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15</a:t>
                      </a:r>
                      <a:endParaRPr/>
                    </a:p>
                  </a:txBody>
                  <a:tcPr marL="91425" marR="91425" marT="91425" marB="91425"/>
                </a:tc>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98</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rtl="0">
                        <a:spcBef>
                          <a:spcPts val="0"/>
                        </a:spcBef>
                        <a:spcAft>
                          <a:spcPts val="0"/>
                        </a:spcAft>
                        <a:buNone/>
                      </a:pPr>
                      <a:r>
                        <a:rPr lang="en"/>
                        <a:t>2</a:t>
                      </a:r>
                      <a:endParaRPr/>
                    </a:p>
                  </a:txBody>
                  <a:tcPr marL="91425" marR="91425" marT="91425" marB="91425"/>
                </a:tc>
                <a:tc>
                  <a:txBody>
                    <a:bodyPr/>
                    <a:lstStyle/>
                    <a:p>
                      <a:pPr marL="0" lvl="0" indent="0" rtl="0">
                        <a:spcBef>
                          <a:spcPts val="0"/>
                        </a:spcBef>
                        <a:spcAft>
                          <a:spcPts val="0"/>
                        </a:spcAft>
                        <a:buNone/>
                      </a:pPr>
                      <a:r>
                        <a:rPr lang="en"/>
                        <a:t>16</a:t>
                      </a:r>
                      <a:endParaRPr/>
                    </a:p>
                  </a:txBody>
                  <a:tcPr marL="91425" marR="91425" marT="91425" marB="91425"/>
                </a:tc>
                <a:tc>
                  <a:txBody>
                    <a:bodyPr/>
                    <a:lstStyle/>
                    <a:p>
                      <a:pPr marL="0" lvl="0" indent="0" rtl="0">
                        <a:spcBef>
                          <a:spcPts val="0"/>
                        </a:spcBef>
                        <a:spcAft>
                          <a:spcPts val="0"/>
                        </a:spcAft>
                        <a:buNone/>
                      </a:pPr>
                      <a:r>
                        <a:rPr lang="en" sz="1000"/>
                        <a:t>NULL</a:t>
                      </a:r>
                      <a:endParaRPr sz="1000"/>
                    </a:p>
                  </a:txBody>
                  <a:tcPr marL="91425" marR="91425" marT="91425" marB="91425"/>
                </a:tc>
                <a:tc>
                  <a:txBody>
                    <a:bodyPr/>
                    <a:lstStyle/>
                    <a:p>
                      <a:pPr marL="0" lvl="0" indent="0" rtl="0">
                        <a:spcBef>
                          <a:spcPts val="0"/>
                        </a:spcBef>
                        <a:spcAft>
                          <a:spcPts val="0"/>
                        </a:spcAft>
                        <a:buNone/>
                      </a:pPr>
                      <a:r>
                        <a:rPr lang="en" sz="1000"/>
                        <a:t>NULL</a:t>
                      </a:r>
                      <a:endParaRPr sz="1000"/>
                    </a:p>
                  </a:txBody>
                  <a:tcPr marL="91425" marR="91425" marT="91425" marB="91425"/>
                </a:tc>
                <a:extLst>
                  <a:ext uri="{0D108BD9-81ED-4DB2-BD59-A6C34878D82A}">
                    <a16:rowId xmlns:a16="http://schemas.microsoft.com/office/drawing/2014/main" val="10002"/>
                  </a:ext>
                </a:extLst>
              </a:tr>
            </a:tbl>
          </a:graphicData>
        </a:graphic>
      </p:graphicFrame>
      <p:sp>
        <p:nvSpPr>
          <p:cNvPr id="687" name="Shape 687"/>
          <p:cNvSpPr txBox="1"/>
          <p:nvPr/>
        </p:nvSpPr>
        <p:spPr>
          <a:xfrm>
            <a:off x="2115975" y="3516375"/>
            <a:ext cx="1021800" cy="268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t>SELECT * FROM T1 </a:t>
            </a:r>
            <a:r>
              <a:rPr lang="en" sz="1200" b="1"/>
              <a:t>RIGHT JOIN </a:t>
            </a:r>
            <a:r>
              <a:rPr lang="en" sz="1200"/>
              <a:t>T2 ON T1.ID = T2.ID</a:t>
            </a:r>
            <a:endParaRPr sz="1200"/>
          </a:p>
        </p:txBody>
      </p:sp>
      <p:graphicFrame>
        <p:nvGraphicFramePr>
          <p:cNvPr id="688" name="Shape 688"/>
          <p:cNvGraphicFramePr/>
          <p:nvPr/>
        </p:nvGraphicFramePr>
        <p:xfrm>
          <a:off x="3199975" y="3516363"/>
          <a:ext cx="2264500" cy="1188630"/>
        </p:xfrm>
        <a:graphic>
          <a:graphicData uri="http://schemas.openxmlformats.org/drawingml/2006/table">
            <a:tbl>
              <a:tblPr>
                <a:noFill/>
              </a:tblPr>
              <a:tblGrid>
                <a:gridCol w="578950">
                  <a:extLst>
                    <a:ext uri="{9D8B030D-6E8A-4147-A177-3AD203B41FA5}">
                      <a16:colId xmlns:a16="http://schemas.microsoft.com/office/drawing/2014/main" val="20000"/>
                    </a:ext>
                  </a:extLst>
                </a:gridCol>
                <a:gridCol w="608575">
                  <a:extLst>
                    <a:ext uri="{9D8B030D-6E8A-4147-A177-3AD203B41FA5}">
                      <a16:colId xmlns:a16="http://schemas.microsoft.com/office/drawing/2014/main" val="20001"/>
                    </a:ext>
                  </a:extLst>
                </a:gridCol>
                <a:gridCol w="393975">
                  <a:extLst>
                    <a:ext uri="{9D8B030D-6E8A-4147-A177-3AD203B41FA5}">
                      <a16:colId xmlns:a16="http://schemas.microsoft.com/office/drawing/2014/main" val="20002"/>
                    </a:ext>
                  </a:extLst>
                </a:gridCol>
                <a:gridCol w="683000">
                  <a:extLst>
                    <a:ext uri="{9D8B030D-6E8A-4147-A177-3AD203B41FA5}">
                      <a16:colId xmlns:a16="http://schemas.microsoft.com/office/drawing/2014/main" val="20003"/>
                    </a:ext>
                  </a:extLst>
                </a:gridCol>
              </a:tblGrid>
              <a:tr h="381000">
                <a:tc>
                  <a:txBody>
                    <a:bodyPr/>
                    <a:lstStyle/>
                    <a:p>
                      <a:pPr marL="0" lvl="0" indent="0" rtl="0">
                        <a:spcBef>
                          <a:spcPts val="0"/>
                        </a:spcBef>
                        <a:spcAft>
                          <a:spcPts val="0"/>
                        </a:spcAft>
                        <a:buNone/>
                      </a:pPr>
                      <a:r>
                        <a:rPr lang="en"/>
                        <a:t>ID</a:t>
                      </a:r>
                      <a:endParaRPr/>
                    </a:p>
                  </a:txBody>
                  <a:tcPr marL="91425" marR="91425" marT="91425" marB="91425"/>
                </a:tc>
                <a:tc>
                  <a:txBody>
                    <a:bodyPr/>
                    <a:lstStyle/>
                    <a:p>
                      <a:pPr marL="0" lvl="0" indent="0" rtl="0">
                        <a:spcBef>
                          <a:spcPts val="0"/>
                        </a:spcBef>
                        <a:spcAft>
                          <a:spcPts val="0"/>
                        </a:spcAft>
                        <a:buNone/>
                      </a:pPr>
                      <a:r>
                        <a:rPr lang="en"/>
                        <a:t>Age</a:t>
                      </a:r>
                      <a:endParaRPr/>
                    </a:p>
                  </a:txBody>
                  <a:tcPr marL="91425" marR="91425" marT="91425" marB="91425"/>
                </a:tc>
                <a:tc>
                  <a:txBody>
                    <a:bodyPr/>
                    <a:lstStyle/>
                    <a:p>
                      <a:pPr marL="0" lvl="0" indent="0" rtl="0">
                        <a:spcBef>
                          <a:spcPts val="0"/>
                        </a:spcBef>
                        <a:spcAft>
                          <a:spcPts val="0"/>
                        </a:spcAft>
                        <a:buNone/>
                      </a:pPr>
                      <a:r>
                        <a:rPr lang="en"/>
                        <a:t>ID</a:t>
                      </a:r>
                      <a:endParaRPr/>
                    </a:p>
                  </a:txBody>
                  <a:tcPr marL="91425" marR="91425" marT="91425" marB="91425"/>
                </a:tc>
                <a:tc>
                  <a:txBody>
                    <a:bodyPr/>
                    <a:lstStyle/>
                    <a:p>
                      <a:pPr marL="0" lvl="0" indent="0" rtl="0">
                        <a:spcBef>
                          <a:spcPts val="0"/>
                        </a:spcBef>
                        <a:spcAft>
                          <a:spcPts val="0"/>
                        </a:spcAft>
                        <a:buNone/>
                      </a:pPr>
                      <a:r>
                        <a:rPr lang="en"/>
                        <a:t>Grade</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15</a:t>
                      </a:r>
                      <a:endParaRPr/>
                    </a:p>
                  </a:txBody>
                  <a:tcPr marL="91425" marR="91425" marT="91425" marB="91425"/>
                </a:tc>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98</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rtl="0">
                        <a:spcBef>
                          <a:spcPts val="0"/>
                        </a:spcBef>
                        <a:spcAft>
                          <a:spcPts val="0"/>
                        </a:spcAft>
                        <a:buNone/>
                      </a:pPr>
                      <a:r>
                        <a:rPr lang="en" sz="1000"/>
                        <a:t>NULL</a:t>
                      </a:r>
                      <a:endParaRPr sz="1000"/>
                    </a:p>
                  </a:txBody>
                  <a:tcPr marL="91425" marR="91425" marT="91425" marB="91425"/>
                </a:tc>
                <a:tc>
                  <a:txBody>
                    <a:bodyPr/>
                    <a:lstStyle/>
                    <a:p>
                      <a:pPr marL="0" lvl="0" indent="0" rtl="0">
                        <a:spcBef>
                          <a:spcPts val="0"/>
                        </a:spcBef>
                        <a:spcAft>
                          <a:spcPts val="0"/>
                        </a:spcAft>
                        <a:buNone/>
                      </a:pPr>
                      <a:r>
                        <a:rPr lang="en" sz="1000"/>
                        <a:t>NULL</a:t>
                      </a:r>
                      <a:endParaRPr sz="1000"/>
                    </a:p>
                  </a:txBody>
                  <a:tcPr marL="91425" marR="91425" marT="91425" marB="91425"/>
                </a:tc>
                <a:tc>
                  <a:txBody>
                    <a:bodyPr/>
                    <a:lstStyle/>
                    <a:p>
                      <a:pPr marL="0" lvl="0" indent="0" rtl="0">
                        <a:spcBef>
                          <a:spcPts val="0"/>
                        </a:spcBef>
                        <a:spcAft>
                          <a:spcPts val="0"/>
                        </a:spcAft>
                        <a:buNone/>
                      </a:pPr>
                      <a:r>
                        <a:rPr lang="en"/>
                        <a:t>3</a:t>
                      </a:r>
                      <a:endParaRPr/>
                    </a:p>
                  </a:txBody>
                  <a:tcPr marL="91425" marR="91425" marT="91425" marB="91425"/>
                </a:tc>
                <a:tc>
                  <a:txBody>
                    <a:bodyPr/>
                    <a:lstStyle/>
                    <a:p>
                      <a:pPr marL="0" lvl="0" indent="0" rtl="0">
                        <a:spcBef>
                          <a:spcPts val="0"/>
                        </a:spcBef>
                        <a:spcAft>
                          <a:spcPts val="0"/>
                        </a:spcAft>
                        <a:buNone/>
                      </a:pPr>
                      <a:r>
                        <a:rPr lang="en"/>
                        <a:t>80</a:t>
                      </a:r>
                      <a:endParaRPr/>
                    </a:p>
                  </a:txBody>
                  <a:tcPr marL="91425" marR="91425" marT="91425" marB="91425"/>
                </a:tc>
                <a:extLst>
                  <a:ext uri="{0D108BD9-81ED-4DB2-BD59-A6C34878D82A}">
                    <a16:rowId xmlns:a16="http://schemas.microsoft.com/office/drawing/2014/main" val="10002"/>
                  </a:ext>
                </a:extLst>
              </a:tr>
            </a:tbl>
          </a:graphicData>
        </a:graphic>
      </p:graphicFrame>
      <p:sp>
        <p:nvSpPr>
          <p:cNvPr id="689" name="Shape 689"/>
          <p:cNvSpPr txBox="1"/>
          <p:nvPr/>
        </p:nvSpPr>
        <p:spPr>
          <a:xfrm>
            <a:off x="5705125" y="3516375"/>
            <a:ext cx="1021800" cy="268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t>SELECT * FROM T1 </a:t>
            </a:r>
            <a:r>
              <a:rPr lang="en" sz="1200" b="1"/>
              <a:t>FULL JOIN </a:t>
            </a:r>
            <a:r>
              <a:rPr lang="en" sz="1200"/>
              <a:t>T2 </a:t>
            </a:r>
            <a:endParaRPr sz="1200"/>
          </a:p>
          <a:p>
            <a:pPr marL="0" lvl="0" indent="0" rtl="0">
              <a:spcBef>
                <a:spcPts val="0"/>
              </a:spcBef>
              <a:spcAft>
                <a:spcPts val="0"/>
              </a:spcAft>
              <a:buNone/>
            </a:pPr>
            <a:r>
              <a:rPr lang="en" sz="1200"/>
              <a:t>ON T1.ID = T2.ID</a:t>
            </a:r>
            <a:endParaRPr sz="1200"/>
          </a:p>
        </p:txBody>
      </p:sp>
      <p:graphicFrame>
        <p:nvGraphicFramePr>
          <p:cNvPr id="690" name="Shape 690"/>
          <p:cNvGraphicFramePr/>
          <p:nvPr/>
        </p:nvGraphicFramePr>
        <p:xfrm>
          <a:off x="6726925" y="3248163"/>
          <a:ext cx="2264500" cy="1584840"/>
        </p:xfrm>
        <a:graphic>
          <a:graphicData uri="http://schemas.openxmlformats.org/drawingml/2006/table">
            <a:tbl>
              <a:tblPr>
                <a:noFill/>
              </a:tblPr>
              <a:tblGrid>
                <a:gridCol w="517025">
                  <a:extLst>
                    <a:ext uri="{9D8B030D-6E8A-4147-A177-3AD203B41FA5}">
                      <a16:colId xmlns:a16="http://schemas.microsoft.com/office/drawing/2014/main" val="20000"/>
                    </a:ext>
                  </a:extLst>
                </a:gridCol>
                <a:gridCol w="525975">
                  <a:extLst>
                    <a:ext uri="{9D8B030D-6E8A-4147-A177-3AD203B41FA5}">
                      <a16:colId xmlns:a16="http://schemas.microsoft.com/office/drawing/2014/main" val="20001"/>
                    </a:ext>
                  </a:extLst>
                </a:gridCol>
                <a:gridCol w="538475">
                  <a:extLst>
                    <a:ext uri="{9D8B030D-6E8A-4147-A177-3AD203B41FA5}">
                      <a16:colId xmlns:a16="http://schemas.microsoft.com/office/drawing/2014/main" val="20002"/>
                    </a:ext>
                  </a:extLst>
                </a:gridCol>
                <a:gridCol w="683025">
                  <a:extLst>
                    <a:ext uri="{9D8B030D-6E8A-4147-A177-3AD203B41FA5}">
                      <a16:colId xmlns:a16="http://schemas.microsoft.com/office/drawing/2014/main" val="20003"/>
                    </a:ext>
                  </a:extLst>
                </a:gridCol>
              </a:tblGrid>
              <a:tr h="381000">
                <a:tc>
                  <a:txBody>
                    <a:bodyPr/>
                    <a:lstStyle/>
                    <a:p>
                      <a:pPr marL="0" lvl="0" indent="0" rtl="0">
                        <a:spcBef>
                          <a:spcPts val="0"/>
                        </a:spcBef>
                        <a:spcAft>
                          <a:spcPts val="0"/>
                        </a:spcAft>
                        <a:buNone/>
                      </a:pPr>
                      <a:r>
                        <a:rPr lang="en"/>
                        <a:t>ID</a:t>
                      </a:r>
                      <a:endParaRPr/>
                    </a:p>
                  </a:txBody>
                  <a:tcPr marL="91425" marR="91425" marT="91425" marB="91425"/>
                </a:tc>
                <a:tc>
                  <a:txBody>
                    <a:bodyPr/>
                    <a:lstStyle/>
                    <a:p>
                      <a:pPr marL="0" lvl="0" indent="0" rtl="0">
                        <a:spcBef>
                          <a:spcPts val="0"/>
                        </a:spcBef>
                        <a:spcAft>
                          <a:spcPts val="0"/>
                        </a:spcAft>
                        <a:buNone/>
                      </a:pPr>
                      <a:r>
                        <a:rPr lang="en"/>
                        <a:t>Age</a:t>
                      </a:r>
                      <a:endParaRPr/>
                    </a:p>
                  </a:txBody>
                  <a:tcPr marL="91425" marR="91425" marT="91425" marB="91425"/>
                </a:tc>
                <a:tc>
                  <a:txBody>
                    <a:bodyPr/>
                    <a:lstStyle/>
                    <a:p>
                      <a:pPr marL="0" lvl="0" indent="0" rtl="0">
                        <a:spcBef>
                          <a:spcPts val="0"/>
                        </a:spcBef>
                        <a:spcAft>
                          <a:spcPts val="0"/>
                        </a:spcAft>
                        <a:buNone/>
                      </a:pPr>
                      <a:r>
                        <a:rPr lang="en"/>
                        <a:t>ID</a:t>
                      </a:r>
                      <a:endParaRPr/>
                    </a:p>
                  </a:txBody>
                  <a:tcPr marL="91425" marR="91425" marT="91425" marB="91425"/>
                </a:tc>
                <a:tc>
                  <a:txBody>
                    <a:bodyPr/>
                    <a:lstStyle/>
                    <a:p>
                      <a:pPr marL="0" lvl="0" indent="0" rtl="0">
                        <a:spcBef>
                          <a:spcPts val="0"/>
                        </a:spcBef>
                        <a:spcAft>
                          <a:spcPts val="0"/>
                        </a:spcAft>
                        <a:buNone/>
                      </a:pPr>
                      <a:r>
                        <a:rPr lang="en"/>
                        <a:t>Grade</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15</a:t>
                      </a:r>
                      <a:endParaRPr/>
                    </a:p>
                  </a:txBody>
                  <a:tcPr marL="91425" marR="91425" marT="91425" marB="91425"/>
                </a:tc>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98</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rtl="0">
                        <a:spcBef>
                          <a:spcPts val="0"/>
                        </a:spcBef>
                        <a:spcAft>
                          <a:spcPts val="0"/>
                        </a:spcAft>
                        <a:buNone/>
                      </a:pPr>
                      <a:r>
                        <a:rPr lang="en"/>
                        <a:t>2</a:t>
                      </a:r>
                      <a:endParaRPr/>
                    </a:p>
                  </a:txBody>
                  <a:tcPr marL="91425" marR="91425" marT="91425" marB="91425"/>
                </a:tc>
                <a:tc>
                  <a:txBody>
                    <a:bodyPr/>
                    <a:lstStyle/>
                    <a:p>
                      <a:pPr marL="0" lvl="0" indent="0" rtl="0">
                        <a:spcBef>
                          <a:spcPts val="0"/>
                        </a:spcBef>
                        <a:spcAft>
                          <a:spcPts val="0"/>
                        </a:spcAft>
                        <a:buNone/>
                      </a:pPr>
                      <a:r>
                        <a:rPr lang="en"/>
                        <a:t>16</a:t>
                      </a:r>
                      <a:endParaRPr/>
                    </a:p>
                  </a:txBody>
                  <a:tcPr marL="91425" marR="91425" marT="91425" marB="91425"/>
                </a:tc>
                <a:tc>
                  <a:txBody>
                    <a:bodyPr/>
                    <a:lstStyle/>
                    <a:p>
                      <a:pPr marL="0" lvl="0" indent="0" rtl="0">
                        <a:spcBef>
                          <a:spcPts val="0"/>
                        </a:spcBef>
                        <a:spcAft>
                          <a:spcPts val="0"/>
                        </a:spcAft>
                        <a:buNone/>
                      </a:pPr>
                      <a:r>
                        <a:rPr lang="en" sz="1000"/>
                        <a:t>NULL</a:t>
                      </a:r>
                      <a:endParaRPr sz="1000"/>
                    </a:p>
                  </a:txBody>
                  <a:tcPr marL="91425" marR="91425" marT="91425" marB="91425"/>
                </a:tc>
                <a:tc>
                  <a:txBody>
                    <a:bodyPr/>
                    <a:lstStyle/>
                    <a:p>
                      <a:pPr marL="0" lvl="0" indent="0" rtl="0">
                        <a:spcBef>
                          <a:spcPts val="0"/>
                        </a:spcBef>
                        <a:spcAft>
                          <a:spcPts val="0"/>
                        </a:spcAft>
                        <a:buNone/>
                      </a:pPr>
                      <a:r>
                        <a:rPr lang="en" sz="1000"/>
                        <a:t>NULL</a:t>
                      </a:r>
                      <a:endParaRPr sz="1000"/>
                    </a:p>
                  </a:txBody>
                  <a:tcPr marL="91425" marR="91425" marT="91425" marB="91425"/>
                </a:tc>
                <a:extLst>
                  <a:ext uri="{0D108BD9-81ED-4DB2-BD59-A6C34878D82A}">
                    <a16:rowId xmlns:a16="http://schemas.microsoft.com/office/drawing/2014/main" val="10002"/>
                  </a:ext>
                </a:extLst>
              </a:tr>
              <a:tr h="396200">
                <a:tc>
                  <a:txBody>
                    <a:bodyPr/>
                    <a:lstStyle/>
                    <a:p>
                      <a:pPr marL="0" lvl="0" indent="0" rtl="0">
                        <a:spcBef>
                          <a:spcPts val="0"/>
                        </a:spcBef>
                        <a:spcAft>
                          <a:spcPts val="0"/>
                        </a:spcAft>
                        <a:buNone/>
                      </a:pPr>
                      <a:r>
                        <a:rPr lang="en" sz="1000"/>
                        <a:t>NULL</a:t>
                      </a:r>
                      <a:endParaRPr sz="1000"/>
                    </a:p>
                  </a:txBody>
                  <a:tcPr marL="91425" marR="91425" marT="91425" marB="91425"/>
                </a:tc>
                <a:tc>
                  <a:txBody>
                    <a:bodyPr/>
                    <a:lstStyle/>
                    <a:p>
                      <a:pPr marL="0" lvl="0" indent="0" rtl="0">
                        <a:spcBef>
                          <a:spcPts val="0"/>
                        </a:spcBef>
                        <a:spcAft>
                          <a:spcPts val="0"/>
                        </a:spcAft>
                        <a:buNone/>
                      </a:pPr>
                      <a:r>
                        <a:rPr lang="en" sz="1000"/>
                        <a:t>NULL</a:t>
                      </a:r>
                      <a:endParaRPr sz="1000"/>
                    </a:p>
                  </a:txBody>
                  <a:tcPr marL="91425" marR="91425" marT="91425" marB="91425"/>
                </a:tc>
                <a:tc>
                  <a:txBody>
                    <a:bodyPr/>
                    <a:lstStyle/>
                    <a:p>
                      <a:pPr marL="0" lvl="0" indent="0" rtl="0">
                        <a:spcBef>
                          <a:spcPts val="0"/>
                        </a:spcBef>
                        <a:spcAft>
                          <a:spcPts val="0"/>
                        </a:spcAft>
                        <a:buNone/>
                      </a:pPr>
                      <a:r>
                        <a:rPr lang="en"/>
                        <a:t>3</a:t>
                      </a:r>
                      <a:endParaRPr/>
                    </a:p>
                  </a:txBody>
                  <a:tcPr marL="91425" marR="91425" marT="91425" marB="91425"/>
                </a:tc>
                <a:tc>
                  <a:txBody>
                    <a:bodyPr/>
                    <a:lstStyle/>
                    <a:p>
                      <a:pPr marL="0" lvl="0" indent="0" rtl="0">
                        <a:spcBef>
                          <a:spcPts val="0"/>
                        </a:spcBef>
                        <a:spcAft>
                          <a:spcPts val="0"/>
                        </a:spcAft>
                        <a:buNone/>
                      </a:pPr>
                      <a:r>
                        <a:rPr lang="en"/>
                        <a:t>80</a:t>
                      </a:r>
                      <a:endParaRPr/>
                    </a:p>
                  </a:txBody>
                  <a:tcPr marL="91425" marR="91425" marT="91425" marB="914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605198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Shape 69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INNER JOIN, LEFT JOIN, RIGHT JOIN, FULL JOIN</a:t>
            </a:r>
            <a:endParaRPr/>
          </a:p>
        </p:txBody>
      </p:sp>
      <p:graphicFrame>
        <p:nvGraphicFramePr>
          <p:cNvPr id="696" name="Shape 696"/>
          <p:cNvGraphicFramePr/>
          <p:nvPr/>
        </p:nvGraphicFramePr>
        <p:xfrm>
          <a:off x="684150" y="1894250"/>
          <a:ext cx="953825" cy="1188630"/>
        </p:xfrm>
        <a:graphic>
          <a:graphicData uri="http://schemas.openxmlformats.org/drawingml/2006/table">
            <a:tbl>
              <a:tblPr>
                <a:noFill/>
              </a:tblPr>
              <a:tblGrid>
                <a:gridCol w="382850">
                  <a:extLst>
                    <a:ext uri="{9D8B030D-6E8A-4147-A177-3AD203B41FA5}">
                      <a16:colId xmlns:a16="http://schemas.microsoft.com/office/drawing/2014/main" val="20000"/>
                    </a:ext>
                  </a:extLst>
                </a:gridCol>
                <a:gridCol w="570975">
                  <a:extLst>
                    <a:ext uri="{9D8B030D-6E8A-4147-A177-3AD203B41FA5}">
                      <a16:colId xmlns:a16="http://schemas.microsoft.com/office/drawing/2014/main" val="20001"/>
                    </a:ext>
                  </a:extLst>
                </a:gridCol>
              </a:tblGrid>
              <a:tr h="381000">
                <a:tc>
                  <a:txBody>
                    <a:bodyPr/>
                    <a:lstStyle/>
                    <a:p>
                      <a:pPr marL="0" lvl="0" indent="0" rtl="0">
                        <a:spcBef>
                          <a:spcPts val="0"/>
                        </a:spcBef>
                        <a:spcAft>
                          <a:spcPts val="0"/>
                        </a:spcAft>
                        <a:buNone/>
                      </a:pPr>
                      <a:r>
                        <a:rPr lang="en"/>
                        <a:t>ID</a:t>
                      </a:r>
                      <a:endParaRPr/>
                    </a:p>
                  </a:txBody>
                  <a:tcPr marL="91425" marR="91425" marT="91425" marB="91425"/>
                </a:tc>
                <a:tc>
                  <a:txBody>
                    <a:bodyPr/>
                    <a:lstStyle/>
                    <a:p>
                      <a:pPr marL="0" lvl="0" indent="0" rtl="0">
                        <a:spcBef>
                          <a:spcPts val="0"/>
                        </a:spcBef>
                        <a:spcAft>
                          <a:spcPts val="0"/>
                        </a:spcAft>
                        <a:buNone/>
                      </a:pPr>
                      <a:r>
                        <a:rPr lang="en"/>
                        <a:t>Age</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15</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rtl="0">
                        <a:spcBef>
                          <a:spcPts val="0"/>
                        </a:spcBef>
                        <a:spcAft>
                          <a:spcPts val="0"/>
                        </a:spcAft>
                        <a:buNone/>
                      </a:pPr>
                      <a:r>
                        <a:rPr lang="en"/>
                        <a:t>2</a:t>
                      </a:r>
                      <a:endParaRPr/>
                    </a:p>
                  </a:txBody>
                  <a:tcPr marL="91425" marR="91425" marT="91425" marB="91425"/>
                </a:tc>
                <a:tc>
                  <a:txBody>
                    <a:bodyPr/>
                    <a:lstStyle/>
                    <a:p>
                      <a:pPr marL="0" lvl="0" indent="0" rtl="0">
                        <a:spcBef>
                          <a:spcPts val="0"/>
                        </a:spcBef>
                        <a:spcAft>
                          <a:spcPts val="0"/>
                        </a:spcAft>
                        <a:buNone/>
                      </a:pPr>
                      <a:r>
                        <a:rPr lang="en"/>
                        <a:t>16</a:t>
                      </a:r>
                      <a:endParaRPr/>
                    </a:p>
                  </a:txBody>
                  <a:tcPr marL="91425" marR="91425" marT="91425" marB="91425"/>
                </a:tc>
                <a:extLst>
                  <a:ext uri="{0D108BD9-81ED-4DB2-BD59-A6C34878D82A}">
                    <a16:rowId xmlns:a16="http://schemas.microsoft.com/office/drawing/2014/main" val="10002"/>
                  </a:ext>
                </a:extLst>
              </a:tr>
            </a:tbl>
          </a:graphicData>
        </a:graphic>
      </p:graphicFrame>
      <p:sp>
        <p:nvSpPr>
          <p:cNvPr id="697" name="Shape 697"/>
          <p:cNvSpPr txBox="1"/>
          <p:nvPr/>
        </p:nvSpPr>
        <p:spPr>
          <a:xfrm>
            <a:off x="732813" y="1540550"/>
            <a:ext cx="856500" cy="268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Table 1</a:t>
            </a:r>
            <a:endParaRPr/>
          </a:p>
        </p:txBody>
      </p:sp>
      <p:graphicFrame>
        <p:nvGraphicFramePr>
          <p:cNvPr id="698" name="Shape 698"/>
          <p:cNvGraphicFramePr/>
          <p:nvPr/>
        </p:nvGraphicFramePr>
        <p:xfrm>
          <a:off x="684163" y="3601875"/>
          <a:ext cx="1149900" cy="1188630"/>
        </p:xfrm>
        <a:graphic>
          <a:graphicData uri="http://schemas.openxmlformats.org/drawingml/2006/table">
            <a:tbl>
              <a:tblPr>
                <a:noFill/>
              </a:tblPr>
              <a:tblGrid>
                <a:gridCol w="382850">
                  <a:extLst>
                    <a:ext uri="{9D8B030D-6E8A-4147-A177-3AD203B41FA5}">
                      <a16:colId xmlns:a16="http://schemas.microsoft.com/office/drawing/2014/main" val="20000"/>
                    </a:ext>
                  </a:extLst>
                </a:gridCol>
                <a:gridCol w="767050">
                  <a:extLst>
                    <a:ext uri="{9D8B030D-6E8A-4147-A177-3AD203B41FA5}">
                      <a16:colId xmlns:a16="http://schemas.microsoft.com/office/drawing/2014/main" val="20001"/>
                    </a:ext>
                  </a:extLst>
                </a:gridCol>
              </a:tblGrid>
              <a:tr h="381000">
                <a:tc>
                  <a:txBody>
                    <a:bodyPr/>
                    <a:lstStyle/>
                    <a:p>
                      <a:pPr marL="0" lvl="0" indent="0" rtl="0">
                        <a:spcBef>
                          <a:spcPts val="0"/>
                        </a:spcBef>
                        <a:spcAft>
                          <a:spcPts val="0"/>
                        </a:spcAft>
                        <a:buNone/>
                      </a:pPr>
                      <a:r>
                        <a:rPr lang="en"/>
                        <a:t>ID</a:t>
                      </a:r>
                      <a:endParaRPr/>
                    </a:p>
                  </a:txBody>
                  <a:tcPr marL="91425" marR="91425" marT="91425" marB="91425"/>
                </a:tc>
                <a:tc>
                  <a:txBody>
                    <a:bodyPr/>
                    <a:lstStyle/>
                    <a:p>
                      <a:pPr marL="0" lvl="0" indent="0" rtl="0">
                        <a:spcBef>
                          <a:spcPts val="0"/>
                        </a:spcBef>
                        <a:spcAft>
                          <a:spcPts val="0"/>
                        </a:spcAft>
                        <a:buNone/>
                      </a:pPr>
                      <a:r>
                        <a:rPr lang="en"/>
                        <a:t>Grade</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98</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rtl="0">
                        <a:spcBef>
                          <a:spcPts val="0"/>
                        </a:spcBef>
                        <a:spcAft>
                          <a:spcPts val="0"/>
                        </a:spcAft>
                        <a:buNone/>
                      </a:pPr>
                      <a:r>
                        <a:rPr lang="en"/>
                        <a:t>3</a:t>
                      </a:r>
                      <a:endParaRPr/>
                    </a:p>
                  </a:txBody>
                  <a:tcPr marL="91425" marR="91425" marT="91425" marB="91425"/>
                </a:tc>
                <a:tc>
                  <a:txBody>
                    <a:bodyPr/>
                    <a:lstStyle/>
                    <a:p>
                      <a:pPr marL="0" lvl="0" indent="0" rtl="0">
                        <a:spcBef>
                          <a:spcPts val="0"/>
                        </a:spcBef>
                        <a:spcAft>
                          <a:spcPts val="0"/>
                        </a:spcAft>
                        <a:buNone/>
                      </a:pPr>
                      <a:r>
                        <a:rPr lang="en"/>
                        <a:t>80</a:t>
                      </a:r>
                      <a:endParaRPr/>
                    </a:p>
                  </a:txBody>
                  <a:tcPr marL="91425" marR="91425" marT="91425" marB="91425"/>
                </a:tc>
                <a:extLst>
                  <a:ext uri="{0D108BD9-81ED-4DB2-BD59-A6C34878D82A}">
                    <a16:rowId xmlns:a16="http://schemas.microsoft.com/office/drawing/2014/main" val="10002"/>
                  </a:ext>
                </a:extLst>
              </a:tr>
            </a:tbl>
          </a:graphicData>
        </a:graphic>
      </p:graphicFrame>
      <p:sp>
        <p:nvSpPr>
          <p:cNvPr id="699" name="Shape 699"/>
          <p:cNvSpPr txBox="1"/>
          <p:nvPr/>
        </p:nvSpPr>
        <p:spPr>
          <a:xfrm>
            <a:off x="732825" y="3248175"/>
            <a:ext cx="856500" cy="268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Table 2</a:t>
            </a:r>
            <a:endParaRPr/>
          </a:p>
        </p:txBody>
      </p:sp>
      <p:cxnSp>
        <p:nvCxnSpPr>
          <p:cNvPr id="700" name="Shape 700"/>
          <p:cNvCxnSpPr/>
          <p:nvPr/>
        </p:nvCxnSpPr>
        <p:spPr>
          <a:xfrm>
            <a:off x="2002575" y="1540550"/>
            <a:ext cx="0" cy="3550500"/>
          </a:xfrm>
          <a:prstGeom prst="straightConnector1">
            <a:avLst/>
          </a:prstGeom>
          <a:noFill/>
          <a:ln w="9525" cap="flat" cmpd="sng">
            <a:solidFill>
              <a:schemeClr val="dk2"/>
            </a:solidFill>
            <a:prstDash val="solid"/>
            <a:round/>
            <a:headEnd type="none" w="med" len="med"/>
            <a:tailEnd type="none" w="med" len="med"/>
          </a:ln>
        </p:spPr>
      </p:cxnSp>
      <p:sp>
        <p:nvSpPr>
          <p:cNvPr id="701" name="Shape 701"/>
          <p:cNvSpPr txBox="1"/>
          <p:nvPr/>
        </p:nvSpPr>
        <p:spPr>
          <a:xfrm>
            <a:off x="2748975" y="1681300"/>
            <a:ext cx="3434100" cy="268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200"/>
              <a:t>SELECT T1.ID</a:t>
            </a:r>
            <a:endParaRPr sz="1200"/>
          </a:p>
          <a:p>
            <a:pPr marL="0" lvl="0" indent="0" rtl="0">
              <a:spcBef>
                <a:spcPts val="0"/>
              </a:spcBef>
              <a:spcAft>
                <a:spcPts val="0"/>
              </a:spcAft>
              <a:buNone/>
            </a:pPr>
            <a:r>
              <a:rPr lang="en" sz="1200"/>
              <a:t>FROM Table1 AS T1 </a:t>
            </a:r>
            <a:r>
              <a:rPr lang="en" sz="1200" b="1"/>
              <a:t>LEFT JOIN </a:t>
            </a:r>
            <a:r>
              <a:rPr lang="en" sz="1200"/>
              <a:t>T2 ON T1.ID = T2.ID</a:t>
            </a:r>
            <a:endParaRPr sz="1200"/>
          </a:p>
          <a:p>
            <a:pPr marL="0" lvl="0" indent="0" rtl="0">
              <a:spcBef>
                <a:spcPts val="0"/>
              </a:spcBef>
              <a:spcAft>
                <a:spcPts val="0"/>
              </a:spcAft>
              <a:buNone/>
            </a:pPr>
            <a:r>
              <a:rPr lang="en" sz="1200"/>
              <a:t>Where t2.ID IS NULL</a:t>
            </a:r>
            <a:endParaRPr sz="1200"/>
          </a:p>
        </p:txBody>
      </p:sp>
      <p:graphicFrame>
        <p:nvGraphicFramePr>
          <p:cNvPr id="702" name="Shape 702"/>
          <p:cNvGraphicFramePr/>
          <p:nvPr/>
        </p:nvGraphicFramePr>
        <p:xfrm>
          <a:off x="6069800" y="2888688"/>
          <a:ext cx="2264500" cy="1188630"/>
        </p:xfrm>
        <a:graphic>
          <a:graphicData uri="http://schemas.openxmlformats.org/drawingml/2006/table">
            <a:tbl>
              <a:tblPr>
                <a:noFill/>
              </a:tblPr>
              <a:tblGrid>
                <a:gridCol w="382850">
                  <a:extLst>
                    <a:ext uri="{9D8B030D-6E8A-4147-A177-3AD203B41FA5}">
                      <a16:colId xmlns:a16="http://schemas.microsoft.com/office/drawing/2014/main" val="20000"/>
                    </a:ext>
                  </a:extLst>
                </a:gridCol>
                <a:gridCol w="505350">
                  <a:extLst>
                    <a:ext uri="{9D8B030D-6E8A-4147-A177-3AD203B41FA5}">
                      <a16:colId xmlns:a16="http://schemas.microsoft.com/office/drawing/2014/main" val="20001"/>
                    </a:ext>
                  </a:extLst>
                </a:gridCol>
                <a:gridCol w="652050">
                  <a:extLst>
                    <a:ext uri="{9D8B030D-6E8A-4147-A177-3AD203B41FA5}">
                      <a16:colId xmlns:a16="http://schemas.microsoft.com/office/drawing/2014/main" val="20002"/>
                    </a:ext>
                  </a:extLst>
                </a:gridCol>
                <a:gridCol w="724250">
                  <a:extLst>
                    <a:ext uri="{9D8B030D-6E8A-4147-A177-3AD203B41FA5}">
                      <a16:colId xmlns:a16="http://schemas.microsoft.com/office/drawing/2014/main" val="20003"/>
                    </a:ext>
                  </a:extLst>
                </a:gridCol>
              </a:tblGrid>
              <a:tr h="379850">
                <a:tc>
                  <a:txBody>
                    <a:bodyPr/>
                    <a:lstStyle/>
                    <a:p>
                      <a:pPr marL="0" lvl="0" indent="0" rtl="0">
                        <a:spcBef>
                          <a:spcPts val="0"/>
                        </a:spcBef>
                        <a:spcAft>
                          <a:spcPts val="0"/>
                        </a:spcAft>
                        <a:buNone/>
                      </a:pPr>
                      <a:r>
                        <a:rPr lang="en"/>
                        <a:t>ID</a:t>
                      </a:r>
                      <a:endParaRPr/>
                    </a:p>
                  </a:txBody>
                  <a:tcPr marL="91425" marR="91425" marT="91425" marB="91425"/>
                </a:tc>
                <a:tc>
                  <a:txBody>
                    <a:bodyPr/>
                    <a:lstStyle/>
                    <a:p>
                      <a:pPr marL="0" lvl="0" indent="0" rtl="0">
                        <a:spcBef>
                          <a:spcPts val="0"/>
                        </a:spcBef>
                        <a:spcAft>
                          <a:spcPts val="0"/>
                        </a:spcAft>
                        <a:buNone/>
                      </a:pPr>
                      <a:r>
                        <a:rPr lang="en"/>
                        <a:t>Age</a:t>
                      </a:r>
                      <a:endParaRPr/>
                    </a:p>
                  </a:txBody>
                  <a:tcPr marL="91425" marR="91425" marT="91425" marB="91425"/>
                </a:tc>
                <a:tc>
                  <a:txBody>
                    <a:bodyPr/>
                    <a:lstStyle/>
                    <a:p>
                      <a:pPr marL="0" lvl="0" indent="0" rtl="0">
                        <a:spcBef>
                          <a:spcPts val="0"/>
                        </a:spcBef>
                        <a:spcAft>
                          <a:spcPts val="0"/>
                        </a:spcAft>
                        <a:buNone/>
                      </a:pPr>
                      <a:r>
                        <a:rPr lang="en"/>
                        <a:t>ID</a:t>
                      </a:r>
                      <a:endParaRPr/>
                    </a:p>
                  </a:txBody>
                  <a:tcPr marL="91425" marR="91425" marT="91425" marB="91425"/>
                </a:tc>
                <a:tc>
                  <a:txBody>
                    <a:bodyPr/>
                    <a:lstStyle/>
                    <a:p>
                      <a:pPr marL="0" lvl="0" indent="0" rtl="0">
                        <a:spcBef>
                          <a:spcPts val="0"/>
                        </a:spcBef>
                        <a:spcAft>
                          <a:spcPts val="0"/>
                        </a:spcAft>
                        <a:buNone/>
                      </a:pPr>
                      <a:r>
                        <a:rPr lang="en"/>
                        <a:t>Grade</a:t>
                      </a:r>
                      <a:endParaRPr/>
                    </a:p>
                  </a:txBody>
                  <a:tcPr marL="91425" marR="91425" marT="91425" marB="91425"/>
                </a:tc>
                <a:extLst>
                  <a:ext uri="{0D108BD9-81ED-4DB2-BD59-A6C34878D82A}">
                    <a16:rowId xmlns:a16="http://schemas.microsoft.com/office/drawing/2014/main" val="10000"/>
                  </a:ext>
                </a:extLst>
              </a:tr>
              <a:tr h="383525">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15</a:t>
                      </a:r>
                      <a:endParaRPr/>
                    </a:p>
                  </a:txBody>
                  <a:tcPr marL="91425" marR="91425" marT="91425" marB="91425"/>
                </a:tc>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98</a:t>
                      </a:r>
                      <a:endParaRPr/>
                    </a:p>
                  </a:txBody>
                  <a:tcPr marL="91425" marR="91425" marT="91425" marB="91425"/>
                </a:tc>
                <a:extLst>
                  <a:ext uri="{0D108BD9-81ED-4DB2-BD59-A6C34878D82A}">
                    <a16:rowId xmlns:a16="http://schemas.microsoft.com/office/drawing/2014/main" val="10001"/>
                  </a:ext>
                </a:extLst>
              </a:tr>
              <a:tr h="383525">
                <a:tc>
                  <a:txBody>
                    <a:bodyPr/>
                    <a:lstStyle/>
                    <a:p>
                      <a:pPr marL="0" lvl="0" indent="0" rtl="0">
                        <a:spcBef>
                          <a:spcPts val="0"/>
                        </a:spcBef>
                        <a:spcAft>
                          <a:spcPts val="0"/>
                        </a:spcAft>
                        <a:buNone/>
                      </a:pPr>
                      <a:r>
                        <a:rPr lang="en"/>
                        <a:t>2</a:t>
                      </a:r>
                      <a:endParaRPr/>
                    </a:p>
                  </a:txBody>
                  <a:tcPr marL="91425" marR="91425" marT="91425" marB="91425"/>
                </a:tc>
                <a:tc>
                  <a:txBody>
                    <a:bodyPr/>
                    <a:lstStyle/>
                    <a:p>
                      <a:pPr marL="0" lvl="0" indent="0" rtl="0">
                        <a:spcBef>
                          <a:spcPts val="0"/>
                        </a:spcBef>
                        <a:spcAft>
                          <a:spcPts val="0"/>
                        </a:spcAft>
                        <a:buNone/>
                      </a:pPr>
                      <a:r>
                        <a:rPr lang="en"/>
                        <a:t>16</a:t>
                      </a:r>
                      <a:endParaRPr/>
                    </a:p>
                  </a:txBody>
                  <a:tcPr marL="91425" marR="91425" marT="91425" marB="91425"/>
                </a:tc>
                <a:tc>
                  <a:txBody>
                    <a:bodyPr/>
                    <a:lstStyle/>
                    <a:p>
                      <a:pPr marL="0" lvl="0" indent="0" rtl="0">
                        <a:spcBef>
                          <a:spcPts val="0"/>
                        </a:spcBef>
                        <a:spcAft>
                          <a:spcPts val="0"/>
                        </a:spcAft>
                        <a:buNone/>
                      </a:pPr>
                      <a:r>
                        <a:rPr lang="en" sz="1000"/>
                        <a:t>NULL</a:t>
                      </a:r>
                      <a:endParaRPr sz="1000"/>
                    </a:p>
                  </a:txBody>
                  <a:tcPr marL="91425" marR="91425" marT="91425" marB="91425"/>
                </a:tc>
                <a:tc>
                  <a:txBody>
                    <a:bodyPr/>
                    <a:lstStyle/>
                    <a:p>
                      <a:pPr marL="0" lvl="0" indent="0" rtl="0">
                        <a:spcBef>
                          <a:spcPts val="0"/>
                        </a:spcBef>
                        <a:spcAft>
                          <a:spcPts val="0"/>
                        </a:spcAft>
                        <a:buNone/>
                      </a:pPr>
                      <a:r>
                        <a:rPr lang="en" sz="1000"/>
                        <a:t>NULL</a:t>
                      </a:r>
                      <a:endParaRPr sz="1000"/>
                    </a:p>
                  </a:txBody>
                  <a:tcPr marL="91425" marR="91425" marT="91425" marB="91425"/>
                </a:tc>
                <a:extLst>
                  <a:ext uri="{0D108BD9-81ED-4DB2-BD59-A6C34878D82A}">
                    <a16:rowId xmlns:a16="http://schemas.microsoft.com/office/drawing/2014/main" val="10002"/>
                  </a:ext>
                </a:extLst>
              </a:tr>
            </a:tbl>
          </a:graphicData>
        </a:graphic>
      </p:graphicFrame>
      <p:sp>
        <p:nvSpPr>
          <p:cNvPr id="703" name="Shape 703"/>
          <p:cNvSpPr txBox="1"/>
          <p:nvPr/>
        </p:nvSpPr>
        <p:spPr>
          <a:xfrm>
            <a:off x="2635700" y="3181700"/>
            <a:ext cx="3434100" cy="268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t>SELECT Table1.ID</a:t>
            </a:r>
            <a:endParaRPr sz="1200"/>
          </a:p>
          <a:p>
            <a:pPr marL="0" lvl="0" indent="0" rtl="0">
              <a:spcBef>
                <a:spcPts val="0"/>
              </a:spcBef>
              <a:spcAft>
                <a:spcPts val="0"/>
              </a:spcAft>
              <a:buNone/>
            </a:pPr>
            <a:r>
              <a:rPr lang="en" sz="1200"/>
              <a:t>FROM Table1 </a:t>
            </a:r>
            <a:r>
              <a:rPr lang="en" sz="1200" b="1"/>
              <a:t>LEFT JOIN </a:t>
            </a:r>
            <a:r>
              <a:rPr lang="en" sz="1200"/>
              <a:t>T2 ON T1.ID = T2.ID</a:t>
            </a:r>
            <a:endParaRPr sz="1200"/>
          </a:p>
          <a:p>
            <a:pPr marL="0" lvl="0" indent="0" rtl="0">
              <a:spcBef>
                <a:spcPts val="0"/>
              </a:spcBef>
              <a:spcAft>
                <a:spcPts val="0"/>
              </a:spcAft>
              <a:buNone/>
            </a:pPr>
            <a:r>
              <a:rPr lang="en" sz="1200"/>
              <a:t>Where t2.ID IS NULL</a:t>
            </a:r>
            <a:endParaRPr sz="1200"/>
          </a:p>
        </p:txBody>
      </p:sp>
    </p:spTree>
    <p:extLst>
      <p:ext uri="{BB962C8B-B14F-4D97-AF65-F5344CB8AC3E}">
        <p14:creationId xmlns:p14="http://schemas.microsoft.com/office/powerpoint/2010/main" val="29560403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Shape 70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Common ‘Mistakes’: duplicate created unexpectedly</a:t>
            </a:r>
            <a:endParaRPr/>
          </a:p>
        </p:txBody>
      </p:sp>
      <p:graphicFrame>
        <p:nvGraphicFramePr>
          <p:cNvPr id="709" name="Shape 709"/>
          <p:cNvGraphicFramePr/>
          <p:nvPr/>
        </p:nvGraphicFramePr>
        <p:xfrm>
          <a:off x="684163" y="1752675"/>
          <a:ext cx="953825" cy="1188630"/>
        </p:xfrm>
        <a:graphic>
          <a:graphicData uri="http://schemas.openxmlformats.org/drawingml/2006/table">
            <a:tbl>
              <a:tblPr>
                <a:noFill/>
              </a:tblPr>
              <a:tblGrid>
                <a:gridCol w="382850">
                  <a:extLst>
                    <a:ext uri="{9D8B030D-6E8A-4147-A177-3AD203B41FA5}">
                      <a16:colId xmlns:a16="http://schemas.microsoft.com/office/drawing/2014/main" val="20000"/>
                    </a:ext>
                  </a:extLst>
                </a:gridCol>
                <a:gridCol w="570975">
                  <a:extLst>
                    <a:ext uri="{9D8B030D-6E8A-4147-A177-3AD203B41FA5}">
                      <a16:colId xmlns:a16="http://schemas.microsoft.com/office/drawing/2014/main" val="20001"/>
                    </a:ext>
                  </a:extLst>
                </a:gridCol>
              </a:tblGrid>
              <a:tr h="381000">
                <a:tc>
                  <a:txBody>
                    <a:bodyPr/>
                    <a:lstStyle/>
                    <a:p>
                      <a:pPr marL="0" lvl="0" indent="0" rtl="0">
                        <a:spcBef>
                          <a:spcPts val="0"/>
                        </a:spcBef>
                        <a:spcAft>
                          <a:spcPts val="0"/>
                        </a:spcAft>
                        <a:buNone/>
                      </a:pPr>
                      <a:r>
                        <a:rPr lang="en"/>
                        <a:t>ID</a:t>
                      </a:r>
                      <a:endParaRPr/>
                    </a:p>
                  </a:txBody>
                  <a:tcPr marL="91425" marR="91425" marT="91425" marB="91425"/>
                </a:tc>
                <a:tc>
                  <a:txBody>
                    <a:bodyPr/>
                    <a:lstStyle/>
                    <a:p>
                      <a:pPr marL="0" lvl="0" indent="0" rtl="0">
                        <a:spcBef>
                          <a:spcPts val="0"/>
                        </a:spcBef>
                        <a:spcAft>
                          <a:spcPts val="0"/>
                        </a:spcAft>
                        <a:buNone/>
                      </a:pPr>
                      <a:r>
                        <a:rPr lang="en"/>
                        <a:t>Age</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15</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rtl="0">
                        <a:spcBef>
                          <a:spcPts val="0"/>
                        </a:spcBef>
                        <a:spcAft>
                          <a:spcPts val="0"/>
                        </a:spcAft>
                        <a:buNone/>
                      </a:pPr>
                      <a:r>
                        <a:rPr lang="en"/>
                        <a:t>3</a:t>
                      </a:r>
                      <a:endParaRPr/>
                    </a:p>
                  </a:txBody>
                  <a:tcPr marL="91425" marR="91425" marT="91425" marB="91425"/>
                </a:tc>
                <a:tc>
                  <a:txBody>
                    <a:bodyPr/>
                    <a:lstStyle/>
                    <a:p>
                      <a:pPr marL="0" lvl="0" indent="0" rtl="0">
                        <a:spcBef>
                          <a:spcPts val="0"/>
                        </a:spcBef>
                        <a:spcAft>
                          <a:spcPts val="0"/>
                        </a:spcAft>
                        <a:buNone/>
                      </a:pPr>
                      <a:r>
                        <a:rPr lang="en"/>
                        <a:t>16</a:t>
                      </a:r>
                      <a:endParaRPr/>
                    </a:p>
                  </a:txBody>
                  <a:tcPr marL="91425" marR="91425" marT="91425" marB="91425"/>
                </a:tc>
                <a:extLst>
                  <a:ext uri="{0D108BD9-81ED-4DB2-BD59-A6C34878D82A}">
                    <a16:rowId xmlns:a16="http://schemas.microsoft.com/office/drawing/2014/main" val="10002"/>
                  </a:ext>
                </a:extLst>
              </a:tr>
            </a:tbl>
          </a:graphicData>
        </a:graphic>
      </p:graphicFrame>
      <p:sp>
        <p:nvSpPr>
          <p:cNvPr id="710" name="Shape 710"/>
          <p:cNvSpPr txBox="1"/>
          <p:nvPr/>
        </p:nvSpPr>
        <p:spPr>
          <a:xfrm>
            <a:off x="732825" y="1398975"/>
            <a:ext cx="856500" cy="268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Table 1</a:t>
            </a:r>
            <a:endParaRPr/>
          </a:p>
        </p:txBody>
      </p:sp>
      <p:graphicFrame>
        <p:nvGraphicFramePr>
          <p:cNvPr id="711" name="Shape 711"/>
          <p:cNvGraphicFramePr/>
          <p:nvPr/>
        </p:nvGraphicFramePr>
        <p:xfrm>
          <a:off x="439900" y="3342000"/>
          <a:ext cx="2059475" cy="1584840"/>
        </p:xfrm>
        <a:graphic>
          <a:graphicData uri="http://schemas.openxmlformats.org/drawingml/2006/table">
            <a:tbl>
              <a:tblPr>
                <a:noFill/>
              </a:tblPr>
              <a:tblGrid>
                <a:gridCol w="382850">
                  <a:extLst>
                    <a:ext uri="{9D8B030D-6E8A-4147-A177-3AD203B41FA5}">
                      <a16:colId xmlns:a16="http://schemas.microsoft.com/office/drawing/2014/main" val="20000"/>
                    </a:ext>
                  </a:extLst>
                </a:gridCol>
                <a:gridCol w="685925">
                  <a:extLst>
                    <a:ext uri="{9D8B030D-6E8A-4147-A177-3AD203B41FA5}">
                      <a16:colId xmlns:a16="http://schemas.microsoft.com/office/drawing/2014/main" val="20001"/>
                    </a:ext>
                  </a:extLst>
                </a:gridCol>
                <a:gridCol w="990700">
                  <a:extLst>
                    <a:ext uri="{9D8B030D-6E8A-4147-A177-3AD203B41FA5}">
                      <a16:colId xmlns:a16="http://schemas.microsoft.com/office/drawing/2014/main" val="20002"/>
                    </a:ext>
                  </a:extLst>
                </a:gridCol>
              </a:tblGrid>
              <a:tr h="381000">
                <a:tc>
                  <a:txBody>
                    <a:bodyPr/>
                    <a:lstStyle/>
                    <a:p>
                      <a:pPr marL="0" lvl="0" indent="0" rtl="0">
                        <a:spcBef>
                          <a:spcPts val="0"/>
                        </a:spcBef>
                        <a:spcAft>
                          <a:spcPts val="0"/>
                        </a:spcAft>
                        <a:buNone/>
                      </a:pPr>
                      <a:r>
                        <a:rPr lang="en"/>
                        <a:t>ID</a:t>
                      </a:r>
                      <a:endParaRPr/>
                    </a:p>
                  </a:txBody>
                  <a:tcPr marL="91425" marR="91425" marT="91425" marB="91425"/>
                </a:tc>
                <a:tc>
                  <a:txBody>
                    <a:bodyPr/>
                    <a:lstStyle/>
                    <a:p>
                      <a:pPr marL="0" lvl="0" indent="0" rtl="0">
                        <a:spcBef>
                          <a:spcPts val="0"/>
                        </a:spcBef>
                        <a:spcAft>
                          <a:spcPts val="0"/>
                        </a:spcAft>
                        <a:buNone/>
                      </a:pPr>
                      <a:r>
                        <a:rPr lang="en"/>
                        <a:t>Grade</a:t>
                      </a:r>
                      <a:endParaRPr/>
                    </a:p>
                  </a:txBody>
                  <a:tcPr marL="91425" marR="91425" marT="91425" marB="91425"/>
                </a:tc>
                <a:tc>
                  <a:txBody>
                    <a:bodyPr/>
                    <a:lstStyle/>
                    <a:p>
                      <a:pPr marL="0" lvl="0" indent="0" rtl="0">
                        <a:spcBef>
                          <a:spcPts val="0"/>
                        </a:spcBef>
                        <a:spcAft>
                          <a:spcPts val="0"/>
                        </a:spcAft>
                        <a:buNone/>
                      </a:pPr>
                      <a:r>
                        <a:rPr lang="en"/>
                        <a:t>Subject</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98</a:t>
                      </a:r>
                      <a:endParaRPr/>
                    </a:p>
                  </a:txBody>
                  <a:tcPr marL="91425" marR="91425" marT="91425" marB="91425"/>
                </a:tc>
                <a:tc>
                  <a:txBody>
                    <a:bodyPr/>
                    <a:lstStyle/>
                    <a:p>
                      <a:pPr marL="0" lvl="0" indent="0" rtl="0">
                        <a:spcBef>
                          <a:spcPts val="0"/>
                        </a:spcBef>
                        <a:spcAft>
                          <a:spcPts val="0"/>
                        </a:spcAft>
                        <a:buNone/>
                      </a:pPr>
                      <a:r>
                        <a:rPr lang="en"/>
                        <a:t>Chinese</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rtl="0">
                        <a:spcBef>
                          <a:spcPts val="0"/>
                        </a:spcBef>
                        <a:spcAft>
                          <a:spcPts val="0"/>
                        </a:spcAft>
                        <a:buNone/>
                      </a:pPr>
                      <a:r>
                        <a:rPr lang="en"/>
                        <a:t>3</a:t>
                      </a:r>
                      <a:endParaRPr/>
                    </a:p>
                  </a:txBody>
                  <a:tcPr marL="91425" marR="91425" marT="91425" marB="91425"/>
                </a:tc>
                <a:tc>
                  <a:txBody>
                    <a:bodyPr/>
                    <a:lstStyle/>
                    <a:p>
                      <a:pPr marL="0" lvl="0" indent="0" rtl="0">
                        <a:spcBef>
                          <a:spcPts val="0"/>
                        </a:spcBef>
                        <a:spcAft>
                          <a:spcPts val="0"/>
                        </a:spcAft>
                        <a:buNone/>
                      </a:pPr>
                      <a:r>
                        <a:rPr lang="en"/>
                        <a:t>80</a:t>
                      </a:r>
                      <a:endParaRPr/>
                    </a:p>
                  </a:txBody>
                  <a:tcPr marL="91425" marR="91425" marT="91425" marB="91425"/>
                </a:tc>
                <a:tc>
                  <a:txBody>
                    <a:bodyPr/>
                    <a:lstStyle/>
                    <a:p>
                      <a:pPr marL="0" lvl="0" indent="0" rtl="0">
                        <a:spcBef>
                          <a:spcPts val="0"/>
                        </a:spcBef>
                        <a:spcAft>
                          <a:spcPts val="0"/>
                        </a:spcAft>
                        <a:buNone/>
                      </a:pPr>
                      <a:r>
                        <a:rPr lang="en"/>
                        <a:t>Chinese</a:t>
                      </a:r>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rtl="0">
                        <a:spcBef>
                          <a:spcPts val="0"/>
                        </a:spcBef>
                        <a:spcAft>
                          <a:spcPts val="0"/>
                        </a:spcAft>
                        <a:buNone/>
                      </a:pPr>
                      <a:r>
                        <a:rPr lang="en"/>
                        <a:t>3</a:t>
                      </a:r>
                      <a:endParaRPr/>
                    </a:p>
                  </a:txBody>
                  <a:tcPr marL="91425" marR="91425" marT="91425" marB="91425"/>
                </a:tc>
                <a:tc>
                  <a:txBody>
                    <a:bodyPr/>
                    <a:lstStyle/>
                    <a:p>
                      <a:pPr marL="0" lvl="0" indent="0" rtl="0">
                        <a:spcBef>
                          <a:spcPts val="0"/>
                        </a:spcBef>
                        <a:spcAft>
                          <a:spcPts val="0"/>
                        </a:spcAft>
                        <a:buNone/>
                      </a:pPr>
                      <a:r>
                        <a:rPr lang="en"/>
                        <a:t>90</a:t>
                      </a:r>
                      <a:endParaRPr/>
                    </a:p>
                  </a:txBody>
                  <a:tcPr marL="91425" marR="91425" marT="91425" marB="91425"/>
                </a:tc>
                <a:tc>
                  <a:txBody>
                    <a:bodyPr/>
                    <a:lstStyle/>
                    <a:p>
                      <a:pPr marL="0" lvl="0" indent="0" rtl="0">
                        <a:spcBef>
                          <a:spcPts val="0"/>
                        </a:spcBef>
                        <a:spcAft>
                          <a:spcPts val="0"/>
                        </a:spcAft>
                        <a:buNone/>
                      </a:pPr>
                      <a:r>
                        <a:rPr lang="en"/>
                        <a:t>Maths</a:t>
                      </a:r>
                      <a:endParaRPr/>
                    </a:p>
                  </a:txBody>
                  <a:tcPr marL="91425" marR="91425" marT="91425" marB="91425"/>
                </a:tc>
                <a:extLst>
                  <a:ext uri="{0D108BD9-81ED-4DB2-BD59-A6C34878D82A}">
                    <a16:rowId xmlns:a16="http://schemas.microsoft.com/office/drawing/2014/main" val="10003"/>
                  </a:ext>
                </a:extLst>
              </a:tr>
            </a:tbl>
          </a:graphicData>
        </a:graphic>
      </p:graphicFrame>
      <p:sp>
        <p:nvSpPr>
          <p:cNvPr id="712" name="Shape 712"/>
          <p:cNvSpPr txBox="1"/>
          <p:nvPr/>
        </p:nvSpPr>
        <p:spPr>
          <a:xfrm>
            <a:off x="732825" y="2937475"/>
            <a:ext cx="856500" cy="268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Table 2</a:t>
            </a:r>
            <a:endParaRPr/>
          </a:p>
        </p:txBody>
      </p:sp>
      <p:cxnSp>
        <p:nvCxnSpPr>
          <p:cNvPr id="713" name="Shape 713"/>
          <p:cNvCxnSpPr/>
          <p:nvPr/>
        </p:nvCxnSpPr>
        <p:spPr>
          <a:xfrm>
            <a:off x="3486750" y="1772550"/>
            <a:ext cx="0" cy="3252000"/>
          </a:xfrm>
          <a:prstGeom prst="straightConnector1">
            <a:avLst/>
          </a:prstGeom>
          <a:noFill/>
          <a:ln w="9525" cap="flat" cmpd="sng">
            <a:solidFill>
              <a:schemeClr val="dk2"/>
            </a:solidFill>
            <a:prstDash val="solid"/>
            <a:round/>
            <a:headEnd type="none" w="med" len="med"/>
            <a:tailEnd type="none" w="med" len="med"/>
          </a:ln>
        </p:spPr>
      </p:cxnSp>
      <p:graphicFrame>
        <p:nvGraphicFramePr>
          <p:cNvPr id="714" name="Shape 714"/>
          <p:cNvGraphicFramePr/>
          <p:nvPr/>
        </p:nvGraphicFramePr>
        <p:xfrm>
          <a:off x="6728425" y="1296288"/>
          <a:ext cx="2264500" cy="1584840"/>
        </p:xfrm>
        <a:graphic>
          <a:graphicData uri="http://schemas.openxmlformats.org/drawingml/2006/table">
            <a:tbl>
              <a:tblPr>
                <a:noFill/>
              </a:tblPr>
              <a:tblGrid>
                <a:gridCol w="517025">
                  <a:extLst>
                    <a:ext uri="{9D8B030D-6E8A-4147-A177-3AD203B41FA5}">
                      <a16:colId xmlns:a16="http://schemas.microsoft.com/office/drawing/2014/main" val="20000"/>
                    </a:ext>
                  </a:extLst>
                </a:gridCol>
                <a:gridCol w="525975">
                  <a:extLst>
                    <a:ext uri="{9D8B030D-6E8A-4147-A177-3AD203B41FA5}">
                      <a16:colId xmlns:a16="http://schemas.microsoft.com/office/drawing/2014/main" val="20001"/>
                    </a:ext>
                  </a:extLst>
                </a:gridCol>
                <a:gridCol w="538475">
                  <a:extLst>
                    <a:ext uri="{9D8B030D-6E8A-4147-A177-3AD203B41FA5}">
                      <a16:colId xmlns:a16="http://schemas.microsoft.com/office/drawing/2014/main" val="20002"/>
                    </a:ext>
                  </a:extLst>
                </a:gridCol>
                <a:gridCol w="683025">
                  <a:extLst>
                    <a:ext uri="{9D8B030D-6E8A-4147-A177-3AD203B41FA5}">
                      <a16:colId xmlns:a16="http://schemas.microsoft.com/office/drawing/2014/main" val="20003"/>
                    </a:ext>
                  </a:extLst>
                </a:gridCol>
              </a:tblGrid>
              <a:tr h="381000">
                <a:tc>
                  <a:txBody>
                    <a:bodyPr/>
                    <a:lstStyle/>
                    <a:p>
                      <a:pPr marL="0" lvl="0" indent="0" rtl="0">
                        <a:spcBef>
                          <a:spcPts val="0"/>
                        </a:spcBef>
                        <a:spcAft>
                          <a:spcPts val="0"/>
                        </a:spcAft>
                        <a:buNone/>
                      </a:pPr>
                      <a:r>
                        <a:rPr lang="en"/>
                        <a:t>ID</a:t>
                      </a:r>
                      <a:endParaRPr/>
                    </a:p>
                  </a:txBody>
                  <a:tcPr marL="91425" marR="91425" marT="91425" marB="91425"/>
                </a:tc>
                <a:tc>
                  <a:txBody>
                    <a:bodyPr/>
                    <a:lstStyle/>
                    <a:p>
                      <a:pPr marL="0" lvl="0" indent="0" rtl="0">
                        <a:spcBef>
                          <a:spcPts val="0"/>
                        </a:spcBef>
                        <a:spcAft>
                          <a:spcPts val="0"/>
                        </a:spcAft>
                        <a:buNone/>
                      </a:pPr>
                      <a:r>
                        <a:rPr lang="en"/>
                        <a:t>Age</a:t>
                      </a:r>
                      <a:endParaRPr/>
                    </a:p>
                  </a:txBody>
                  <a:tcPr marL="91425" marR="91425" marT="91425" marB="91425"/>
                </a:tc>
                <a:tc>
                  <a:txBody>
                    <a:bodyPr/>
                    <a:lstStyle/>
                    <a:p>
                      <a:pPr marL="0" lvl="0" indent="0" rtl="0">
                        <a:spcBef>
                          <a:spcPts val="0"/>
                        </a:spcBef>
                        <a:spcAft>
                          <a:spcPts val="0"/>
                        </a:spcAft>
                        <a:buNone/>
                      </a:pPr>
                      <a:r>
                        <a:rPr lang="en"/>
                        <a:t>ID</a:t>
                      </a:r>
                      <a:endParaRPr/>
                    </a:p>
                  </a:txBody>
                  <a:tcPr marL="91425" marR="91425" marT="91425" marB="91425"/>
                </a:tc>
                <a:tc>
                  <a:txBody>
                    <a:bodyPr/>
                    <a:lstStyle/>
                    <a:p>
                      <a:pPr marL="0" lvl="0" indent="0" rtl="0">
                        <a:spcBef>
                          <a:spcPts val="0"/>
                        </a:spcBef>
                        <a:spcAft>
                          <a:spcPts val="0"/>
                        </a:spcAft>
                        <a:buNone/>
                      </a:pPr>
                      <a:r>
                        <a:rPr lang="en"/>
                        <a:t>Grade</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15</a:t>
                      </a:r>
                      <a:endParaRPr/>
                    </a:p>
                  </a:txBody>
                  <a:tcPr marL="91425" marR="91425" marT="91425" marB="91425"/>
                </a:tc>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98</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rtl="0">
                        <a:spcBef>
                          <a:spcPts val="0"/>
                        </a:spcBef>
                        <a:spcAft>
                          <a:spcPts val="0"/>
                        </a:spcAft>
                        <a:buNone/>
                      </a:pPr>
                      <a:r>
                        <a:rPr lang="en"/>
                        <a:t>3</a:t>
                      </a:r>
                      <a:endParaRPr/>
                    </a:p>
                  </a:txBody>
                  <a:tcPr marL="91425" marR="91425" marT="91425" marB="91425"/>
                </a:tc>
                <a:tc>
                  <a:txBody>
                    <a:bodyPr/>
                    <a:lstStyle/>
                    <a:p>
                      <a:pPr marL="0" lvl="0" indent="0" rtl="0">
                        <a:spcBef>
                          <a:spcPts val="0"/>
                        </a:spcBef>
                        <a:spcAft>
                          <a:spcPts val="0"/>
                        </a:spcAft>
                        <a:buNone/>
                      </a:pPr>
                      <a:r>
                        <a:rPr lang="en"/>
                        <a:t>16</a:t>
                      </a:r>
                      <a:endParaRPr/>
                    </a:p>
                  </a:txBody>
                  <a:tcPr marL="91425" marR="91425" marT="91425" marB="91425"/>
                </a:tc>
                <a:tc>
                  <a:txBody>
                    <a:bodyPr/>
                    <a:lstStyle/>
                    <a:p>
                      <a:pPr marL="0" lvl="0" indent="0" rtl="0">
                        <a:spcBef>
                          <a:spcPts val="0"/>
                        </a:spcBef>
                        <a:spcAft>
                          <a:spcPts val="0"/>
                        </a:spcAft>
                        <a:buNone/>
                      </a:pPr>
                      <a:r>
                        <a:rPr lang="en"/>
                        <a:t>3</a:t>
                      </a:r>
                      <a:endParaRPr/>
                    </a:p>
                  </a:txBody>
                  <a:tcPr marL="91425" marR="91425" marT="91425" marB="91425"/>
                </a:tc>
                <a:tc>
                  <a:txBody>
                    <a:bodyPr/>
                    <a:lstStyle/>
                    <a:p>
                      <a:pPr marL="0" lvl="0" indent="0" rtl="0">
                        <a:spcBef>
                          <a:spcPts val="0"/>
                        </a:spcBef>
                        <a:spcAft>
                          <a:spcPts val="0"/>
                        </a:spcAft>
                        <a:buNone/>
                      </a:pPr>
                      <a:r>
                        <a:rPr lang="en"/>
                        <a:t>80</a:t>
                      </a:r>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rtl="0">
                        <a:spcBef>
                          <a:spcPts val="0"/>
                        </a:spcBef>
                        <a:spcAft>
                          <a:spcPts val="0"/>
                        </a:spcAft>
                        <a:buNone/>
                      </a:pPr>
                      <a:r>
                        <a:rPr lang="en"/>
                        <a:t>3</a:t>
                      </a:r>
                      <a:endParaRPr/>
                    </a:p>
                  </a:txBody>
                  <a:tcPr marL="91425" marR="91425" marT="91425" marB="91425"/>
                </a:tc>
                <a:tc>
                  <a:txBody>
                    <a:bodyPr/>
                    <a:lstStyle/>
                    <a:p>
                      <a:pPr marL="0" lvl="0" indent="0" rtl="0">
                        <a:spcBef>
                          <a:spcPts val="0"/>
                        </a:spcBef>
                        <a:spcAft>
                          <a:spcPts val="0"/>
                        </a:spcAft>
                        <a:buNone/>
                      </a:pPr>
                      <a:r>
                        <a:rPr lang="en"/>
                        <a:t>16</a:t>
                      </a:r>
                      <a:endParaRPr/>
                    </a:p>
                  </a:txBody>
                  <a:tcPr marL="91425" marR="91425" marT="91425" marB="91425"/>
                </a:tc>
                <a:tc>
                  <a:txBody>
                    <a:bodyPr/>
                    <a:lstStyle/>
                    <a:p>
                      <a:pPr marL="0" lvl="0" indent="0" rtl="0">
                        <a:spcBef>
                          <a:spcPts val="0"/>
                        </a:spcBef>
                        <a:spcAft>
                          <a:spcPts val="0"/>
                        </a:spcAft>
                        <a:buNone/>
                      </a:pPr>
                      <a:r>
                        <a:rPr lang="en"/>
                        <a:t>3</a:t>
                      </a:r>
                      <a:endParaRPr/>
                    </a:p>
                  </a:txBody>
                  <a:tcPr marL="91425" marR="91425" marT="91425" marB="91425"/>
                </a:tc>
                <a:tc>
                  <a:txBody>
                    <a:bodyPr/>
                    <a:lstStyle/>
                    <a:p>
                      <a:pPr marL="0" lvl="0" indent="0" rtl="0">
                        <a:spcBef>
                          <a:spcPts val="0"/>
                        </a:spcBef>
                        <a:spcAft>
                          <a:spcPts val="0"/>
                        </a:spcAft>
                        <a:buNone/>
                      </a:pPr>
                      <a:r>
                        <a:rPr lang="en"/>
                        <a:t>90</a:t>
                      </a:r>
                      <a:endParaRPr/>
                    </a:p>
                  </a:txBody>
                  <a:tcPr marL="91425" marR="91425" marT="91425" marB="91425"/>
                </a:tc>
                <a:extLst>
                  <a:ext uri="{0D108BD9-81ED-4DB2-BD59-A6C34878D82A}">
                    <a16:rowId xmlns:a16="http://schemas.microsoft.com/office/drawing/2014/main" val="10003"/>
                  </a:ext>
                </a:extLst>
              </a:tr>
            </a:tbl>
          </a:graphicData>
        </a:graphic>
      </p:graphicFrame>
      <p:sp>
        <p:nvSpPr>
          <p:cNvPr id="715" name="Shape 715"/>
          <p:cNvSpPr txBox="1"/>
          <p:nvPr/>
        </p:nvSpPr>
        <p:spPr>
          <a:xfrm>
            <a:off x="3876275" y="2785225"/>
            <a:ext cx="3492900" cy="572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200" strike="sngStrike"/>
              <a:t># 3</a:t>
            </a:r>
            <a:endParaRPr sz="1200" strike="sngStrike"/>
          </a:p>
          <a:p>
            <a:pPr marL="0" lvl="0" indent="0" rtl="0">
              <a:spcBef>
                <a:spcPts val="0"/>
              </a:spcBef>
              <a:spcAft>
                <a:spcPts val="0"/>
              </a:spcAft>
              <a:buNone/>
            </a:pPr>
            <a:r>
              <a:rPr lang="en" sz="1200" strike="sngStrike"/>
              <a:t>SELECT count(*) AS total_count</a:t>
            </a:r>
            <a:endParaRPr sz="1200" strike="sngStrike"/>
          </a:p>
          <a:p>
            <a:pPr marL="0" lvl="0" indent="0" rtl="0">
              <a:spcBef>
                <a:spcPts val="0"/>
              </a:spcBef>
              <a:spcAft>
                <a:spcPts val="0"/>
              </a:spcAft>
              <a:buNone/>
            </a:pPr>
            <a:r>
              <a:rPr lang="en" sz="1200" strike="sngStrike"/>
              <a:t>FROM T1 </a:t>
            </a:r>
            <a:endParaRPr sz="1200" strike="sngStrike"/>
          </a:p>
          <a:p>
            <a:pPr marL="0" lvl="0" indent="0" rtl="0">
              <a:spcBef>
                <a:spcPts val="0"/>
              </a:spcBef>
              <a:spcAft>
                <a:spcPts val="0"/>
              </a:spcAft>
              <a:buNone/>
            </a:pPr>
            <a:r>
              <a:rPr lang="en" sz="1200" b="1" strike="sngStrike"/>
              <a:t>INNER JOIN </a:t>
            </a:r>
            <a:r>
              <a:rPr lang="en" sz="1200" strike="sngStrike"/>
              <a:t>T2 </a:t>
            </a:r>
            <a:endParaRPr sz="1200" strike="sngStrike"/>
          </a:p>
          <a:p>
            <a:pPr marL="0" lvl="0" indent="0">
              <a:spcBef>
                <a:spcPts val="0"/>
              </a:spcBef>
              <a:spcAft>
                <a:spcPts val="0"/>
              </a:spcAft>
              <a:buNone/>
            </a:pPr>
            <a:r>
              <a:rPr lang="en" sz="1200" strike="sngStrike"/>
              <a:t>  </a:t>
            </a:r>
            <a:r>
              <a:rPr lang="en" sz="1200" b="1" strike="sngStrike"/>
              <a:t>ON</a:t>
            </a:r>
            <a:r>
              <a:rPr lang="en" sz="1200" strike="sngStrike"/>
              <a:t> T1.ID = T2.ID;</a:t>
            </a:r>
            <a:endParaRPr sz="1200" strike="sngStrike"/>
          </a:p>
          <a:p>
            <a:pPr marL="0" lvl="0" indent="0">
              <a:spcBef>
                <a:spcPts val="0"/>
              </a:spcBef>
              <a:spcAft>
                <a:spcPts val="0"/>
              </a:spcAft>
              <a:buNone/>
            </a:pPr>
            <a:endParaRPr sz="1200"/>
          </a:p>
          <a:p>
            <a:pPr marL="0" lvl="0" indent="0">
              <a:spcBef>
                <a:spcPts val="0"/>
              </a:spcBef>
              <a:spcAft>
                <a:spcPts val="0"/>
              </a:spcAft>
              <a:buNone/>
            </a:pPr>
            <a:r>
              <a:rPr lang="en" sz="1200"/>
              <a:t># 2</a:t>
            </a:r>
            <a:endParaRPr sz="1200"/>
          </a:p>
          <a:p>
            <a:pPr marL="0" lvl="0" indent="0">
              <a:spcBef>
                <a:spcPts val="0"/>
              </a:spcBef>
              <a:spcAft>
                <a:spcPts val="0"/>
              </a:spcAft>
              <a:buNone/>
            </a:pPr>
            <a:r>
              <a:rPr lang="en" sz="1200"/>
              <a:t>SELECT count(distinct T1.ID) </a:t>
            </a:r>
            <a:endParaRPr sz="1200"/>
          </a:p>
          <a:p>
            <a:pPr marL="0" lvl="0" indent="0">
              <a:spcBef>
                <a:spcPts val="0"/>
              </a:spcBef>
              <a:spcAft>
                <a:spcPts val="0"/>
              </a:spcAft>
              <a:buNone/>
            </a:pPr>
            <a:r>
              <a:rPr lang="en" sz="1200"/>
              <a:t>AS total_count</a:t>
            </a:r>
            <a:endParaRPr sz="1200"/>
          </a:p>
          <a:p>
            <a:pPr marL="0" lvl="0" indent="0">
              <a:spcBef>
                <a:spcPts val="0"/>
              </a:spcBef>
              <a:spcAft>
                <a:spcPts val="0"/>
              </a:spcAft>
              <a:buNone/>
            </a:pPr>
            <a:r>
              <a:rPr lang="en" sz="1200"/>
              <a:t>FROM T1 </a:t>
            </a:r>
            <a:endParaRPr sz="1200"/>
          </a:p>
          <a:p>
            <a:pPr marL="0" lvl="0" indent="0">
              <a:spcBef>
                <a:spcPts val="0"/>
              </a:spcBef>
              <a:spcAft>
                <a:spcPts val="0"/>
              </a:spcAft>
              <a:buNone/>
            </a:pPr>
            <a:r>
              <a:rPr lang="en" sz="1200" b="1"/>
              <a:t>INNER JOIN </a:t>
            </a:r>
            <a:r>
              <a:rPr lang="en" sz="1200"/>
              <a:t>T2 </a:t>
            </a:r>
            <a:endParaRPr sz="1200"/>
          </a:p>
          <a:p>
            <a:pPr marL="0" lvl="0" indent="0">
              <a:spcBef>
                <a:spcPts val="0"/>
              </a:spcBef>
              <a:spcAft>
                <a:spcPts val="0"/>
              </a:spcAft>
              <a:buNone/>
            </a:pPr>
            <a:r>
              <a:rPr lang="en" sz="1200"/>
              <a:t>  </a:t>
            </a:r>
            <a:r>
              <a:rPr lang="en" sz="1200" b="1"/>
              <a:t>ON</a:t>
            </a:r>
            <a:r>
              <a:rPr lang="en" sz="1200"/>
              <a:t> T1.ID = T2.ID;</a:t>
            </a:r>
            <a:endParaRPr sz="1200"/>
          </a:p>
          <a:p>
            <a:pPr marL="0" lvl="0" indent="0" rtl="0">
              <a:spcBef>
                <a:spcPts val="0"/>
              </a:spcBef>
              <a:spcAft>
                <a:spcPts val="0"/>
              </a:spcAft>
              <a:buNone/>
            </a:pPr>
            <a:endParaRPr sz="1200"/>
          </a:p>
        </p:txBody>
      </p:sp>
      <p:graphicFrame>
        <p:nvGraphicFramePr>
          <p:cNvPr id="716" name="Shape 716"/>
          <p:cNvGraphicFramePr/>
          <p:nvPr/>
        </p:nvGraphicFramePr>
        <p:xfrm>
          <a:off x="7298100" y="3190300"/>
          <a:ext cx="1694825" cy="792410"/>
        </p:xfrm>
        <a:graphic>
          <a:graphicData uri="http://schemas.openxmlformats.org/drawingml/2006/table">
            <a:tbl>
              <a:tblPr>
                <a:noFill/>
              </a:tblPr>
              <a:tblGrid>
                <a:gridCol w="1694825">
                  <a:extLst>
                    <a:ext uri="{9D8B030D-6E8A-4147-A177-3AD203B41FA5}">
                      <a16:colId xmlns:a16="http://schemas.microsoft.com/office/drawing/2014/main" val="20000"/>
                    </a:ext>
                  </a:extLst>
                </a:gridCol>
              </a:tblGrid>
              <a:tr h="396200">
                <a:tc>
                  <a:txBody>
                    <a:bodyPr/>
                    <a:lstStyle/>
                    <a:p>
                      <a:pPr marL="0" lvl="0" indent="0" rtl="0">
                        <a:spcBef>
                          <a:spcPts val="0"/>
                        </a:spcBef>
                        <a:spcAft>
                          <a:spcPts val="0"/>
                        </a:spcAft>
                        <a:buNone/>
                      </a:pPr>
                      <a:r>
                        <a:rPr lang="en" sz="1200"/>
                        <a:t>total_count</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spcBef>
                          <a:spcPts val="0"/>
                        </a:spcBef>
                        <a:spcAft>
                          <a:spcPts val="0"/>
                        </a:spcAft>
                        <a:buNone/>
                      </a:pPr>
                      <a:r>
                        <a:rPr lang="en"/>
                        <a:t>3</a:t>
                      </a:r>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717" name="Shape 717"/>
          <p:cNvGraphicFramePr/>
          <p:nvPr/>
        </p:nvGraphicFramePr>
        <p:xfrm>
          <a:off x="7298100" y="4295700"/>
          <a:ext cx="1694825" cy="792410"/>
        </p:xfrm>
        <a:graphic>
          <a:graphicData uri="http://schemas.openxmlformats.org/drawingml/2006/table">
            <a:tbl>
              <a:tblPr>
                <a:noFill/>
              </a:tblPr>
              <a:tblGrid>
                <a:gridCol w="1694825">
                  <a:extLst>
                    <a:ext uri="{9D8B030D-6E8A-4147-A177-3AD203B41FA5}">
                      <a16:colId xmlns:a16="http://schemas.microsoft.com/office/drawing/2014/main" val="20000"/>
                    </a:ext>
                  </a:extLst>
                </a:gridCol>
              </a:tblGrid>
              <a:tr h="396200">
                <a:tc>
                  <a:txBody>
                    <a:bodyPr/>
                    <a:lstStyle/>
                    <a:p>
                      <a:pPr marL="0" lvl="0" indent="0" rtl="0">
                        <a:spcBef>
                          <a:spcPts val="0"/>
                        </a:spcBef>
                        <a:spcAft>
                          <a:spcPts val="0"/>
                        </a:spcAft>
                        <a:buNone/>
                      </a:pPr>
                      <a:r>
                        <a:rPr lang="en" sz="1200"/>
                        <a:t>total_count</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rtl="0">
                        <a:spcBef>
                          <a:spcPts val="0"/>
                        </a:spcBef>
                        <a:spcAft>
                          <a:spcPts val="0"/>
                        </a:spcAft>
                        <a:buNone/>
                      </a:pPr>
                      <a:r>
                        <a:rPr lang="en"/>
                        <a:t>2</a:t>
                      </a:r>
                      <a:endParaRPr/>
                    </a:p>
                  </a:txBody>
                  <a:tcPr marL="91425" marR="91425" marT="91425" marB="91425"/>
                </a:tc>
                <a:extLst>
                  <a:ext uri="{0D108BD9-81ED-4DB2-BD59-A6C34878D82A}">
                    <a16:rowId xmlns:a16="http://schemas.microsoft.com/office/drawing/2014/main" val="10001"/>
                  </a:ext>
                </a:extLst>
              </a:tr>
            </a:tbl>
          </a:graphicData>
        </a:graphic>
      </p:graphicFrame>
      <p:sp>
        <p:nvSpPr>
          <p:cNvPr id="718" name="Shape 718"/>
          <p:cNvSpPr txBox="1"/>
          <p:nvPr/>
        </p:nvSpPr>
        <p:spPr>
          <a:xfrm>
            <a:off x="3866575" y="1646875"/>
            <a:ext cx="2476200" cy="894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Q: How many students are in both Table 1 and Table 2?</a:t>
            </a:r>
            <a:endParaRPr/>
          </a:p>
        </p:txBody>
      </p:sp>
    </p:spTree>
    <p:extLst>
      <p:ext uri="{BB962C8B-B14F-4D97-AF65-F5344CB8AC3E}">
        <p14:creationId xmlns:p14="http://schemas.microsoft.com/office/powerpoint/2010/main" val="2645183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Shape 723"/>
          <p:cNvSpPr txBox="1">
            <a:spLocks noGrp="1"/>
          </p:cNvSpPr>
          <p:nvPr>
            <p:ph type="title"/>
          </p:nvPr>
        </p:nvSpPr>
        <p:spPr>
          <a:xfrm>
            <a:off x="1303800" y="598575"/>
            <a:ext cx="7030500" cy="599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Distinct</a:t>
            </a:r>
            <a:endParaRPr/>
          </a:p>
        </p:txBody>
      </p:sp>
      <p:sp>
        <p:nvSpPr>
          <p:cNvPr id="724" name="Shape 724"/>
          <p:cNvSpPr txBox="1">
            <a:spLocks noGrp="1"/>
          </p:cNvSpPr>
          <p:nvPr>
            <p:ph type="body" idx="1"/>
          </p:nvPr>
        </p:nvSpPr>
        <p:spPr>
          <a:xfrm>
            <a:off x="1303800" y="1723650"/>
            <a:ext cx="7030500" cy="2541600"/>
          </a:xfrm>
          <a:prstGeom prst="rect">
            <a:avLst/>
          </a:prstGeom>
        </p:spPr>
        <p:txBody>
          <a:bodyPr spcFirstLastPara="1" wrap="square" lIns="91425" tIns="91425" rIns="91425" bIns="91425" anchor="t" anchorCtr="0">
            <a:noAutofit/>
          </a:bodyPr>
          <a:lstStyle/>
          <a:p>
            <a:pPr marL="0" lvl="0" indent="0">
              <a:lnSpc>
                <a:spcPct val="100000"/>
              </a:lnSpc>
              <a:spcBef>
                <a:spcPts val="0"/>
              </a:spcBef>
              <a:spcAft>
                <a:spcPts val="0"/>
              </a:spcAft>
              <a:buNone/>
            </a:pPr>
            <a:r>
              <a:rPr lang="en">
                <a:solidFill>
                  <a:srgbClr val="000000"/>
                </a:solidFill>
              </a:rPr>
              <a:t>The SELECT DISTINCT statement is used to return only distinct (different) values.</a:t>
            </a:r>
            <a:endParaRPr>
              <a:solidFill>
                <a:srgbClr val="000000"/>
              </a:solidFill>
            </a:endParaRPr>
          </a:p>
          <a:p>
            <a:pPr marL="0" lvl="0" indent="0" rtl="0">
              <a:lnSpc>
                <a:spcPct val="100000"/>
              </a:lnSpc>
              <a:spcBef>
                <a:spcPts val="1600"/>
              </a:spcBef>
              <a:spcAft>
                <a:spcPts val="0"/>
              </a:spcAft>
              <a:buNone/>
            </a:pPr>
            <a:endParaRPr>
              <a:solidFill>
                <a:srgbClr val="000000"/>
              </a:solidFill>
            </a:endParaRPr>
          </a:p>
          <a:p>
            <a:pPr marL="0" lvl="0" indent="0" rtl="0">
              <a:lnSpc>
                <a:spcPct val="100000"/>
              </a:lnSpc>
              <a:spcBef>
                <a:spcPts val="1600"/>
              </a:spcBef>
              <a:spcAft>
                <a:spcPts val="0"/>
              </a:spcAft>
              <a:buNone/>
            </a:pPr>
            <a:r>
              <a:rPr lang="en" sz="1400" i="1">
                <a:solidFill>
                  <a:srgbClr val="000000"/>
                </a:solidFill>
              </a:rPr>
              <a:t>SELECT DISTINCT column_name1,column_name2</a:t>
            </a:r>
            <a:endParaRPr sz="1400" i="1">
              <a:solidFill>
                <a:srgbClr val="000000"/>
              </a:solidFill>
            </a:endParaRPr>
          </a:p>
          <a:p>
            <a:pPr marL="0" lvl="0" indent="0">
              <a:lnSpc>
                <a:spcPct val="100000"/>
              </a:lnSpc>
              <a:spcBef>
                <a:spcPts val="1600"/>
              </a:spcBef>
              <a:spcAft>
                <a:spcPts val="0"/>
              </a:spcAft>
              <a:buNone/>
            </a:pPr>
            <a:r>
              <a:rPr lang="en" sz="1400" i="1">
                <a:solidFill>
                  <a:srgbClr val="000000"/>
                </a:solidFill>
              </a:rPr>
              <a:t>FROM table_name;</a:t>
            </a:r>
            <a:endParaRPr sz="1400" i="1">
              <a:solidFill>
                <a:srgbClr val="000000"/>
              </a:solidFill>
            </a:endParaRPr>
          </a:p>
          <a:p>
            <a:pPr marL="0" lvl="0" indent="0">
              <a:lnSpc>
                <a:spcPct val="100000"/>
              </a:lnSpc>
              <a:spcBef>
                <a:spcPts val="1600"/>
              </a:spcBef>
              <a:spcAft>
                <a:spcPts val="0"/>
              </a:spcAft>
              <a:buNone/>
            </a:pPr>
            <a:endParaRPr sz="1400" i="1">
              <a:solidFill>
                <a:srgbClr val="000000"/>
              </a:solidFill>
            </a:endParaRPr>
          </a:p>
          <a:p>
            <a:pPr marL="0" lvl="0" indent="0" rtl="0">
              <a:lnSpc>
                <a:spcPct val="100000"/>
              </a:lnSpc>
              <a:spcBef>
                <a:spcPts val="1600"/>
              </a:spcBef>
              <a:spcAft>
                <a:spcPts val="0"/>
              </a:spcAft>
              <a:buNone/>
            </a:pPr>
            <a:r>
              <a:rPr lang="en" sz="1400" i="1">
                <a:solidFill>
                  <a:srgbClr val="000000"/>
                </a:solidFill>
              </a:rPr>
              <a:t>SELECT  COUNT(DISTINCT column_name)</a:t>
            </a:r>
            <a:endParaRPr sz="1400" i="1">
              <a:solidFill>
                <a:srgbClr val="000000"/>
              </a:solidFill>
            </a:endParaRPr>
          </a:p>
          <a:p>
            <a:pPr marL="0" lvl="0" indent="0">
              <a:lnSpc>
                <a:spcPct val="100000"/>
              </a:lnSpc>
              <a:spcBef>
                <a:spcPts val="1600"/>
              </a:spcBef>
              <a:spcAft>
                <a:spcPts val="0"/>
              </a:spcAft>
              <a:buNone/>
            </a:pPr>
            <a:r>
              <a:rPr lang="en" sz="1400" i="1">
                <a:solidFill>
                  <a:srgbClr val="000000"/>
                </a:solidFill>
              </a:rPr>
              <a:t>FROM table_name</a:t>
            </a:r>
            <a:endParaRPr sz="1400" i="1">
              <a:solidFill>
                <a:srgbClr val="000000"/>
              </a:solidFill>
            </a:endParaRPr>
          </a:p>
          <a:p>
            <a:pPr marL="0" lvl="0" indent="0">
              <a:spcBef>
                <a:spcPts val="1600"/>
              </a:spcBef>
              <a:spcAft>
                <a:spcPts val="1600"/>
              </a:spcAft>
              <a:buNone/>
            </a:pPr>
            <a:endParaRPr>
              <a:solidFill>
                <a:srgbClr val="000000"/>
              </a:solidFill>
            </a:endParaRPr>
          </a:p>
        </p:txBody>
      </p:sp>
    </p:spTree>
    <p:extLst>
      <p:ext uri="{BB962C8B-B14F-4D97-AF65-F5344CB8AC3E}">
        <p14:creationId xmlns:p14="http://schemas.microsoft.com/office/powerpoint/2010/main" val="2668577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Shape 6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Count distinct without using distinct</a:t>
            </a:r>
            <a:endParaRPr/>
          </a:p>
        </p:txBody>
      </p:sp>
      <p:sp>
        <p:nvSpPr>
          <p:cNvPr id="610" name="Shape 61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Select count(*)</a:t>
            </a:r>
            <a:endParaRPr/>
          </a:p>
          <a:p>
            <a:pPr marL="0" lvl="0" indent="0">
              <a:spcBef>
                <a:spcPts val="1600"/>
              </a:spcBef>
              <a:spcAft>
                <a:spcPts val="0"/>
              </a:spcAft>
              <a:buNone/>
            </a:pPr>
            <a:r>
              <a:rPr lang="en"/>
              <a:t>From </a:t>
            </a:r>
            <a:endParaRPr/>
          </a:p>
          <a:p>
            <a:pPr marL="0" lvl="0" indent="0">
              <a:spcBef>
                <a:spcPts val="1600"/>
              </a:spcBef>
              <a:spcAft>
                <a:spcPts val="0"/>
              </a:spcAft>
              <a:buNone/>
            </a:pPr>
            <a:r>
              <a:rPr lang="en"/>
              <a:t>(SELECT customer_id</a:t>
            </a:r>
            <a:endParaRPr/>
          </a:p>
          <a:p>
            <a:pPr marL="0" lvl="0" indent="0">
              <a:spcBef>
                <a:spcPts val="1600"/>
              </a:spcBef>
              <a:spcAft>
                <a:spcPts val="0"/>
              </a:spcAft>
              <a:buNone/>
            </a:pPr>
            <a:r>
              <a:rPr lang="en"/>
              <a:t>FROM table</a:t>
            </a:r>
            <a:endParaRPr/>
          </a:p>
          <a:p>
            <a:pPr marL="0" lvl="0" indent="0">
              <a:spcBef>
                <a:spcPts val="1600"/>
              </a:spcBef>
              <a:spcAft>
                <a:spcPts val="0"/>
              </a:spcAft>
              <a:buNone/>
            </a:pPr>
            <a:r>
              <a:rPr lang="en"/>
              <a:t>GROUP BY 1);</a:t>
            </a:r>
            <a:endParaRPr/>
          </a:p>
          <a:p>
            <a:pPr marL="0" lvl="0" indent="0">
              <a:spcBef>
                <a:spcPts val="1600"/>
              </a:spcBef>
              <a:spcAft>
                <a:spcPts val="1600"/>
              </a:spcAft>
              <a:buNone/>
            </a:pPr>
            <a:r>
              <a:rPr lang="en"/>
              <a:t>&gt;&gt; select count(distinct customer_id) from table</a:t>
            </a:r>
            <a:endParaRPr/>
          </a:p>
        </p:txBody>
      </p:sp>
    </p:spTree>
    <p:extLst>
      <p:ext uri="{BB962C8B-B14F-4D97-AF65-F5344CB8AC3E}">
        <p14:creationId xmlns:p14="http://schemas.microsoft.com/office/powerpoint/2010/main" val="3673099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Shape 7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UNION and UNION ALL</a:t>
            </a:r>
            <a:endParaRPr/>
          </a:p>
        </p:txBody>
      </p:sp>
      <p:sp>
        <p:nvSpPr>
          <p:cNvPr id="730" name="Shape 73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 UNION operator is used to combine the result-set of two or more SELECT statements.</a:t>
            </a:r>
            <a:endParaRPr/>
          </a:p>
          <a:p>
            <a:pPr marL="0" lvl="0" indent="0">
              <a:spcBef>
                <a:spcPts val="1600"/>
              </a:spcBef>
              <a:spcAft>
                <a:spcPts val="0"/>
              </a:spcAft>
              <a:buNone/>
            </a:pPr>
            <a:r>
              <a:rPr lang="en"/>
              <a:t>The UNION operator selects only distinct values by default. To allow duplicate values, use the ALL keyword with UNION.</a:t>
            </a:r>
            <a:endParaRPr/>
          </a:p>
          <a:p>
            <a:pPr marL="0" lvl="0" indent="0">
              <a:spcBef>
                <a:spcPts val="1600"/>
              </a:spcBef>
              <a:spcAft>
                <a:spcPts val="0"/>
              </a:spcAft>
              <a:buNone/>
            </a:pPr>
            <a:r>
              <a:rPr lang="en" sz="1400" i="1"/>
              <a:t>SELECT </a:t>
            </a:r>
            <a:r>
              <a:rPr lang="en" sz="1400" i="1">
                <a:solidFill>
                  <a:srgbClr val="000000"/>
                </a:solidFill>
              </a:rPr>
              <a:t>column_name1,column_name2</a:t>
            </a:r>
            <a:r>
              <a:rPr lang="en" sz="1400" i="1"/>
              <a:t> FROM table1</a:t>
            </a:r>
            <a:br>
              <a:rPr lang="en" sz="1400" i="1"/>
            </a:br>
            <a:r>
              <a:rPr lang="en" sz="1400" i="1"/>
              <a:t>UNION (ALL)</a:t>
            </a:r>
            <a:br>
              <a:rPr lang="en" sz="1400" i="1"/>
            </a:br>
            <a:r>
              <a:rPr lang="en" sz="1400" i="1"/>
              <a:t>SELECT </a:t>
            </a:r>
            <a:r>
              <a:rPr lang="en" sz="1400" i="1">
                <a:solidFill>
                  <a:srgbClr val="000000"/>
                </a:solidFill>
              </a:rPr>
              <a:t>column_name1,column_name2</a:t>
            </a:r>
            <a:r>
              <a:rPr lang="en" sz="1400" i="1"/>
              <a:t> FROM table2;</a:t>
            </a:r>
            <a:endParaRPr sz="1400" i="1"/>
          </a:p>
          <a:p>
            <a:pPr marL="0" lvl="0" indent="0">
              <a:spcBef>
                <a:spcPts val="1600"/>
              </a:spcBef>
              <a:spcAft>
                <a:spcPts val="0"/>
              </a:spcAft>
              <a:buNone/>
            </a:pPr>
            <a:endParaRPr sz="1400" i="1"/>
          </a:p>
          <a:p>
            <a:pPr marL="0" lvl="0" indent="0">
              <a:spcBef>
                <a:spcPts val="1600"/>
              </a:spcBef>
              <a:spcAft>
                <a:spcPts val="1600"/>
              </a:spcAft>
              <a:buNone/>
            </a:pPr>
            <a:r>
              <a:rPr lang="en" sz="1400"/>
              <a:t>Interview question: What is the difference between UNION and JOIN?</a:t>
            </a:r>
            <a:endParaRPr sz="1400"/>
          </a:p>
        </p:txBody>
      </p:sp>
      <p:sp>
        <p:nvSpPr>
          <p:cNvPr id="731" name="Shape 731"/>
          <p:cNvSpPr/>
          <p:nvPr/>
        </p:nvSpPr>
        <p:spPr>
          <a:xfrm>
            <a:off x="8039700" y="86375"/>
            <a:ext cx="1001100" cy="10179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FF0000"/>
                </a:solidFill>
              </a:rPr>
              <a:t>背</a:t>
            </a:r>
            <a:endParaRPr sz="3600">
              <a:solidFill>
                <a:srgbClr val="FF0000"/>
              </a:solidFill>
            </a:endParaRPr>
          </a:p>
        </p:txBody>
      </p:sp>
    </p:spTree>
    <p:extLst>
      <p:ext uri="{BB962C8B-B14F-4D97-AF65-F5344CB8AC3E}">
        <p14:creationId xmlns:p14="http://schemas.microsoft.com/office/powerpoint/2010/main" val="42745303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graphicFrame>
        <p:nvGraphicFramePr>
          <p:cNvPr id="736" name="Shape 736"/>
          <p:cNvGraphicFramePr/>
          <p:nvPr/>
        </p:nvGraphicFramePr>
        <p:xfrm>
          <a:off x="335275" y="1481200"/>
          <a:ext cx="2940100" cy="792420"/>
        </p:xfrm>
        <a:graphic>
          <a:graphicData uri="http://schemas.openxmlformats.org/drawingml/2006/table">
            <a:tbl>
              <a:tblPr>
                <a:noFill/>
              </a:tblPr>
              <a:tblGrid>
                <a:gridCol w="1037800">
                  <a:extLst>
                    <a:ext uri="{9D8B030D-6E8A-4147-A177-3AD203B41FA5}">
                      <a16:colId xmlns:a16="http://schemas.microsoft.com/office/drawing/2014/main" val="20000"/>
                    </a:ext>
                  </a:extLst>
                </a:gridCol>
                <a:gridCol w="1026975">
                  <a:extLst>
                    <a:ext uri="{9D8B030D-6E8A-4147-A177-3AD203B41FA5}">
                      <a16:colId xmlns:a16="http://schemas.microsoft.com/office/drawing/2014/main" val="20001"/>
                    </a:ext>
                  </a:extLst>
                </a:gridCol>
                <a:gridCol w="875325">
                  <a:extLst>
                    <a:ext uri="{9D8B030D-6E8A-4147-A177-3AD203B41FA5}">
                      <a16:colId xmlns:a16="http://schemas.microsoft.com/office/drawing/2014/main" val="20002"/>
                    </a:ext>
                  </a:extLst>
                </a:gridCol>
              </a:tblGrid>
              <a:tr h="381000">
                <a:tc>
                  <a:txBody>
                    <a:bodyPr/>
                    <a:lstStyle/>
                    <a:p>
                      <a:pPr marL="0" lvl="0" indent="0">
                        <a:spcBef>
                          <a:spcPts val="0"/>
                        </a:spcBef>
                        <a:spcAft>
                          <a:spcPts val="0"/>
                        </a:spcAft>
                        <a:buNone/>
                      </a:pPr>
                      <a:r>
                        <a:rPr lang="en"/>
                        <a:t>Kobe</a:t>
                      </a:r>
                      <a:endParaRPr/>
                    </a:p>
                  </a:txBody>
                  <a:tcPr marL="91425" marR="91425" marT="91425" marB="91425"/>
                </a:tc>
                <a:tc>
                  <a:txBody>
                    <a:bodyPr/>
                    <a:lstStyle/>
                    <a:p>
                      <a:pPr marL="0" lvl="0" indent="0">
                        <a:spcBef>
                          <a:spcPts val="0"/>
                        </a:spcBef>
                        <a:spcAft>
                          <a:spcPts val="0"/>
                        </a:spcAft>
                        <a:buNone/>
                      </a:pPr>
                      <a:r>
                        <a:rPr lang="en"/>
                        <a:t>Bryant</a:t>
                      </a:r>
                      <a:endParaRPr/>
                    </a:p>
                  </a:txBody>
                  <a:tcPr marL="91425" marR="91425" marT="91425" marB="91425"/>
                </a:tc>
                <a:tc>
                  <a:txBody>
                    <a:bodyPr/>
                    <a:lstStyle/>
                    <a:p>
                      <a:pPr marL="0" lvl="0" indent="0">
                        <a:spcBef>
                          <a:spcPts val="0"/>
                        </a:spcBef>
                        <a:spcAft>
                          <a:spcPts val="0"/>
                        </a:spcAft>
                        <a:buNone/>
                      </a:pPr>
                      <a:r>
                        <a:rPr lang="en"/>
                        <a:t>40</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spcBef>
                          <a:spcPts val="0"/>
                        </a:spcBef>
                        <a:spcAft>
                          <a:spcPts val="0"/>
                        </a:spcAft>
                        <a:buNone/>
                      </a:pPr>
                      <a:r>
                        <a:rPr lang="en"/>
                        <a:t>Michael </a:t>
                      </a:r>
                      <a:endParaRPr/>
                    </a:p>
                  </a:txBody>
                  <a:tcPr marL="91425" marR="91425" marT="91425" marB="91425"/>
                </a:tc>
                <a:tc>
                  <a:txBody>
                    <a:bodyPr/>
                    <a:lstStyle/>
                    <a:p>
                      <a:pPr marL="0" lvl="0" indent="0">
                        <a:spcBef>
                          <a:spcPts val="0"/>
                        </a:spcBef>
                        <a:spcAft>
                          <a:spcPts val="0"/>
                        </a:spcAft>
                        <a:buNone/>
                      </a:pPr>
                      <a:r>
                        <a:rPr lang="en"/>
                        <a:t>Jordan</a:t>
                      </a:r>
                      <a:endParaRPr/>
                    </a:p>
                  </a:txBody>
                  <a:tcPr marL="91425" marR="91425" marT="91425" marB="91425"/>
                </a:tc>
                <a:tc>
                  <a:txBody>
                    <a:bodyPr/>
                    <a:lstStyle/>
                    <a:p>
                      <a:pPr marL="0" lvl="0" indent="0">
                        <a:spcBef>
                          <a:spcPts val="0"/>
                        </a:spcBef>
                        <a:spcAft>
                          <a:spcPts val="0"/>
                        </a:spcAft>
                        <a:buNone/>
                      </a:pPr>
                      <a:r>
                        <a:rPr lang="en"/>
                        <a:t>50</a:t>
                      </a:r>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737" name="Shape 737"/>
          <p:cNvGraphicFramePr/>
          <p:nvPr/>
        </p:nvGraphicFramePr>
        <p:xfrm>
          <a:off x="335275" y="2877500"/>
          <a:ext cx="2940100" cy="792420"/>
        </p:xfrm>
        <a:graphic>
          <a:graphicData uri="http://schemas.openxmlformats.org/drawingml/2006/table">
            <a:tbl>
              <a:tblPr>
                <a:noFill/>
              </a:tblPr>
              <a:tblGrid>
                <a:gridCol w="1037800">
                  <a:extLst>
                    <a:ext uri="{9D8B030D-6E8A-4147-A177-3AD203B41FA5}">
                      <a16:colId xmlns:a16="http://schemas.microsoft.com/office/drawing/2014/main" val="20000"/>
                    </a:ext>
                  </a:extLst>
                </a:gridCol>
                <a:gridCol w="1026975">
                  <a:extLst>
                    <a:ext uri="{9D8B030D-6E8A-4147-A177-3AD203B41FA5}">
                      <a16:colId xmlns:a16="http://schemas.microsoft.com/office/drawing/2014/main" val="20001"/>
                    </a:ext>
                  </a:extLst>
                </a:gridCol>
                <a:gridCol w="875325">
                  <a:extLst>
                    <a:ext uri="{9D8B030D-6E8A-4147-A177-3AD203B41FA5}">
                      <a16:colId xmlns:a16="http://schemas.microsoft.com/office/drawing/2014/main" val="20002"/>
                    </a:ext>
                  </a:extLst>
                </a:gridCol>
              </a:tblGrid>
              <a:tr h="381000">
                <a:tc>
                  <a:txBody>
                    <a:bodyPr/>
                    <a:lstStyle/>
                    <a:p>
                      <a:pPr marL="0" lvl="0" indent="0" rtl="0">
                        <a:spcBef>
                          <a:spcPts val="0"/>
                        </a:spcBef>
                        <a:spcAft>
                          <a:spcPts val="0"/>
                        </a:spcAft>
                        <a:buNone/>
                      </a:pPr>
                      <a:r>
                        <a:rPr lang="en"/>
                        <a:t>Kobe</a:t>
                      </a:r>
                      <a:endParaRPr/>
                    </a:p>
                  </a:txBody>
                  <a:tcPr marL="91425" marR="91425" marT="91425" marB="91425"/>
                </a:tc>
                <a:tc>
                  <a:txBody>
                    <a:bodyPr/>
                    <a:lstStyle/>
                    <a:p>
                      <a:pPr marL="0" lvl="0" indent="0" rtl="0">
                        <a:spcBef>
                          <a:spcPts val="0"/>
                        </a:spcBef>
                        <a:spcAft>
                          <a:spcPts val="0"/>
                        </a:spcAft>
                        <a:buNone/>
                      </a:pPr>
                      <a:r>
                        <a:rPr lang="en"/>
                        <a:t>Bryant</a:t>
                      </a:r>
                      <a:endParaRPr/>
                    </a:p>
                  </a:txBody>
                  <a:tcPr marL="91425" marR="91425" marT="91425" marB="91425"/>
                </a:tc>
                <a:tc>
                  <a:txBody>
                    <a:bodyPr/>
                    <a:lstStyle/>
                    <a:p>
                      <a:pPr marL="0" lvl="0" indent="0" rtl="0">
                        <a:spcBef>
                          <a:spcPts val="0"/>
                        </a:spcBef>
                        <a:spcAft>
                          <a:spcPts val="0"/>
                        </a:spcAft>
                        <a:buNone/>
                      </a:pPr>
                      <a:r>
                        <a:rPr lang="en"/>
                        <a:t>40</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rtl="0">
                        <a:spcBef>
                          <a:spcPts val="0"/>
                        </a:spcBef>
                        <a:spcAft>
                          <a:spcPts val="0"/>
                        </a:spcAft>
                        <a:buNone/>
                      </a:pPr>
                      <a:r>
                        <a:rPr lang="en"/>
                        <a:t>Tim </a:t>
                      </a:r>
                      <a:endParaRPr/>
                    </a:p>
                  </a:txBody>
                  <a:tcPr marL="91425" marR="91425" marT="91425" marB="91425"/>
                </a:tc>
                <a:tc>
                  <a:txBody>
                    <a:bodyPr/>
                    <a:lstStyle/>
                    <a:p>
                      <a:pPr marL="0" lvl="0" indent="0" rtl="0">
                        <a:spcBef>
                          <a:spcPts val="0"/>
                        </a:spcBef>
                        <a:spcAft>
                          <a:spcPts val="0"/>
                        </a:spcAft>
                        <a:buNone/>
                      </a:pPr>
                      <a:r>
                        <a:rPr lang="en"/>
                        <a:t>Duncan</a:t>
                      </a:r>
                      <a:endParaRPr/>
                    </a:p>
                  </a:txBody>
                  <a:tcPr marL="91425" marR="91425" marT="91425" marB="91425"/>
                </a:tc>
                <a:tc>
                  <a:txBody>
                    <a:bodyPr/>
                    <a:lstStyle/>
                    <a:p>
                      <a:pPr marL="0" lvl="0" indent="0" rtl="0">
                        <a:spcBef>
                          <a:spcPts val="0"/>
                        </a:spcBef>
                        <a:spcAft>
                          <a:spcPts val="0"/>
                        </a:spcAft>
                        <a:buNone/>
                      </a:pPr>
                      <a:r>
                        <a:rPr lang="en"/>
                        <a:t>42</a:t>
                      </a:r>
                      <a:endParaRPr/>
                    </a:p>
                  </a:txBody>
                  <a:tcPr marL="91425" marR="91425" marT="91425" marB="91425"/>
                </a:tc>
                <a:extLst>
                  <a:ext uri="{0D108BD9-81ED-4DB2-BD59-A6C34878D82A}">
                    <a16:rowId xmlns:a16="http://schemas.microsoft.com/office/drawing/2014/main" val="10001"/>
                  </a:ext>
                </a:extLst>
              </a:tr>
            </a:tbl>
          </a:graphicData>
        </a:graphic>
      </p:graphicFrame>
      <p:cxnSp>
        <p:nvCxnSpPr>
          <p:cNvPr id="738" name="Shape 738"/>
          <p:cNvCxnSpPr/>
          <p:nvPr/>
        </p:nvCxnSpPr>
        <p:spPr>
          <a:xfrm>
            <a:off x="3724975" y="21650"/>
            <a:ext cx="0" cy="5013600"/>
          </a:xfrm>
          <a:prstGeom prst="straightConnector1">
            <a:avLst/>
          </a:prstGeom>
          <a:noFill/>
          <a:ln w="9525" cap="flat" cmpd="sng">
            <a:solidFill>
              <a:schemeClr val="dk2"/>
            </a:solidFill>
            <a:prstDash val="solid"/>
            <a:round/>
            <a:headEnd type="none" w="med" len="med"/>
            <a:tailEnd type="none" w="med" len="med"/>
          </a:ln>
        </p:spPr>
      </p:cxnSp>
      <p:graphicFrame>
        <p:nvGraphicFramePr>
          <p:cNvPr id="739" name="Shape 739"/>
          <p:cNvGraphicFramePr/>
          <p:nvPr/>
        </p:nvGraphicFramePr>
        <p:xfrm>
          <a:off x="4884025" y="902125"/>
          <a:ext cx="2940100" cy="1188630"/>
        </p:xfrm>
        <a:graphic>
          <a:graphicData uri="http://schemas.openxmlformats.org/drawingml/2006/table">
            <a:tbl>
              <a:tblPr>
                <a:noFill/>
              </a:tblPr>
              <a:tblGrid>
                <a:gridCol w="1037800">
                  <a:extLst>
                    <a:ext uri="{9D8B030D-6E8A-4147-A177-3AD203B41FA5}">
                      <a16:colId xmlns:a16="http://schemas.microsoft.com/office/drawing/2014/main" val="20000"/>
                    </a:ext>
                  </a:extLst>
                </a:gridCol>
                <a:gridCol w="1026975">
                  <a:extLst>
                    <a:ext uri="{9D8B030D-6E8A-4147-A177-3AD203B41FA5}">
                      <a16:colId xmlns:a16="http://schemas.microsoft.com/office/drawing/2014/main" val="20001"/>
                    </a:ext>
                  </a:extLst>
                </a:gridCol>
                <a:gridCol w="875325">
                  <a:extLst>
                    <a:ext uri="{9D8B030D-6E8A-4147-A177-3AD203B41FA5}">
                      <a16:colId xmlns:a16="http://schemas.microsoft.com/office/drawing/2014/main" val="20002"/>
                    </a:ext>
                  </a:extLst>
                </a:gridCol>
              </a:tblGrid>
              <a:tr h="381000">
                <a:tc>
                  <a:txBody>
                    <a:bodyPr/>
                    <a:lstStyle/>
                    <a:p>
                      <a:pPr marL="0" lvl="0" indent="0" rtl="0">
                        <a:spcBef>
                          <a:spcPts val="0"/>
                        </a:spcBef>
                        <a:spcAft>
                          <a:spcPts val="0"/>
                        </a:spcAft>
                        <a:buNone/>
                      </a:pPr>
                      <a:r>
                        <a:rPr lang="en"/>
                        <a:t>Kobe</a:t>
                      </a:r>
                      <a:endParaRPr/>
                    </a:p>
                  </a:txBody>
                  <a:tcPr marL="91425" marR="91425" marT="91425" marB="91425"/>
                </a:tc>
                <a:tc>
                  <a:txBody>
                    <a:bodyPr/>
                    <a:lstStyle/>
                    <a:p>
                      <a:pPr marL="0" lvl="0" indent="0" rtl="0">
                        <a:spcBef>
                          <a:spcPts val="0"/>
                        </a:spcBef>
                        <a:spcAft>
                          <a:spcPts val="0"/>
                        </a:spcAft>
                        <a:buNone/>
                      </a:pPr>
                      <a:r>
                        <a:rPr lang="en"/>
                        <a:t>Bryant</a:t>
                      </a:r>
                      <a:endParaRPr/>
                    </a:p>
                  </a:txBody>
                  <a:tcPr marL="91425" marR="91425" marT="91425" marB="91425"/>
                </a:tc>
                <a:tc>
                  <a:txBody>
                    <a:bodyPr/>
                    <a:lstStyle/>
                    <a:p>
                      <a:pPr marL="0" lvl="0" indent="0" rtl="0">
                        <a:spcBef>
                          <a:spcPts val="0"/>
                        </a:spcBef>
                        <a:spcAft>
                          <a:spcPts val="0"/>
                        </a:spcAft>
                        <a:buNone/>
                      </a:pPr>
                      <a:r>
                        <a:rPr lang="en"/>
                        <a:t>40</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rtl="0">
                        <a:spcBef>
                          <a:spcPts val="0"/>
                        </a:spcBef>
                        <a:spcAft>
                          <a:spcPts val="0"/>
                        </a:spcAft>
                        <a:buNone/>
                      </a:pPr>
                      <a:r>
                        <a:rPr lang="en"/>
                        <a:t>Michael </a:t>
                      </a:r>
                      <a:endParaRPr/>
                    </a:p>
                  </a:txBody>
                  <a:tcPr marL="91425" marR="91425" marT="91425" marB="91425"/>
                </a:tc>
                <a:tc>
                  <a:txBody>
                    <a:bodyPr/>
                    <a:lstStyle/>
                    <a:p>
                      <a:pPr marL="0" lvl="0" indent="0" rtl="0">
                        <a:spcBef>
                          <a:spcPts val="0"/>
                        </a:spcBef>
                        <a:spcAft>
                          <a:spcPts val="0"/>
                        </a:spcAft>
                        <a:buNone/>
                      </a:pPr>
                      <a:r>
                        <a:rPr lang="en"/>
                        <a:t>Jordan</a:t>
                      </a:r>
                      <a:endParaRPr/>
                    </a:p>
                  </a:txBody>
                  <a:tcPr marL="91425" marR="91425" marT="91425" marB="91425"/>
                </a:tc>
                <a:tc>
                  <a:txBody>
                    <a:bodyPr/>
                    <a:lstStyle/>
                    <a:p>
                      <a:pPr marL="0" lvl="0" indent="0" rtl="0">
                        <a:spcBef>
                          <a:spcPts val="0"/>
                        </a:spcBef>
                        <a:spcAft>
                          <a:spcPts val="0"/>
                        </a:spcAft>
                        <a:buNone/>
                      </a:pPr>
                      <a:r>
                        <a:rPr lang="en"/>
                        <a:t>50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rtl="0">
                        <a:spcBef>
                          <a:spcPts val="0"/>
                        </a:spcBef>
                        <a:spcAft>
                          <a:spcPts val="0"/>
                        </a:spcAft>
                        <a:buNone/>
                      </a:pPr>
                      <a:r>
                        <a:rPr lang="en"/>
                        <a:t>Tim </a:t>
                      </a:r>
                      <a:endParaRPr/>
                    </a:p>
                  </a:txBody>
                  <a:tcPr marL="91425" marR="91425" marT="91425" marB="91425"/>
                </a:tc>
                <a:tc>
                  <a:txBody>
                    <a:bodyPr/>
                    <a:lstStyle/>
                    <a:p>
                      <a:pPr marL="0" lvl="0" indent="0" rtl="0">
                        <a:spcBef>
                          <a:spcPts val="0"/>
                        </a:spcBef>
                        <a:spcAft>
                          <a:spcPts val="0"/>
                        </a:spcAft>
                        <a:buNone/>
                      </a:pPr>
                      <a:r>
                        <a:rPr lang="en"/>
                        <a:t>Duncan</a:t>
                      </a:r>
                      <a:endParaRPr/>
                    </a:p>
                  </a:txBody>
                  <a:tcPr marL="91425" marR="91425" marT="91425" marB="91425"/>
                </a:tc>
                <a:tc>
                  <a:txBody>
                    <a:bodyPr/>
                    <a:lstStyle/>
                    <a:p>
                      <a:pPr marL="0" lvl="0" indent="0" rtl="0">
                        <a:spcBef>
                          <a:spcPts val="0"/>
                        </a:spcBef>
                        <a:spcAft>
                          <a:spcPts val="0"/>
                        </a:spcAft>
                        <a:buNone/>
                      </a:pPr>
                      <a:r>
                        <a:rPr lang="en"/>
                        <a:t>42</a:t>
                      </a:r>
                      <a:endParaRPr/>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740" name="Shape 740"/>
          <p:cNvGraphicFramePr/>
          <p:nvPr/>
        </p:nvGraphicFramePr>
        <p:xfrm>
          <a:off x="4884025" y="2877500"/>
          <a:ext cx="2940100" cy="1584840"/>
        </p:xfrm>
        <a:graphic>
          <a:graphicData uri="http://schemas.openxmlformats.org/drawingml/2006/table">
            <a:tbl>
              <a:tblPr>
                <a:noFill/>
              </a:tblPr>
              <a:tblGrid>
                <a:gridCol w="1037800">
                  <a:extLst>
                    <a:ext uri="{9D8B030D-6E8A-4147-A177-3AD203B41FA5}">
                      <a16:colId xmlns:a16="http://schemas.microsoft.com/office/drawing/2014/main" val="20000"/>
                    </a:ext>
                  </a:extLst>
                </a:gridCol>
                <a:gridCol w="1026975">
                  <a:extLst>
                    <a:ext uri="{9D8B030D-6E8A-4147-A177-3AD203B41FA5}">
                      <a16:colId xmlns:a16="http://schemas.microsoft.com/office/drawing/2014/main" val="20001"/>
                    </a:ext>
                  </a:extLst>
                </a:gridCol>
                <a:gridCol w="875325">
                  <a:extLst>
                    <a:ext uri="{9D8B030D-6E8A-4147-A177-3AD203B41FA5}">
                      <a16:colId xmlns:a16="http://schemas.microsoft.com/office/drawing/2014/main" val="20002"/>
                    </a:ext>
                  </a:extLst>
                </a:gridCol>
              </a:tblGrid>
              <a:tr h="381000">
                <a:tc>
                  <a:txBody>
                    <a:bodyPr/>
                    <a:lstStyle/>
                    <a:p>
                      <a:pPr marL="0" lvl="0" indent="0" rtl="0">
                        <a:spcBef>
                          <a:spcPts val="0"/>
                        </a:spcBef>
                        <a:spcAft>
                          <a:spcPts val="0"/>
                        </a:spcAft>
                        <a:buNone/>
                      </a:pPr>
                      <a:r>
                        <a:rPr lang="en"/>
                        <a:t>Kobe</a:t>
                      </a:r>
                      <a:endParaRPr/>
                    </a:p>
                  </a:txBody>
                  <a:tcPr marL="91425" marR="91425" marT="91425" marB="91425"/>
                </a:tc>
                <a:tc>
                  <a:txBody>
                    <a:bodyPr/>
                    <a:lstStyle/>
                    <a:p>
                      <a:pPr marL="0" lvl="0" indent="0" rtl="0">
                        <a:spcBef>
                          <a:spcPts val="0"/>
                        </a:spcBef>
                        <a:spcAft>
                          <a:spcPts val="0"/>
                        </a:spcAft>
                        <a:buNone/>
                      </a:pPr>
                      <a:r>
                        <a:rPr lang="en"/>
                        <a:t>Bryant</a:t>
                      </a:r>
                      <a:endParaRPr/>
                    </a:p>
                  </a:txBody>
                  <a:tcPr marL="91425" marR="91425" marT="91425" marB="91425"/>
                </a:tc>
                <a:tc>
                  <a:txBody>
                    <a:bodyPr/>
                    <a:lstStyle/>
                    <a:p>
                      <a:pPr marL="0" lvl="0" indent="0" rtl="0">
                        <a:spcBef>
                          <a:spcPts val="0"/>
                        </a:spcBef>
                        <a:spcAft>
                          <a:spcPts val="0"/>
                        </a:spcAft>
                        <a:buNone/>
                      </a:pPr>
                      <a:r>
                        <a:rPr lang="en"/>
                        <a:t>40</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rtl="0">
                        <a:spcBef>
                          <a:spcPts val="0"/>
                        </a:spcBef>
                        <a:spcAft>
                          <a:spcPts val="0"/>
                        </a:spcAft>
                        <a:buNone/>
                      </a:pPr>
                      <a:r>
                        <a:rPr lang="en"/>
                        <a:t>Michael </a:t>
                      </a:r>
                      <a:endParaRPr/>
                    </a:p>
                  </a:txBody>
                  <a:tcPr marL="91425" marR="91425" marT="91425" marB="91425"/>
                </a:tc>
                <a:tc>
                  <a:txBody>
                    <a:bodyPr/>
                    <a:lstStyle/>
                    <a:p>
                      <a:pPr marL="0" lvl="0" indent="0" rtl="0">
                        <a:spcBef>
                          <a:spcPts val="0"/>
                        </a:spcBef>
                        <a:spcAft>
                          <a:spcPts val="0"/>
                        </a:spcAft>
                        <a:buNone/>
                      </a:pPr>
                      <a:r>
                        <a:rPr lang="en"/>
                        <a:t>Jordan</a:t>
                      </a:r>
                      <a:endParaRPr/>
                    </a:p>
                  </a:txBody>
                  <a:tcPr marL="91425" marR="91425" marT="91425" marB="91425"/>
                </a:tc>
                <a:tc>
                  <a:txBody>
                    <a:bodyPr/>
                    <a:lstStyle/>
                    <a:p>
                      <a:pPr marL="0" lvl="0" indent="0" rtl="0">
                        <a:spcBef>
                          <a:spcPts val="0"/>
                        </a:spcBef>
                        <a:spcAft>
                          <a:spcPts val="0"/>
                        </a:spcAft>
                        <a:buNone/>
                      </a:pPr>
                      <a:r>
                        <a:rPr lang="en"/>
                        <a:t>50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rtl="0">
                        <a:spcBef>
                          <a:spcPts val="0"/>
                        </a:spcBef>
                        <a:spcAft>
                          <a:spcPts val="0"/>
                        </a:spcAft>
                        <a:buNone/>
                      </a:pPr>
                      <a:r>
                        <a:rPr lang="en"/>
                        <a:t>Kobe</a:t>
                      </a:r>
                      <a:endParaRPr/>
                    </a:p>
                  </a:txBody>
                  <a:tcPr marL="91425" marR="91425" marT="91425" marB="91425"/>
                </a:tc>
                <a:tc>
                  <a:txBody>
                    <a:bodyPr/>
                    <a:lstStyle/>
                    <a:p>
                      <a:pPr marL="0" lvl="0" indent="0" rtl="0">
                        <a:spcBef>
                          <a:spcPts val="0"/>
                        </a:spcBef>
                        <a:spcAft>
                          <a:spcPts val="0"/>
                        </a:spcAft>
                        <a:buNone/>
                      </a:pPr>
                      <a:r>
                        <a:rPr lang="en"/>
                        <a:t>Bryant</a:t>
                      </a:r>
                      <a:endParaRPr/>
                    </a:p>
                  </a:txBody>
                  <a:tcPr marL="91425" marR="91425" marT="91425" marB="91425"/>
                </a:tc>
                <a:tc>
                  <a:txBody>
                    <a:bodyPr/>
                    <a:lstStyle/>
                    <a:p>
                      <a:pPr marL="0" lvl="0" indent="0" rtl="0">
                        <a:spcBef>
                          <a:spcPts val="0"/>
                        </a:spcBef>
                        <a:spcAft>
                          <a:spcPts val="0"/>
                        </a:spcAft>
                        <a:buNone/>
                      </a:pPr>
                      <a:r>
                        <a:rPr lang="en"/>
                        <a:t>40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rtl="0">
                        <a:spcBef>
                          <a:spcPts val="0"/>
                        </a:spcBef>
                        <a:spcAft>
                          <a:spcPts val="0"/>
                        </a:spcAft>
                        <a:buNone/>
                      </a:pPr>
                      <a:r>
                        <a:rPr lang="en"/>
                        <a:t>Tim </a:t>
                      </a:r>
                      <a:endParaRPr/>
                    </a:p>
                  </a:txBody>
                  <a:tcPr marL="91425" marR="91425" marT="91425" marB="91425"/>
                </a:tc>
                <a:tc>
                  <a:txBody>
                    <a:bodyPr/>
                    <a:lstStyle/>
                    <a:p>
                      <a:pPr marL="0" lvl="0" indent="0" rtl="0">
                        <a:spcBef>
                          <a:spcPts val="0"/>
                        </a:spcBef>
                        <a:spcAft>
                          <a:spcPts val="0"/>
                        </a:spcAft>
                        <a:buNone/>
                      </a:pPr>
                      <a:r>
                        <a:rPr lang="en"/>
                        <a:t>Duncan</a:t>
                      </a:r>
                      <a:endParaRPr/>
                    </a:p>
                  </a:txBody>
                  <a:tcPr marL="91425" marR="91425" marT="91425" marB="91425"/>
                </a:tc>
                <a:tc>
                  <a:txBody>
                    <a:bodyPr/>
                    <a:lstStyle/>
                    <a:p>
                      <a:pPr marL="0" lvl="0" indent="0" rtl="0">
                        <a:spcBef>
                          <a:spcPts val="0"/>
                        </a:spcBef>
                        <a:spcAft>
                          <a:spcPts val="0"/>
                        </a:spcAft>
                        <a:buNone/>
                      </a:pPr>
                      <a:r>
                        <a:rPr lang="en"/>
                        <a:t>42</a:t>
                      </a:r>
                      <a:endParaRPr/>
                    </a:p>
                  </a:txBody>
                  <a:tcPr marL="91425" marR="91425" marT="91425" marB="91425"/>
                </a:tc>
                <a:extLst>
                  <a:ext uri="{0D108BD9-81ED-4DB2-BD59-A6C34878D82A}">
                    <a16:rowId xmlns:a16="http://schemas.microsoft.com/office/drawing/2014/main" val="10003"/>
                  </a:ext>
                </a:extLst>
              </a:tr>
            </a:tbl>
          </a:graphicData>
        </a:graphic>
      </p:graphicFrame>
      <p:sp>
        <p:nvSpPr>
          <p:cNvPr id="741" name="Shape 741"/>
          <p:cNvSpPr txBox="1"/>
          <p:nvPr/>
        </p:nvSpPr>
        <p:spPr>
          <a:xfrm>
            <a:off x="5468350" y="433150"/>
            <a:ext cx="1927500" cy="357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UNION (DISTINCT)</a:t>
            </a:r>
            <a:endParaRPr/>
          </a:p>
        </p:txBody>
      </p:sp>
      <p:sp>
        <p:nvSpPr>
          <p:cNvPr id="742" name="Shape 742"/>
          <p:cNvSpPr txBox="1"/>
          <p:nvPr/>
        </p:nvSpPr>
        <p:spPr>
          <a:xfrm>
            <a:off x="5715225" y="2393100"/>
            <a:ext cx="1277700" cy="357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UNION ALL</a:t>
            </a:r>
            <a:endParaRPr/>
          </a:p>
        </p:txBody>
      </p:sp>
    </p:spTree>
    <p:extLst>
      <p:ext uri="{BB962C8B-B14F-4D97-AF65-F5344CB8AC3E}">
        <p14:creationId xmlns:p14="http://schemas.microsoft.com/office/powerpoint/2010/main" val="3804505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Shape 723"/>
          <p:cNvSpPr txBox="1">
            <a:spLocks noGrp="1"/>
          </p:cNvSpPr>
          <p:nvPr>
            <p:ph type="title"/>
          </p:nvPr>
        </p:nvSpPr>
        <p:spPr>
          <a:xfrm>
            <a:off x="1303800" y="598575"/>
            <a:ext cx="7030500" cy="599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COALESCE</a:t>
            </a:r>
            <a:endParaRPr dirty="0"/>
          </a:p>
        </p:txBody>
      </p:sp>
      <p:sp>
        <p:nvSpPr>
          <p:cNvPr id="724" name="Shape 724"/>
          <p:cNvSpPr txBox="1">
            <a:spLocks noGrp="1"/>
          </p:cNvSpPr>
          <p:nvPr>
            <p:ph type="body" idx="1"/>
          </p:nvPr>
        </p:nvSpPr>
        <p:spPr>
          <a:xfrm>
            <a:off x="1303800" y="1723650"/>
            <a:ext cx="7030500" cy="2541600"/>
          </a:xfrm>
          <a:prstGeom prst="rect">
            <a:avLst/>
          </a:prstGeom>
        </p:spPr>
        <p:txBody>
          <a:bodyPr spcFirstLastPara="1" wrap="square" lIns="91425" tIns="91425" rIns="91425" bIns="91425" anchor="t" anchorCtr="0">
            <a:noAutofit/>
          </a:bodyPr>
          <a:lstStyle/>
          <a:p>
            <a:pPr marL="0" lvl="0" indent="0">
              <a:lnSpc>
                <a:spcPct val="100000"/>
              </a:lnSpc>
              <a:spcBef>
                <a:spcPts val="0"/>
              </a:spcBef>
              <a:spcAft>
                <a:spcPts val="0"/>
              </a:spcAft>
              <a:buNone/>
            </a:pPr>
            <a:r>
              <a:rPr lang="en-US" sz="1400" dirty="0">
                <a:solidFill>
                  <a:srgbClr val="000000"/>
                </a:solidFill>
              </a:rPr>
              <a:t>Set default value if missing</a:t>
            </a:r>
          </a:p>
          <a:p>
            <a:pPr marL="0" lvl="0" indent="0">
              <a:lnSpc>
                <a:spcPct val="100000"/>
              </a:lnSpc>
              <a:spcBef>
                <a:spcPts val="0"/>
              </a:spcBef>
              <a:spcAft>
                <a:spcPts val="0"/>
              </a:spcAft>
              <a:buNone/>
            </a:pPr>
            <a:endParaRPr lang="en-US" sz="1400" i="1" dirty="0">
              <a:solidFill>
                <a:srgbClr val="000000"/>
              </a:solidFill>
            </a:endParaRPr>
          </a:p>
          <a:p>
            <a:pPr marL="0" lvl="0" indent="0">
              <a:lnSpc>
                <a:spcPct val="100000"/>
              </a:lnSpc>
              <a:spcBef>
                <a:spcPts val="0"/>
              </a:spcBef>
              <a:spcAft>
                <a:spcPts val="0"/>
              </a:spcAft>
              <a:buNone/>
            </a:pPr>
            <a:endParaRPr lang="en-US" sz="1400" i="1" dirty="0">
              <a:solidFill>
                <a:srgbClr val="000000"/>
              </a:solidFill>
            </a:endParaRPr>
          </a:p>
          <a:p>
            <a:pPr marL="0" lvl="0" indent="0">
              <a:lnSpc>
                <a:spcPct val="100000"/>
              </a:lnSpc>
              <a:spcBef>
                <a:spcPts val="0"/>
              </a:spcBef>
              <a:spcAft>
                <a:spcPts val="0"/>
              </a:spcAft>
              <a:buNone/>
            </a:pPr>
            <a:r>
              <a:rPr lang="en-US" sz="1400" i="1" dirty="0">
                <a:solidFill>
                  <a:srgbClr val="000000"/>
                </a:solidFill>
              </a:rPr>
              <a:t>SELECT COALESCE( </a:t>
            </a:r>
            <a:r>
              <a:rPr lang="en-US" sz="1400" i="1" dirty="0" err="1">
                <a:solidFill>
                  <a:srgbClr val="000000"/>
                </a:solidFill>
              </a:rPr>
              <a:t>s.spend</a:t>
            </a:r>
            <a:r>
              <a:rPr lang="en-US" sz="1400" i="1" dirty="0">
                <a:solidFill>
                  <a:srgbClr val="000000"/>
                </a:solidFill>
              </a:rPr>
              <a:t>, 0)  AS spend</a:t>
            </a:r>
          </a:p>
          <a:p>
            <a:pPr marL="0" lvl="0" indent="0">
              <a:lnSpc>
                <a:spcPct val="100000"/>
              </a:lnSpc>
              <a:spcBef>
                <a:spcPts val="0"/>
              </a:spcBef>
              <a:spcAft>
                <a:spcPts val="0"/>
              </a:spcAft>
              <a:buNone/>
            </a:pPr>
            <a:r>
              <a:rPr lang="en-US" sz="1400" i="1" dirty="0">
                <a:solidFill>
                  <a:srgbClr val="000000"/>
                </a:solidFill>
              </a:rPr>
              <a:t>FROM user u</a:t>
            </a:r>
          </a:p>
          <a:p>
            <a:pPr marL="0" lvl="0" indent="0">
              <a:lnSpc>
                <a:spcPct val="100000"/>
              </a:lnSpc>
              <a:spcBef>
                <a:spcPts val="0"/>
              </a:spcBef>
              <a:spcAft>
                <a:spcPts val="0"/>
              </a:spcAft>
              <a:buNone/>
            </a:pPr>
            <a:r>
              <a:rPr lang="en-US" sz="1400" i="1" dirty="0">
                <a:solidFill>
                  <a:srgbClr val="000000"/>
                </a:solidFill>
              </a:rPr>
              <a:t>LEFT OUTER JOIN spend s</a:t>
            </a:r>
          </a:p>
          <a:p>
            <a:pPr marL="0" lvl="0" indent="0">
              <a:lnSpc>
                <a:spcPct val="100000"/>
              </a:lnSpc>
              <a:spcBef>
                <a:spcPts val="0"/>
              </a:spcBef>
              <a:spcAft>
                <a:spcPts val="0"/>
              </a:spcAft>
              <a:buNone/>
            </a:pPr>
            <a:r>
              <a:rPr lang="en-US" sz="1400" i="1" dirty="0">
                <a:solidFill>
                  <a:srgbClr val="000000"/>
                </a:solidFill>
              </a:rPr>
              <a:t>ON </a:t>
            </a:r>
            <a:r>
              <a:rPr lang="en-US" sz="1400" i="1" dirty="0" err="1">
                <a:solidFill>
                  <a:srgbClr val="000000"/>
                </a:solidFill>
              </a:rPr>
              <a:t>u.tsid</a:t>
            </a:r>
            <a:r>
              <a:rPr lang="en-US" sz="1400" i="1" dirty="0">
                <a:solidFill>
                  <a:srgbClr val="000000"/>
                </a:solidFill>
              </a:rPr>
              <a:t> = </a:t>
            </a:r>
            <a:r>
              <a:rPr lang="en-US" sz="1400" i="1" dirty="0" err="1">
                <a:solidFill>
                  <a:srgbClr val="000000"/>
                </a:solidFill>
              </a:rPr>
              <a:t>s.tsid</a:t>
            </a:r>
            <a:r>
              <a:rPr lang="en-US" sz="1400" i="1" dirty="0">
                <a:solidFill>
                  <a:srgbClr val="000000"/>
                </a:solidFill>
              </a:rPr>
              <a:t> </a:t>
            </a:r>
            <a:endParaRPr sz="1400" i="1" dirty="0">
              <a:solidFill>
                <a:srgbClr val="000000"/>
              </a:solidFill>
            </a:endParaRPr>
          </a:p>
          <a:p>
            <a:pPr marL="0" lvl="0" indent="0">
              <a:spcBef>
                <a:spcPts val="1600"/>
              </a:spcBef>
              <a:spcAft>
                <a:spcPts val="1600"/>
              </a:spcAft>
              <a:buNone/>
            </a:pPr>
            <a:endParaRPr dirty="0">
              <a:solidFill>
                <a:srgbClr val="000000"/>
              </a:solidFill>
            </a:endParaRPr>
          </a:p>
        </p:txBody>
      </p:sp>
    </p:spTree>
    <p:extLst>
      <p:ext uri="{BB962C8B-B14F-4D97-AF65-F5344CB8AC3E}">
        <p14:creationId xmlns:p14="http://schemas.microsoft.com/office/powerpoint/2010/main" val="1194332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Shape 723"/>
          <p:cNvSpPr txBox="1">
            <a:spLocks noGrp="1"/>
          </p:cNvSpPr>
          <p:nvPr>
            <p:ph type="title"/>
          </p:nvPr>
        </p:nvSpPr>
        <p:spPr>
          <a:xfrm>
            <a:off x="1303800" y="598575"/>
            <a:ext cx="7030500" cy="599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C</a:t>
            </a:r>
            <a:r>
              <a:rPr lang="en" dirty="0" err="1"/>
              <a:t>reating</a:t>
            </a:r>
            <a:r>
              <a:rPr lang="en" dirty="0"/>
              <a:t> CTE with ‘WITH’</a:t>
            </a:r>
            <a:endParaRPr dirty="0"/>
          </a:p>
        </p:txBody>
      </p:sp>
      <p:sp>
        <p:nvSpPr>
          <p:cNvPr id="724" name="Shape 724"/>
          <p:cNvSpPr txBox="1">
            <a:spLocks noGrp="1"/>
          </p:cNvSpPr>
          <p:nvPr>
            <p:ph type="body" idx="1"/>
          </p:nvPr>
        </p:nvSpPr>
        <p:spPr>
          <a:xfrm>
            <a:off x="1303800" y="1197674"/>
            <a:ext cx="7030500" cy="3501648"/>
          </a:xfrm>
          <a:prstGeom prst="rect">
            <a:avLst/>
          </a:prstGeom>
        </p:spPr>
        <p:txBody>
          <a:bodyPr spcFirstLastPara="1" wrap="square" lIns="91425" tIns="91425" rIns="91425" bIns="91425" anchor="t" anchorCtr="0">
            <a:noAutofit/>
          </a:bodyPr>
          <a:lstStyle/>
          <a:p>
            <a:pPr marL="0" lvl="0" indent="0">
              <a:lnSpc>
                <a:spcPct val="100000"/>
              </a:lnSpc>
              <a:buNone/>
            </a:pPr>
            <a:r>
              <a:rPr lang="en-US" sz="1400" dirty="0"/>
              <a:t>To make queries reusable, you can specifies a temporary named result set, known as a common table expression (CTE) in </a:t>
            </a:r>
            <a:r>
              <a:rPr lang="en-US" sz="1400" b="1" dirty="0"/>
              <a:t>WITH statement</a:t>
            </a:r>
            <a:r>
              <a:rPr lang="en-US" sz="1400" dirty="0"/>
              <a:t>. A CTE can refer to itself and previously defined CTE, cannot forward reference. You </a:t>
            </a:r>
          </a:p>
          <a:p>
            <a:pPr marL="0" lvl="0" indent="0">
              <a:lnSpc>
                <a:spcPct val="100000"/>
              </a:lnSpc>
              <a:buNone/>
            </a:pPr>
            <a:endParaRPr lang="en-US" dirty="0">
              <a:solidFill>
                <a:srgbClr val="000000"/>
              </a:solidFill>
            </a:endParaRPr>
          </a:p>
          <a:p>
            <a:pPr marL="0" lvl="0" indent="0">
              <a:lnSpc>
                <a:spcPct val="100000"/>
              </a:lnSpc>
              <a:buNone/>
            </a:pPr>
            <a:r>
              <a:rPr lang="en-US" sz="1600" dirty="0"/>
              <a:t>WITH cte1 (column1, column2, ...) AS (SELECT ...),</a:t>
            </a:r>
          </a:p>
          <a:p>
            <a:pPr marL="0" lvl="0" indent="0">
              <a:lnSpc>
                <a:spcPct val="100000"/>
              </a:lnSpc>
              <a:buNone/>
            </a:pPr>
            <a:r>
              <a:rPr lang="en-US" sz="1600" dirty="0"/>
              <a:t>           cte2 (column1, column2, …) AS (SELECT …)</a:t>
            </a:r>
          </a:p>
          <a:p>
            <a:pPr marL="0" lvl="0" indent="0">
              <a:lnSpc>
                <a:spcPct val="100000"/>
              </a:lnSpc>
              <a:buNone/>
            </a:pPr>
            <a:r>
              <a:rPr lang="en-US" sz="1600" dirty="0"/>
              <a:t>SELECT ...</a:t>
            </a:r>
            <a:endParaRPr lang="en-US" sz="1600" dirty="0">
              <a:solidFill>
                <a:srgbClr val="000000"/>
              </a:solidFill>
            </a:endParaRPr>
          </a:p>
          <a:p>
            <a:pPr marL="0" lvl="0" indent="0">
              <a:lnSpc>
                <a:spcPct val="100000"/>
              </a:lnSpc>
              <a:buNone/>
            </a:pPr>
            <a:endParaRPr lang="en-US" dirty="0">
              <a:solidFill>
                <a:srgbClr val="000000"/>
              </a:solidFill>
            </a:endParaRPr>
          </a:p>
          <a:p>
            <a:pPr marL="0" lvl="0" indent="0">
              <a:lnSpc>
                <a:spcPct val="100000"/>
              </a:lnSpc>
              <a:buNone/>
            </a:pPr>
            <a:r>
              <a:rPr lang="en-US" dirty="0" err="1">
                <a:solidFill>
                  <a:srgbClr val="000000"/>
                </a:solidFill>
              </a:rPr>
              <a:t>e.x.</a:t>
            </a:r>
            <a:r>
              <a:rPr lang="en-US" dirty="0" err="1"/>
              <a:t>WITH</a:t>
            </a:r>
            <a:r>
              <a:rPr lang="en-US" dirty="0"/>
              <a:t> </a:t>
            </a:r>
            <a:r>
              <a:rPr lang="en-US" dirty="0" err="1"/>
              <a:t>Sales_CTE</a:t>
            </a:r>
            <a:r>
              <a:rPr lang="en-US" dirty="0"/>
              <a:t> (</a:t>
            </a:r>
            <a:r>
              <a:rPr lang="en-US" dirty="0" err="1"/>
              <a:t>SalesPersonID</a:t>
            </a:r>
            <a:r>
              <a:rPr lang="en-US" dirty="0"/>
              <a:t>, </a:t>
            </a:r>
            <a:r>
              <a:rPr lang="en-US" dirty="0" err="1"/>
              <a:t>SalesOrderID</a:t>
            </a:r>
            <a:r>
              <a:rPr lang="en-US" dirty="0"/>
              <a:t>) AS </a:t>
            </a:r>
          </a:p>
          <a:p>
            <a:pPr marL="0" lvl="0" indent="0">
              <a:lnSpc>
                <a:spcPct val="100000"/>
              </a:lnSpc>
              <a:buNone/>
            </a:pPr>
            <a:r>
              <a:rPr lang="en-US" dirty="0"/>
              <a:t>        ( SELECT </a:t>
            </a:r>
            <a:r>
              <a:rPr lang="en-US" dirty="0" err="1"/>
              <a:t>SalesPersonID</a:t>
            </a:r>
            <a:r>
              <a:rPr lang="en-US" dirty="0"/>
              <a:t>, </a:t>
            </a:r>
          </a:p>
          <a:p>
            <a:pPr marL="0" lvl="0" indent="0">
              <a:lnSpc>
                <a:spcPct val="100000"/>
              </a:lnSpc>
              <a:buNone/>
            </a:pPr>
            <a:r>
              <a:rPr lang="en-US" dirty="0"/>
              <a:t>	</a:t>
            </a:r>
            <a:r>
              <a:rPr lang="en-US" dirty="0" err="1"/>
              <a:t>SalesOrderID</a:t>
            </a:r>
            <a:endParaRPr lang="en-US" dirty="0"/>
          </a:p>
          <a:p>
            <a:pPr marL="0" lvl="0" indent="0">
              <a:lnSpc>
                <a:spcPct val="100000"/>
              </a:lnSpc>
              <a:buNone/>
            </a:pPr>
            <a:r>
              <a:rPr lang="en-US" dirty="0"/>
              <a:t>          FROM </a:t>
            </a:r>
            <a:r>
              <a:rPr lang="en-US" dirty="0" err="1"/>
              <a:t>Sales.SalesOrderHeader</a:t>
            </a:r>
            <a:r>
              <a:rPr lang="en-US" dirty="0"/>
              <a:t> </a:t>
            </a:r>
          </a:p>
          <a:p>
            <a:pPr marL="0" lvl="0" indent="0">
              <a:lnSpc>
                <a:spcPct val="100000"/>
              </a:lnSpc>
              <a:buNone/>
            </a:pPr>
            <a:r>
              <a:rPr lang="en-US" dirty="0"/>
              <a:t>          WHERE </a:t>
            </a:r>
            <a:r>
              <a:rPr lang="en-US" dirty="0" err="1"/>
              <a:t>SalesPersonID</a:t>
            </a:r>
            <a:r>
              <a:rPr lang="en-US" dirty="0"/>
              <a:t> IS NOT NULL ) </a:t>
            </a:r>
          </a:p>
          <a:p>
            <a:pPr marL="0" lvl="0" indent="0">
              <a:lnSpc>
                <a:spcPct val="100000"/>
              </a:lnSpc>
              <a:buNone/>
            </a:pPr>
            <a:r>
              <a:rPr lang="en-US" dirty="0"/>
              <a:t>SELECT </a:t>
            </a:r>
            <a:r>
              <a:rPr lang="en-US" dirty="0" err="1"/>
              <a:t>SalesPersonID</a:t>
            </a:r>
            <a:r>
              <a:rPr lang="en-US" dirty="0"/>
              <a:t>, </a:t>
            </a:r>
          </a:p>
          <a:p>
            <a:pPr marL="0" lvl="0" indent="0">
              <a:lnSpc>
                <a:spcPct val="100000"/>
              </a:lnSpc>
              <a:buNone/>
            </a:pPr>
            <a:r>
              <a:rPr lang="en-US" dirty="0"/>
              <a:t>             COUNT(</a:t>
            </a:r>
            <a:r>
              <a:rPr lang="en-US" dirty="0" err="1"/>
              <a:t>SalesOrderID</a:t>
            </a:r>
            <a:r>
              <a:rPr lang="en-US" dirty="0"/>
              <a:t>) AS </a:t>
            </a:r>
            <a:r>
              <a:rPr lang="en-US" dirty="0" err="1"/>
              <a:t>TotalSales</a:t>
            </a:r>
            <a:endParaRPr lang="en-US" dirty="0"/>
          </a:p>
          <a:p>
            <a:pPr marL="0" lvl="0" indent="0">
              <a:lnSpc>
                <a:spcPct val="100000"/>
              </a:lnSpc>
              <a:buNone/>
            </a:pPr>
            <a:r>
              <a:rPr lang="en-US" dirty="0"/>
              <a:t>FROM </a:t>
            </a:r>
            <a:r>
              <a:rPr lang="en-US" dirty="0" err="1"/>
              <a:t>Sales_CTE</a:t>
            </a:r>
            <a:endParaRPr lang="en-US" dirty="0"/>
          </a:p>
          <a:p>
            <a:pPr marL="0" lvl="0" indent="0">
              <a:lnSpc>
                <a:spcPct val="100000"/>
              </a:lnSpc>
              <a:buNone/>
            </a:pPr>
            <a:r>
              <a:rPr lang="en-US" dirty="0"/>
              <a:t>GROUP BY 1; </a:t>
            </a:r>
            <a:endParaRPr dirty="0">
              <a:solidFill>
                <a:srgbClr val="000000"/>
              </a:solidFill>
            </a:endParaRPr>
          </a:p>
        </p:txBody>
      </p:sp>
    </p:spTree>
    <p:extLst>
      <p:ext uri="{BB962C8B-B14F-4D97-AF65-F5344CB8AC3E}">
        <p14:creationId xmlns:p14="http://schemas.microsoft.com/office/powerpoint/2010/main" val="3908189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p:nvPr/>
        </p:nvSpPr>
        <p:spPr>
          <a:xfrm>
            <a:off x="1143000" y="238109"/>
            <a:ext cx="6858000" cy="403800"/>
          </a:xfrm>
          <a:prstGeom prst="rect">
            <a:avLst/>
          </a:prstGeom>
          <a:solidFill>
            <a:schemeClr val="dk2">
              <a:alpha val="1451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Calibri"/>
              <a:ea typeface="Calibri"/>
              <a:cs typeface="Calibri"/>
              <a:sym typeface="Calibri"/>
            </a:endParaRPr>
          </a:p>
        </p:txBody>
      </p:sp>
      <p:sp>
        <p:nvSpPr>
          <p:cNvPr id="286" name="Shape 286"/>
          <p:cNvSpPr txBox="1"/>
          <p:nvPr/>
        </p:nvSpPr>
        <p:spPr>
          <a:xfrm>
            <a:off x="1193644" y="219731"/>
            <a:ext cx="6807300" cy="403800"/>
          </a:xfrm>
          <a:prstGeom prst="rect">
            <a:avLst/>
          </a:prstGeom>
          <a:noFill/>
          <a:ln>
            <a:noFill/>
          </a:ln>
        </p:spPr>
        <p:txBody>
          <a:bodyPr spcFirstLastPara="1" wrap="square" lIns="68575" tIns="34275" rIns="68575" bIns="34275" anchor="t" anchorCtr="0">
            <a:noAutofit/>
          </a:bodyPr>
          <a:lstStyle/>
          <a:p>
            <a:pPr marL="0" lvl="0" indent="0" rtl="0">
              <a:lnSpc>
                <a:spcPct val="90000"/>
              </a:lnSpc>
              <a:spcBef>
                <a:spcPts val="0"/>
              </a:spcBef>
              <a:spcAft>
                <a:spcPts val="0"/>
              </a:spcAft>
              <a:buClr>
                <a:srgbClr val="3F3F3F"/>
              </a:buClr>
              <a:buFont typeface="Arial"/>
              <a:buNone/>
            </a:pPr>
            <a:r>
              <a:rPr lang="en-US" altLang="zh-Hans" sz="2700" dirty="0">
                <a:solidFill>
                  <a:srgbClr val="3F3F3F"/>
                </a:solidFill>
                <a:latin typeface="Calibri"/>
                <a:ea typeface="Calibri"/>
                <a:cs typeface="Calibri"/>
                <a:sym typeface="Calibri"/>
              </a:rPr>
              <a:t>summary</a:t>
            </a:r>
            <a:endParaRPr sz="2700" dirty="0">
              <a:solidFill>
                <a:srgbClr val="3F3F3F"/>
              </a:solidFill>
              <a:latin typeface="Calibri"/>
              <a:ea typeface="Calibri"/>
              <a:cs typeface="Calibri"/>
              <a:sym typeface="Calibri"/>
            </a:endParaRPr>
          </a:p>
        </p:txBody>
      </p:sp>
      <p:sp>
        <p:nvSpPr>
          <p:cNvPr id="287" name="Shape 287"/>
          <p:cNvSpPr/>
          <p:nvPr/>
        </p:nvSpPr>
        <p:spPr>
          <a:xfrm>
            <a:off x="1760573" y="4003020"/>
            <a:ext cx="138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3F3F3F"/>
              </a:solidFill>
              <a:latin typeface="Calibri"/>
              <a:ea typeface="Calibri"/>
              <a:cs typeface="Calibri"/>
              <a:sym typeface="Calibri"/>
            </a:endParaRPr>
          </a:p>
        </p:txBody>
      </p:sp>
      <p:sp>
        <p:nvSpPr>
          <p:cNvPr id="288" name="Shape 288"/>
          <p:cNvSpPr txBox="1"/>
          <p:nvPr/>
        </p:nvSpPr>
        <p:spPr>
          <a:xfrm>
            <a:off x="885839" y="960847"/>
            <a:ext cx="6858000" cy="4095300"/>
          </a:xfrm>
          <a:prstGeom prst="rect">
            <a:avLst/>
          </a:prstGeom>
          <a:noFill/>
          <a:ln>
            <a:noFill/>
          </a:ln>
        </p:spPr>
        <p:txBody>
          <a:bodyPr spcFirstLastPara="1" wrap="square" lIns="68575" tIns="34275" rIns="68575" bIns="34275" anchor="t" anchorCtr="0">
            <a:noAutofit/>
          </a:bodyPr>
          <a:lstStyle/>
          <a:p>
            <a:pPr marL="254000" lvl="0" indent="-292100">
              <a:lnSpc>
                <a:spcPct val="90000"/>
              </a:lnSpc>
              <a:spcBef>
                <a:spcPts val="800"/>
              </a:spcBef>
              <a:buClr>
                <a:srgbClr val="434343"/>
              </a:buClr>
              <a:buSzPts val="2400"/>
              <a:buFont typeface="Calibri"/>
              <a:buChar char="●"/>
            </a:pPr>
            <a:r>
              <a:rPr lang="en-US" altLang="zh-Hans" sz="1800" dirty="0">
                <a:solidFill>
                  <a:srgbClr val="434343"/>
                </a:solidFill>
                <a:latin typeface="Calibri"/>
                <a:ea typeface="Calibri"/>
                <a:cs typeface="Calibri"/>
                <a:sym typeface="Calibri"/>
              </a:rPr>
              <a:t> Database Basics</a:t>
            </a:r>
            <a:endParaRPr lang="en-US" sz="1800" dirty="0">
              <a:solidFill>
                <a:srgbClr val="434343"/>
              </a:solidFill>
              <a:latin typeface="Calibri"/>
              <a:ea typeface="Calibri"/>
              <a:cs typeface="Calibri"/>
              <a:sym typeface="Calibri"/>
            </a:endParaRPr>
          </a:p>
          <a:p>
            <a:pPr marL="254000" lvl="0" indent="-292100">
              <a:lnSpc>
                <a:spcPct val="90000"/>
              </a:lnSpc>
              <a:spcBef>
                <a:spcPts val="800"/>
              </a:spcBef>
              <a:buClr>
                <a:srgbClr val="434343"/>
              </a:buClr>
              <a:buSzPts val="2400"/>
              <a:buFont typeface="Calibri"/>
              <a:buChar char="●"/>
            </a:pPr>
            <a:r>
              <a:rPr lang="en-US" altLang="zh-Hans" sz="1800" dirty="0">
                <a:solidFill>
                  <a:srgbClr val="434343"/>
                </a:solidFill>
                <a:latin typeface="Calibri"/>
                <a:ea typeface="Calibri"/>
                <a:cs typeface="Calibri"/>
                <a:sym typeface="Calibri"/>
              </a:rPr>
              <a:t> SQL Basic</a:t>
            </a:r>
            <a:endParaRPr lang="en-US" sz="1800" dirty="0">
              <a:solidFill>
                <a:srgbClr val="434343"/>
              </a:solidFill>
              <a:latin typeface="Calibri"/>
              <a:ea typeface="Calibri"/>
              <a:cs typeface="Calibri"/>
              <a:sym typeface="Calibri"/>
            </a:endParaRPr>
          </a:p>
          <a:p>
            <a:pPr marL="685800" indent="-279400">
              <a:spcBef>
                <a:spcPts val="800"/>
              </a:spcBef>
              <a:buClr>
                <a:srgbClr val="434343"/>
              </a:buClr>
              <a:buSzPts val="1800"/>
              <a:buFont typeface="Calibri"/>
              <a:buChar char="○"/>
            </a:pPr>
            <a:r>
              <a:rPr lang="en-US" sz="1800" dirty="0">
                <a:solidFill>
                  <a:srgbClr val="434343"/>
                </a:solidFill>
                <a:latin typeface="Calibri"/>
                <a:ea typeface="Calibri"/>
                <a:cs typeface="Calibri"/>
                <a:sym typeface="Calibri"/>
              </a:rPr>
              <a:t>Select/</a:t>
            </a:r>
            <a:r>
              <a:rPr lang="en-US" altLang="zh-Hans" sz="1800" dirty="0">
                <a:solidFill>
                  <a:srgbClr val="434343"/>
                </a:solidFill>
                <a:latin typeface="Calibri"/>
                <a:ea typeface="Calibri"/>
                <a:cs typeface="Calibri"/>
                <a:sym typeface="Calibri"/>
              </a:rPr>
              <a:t>from/</a:t>
            </a:r>
            <a:r>
              <a:rPr lang="en-US" sz="1800" dirty="0">
                <a:solidFill>
                  <a:srgbClr val="434343"/>
                </a:solidFill>
                <a:latin typeface="Calibri"/>
                <a:ea typeface="Calibri"/>
                <a:cs typeface="Calibri"/>
                <a:sym typeface="Calibri"/>
              </a:rPr>
              <a:t>where/</a:t>
            </a:r>
            <a:r>
              <a:rPr lang="en-US" altLang="zh-Hans" sz="1800" dirty="0">
                <a:solidFill>
                  <a:srgbClr val="434343"/>
                </a:solidFill>
                <a:latin typeface="Calibri"/>
                <a:ea typeface="Calibri"/>
                <a:cs typeface="Calibri"/>
                <a:sym typeface="Calibri"/>
              </a:rPr>
              <a:t>like/group</a:t>
            </a:r>
            <a:r>
              <a:rPr lang="zh-Hans" altLang="en-US" sz="1800" dirty="0">
                <a:solidFill>
                  <a:srgbClr val="434343"/>
                </a:solidFill>
                <a:latin typeface="Calibri"/>
                <a:ea typeface="Calibri"/>
                <a:cs typeface="Calibri"/>
                <a:sym typeface="Calibri"/>
              </a:rPr>
              <a:t> </a:t>
            </a:r>
            <a:r>
              <a:rPr lang="en-US" altLang="zh-Hans" sz="1800" dirty="0">
                <a:solidFill>
                  <a:srgbClr val="434343"/>
                </a:solidFill>
                <a:latin typeface="Calibri"/>
                <a:ea typeface="Calibri"/>
                <a:cs typeface="Calibri"/>
                <a:sym typeface="Calibri"/>
              </a:rPr>
              <a:t>by/</a:t>
            </a:r>
            <a:r>
              <a:rPr lang="en-US" sz="1800" dirty="0">
                <a:solidFill>
                  <a:srgbClr val="434343"/>
                </a:solidFill>
                <a:latin typeface="Calibri"/>
                <a:ea typeface="Calibri"/>
                <a:cs typeface="Calibri"/>
                <a:sym typeface="Calibri"/>
              </a:rPr>
              <a:t>order by/having</a:t>
            </a:r>
          </a:p>
          <a:p>
            <a:pPr marL="254000" marR="0" lvl="0" indent="-292100" algn="l" rtl="0">
              <a:lnSpc>
                <a:spcPct val="90000"/>
              </a:lnSpc>
              <a:spcBef>
                <a:spcPts val="800"/>
              </a:spcBef>
              <a:spcAft>
                <a:spcPts val="0"/>
              </a:spcAft>
              <a:buClr>
                <a:srgbClr val="434343"/>
              </a:buClr>
              <a:buSzPts val="2400"/>
              <a:buFont typeface="Calibri"/>
              <a:buChar char="●"/>
            </a:pPr>
            <a:r>
              <a:rPr lang="en-US" altLang="zh-Hans" sz="1800" dirty="0">
                <a:solidFill>
                  <a:srgbClr val="434343"/>
                </a:solidFill>
                <a:latin typeface="Calibri"/>
                <a:ea typeface="Calibri"/>
                <a:cs typeface="Calibri"/>
                <a:sym typeface="Calibri"/>
              </a:rPr>
              <a:t> SQL Intermediate</a:t>
            </a:r>
            <a:endParaRPr sz="1800" dirty="0">
              <a:solidFill>
                <a:srgbClr val="434343"/>
              </a:solidFill>
              <a:latin typeface="Calibri"/>
              <a:ea typeface="Calibri"/>
              <a:cs typeface="Calibri"/>
              <a:sym typeface="Calibri"/>
            </a:endParaRPr>
          </a:p>
          <a:p>
            <a:pPr marL="685800" indent="-279400">
              <a:spcBef>
                <a:spcPts val="800"/>
              </a:spcBef>
              <a:buClr>
                <a:srgbClr val="434343"/>
              </a:buClr>
              <a:buSzPts val="1800"/>
              <a:buFont typeface="Calibri"/>
              <a:buChar char="○"/>
            </a:pPr>
            <a:r>
              <a:rPr lang="en-US" sz="1800" dirty="0">
                <a:solidFill>
                  <a:srgbClr val="434343"/>
                </a:solidFill>
                <a:latin typeface="Calibri"/>
                <a:ea typeface="Calibri"/>
                <a:cs typeface="Calibri"/>
                <a:sym typeface="Calibri"/>
              </a:rPr>
              <a:t>Join/distinct/union/coalesce/temp table/with</a:t>
            </a:r>
          </a:p>
          <a:p>
            <a:pPr marL="254000" lvl="0" indent="-292100">
              <a:lnSpc>
                <a:spcPct val="90000"/>
              </a:lnSpc>
              <a:spcBef>
                <a:spcPts val="800"/>
              </a:spcBef>
              <a:buClr>
                <a:srgbClr val="434343"/>
              </a:buClr>
              <a:buSzPts val="2400"/>
              <a:buFont typeface="Calibri"/>
              <a:buChar char="●"/>
            </a:pPr>
            <a:r>
              <a:rPr lang="en-US" altLang="zh-Hans" sz="1800" dirty="0">
                <a:solidFill>
                  <a:srgbClr val="434343"/>
                </a:solidFill>
                <a:latin typeface="Calibri"/>
                <a:ea typeface="Calibri"/>
                <a:cs typeface="Calibri"/>
                <a:sym typeface="Calibri"/>
              </a:rPr>
              <a:t> SQL Advanced</a:t>
            </a:r>
            <a:endParaRPr lang="en-US" sz="1800" dirty="0">
              <a:solidFill>
                <a:srgbClr val="434343"/>
              </a:solidFill>
              <a:latin typeface="Calibri"/>
              <a:ea typeface="Calibri"/>
              <a:cs typeface="Calibri"/>
              <a:sym typeface="Calibri"/>
            </a:endParaRPr>
          </a:p>
          <a:p>
            <a:pPr marL="685800" indent="-279400">
              <a:spcBef>
                <a:spcPts val="800"/>
              </a:spcBef>
              <a:buClr>
                <a:srgbClr val="434343"/>
              </a:buClr>
              <a:buSzPts val="1800"/>
              <a:buFont typeface="Calibri"/>
              <a:buChar char="○"/>
            </a:pPr>
            <a:r>
              <a:rPr lang="en-US" sz="1800" dirty="0">
                <a:solidFill>
                  <a:srgbClr val="434343"/>
                </a:solidFill>
                <a:latin typeface="Calibri"/>
                <a:ea typeface="Calibri"/>
                <a:cs typeface="Calibri"/>
                <a:sym typeface="Calibri"/>
              </a:rPr>
              <a:t>Self join/case when/if/Over partition by/date function</a:t>
            </a:r>
          </a:p>
          <a:p>
            <a:pPr marL="254000" lvl="0" indent="-292100">
              <a:lnSpc>
                <a:spcPct val="90000"/>
              </a:lnSpc>
              <a:spcBef>
                <a:spcPts val="800"/>
              </a:spcBef>
              <a:buClr>
                <a:srgbClr val="434343"/>
              </a:buClr>
              <a:buSzPts val="2400"/>
              <a:buFont typeface="Calibri"/>
              <a:buChar char="●"/>
            </a:pPr>
            <a:r>
              <a:rPr lang="en-US" altLang="zh-Hans" sz="1800" dirty="0">
                <a:solidFill>
                  <a:srgbClr val="434343"/>
                </a:solidFill>
                <a:latin typeface="Calibri"/>
                <a:ea typeface="Calibri"/>
                <a:cs typeface="Calibri"/>
                <a:sym typeface="Calibri"/>
              </a:rPr>
              <a:t> SQL Interview</a:t>
            </a:r>
            <a:endParaRPr lang="en-US" sz="1800" dirty="0">
              <a:solidFill>
                <a:srgbClr val="434343"/>
              </a:solidFill>
              <a:latin typeface="Calibri"/>
              <a:ea typeface="Calibri"/>
              <a:cs typeface="Calibri"/>
              <a:sym typeface="Calibri"/>
            </a:endParaRPr>
          </a:p>
          <a:p>
            <a:pPr marL="685800" indent="-279400">
              <a:spcBef>
                <a:spcPts val="800"/>
              </a:spcBef>
              <a:buClr>
                <a:srgbClr val="434343"/>
              </a:buClr>
              <a:buSzPts val="1800"/>
              <a:buFont typeface="Calibri"/>
              <a:buChar char="○"/>
            </a:pPr>
            <a:r>
              <a:rPr lang="en-US" sz="1800" dirty="0">
                <a:solidFill>
                  <a:srgbClr val="434343"/>
                </a:solidFill>
                <a:latin typeface="Calibri"/>
                <a:ea typeface="Calibri"/>
                <a:cs typeface="Calibri"/>
                <a:sym typeface="Calibri"/>
              </a:rPr>
              <a:t>Type of questions, how to approach</a:t>
            </a:r>
          </a:p>
          <a:p>
            <a:pPr marL="254000" lvl="0" indent="-292100">
              <a:lnSpc>
                <a:spcPct val="90000"/>
              </a:lnSpc>
              <a:spcBef>
                <a:spcPts val="800"/>
              </a:spcBef>
              <a:buClr>
                <a:srgbClr val="434343"/>
              </a:buClr>
              <a:buSzPts val="2400"/>
              <a:buFont typeface="Calibri"/>
              <a:buChar char="●"/>
            </a:pPr>
            <a:r>
              <a:rPr lang="en-US" altLang="zh-Hans" sz="1800" dirty="0">
                <a:solidFill>
                  <a:srgbClr val="434343"/>
                </a:solidFill>
                <a:latin typeface="Calibri"/>
                <a:ea typeface="Calibri"/>
                <a:cs typeface="Calibri"/>
                <a:sym typeface="Calibri"/>
              </a:rPr>
              <a:t> Coding Practice</a:t>
            </a:r>
            <a:endParaRPr lang="en-US" sz="1800" dirty="0">
              <a:solidFill>
                <a:srgbClr val="434343"/>
              </a:solidFill>
              <a:latin typeface="Calibri"/>
              <a:ea typeface="Calibri"/>
              <a:cs typeface="Calibri"/>
              <a:sym typeface="Calibri"/>
            </a:endParaRPr>
          </a:p>
          <a:p>
            <a:pPr marL="406400">
              <a:spcBef>
                <a:spcPts val="800"/>
              </a:spcBef>
              <a:buClr>
                <a:srgbClr val="434343"/>
              </a:buClr>
              <a:buSzPts val="1800"/>
            </a:pPr>
            <a:endParaRPr sz="1800" dirty="0">
              <a:solidFill>
                <a:srgbClr val="434343"/>
              </a:solidFill>
              <a:latin typeface="Calibri"/>
              <a:ea typeface="Calibri"/>
              <a:cs typeface="Calibri"/>
              <a:sym typeface="Calibri"/>
            </a:endParaRPr>
          </a:p>
        </p:txBody>
      </p:sp>
      <p:pic>
        <p:nvPicPr>
          <p:cNvPr id="289" name="Shape 289"/>
          <p:cNvPicPr preferRelativeResize="0"/>
          <p:nvPr/>
        </p:nvPicPr>
        <p:blipFill rotWithShape="1">
          <a:blip r:embed="rId3">
            <a:alphaModFix/>
          </a:blip>
          <a:srcRect/>
          <a:stretch/>
        </p:blipFill>
        <p:spPr>
          <a:xfrm>
            <a:off x="173639" y="85974"/>
            <a:ext cx="712200" cy="707700"/>
          </a:xfrm>
          <a:prstGeom prst="rect">
            <a:avLst/>
          </a:prstGeom>
          <a:noFill/>
          <a:ln>
            <a:noFill/>
          </a:ln>
        </p:spPr>
      </p:pic>
    </p:spTree>
  </p:cSld>
  <p:clrMapOvr>
    <a:masterClrMapping/>
  </p:clrMapOvr>
  <p:transition spd="slow">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Shape 74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TEMP TABLE</a:t>
            </a:r>
            <a:endParaRPr/>
          </a:p>
        </p:txBody>
      </p:sp>
      <p:sp>
        <p:nvSpPr>
          <p:cNvPr id="748" name="Shape 74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The SELECT INTO statement copies data from one table and inserts it into a new table.</a:t>
            </a:r>
            <a:endParaRPr>
              <a:solidFill>
                <a:srgbClr val="000000"/>
              </a:solidFill>
            </a:endParaRPr>
          </a:p>
          <a:p>
            <a:pPr marL="0" lvl="0" indent="0">
              <a:spcBef>
                <a:spcPts val="1600"/>
              </a:spcBef>
              <a:spcAft>
                <a:spcPts val="0"/>
              </a:spcAft>
              <a:buNone/>
            </a:pPr>
            <a:r>
              <a:rPr lang="en">
                <a:solidFill>
                  <a:srgbClr val="000000"/>
                </a:solidFill>
              </a:rPr>
              <a:t>Temp table is much more preferred than sub-query in terms of readability.</a:t>
            </a:r>
            <a:endParaRPr>
              <a:solidFill>
                <a:srgbClr val="000000"/>
              </a:solidFill>
            </a:endParaRPr>
          </a:p>
          <a:p>
            <a:pPr marL="0" lvl="0" indent="0">
              <a:spcBef>
                <a:spcPts val="1600"/>
              </a:spcBef>
              <a:spcAft>
                <a:spcPts val="0"/>
              </a:spcAft>
              <a:buNone/>
            </a:pPr>
            <a:endParaRPr>
              <a:solidFill>
                <a:srgbClr val="000000"/>
              </a:solidFill>
            </a:endParaRPr>
          </a:p>
          <a:p>
            <a:pPr marL="0" lvl="0" indent="0">
              <a:spcBef>
                <a:spcPts val="1600"/>
              </a:spcBef>
              <a:spcAft>
                <a:spcPts val="1600"/>
              </a:spcAft>
              <a:buNone/>
            </a:pPr>
            <a:r>
              <a:rPr lang="en" sz="1400" i="1">
                <a:solidFill>
                  <a:srgbClr val="000000"/>
                </a:solidFill>
              </a:rPr>
              <a:t>SELECT column_name(s)</a:t>
            </a:r>
            <a:br>
              <a:rPr lang="en" sz="1400" i="1">
                <a:solidFill>
                  <a:srgbClr val="000000"/>
                </a:solidFill>
              </a:rPr>
            </a:br>
            <a:r>
              <a:rPr lang="en" sz="1400" i="1">
                <a:solidFill>
                  <a:srgbClr val="000000"/>
                </a:solidFill>
              </a:rPr>
              <a:t>INTO newtable [IN externaldb]</a:t>
            </a:r>
            <a:br>
              <a:rPr lang="en" sz="1400" i="1">
                <a:solidFill>
                  <a:srgbClr val="000000"/>
                </a:solidFill>
              </a:rPr>
            </a:br>
            <a:r>
              <a:rPr lang="en" sz="1400" i="1">
                <a:solidFill>
                  <a:srgbClr val="000000"/>
                </a:solidFill>
              </a:rPr>
              <a:t>FROM table1;</a:t>
            </a:r>
            <a:endParaRPr sz="1400" i="1">
              <a:solidFill>
                <a:srgbClr val="000000"/>
              </a:solidFill>
            </a:endParaRPr>
          </a:p>
        </p:txBody>
      </p:sp>
      <p:sp>
        <p:nvSpPr>
          <p:cNvPr id="749" name="Shape 749"/>
          <p:cNvSpPr txBox="1"/>
          <p:nvPr/>
        </p:nvSpPr>
        <p:spPr>
          <a:xfrm>
            <a:off x="4516475" y="3272250"/>
            <a:ext cx="4878900" cy="509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Interview Question:</a:t>
            </a:r>
            <a:endParaRPr/>
          </a:p>
          <a:p>
            <a:pPr marL="0" lvl="0" indent="0">
              <a:spcBef>
                <a:spcPts val="0"/>
              </a:spcBef>
              <a:spcAft>
                <a:spcPts val="0"/>
              </a:spcAft>
              <a:buNone/>
            </a:pPr>
            <a:r>
              <a:rPr lang="en"/>
              <a:t>What is the difference between a view table and a temp table?</a:t>
            </a:r>
            <a:endParaRPr/>
          </a:p>
        </p:txBody>
      </p:sp>
    </p:spTree>
    <p:extLst>
      <p:ext uri="{BB962C8B-B14F-4D97-AF65-F5344CB8AC3E}">
        <p14:creationId xmlns:p14="http://schemas.microsoft.com/office/powerpoint/2010/main" val="8738809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cxnSp>
        <p:nvCxnSpPr>
          <p:cNvPr id="754" name="Shape 754"/>
          <p:cNvCxnSpPr/>
          <p:nvPr/>
        </p:nvCxnSpPr>
        <p:spPr>
          <a:xfrm>
            <a:off x="4572000" y="70350"/>
            <a:ext cx="0" cy="5002800"/>
          </a:xfrm>
          <a:prstGeom prst="straightConnector1">
            <a:avLst/>
          </a:prstGeom>
          <a:noFill/>
          <a:ln w="9525" cap="flat" cmpd="sng">
            <a:solidFill>
              <a:schemeClr val="dk2"/>
            </a:solidFill>
            <a:prstDash val="solid"/>
            <a:round/>
            <a:headEnd type="none" w="med" len="med"/>
            <a:tailEnd type="none" w="med" len="med"/>
          </a:ln>
        </p:spPr>
      </p:cxnSp>
      <p:sp>
        <p:nvSpPr>
          <p:cNvPr id="755" name="Shape 755"/>
          <p:cNvSpPr txBox="1"/>
          <p:nvPr/>
        </p:nvSpPr>
        <p:spPr>
          <a:xfrm>
            <a:off x="346500" y="281550"/>
            <a:ext cx="1873200" cy="519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800"/>
              <a:t>DON’T</a:t>
            </a:r>
            <a:endParaRPr sz="1800"/>
          </a:p>
        </p:txBody>
      </p:sp>
      <p:sp>
        <p:nvSpPr>
          <p:cNvPr id="756" name="Shape 756"/>
          <p:cNvSpPr txBox="1"/>
          <p:nvPr/>
        </p:nvSpPr>
        <p:spPr>
          <a:xfrm>
            <a:off x="4895250" y="281550"/>
            <a:ext cx="1873200" cy="519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a:t>DO</a:t>
            </a:r>
            <a:endParaRPr sz="1800"/>
          </a:p>
        </p:txBody>
      </p:sp>
      <p:sp>
        <p:nvSpPr>
          <p:cNvPr id="757" name="Shape 757"/>
          <p:cNvSpPr txBox="1"/>
          <p:nvPr/>
        </p:nvSpPr>
        <p:spPr>
          <a:xfrm>
            <a:off x="296250" y="1457525"/>
            <a:ext cx="3952500" cy="3411000"/>
          </a:xfrm>
          <a:prstGeom prst="rect">
            <a:avLst/>
          </a:prstGeom>
          <a:noFill/>
          <a:ln>
            <a:noFill/>
          </a:ln>
        </p:spPr>
        <p:txBody>
          <a:bodyPr spcFirstLastPara="1" wrap="square" lIns="91425" tIns="91425" rIns="91425" bIns="91425" anchor="t" anchorCtr="0">
            <a:noAutofit/>
          </a:bodyPr>
          <a:lstStyle/>
          <a:p>
            <a:pPr marL="0" lvl="0" indent="0">
              <a:lnSpc>
                <a:spcPct val="115000"/>
              </a:lnSpc>
              <a:spcBef>
                <a:spcPts val="0"/>
              </a:spcBef>
              <a:spcAft>
                <a:spcPts val="0"/>
              </a:spcAft>
              <a:buNone/>
            </a:pPr>
            <a:r>
              <a:rPr lang="en"/>
              <a:t>SELECT *</a:t>
            </a:r>
            <a:endParaRPr/>
          </a:p>
          <a:p>
            <a:pPr marL="0" lvl="0" indent="0">
              <a:lnSpc>
                <a:spcPct val="115000"/>
              </a:lnSpc>
              <a:spcBef>
                <a:spcPts val="0"/>
              </a:spcBef>
              <a:spcAft>
                <a:spcPts val="0"/>
              </a:spcAft>
              <a:buNone/>
            </a:pPr>
            <a:r>
              <a:rPr lang="en"/>
              <a:t>FROM table 1</a:t>
            </a:r>
            <a:endParaRPr/>
          </a:p>
          <a:p>
            <a:pPr marL="0" lvl="0" indent="0">
              <a:lnSpc>
                <a:spcPct val="115000"/>
              </a:lnSpc>
              <a:spcBef>
                <a:spcPts val="0"/>
              </a:spcBef>
              <a:spcAft>
                <a:spcPts val="0"/>
              </a:spcAft>
              <a:buNone/>
            </a:pPr>
            <a:r>
              <a:rPr lang="en"/>
              <a:t>WHERE user_id IN </a:t>
            </a:r>
            <a:endParaRPr/>
          </a:p>
          <a:p>
            <a:pPr marL="0" lvl="0" indent="0">
              <a:lnSpc>
                <a:spcPct val="115000"/>
              </a:lnSpc>
              <a:spcBef>
                <a:spcPts val="0"/>
              </a:spcBef>
              <a:spcAft>
                <a:spcPts val="0"/>
              </a:spcAft>
              <a:buNone/>
            </a:pPr>
            <a:r>
              <a:rPr lang="en"/>
              <a:t>	(SELECT user_id</a:t>
            </a:r>
            <a:endParaRPr/>
          </a:p>
          <a:p>
            <a:pPr marL="0" lvl="0" indent="457200" rtl="0">
              <a:lnSpc>
                <a:spcPct val="115000"/>
              </a:lnSpc>
              <a:spcBef>
                <a:spcPts val="0"/>
              </a:spcBef>
              <a:spcAft>
                <a:spcPts val="0"/>
              </a:spcAft>
              <a:buNone/>
            </a:pPr>
            <a:r>
              <a:rPr lang="en"/>
              <a:t>FROM order</a:t>
            </a:r>
            <a:endParaRPr/>
          </a:p>
          <a:p>
            <a:pPr marL="0" lvl="0" indent="457200" rtl="0">
              <a:lnSpc>
                <a:spcPct val="115000"/>
              </a:lnSpc>
              <a:spcBef>
                <a:spcPts val="0"/>
              </a:spcBef>
              <a:spcAft>
                <a:spcPts val="0"/>
              </a:spcAft>
              <a:buNone/>
            </a:pPr>
            <a:r>
              <a:rPr lang="en"/>
              <a:t>WHERE order_id IN</a:t>
            </a:r>
            <a:endParaRPr/>
          </a:p>
          <a:p>
            <a:pPr marL="457200" lvl="0" indent="457200" rtl="0">
              <a:lnSpc>
                <a:spcPct val="115000"/>
              </a:lnSpc>
              <a:spcBef>
                <a:spcPts val="0"/>
              </a:spcBef>
              <a:spcAft>
                <a:spcPts val="0"/>
              </a:spcAft>
              <a:buNone/>
            </a:pPr>
            <a:r>
              <a:rPr lang="en"/>
              <a:t>(SELECT order_id</a:t>
            </a:r>
            <a:endParaRPr/>
          </a:p>
          <a:p>
            <a:pPr marL="457200" lvl="0" indent="457200" rtl="0">
              <a:lnSpc>
                <a:spcPct val="115000"/>
              </a:lnSpc>
              <a:spcBef>
                <a:spcPts val="0"/>
              </a:spcBef>
              <a:spcAft>
                <a:spcPts val="0"/>
              </a:spcAft>
              <a:buNone/>
            </a:pPr>
            <a:r>
              <a:rPr lang="en"/>
              <a:t>FROM product_table</a:t>
            </a:r>
            <a:endParaRPr/>
          </a:p>
          <a:p>
            <a:pPr marL="457200" lvl="0" indent="457200" rtl="0">
              <a:lnSpc>
                <a:spcPct val="115000"/>
              </a:lnSpc>
              <a:spcBef>
                <a:spcPts val="0"/>
              </a:spcBef>
              <a:spcAft>
                <a:spcPts val="0"/>
              </a:spcAft>
              <a:buNone/>
            </a:pPr>
            <a:r>
              <a:rPr lang="en"/>
              <a:t>WHERE ...)</a:t>
            </a:r>
            <a:endParaRPr/>
          </a:p>
          <a:p>
            <a:pPr marL="457200" lvl="0" indent="0">
              <a:lnSpc>
                <a:spcPct val="115000"/>
              </a:lnSpc>
              <a:spcBef>
                <a:spcPts val="0"/>
              </a:spcBef>
              <a:spcAft>
                <a:spcPts val="0"/>
              </a:spcAft>
              <a:buNone/>
            </a:pPr>
            <a:r>
              <a:rPr lang="en"/>
              <a:t>);</a:t>
            </a:r>
            <a:endParaRPr/>
          </a:p>
        </p:txBody>
      </p:sp>
      <p:sp>
        <p:nvSpPr>
          <p:cNvPr id="758" name="Shape 758"/>
          <p:cNvSpPr txBox="1"/>
          <p:nvPr/>
        </p:nvSpPr>
        <p:spPr>
          <a:xfrm>
            <a:off x="4895250" y="1358200"/>
            <a:ext cx="3952500" cy="34110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t>SELECT order_id</a:t>
            </a:r>
            <a:endParaRPr/>
          </a:p>
          <a:p>
            <a:pPr marL="0" lvl="0" indent="0" rtl="0">
              <a:lnSpc>
                <a:spcPct val="115000"/>
              </a:lnSpc>
              <a:spcBef>
                <a:spcPts val="0"/>
              </a:spcBef>
              <a:spcAft>
                <a:spcPts val="0"/>
              </a:spcAft>
              <a:buNone/>
            </a:pPr>
            <a:r>
              <a:rPr lang="en">
                <a:solidFill>
                  <a:srgbClr val="FF0000"/>
                </a:solidFill>
              </a:rPr>
              <a:t>INTO order_temp (name of result table)</a:t>
            </a:r>
            <a:endParaRPr>
              <a:solidFill>
                <a:srgbClr val="FF0000"/>
              </a:solidFill>
            </a:endParaRPr>
          </a:p>
          <a:p>
            <a:pPr marL="0" lvl="0" indent="0" rtl="0">
              <a:lnSpc>
                <a:spcPct val="115000"/>
              </a:lnSpc>
              <a:spcBef>
                <a:spcPts val="0"/>
              </a:spcBef>
              <a:spcAft>
                <a:spcPts val="0"/>
              </a:spcAft>
              <a:buNone/>
            </a:pPr>
            <a:r>
              <a:rPr lang="en"/>
              <a:t>FROM product_table</a:t>
            </a:r>
            <a:endParaRPr/>
          </a:p>
          <a:p>
            <a:pPr marL="0" lvl="0" indent="0" rtl="0">
              <a:lnSpc>
                <a:spcPct val="115000"/>
              </a:lnSpc>
              <a:spcBef>
                <a:spcPts val="0"/>
              </a:spcBef>
              <a:spcAft>
                <a:spcPts val="0"/>
              </a:spcAft>
              <a:buNone/>
            </a:pPr>
            <a:r>
              <a:rPr lang="en"/>
              <a:t>WHERE …;</a:t>
            </a:r>
            <a:endParaRPr/>
          </a:p>
          <a:p>
            <a:pPr marL="0" lvl="0" indent="0" rtl="0">
              <a:lnSpc>
                <a:spcPct val="115000"/>
              </a:lnSpc>
              <a:spcBef>
                <a:spcPts val="0"/>
              </a:spcBef>
              <a:spcAft>
                <a:spcPts val="0"/>
              </a:spcAft>
              <a:buNone/>
            </a:pPr>
            <a:endParaRPr/>
          </a:p>
          <a:p>
            <a:pPr marL="0" lvl="0" indent="0" rtl="0">
              <a:lnSpc>
                <a:spcPct val="115000"/>
              </a:lnSpc>
              <a:spcBef>
                <a:spcPts val="0"/>
              </a:spcBef>
              <a:spcAft>
                <a:spcPts val="0"/>
              </a:spcAft>
              <a:buNone/>
            </a:pPr>
            <a:r>
              <a:rPr lang="en"/>
              <a:t>SELECT user_id</a:t>
            </a:r>
            <a:endParaRPr/>
          </a:p>
          <a:p>
            <a:pPr marL="0" lvl="0" indent="0" rtl="0">
              <a:lnSpc>
                <a:spcPct val="115000"/>
              </a:lnSpc>
              <a:spcBef>
                <a:spcPts val="0"/>
              </a:spcBef>
              <a:spcAft>
                <a:spcPts val="0"/>
              </a:spcAft>
              <a:buNone/>
            </a:pPr>
            <a:r>
              <a:rPr lang="en">
                <a:solidFill>
                  <a:srgbClr val="FF0000"/>
                </a:solidFill>
              </a:rPr>
              <a:t>INTO user_temp (name of result table)</a:t>
            </a:r>
            <a:endParaRPr/>
          </a:p>
          <a:p>
            <a:pPr marL="0" lvl="0" indent="0" rtl="0">
              <a:lnSpc>
                <a:spcPct val="115000"/>
              </a:lnSpc>
              <a:spcBef>
                <a:spcPts val="0"/>
              </a:spcBef>
              <a:spcAft>
                <a:spcPts val="0"/>
              </a:spcAft>
              <a:buNone/>
            </a:pPr>
            <a:r>
              <a:rPr lang="en"/>
              <a:t>FROM order o1</a:t>
            </a:r>
            <a:endParaRPr/>
          </a:p>
          <a:p>
            <a:pPr marL="0" lvl="0" indent="0" rtl="0">
              <a:lnSpc>
                <a:spcPct val="115000"/>
              </a:lnSpc>
              <a:spcBef>
                <a:spcPts val="0"/>
              </a:spcBef>
              <a:spcAft>
                <a:spcPts val="0"/>
              </a:spcAft>
              <a:buNone/>
            </a:pPr>
            <a:r>
              <a:rPr lang="en"/>
              <a:t>INNER JOIN </a:t>
            </a:r>
            <a:r>
              <a:rPr lang="en">
                <a:solidFill>
                  <a:srgbClr val="FF0000"/>
                </a:solidFill>
              </a:rPr>
              <a:t>order_temp</a:t>
            </a:r>
            <a:r>
              <a:rPr lang="en"/>
              <a:t> ot</a:t>
            </a:r>
            <a:endParaRPr/>
          </a:p>
          <a:p>
            <a:pPr marL="0" lvl="0" indent="0" rtl="0">
              <a:lnSpc>
                <a:spcPct val="115000"/>
              </a:lnSpc>
              <a:spcBef>
                <a:spcPts val="0"/>
              </a:spcBef>
              <a:spcAft>
                <a:spcPts val="0"/>
              </a:spcAft>
              <a:buNone/>
            </a:pPr>
            <a:r>
              <a:rPr lang="en"/>
              <a:t> ON o1.order_id = ot.order_id;</a:t>
            </a:r>
            <a:endParaRPr/>
          </a:p>
          <a:p>
            <a:pPr marL="0" lvl="0" indent="0" rtl="0">
              <a:lnSpc>
                <a:spcPct val="115000"/>
              </a:lnSpc>
              <a:spcBef>
                <a:spcPts val="0"/>
              </a:spcBef>
              <a:spcAft>
                <a:spcPts val="0"/>
              </a:spcAft>
              <a:buNone/>
            </a:pPr>
            <a:endParaRPr/>
          </a:p>
          <a:p>
            <a:pPr marL="0" lvl="0" indent="0" rtl="0">
              <a:lnSpc>
                <a:spcPct val="115000"/>
              </a:lnSpc>
              <a:spcBef>
                <a:spcPts val="0"/>
              </a:spcBef>
              <a:spcAft>
                <a:spcPts val="0"/>
              </a:spcAft>
              <a:buNone/>
            </a:pPr>
            <a:r>
              <a:rPr lang="en"/>
              <a:t>...</a:t>
            </a:r>
            <a:endParaRPr/>
          </a:p>
        </p:txBody>
      </p:sp>
    </p:spTree>
    <p:extLst>
      <p:ext uri="{BB962C8B-B14F-4D97-AF65-F5344CB8AC3E}">
        <p14:creationId xmlns:p14="http://schemas.microsoft.com/office/powerpoint/2010/main" val="28419403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Shape 76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本章常见面试考题</a:t>
            </a:r>
            <a:endParaRPr/>
          </a:p>
        </p:txBody>
      </p:sp>
      <p:sp>
        <p:nvSpPr>
          <p:cNvPr id="764" name="Shape 76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Clr>
                <a:srgbClr val="000000"/>
              </a:buClr>
              <a:buSzPts val="1300"/>
              <a:buAutoNum type="arabicPeriod"/>
            </a:pPr>
            <a:r>
              <a:rPr lang="en">
                <a:solidFill>
                  <a:srgbClr val="000000"/>
                </a:solidFill>
              </a:rPr>
              <a:t>What is the difference between “INNER JOIN” and “LEFT JOIN”?</a:t>
            </a:r>
            <a:endParaRPr>
              <a:solidFill>
                <a:srgbClr val="000000"/>
              </a:solidFill>
            </a:endParaRPr>
          </a:p>
          <a:p>
            <a:pPr marL="457200" lvl="0" indent="-311150" rtl="0">
              <a:spcBef>
                <a:spcPts val="0"/>
              </a:spcBef>
              <a:spcAft>
                <a:spcPts val="0"/>
              </a:spcAft>
              <a:buClr>
                <a:srgbClr val="000000"/>
              </a:buClr>
              <a:buSzPts val="1300"/>
              <a:buAutoNum type="arabicPeriod"/>
            </a:pPr>
            <a:r>
              <a:rPr lang="en">
                <a:solidFill>
                  <a:srgbClr val="000000"/>
                </a:solidFill>
              </a:rPr>
              <a:t>What is the difference between “UNION” and “UNION ALL”?</a:t>
            </a:r>
            <a:endParaRPr>
              <a:solidFill>
                <a:srgbClr val="000000"/>
              </a:solidFill>
            </a:endParaRPr>
          </a:p>
          <a:p>
            <a:pPr marL="457200" lvl="0" indent="-311150" rtl="0">
              <a:spcBef>
                <a:spcPts val="0"/>
              </a:spcBef>
              <a:spcAft>
                <a:spcPts val="0"/>
              </a:spcAft>
              <a:buClr>
                <a:srgbClr val="000000"/>
              </a:buClr>
              <a:buSzPts val="1300"/>
              <a:buAutoNum type="arabicPeriod"/>
            </a:pPr>
            <a:r>
              <a:rPr lang="en">
                <a:solidFill>
                  <a:srgbClr val="000000"/>
                </a:solidFill>
              </a:rPr>
              <a:t>SELECT COUNT(DISTINCT id); What is the more efficient way to achieve count distinct ids?</a:t>
            </a:r>
            <a:endParaRPr>
              <a:solidFill>
                <a:srgbClr val="000000"/>
              </a:solidFill>
            </a:endParaRPr>
          </a:p>
          <a:p>
            <a:pPr marL="0" lvl="0" indent="0" rtl="0">
              <a:spcBef>
                <a:spcPts val="1600"/>
              </a:spcBef>
              <a:spcAft>
                <a:spcPts val="0"/>
              </a:spcAft>
              <a:buNone/>
            </a:pPr>
            <a:r>
              <a:rPr lang="en">
                <a:solidFill>
                  <a:srgbClr val="000000"/>
                </a:solidFill>
              </a:rPr>
              <a:t>A: select count(1) from (select id from table1 group by 1);</a:t>
            </a:r>
            <a:endParaRPr>
              <a:solidFill>
                <a:srgbClr val="000000"/>
              </a:solidFill>
            </a:endParaRPr>
          </a:p>
          <a:p>
            <a:pPr marL="457200" lvl="0" indent="-311150" rtl="0">
              <a:spcBef>
                <a:spcPts val="1600"/>
              </a:spcBef>
              <a:spcAft>
                <a:spcPts val="0"/>
              </a:spcAft>
              <a:buClr>
                <a:srgbClr val="000000"/>
              </a:buClr>
              <a:buSzPts val="1300"/>
              <a:buAutoNum type="arabicPeriod"/>
            </a:pPr>
            <a:r>
              <a:rPr lang="en">
                <a:solidFill>
                  <a:srgbClr val="000000"/>
                </a:solidFill>
              </a:rPr>
              <a:t>知道怎么用LEFT/INNER JOIN，一般为SQL最普遍的coding题，难度从简单到困难都有。</a:t>
            </a:r>
            <a:endParaRPr>
              <a:solidFill>
                <a:srgbClr val="000000"/>
              </a:solidFill>
            </a:endParaRPr>
          </a:p>
        </p:txBody>
      </p:sp>
    </p:spTree>
    <p:extLst>
      <p:ext uri="{BB962C8B-B14F-4D97-AF65-F5344CB8AC3E}">
        <p14:creationId xmlns:p14="http://schemas.microsoft.com/office/powerpoint/2010/main" val="29346901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a:t>SQL Advanced</a:t>
            </a:r>
            <a:endParaRPr dirty="0"/>
          </a:p>
        </p:txBody>
      </p:sp>
      <p:sp>
        <p:nvSpPr>
          <p:cNvPr id="324" name="Shape 324"/>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277140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SELF JOIN</a:t>
            </a:r>
            <a:endParaRPr/>
          </a:p>
        </p:txBody>
      </p:sp>
      <p:sp>
        <p:nvSpPr>
          <p:cNvPr id="330" name="Shape 330"/>
          <p:cNvSpPr txBox="1"/>
          <p:nvPr/>
        </p:nvSpPr>
        <p:spPr>
          <a:xfrm>
            <a:off x="5217375" y="491850"/>
            <a:ext cx="3710400" cy="682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dirty="0"/>
              <a:t>Question: Count how many category instances do each parent category name have?</a:t>
            </a:r>
            <a:endParaRPr dirty="0"/>
          </a:p>
          <a:p>
            <a:pPr marL="0" lvl="0" indent="0">
              <a:spcBef>
                <a:spcPts val="0"/>
              </a:spcBef>
              <a:spcAft>
                <a:spcPts val="0"/>
              </a:spcAft>
              <a:buNone/>
            </a:pPr>
            <a:endParaRPr dirty="0"/>
          </a:p>
          <a:p>
            <a:pPr marL="0" lvl="0" indent="0">
              <a:spcBef>
                <a:spcPts val="0"/>
              </a:spcBef>
              <a:spcAft>
                <a:spcPts val="0"/>
              </a:spcAft>
              <a:buNone/>
            </a:pPr>
            <a:endParaRPr dirty="0"/>
          </a:p>
          <a:p>
            <a:pPr marL="0" lvl="0" indent="0" rtl="0">
              <a:spcBef>
                <a:spcPts val="0"/>
              </a:spcBef>
              <a:spcAft>
                <a:spcPts val="0"/>
              </a:spcAft>
              <a:buNone/>
            </a:pPr>
            <a:endParaRPr dirty="0"/>
          </a:p>
          <a:p>
            <a:pPr marL="0" lvl="0" indent="0" rtl="0">
              <a:spcBef>
                <a:spcPts val="0"/>
              </a:spcBef>
              <a:spcAft>
                <a:spcPts val="0"/>
              </a:spcAft>
              <a:buNone/>
            </a:pPr>
            <a:endParaRPr dirty="0"/>
          </a:p>
        </p:txBody>
      </p:sp>
      <p:graphicFrame>
        <p:nvGraphicFramePr>
          <p:cNvPr id="331" name="Shape 331"/>
          <p:cNvGraphicFramePr/>
          <p:nvPr/>
        </p:nvGraphicFramePr>
        <p:xfrm>
          <a:off x="291975" y="1480500"/>
          <a:ext cx="4694325" cy="3169680"/>
        </p:xfrm>
        <a:graphic>
          <a:graphicData uri="http://schemas.openxmlformats.org/drawingml/2006/table">
            <a:tbl>
              <a:tblPr>
                <a:noFill/>
              </a:tblPr>
              <a:tblGrid>
                <a:gridCol w="1265175">
                  <a:extLst>
                    <a:ext uri="{9D8B030D-6E8A-4147-A177-3AD203B41FA5}">
                      <a16:colId xmlns:a16="http://schemas.microsoft.com/office/drawing/2014/main" val="20000"/>
                    </a:ext>
                  </a:extLst>
                </a:gridCol>
                <a:gridCol w="1600875">
                  <a:extLst>
                    <a:ext uri="{9D8B030D-6E8A-4147-A177-3AD203B41FA5}">
                      <a16:colId xmlns:a16="http://schemas.microsoft.com/office/drawing/2014/main" val="20001"/>
                    </a:ext>
                  </a:extLst>
                </a:gridCol>
                <a:gridCol w="1828275">
                  <a:extLst>
                    <a:ext uri="{9D8B030D-6E8A-4147-A177-3AD203B41FA5}">
                      <a16:colId xmlns:a16="http://schemas.microsoft.com/office/drawing/2014/main" val="20002"/>
                    </a:ext>
                  </a:extLst>
                </a:gridCol>
              </a:tblGrid>
              <a:tr h="381000">
                <a:tc>
                  <a:txBody>
                    <a:bodyPr/>
                    <a:lstStyle/>
                    <a:p>
                      <a:pPr marL="0" lvl="0" indent="0" rtl="0">
                        <a:spcBef>
                          <a:spcPts val="0"/>
                        </a:spcBef>
                        <a:spcAft>
                          <a:spcPts val="0"/>
                        </a:spcAft>
                        <a:buNone/>
                      </a:pPr>
                      <a:r>
                        <a:rPr lang="en"/>
                        <a:t>Category_ID</a:t>
                      </a:r>
                      <a:endParaRPr/>
                    </a:p>
                  </a:txBody>
                  <a:tcPr marL="91425" marR="91425" marT="91425" marB="91425"/>
                </a:tc>
                <a:tc>
                  <a:txBody>
                    <a:bodyPr/>
                    <a:lstStyle/>
                    <a:p>
                      <a:pPr marL="0" lvl="0" indent="0" rtl="0">
                        <a:spcBef>
                          <a:spcPts val="0"/>
                        </a:spcBef>
                        <a:spcAft>
                          <a:spcPts val="0"/>
                        </a:spcAft>
                        <a:buNone/>
                      </a:pPr>
                      <a:r>
                        <a:rPr lang="en"/>
                        <a:t>Category_Name</a:t>
                      </a:r>
                      <a:endParaRPr/>
                    </a:p>
                  </a:txBody>
                  <a:tcPr marL="91425" marR="91425" marT="91425" marB="91425"/>
                </a:tc>
                <a:tc>
                  <a:txBody>
                    <a:bodyPr/>
                    <a:lstStyle/>
                    <a:p>
                      <a:pPr marL="0" lvl="0" indent="0" rtl="0">
                        <a:spcBef>
                          <a:spcPts val="0"/>
                        </a:spcBef>
                        <a:spcAft>
                          <a:spcPts val="0"/>
                        </a:spcAft>
                        <a:buNone/>
                      </a:pPr>
                      <a:r>
                        <a:rPr lang="en"/>
                        <a:t>Parent_Category_ID</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Cars</a:t>
                      </a:r>
                      <a:endParaRPr/>
                    </a:p>
                  </a:txBody>
                  <a:tcPr marL="91425" marR="91425" marT="91425" marB="91425"/>
                </a:tc>
                <a:tc>
                  <a:txBody>
                    <a:bodyPr/>
                    <a:lstStyle/>
                    <a:p>
                      <a:pPr marL="0" lvl="0" indent="0" rtl="0">
                        <a:spcBef>
                          <a:spcPts val="0"/>
                        </a:spcBef>
                        <a:spcAft>
                          <a:spcPts val="0"/>
                        </a:spcAft>
                        <a:buNone/>
                      </a:pPr>
                      <a:r>
                        <a:rPr lang="en"/>
                        <a:t>NULL</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rtl="0">
                        <a:spcBef>
                          <a:spcPts val="0"/>
                        </a:spcBef>
                        <a:spcAft>
                          <a:spcPts val="0"/>
                        </a:spcAft>
                        <a:buNone/>
                      </a:pPr>
                      <a:r>
                        <a:rPr lang="en"/>
                        <a:t>2</a:t>
                      </a:r>
                      <a:endParaRPr/>
                    </a:p>
                  </a:txBody>
                  <a:tcPr marL="91425" marR="91425" marT="91425" marB="91425"/>
                </a:tc>
                <a:tc>
                  <a:txBody>
                    <a:bodyPr/>
                    <a:lstStyle/>
                    <a:p>
                      <a:pPr marL="0" lvl="0" indent="0" rtl="0">
                        <a:spcBef>
                          <a:spcPts val="0"/>
                        </a:spcBef>
                        <a:spcAft>
                          <a:spcPts val="0"/>
                        </a:spcAft>
                        <a:buNone/>
                      </a:pPr>
                      <a:r>
                        <a:rPr lang="en"/>
                        <a:t>Honda</a:t>
                      </a:r>
                      <a:endParaRPr/>
                    </a:p>
                  </a:txBody>
                  <a:tcPr marL="91425" marR="91425" marT="91425" marB="91425"/>
                </a:tc>
                <a:tc>
                  <a:txBody>
                    <a:bodyPr/>
                    <a:lstStyle/>
                    <a:p>
                      <a:pPr marL="0" lvl="0" indent="0"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rtl="0">
                        <a:spcBef>
                          <a:spcPts val="0"/>
                        </a:spcBef>
                        <a:spcAft>
                          <a:spcPts val="0"/>
                        </a:spcAft>
                        <a:buNone/>
                      </a:pPr>
                      <a:r>
                        <a:rPr lang="en"/>
                        <a:t>3</a:t>
                      </a:r>
                      <a:endParaRPr/>
                    </a:p>
                  </a:txBody>
                  <a:tcPr marL="91425" marR="91425" marT="91425" marB="91425"/>
                </a:tc>
                <a:tc>
                  <a:txBody>
                    <a:bodyPr/>
                    <a:lstStyle/>
                    <a:p>
                      <a:pPr marL="0" lvl="0" indent="0" rtl="0">
                        <a:spcBef>
                          <a:spcPts val="0"/>
                        </a:spcBef>
                        <a:spcAft>
                          <a:spcPts val="0"/>
                        </a:spcAft>
                        <a:buNone/>
                      </a:pPr>
                      <a:r>
                        <a:rPr lang="en"/>
                        <a:t>Toyota</a:t>
                      </a:r>
                      <a:endParaRPr/>
                    </a:p>
                  </a:txBody>
                  <a:tcPr marL="91425" marR="91425" marT="91425" marB="91425"/>
                </a:tc>
                <a:tc>
                  <a:txBody>
                    <a:bodyPr/>
                    <a:lstStyle/>
                    <a:p>
                      <a:pPr marL="0" lvl="0" indent="0"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rtl="0">
                        <a:spcBef>
                          <a:spcPts val="0"/>
                        </a:spcBef>
                        <a:spcAft>
                          <a:spcPts val="0"/>
                        </a:spcAft>
                        <a:buNone/>
                      </a:pPr>
                      <a:r>
                        <a:rPr lang="en"/>
                        <a:t>4</a:t>
                      </a:r>
                      <a:endParaRPr/>
                    </a:p>
                  </a:txBody>
                  <a:tcPr marL="91425" marR="91425" marT="91425" marB="91425"/>
                </a:tc>
                <a:tc>
                  <a:txBody>
                    <a:bodyPr/>
                    <a:lstStyle/>
                    <a:p>
                      <a:pPr marL="0" lvl="0" indent="0" rtl="0">
                        <a:spcBef>
                          <a:spcPts val="0"/>
                        </a:spcBef>
                        <a:spcAft>
                          <a:spcPts val="0"/>
                        </a:spcAft>
                        <a:buNone/>
                      </a:pPr>
                      <a:r>
                        <a:rPr lang="en"/>
                        <a:t>Flowers</a:t>
                      </a:r>
                      <a:endParaRPr/>
                    </a:p>
                  </a:txBody>
                  <a:tcPr marL="91425" marR="91425" marT="91425" marB="91425"/>
                </a:tc>
                <a:tc>
                  <a:txBody>
                    <a:bodyPr/>
                    <a:lstStyle/>
                    <a:p>
                      <a:pPr marL="0" lvl="0" indent="0" rtl="0">
                        <a:spcBef>
                          <a:spcPts val="0"/>
                        </a:spcBef>
                        <a:spcAft>
                          <a:spcPts val="0"/>
                        </a:spcAft>
                        <a:buNone/>
                      </a:pPr>
                      <a:r>
                        <a:rPr lang="en"/>
                        <a:t>NULL</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rtl="0">
                        <a:spcBef>
                          <a:spcPts val="0"/>
                        </a:spcBef>
                        <a:spcAft>
                          <a:spcPts val="0"/>
                        </a:spcAft>
                        <a:buNone/>
                      </a:pPr>
                      <a:r>
                        <a:rPr lang="en"/>
                        <a:t>5</a:t>
                      </a:r>
                      <a:endParaRPr/>
                    </a:p>
                  </a:txBody>
                  <a:tcPr marL="91425" marR="91425" marT="91425" marB="91425"/>
                </a:tc>
                <a:tc>
                  <a:txBody>
                    <a:bodyPr/>
                    <a:lstStyle/>
                    <a:p>
                      <a:pPr marL="0" lvl="0" indent="0" rtl="0">
                        <a:spcBef>
                          <a:spcPts val="0"/>
                        </a:spcBef>
                        <a:spcAft>
                          <a:spcPts val="0"/>
                        </a:spcAft>
                        <a:buNone/>
                      </a:pPr>
                      <a:r>
                        <a:rPr lang="en"/>
                        <a:t>Lily</a:t>
                      </a:r>
                      <a:endParaRPr/>
                    </a:p>
                  </a:txBody>
                  <a:tcPr marL="91425" marR="91425" marT="91425" marB="91425"/>
                </a:tc>
                <a:tc>
                  <a:txBody>
                    <a:bodyPr/>
                    <a:lstStyle/>
                    <a:p>
                      <a:pPr marL="0" lvl="0" indent="0" rtl="0">
                        <a:spcBef>
                          <a:spcPts val="0"/>
                        </a:spcBef>
                        <a:spcAft>
                          <a:spcPts val="0"/>
                        </a:spcAft>
                        <a:buNone/>
                      </a:pPr>
                      <a:r>
                        <a:rPr lang="en"/>
                        <a:t>4</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rtl="0">
                        <a:spcBef>
                          <a:spcPts val="0"/>
                        </a:spcBef>
                        <a:spcAft>
                          <a:spcPts val="0"/>
                        </a:spcAft>
                        <a:buNone/>
                      </a:pPr>
                      <a:r>
                        <a:rPr lang="en"/>
                        <a:t>6</a:t>
                      </a:r>
                      <a:endParaRPr/>
                    </a:p>
                  </a:txBody>
                  <a:tcPr marL="91425" marR="91425" marT="91425" marB="91425"/>
                </a:tc>
                <a:tc>
                  <a:txBody>
                    <a:bodyPr/>
                    <a:lstStyle/>
                    <a:p>
                      <a:pPr marL="0" lvl="0" indent="0" rtl="0">
                        <a:spcBef>
                          <a:spcPts val="0"/>
                        </a:spcBef>
                        <a:spcAft>
                          <a:spcPts val="0"/>
                        </a:spcAft>
                        <a:buNone/>
                      </a:pPr>
                      <a:r>
                        <a:rPr lang="en"/>
                        <a:t>Rose</a:t>
                      </a:r>
                      <a:endParaRPr/>
                    </a:p>
                  </a:txBody>
                  <a:tcPr marL="91425" marR="91425" marT="91425" marB="91425"/>
                </a:tc>
                <a:tc>
                  <a:txBody>
                    <a:bodyPr/>
                    <a:lstStyle/>
                    <a:p>
                      <a:pPr marL="0" lvl="0" indent="0" rtl="0">
                        <a:spcBef>
                          <a:spcPts val="0"/>
                        </a:spcBef>
                        <a:spcAft>
                          <a:spcPts val="0"/>
                        </a:spcAft>
                        <a:buNone/>
                      </a:pPr>
                      <a:r>
                        <a:rPr lang="en"/>
                        <a:t>4</a:t>
                      </a: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rtl="0">
                        <a:spcBef>
                          <a:spcPts val="0"/>
                        </a:spcBef>
                        <a:spcAft>
                          <a:spcPts val="0"/>
                        </a:spcAft>
                        <a:buNone/>
                      </a:pPr>
                      <a:r>
                        <a:rPr lang="en"/>
                        <a:t>7</a:t>
                      </a:r>
                      <a:endParaRPr/>
                    </a:p>
                  </a:txBody>
                  <a:tcPr marL="91425" marR="91425" marT="91425" marB="91425"/>
                </a:tc>
                <a:tc>
                  <a:txBody>
                    <a:bodyPr/>
                    <a:lstStyle/>
                    <a:p>
                      <a:pPr marL="0" lvl="0" indent="0" rtl="0">
                        <a:spcBef>
                          <a:spcPts val="0"/>
                        </a:spcBef>
                        <a:spcAft>
                          <a:spcPts val="0"/>
                        </a:spcAft>
                        <a:buNone/>
                      </a:pPr>
                      <a:r>
                        <a:rPr lang="en"/>
                        <a:t>Sakura</a:t>
                      </a:r>
                      <a:endParaRPr/>
                    </a:p>
                  </a:txBody>
                  <a:tcPr marL="91425" marR="91425" marT="91425" marB="91425"/>
                </a:tc>
                <a:tc>
                  <a:txBody>
                    <a:bodyPr/>
                    <a:lstStyle/>
                    <a:p>
                      <a:pPr marL="0" lvl="0" indent="0" rtl="0">
                        <a:spcBef>
                          <a:spcPts val="0"/>
                        </a:spcBef>
                        <a:spcAft>
                          <a:spcPts val="0"/>
                        </a:spcAft>
                        <a:buNone/>
                      </a:pPr>
                      <a:r>
                        <a:rPr lang="en"/>
                        <a:t>4</a:t>
                      </a:r>
                      <a:endParaRPr/>
                    </a:p>
                  </a:txBody>
                  <a:tcPr marL="91425" marR="91425" marT="91425" marB="91425"/>
                </a:tc>
                <a:extLst>
                  <a:ext uri="{0D108BD9-81ED-4DB2-BD59-A6C34878D82A}">
                    <a16:rowId xmlns:a16="http://schemas.microsoft.com/office/drawing/2014/main" val="10007"/>
                  </a:ext>
                </a:extLst>
              </a:tr>
            </a:tbl>
          </a:graphicData>
        </a:graphic>
      </p:graphicFrame>
      <p:sp>
        <p:nvSpPr>
          <p:cNvPr id="2" name="TextBox 1">
            <a:extLst>
              <a:ext uri="{FF2B5EF4-FFF2-40B4-BE49-F238E27FC236}">
                <a16:creationId xmlns:a16="http://schemas.microsoft.com/office/drawing/2014/main" id="{01D4405D-A624-614B-948A-00D35E8E8FA0}"/>
              </a:ext>
            </a:extLst>
          </p:cNvPr>
          <p:cNvSpPr txBox="1"/>
          <p:nvPr/>
        </p:nvSpPr>
        <p:spPr>
          <a:xfrm>
            <a:off x="5307496" y="1899983"/>
            <a:ext cx="3921266" cy="1600438"/>
          </a:xfrm>
          <a:prstGeom prst="rect">
            <a:avLst/>
          </a:prstGeom>
          <a:noFill/>
        </p:spPr>
        <p:txBody>
          <a:bodyPr wrap="none" rtlCol="0">
            <a:spAutoFit/>
          </a:bodyPr>
          <a:lstStyle/>
          <a:p>
            <a:pPr lvl="0"/>
            <a:r>
              <a:rPr lang="en-US" dirty="0"/>
              <a:t>Select c2.Category_Name,</a:t>
            </a:r>
          </a:p>
          <a:p>
            <a:pPr lvl="0"/>
            <a:r>
              <a:rPr lang="zh-Hans" altLang="en-US" dirty="0"/>
              <a:t>           </a:t>
            </a:r>
            <a:r>
              <a:rPr lang="en-US" dirty="0"/>
              <a:t>count(1) as count</a:t>
            </a:r>
          </a:p>
          <a:p>
            <a:pPr lvl="0"/>
            <a:r>
              <a:rPr lang="en-US" dirty="0"/>
              <a:t>FROM category c1</a:t>
            </a:r>
          </a:p>
          <a:p>
            <a:pPr lvl="0"/>
            <a:r>
              <a:rPr lang="en-US" dirty="0"/>
              <a:t>LEFT JOIN category c2</a:t>
            </a:r>
          </a:p>
          <a:p>
            <a:pPr lvl="0"/>
            <a:r>
              <a:rPr lang="en-US" dirty="0"/>
              <a:t>ON c1.Parent_Category_ID = c2.Category_ID</a:t>
            </a:r>
          </a:p>
          <a:p>
            <a:pPr lvl="0"/>
            <a:r>
              <a:rPr lang="en-US" dirty="0"/>
              <a:t>GROUP BY 1</a:t>
            </a:r>
          </a:p>
          <a:p>
            <a:endParaRPr lang="en-US" dirty="0"/>
          </a:p>
        </p:txBody>
      </p:sp>
    </p:spTree>
    <p:extLst>
      <p:ext uri="{BB962C8B-B14F-4D97-AF65-F5344CB8AC3E}">
        <p14:creationId xmlns:p14="http://schemas.microsoft.com/office/powerpoint/2010/main" val="4194401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SELF JOIN</a:t>
            </a:r>
            <a:endParaRPr/>
          </a:p>
        </p:txBody>
      </p:sp>
      <p:graphicFrame>
        <p:nvGraphicFramePr>
          <p:cNvPr id="353" name="Shape 353"/>
          <p:cNvGraphicFramePr/>
          <p:nvPr/>
        </p:nvGraphicFramePr>
        <p:xfrm>
          <a:off x="270275" y="1218000"/>
          <a:ext cx="8603450" cy="3800750"/>
        </p:xfrm>
        <a:graphic>
          <a:graphicData uri="http://schemas.openxmlformats.org/drawingml/2006/table">
            <a:tbl>
              <a:tblPr>
                <a:noFill/>
              </a:tblPr>
              <a:tblGrid>
                <a:gridCol w="1562300">
                  <a:extLst>
                    <a:ext uri="{9D8B030D-6E8A-4147-A177-3AD203B41FA5}">
                      <a16:colId xmlns:a16="http://schemas.microsoft.com/office/drawing/2014/main" val="20000"/>
                    </a:ext>
                  </a:extLst>
                </a:gridCol>
                <a:gridCol w="1484150">
                  <a:extLst>
                    <a:ext uri="{9D8B030D-6E8A-4147-A177-3AD203B41FA5}">
                      <a16:colId xmlns:a16="http://schemas.microsoft.com/office/drawing/2014/main" val="20001"/>
                    </a:ext>
                  </a:extLst>
                </a:gridCol>
                <a:gridCol w="1389250">
                  <a:extLst>
                    <a:ext uri="{9D8B030D-6E8A-4147-A177-3AD203B41FA5}">
                      <a16:colId xmlns:a16="http://schemas.microsoft.com/office/drawing/2014/main" val="20002"/>
                    </a:ext>
                  </a:extLst>
                </a:gridCol>
                <a:gridCol w="1389250">
                  <a:extLst>
                    <a:ext uri="{9D8B030D-6E8A-4147-A177-3AD203B41FA5}">
                      <a16:colId xmlns:a16="http://schemas.microsoft.com/office/drawing/2014/main" val="20003"/>
                    </a:ext>
                  </a:extLst>
                </a:gridCol>
                <a:gridCol w="1389250">
                  <a:extLst>
                    <a:ext uri="{9D8B030D-6E8A-4147-A177-3AD203B41FA5}">
                      <a16:colId xmlns:a16="http://schemas.microsoft.com/office/drawing/2014/main" val="20004"/>
                    </a:ext>
                  </a:extLst>
                </a:gridCol>
                <a:gridCol w="1389250">
                  <a:extLst>
                    <a:ext uri="{9D8B030D-6E8A-4147-A177-3AD203B41FA5}">
                      <a16:colId xmlns:a16="http://schemas.microsoft.com/office/drawing/2014/main" val="20005"/>
                    </a:ext>
                  </a:extLst>
                </a:gridCol>
              </a:tblGrid>
              <a:tr h="398650">
                <a:tc gridSpan="3">
                  <a:txBody>
                    <a:bodyPr/>
                    <a:lstStyle/>
                    <a:p>
                      <a:pPr marL="0" lvl="0" indent="0" algn="ctr" rtl="0">
                        <a:spcBef>
                          <a:spcPts val="0"/>
                        </a:spcBef>
                        <a:spcAft>
                          <a:spcPts val="0"/>
                        </a:spcAft>
                        <a:buNone/>
                      </a:pPr>
                      <a:r>
                        <a:rPr lang="en"/>
                        <a:t>c1</a:t>
                      </a:r>
                      <a:endParaRPr/>
                    </a:p>
                  </a:txBody>
                  <a:tcPr marL="91425" marR="91425" marT="91425" marB="91425"/>
                </a:tc>
                <a:tc hMerge="1">
                  <a:txBody>
                    <a:bodyPr/>
                    <a:lstStyle/>
                    <a:p>
                      <a:endParaRPr lang="en-US"/>
                    </a:p>
                  </a:txBody>
                  <a:tcPr/>
                </a:tc>
                <a:tc hMerge="1">
                  <a:txBody>
                    <a:bodyPr/>
                    <a:lstStyle/>
                    <a:p>
                      <a:endParaRPr lang="en-US"/>
                    </a:p>
                  </a:txBody>
                  <a:tcPr/>
                </a:tc>
                <a:tc gridSpan="3">
                  <a:txBody>
                    <a:bodyPr/>
                    <a:lstStyle/>
                    <a:p>
                      <a:pPr marL="0" lvl="0" indent="0" algn="ctr" rtl="0">
                        <a:spcBef>
                          <a:spcPts val="0"/>
                        </a:spcBef>
                        <a:spcAft>
                          <a:spcPts val="0"/>
                        </a:spcAft>
                        <a:buNone/>
                      </a:pPr>
                      <a:r>
                        <a:rPr lang="en"/>
                        <a:t>c2</a:t>
                      </a:r>
                      <a:endParaRPr/>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1550">
                <a:tc>
                  <a:txBody>
                    <a:bodyPr/>
                    <a:lstStyle/>
                    <a:p>
                      <a:pPr marL="0" lvl="0" indent="0" rtl="0">
                        <a:spcBef>
                          <a:spcPts val="0"/>
                        </a:spcBef>
                        <a:spcAft>
                          <a:spcPts val="0"/>
                        </a:spcAft>
                        <a:buNone/>
                      </a:pPr>
                      <a:r>
                        <a:rPr lang="en"/>
                        <a:t>Category_ID</a:t>
                      </a:r>
                      <a:endParaRPr/>
                    </a:p>
                  </a:txBody>
                  <a:tcPr marL="91425" marR="91425" marT="91425" marB="91425"/>
                </a:tc>
                <a:tc>
                  <a:txBody>
                    <a:bodyPr/>
                    <a:lstStyle/>
                    <a:p>
                      <a:pPr marL="0" lvl="0" indent="0" rtl="0">
                        <a:spcBef>
                          <a:spcPts val="0"/>
                        </a:spcBef>
                        <a:spcAft>
                          <a:spcPts val="0"/>
                        </a:spcAft>
                        <a:buNone/>
                      </a:pPr>
                      <a:r>
                        <a:rPr lang="en"/>
                        <a:t>Category_Name</a:t>
                      </a:r>
                      <a:endParaRPr/>
                    </a:p>
                  </a:txBody>
                  <a:tcPr marL="91425" marR="91425" marT="91425" marB="91425"/>
                </a:tc>
                <a:tc>
                  <a:txBody>
                    <a:bodyPr/>
                    <a:lstStyle/>
                    <a:p>
                      <a:pPr marL="0" lvl="0" indent="0" rtl="0">
                        <a:spcBef>
                          <a:spcPts val="0"/>
                        </a:spcBef>
                        <a:spcAft>
                          <a:spcPts val="0"/>
                        </a:spcAft>
                        <a:buNone/>
                      </a:pPr>
                      <a:r>
                        <a:rPr lang="en"/>
                        <a:t>Parent_Category_ID</a:t>
                      </a:r>
                      <a:endParaRPr/>
                    </a:p>
                  </a:txBody>
                  <a:tcPr marL="91425" marR="91425" marT="91425" marB="91425"/>
                </a:tc>
                <a:tc>
                  <a:txBody>
                    <a:bodyPr/>
                    <a:lstStyle/>
                    <a:p>
                      <a:pPr marL="0" lvl="0" indent="0" rtl="0">
                        <a:spcBef>
                          <a:spcPts val="0"/>
                        </a:spcBef>
                        <a:spcAft>
                          <a:spcPts val="0"/>
                        </a:spcAft>
                        <a:buNone/>
                      </a:pPr>
                      <a:r>
                        <a:rPr lang="en"/>
                        <a:t>Category_ID</a:t>
                      </a:r>
                      <a:endParaRPr/>
                    </a:p>
                  </a:txBody>
                  <a:tcPr marL="91425" marR="91425" marT="91425" marB="91425"/>
                </a:tc>
                <a:tc>
                  <a:txBody>
                    <a:bodyPr/>
                    <a:lstStyle/>
                    <a:p>
                      <a:pPr marL="0" lvl="0" indent="0" rtl="0">
                        <a:spcBef>
                          <a:spcPts val="0"/>
                        </a:spcBef>
                        <a:spcAft>
                          <a:spcPts val="0"/>
                        </a:spcAft>
                        <a:buNone/>
                      </a:pPr>
                      <a:r>
                        <a:rPr lang="en"/>
                        <a:t>Category_Name</a:t>
                      </a:r>
                      <a:endParaRPr/>
                    </a:p>
                  </a:txBody>
                  <a:tcPr marL="91425" marR="91425" marT="91425" marB="91425"/>
                </a:tc>
                <a:tc>
                  <a:txBody>
                    <a:bodyPr/>
                    <a:lstStyle/>
                    <a:p>
                      <a:pPr marL="0" lvl="0" indent="0" rtl="0">
                        <a:spcBef>
                          <a:spcPts val="0"/>
                        </a:spcBef>
                        <a:spcAft>
                          <a:spcPts val="0"/>
                        </a:spcAft>
                        <a:buNone/>
                      </a:pPr>
                      <a:r>
                        <a:rPr lang="en"/>
                        <a:t>Parent_Category_ID</a:t>
                      </a:r>
                      <a:endParaRPr/>
                    </a:p>
                  </a:txBody>
                  <a:tcPr marL="91425" marR="91425" marT="91425" marB="91425"/>
                </a:tc>
                <a:extLst>
                  <a:ext uri="{0D108BD9-81ED-4DB2-BD59-A6C34878D82A}">
                    <a16:rowId xmlns:a16="http://schemas.microsoft.com/office/drawing/2014/main" val="10001"/>
                  </a:ext>
                </a:extLst>
              </a:tr>
              <a:tr h="398650">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Cars</a:t>
                      </a:r>
                      <a:endParaRPr/>
                    </a:p>
                  </a:txBody>
                  <a:tcPr marL="91425" marR="91425" marT="91425" marB="91425"/>
                </a:tc>
                <a:tc>
                  <a:txBody>
                    <a:bodyPr/>
                    <a:lstStyle/>
                    <a:p>
                      <a:pPr marL="0" lvl="0" indent="0" rtl="0">
                        <a:spcBef>
                          <a:spcPts val="0"/>
                        </a:spcBef>
                        <a:spcAft>
                          <a:spcPts val="0"/>
                        </a:spcAft>
                        <a:buNone/>
                      </a:pPr>
                      <a:r>
                        <a:rPr lang="en"/>
                        <a:t>NULL</a:t>
                      </a:r>
                      <a:endParaRPr/>
                    </a:p>
                  </a:txBody>
                  <a:tcPr marL="91425" marR="91425" marT="91425" marB="91425"/>
                </a:tc>
                <a:tc>
                  <a:txBody>
                    <a:bodyPr/>
                    <a:lstStyle/>
                    <a:p>
                      <a:pPr marL="0" lvl="0" indent="0" rtl="0">
                        <a:spcBef>
                          <a:spcPts val="0"/>
                        </a:spcBef>
                        <a:spcAft>
                          <a:spcPts val="0"/>
                        </a:spcAft>
                        <a:buNone/>
                      </a:pPr>
                      <a:r>
                        <a:rPr lang="en"/>
                        <a:t>NULL</a:t>
                      </a:r>
                      <a:endParaRPr/>
                    </a:p>
                  </a:txBody>
                  <a:tcPr marL="91425" marR="91425" marT="91425" marB="91425"/>
                </a:tc>
                <a:tc>
                  <a:txBody>
                    <a:bodyPr/>
                    <a:lstStyle/>
                    <a:p>
                      <a:pPr marL="0" lvl="0" indent="0" rtl="0">
                        <a:spcBef>
                          <a:spcPts val="0"/>
                        </a:spcBef>
                        <a:spcAft>
                          <a:spcPts val="0"/>
                        </a:spcAft>
                        <a:buNone/>
                      </a:pPr>
                      <a:r>
                        <a:rPr lang="en"/>
                        <a:t>NULL</a:t>
                      </a:r>
                      <a:endParaRPr/>
                    </a:p>
                  </a:txBody>
                  <a:tcPr marL="91425" marR="91425" marT="91425" marB="91425"/>
                </a:tc>
                <a:tc>
                  <a:txBody>
                    <a:bodyPr/>
                    <a:lstStyle/>
                    <a:p>
                      <a:pPr marL="0" lvl="0" indent="0" rtl="0">
                        <a:spcBef>
                          <a:spcPts val="0"/>
                        </a:spcBef>
                        <a:spcAft>
                          <a:spcPts val="0"/>
                        </a:spcAft>
                        <a:buNone/>
                      </a:pPr>
                      <a:r>
                        <a:rPr lang="en"/>
                        <a:t>NULL</a:t>
                      </a:r>
                      <a:endParaRPr/>
                    </a:p>
                  </a:txBody>
                  <a:tcPr marL="91425" marR="91425" marT="91425" marB="91425"/>
                </a:tc>
                <a:extLst>
                  <a:ext uri="{0D108BD9-81ED-4DB2-BD59-A6C34878D82A}">
                    <a16:rowId xmlns:a16="http://schemas.microsoft.com/office/drawing/2014/main" val="10002"/>
                  </a:ext>
                </a:extLst>
              </a:tr>
              <a:tr h="398650">
                <a:tc>
                  <a:txBody>
                    <a:bodyPr/>
                    <a:lstStyle/>
                    <a:p>
                      <a:pPr marL="0" lvl="0" indent="0" rtl="0">
                        <a:spcBef>
                          <a:spcPts val="0"/>
                        </a:spcBef>
                        <a:spcAft>
                          <a:spcPts val="0"/>
                        </a:spcAft>
                        <a:buNone/>
                      </a:pPr>
                      <a:r>
                        <a:rPr lang="en"/>
                        <a:t>2</a:t>
                      </a:r>
                      <a:endParaRPr/>
                    </a:p>
                  </a:txBody>
                  <a:tcPr marL="91425" marR="91425" marT="91425" marB="91425"/>
                </a:tc>
                <a:tc>
                  <a:txBody>
                    <a:bodyPr/>
                    <a:lstStyle/>
                    <a:p>
                      <a:pPr marL="0" lvl="0" indent="0" rtl="0">
                        <a:spcBef>
                          <a:spcPts val="0"/>
                        </a:spcBef>
                        <a:spcAft>
                          <a:spcPts val="0"/>
                        </a:spcAft>
                        <a:buNone/>
                      </a:pPr>
                      <a:r>
                        <a:rPr lang="en"/>
                        <a:t>Honda</a:t>
                      </a:r>
                      <a:endParaRPr/>
                    </a:p>
                  </a:txBody>
                  <a:tcPr marL="91425" marR="91425" marT="91425" marB="91425"/>
                </a:tc>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Cars</a:t>
                      </a:r>
                      <a:endParaRPr/>
                    </a:p>
                  </a:txBody>
                  <a:tcPr marL="91425" marR="91425" marT="91425" marB="91425"/>
                </a:tc>
                <a:tc>
                  <a:txBody>
                    <a:bodyPr/>
                    <a:lstStyle/>
                    <a:p>
                      <a:pPr marL="0" lvl="0" indent="0" rtl="0">
                        <a:spcBef>
                          <a:spcPts val="0"/>
                        </a:spcBef>
                        <a:spcAft>
                          <a:spcPts val="0"/>
                        </a:spcAft>
                        <a:buNone/>
                      </a:pPr>
                      <a:r>
                        <a:rPr lang="en"/>
                        <a:t>NULL</a:t>
                      </a:r>
                      <a:endParaRPr/>
                    </a:p>
                  </a:txBody>
                  <a:tcPr marL="91425" marR="91425" marT="91425" marB="91425"/>
                </a:tc>
                <a:extLst>
                  <a:ext uri="{0D108BD9-81ED-4DB2-BD59-A6C34878D82A}">
                    <a16:rowId xmlns:a16="http://schemas.microsoft.com/office/drawing/2014/main" val="10003"/>
                  </a:ext>
                </a:extLst>
              </a:tr>
              <a:tr h="398650">
                <a:tc>
                  <a:txBody>
                    <a:bodyPr/>
                    <a:lstStyle/>
                    <a:p>
                      <a:pPr marL="0" lvl="0" indent="0" rtl="0">
                        <a:spcBef>
                          <a:spcPts val="0"/>
                        </a:spcBef>
                        <a:spcAft>
                          <a:spcPts val="0"/>
                        </a:spcAft>
                        <a:buNone/>
                      </a:pPr>
                      <a:r>
                        <a:rPr lang="en"/>
                        <a:t>3</a:t>
                      </a:r>
                      <a:endParaRPr/>
                    </a:p>
                  </a:txBody>
                  <a:tcPr marL="91425" marR="91425" marT="91425" marB="91425"/>
                </a:tc>
                <a:tc>
                  <a:txBody>
                    <a:bodyPr/>
                    <a:lstStyle/>
                    <a:p>
                      <a:pPr marL="0" lvl="0" indent="0" rtl="0">
                        <a:spcBef>
                          <a:spcPts val="0"/>
                        </a:spcBef>
                        <a:spcAft>
                          <a:spcPts val="0"/>
                        </a:spcAft>
                        <a:buNone/>
                      </a:pPr>
                      <a:r>
                        <a:rPr lang="en"/>
                        <a:t>Toyota</a:t>
                      </a:r>
                      <a:endParaRPr/>
                    </a:p>
                  </a:txBody>
                  <a:tcPr marL="91425" marR="91425" marT="91425" marB="91425"/>
                </a:tc>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Cars</a:t>
                      </a:r>
                      <a:endParaRPr/>
                    </a:p>
                  </a:txBody>
                  <a:tcPr marL="91425" marR="91425" marT="91425" marB="91425"/>
                </a:tc>
                <a:tc>
                  <a:txBody>
                    <a:bodyPr/>
                    <a:lstStyle/>
                    <a:p>
                      <a:pPr marL="0" lvl="0" indent="0" rtl="0">
                        <a:spcBef>
                          <a:spcPts val="0"/>
                        </a:spcBef>
                        <a:spcAft>
                          <a:spcPts val="0"/>
                        </a:spcAft>
                        <a:buNone/>
                      </a:pPr>
                      <a:r>
                        <a:rPr lang="en"/>
                        <a:t>NULL</a:t>
                      </a:r>
                      <a:endParaRPr/>
                    </a:p>
                  </a:txBody>
                  <a:tcPr marL="91425" marR="91425" marT="91425" marB="91425"/>
                </a:tc>
                <a:extLst>
                  <a:ext uri="{0D108BD9-81ED-4DB2-BD59-A6C34878D82A}">
                    <a16:rowId xmlns:a16="http://schemas.microsoft.com/office/drawing/2014/main" val="10004"/>
                  </a:ext>
                </a:extLst>
              </a:tr>
              <a:tr h="398650">
                <a:tc>
                  <a:txBody>
                    <a:bodyPr/>
                    <a:lstStyle/>
                    <a:p>
                      <a:pPr marL="0" lvl="0" indent="0" rtl="0">
                        <a:spcBef>
                          <a:spcPts val="0"/>
                        </a:spcBef>
                        <a:spcAft>
                          <a:spcPts val="0"/>
                        </a:spcAft>
                        <a:buNone/>
                      </a:pPr>
                      <a:r>
                        <a:rPr lang="en"/>
                        <a:t>4</a:t>
                      </a:r>
                      <a:endParaRPr/>
                    </a:p>
                  </a:txBody>
                  <a:tcPr marL="91425" marR="91425" marT="91425" marB="91425"/>
                </a:tc>
                <a:tc>
                  <a:txBody>
                    <a:bodyPr/>
                    <a:lstStyle/>
                    <a:p>
                      <a:pPr marL="0" lvl="0" indent="0" rtl="0">
                        <a:spcBef>
                          <a:spcPts val="0"/>
                        </a:spcBef>
                        <a:spcAft>
                          <a:spcPts val="0"/>
                        </a:spcAft>
                        <a:buNone/>
                      </a:pPr>
                      <a:r>
                        <a:rPr lang="en"/>
                        <a:t>Flowers</a:t>
                      </a:r>
                      <a:endParaRPr/>
                    </a:p>
                  </a:txBody>
                  <a:tcPr marL="91425" marR="91425" marT="91425" marB="91425"/>
                </a:tc>
                <a:tc>
                  <a:txBody>
                    <a:bodyPr/>
                    <a:lstStyle/>
                    <a:p>
                      <a:pPr marL="0" lvl="0" indent="0" rtl="0">
                        <a:spcBef>
                          <a:spcPts val="0"/>
                        </a:spcBef>
                        <a:spcAft>
                          <a:spcPts val="0"/>
                        </a:spcAft>
                        <a:buNone/>
                      </a:pPr>
                      <a:r>
                        <a:rPr lang="en"/>
                        <a:t>NULL</a:t>
                      </a:r>
                      <a:endParaRPr/>
                    </a:p>
                  </a:txBody>
                  <a:tcPr marL="91425" marR="91425" marT="91425" marB="91425"/>
                </a:tc>
                <a:tc>
                  <a:txBody>
                    <a:bodyPr/>
                    <a:lstStyle/>
                    <a:p>
                      <a:pPr marL="0" lvl="0" indent="0" rtl="0">
                        <a:spcBef>
                          <a:spcPts val="0"/>
                        </a:spcBef>
                        <a:spcAft>
                          <a:spcPts val="0"/>
                        </a:spcAft>
                        <a:buNone/>
                      </a:pPr>
                      <a:r>
                        <a:rPr lang="en"/>
                        <a:t>NULL</a:t>
                      </a:r>
                      <a:endParaRPr/>
                    </a:p>
                  </a:txBody>
                  <a:tcPr marL="91425" marR="91425" marT="91425" marB="91425"/>
                </a:tc>
                <a:tc>
                  <a:txBody>
                    <a:bodyPr/>
                    <a:lstStyle/>
                    <a:p>
                      <a:pPr marL="0" lvl="0" indent="0" rtl="0">
                        <a:spcBef>
                          <a:spcPts val="0"/>
                        </a:spcBef>
                        <a:spcAft>
                          <a:spcPts val="0"/>
                        </a:spcAft>
                        <a:buNone/>
                      </a:pPr>
                      <a:r>
                        <a:rPr lang="en"/>
                        <a:t>NULL</a:t>
                      </a:r>
                      <a:endParaRPr/>
                    </a:p>
                  </a:txBody>
                  <a:tcPr marL="91425" marR="91425" marT="91425" marB="91425"/>
                </a:tc>
                <a:tc>
                  <a:txBody>
                    <a:bodyPr/>
                    <a:lstStyle/>
                    <a:p>
                      <a:pPr marL="0" lvl="0" indent="0" rtl="0">
                        <a:spcBef>
                          <a:spcPts val="0"/>
                        </a:spcBef>
                        <a:spcAft>
                          <a:spcPts val="0"/>
                        </a:spcAft>
                        <a:buNone/>
                      </a:pPr>
                      <a:r>
                        <a:rPr lang="en"/>
                        <a:t>NULL</a:t>
                      </a:r>
                      <a:endParaRPr/>
                    </a:p>
                  </a:txBody>
                  <a:tcPr marL="91425" marR="91425" marT="91425" marB="91425"/>
                </a:tc>
                <a:extLst>
                  <a:ext uri="{0D108BD9-81ED-4DB2-BD59-A6C34878D82A}">
                    <a16:rowId xmlns:a16="http://schemas.microsoft.com/office/drawing/2014/main" val="10005"/>
                  </a:ext>
                </a:extLst>
              </a:tr>
              <a:tr h="398650">
                <a:tc>
                  <a:txBody>
                    <a:bodyPr/>
                    <a:lstStyle/>
                    <a:p>
                      <a:pPr marL="0" lvl="0" indent="0" rtl="0">
                        <a:spcBef>
                          <a:spcPts val="0"/>
                        </a:spcBef>
                        <a:spcAft>
                          <a:spcPts val="0"/>
                        </a:spcAft>
                        <a:buNone/>
                      </a:pPr>
                      <a:r>
                        <a:rPr lang="en"/>
                        <a:t>5</a:t>
                      </a:r>
                      <a:endParaRPr/>
                    </a:p>
                  </a:txBody>
                  <a:tcPr marL="91425" marR="91425" marT="91425" marB="91425"/>
                </a:tc>
                <a:tc>
                  <a:txBody>
                    <a:bodyPr/>
                    <a:lstStyle/>
                    <a:p>
                      <a:pPr marL="0" lvl="0" indent="0" rtl="0">
                        <a:spcBef>
                          <a:spcPts val="0"/>
                        </a:spcBef>
                        <a:spcAft>
                          <a:spcPts val="0"/>
                        </a:spcAft>
                        <a:buNone/>
                      </a:pPr>
                      <a:r>
                        <a:rPr lang="en"/>
                        <a:t>Lily</a:t>
                      </a:r>
                      <a:endParaRPr/>
                    </a:p>
                  </a:txBody>
                  <a:tcPr marL="91425" marR="91425" marT="91425" marB="91425"/>
                </a:tc>
                <a:tc>
                  <a:txBody>
                    <a:bodyPr/>
                    <a:lstStyle/>
                    <a:p>
                      <a:pPr marL="0" lvl="0" indent="0" rtl="0">
                        <a:spcBef>
                          <a:spcPts val="0"/>
                        </a:spcBef>
                        <a:spcAft>
                          <a:spcPts val="0"/>
                        </a:spcAft>
                        <a:buNone/>
                      </a:pPr>
                      <a:r>
                        <a:rPr lang="en"/>
                        <a:t>4</a:t>
                      </a:r>
                      <a:endParaRPr/>
                    </a:p>
                  </a:txBody>
                  <a:tcPr marL="91425" marR="91425" marT="91425" marB="91425"/>
                </a:tc>
                <a:tc>
                  <a:txBody>
                    <a:bodyPr/>
                    <a:lstStyle/>
                    <a:p>
                      <a:pPr marL="0" lvl="0" indent="0" rtl="0">
                        <a:spcBef>
                          <a:spcPts val="0"/>
                        </a:spcBef>
                        <a:spcAft>
                          <a:spcPts val="0"/>
                        </a:spcAft>
                        <a:buNone/>
                      </a:pPr>
                      <a:r>
                        <a:rPr lang="en"/>
                        <a:t>4</a:t>
                      </a:r>
                      <a:endParaRPr/>
                    </a:p>
                  </a:txBody>
                  <a:tcPr marL="91425" marR="91425" marT="91425" marB="91425"/>
                </a:tc>
                <a:tc>
                  <a:txBody>
                    <a:bodyPr/>
                    <a:lstStyle/>
                    <a:p>
                      <a:pPr marL="0" lvl="0" indent="0" rtl="0">
                        <a:spcBef>
                          <a:spcPts val="0"/>
                        </a:spcBef>
                        <a:spcAft>
                          <a:spcPts val="0"/>
                        </a:spcAft>
                        <a:buNone/>
                      </a:pPr>
                      <a:r>
                        <a:rPr lang="en"/>
                        <a:t>Flowers</a:t>
                      </a:r>
                      <a:endParaRPr/>
                    </a:p>
                  </a:txBody>
                  <a:tcPr marL="91425" marR="91425" marT="91425" marB="91425"/>
                </a:tc>
                <a:tc>
                  <a:txBody>
                    <a:bodyPr/>
                    <a:lstStyle/>
                    <a:p>
                      <a:pPr marL="0" lvl="0" indent="0" rtl="0">
                        <a:spcBef>
                          <a:spcPts val="0"/>
                        </a:spcBef>
                        <a:spcAft>
                          <a:spcPts val="0"/>
                        </a:spcAft>
                        <a:buNone/>
                      </a:pPr>
                      <a:r>
                        <a:rPr lang="en"/>
                        <a:t>NULL</a:t>
                      </a:r>
                      <a:endParaRPr/>
                    </a:p>
                  </a:txBody>
                  <a:tcPr marL="91425" marR="91425" marT="91425" marB="91425"/>
                </a:tc>
                <a:extLst>
                  <a:ext uri="{0D108BD9-81ED-4DB2-BD59-A6C34878D82A}">
                    <a16:rowId xmlns:a16="http://schemas.microsoft.com/office/drawing/2014/main" val="10006"/>
                  </a:ext>
                </a:extLst>
              </a:tr>
              <a:tr h="398650">
                <a:tc>
                  <a:txBody>
                    <a:bodyPr/>
                    <a:lstStyle/>
                    <a:p>
                      <a:pPr marL="0" lvl="0" indent="0" rtl="0">
                        <a:spcBef>
                          <a:spcPts val="0"/>
                        </a:spcBef>
                        <a:spcAft>
                          <a:spcPts val="0"/>
                        </a:spcAft>
                        <a:buNone/>
                      </a:pPr>
                      <a:r>
                        <a:rPr lang="en"/>
                        <a:t>6</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en"/>
                        <a:t>Rose</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en"/>
                        <a:t>4</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en"/>
                        <a:t>4</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en"/>
                        <a:t>Flowers</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en"/>
                        <a:t>NULL</a:t>
                      </a:r>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398650">
                <a:tc>
                  <a:txBody>
                    <a:bodyPr/>
                    <a:lstStyle/>
                    <a:p>
                      <a:pPr marL="0" lvl="0" indent="0" rtl="0">
                        <a:spcBef>
                          <a:spcPts val="0"/>
                        </a:spcBef>
                        <a:spcAft>
                          <a:spcPts val="0"/>
                        </a:spcAft>
                        <a:buNone/>
                      </a:pPr>
                      <a:r>
                        <a:rPr lang="en"/>
                        <a:t>7</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en"/>
                        <a:t>Sakura</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en"/>
                        <a:t>4</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en"/>
                        <a:t>4</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en"/>
                        <a:t>Flowers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en"/>
                        <a:t>NULL</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354" name="Shape 354"/>
          <p:cNvSpPr txBox="1"/>
          <p:nvPr/>
        </p:nvSpPr>
        <p:spPr>
          <a:xfrm>
            <a:off x="6276900" y="801300"/>
            <a:ext cx="2555400" cy="573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0000"/>
                </a:solidFill>
              </a:rPr>
              <a:t>并不Fancy，知道关键词就好</a:t>
            </a:r>
            <a:endParaRPr>
              <a:solidFill>
                <a:srgbClr val="FF0000"/>
              </a:solidFill>
            </a:endParaRPr>
          </a:p>
        </p:txBody>
      </p:sp>
    </p:spTree>
    <p:extLst>
      <p:ext uri="{BB962C8B-B14F-4D97-AF65-F5344CB8AC3E}">
        <p14:creationId xmlns:p14="http://schemas.microsoft.com/office/powerpoint/2010/main" val="34029184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SELF JOIN</a:t>
            </a:r>
            <a:endParaRPr dirty="0"/>
          </a:p>
        </p:txBody>
      </p:sp>
      <p:graphicFrame>
        <p:nvGraphicFramePr>
          <p:cNvPr id="337" name="Shape 337"/>
          <p:cNvGraphicFramePr/>
          <p:nvPr/>
        </p:nvGraphicFramePr>
        <p:xfrm>
          <a:off x="291975" y="1480500"/>
          <a:ext cx="4694325" cy="3169680"/>
        </p:xfrm>
        <a:graphic>
          <a:graphicData uri="http://schemas.openxmlformats.org/drawingml/2006/table">
            <a:tbl>
              <a:tblPr>
                <a:noFill/>
              </a:tblPr>
              <a:tblGrid>
                <a:gridCol w="1265175">
                  <a:extLst>
                    <a:ext uri="{9D8B030D-6E8A-4147-A177-3AD203B41FA5}">
                      <a16:colId xmlns:a16="http://schemas.microsoft.com/office/drawing/2014/main" val="20000"/>
                    </a:ext>
                  </a:extLst>
                </a:gridCol>
                <a:gridCol w="1600875">
                  <a:extLst>
                    <a:ext uri="{9D8B030D-6E8A-4147-A177-3AD203B41FA5}">
                      <a16:colId xmlns:a16="http://schemas.microsoft.com/office/drawing/2014/main" val="20001"/>
                    </a:ext>
                  </a:extLst>
                </a:gridCol>
                <a:gridCol w="1828275">
                  <a:extLst>
                    <a:ext uri="{9D8B030D-6E8A-4147-A177-3AD203B41FA5}">
                      <a16:colId xmlns:a16="http://schemas.microsoft.com/office/drawing/2014/main" val="20002"/>
                    </a:ext>
                  </a:extLst>
                </a:gridCol>
              </a:tblGrid>
              <a:tr h="381000">
                <a:tc>
                  <a:txBody>
                    <a:bodyPr/>
                    <a:lstStyle/>
                    <a:p>
                      <a:pPr marL="0" lvl="0" indent="0" rtl="0">
                        <a:spcBef>
                          <a:spcPts val="0"/>
                        </a:spcBef>
                        <a:spcAft>
                          <a:spcPts val="0"/>
                        </a:spcAft>
                        <a:buNone/>
                      </a:pPr>
                      <a:r>
                        <a:rPr lang="en"/>
                        <a:t>Category_ID</a:t>
                      </a:r>
                      <a:endParaRPr/>
                    </a:p>
                  </a:txBody>
                  <a:tcPr marL="91425" marR="91425" marT="91425" marB="91425"/>
                </a:tc>
                <a:tc>
                  <a:txBody>
                    <a:bodyPr/>
                    <a:lstStyle/>
                    <a:p>
                      <a:pPr marL="0" lvl="0" indent="0" rtl="0">
                        <a:spcBef>
                          <a:spcPts val="0"/>
                        </a:spcBef>
                        <a:spcAft>
                          <a:spcPts val="0"/>
                        </a:spcAft>
                        <a:buNone/>
                      </a:pPr>
                      <a:r>
                        <a:rPr lang="en"/>
                        <a:t>Category_Name</a:t>
                      </a:r>
                      <a:endParaRPr/>
                    </a:p>
                  </a:txBody>
                  <a:tcPr marL="91425" marR="91425" marT="91425" marB="91425"/>
                </a:tc>
                <a:tc>
                  <a:txBody>
                    <a:bodyPr/>
                    <a:lstStyle/>
                    <a:p>
                      <a:pPr marL="0" lvl="0" indent="0" rtl="0">
                        <a:spcBef>
                          <a:spcPts val="0"/>
                        </a:spcBef>
                        <a:spcAft>
                          <a:spcPts val="0"/>
                        </a:spcAft>
                        <a:buNone/>
                      </a:pPr>
                      <a:r>
                        <a:rPr lang="en"/>
                        <a:t>Parent_Category_ID</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rtl="0">
                        <a:spcBef>
                          <a:spcPts val="0"/>
                        </a:spcBef>
                        <a:spcAft>
                          <a:spcPts val="0"/>
                        </a:spcAft>
                        <a:buNone/>
                      </a:pPr>
                      <a:r>
                        <a:rPr lang="en"/>
                        <a:t>1</a:t>
                      </a:r>
                      <a:endParaRPr/>
                    </a:p>
                  </a:txBody>
                  <a:tcPr marL="91425" marR="91425" marT="91425" marB="91425"/>
                </a:tc>
                <a:tc>
                  <a:txBody>
                    <a:bodyPr/>
                    <a:lstStyle/>
                    <a:p>
                      <a:pPr marL="0" lvl="0" indent="0" rtl="0">
                        <a:spcBef>
                          <a:spcPts val="0"/>
                        </a:spcBef>
                        <a:spcAft>
                          <a:spcPts val="0"/>
                        </a:spcAft>
                        <a:buNone/>
                      </a:pPr>
                      <a:r>
                        <a:rPr lang="en"/>
                        <a:t>Cars</a:t>
                      </a:r>
                      <a:endParaRPr/>
                    </a:p>
                  </a:txBody>
                  <a:tcPr marL="91425" marR="91425" marT="91425" marB="91425"/>
                </a:tc>
                <a:tc>
                  <a:txBody>
                    <a:bodyPr/>
                    <a:lstStyle/>
                    <a:p>
                      <a:pPr marL="0" lvl="0" indent="0" rtl="0">
                        <a:spcBef>
                          <a:spcPts val="0"/>
                        </a:spcBef>
                        <a:spcAft>
                          <a:spcPts val="0"/>
                        </a:spcAft>
                        <a:buNone/>
                      </a:pPr>
                      <a:r>
                        <a:rPr lang="en"/>
                        <a:t>NULL</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rtl="0">
                        <a:spcBef>
                          <a:spcPts val="0"/>
                        </a:spcBef>
                        <a:spcAft>
                          <a:spcPts val="0"/>
                        </a:spcAft>
                        <a:buNone/>
                      </a:pPr>
                      <a:r>
                        <a:rPr lang="en"/>
                        <a:t>2</a:t>
                      </a:r>
                      <a:endParaRPr/>
                    </a:p>
                  </a:txBody>
                  <a:tcPr marL="91425" marR="91425" marT="91425" marB="91425"/>
                </a:tc>
                <a:tc>
                  <a:txBody>
                    <a:bodyPr/>
                    <a:lstStyle/>
                    <a:p>
                      <a:pPr marL="0" lvl="0" indent="0" rtl="0">
                        <a:spcBef>
                          <a:spcPts val="0"/>
                        </a:spcBef>
                        <a:spcAft>
                          <a:spcPts val="0"/>
                        </a:spcAft>
                        <a:buNone/>
                      </a:pPr>
                      <a:r>
                        <a:rPr lang="en"/>
                        <a:t>Honda</a:t>
                      </a:r>
                      <a:endParaRPr/>
                    </a:p>
                  </a:txBody>
                  <a:tcPr marL="91425" marR="91425" marT="91425" marB="91425"/>
                </a:tc>
                <a:tc>
                  <a:txBody>
                    <a:bodyPr/>
                    <a:lstStyle/>
                    <a:p>
                      <a:pPr marL="0" lvl="0" indent="0"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rtl="0">
                        <a:spcBef>
                          <a:spcPts val="0"/>
                        </a:spcBef>
                        <a:spcAft>
                          <a:spcPts val="0"/>
                        </a:spcAft>
                        <a:buNone/>
                      </a:pPr>
                      <a:r>
                        <a:rPr lang="en"/>
                        <a:t>3</a:t>
                      </a:r>
                      <a:endParaRPr/>
                    </a:p>
                  </a:txBody>
                  <a:tcPr marL="91425" marR="91425" marT="91425" marB="91425"/>
                </a:tc>
                <a:tc>
                  <a:txBody>
                    <a:bodyPr/>
                    <a:lstStyle/>
                    <a:p>
                      <a:pPr marL="0" lvl="0" indent="0" rtl="0">
                        <a:spcBef>
                          <a:spcPts val="0"/>
                        </a:spcBef>
                        <a:spcAft>
                          <a:spcPts val="0"/>
                        </a:spcAft>
                        <a:buNone/>
                      </a:pPr>
                      <a:r>
                        <a:rPr lang="en"/>
                        <a:t>Toyota</a:t>
                      </a:r>
                      <a:endParaRPr/>
                    </a:p>
                  </a:txBody>
                  <a:tcPr marL="91425" marR="91425" marT="91425" marB="91425"/>
                </a:tc>
                <a:tc>
                  <a:txBody>
                    <a:bodyPr/>
                    <a:lstStyle/>
                    <a:p>
                      <a:pPr marL="0" lvl="0" indent="0"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rtl="0">
                        <a:spcBef>
                          <a:spcPts val="0"/>
                        </a:spcBef>
                        <a:spcAft>
                          <a:spcPts val="0"/>
                        </a:spcAft>
                        <a:buNone/>
                      </a:pPr>
                      <a:r>
                        <a:rPr lang="en"/>
                        <a:t>4</a:t>
                      </a:r>
                      <a:endParaRPr/>
                    </a:p>
                  </a:txBody>
                  <a:tcPr marL="91425" marR="91425" marT="91425" marB="91425"/>
                </a:tc>
                <a:tc>
                  <a:txBody>
                    <a:bodyPr/>
                    <a:lstStyle/>
                    <a:p>
                      <a:pPr marL="0" lvl="0" indent="0" rtl="0">
                        <a:spcBef>
                          <a:spcPts val="0"/>
                        </a:spcBef>
                        <a:spcAft>
                          <a:spcPts val="0"/>
                        </a:spcAft>
                        <a:buNone/>
                      </a:pPr>
                      <a:r>
                        <a:rPr lang="en"/>
                        <a:t>Flowers</a:t>
                      </a:r>
                      <a:endParaRPr/>
                    </a:p>
                  </a:txBody>
                  <a:tcPr marL="91425" marR="91425" marT="91425" marB="91425"/>
                </a:tc>
                <a:tc>
                  <a:txBody>
                    <a:bodyPr/>
                    <a:lstStyle/>
                    <a:p>
                      <a:pPr marL="0" lvl="0" indent="0" rtl="0">
                        <a:spcBef>
                          <a:spcPts val="0"/>
                        </a:spcBef>
                        <a:spcAft>
                          <a:spcPts val="0"/>
                        </a:spcAft>
                        <a:buNone/>
                      </a:pPr>
                      <a:r>
                        <a:rPr lang="en"/>
                        <a:t>NULL</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rtl="0">
                        <a:spcBef>
                          <a:spcPts val="0"/>
                        </a:spcBef>
                        <a:spcAft>
                          <a:spcPts val="0"/>
                        </a:spcAft>
                        <a:buNone/>
                      </a:pPr>
                      <a:r>
                        <a:rPr lang="en"/>
                        <a:t>5</a:t>
                      </a:r>
                      <a:endParaRPr/>
                    </a:p>
                  </a:txBody>
                  <a:tcPr marL="91425" marR="91425" marT="91425" marB="91425"/>
                </a:tc>
                <a:tc>
                  <a:txBody>
                    <a:bodyPr/>
                    <a:lstStyle/>
                    <a:p>
                      <a:pPr marL="0" lvl="0" indent="0" rtl="0">
                        <a:spcBef>
                          <a:spcPts val="0"/>
                        </a:spcBef>
                        <a:spcAft>
                          <a:spcPts val="0"/>
                        </a:spcAft>
                        <a:buNone/>
                      </a:pPr>
                      <a:r>
                        <a:rPr lang="en"/>
                        <a:t>Lily</a:t>
                      </a:r>
                      <a:endParaRPr/>
                    </a:p>
                  </a:txBody>
                  <a:tcPr marL="91425" marR="91425" marT="91425" marB="91425"/>
                </a:tc>
                <a:tc>
                  <a:txBody>
                    <a:bodyPr/>
                    <a:lstStyle/>
                    <a:p>
                      <a:pPr marL="0" lvl="0" indent="0" rtl="0">
                        <a:spcBef>
                          <a:spcPts val="0"/>
                        </a:spcBef>
                        <a:spcAft>
                          <a:spcPts val="0"/>
                        </a:spcAft>
                        <a:buNone/>
                      </a:pPr>
                      <a:r>
                        <a:rPr lang="en"/>
                        <a:t>4</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rtl="0">
                        <a:spcBef>
                          <a:spcPts val="0"/>
                        </a:spcBef>
                        <a:spcAft>
                          <a:spcPts val="0"/>
                        </a:spcAft>
                        <a:buNone/>
                      </a:pPr>
                      <a:r>
                        <a:rPr lang="en"/>
                        <a:t>6</a:t>
                      </a:r>
                      <a:endParaRPr/>
                    </a:p>
                  </a:txBody>
                  <a:tcPr marL="91425" marR="91425" marT="91425" marB="91425"/>
                </a:tc>
                <a:tc>
                  <a:txBody>
                    <a:bodyPr/>
                    <a:lstStyle/>
                    <a:p>
                      <a:pPr marL="0" lvl="0" indent="0" rtl="0">
                        <a:spcBef>
                          <a:spcPts val="0"/>
                        </a:spcBef>
                        <a:spcAft>
                          <a:spcPts val="0"/>
                        </a:spcAft>
                        <a:buNone/>
                      </a:pPr>
                      <a:r>
                        <a:rPr lang="en"/>
                        <a:t>Rose</a:t>
                      </a:r>
                      <a:endParaRPr/>
                    </a:p>
                  </a:txBody>
                  <a:tcPr marL="91425" marR="91425" marT="91425" marB="91425"/>
                </a:tc>
                <a:tc>
                  <a:txBody>
                    <a:bodyPr/>
                    <a:lstStyle/>
                    <a:p>
                      <a:pPr marL="0" lvl="0" indent="0" rtl="0">
                        <a:spcBef>
                          <a:spcPts val="0"/>
                        </a:spcBef>
                        <a:spcAft>
                          <a:spcPts val="0"/>
                        </a:spcAft>
                        <a:buNone/>
                      </a:pPr>
                      <a:r>
                        <a:rPr lang="en"/>
                        <a:t>4</a:t>
                      </a: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rtl="0">
                        <a:spcBef>
                          <a:spcPts val="0"/>
                        </a:spcBef>
                        <a:spcAft>
                          <a:spcPts val="0"/>
                        </a:spcAft>
                        <a:buNone/>
                      </a:pPr>
                      <a:r>
                        <a:rPr lang="en"/>
                        <a:t>7</a:t>
                      </a:r>
                      <a:endParaRPr/>
                    </a:p>
                  </a:txBody>
                  <a:tcPr marL="91425" marR="91425" marT="91425" marB="91425"/>
                </a:tc>
                <a:tc>
                  <a:txBody>
                    <a:bodyPr/>
                    <a:lstStyle/>
                    <a:p>
                      <a:pPr marL="0" lvl="0" indent="0" rtl="0">
                        <a:spcBef>
                          <a:spcPts val="0"/>
                        </a:spcBef>
                        <a:spcAft>
                          <a:spcPts val="0"/>
                        </a:spcAft>
                        <a:buNone/>
                      </a:pPr>
                      <a:r>
                        <a:rPr lang="en"/>
                        <a:t>Sakura</a:t>
                      </a:r>
                      <a:endParaRPr/>
                    </a:p>
                  </a:txBody>
                  <a:tcPr marL="91425" marR="91425" marT="91425" marB="91425"/>
                </a:tc>
                <a:tc>
                  <a:txBody>
                    <a:bodyPr/>
                    <a:lstStyle/>
                    <a:p>
                      <a:pPr marL="0" lvl="0" indent="0" rtl="0">
                        <a:spcBef>
                          <a:spcPts val="0"/>
                        </a:spcBef>
                        <a:spcAft>
                          <a:spcPts val="0"/>
                        </a:spcAft>
                        <a:buNone/>
                      </a:pPr>
                      <a:r>
                        <a:rPr lang="en"/>
                        <a:t>4</a:t>
                      </a:r>
                      <a:endParaRPr/>
                    </a:p>
                  </a:txBody>
                  <a:tcPr marL="91425" marR="91425" marT="91425" marB="91425"/>
                </a:tc>
                <a:extLst>
                  <a:ext uri="{0D108BD9-81ED-4DB2-BD59-A6C34878D82A}">
                    <a16:rowId xmlns:a16="http://schemas.microsoft.com/office/drawing/2014/main" val="10007"/>
                  </a:ext>
                </a:extLst>
              </a:tr>
            </a:tbl>
          </a:graphicData>
        </a:graphic>
      </p:graphicFrame>
      <p:sp>
        <p:nvSpPr>
          <p:cNvPr id="338" name="Shape 338"/>
          <p:cNvSpPr txBox="1"/>
          <p:nvPr/>
        </p:nvSpPr>
        <p:spPr>
          <a:xfrm>
            <a:off x="5121900" y="445025"/>
            <a:ext cx="3710400" cy="682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Question: Count how many category instances do each top category have?</a:t>
            </a:r>
            <a:endParaRPr/>
          </a:p>
        </p:txBody>
      </p:sp>
      <p:sp>
        <p:nvSpPr>
          <p:cNvPr id="339" name="Shape 339"/>
          <p:cNvSpPr txBox="1"/>
          <p:nvPr/>
        </p:nvSpPr>
        <p:spPr>
          <a:xfrm>
            <a:off x="5209325" y="1480500"/>
            <a:ext cx="3710400" cy="2162352"/>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dirty="0"/>
              <a:t>SELECT t2.Category_ID</a:t>
            </a:r>
            <a:endParaRPr dirty="0"/>
          </a:p>
          <a:p>
            <a:pPr marL="0" lvl="0" indent="0">
              <a:spcBef>
                <a:spcPts val="0"/>
              </a:spcBef>
              <a:spcAft>
                <a:spcPts val="0"/>
              </a:spcAft>
              <a:buNone/>
            </a:pPr>
            <a:r>
              <a:rPr lang="en" dirty="0"/>
              <a:t>, COUNT(1) AS count</a:t>
            </a:r>
            <a:endParaRPr dirty="0"/>
          </a:p>
          <a:p>
            <a:pPr marL="0" lvl="0" indent="0">
              <a:spcBef>
                <a:spcPts val="0"/>
              </a:spcBef>
              <a:spcAft>
                <a:spcPts val="0"/>
              </a:spcAft>
              <a:buNone/>
            </a:pPr>
            <a:r>
              <a:rPr lang="en" dirty="0"/>
              <a:t>FROM category AS t1</a:t>
            </a:r>
            <a:endParaRPr dirty="0"/>
          </a:p>
          <a:p>
            <a:pPr marL="0" lvl="0" indent="0">
              <a:spcBef>
                <a:spcPts val="0"/>
              </a:spcBef>
              <a:spcAft>
                <a:spcPts val="0"/>
              </a:spcAft>
              <a:buNone/>
            </a:pPr>
            <a:r>
              <a:rPr lang="en" dirty="0"/>
              <a:t>INNER JOIN category AS t2</a:t>
            </a:r>
            <a:endParaRPr dirty="0"/>
          </a:p>
          <a:p>
            <a:pPr marL="0" lvl="0" indent="0">
              <a:spcBef>
                <a:spcPts val="0"/>
              </a:spcBef>
              <a:spcAft>
                <a:spcPts val="0"/>
              </a:spcAft>
              <a:buNone/>
            </a:pPr>
            <a:r>
              <a:rPr lang="en" dirty="0"/>
              <a:t>  ON t1.Parent_Category_ID = t2.Category_ID</a:t>
            </a:r>
            <a:endParaRPr dirty="0"/>
          </a:p>
          <a:p>
            <a:pPr marL="0" lvl="0" indent="0">
              <a:spcBef>
                <a:spcPts val="0"/>
              </a:spcBef>
              <a:spcAft>
                <a:spcPts val="0"/>
              </a:spcAft>
              <a:buNone/>
            </a:pPr>
            <a:r>
              <a:rPr lang="en" dirty="0"/>
              <a:t>WHERE t2.Category_ID IS NOT NULL</a:t>
            </a:r>
            <a:endParaRPr dirty="0"/>
          </a:p>
          <a:p>
            <a:pPr marL="0" lvl="0" indent="0">
              <a:spcBef>
                <a:spcPts val="0"/>
              </a:spcBef>
              <a:spcAft>
                <a:spcPts val="0"/>
              </a:spcAft>
              <a:buNone/>
            </a:pPr>
            <a:r>
              <a:rPr lang="en" dirty="0"/>
              <a:t>GROUP BY 1;</a:t>
            </a:r>
            <a:endParaRPr dirty="0"/>
          </a:p>
          <a:p>
            <a:pPr marL="0" lvl="0" indent="0" rtl="0">
              <a:spcBef>
                <a:spcPts val="0"/>
              </a:spcBef>
              <a:spcAft>
                <a:spcPts val="0"/>
              </a:spcAft>
              <a:buNone/>
            </a:pPr>
            <a:endParaRPr dirty="0"/>
          </a:p>
        </p:txBody>
      </p:sp>
    </p:spTree>
    <p:extLst>
      <p:ext uri="{BB962C8B-B14F-4D97-AF65-F5344CB8AC3E}">
        <p14:creationId xmlns:p14="http://schemas.microsoft.com/office/powerpoint/2010/main" val="229484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CASE WHEN</a:t>
            </a:r>
            <a:endParaRPr/>
          </a:p>
        </p:txBody>
      </p:sp>
      <p:sp>
        <p:nvSpPr>
          <p:cNvPr id="383" name="Shape 383"/>
          <p:cNvSpPr txBox="1">
            <a:spLocks noGrp="1"/>
          </p:cNvSpPr>
          <p:nvPr>
            <p:ph type="body" idx="1"/>
          </p:nvPr>
        </p:nvSpPr>
        <p:spPr>
          <a:xfrm>
            <a:off x="301000" y="1676425"/>
            <a:ext cx="34458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a:solidFill>
                  <a:srgbClr val="000000"/>
                </a:solidFill>
                <a:latin typeface="Arial"/>
                <a:ea typeface="Arial"/>
                <a:cs typeface="Arial"/>
                <a:sym typeface="Arial"/>
              </a:rPr>
              <a:t>SELECT CASE ("column_name") </a:t>
            </a:r>
            <a:endParaRPr sz="1400">
              <a:solidFill>
                <a:srgbClr val="000000"/>
              </a:solidFill>
              <a:latin typeface="Arial"/>
              <a:ea typeface="Arial"/>
              <a:cs typeface="Arial"/>
              <a:sym typeface="Arial"/>
            </a:endParaRPr>
          </a:p>
          <a:p>
            <a:pPr marL="0" lvl="0" indent="0" rtl="0">
              <a:spcBef>
                <a:spcPts val="0"/>
              </a:spcBef>
              <a:spcAft>
                <a:spcPts val="0"/>
              </a:spcAft>
              <a:buNone/>
            </a:pPr>
            <a:r>
              <a:rPr lang="en" sz="1400">
                <a:solidFill>
                  <a:srgbClr val="000000"/>
                </a:solidFill>
                <a:latin typeface="Arial"/>
                <a:ea typeface="Arial"/>
                <a:cs typeface="Arial"/>
                <a:sym typeface="Arial"/>
              </a:rPr>
              <a:t>  WHEN "value1" THEN "result1" </a:t>
            </a:r>
            <a:endParaRPr sz="1400">
              <a:solidFill>
                <a:srgbClr val="000000"/>
              </a:solidFill>
              <a:latin typeface="Arial"/>
              <a:ea typeface="Arial"/>
              <a:cs typeface="Arial"/>
              <a:sym typeface="Arial"/>
            </a:endParaRPr>
          </a:p>
          <a:p>
            <a:pPr marL="0" lvl="0" indent="0" rtl="0">
              <a:spcBef>
                <a:spcPts val="0"/>
              </a:spcBef>
              <a:spcAft>
                <a:spcPts val="0"/>
              </a:spcAft>
              <a:buNone/>
            </a:pPr>
            <a:r>
              <a:rPr lang="en" sz="1400">
                <a:solidFill>
                  <a:srgbClr val="000000"/>
                </a:solidFill>
                <a:latin typeface="Arial"/>
                <a:ea typeface="Arial"/>
                <a:cs typeface="Arial"/>
                <a:sym typeface="Arial"/>
              </a:rPr>
              <a:t>  WHEN "value2" THEN "result2" </a:t>
            </a:r>
            <a:endParaRPr sz="1400">
              <a:solidFill>
                <a:srgbClr val="000000"/>
              </a:solidFill>
              <a:latin typeface="Arial"/>
              <a:ea typeface="Arial"/>
              <a:cs typeface="Arial"/>
              <a:sym typeface="Arial"/>
            </a:endParaRPr>
          </a:p>
          <a:p>
            <a:pPr marL="0" lvl="0" indent="0" rtl="0">
              <a:spcBef>
                <a:spcPts val="0"/>
              </a:spcBef>
              <a:spcAft>
                <a:spcPts val="0"/>
              </a:spcAft>
              <a:buNone/>
            </a:pPr>
            <a:r>
              <a:rPr lang="en" sz="1400">
                <a:solidFill>
                  <a:srgbClr val="000000"/>
                </a:solidFill>
                <a:latin typeface="Arial"/>
                <a:ea typeface="Arial"/>
                <a:cs typeface="Arial"/>
                <a:sym typeface="Arial"/>
              </a:rPr>
              <a:t>  ... </a:t>
            </a:r>
            <a:endParaRPr sz="1400">
              <a:solidFill>
                <a:srgbClr val="000000"/>
              </a:solidFill>
              <a:latin typeface="Arial"/>
              <a:ea typeface="Arial"/>
              <a:cs typeface="Arial"/>
              <a:sym typeface="Arial"/>
            </a:endParaRPr>
          </a:p>
          <a:p>
            <a:pPr marL="0" lvl="0" indent="0" rtl="0">
              <a:spcBef>
                <a:spcPts val="0"/>
              </a:spcBef>
              <a:spcAft>
                <a:spcPts val="0"/>
              </a:spcAft>
              <a:buNone/>
            </a:pPr>
            <a:r>
              <a:rPr lang="en" sz="1400">
                <a:solidFill>
                  <a:srgbClr val="000000"/>
                </a:solidFill>
                <a:latin typeface="Arial"/>
                <a:ea typeface="Arial"/>
                <a:cs typeface="Arial"/>
                <a:sym typeface="Arial"/>
              </a:rPr>
              <a:t>  [ELSE “NOT”] </a:t>
            </a:r>
            <a:endParaRPr sz="1400">
              <a:solidFill>
                <a:srgbClr val="000000"/>
              </a:solidFill>
              <a:latin typeface="Arial"/>
              <a:ea typeface="Arial"/>
              <a:cs typeface="Arial"/>
              <a:sym typeface="Arial"/>
            </a:endParaRPr>
          </a:p>
          <a:p>
            <a:pPr marL="0" lvl="0" indent="0" rtl="0">
              <a:spcBef>
                <a:spcPts val="0"/>
              </a:spcBef>
              <a:spcAft>
                <a:spcPts val="0"/>
              </a:spcAft>
              <a:buNone/>
            </a:pPr>
            <a:r>
              <a:rPr lang="en" sz="1400">
                <a:solidFill>
                  <a:srgbClr val="000000"/>
                </a:solidFill>
                <a:latin typeface="Arial"/>
                <a:ea typeface="Arial"/>
                <a:cs typeface="Arial"/>
                <a:sym typeface="Arial"/>
              </a:rPr>
              <a:t>  END</a:t>
            </a:r>
            <a:endParaRPr sz="1400">
              <a:solidFill>
                <a:srgbClr val="000000"/>
              </a:solidFill>
              <a:latin typeface="Arial"/>
              <a:ea typeface="Arial"/>
              <a:cs typeface="Arial"/>
              <a:sym typeface="Arial"/>
            </a:endParaRPr>
          </a:p>
          <a:p>
            <a:pPr marL="0" lvl="0" indent="0" rtl="0">
              <a:spcBef>
                <a:spcPts val="0"/>
              </a:spcBef>
              <a:spcAft>
                <a:spcPts val="0"/>
              </a:spcAft>
              <a:buNone/>
            </a:pPr>
            <a:r>
              <a:rPr lang="en" sz="1400">
                <a:solidFill>
                  <a:srgbClr val="000000"/>
                </a:solidFill>
                <a:latin typeface="Arial"/>
                <a:ea typeface="Arial"/>
                <a:cs typeface="Arial"/>
                <a:sym typeface="Arial"/>
              </a:rPr>
              <a:t>FROM "table_name";</a:t>
            </a:r>
            <a:endParaRPr sz="1400">
              <a:solidFill>
                <a:srgbClr val="000000"/>
              </a:solidFill>
              <a:latin typeface="Arial"/>
              <a:ea typeface="Arial"/>
              <a:cs typeface="Arial"/>
              <a:sym typeface="Arial"/>
            </a:endParaRPr>
          </a:p>
          <a:p>
            <a:pPr marL="0" lvl="0" indent="0">
              <a:spcBef>
                <a:spcPts val="0"/>
              </a:spcBef>
              <a:spcAft>
                <a:spcPts val="1600"/>
              </a:spcAft>
              <a:buNone/>
            </a:pPr>
            <a:endParaRPr>
              <a:solidFill>
                <a:srgbClr val="000000"/>
              </a:solidFill>
            </a:endParaRPr>
          </a:p>
        </p:txBody>
      </p:sp>
      <p:sp>
        <p:nvSpPr>
          <p:cNvPr id="384" name="Shape 384"/>
          <p:cNvSpPr txBox="1">
            <a:spLocks noGrp="1"/>
          </p:cNvSpPr>
          <p:nvPr>
            <p:ph type="body" idx="1"/>
          </p:nvPr>
        </p:nvSpPr>
        <p:spPr>
          <a:xfrm>
            <a:off x="4582824" y="2229955"/>
            <a:ext cx="34458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dirty="0">
                <a:solidFill>
                  <a:srgbClr val="000000"/>
                </a:solidFill>
                <a:latin typeface="Arial"/>
                <a:ea typeface="Arial"/>
                <a:cs typeface="Arial"/>
                <a:sym typeface="Arial"/>
              </a:rPr>
              <a:t>SELECT CASE </a:t>
            </a:r>
            <a:endParaRPr sz="1400" dirty="0">
              <a:solidFill>
                <a:srgbClr val="000000"/>
              </a:solidFill>
              <a:latin typeface="Arial"/>
              <a:ea typeface="Arial"/>
              <a:cs typeface="Arial"/>
              <a:sym typeface="Arial"/>
            </a:endParaRPr>
          </a:p>
          <a:p>
            <a:pPr marL="0" lvl="0" indent="0" rtl="0">
              <a:spcBef>
                <a:spcPts val="0"/>
              </a:spcBef>
              <a:spcAft>
                <a:spcPts val="0"/>
              </a:spcAft>
              <a:buNone/>
            </a:pPr>
            <a:r>
              <a:rPr lang="en" sz="1400" dirty="0">
                <a:solidFill>
                  <a:srgbClr val="000000"/>
                </a:solidFill>
                <a:latin typeface="Arial"/>
                <a:ea typeface="Arial"/>
                <a:cs typeface="Arial"/>
                <a:sym typeface="Arial"/>
              </a:rPr>
              <a:t>  WHEN month in (1,2,3) THEN ‘Q1’</a:t>
            </a:r>
            <a:endParaRPr sz="1400" dirty="0">
              <a:solidFill>
                <a:srgbClr val="000000"/>
              </a:solidFill>
              <a:latin typeface="Arial"/>
              <a:ea typeface="Arial"/>
              <a:cs typeface="Arial"/>
              <a:sym typeface="Arial"/>
            </a:endParaRPr>
          </a:p>
          <a:p>
            <a:pPr marL="0" lvl="0" indent="0" rtl="0">
              <a:spcBef>
                <a:spcPts val="0"/>
              </a:spcBef>
              <a:spcAft>
                <a:spcPts val="0"/>
              </a:spcAft>
              <a:buNone/>
            </a:pPr>
            <a:r>
              <a:rPr lang="en" sz="1400" dirty="0">
                <a:solidFill>
                  <a:srgbClr val="000000"/>
                </a:solidFill>
                <a:latin typeface="Arial"/>
                <a:ea typeface="Arial"/>
                <a:cs typeface="Arial"/>
                <a:sym typeface="Arial"/>
              </a:rPr>
              <a:t>  WHEN month in (4,5,6) THEN ‘Q2’ </a:t>
            </a:r>
            <a:endParaRPr sz="1400" dirty="0">
              <a:solidFill>
                <a:srgbClr val="000000"/>
              </a:solidFill>
              <a:latin typeface="Arial"/>
              <a:ea typeface="Arial"/>
              <a:cs typeface="Arial"/>
              <a:sym typeface="Arial"/>
            </a:endParaRPr>
          </a:p>
          <a:p>
            <a:pPr marL="0" lvl="0" indent="0" rtl="0">
              <a:spcBef>
                <a:spcPts val="0"/>
              </a:spcBef>
              <a:spcAft>
                <a:spcPts val="0"/>
              </a:spcAft>
              <a:buNone/>
            </a:pPr>
            <a:r>
              <a:rPr lang="en" sz="1400" dirty="0">
                <a:solidFill>
                  <a:srgbClr val="000000"/>
                </a:solidFill>
                <a:latin typeface="Arial"/>
                <a:ea typeface="Arial"/>
                <a:cs typeface="Arial"/>
                <a:sym typeface="Arial"/>
              </a:rPr>
              <a:t>  WHEN month in (7,8,9) THEN ‘Q3’ </a:t>
            </a:r>
            <a:endParaRPr sz="1400" dirty="0">
              <a:solidFill>
                <a:srgbClr val="000000"/>
              </a:solidFill>
              <a:latin typeface="Arial"/>
              <a:ea typeface="Arial"/>
              <a:cs typeface="Arial"/>
              <a:sym typeface="Arial"/>
            </a:endParaRPr>
          </a:p>
          <a:p>
            <a:pPr marL="0" lvl="0" indent="0" rtl="0">
              <a:spcBef>
                <a:spcPts val="0"/>
              </a:spcBef>
              <a:spcAft>
                <a:spcPts val="0"/>
              </a:spcAft>
              <a:buNone/>
            </a:pPr>
            <a:r>
              <a:rPr lang="en" sz="1400" dirty="0">
                <a:solidFill>
                  <a:srgbClr val="000000"/>
                </a:solidFill>
                <a:latin typeface="Arial"/>
                <a:ea typeface="Arial"/>
                <a:cs typeface="Arial"/>
                <a:sym typeface="Arial"/>
              </a:rPr>
              <a:t>  WHEN month in (10,11,12) THEN ‘Q4’ </a:t>
            </a:r>
            <a:endParaRPr sz="1400" dirty="0">
              <a:solidFill>
                <a:srgbClr val="000000"/>
              </a:solidFill>
              <a:latin typeface="Arial"/>
              <a:ea typeface="Arial"/>
              <a:cs typeface="Arial"/>
              <a:sym typeface="Arial"/>
            </a:endParaRPr>
          </a:p>
          <a:p>
            <a:pPr marL="0" lvl="0" indent="0" rtl="0">
              <a:spcBef>
                <a:spcPts val="0"/>
              </a:spcBef>
              <a:spcAft>
                <a:spcPts val="0"/>
              </a:spcAft>
              <a:buNone/>
            </a:pPr>
            <a:r>
              <a:rPr lang="en" sz="1400" dirty="0">
                <a:solidFill>
                  <a:srgbClr val="000000"/>
                </a:solidFill>
                <a:latin typeface="Arial"/>
                <a:ea typeface="Arial"/>
                <a:cs typeface="Arial"/>
                <a:sym typeface="Arial"/>
              </a:rPr>
              <a:t>  (ELSE “N/A”) #it is optional, but could be a common mistake</a:t>
            </a:r>
            <a:endParaRPr sz="1400" dirty="0">
              <a:solidFill>
                <a:srgbClr val="000000"/>
              </a:solidFill>
              <a:latin typeface="Arial"/>
              <a:ea typeface="Arial"/>
              <a:cs typeface="Arial"/>
              <a:sym typeface="Arial"/>
            </a:endParaRPr>
          </a:p>
          <a:p>
            <a:pPr marL="0" lvl="0" indent="0" rtl="0">
              <a:spcBef>
                <a:spcPts val="0"/>
              </a:spcBef>
              <a:spcAft>
                <a:spcPts val="0"/>
              </a:spcAft>
              <a:buNone/>
            </a:pPr>
            <a:r>
              <a:rPr lang="en" sz="1400" dirty="0">
                <a:solidFill>
                  <a:srgbClr val="000000"/>
                </a:solidFill>
                <a:latin typeface="Arial"/>
                <a:ea typeface="Arial"/>
                <a:cs typeface="Arial"/>
                <a:sym typeface="Arial"/>
              </a:rPr>
              <a:t>  END AS Quarter</a:t>
            </a:r>
            <a:endParaRPr sz="1400" dirty="0">
              <a:solidFill>
                <a:srgbClr val="000000"/>
              </a:solidFill>
              <a:latin typeface="Arial"/>
              <a:ea typeface="Arial"/>
              <a:cs typeface="Arial"/>
              <a:sym typeface="Arial"/>
            </a:endParaRPr>
          </a:p>
          <a:p>
            <a:pPr marL="0" lvl="0" indent="0" rtl="0">
              <a:spcBef>
                <a:spcPts val="0"/>
              </a:spcBef>
              <a:spcAft>
                <a:spcPts val="0"/>
              </a:spcAft>
              <a:buNone/>
            </a:pPr>
            <a:r>
              <a:rPr lang="en" sz="1400" dirty="0">
                <a:solidFill>
                  <a:srgbClr val="000000"/>
                </a:solidFill>
                <a:latin typeface="Arial"/>
                <a:ea typeface="Arial"/>
                <a:cs typeface="Arial"/>
                <a:sym typeface="Arial"/>
              </a:rPr>
              <a:t>, SUM(Revenue) as </a:t>
            </a:r>
            <a:r>
              <a:rPr lang="en" sz="1400" dirty="0" err="1">
                <a:solidFill>
                  <a:srgbClr val="000000"/>
                </a:solidFill>
                <a:latin typeface="Arial"/>
                <a:ea typeface="Arial"/>
                <a:cs typeface="Arial"/>
                <a:sym typeface="Arial"/>
              </a:rPr>
              <a:t>sum_rev</a:t>
            </a:r>
            <a:endParaRPr sz="1400" dirty="0">
              <a:solidFill>
                <a:srgbClr val="000000"/>
              </a:solidFill>
              <a:latin typeface="Arial"/>
              <a:ea typeface="Arial"/>
              <a:cs typeface="Arial"/>
              <a:sym typeface="Arial"/>
            </a:endParaRPr>
          </a:p>
          <a:p>
            <a:pPr marL="0" lvl="0" indent="0" rtl="0">
              <a:spcBef>
                <a:spcPts val="0"/>
              </a:spcBef>
              <a:spcAft>
                <a:spcPts val="0"/>
              </a:spcAft>
              <a:buNone/>
            </a:pPr>
            <a:r>
              <a:rPr lang="en" sz="1400" dirty="0">
                <a:solidFill>
                  <a:srgbClr val="000000"/>
                </a:solidFill>
                <a:latin typeface="Arial"/>
                <a:ea typeface="Arial"/>
                <a:cs typeface="Arial"/>
                <a:sym typeface="Arial"/>
              </a:rPr>
              <a:t>FROM table</a:t>
            </a:r>
            <a:endParaRPr sz="1400" dirty="0">
              <a:solidFill>
                <a:srgbClr val="000000"/>
              </a:solidFill>
              <a:latin typeface="Arial"/>
              <a:ea typeface="Arial"/>
              <a:cs typeface="Arial"/>
              <a:sym typeface="Arial"/>
            </a:endParaRPr>
          </a:p>
          <a:p>
            <a:pPr marL="0" lvl="0" indent="0" rtl="0">
              <a:spcBef>
                <a:spcPts val="0"/>
              </a:spcBef>
              <a:spcAft>
                <a:spcPts val="0"/>
              </a:spcAft>
              <a:buNone/>
            </a:pPr>
            <a:r>
              <a:rPr lang="en" sz="1400" dirty="0">
                <a:solidFill>
                  <a:srgbClr val="000000"/>
                </a:solidFill>
                <a:latin typeface="Arial"/>
                <a:ea typeface="Arial"/>
                <a:cs typeface="Arial"/>
                <a:sym typeface="Arial"/>
              </a:rPr>
              <a:t>GROUP BY 1</a:t>
            </a:r>
            <a:endParaRPr sz="1400" dirty="0">
              <a:solidFill>
                <a:srgbClr val="000000"/>
              </a:solidFill>
              <a:latin typeface="Arial"/>
              <a:ea typeface="Arial"/>
              <a:cs typeface="Arial"/>
              <a:sym typeface="Arial"/>
            </a:endParaRPr>
          </a:p>
          <a:p>
            <a:pPr marL="0" lvl="0" indent="0" rtl="0">
              <a:spcBef>
                <a:spcPts val="0"/>
              </a:spcBef>
              <a:spcAft>
                <a:spcPts val="1600"/>
              </a:spcAft>
              <a:buNone/>
            </a:pPr>
            <a:endParaRPr dirty="0">
              <a:solidFill>
                <a:srgbClr val="000000"/>
              </a:solidFill>
            </a:endParaRPr>
          </a:p>
        </p:txBody>
      </p:sp>
      <p:cxnSp>
        <p:nvCxnSpPr>
          <p:cNvPr id="385" name="Shape 385"/>
          <p:cNvCxnSpPr/>
          <p:nvPr/>
        </p:nvCxnSpPr>
        <p:spPr>
          <a:xfrm>
            <a:off x="3216050" y="2490525"/>
            <a:ext cx="0" cy="2512200"/>
          </a:xfrm>
          <a:prstGeom prst="straightConnector1">
            <a:avLst/>
          </a:prstGeom>
          <a:noFill/>
          <a:ln w="9525" cap="flat" cmpd="sng">
            <a:solidFill>
              <a:schemeClr val="dk2"/>
            </a:solidFill>
            <a:prstDash val="solid"/>
            <a:round/>
            <a:headEnd type="none" w="med" len="med"/>
            <a:tailEnd type="none" w="med" len="med"/>
          </a:ln>
        </p:spPr>
      </p:cxnSp>
      <p:graphicFrame>
        <p:nvGraphicFramePr>
          <p:cNvPr id="386" name="Shape 386"/>
          <p:cNvGraphicFramePr/>
          <p:nvPr/>
        </p:nvGraphicFramePr>
        <p:xfrm>
          <a:off x="4753275" y="819950"/>
          <a:ext cx="2442000" cy="1188630"/>
        </p:xfrm>
        <a:graphic>
          <a:graphicData uri="http://schemas.openxmlformats.org/drawingml/2006/table">
            <a:tbl>
              <a:tblPr>
                <a:noFill/>
              </a:tblPr>
              <a:tblGrid>
                <a:gridCol w="1193925">
                  <a:extLst>
                    <a:ext uri="{9D8B030D-6E8A-4147-A177-3AD203B41FA5}">
                      <a16:colId xmlns:a16="http://schemas.microsoft.com/office/drawing/2014/main" val="20000"/>
                    </a:ext>
                  </a:extLst>
                </a:gridCol>
                <a:gridCol w="1248075">
                  <a:extLst>
                    <a:ext uri="{9D8B030D-6E8A-4147-A177-3AD203B41FA5}">
                      <a16:colId xmlns:a16="http://schemas.microsoft.com/office/drawing/2014/main" val="20001"/>
                    </a:ext>
                  </a:extLst>
                </a:gridCol>
              </a:tblGrid>
              <a:tr h="381000">
                <a:tc>
                  <a:txBody>
                    <a:bodyPr/>
                    <a:lstStyle/>
                    <a:p>
                      <a:pPr marL="0" lvl="0" indent="0" algn="ctr">
                        <a:spcBef>
                          <a:spcPts val="0"/>
                        </a:spcBef>
                        <a:spcAft>
                          <a:spcPts val="0"/>
                        </a:spcAft>
                        <a:buNone/>
                      </a:pPr>
                      <a:r>
                        <a:rPr lang="en" b="1"/>
                        <a:t>Field</a:t>
                      </a:r>
                      <a:endParaRPr b="1"/>
                    </a:p>
                  </a:txBody>
                  <a:tcPr marL="91425" marR="91425" marT="91425" marB="91425">
                    <a:solidFill>
                      <a:srgbClr val="D9D9D9"/>
                    </a:solidFill>
                  </a:tcPr>
                </a:tc>
                <a:tc>
                  <a:txBody>
                    <a:bodyPr/>
                    <a:lstStyle/>
                    <a:p>
                      <a:pPr marL="0" lvl="0" indent="0" algn="ctr">
                        <a:spcBef>
                          <a:spcPts val="0"/>
                        </a:spcBef>
                        <a:spcAft>
                          <a:spcPts val="0"/>
                        </a:spcAft>
                        <a:buNone/>
                      </a:pPr>
                      <a:r>
                        <a:rPr lang="en" b="1"/>
                        <a:t>Type</a:t>
                      </a:r>
                      <a:endParaRPr b="1"/>
                    </a:p>
                  </a:txBody>
                  <a:tcPr marL="91425" marR="91425" marT="91425" marB="91425">
                    <a:solidFill>
                      <a:srgbClr val="D9D9D9"/>
                    </a:solidFill>
                  </a:tcPr>
                </a:tc>
                <a:extLst>
                  <a:ext uri="{0D108BD9-81ED-4DB2-BD59-A6C34878D82A}">
                    <a16:rowId xmlns:a16="http://schemas.microsoft.com/office/drawing/2014/main" val="10000"/>
                  </a:ext>
                </a:extLst>
              </a:tr>
              <a:tr h="381000">
                <a:tc>
                  <a:txBody>
                    <a:bodyPr/>
                    <a:lstStyle/>
                    <a:p>
                      <a:pPr marL="0" lvl="0" indent="0">
                        <a:spcBef>
                          <a:spcPts val="0"/>
                        </a:spcBef>
                        <a:spcAft>
                          <a:spcPts val="0"/>
                        </a:spcAft>
                        <a:buNone/>
                      </a:pPr>
                      <a:r>
                        <a:rPr lang="en"/>
                        <a:t>Month</a:t>
                      </a:r>
                      <a:endParaRPr/>
                    </a:p>
                  </a:txBody>
                  <a:tcPr marL="91425" marR="91425" marT="91425" marB="91425"/>
                </a:tc>
                <a:tc>
                  <a:txBody>
                    <a:bodyPr/>
                    <a:lstStyle/>
                    <a:p>
                      <a:pPr marL="0" lvl="0" indent="0">
                        <a:spcBef>
                          <a:spcPts val="0"/>
                        </a:spcBef>
                        <a:spcAft>
                          <a:spcPts val="0"/>
                        </a:spcAft>
                        <a:buNone/>
                      </a:pPr>
                      <a:r>
                        <a:rPr lang="en"/>
                        <a:t>Int</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spcBef>
                          <a:spcPts val="0"/>
                        </a:spcBef>
                        <a:spcAft>
                          <a:spcPts val="0"/>
                        </a:spcAft>
                        <a:buNone/>
                      </a:pPr>
                      <a:r>
                        <a:rPr lang="en"/>
                        <a:t>Revenue</a:t>
                      </a:r>
                      <a:endParaRPr/>
                    </a:p>
                  </a:txBody>
                  <a:tcPr marL="91425" marR="91425" marT="91425" marB="91425"/>
                </a:tc>
                <a:tc>
                  <a:txBody>
                    <a:bodyPr/>
                    <a:lstStyle/>
                    <a:p>
                      <a:pPr marL="0" lvl="0" indent="0">
                        <a:spcBef>
                          <a:spcPts val="0"/>
                        </a:spcBef>
                        <a:spcAft>
                          <a:spcPts val="0"/>
                        </a:spcAft>
                        <a:buNone/>
                      </a:pPr>
                      <a:r>
                        <a:rPr lang="en"/>
                        <a:t>Float</a:t>
                      </a:r>
                      <a:endParaRPr/>
                    </a:p>
                  </a:txBody>
                  <a:tcPr marL="91425" marR="91425" marT="91425" marB="914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074108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IF</a:t>
            </a:r>
            <a:endParaRPr dirty="0"/>
          </a:p>
        </p:txBody>
      </p:sp>
      <p:sp>
        <p:nvSpPr>
          <p:cNvPr id="383" name="Shape 383"/>
          <p:cNvSpPr txBox="1">
            <a:spLocks noGrp="1"/>
          </p:cNvSpPr>
          <p:nvPr>
            <p:ph type="body" idx="1"/>
          </p:nvPr>
        </p:nvSpPr>
        <p:spPr>
          <a:xfrm>
            <a:off x="301000" y="1676425"/>
            <a:ext cx="34458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dirty="0">
                <a:solidFill>
                  <a:srgbClr val="000000"/>
                </a:solidFill>
                <a:latin typeface="Arial"/>
                <a:ea typeface="Arial"/>
                <a:cs typeface="Arial"/>
                <a:sym typeface="Arial"/>
              </a:rPr>
              <a:t>SELECT IF( condition, value if yes, value if no)</a:t>
            </a:r>
            <a:endParaRPr sz="1400" dirty="0">
              <a:solidFill>
                <a:srgbClr val="000000"/>
              </a:solidFill>
              <a:latin typeface="Arial"/>
              <a:ea typeface="Arial"/>
              <a:cs typeface="Arial"/>
              <a:sym typeface="Arial"/>
            </a:endParaRPr>
          </a:p>
          <a:p>
            <a:pPr marL="0" lvl="0" indent="0" rtl="0">
              <a:spcBef>
                <a:spcPts val="0"/>
              </a:spcBef>
              <a:spcAft>
                <a:spcPts val="0"/>
              </a:spcAft>
              <a:buNone/>
            </a:pPr>
            <a:r>
              <a:rPr lang="en" sz="1400" dirty="0">
                <a:solidFill>
                  <a:srgbClr val="000000"/>
                </a:solidFill>
                <a:latin typeface="Arial"/>
                <a:ea typeface="Arial"/>
                <a:cs typeface="Arial"/>
                <a:sym typeface="Arial"/>
              </a:rPr>
              <a:t>FROM "</a:t>
            </a:r>
            <a:r>
              <a:rPr lang="en" sz="1400" dirty="0" err="1">
                <a:solidFill>
                  <a:srgbClr val="000000"/>
                </a:solidFill>
                <a:latin typeface="Arial"/>
                <a:ea typeface="Arial"/>
                <a:cs typeface="Arial"/>
                <a:sym typeface="Arial"/>
              </a:rPr>
              <a:t>table_name</a:t>
            </a:r>
            <a:r>
              <a:rPr lang="en" sz="1400" dirty="0">
                <a:solidFill>
                  <a:srgbClr val="000000"/>
                </a:solidFill>
                <a:latin typeface="Arial"/>
                <a:ea typeface="Arial"/>
                <a:cs typeface="Arial"/>
                <a:sym typeface="Arial"/>
              </a:rPr>
              <a:t>";</a:t>
            </a:r>
          </a:p>
          <a:p>
            <a:pPr marL="0" lvl="0" indent="0" rtl="0">
              <a:spcBef>
                <a:spcPts val="0"/>
              </a:spcBef>
              <a:spcAft>
                <a:spcPts val="0"/>
              </a:spcAft>
              <a:buNone/>
            </a:pPr>
            <a:endParaRPr lang="en" sz="1400" dirty="0">
              <a:solidFill>
                <a:srgbClr val="000000"/>
              </a:solidFill>
              <a:latin typeface="Arial"/>
              <a:ea typeface="Arial"/>
              <a:cs typeface="Arial"/>
              <a:sym typeface="Arial"/>
            </a:endParaRPr>
          </a:p>
          <a:p>
            <a:pPr marL="0" lvl="0" indent="0" rtl="0">
              <a:spcBef>
                <a:spcPts val="0"/>
              </a:spcBef>
              <a:spcAft>
                <a:spcPts val="0"/>
              </a:spcAft>
              <a:buNone/>
            </a:pPr>
            <a:endParaRPr lang="en" sz="1400" dirty="0">
              <a:solidFill>
                <a:srgbClr val="000000"/>
              </a:solidFill>
              <a:latin typeface="Arial"/>
              <a:ea typeface="Arial"/>
              <a:cs typeface="Arial"/>
              <a:sym typeface="Arial"/>
            </a:endParaRPr>
          </a:p>
          <a:p>
            <a:pPr marL="0" lvl="0" indent="0" rtl="0">
              <a:spcBef>
                <a:spcPts val="0"/>
              </a:spcBef>
              <a:spcAft>
                <a:spcPts val="0"/>
              </a:spcAft>
              <a:buNone/>
            </a:pPr>
            <a:r>
              <a:rPr lang="en" sz="1400" dirty="0">
                <a:solidFill>
                  <a:srgbClr val="000000"/>
                </a:solidFill>
                <a:latin typeface="Arial"/>
                <a:ea typeface="Arial"/>
                <a:cs typeface="Arial"/>
                <a:sym typeface="Arial"/>
              </a:rPr>
              <a:t>Can replace CASE WHEN when there is only one condition</a:t>
            </a:r>
            <a:endParaRPr sz="1400" dirty="0">
              <a:solidFill>
                <a:srgbClr val="000000"/>
              </a:solidFill>
              <a:latin typeface="Arial"/>
              <a:ea typeface="Arial"/>
              <a:cs typeface="Arial"/>
              <a:sym typeface="Arial"/>
            </a:endParaRPr>
          </a:p>
          <a:p>
            <a:pPr marL="0" lvl="0" indent="0">
              <a:spcBef>
                <a:spcPts val="0"/>
              </a:spcBef>
              <a:spcAft>
                <a:spcPts val="1600"/>
              </a:spcAft>
              <a:buNone/>
            </a:pPr>
            <a:endParaRPr dirty="0">
              <a:solidFill>
                <a:srgbClr val="000000"/>
              </a:solidFill>
            </a:endParaRPr>
          </a:p>
        </p:txBody>
      </p:sp>
      <p:sp>
        <p:nvSpPr>
          <p:cNvPr id="384" name="Shape 384"/>
          <p:cNvSpPr txBox="1">
            <a:spLocks noGrp="1"/>
          </p:cNvSpPr>
          <p:nvPr>
            <p:ph type="body" idx="1"/>
          </p:nvPr>
        </p:nvSpPr>
        <p:spPr>
          <a:xfrm>
            <a:off x="4582824" y="2229955"/>
            <a:ext cx="3445800" cy="256478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dirty="0">
                <a:solidFill>
                  <a:srgbClr val="000000"/>
                </a:solidFill>
                <a:latin typeface="Arial"/>
                <a:ea typeface="Arial"/>
                <a:cs typeface="Arial"/>
                <a:sym typeface="Arial"/>
              </a:rPr>
              <a:t>SELECT IF(month in (11, 12), ‘</a:t>
            </a:r>
            <a:r>
              <a:rPr lang="en" sz="1400" dirty="0" err="1">
                <a:solidFill>
                  <a:srgbClr val="000000"/>
                </a:solidFill>
                <a:latin typeface="Arial"/>
                <a:ea typeface="Arial"/>
                <a:cs typeface="Arial"/>
                <a:sym typeface="Arial"/>
              </a:rPr>
              <a:t>Holiday_Season</a:t>
            </a:r>
            <a:r>
              <a:rPr lang="en" sz="1400" dirty="0">
                <a:solidFill>
                  <a:srgbClr val="000000"/>
                </a:solidFill>
                <a:latin typeface="Arial"/>
                <a:ea typeface="Arial"/>
                <a:cs typeface="Arial"/>
                <a:sym typeface="Arial"/>
              </a:rPr>
              <a:t>’,</a:t>
            </a:r>
          </a:p>
          <a:p>
            <a:pPr marL="0" lvl="0" indent="0" rtl="0">
              <a:spcBef>
                <a:spcPts val="0"/>
              </a:spcBef>
              <a:spcAft>
                <a:spcPts val="0"/>
              </a:spcAft>
              <a:buNone/>
            </a:pPr>
            <a:r>
              <a:rPr lang="en" sz="1400" dirty="0">
                <a:solidFill>
                  <a:srgbClr val="000000"/>
                </a:solidFill>
                <a:latin typeface="Arial"/>
                <a:ea typeface="Arial"/>
                <a:cs typeface="Arial"/>
                <a:sym typeface="Arial"/>
              </a:rPr>
              <a:t> ‘Other’) as </a:t>
            </a:r>
            <a:r>
              <a:rPr lang="en" sz="1400" dirty="0" err="1">
                <a:solidFill>
                  <a:srgbClr val="000000"/>
                </a:solidFill>
                <a:latin typeface="Arial"/>
                <a:ea typeface="Arial"/>
                <a:cs typeface="Arial"/>
                <a:sym typeface="Arial"/>
              </a:rPr>
              <a:t>seson</a:t>
            </a:r>
            <a:endParaRPr sz="1400" dirty="0">
              <a:solidFill>
                <a:srgbClr val="000000"/>
              </a:solidFill>
              <a:latin typeface="Arial"/>
              <a:ea typeface="Arial"/>
              <a:cs typeface="Arial"/>
              <a:sym typeface="Arial"/>
            </a:endParaRPr>
          </a:p>
          <a:p>
            <a:pPr marL="0" lvl="0" indent="0" rtl="0">
              <a:spcBef>
                <a:spcPts val="0"/>
              </a:spcBef>
              <a:spcAft>
                <a:spcPts val="0"/>
              </a:spcAft>
              <a:buNone/>
            </a:pPr>
            <a:r>
              <a:rPr lang="en" sz="1400" dirty="0">
                <a:solidFill>
                  <a:srgbClr val="000000"/>
                </a:solidFill>
                <a:latin typeface="Arial"/>
                <a:ea typeface="Arial"/>
                <a:cs typeface="Arial"/>
                <a:sym typeface="Arial"/>
              </a:rPr>
              <a:t>, SUM(Revenue) as </a:t>
            </a:r>
            <a:r>
              <a:rPr lang="en" sz="1400" dirty="0" err="1">
                <a:solidFill>
                  <a:srgbClr val="000000"/>
                </a:solidFill>
                <a:latin typeface="Arial"/>
                <a:ea typeface="Arial"/>
                <a:cs typeface="Arial"/>
                <a:sym typeface="Arial"/>
              </a:rPr>
              <a:t>sum_rev</a:t>
            </a:r>
            <a:endParaRPr sz="1400" dirty="0">
              <a:solidFill>
                <a:srgbClr val="000000"/>
              </a:solidFill>
              <a:latin typeface="Arial"/>
              <a:ea typeface="Arial"/>
              <a:cs typeface="Arial"/>
              <a:sym typeface="Arial"/>
            </a:endParaRPr>
          </a:p>
          <a:p>
            <a:pPr marL="0" lvl="0" indent="0" rtl="0">
              <a:spcBef>
                <a:spcPts val="0"/>
              </a:spcBef>
              <a:spcAft>
                <a:spcPts val="0"/>
              </a:spcAft>
              <a:buNone/>
            </a:pPr>
            <a:r>
              <a:rPr lang="en" sz="1400" dirty="0">
                <a:solidFill>
                  <a:srgbClr val="000000"/>
                </a:solidFill>
                <a:latin typeface="Arial"/>
                <a:ea typeface="Arial"/>
                <a:cs typeface="Arial"/>
                <a:sym typeface="Arial"/>
              </a:rPr>
              <a:t>FROM table</a:t>
            </a:r>
            <a:endParaRPr sz="1400" dirty="0">
              <a:solidFill>
                <a:srgbClr val="000000"/>
              </a:solidFill>
              <a:latin typeface="Arial"/>
              <a:ea typeface="Arial"/>
              <a:cs typeface="Arial"/>
              <a:sym typeface="Arial"/>
            </a:endParaRPr>
          </a:p>
          <a:p>
            <a:pPr marL="0" lvl="0" indent="0" rtl="0">
              <a:spcBef>
                <a:spcPts val="0"/>
              </a:spcBef>
              <a:spcAft>
                <a:spcPts val="0"/>
              </a:spcAft>
              <a:buNone/>
            </a:pPr>
            <a:r>
              <a:rPr lang="en" sz="1400" dirty="0">
                <a:solidFill>
                  <a:srgbClr val="000000"/>
                </a:solidFill>
                <a:latin typeface="Arial"/>
                <a:ea typeface="Arial"/>
                <a:cs typeface="Arial"/>
                <a:sym typeface="Arial"/>
              </a:rPr>
              <a:t>GROUP BY 1</a:t>
            </a:r>
            <a:endParaRPr sz="1400" dirty="0">
              <a:solidFill>
                <a:srgbClr val="000000"/>
              </a:solidFill>
              <a:latin typeface="Arial"/>
              <a:ea typeface="Arial"/>
              <a:cs typeface="Arial"/>
              <a:sym typeface="Arial"/>
            </a:endParaRPr>
          </a:p>
          <a:p>
            <a:pPr marL="0" lvl="0" indent="0" rtl="0">
              <a:spcBef>
                <a:spcPts val="0"/>
              </a:spcBef>
              <a:spcAft>
                <a:spcPts val="1600"/>
              </a:spcAft>
              <a:buNone/>
            </a:pPr>
            <a:endParaRPr dirty="0">
              <a:solidFill>
                <a:srgbClr val="000000"/>
              </a:solidFill>
            </a:endParaRPr>
          </a:p>
        </p:txBody>
      </p:sp>
      <p:cxnSp>
        <p:nvCxnSpPr>
          <p:cNvPr id="385" name="Shape 385"/>
          <p:cNvCxnSpPr>
            <a:cxnSpLocks/>
          </p:cNvCxnSpPr>
          <p:nvPr/>
        </p:nvCxnSpPr>
        <p:spPr>
          <a:xfrm>
            <a:off x="4044462" y="2508738"/>
            <a:ext cx="0" cy="2497016"/>
          </a:xfrm>
          <a:prstGeom prst="straightConnector1">
            <a:avLst/>
          </a:prstGeom>
          <a:noFill/>
          <a:ln w="9525" cap="flat" cmpd="sng">
            <a:solidFill>
              <a:schemeClr val="dk2"/>
            </a:solidFill>
            <a:prstDash val="solid"/>
            <a:round/>
            <a:headEnd type="none" w="med" len="med"/>
            <a:tailEnd type="none" w="med" len="med"/>
          </a:ln>
        </p:spPr>
      </p:cxnSp>
      <p:graphicFrame>
        <p:nvGraphicFramePr>
          <p:cNvPr id="386" name="Shape 386"/>
          <p:cNvGraphicFramePr/>
          <p:nvPr/>
        </p:nvGraphicFramePr>
        <p:xfrm>
          <a:off x="4753275" y="819950"/>
          <a:ext cx="2442000" cy="1188630"/>
        </p:xfrm>
        <a:graphic>
          <a:graphicData uri="http://schemas.openxmlformats.org/drawingml/2006/table">
            <a:tbl>
              <a:tblPr>
                <a:noFill/>
              </a:tblPr>
              <a:tblGrid>
                <a:gridCol w="1193925">
                  <a:extLst>
                    <a:ext uri="{9D8B030D-6E8A-4147-A177-3AD203B41FA5}">
                      <a16:colId xmlns:a16="http://schemas.microsoft.com/office/drawing/2014/main" val="20000"/>
                    </a:ext>
                  </a:extLst>
                </a:gridCol>
                <a:gridCol w="1248075">
                  <a:extLst>
                    <a:ext uri="{9D8B030D-6E8A-4147-A177-3AD203B41FA5}">
                      <a16:colId xmlns:a16="http://schemas.microsoft.com/office/drawing/2014/main" val="20001"/>
                    </a:ext>
                  </a:extLst>
                </a:gridCol>
              </a:tblGrid>
              <a:tr h="381000">
                <a:tc>
                  <a:txBody>
                    <a:bodyPr/>
                    <a:lstStyle/>
                    <a:p>
                      <a:pPr marL="0" lvl="0" indent="0" algn="ctr">
                        <a:spcBef>
                          <a:spcPts val="0"/>
                        </a:spcBef>
                        <a:spcAft>
                          <a:spcPts val="0"/>
                        </a:spcAft>
                        <a:buNone/>
                      </a:pPr>
                      <a:r>
                        <a:rPr lang="en" b="1"/>
                        <a:t>Field</a:t>
                      </a:r>
                      <a:endParaRPr b="1"/>
                    </a:p>
                  </a:txBody>
                  <a:tcPr marL="91425" marR="91425" marT="91425" marB="91425">
                    <a:solidFill>
                      <a:srgbClr val="D9D9D9"/>
                    </a:solidFill>
                  </a:tcPr>
                </a:tc>
                <a:tc>
                  <a:txBody>
                    <a:bodyPr/>
                    <a:lstStyle/>
                    <a:p>
                      <a:pPr marL="0" lvl="0" indent="0" algn="ctr">
                        <a:spcBef>
                          <a:spcPts val="0"/>
                        </a:spcBef>
                        <a:spcAft>
                          <a:spcPts val="0"/>
                        </a:spcAft>
                        <a:buNone/>
                      </a:pPr>
                      <a:r>
                        <a:rPr lang="en" b="1"/>
                        <a:t>Type</a:t>
                      </a:r>
                      <a:endParaRPr b="1"/>
                    </a:p>
                  </a:txBody>
                  <a:tcPr marL="91425" marR="91425" marT="91425" marB="91425">
                    <a:solidFill>
                      <a:srgbClr val="D9D9D9"/>
                    </a:solidFill>
                  </a:tcPr>
                </a:tc>
                <a:extLst>
                  <a:ext uri="{0D108BD9-81ED-4DB2-BD59-A6C34878D82A}">
                    <a16:rowId xmlns:a16="http://schemas.microsoft.com/office/drawing/2014/main" val="10000"/>
                  </a:ext>
                </a:extLst>
              </a:tr>
              <a:tr h="381000">
                <a:tc>
                  <a:txBody>
                    <a:bodyPr/>
                    <a:lstStyle/>
                    <a:p>
                      <a:pPr marL="0" lvl="0" indent="0">
                        <a:spcBef>
                          <a:spcPts val="0"/>
                        </a:spcBef>
                        <a:spcAft>
                          <a:spcPts val="0"/>
                        </a:spcAft>
                        <a:buNone/>
                      </a:pPr>
                      <a:r>
                        <a:rPr lang="en"/>
                        <a:t>Month</a:t>
                      </a:r>
                      <a:endParaRPr/>
                    </a:p>
                  </a:txBody>
                  <a:tcPr marL="91425" marR="91425" marT="91425" marB="91425"/>
                </a:tc>
                <a:tc>
                  <a:txBody>
                    <a:bodyPr/>
                    <a:lstStyle/>
                    <a:p>
                      <a:pPr marL="0" lvl="0" indent="0">
                        <a:spcBef>
                          <a:spcPts val="0"/>
                        </a:spcBef>
                        <a:spcAft>
                          <a:spcPts val="0"/>
                        </a:spcAft>
                        <a:buNone/>
                      </a:pPr>
                      <a:r>
                        <a:rPr lang="en"/>
                        <a:t>Int</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spcBef>
                          <a:spcPts val="0"/>
                        </a:spcBef>
                        <a:spcAft>
                          <a:spcPts val="0"/>
                        </a:spcAft>
                        <a:buNone/>
                      </a:pPr>
                      <a:r>
                        <a:rPr lang="en"/>
                        <a:t>Revenue</a:t>
                      </a:r>
                      <a:endParaRPr/>
                    </a:p>
                  </a:txBody>
                  <a:tcPr marL="91425" marR="91425" marT="91425" marB="91425"/>
                </a:tc>
                <a:tc>
                  <a:txBody>
                    <a:bodyPr/>
                    <a:lstStyle/>
                    <a:p>
                      <a:pPr marL="0" lvl="0" indent="0">
                        <a:spcBef>
                          <a:spcPts val="0"/>
                        </a:spcBef>
                        <a:spcAft>
                          <a:spcPts val="0"/>
                        </a:spcAft>
                        <a:buNone/>
                      </a:pPr>
                      <a:r>
                        <a:rPr lang="en"/>
                        <a:t>Float</a:t>
                      </a:r>
                      <a:endParaRPr/>
                    </a:p>
                  </a:txBody>
                  <a:tcPr marL="91425" marR="91425" marT="91425" marB="914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794362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Shape 74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Over Partition By</a:t>
            </a:r>
            <a:endParaRPr dirty="0"/>
          </a:p>
        </p:txBody>
      </p:sp>
      <p:sp>
        <p:nvSpPr>
          <p:cNvPr id="748" name="Shape 748"/>
          <p:cNvSpPr txBox="1">
            <a:spLocks noGrp="1"/>
          </p:cNvSpPr>
          <p:nvPr>
            <p:ph type="body" idx="1"/>
          </p:nvPr>
        </p:nvSpPr>
        <p:spPr>
          <a:xfrm>
            <a:off x="1303800" y="1468921"/>
            <a:ext cx="7030500" cy="2541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800" dirty="0">
                <a:solidFill>
                  <a:srgbClr val="000000"/>
                </a:solidFill>
              </a:rPr>
              <a:t>FUNCTION() OVER (PATITION BY x ORDER BY y ASC/DESC)</a:t>
            </a:r>
          </a:p>
          <a:p>
            <a:pPr marL="0" lvl="0" indent="0">
              <a:spcBef>
                <a:spcPts val="0"/>
              </a:spcBef>
              <a:spcAft>
                <a:spcPts val="0"/>
              </a:spcAft>
              <a:buNone/>
            </a:pPr>
            <a:endParaRPr lang="en-US" sz="1800" dirty="0">
              <a:solidFill>
                <a:srgbClr val="000000"/>
              </a:solidFill>
            </a:endParaRPr>
          </a:p>
          <a:p>
            <a:pPr marL="0" lvl="0" indent="0">
              <a:spcBef>
                <a:spcPts val="0"/>
              </a:spcBef>
              <a:spcAft>
                <a:spcPts val="0"/>
              </a:spcAft>
              <a:buNone/>
            </a:pPr>
            <a:r>
              <a:rPr lang="en-US" sz="1800" i="1" dirty="0">
                <a:solidFill>
                  <a:srgbClr val="000000"/>
                </a:solidFill>
              </a:rPr>
              <a:t>Ex. RANK() OVER (PARTITION BY x ORDER BY y DESC)</a:t>
            </a:r>
          </a:p>
          <a:p>
            <a:pPr marL="0" lvl="0" indent="0">
              <a:spcBef>
                <a:spcPts val="0"/>
              </a:spcBef>
              <a:spcAft>
                <a:spcPts val="0"/>
              </a:spcAft>
              <a:buNone/>
            </a:pPr>
            <a:r>
              <a:rPr lang="en-US" sz="1800" i="1" dirty="0">
                <a:solidFill>
                  <a:srgbClr val="000000"/>
                </a:solidFill>
              </a:rPr>
              <a:t>	Apply rank() function </a:t>
            </a:r>
          </a:p>
          <a:p>
            <a:pPr marL="0" indent="0">
              <a:buNone/>
            </a:pPr>
            <a:r>
              <a:rPr lang="en-US" sz="1800" i="1" dirty="0">
                <a:solidFill>
                  <a:srgbClr val="000000"/>
                </a:solidFill>
              </a:rPr>
              <a:t>	OVER- for the set of rows….</a:t>
            </a:r>
          </a:p>
          <a:p>
            <a:pPr marL="0" indent="0">
              <a:buNone/>
            </a:pPr>
            <a:r>
              <a:rPr lang="en-US" sz="1800" i="1" dirty="0">
                <a:solidFill>
                  <a:srgbClr val="000000"/>
                </a:solidFill>
              </a:rPr>
              <a:t>	PARTITION BY x  – with the same value of x</a:t>
            </a:r>
          </a:p>
          <a:p>
            <a:pPr marL="0" indent="0">
              <a:buNone/>
            </a:pPr>
            <a:r>
              <a:rPr lang="en-US" sz="1800" i="1" dirty="0">
                <a:solidFill>
                  <a:srgbClr val="000000"/>
                </a:solidFill>
              </a:rPr>
              <a:t>	ORDER BY y DESC – in descending order of y</a:t>
            </a:r>
          </a:p>
          <a:p>
            <a:pPr marL="0" lvl="0" indent="0">
              <a:spcBef>
                <a:spcPts val="0"/>
              </a:spcBef>
              <a:spcAft>
                <a:spcPts val="0"/>
              </a:spcAft>
              <a:buNone/>
            </a:pPr>
            <a:endParaRPr lang="en-US" sz="1800" dirty="0">
              <a:solidFill>
                <a:srgbClr val="000000"/>
              </a:solidFill>
            </a:endParaRPr>
          </a:p>
          <a:p>
            <a:pPr marL="0" lvl="0" indent="0">
              <a:spcBef>
                <a:spcPts val="0"/>
              </a:spcBef>
              <a:spcAft>
                <a:spcPts val="0"/>
              </a:spcAft>
              <a:buNone/>
            </a:pPr>
            <a:r>
              <a:rPr lang="en-US" sz="1800" dirty="0">
                <a:solidFill>
                  <a:srgbClr val="000000"/>
                </a:solidFill>
              </a:rPr>
              <a:t>Frequently used functions:</a:t>
            </a:r>
          </a:p>
          <a:p>
            <a:pPr marL="0" lvl="0" indent="0">
              <a:buNone/>
            </a:pPr>
            <a:r>
              <a:rPr lang="en" sz="1800" dirty="0"/>
              <a:t>RANK(), ROW_NUMBER() AND DENSE_RANK()</a:t>
            </a:r>
            <a:r>
              <a:rPr lang="en-US" sz="1800" dirty="0">
                <a:solidFill>
                  <a:srgbClr val="000000"/>
                </a:solidFill>
              </a:rPr>
              <a:t> </a:t>
            </a:r>
          </a:p>
          <a:p>
            <a:pPr marL="0" lvl="0" indent="0">
              <a:buNone/>
            </a:pPr>
            <a:endParaRPr sz="1800" dirty="0">
              <a:solidFill>
                <a:srgbClr val="000000"/>
              </a:solidFill>
            </a:endParaRPr>
          </a:p>
        </p:txBody>
      </p:sp>
      <p:sp>
        <p:nvSpPr>
          <p:cNvPr id="2" name="TextBox 1">
            <a:extLst>
              <a:ext uri="{FF2B5EF4-FFF2-40B4-BE49-F238E27FC236}">
                <a16:creationId xmlns:a16="http://schemas.microsoft.com/office/drawing/2014/main" id="{429DCA3A-9FB1-F246-8DF4-500553380818}"/>
              </a:ext>
            </a:extLst>
          </p:cNvPr>
          <p:cNvSpPr txBox="1"/>
          <p:nvPr/>
        </p:nvSpPr>
        <p:spPr>
          <a:xfrm>
            <a:off x="351692" y="4876800"/>
            <a:ext cx="1787669" cy="276999"/>
          </a:xfrm>
          <a:prstGeom prst="rect">
            <a:avLst/>
          </a:prstGeom>
          <a:noFill/>
        </p:spPr>
        <p:txBody>
          <a:bodyPr wrap="none" rtlCol="0">
            <a:spAutoFit/>
          </a:bodyPr>
          <a:lstStyle/>
          <a:p>
            <a:r>
              <a:rPr lang="en-US" sz="1200" dirty="0"/>
              <a:t>Not available in MySQL</a:t>
            </a:r>
          </a:p>
        </p:txBody>
      </p:sp>
    </p:spTree>
    <p:extLst>
      <p:ext uri="{BB962C8B-B14F-4D97-AF65-F5344CB8AC3E}">
        <p14:creationId xmlns:p14="http://schemas.microsoft.com/office/powerpoint/2010/main" val="704708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endParaRPr dirty="0"/>
          </a:p>
          <a:p>
            <a:pPr marL="0" lvl="0" indent="0">
              <a:spcBef>
                <a:spcPts val="0"/>
              </a:spcBef>
              <a:spcAft>
                <a:spcPts val="0"/>
              </a:spcAft>
              <a:buNone/>
            </a:pPr>
            <a:r>
              <a:rPr lang="en-US" dirty="0"/>
              <a:t>Database Basics</a:t>
            </a:r>
            <a:endParaRPr dirty="0"/>
          </a:p>
        </p:txBody>
      </p:sp>
    </p:spTree>
    <p:extLst>
      <p:ext uri="{BB962C8B-B14F-4D97-AF65-F5344CB8AC3E}">
        <p14:creationId xmlns:p14="http://schemas.microsoft.com/office/powerpoint/2010/main" val="27419138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RANK(), ROW_NUMBER() AND DENSE_RANK()</a:t>
            </a:r>
            <a:endParaRPr dirty="0"/>
          </a:p>
        </p:txBody>
      </p:sp>
      <p:graphicFrame>
        <p:nvGraphicFramePr>
          <p:cNvPr id="360" name="Shape 360"/>
          <p:cNvGraphicFramePr/>
          <p:nvPr/>
        </p:nvGraphicFramePr>
        <p:xfrm>
          <a:off x="693825" y="1773150"/>
          <a:ext cx="5797000" cy="2609664"/>
        </p:xfrm>
        <a:graphic>
          <a:graphicData uri="http://schemas.openxmlformats.org/drawingml/2006/table">
            <a:tbl>
              <a:tblPr>
                <a:noFill/>
              </a:tblPr>
              <a:tblGrid>
                <a:gridCol w="1449250">
                  <a:extLst>
                    <a:ext uri="{9D8B030D-6E8A-4147-A177-3AD203B41FA5}">
                      <a16:colId xmlns:a16="http://schemas.microsoft.com/office/drawing/2014/main" val="20000"/>
                    </a:ext>
                  </a:extLst>
                </a:gridCol>
                <a:gridCol w="1449250">
                  <a:extLst>
                    <a:ext uri="{9D8B030D-6E8A-4147-A177-3AD203B41FA5}">
                      <a16:colId xmlns:a16="http://schemas.microsoft.com/office/drawing/2014/main" val="20001"/>
                    </a:ext>
                  </a:extLst>
                </a:gridCol>
                <a:gridCol w="1449250">
                  <a:extLst>
                    <a:ext uri="{9D8B030D-6E8A-4147-A177-3AD203B41FA5}">
                      <a16:colId xmlns:a16="http://schemas.microsoft.com/office/drawing/2014/main" val="20002"/>
                    </a:ext>
                  </a:extLst>
                </a:gridCol>
                <a:gridCol w="1449250">
                  <a:extLst>
                    <a:ext uri="{9D8B030D-6E8A-4147-A177-3AD203B41FA5}">
                      <a16:colId xmlns:a16="http://schemas.microsoft.com/office/drawing/2014/main" val="20003"/>
                    </a:ext>
                  </a:extLst>
                </a:gridCol>
              </a:tblGrid>
              <a:tr h="258275">
                <a:tc>
                  <a:txBody>
                    <a:bodyPr/>
                    <a:lstStyle/>
                    <a:p>
                      <a:pPr marL="0" lvl="0" indent="0" algn="ctr" rtl="0">
                        <a:lnSpc>
                          <a:spcPct val="115000"/>
                        </a:lnSpc>
                        <a:spcBef>
                          <a:spcPts val="0"/>
                        </a:spcBef>
                        <a:spcAft>
                          <a:spcPts val="0"/>
                        </a:spcAft>
                        <a:buNone/>
                      </a:pPr>
                      <a:r>
                        <a:rPr lang="en" b="1">
                          <a:solidFill>
                            <a:srgbClr val="303336"/>
                          </a:solidFill>
                          <a:latin typeface="Proxima Nova"/>
                          <a:ea typeface="Proxima Nova"/>
                          <a:cs typeface="Proxima Nova"/>
                          <a:sym typeface="Proxima Nova"/>
                        </a:rPr>
                        <a:t>ACTUAL Data</a:t>
                      </a:r>
                      <a:endParaRPr b="1">
                        <a:solidFill>
                          <a:srgbClr val="303336"/>
                        </a:solidFill>
                        <a:latin typeface="Proxima Nova"/>
                        <a:ea typeface="Proxima Nova"/>
                        <a:cs typeface="Proxima Nova"/>
                        <a:sym typeface="Proxima Nov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99999"/>
                    </a:solidFill>
                  </a:tcPr>
                </a:tc>
                <a:tc>
                  <a:txBody>
                    <a:bodyPr/>
                    <a:lstStyle/>
                    <a:p>
                      <a:pPr marL="0" lvl="0" indent="0" algn="ctr" rtl="0">
                        <a:lnSpc>
                          <a:spcPct val="115000"/>
                        </a:lnSpc>
                        <a:spcBef>
                          <a:spcPts val="0"/>
                        </a:spcBef>
                        <a:spcAft>
                          <a:spcPts val="0"/>
                        </a:spcAft>
                        <a:buNone/>
                      </a:pPr>
                      <a:r>
                        <a:rPr lang="en" b="1">
                          <a:solidFill>
                            <a:srgbClr val="303336"/>
                          </a:solidFill>
                          <a:latin typeface="Proxima Nova"/>
                          <a:ea typeface="Proxima Nova"/>
                          <a:cs typeface="Proxima Nova"/>
                          <a:sym typeface="Proxima Nova"/>
                        </a:rPr>
                        <a:t>ROW_NUMBER</a:t>
                      </a:r>
                      <a:endParaRPr b="1">
                        <a:solidFill>
                          <a:srgbClr val="303336"/>
                        </a:solidFill>
                        <a:latin typeface="Proxima Nova"/>
                        <a:ea typeface="Proxima Nova"/>
                        <a:cs typeface="Proxima Nova"/>
                        <a:sym typeface="Proxima Nov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99999"/>
                    </a:solidFill>
                  </a:tcPr>
                </a:tc>
                <a:tc>
                  <a:txBody>
                    <a:bodyPr/>
                    <a:lstStyle/>
                    <a:p>
                      <a:pPr marL="0" lvl="0" indent="0" algn="ctr" rtl="0">
                        <a:lnSpc>
                          <a:spcPct val="115000"/>
                        </a:lnSpc>
                        <a:spcBef>
                          <a:spcPts val="0"/>
                        </a:spcBef>
                        <a:spcAft>
                          <a:spcPts val="0"/>
                        </a:spcAft>
                        <a:buNone/>
                      </a:pPr>
                      <a:r>
                        <a:rPr lang="en" b="1">
                          <a:solidFill>
                            <a:srgbClr val="303336"/>
                          </a:solidFill>
                          <a:latin typeface="Proxima Nova"/>
                          <a:ea typeface="Proxima Nova"/>
                          <a:cs typeface="Proxima Nova"/>
                          <a:sym typeface="Proxima Nova"/>
                        </a:rPr>
                        <a:t>RANK</a:t>
                      </a:r>
                      <a:endParaRPr b="1">
                        <a:solidFill>
                          <a:srgbClr val="303336"/>
                        </a:solidFill>
                        <a:latin typeface="Proxima Nova"/>
                        <a:ea typeface="Proxima Nova"/>
                        <a:cs typeface="Proxima Nova"/>
                        <a:sym typeface="Proxima Nov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99999"/>
                    </a:solidFill>
                  </a:tcPr>
                </a:tc>
                <a:tc>
                  <a:txBody>
                    <a:bodyPr/>
                    <a:lstStyle/>
                    <a:p>
                      <a:pPr marL="0" lvl="0" indent="0" algn="ctr" rtl="0">
                        <a:lnSpc>
                          <a:spcPct val="115000"/>
                        </a:lnSpc>
                        <a:spcBef>
                          <a:spcPts val="0"/>
                        </a:spcBef>
                        <a:spcAft>
                          <a:spcPts val="0"/>
                        </a:spcAft>
                        <a:buNone/>
                      </a:pPr>
                      <a:r>
                        <a:rPr lang="en" b="1">
                          <a:solidFill>
                            <a:srgbClr val="303336"/>
                          </a:solidFill>
                          <a:latin typeface="Proxima Nova"/>
                          <a:ea typeface="Proxima Nova"/>
                          <a:cs typeface="Proxima Nova"/>
                          <a:sym typeface="Proxima Nova"/>
                        </a:rPr>
                        <a:t>DENSE_RANK</a:t>
                      </a:r>
                      <a:endParaRPr b="1">
                        <a:solidFill>
                          <a:srgbClr val="303336"/>
                        </a:solidFill>
                        <a:latin typeface="Proxima Nova"/>
                        <a:ea typeface="Proxima Nova"/>
                        <a:cs typeface="Proxima Nova"/>
                        <a:sym typeface="Proxima Nov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290775">
                <a:tc>
                  <a:txBody>
                    <a:bodyPr/>
                    <a:lstStyle/>
                    <a:p>
                      <a:pPr marL="0" lvl="0" indent="0" algn="ctr" rtl="0">
                        <a:lnSpc>
                          <a:spcPct val="115000"/>
                        </a:lnSpc>
                        <a:spcBef>
                          <a:spcPts val="0"/>
                        </a:spcBef>
                        <a:spcAft>
                          <a:spcPts val="0"/>
                        </a:spcAft>
                        <a:buNone/>
                      </a:pPr>
                      <a:r>
                        <a:rPr lang="en">
                          <a:solidFill>
                            <a:srgbClr val="303336"/>
                          </a:solidFill>
                          <a:latin typeface="Proxima Nova"/>
                          <a:ea typeface="Proxima Nova"/>
                          <a:cs typeface="Proxima Nova"/>
                          <a:sym typeface="Proxima Nova"/>
                        </a:rPr>
                        <a:t>1</a:t>
                      </a:r>
                      <a:endParaRPr>
                        <a:solidFill>
                          <a:srgbClr val="303336"/>
                        </a:solidFill>
                        <a:latin typeface="Proxima Nova"/>
                        <a:ea typeface="Proxima Nova"/>
                        <a:cs typeface="Proxima Nova"/>
                        <a:sym typeface="Proxima Nov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303336"/>
                          </a:solidFill>
                          <a:latin typeface="Proxima Nova"/>
                          <a:ea typeface="Proxima Nova"/>
                          <a:cs typeface="Proxima Nova"/>
                          <a:sym typeface="Proxima Nova"/>
                        </a:rPr>
                        <a:t>2</a:t>
                      </a:r>
                      <a:endParaRPr>
                        <a:solidFill>
                          <a:srgbClr val="303336"/>
                        </a:solidFill>
                        <a:latin typeface="Proxima Nova"/>
                        <a:ea typeface="Proxima Nova"/>
                        <a:cs typeface="Proxima Nova"/>
                        <a:sym typeface="Proxima Nov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303336"/>
                          </a:solidFill>
                          <a:latin typeface="Proxima Nova"/>
                          <a:ea typeface="Proxima Nova"/>
                          <a:cs typeface="Proxima Nova"/>
                          <a:sym typeface="Proxima Nova"/>
                        </a:rPr>
                        <a:t>1</a:t>
                      </a:r>
                      <a:endParaRPr>
                        <a:solidFill>
                          <a:srgbClr val="303336"/>
                        </a:solidFill>
                        <a:latin typeface="Proxima Nova"/>
                        <a:ea typeface="Proxima Nova"/>
                        <a:cs typeface="Proxima Nova"/>
                        <a:sym typeface="Proxima Nov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303336"/>
                          </a:solidFill>
                          <a:latin typeface="Proxima Nova"/>
                          <a:ea typeface="Proxima Nova"/>
                          <a:cs typeface="Proxima Nova"/>
                          <a:sym typeface="Proxima Nova"/>
                        </a:rPr>
                        <a:t>1</a:t>
                      </a:r>
                      <a:endParaRPr>
                        <a:solidFill>
                          <a:srgbClr val="303336"/>
                        </a:solidFill>
                        <a:latin typeface="Proxima Nova"/>
                        <a:ea typeface="Proxima Nova"/>
                        <a:cs typeface="Proxima Nova"/>
                        <a:sym typeface="Proxima Nov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90775">
                <a:tc>
                  <a:txBody>
                    <a:bodyPr/>
                    <a:lstStyle/>
                    <a:p>
                      <a:pPr marL="0" lvl="0" indent="0" algn="ctr" rtl="0">
                        <a:lnSpc>
                          <a:spcPct val="115000"/>
                        </a:lnSpc>
                        <a:spcBef>
                          <a:spcPts val="0"/>
                        </a:spcBef>
                        <a:spcAft>
                          <a:spcPts val="0"/>
                        </a:spcAft>
                        <a:buNone/>
                      </a:pPr>
                      <a:r>
                        <a:rPr lang="en">
                          <a:solidFill>
                            <a:srgbClr val="303336"/>
                          </a:solidFill>
                          <a:latin typeface="Proxima Nova"/>
                          <a:ea typeface="Proxima Nova"/>
                          <a:cs typeface="Proxima Nova"/>
                          <a:sym typeface="Proxima Nova"/>
                        </a:rPr>
                        <a:t>1</a:t>
                      </a:r>
                      <a:endParaRPr>
                        <a:solidFill>
                          <a:srgbClr val="303336"/>
                        </a:solidFill>
                        <a:latin typeface="Proxima Nova"/>
                        <a:ea typeface="Proxima Nova"/>
                        <a:cs typeface="Proxima Nova"/>
                        <a:sym typeface="Proxima Nov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303336"/>
                          </a:solidFill>
                          <a:latin typeface="Proxima Nova"/>
                          <a:ea typeface="Proxima Nova"/>
                          <a:cs typeface="Proxima Nova"/>
                          <a:sym typeface="Proxima Nova"/>
                        </a:rPr>
                        <a:t>1</a:t>
                      </a:r>
                      <a:endParaRPr>
                        <a:solidFill>
                          <a:srgbClr val="303336"/>
                        </a:solidFill>
                        <a:latin typeface="Proxima Nova"/>
                        <a:ea typeface="Proxima Nova"/>
                        <a:cs typeface="Proxima Nova"/>
                        <a:sym typeface="Proxima Nov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303336"/>
                          </a:solidFill>
                          <a:latin typeface="Proxima Nova"/>
                          <a:ea typeface="Proxima Nova"/>
                          <a:cs typeface="Proxima Nova"/>
                          <a:sym typeface="Proxima Nova"/>
                        </a:rPr>
                        <a:t>1</a:t>
                      </a:r>
                      <a:endParaRPr>
                        <a:solidFill>
                          <a:srgbClr val="303336"/>
                        </a:solidFill>
                        <a:latin typeface="Proxima Nova"/>
                        <a:ea typeface="Proxima Nova"/>
                        <a:cs typeface="Proxima Nova"/>
                        <a:sym typeface="Proxima Nov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303336"/>
                          </a:solidFill>
                          <a:latin typeface="Proxima Nova"/>
                          <a:ea typeface="Proxima Nova"/>
                          <a:cs typeface="Proxima Nova"/>
                          <a:sym typeface="Proxima Nova"/>
                        </a:rPr>
                        <a:t>1</a:t>
                      </a:r>
                      <a:endParaRPr>
                        <a:solidFill>
                          <a:srgbClr val="303336"/>
                        </a:solidFill>
                        <a:latin typeface="Proxima Nova"/>
                        <a:ea typeface="Proxima Nova"/>
                        <a:cs typeface="Proxima Nova"/>
                        <a:sym typeface="Proxima Nov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90775">
                <a:tc>
                  <a:txBody>
                    <a:bodyPr/>
                    <a:lstStyle/>
                    <a:p>
                      <a:pPr marL="0" lvl="0" indent="0" algn="ctr" rtl="0">
                        <a:lnSpc>
                          <a:spcPct val="115000"/>
                        </a:lnSpc>
                        <a:spcBef>
                          <a:spcPts val="0"/>
                        </a:spcBef>
                        <a:spcAft>
                          <a:spcPts val="0"/>
                        </a:spcAft>
                        <a:buNone/>
                      </a:pPr>
                      <a:r>
                        <a:rPr lang="en">
                          <a:solidFill>
                            <a:srgbClr val="303336"/>
                          </a:solidFill>
                          <a:latin typeface="Proxima Nova"/>
                          <a:ea typeface="Proxima Nova"/>
                          <a:cs typeface="Proxima Nova"/>
                          <a:sym typeface="Proxima Nova"/>
                        </a:rPr>
                        <a:t>1</a:t>
                      </a:r>
                      <a:endParaRPr>
                        <a:solidFill>
                          <a:srgbClr val="303336"/>
                        </a:solidFill>
                        <a:latin typeface="Proxima Nova"/>
                        <a:ea typeface="Proxima Nova"/>
                        <a:cs typeface="Proxima Nova"/>
                        <a:sym typeface="Proxima Nov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303336"/>
                          </a:solidFill>
                          <a:latin typeface="Proxima Nova"/>
                          <a:ea typeface="Proxima Nova"/>
                          <a:cs typeface="Proxima Nova"/>
                          <a:sym typeface="Proxima Nova"/>
                        </a:rPr>
                        <a:t>3</a:t>
                      </a:r>
                      <a:endParaRPr>
                        <a:solidFill>
                          <a:srgbClr val="303336"/>
                        </a:solidFill>
                        <a:latin typeface="Proxima Nova"/>
                        <a:ea typeface="Proxima Nova"/>
                        <a:cs typeface="Proxima Nova"/>
                        <a:sym typeface="Proxima Nov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303336"/>
                          </a:solidFill>
                          <a:latin typeface="Proxima Nova"/>
                          <a:ea typeface="Proxima Nova"/>
                          <a:cs typeface="Proxima Nova"/>
                          <a:sym typeface="Proxima Nova"/>
                        </a:rPr>
                        <a:t>1</a:t>
                      </a:r>
                      <a:endParaRPr>
                        <a:solidFill>
                          <a:srgbClr val="303336"/>
                        </a:solidFill>
                        <a:latin typeface="Proxima Nova"/>
                        <a:ea typeface="Proxima Nova"/>
                        <a:cs typeface="Proxima Nova"/>
                        <a:sym typeface="Proxima Nov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303336"/>
                          </a:solidFill>
                          <a:latin typeface="Proxima Nova"/>
                          <a:ea typeface="Proxima Nova"/>
                          <a:cs typeface="Proxima Nova"/>
                          <a:sym typeface="Proxima Nova"/>
                        </a:rPr>
                        <a:t>1</a:t>
                      </a:r>
                      <a:endParaRPr>
                        <a:solidFill>
                          <a:srgbClr val="303336"/>
                        </a:solidFill>
                        <a:latin typeface="Proxima Nova"/>
                        <a:ea typeface="Proxima Nova"/>
                        <a:cs typeface="Proxima Nova"/>
                        <a:sym typeface="Proxima Nov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90775">
                <a:tc>
                  <a:txBody>
                    <a:bodyPr/>
                    <a:lstStyle/>
                    <a:p>
                      <a:pPr marL="0" lvl="0" indent="0" algn="ctr" rtl="0">
                        <a:lnSpc>
                          <a:spcPct val="115000"/>
                        </a:lnSpc>
                        <a:spcBef>
                          <a:spcPts val="0"/>
                        </a:spcBef>
                        <a:spcAft>
                          <a:spcPts val="0"/>
                        </a:spcAft>
                        <a:buNone/>
                      </a:pPr>
                      <a:r>
                        <a:rPr lang="en">
                          <a:solidFill>
                            <a:srgbClr val="303336"/>
                          </a:solidFill>
                          <a:latin typeface="Proxima Nova"/>
                          <a:ea typeface="Proxima Nova"/>
                          <a:cs typeface="Proxima Nova"/>
                          <a:sym typeface="Proxima Nova"/>
                        </a:rPr>
                        <a:t>3</a:t>
                      </a:r>
                      <a:endParaRPr>
                        <a:solidFill>
                          <a:srgbClr val="303336"/>
                        </a:solidFill>
                        <a:latin typeface="Proxima Nova"/>
                        <a:ea typeface="Proxima Nova"/>
                        <a:cs typeface="Proxima Nova"/>
                        <a:sym typeface="Proxima Nov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303336"/>
                          </a:solidFill>
                          <a:latin typeface="Proxima Nova"/>
                          <a:ea typeface="Proxima Nova"/>
                          <a:cs typeface="Proxima Nova"/>
                          <a:sym typeface="Proxima Nova"/>
                        </a:rPr>
                        <a:t>5</a:t>
                      </a:r>
                      <a:endParaRPr>
                        <a:solidFill>
                          <a:srgbClr val="303336"/>
                        </a:solidFill>
                        <a:latin typeface="Proxima Nova"/>
                        <a:ea typeface="Proxima Nova"/>
                        <a:cs typeface="Proxima Nova"/>
                        <a:sym typeface="Proxima Nov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303336"/>
                          </a:solidFill>
                          <a:latin typeface="Proxima Nova"/>
                          <a:ea typeface="Proxima Nova"/>
                          <a:cs typeface="Proxima Nova"/>
                          <a:sym typeface="Proxima Nova"/>
                        </a:rPr>
                        <a:t>5</a:t>
                      </a:r>
                      <a:endParaRPr>
                        <a:solidFill>
                          <a:srgbClr val="303336"/>
                        </a:solidFill>
                        <a:latin typeface="Proxima Nova"/>
                        <a:ea typeface="Proxima Nova"/>
                        <a:cs typeface="Proxima Nova"/>
                        <a:sym typeface="Proxima Nov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303336"/>
                          </a:solidFill>
                          <a:latin typeface="Proxima Nova"/>
                          <a:ea typeface="Proxima Nova"/>
                          <a:cs typeface="Proxima Nova"/>
                          <a:sym typeface="Proxima Nova"/>
                        </a:rPr>
                        <a:t>3</a:t>
                      </a:r>
                      <a:endParaRPr>
                        <a:solidFill>
                          <a:srgbClr val="303336"/>
                        </a:solidFill>
                        <a:latin typeface="Proxima Nova"/>
                        <a:ea typeface="Proxima Nova"/>
                        <a:cs typeface="Proxima Nova"/>
                        <a:sym typeface="Proxima Nov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90775">
                <a:tc>
                  <a:txBody>
                    <a:bodyPr/>
                    <a:lstStyle/>
                    <a:p>
                      <a:pPr marL="0" lvl="0" indent="0" algn="ctr" rtl="0">
                        <a:lnSpc>
                          <a:spcPct val="115000"/>
                        </a:lnSpc>
                        <a:spcBef>
                          <a:spcPts val="0"/>
                        </a:spcBef>
                        <a:spcAft>
                          <a:spcPts val="0"/>
                        </a:spcAft>
                        <a:buNone/>
                      </a:pPr>
                      <a:r>
                        <a:rPr lang="en">
                          <a:solidFill>
                            <a:srgbClr val="303336"/>
                          </a:solidFill>
                          <a:latin typeface="Proxima Nova"/>
                          <a:ea typeface="Proxima Nova"/>
                          <a:cs typeface="Proxima Nova"/>
                          <a:sym typeface="Proxima Nova"/>
                        </a:rPr>
                        <a:t>3</a:t>
                      </a:r>
                      <a:endParaRPr>
                        <a:solidFill>
                          <a:srgbClr val="303336"/>
                        </a:solidFill>
                        <a:latin typeface="Proxima Nova"/>
                        <a:ea typeface="Proxima Nova"/>
                        <a:cs typeface="Proxima Nova"/>
                        <a:sym typeface="Proxima Nov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303336"/>
                          </a:solidFill>
                          <a:latin typeface="Proxima Nova"/>
                          <a:ea typeface="Proxima Nova"/>
                          <a:cs typeface="Proxima Nova"/>
                          <a:sym typeface="Proxima Nova"/>
                        </a:rPr>
                        <a:t>6</a:t>
                      </a:r>
                      <a:endParaRPr>
                        <a:solidFill>
                          <a:srgbClr val="303336"/>
                        </a:solidFill>
                        <a:latin typeface="Proxima Nova"/>
                        <a:ea typeface="Proxima Nova"/>
                        <a:cs typeface="Proxima Nova"/>
                        <a:sym typeface="Proxima Nov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303336"/>
                          </a:solidFill>
                          <a:latin typeface="Proxima Nova"/>
                          <a:ea typeface="Proxima Nova"/>
                          <a:cs typeface="Proxima Nova"/>
                          <a:sym typeface="Proxima Nova"/>
                        </a:rPr>
                        <a:t>5</a:t>
                      </a:r>
                      <a:endParaRPr>
                        <a:solidFill>
                          <a:srgbClr val="303336"/>
                        </a:solidFill>
                        <a:latin typeface="Proxima Nova"/>
                        <a:ea typeface="Proxima Nova"/>
                        <a:cs typeface="Proxima Nova"/>
                        <a:sym typeface="Proxima Nov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303336"/>
                          </a:solidFill>
                          <a:latin typeface="Proxima Nova"/>
                          <a:ea typeface="Proxima Nova"/>
                          <a:cs typeface="Proxima Nova"/>
                          <a:sym typeface="Proxima Nova"/>
                        </a:rPr>
                        <a:t>3</a:t>
                      </a:r>
                      <a:endParaRPr>
                        <a:solidFill>
                          <a:srgbClr val="303336"/>
                        </a:solidFill>
                        <a:latin typeface="Proxima Nova"/>
                        <a:ea typeface="Proxima Nova"/>
                        <a:cs typeface="Proxima Nova"/>
                        <a:sym typeface="Proxima Nov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90775">
                <a:tc>
                  <a:txBody>
                    <a:bodyPr/>
                    <a:lstStyle/>
                    <a:p>
                      <a:pPr marL="0" lvl="0" indent="0" algn="ctr" rtl="0">
                        <a:lnSpc>
                          <a:spcPct val="115000"/>
                        </a:lnSpc>
                        <a:spcBef>
                          <a:spcPts val="0"/>
                        </a:spcBef>
                        <a:spcAft>
                          <a:spcPts val="0"/>
                        </a:spcAft>
                        <a:buNone/>
                      </a:pPr>
                      <a:r>
                        <a:rPr lang="en">
                          <a:solidFill>
                            <a:srgbClr val="303336"/>
                          </a:solidFill>
                          <a:latin typeface="Proxima Nova"/>
                          <a:ea typeface="Proxima Nova"/>
                          <a:cs typeface="Proxima Nova"/>
                          <a:sym typeface="Proxima Nova"/>
                        </a:rPr>
                        <a:t>4</a:t>
                      </a:r>
                      <a:endParaRPr>
                        <a:solidFill>
                          <a:srgbClr val="303336"/>
                        </a:solidFill>
                        <a:latin typeface="Proxima Nova"/>
                        <a:ea typeface="Proxima Nova"/>
                        <a:cs typeface="Proxima Nova"/>
                        <a:sym typeface="Proxima Nov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303336"/>
                          </a:solidFill>
                          <a:latin typeface="Proxima Nova"/>
                          <a:ea typeface="Proxima Nova"/>
                          <a:cs typeface="Proxima Nova"/>
                          <a:sym typeface="Proxima Nova"/>
                        </a:rPr>
                        <a:t>7</a:t>
                      </a:r>
                      <a:endParaRPr>
                        <a:solidFill>
                          <a:srgbClr val="303336"/>
                        </a:solidFill>
                        <a:latin typeface="Proxima Nova"/>
                        <a:ea typeface="Proxima Nova"/>
                        <a:cs typeface="Proxima Nova"/>
                        <a:sym typeface="Proxima Nov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303336"/>
                          </a:solidFill>
                          <a:latin typeface="Proxima Nova"/>
                          <a:ea typeface="Proxima Nova"/>
                          <a:cs typeface="Proxima Nova"/>
                          <a:sym typeface="Proxima Nova"/>
                        </a:rPr>
                        <a:t>7</a:t>
                      </a:r>
                      <a:endParaRPr>
                        <a:solidFill>
                          <a:srgbClr val="303336"/>
                        </a:solidFill>
                        <a:latin typeface="Proxima Nova"/>
                        <a:ea typeface="Proxima Nova"/>
                        <a:cs typeface="Proxima Nova"/>
                        <a:sym typeface="Proxima Nov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303336"/>
                          </a:solidFill>
                          <a:latin typeface="Proxima Nova"/>
                          <a:ea typeface="Proxima Nova"/>
                          <a:cs typeface="Proxima Nova"/>
                          <a:sym typeface="Proxima Nova"/>
                        </a:rPr>
                        <a:t>4</a:t>
                      </a:r>
                      <a:endParaRPr>
                        <a:solidFill>
                          <a:srgbClr val="303336"/>
                        </a:solidFill>
                        <a:latin typeface="Proxima Nova"/>
                        <a:ea typeface="Proxima Nova"/>
                        <a:cs typeface="Proxima Nova"/>
                        <a:sym typeface="Proxima Nov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90775">
                <a:tc>
                  <a:txBody>
                    <a:bodyPr/>
                    <a:lstStyle/>
                    <a:p>
                      <a:pPr marL="0" lvl="0" indent="0" algn="ctr" rtl="0">
                        <a:lnSpc>
                          <a:spcPct val="115000"/>
                        </a:lnSpc>
                        <a:spcBef>
                          <a:spcPts val="0"/>
                        </a:spcBef>
                        <a:spcAft>
                          <a:spcPts val="0"/>
                        </a:spcAft>
                        <a:buNone/>
                      </a:pPr>
                      <a:r>
                        <a:rPr lang="en">
                          <a:solidFill>
                            <a:srgbClr val="303336"/>
                          </a:solidFill>
                          <a:latin typeface="Proxima Nova"/>
                          <a:ea typeface="Proxima Nova"/>
                          <a:cs typeface="Proxima Nova"/>
                          <a:sym typeface="Proxima Nova"/>
                        </a:rPr>
                        <a:t>9</a:t>
                      </a:r>
                      <a:endParaRPr>
                        <a:solidFill>
                          <a:srgbClr val="303336"/>
                        </a:solidFill>
                        <a:latin typeface="Proxima Nova"/>
                        <a:ea typeface="Proxima Nova"/>
                        <a:cs typeface="Proxima Nova"/>
                        <a:sym typeface="Proxima Nov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303336"/>
                          </a:solidFill>
                          <a:latin typeface="Proxima Nova"/>
                          <a:ea typeface="Proxima Nova"/>
                          <a:cs typeface="Proxima Nova"/>
                          <a:sym typeface="Proxima Nova"/>
                        </a:rPr>
                        <a:t>8</a:t>
                      </a:r>
                      <a:endParaRPr>
                        <a:solidFill>
                          <a:srgbClr val="303336"/>
                        </a:solidFill>
                        <a:latin typeface="Proxima Nova"/>
                        <a:ea typeface="Proxima Nova"/>
                        <a:cs typeface="Proxima Nova"/>
                        <a:sym typeface="Proxima Nov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303336"/>
                          </a:solidFill>
                          <a:latin typeface="Proxima Nova"/>
                          <a:ea typeface="Proxima Nova"/>
                          <a:cs typeface="Proxima Nova"/>
                          <a:sym typeface="Proxima Nova"/>
                        </a:rPr>
                        <a:t>8</a:t>
                      </a:r>
                      <a:endParaRPr>
                        <a:solidFill>
                          <a:srgbClr val="303336"/>
                        </a:solidFill>
                        <a:latin typeface="Proxima Nova"/>
                        <a:ea typeface="Proxima Nova"/>
                        <a:cs typeface="Proxima Nova"/>
                        <a:sym typeface="Proxima Nov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303336"/>
                          </a:solidFill>
                          <a:latin typeface="Proxima Nova"/>
                          <a:ea typeface="Proxima Nova"/>
                          <a:cs typeface="Proxima Nova"/>
                          <a:sym typeface="Proxima Nova"/>
                        </a:rPr>
                        <a:t>5</a:t>
                      </a:r>
                      <a:endParaRPr>
                        <a:solidFill>
                          <a:srgbClr val="303336"/>
                        </a:solidFill>
                        <a:latin typeface="Proxima Nova"/>
                        <a:ea typeface="Proxima Nova"/>
                        <a:cs typeface="Proxima Nova"/>
                        <a:sym typeface="Proxima Nov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90775">
                <a:tc>
                  <a:txBody>
                    <a:bodyPr/>
                    <a:lstStyle/>
                    <a:p>
                      <a:pPr marL="0" lvl="0" indent="0" algn="ctr" rtl="0">
                        <a:lnSpc>
                          <a:spcPct val="115000"/>
                        </a:lnSpc>
                        <a:spcBef>
                          <a:spcPts val="0"/>
                        </a:spcBef>
                        <a:spcAft>
                          <a:spcPts val="0"/>
                        </a:spcAft>
                        <a:buNone/>
                      </a:pPr>
                      <a:r>
                        <a:rPr lang="en">
                          <a:solidFill>
                            <a:srgbClr val="303336"/>
                          </a:solidFill>
                          <a:latin typeface="Proxima Nova"/>
                          <a:ea typeface="Proxima Nova"/>
                          <a:cs typeface="Proxima Nova"/>
                          <a:sym typeface="Proxima Nova"/>
                        </a:rPr>
                        <a:t>2</a:t>
                      </a:r>
                      <a:endParaRPr>
                        <a:solidFill>
                          <a:srgbClr val="303336"/>
                        </a:solidFill>
                        <a:latin typeface="Proxima Nova"/>
                        <a:ea typeface="Proxima Nova"/>
                        <a:cs typeface="Proxima Nova"/>
                        <a:sym typeface="Proxima Nov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303336"/>
                          </a:solidFill>
                          <a:latin typeface="Proxima Nova"/>
                          <a:ea typeface="Proxima Nova"/>
                          <a:cs typeface="Proxima Nova"/>
                          <a:sym typeface="Proxima Nova"/>
                        </a:rPr>
                        <a:t>4</a:t>
                      </a:r>
                      <a:endParaRPr>
                        <a:solidFill>
                          <a:srgbClr val="303336"/>
                        </a:solidFill>
                        <a:latin typeface="Proxima Nova"/>
                        <a:ea typeface="Proxima Nova"/>
                        <a:cs typeface="Proxima Nova"/>
                        <a:sym typeface="Proxima Nov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303336"/>
                          </a:solidFill>
                          <a:latin typeface="Proxima Nova"/>
                          <a:ea typeface="Proxima Nova"/>
                          <a:cs typeface="Proxima Nova"/>
                          <a:sym typeface="Proxima Nova"/>
                        </a:rPr>
                        <a:t>4</a:t>
                      </a:r>
                      <a:endParaRPr>
                        <a:solidFill>
                          <a:srgbClr val="303336"/>
                        </a:solidFill>
                        <a:latin typeface="Proxima Nova"/>
                        <a:ea typeface="Proxima Nova"/>
                        <a:cs typeface="Proxima Nova"/>
                        <a:sym typeface="Proxima Nov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303336"/>
                          </a:solidFill>
                          <a:latin typeface="Proxima Nova"/>
                          <a:ea typeface="Proxima Nova"/>
                          <a:cs typeface="Proxima Nova"/>
                          <a:sym typeface="Proxima Nova"/>
                        </a:rPr>
                        <a:t>2</a:t>
                      </a:r>
                      <a:endParaRPr>
                        <a:solidFill>
                          <a:srgbClr val="303336"/>
                        </a:solidFill>
                        <a:latin typeface="Proxima Nova"/>
                        <a:ea typeface="Proxima Nova"/>
                        <a:cs typeface="Proxima Nova"/>
                        <a:sym typeface="Proxima Nova"/>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361" name="Shape 361"/>
          <p:cNvSpPr/>
          <p:nvPr/>
        </p:nvSpPr>
        <p:spPr>
          <a:xfrm>
            <a:off x="8039700" y="86375"/>
            <a:ext cx="1001100" cy="10179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FF0000"/>
                </a:solidFill>
              </a:rPr>
              <a:t>背</a:t>
            </a:r>
            <a:endParaRPr sz="3600">
              <a:solidFill>
                <a:srgbClr val="FF0000"/>
              </a:solidFill>
            </a:endParaRPr>
          </a:p>
        </p:txBody>
      </p:sp>
    </p:spTree>
    <p:extLst>
      <p:ext uri="{BB962C8B-B14F-4D97-AF65-F5344CB8AC3E}">
        <p14:creationId xmlns:p14="http://schemas.microsoft.com/office/powerpoint/2010/main" val="10203969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graphicFrame>
        <p:nvGraphicFramePr>
          <p:cNvPr id="366" name="Shape 366"/>
          <p:cNvGraphicFramePr/>
          <p:nvPr/>
        </p:nvGraphicFramePr>
        <p:xfrm>
          <a:off x="195325" y="1415650"/>
          <a:ext cx="3151225" cy="1981050"/>
        </p:xfrm>
        <a:graphic>
          <a:graphicData uri="http://schemas.openxmlformats.org/drawingml/2006/table">
            <a:tbl>
              <a:tblPr>
                <a:noFill/>
              </a:tblPr>
              <a:tblGrid>
                <a:gridCol w="895150">
                  <a:extLst>
                    <a:ext uri="{9D8B030D-6E8A-4147-A177-3AD203B41FA5}">
                      <a16:colId xmlns:a16="http://schemas.microsoft.com/office/drawing/2014/main" val="20000"/>
                    </a:ext>
                  </a:extLst>
                </a:gridCol>
                <a:gridCol w="1401375">
                  <a:extLst>
                    <a:ext uri="{9D8B030D-6E8A-4147-A177-3AD203B41FA5}">
                      <a16:colId xmlns:a16="http://schemas.microsoft.com/office/drawing/2014/main" val="20001"/>
                    </a:ext>
                  </a:extLst>
                </a:gridCol>
                <a:gridCol w="854700">
                  <a:extLst>
                    <a:ext uri="{9D8B030D-6E8A-4147-A177-3AD203B41FA5}">
                      <a16:colId xmlns:a16="http://schemas.microsoft.com/office/drawing/2014/main" val="20002"/>
                    </a:ext>
                  </a:extLst>
                </a:gridCol>
              </a:tblGrid>
              <a:tr h="396200">
                <a:tc>
                  <a:txBody>
                    <a:bodyPr/>
                    <a:lstStyle/>
                    <a:p>
                      <a:pPr marL="0" lvl="0" indent="0" rtl="0">
                        <a:spcBef>
                          <a:spcPts val="0"/>
                        </a:spcBef>
                        <a:spcAft>
                          <a:spcPts val="0"/>
                        </a:spcAft>
                        <a:buNone/>
                      </a:pPr>
                      <a:r>
                        <a:rPr lang="en"/>
                        <a:t>Team</a:t>
                      </a:r>
                      <a:endParaRPr/>
                    </a:p>
                  </a:txBody>
                  <a:tcPr marL="91425" marR="91425" marT="91425" marB="91425"/>
                </a:tc>
                <a:tc>
                  <a:txBody>
                    <a:bodyPr/>
                    <a:lstStyle/>
                    <a:p>
                      <a:pPr marL="0" lvl="0" indent="0" rtl="0">
                        <a:spcBef>
                          <a:spcPts val="0"/>
                        </a:spcBef>
                        <a:spcAft>
                          <a:spcPts val="0"/>
                        </a:spcAft>
                        <a:buNone/>
                      </a:pPr>
                      <a:r>
                        <a:rPr lang="en"/>
                        <a:t>Name</a:t>
                      </a:r>
                      <a:endParaRPr/>
                    </a:p>
                  </a:txBody>
                  <a:tcPr marL="91425" marR="91425" marT="91425" marB="91425"/>
                </a:tc>
                <a:tc>
                  <a:txBody>
                    <a:bodyPr/>
                    <a:lstStyle/>
                    <a:p>
                      <a:pPr marL="0" lvl="0" indent="0" rtl="0">
                        <a:spcBef>
                          <a:spcPts val="0"/>
                        </a:spcBef>
                        <a:spcAft>
                          <a:spcPts val="0"/>
                        </a:spcAft>
                        <a:buNone/>
                      </a:pPr>
                      <a:r>
                        <a:rPr lang="en"/>
                        <a:t>Avg_pts</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rtl="0">
                        <a:spcBef>
                          <a:spcPts val="0"/>
                        </a:spcBef>
                        <a:spcAft>
                          <a:spcPts val="0"/>
                        </a:spcAft>
                        <a:buNone/>
                      </a:pPr>
                      <a:r>
                        <a:rPr lang="en"/>
                        <a:t>Lakers</a:t>
                      </a:r>
                      <a:endParaRPr/>
                    </a:p>
                  </a:txBody>
                  <a:tcPr marL="91425" marR="91425" marT="91425" marB="91425"/>
                </a:tc>
                <a:tc>
                  <a:txBody>
                    <a:bodyPr/>
                    <a:lstStyle/>
                    <a:p>
                      <a:pPr marL="0" lvl="0" indent="0" rtl="0">
                        <a:spcBef>
                          <a:spcPts val="0"/>
                        </a:spcBef>
                        <a:spcAft>
                          <a:spcPts val="0"/>
                        </a:spcAft>
                        <a:buNone/>
                      </a:pPr>
                      <a:r>
                        <a:rPr lang="en"/>
                        <a:t>Kobe Bryant</a:t>
                      </a:r>
                      <a:endParaRPr/>
                    </a:p>
                  </a:txBody>
                  <a:tcPr marL="91425" marR="91425" marT="91425" marB="91425"/>
                </a:tc>
                <a:tc>
                  <a:txBody>
                    <a:bodyPr/>
                    <a:lstStyle/>
                    <a:p>
                      <a:pPr marL="0" lvl="0" indent="0" rtl="0">
                        <a:spcBef>
                          <a:spcPts val="0"/>
                        </a:spcBef>
                        <a:spcAft>
                          <a:spcPts val="0"/>
                        </a:spcAft>
                        <a:buNone/>
                      </a:pPr>
                      <a:r>
                        <a:rPr lang="en"/>
                        <a:t>25</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rtl="0">
                        <a:spcBef>
                          <a:spcPts val="0"/>
                        </a:spcBef>
                        <a:spcAft>
                          <a:spcPts val="0"/>
                        </a:spcAft>
                        <a:buNone/>
                      </a:pPr>
                      <a:r>
                        <a:rPr lang="en"/>
                        <a:t>Bulls</a:t>
                      </a:r>
                      <a:endParaRPr/>
                    </a:p>
                  </a:txBody>
                  <a:tcPr marL="91425" marR="91425" marT="91425" marB="91425"/>
                </a:tc>
                <a:tc>
                  <a:txBody>
                    <a:bodyPr/>
                    <a:lstStyle/>
                    <a:p>
                      <a:pPr marL="0" lvl="0" indent="0" rtl="0">
                        <a:spcBef>
                          <a:spcPts val="0"/>
                        </a:spcBef>
                        <a:spcAft>
                          <a:spcPts val="0"/>
                        </a:spcAft>
                        <a:buNone/>
                      </a:pPr>
                      <a:r>
                        <a:rPr lang="en"/>
                        <a:t>Michael Jordan</a:t>
                      </a:r>
                      <a:endParaRPr/>
                    </a:p>
                  </a:txBody>
                  <a:tcPr marL="91425" marR="91425" marT="91425" marB="91425"/>
                </a:tc>
                <a:tc>
                  <a:txBody>
                    <a:bodyPr/>
                    <a:lstStyle/>
                    <a:p>
                      <a:pPr marL="0" lvl="0" indent="0" rtl="0">
                        <a:spcBef>
                          <a:spcPts val="0"/>
                        </a:spcBef>
                        <a:spcAft>
                          <a:spcPts val="0"/>
                        </a:spcAft>
                        <a:buNone/>
                      </a:pPr>
                      <a:r>
                        <a:rPr lang="en"/>
                        <a:t>30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rtl="0">
                        <a:spcBef>
                          <a:spcPts val="0"/>
                        </a:spcBef>
                        <a:spcAft>
                          <a:spcPts val="0"/>
                        </a:spcAft>
                        <a:buNone/>
                      </a:pPr>
                      <a:r>
                        <a:rPr lang="en"/>
                        <a:t>Lakers</a:t>
                      </a:r>
                      <a:endParaRPr/>
                    </a:p>
                  </a:txBody>
                  <a:tcPr marL="91425" marR="91425" marT="91425" marB="91425"/>
                </a:tc>
                <a:tc>
                  <a:txBody>
                    <a:bodyPr/>
                    <a:lstStyle/>
                    <a:p>
                      <a:pPr marL="0" lvl="0" indent="0" rtl="0">
                        <a:spcBef>
                          <a:spcPts val="0"/>
                        </a:spcBef>
                        <a:spcAft>
                          <a:spcPts val="0"/>
                        </a:spcAft>
                        <a:buNone/>
                      </a:pPr>
                      <a:r>
                        <a:rPr lang="en"/>
                        <a:t>Louis Williams</a:t>
                      </a:r>
                      <a:endParaRPr/>
                    </a:p>
                  </a:txBody>
                  <a:tcPr marL="91425" marR="91425" marT="91425" marB="91425"/>
                </a:tc>
                <a:tc>
                  <a:txBody>
                    <a:bodyPr/>
                    <a:lstStyle/>
                    <a:p>
                      <a:pPr marL="0" lvl="0" indent="0" rtl="0">
                        <a:spcBef>
                          <a:spcPts val="0"/>
                        </a:spcBef>
                        <a:spcAft>
                          <a:spcPts val="0"/>
                        </a:spcAft>
                        <a:buNone/>
                      </a:pPr>
                      <a:r>
                        <a:rPr lang="en"/>
                        <a:t>25</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rtl="0">
                        <a:spcBef>
                          <a:spcPts val="0"/>
                        </a:spcBef>
                        <a:spcAft>
                          <a:spcPts val="0"/>
                        </a:spcAft>
                        <a:buNone/>
                      </a:pPr>
                      <a:r>
                        <a:rPr lang="en"/>
                        <a:t>Bulls </a:t>
                      </a:r>
                      <a:endParaRPr/>
                    </a:p>
                  </a:txBody>
                  <a:tcPr marL="91425" marR="91425" marT="91425" marB="91425"/>
                </a:tc>
                <a:tc>
                  <a:txBody>
                    <a:bodyPr/>
                    <a:lstStyle/>
                    <a:p>
                      <a:pPr marL="0" lvl="0" indent="0" rtl="0">
                        <a:spcBef>
                          <a:spcPts val="0"/>
                        </a:spcBef>
                        <a:spcAft>
                          <a:spcPts val="0"/>
                        </a:spcAft>
                        <a:buNone/>
                      </a:pPr>
                      <a:r>
                        <a:rPr lang="en"/>
                        <a:t>Scottie Pippen</a:t>
                      </a:r>
                      <a:endParaRPr/>
                    </a:p>
                  </a:txBody>
                  <a:tcPr marL="91425" marR="91425" marT="91425" marB="91425"/>
                </a:tc>
                <a:tc>
                  <a:txBody>
                    <a:bodyPr/>
                    <a:lstStyle/>
                    <a:p>
                      <a:pPr marL="0" lvl="0" indent="0" rtl="0">
                        <a:spcBef>
                          <a:spcPts val="0"/>
                        </a:spcBef>
                        <a:spcAft>
                          <a:spcPts val="0"/>
                        </a:spcAft>
                        <a:buNone/>
                      </a:pPr>
                      <a:r>
                        <a:rPr lang="en"/>
                        <a:t>20</a:t>
                      </a:r>
                      <a:endParaRPr/>
                    </a:p>
                  </a:txBody>
                  <a:tcPr marL="91425" marR="91425" marT="91425" marB="91425"/>
                </a:tc>
                <a:extLst>
                  <a:ext uri="{0D108BD9-81ED-4DB2-BD59-A6C34878D82A}">
                    <a16:rowId xmlns:a16="http://schemas.microsoft.com/office/drawing/2014/main" val="10004"/>
                  </a:ext>
                </a:extLst>
              </a:tr>
            </a:tbl>
          </a:graphicData>
        </a:graphic>
      </p:graphicFrame>
      <p:cxnSp>
        <p:nvCxnSpPr>
          <p:cNvPr id="367" name="Shape 367"/>
          <p:cNvCxnSpPr/>
          <p:nvPr/>
        </p:nvCxnSpPr>
        <p:spPr>
          <a:xfrm>
            <a:off x="3573375" y="0"/>
            <a:ext cx="0" cy="5024400"/>
          </a:xfrm>
          <a:prstGeom prst="straightConnector1">
            <a:avLst/>
          </a:prstGeom>
          <a:noFill/>
          <a:ln w="9525" cap="flat" cmpd="sng">
            <a:solidFill>
              <a:schemeClr val="dk2"/>
            </a:solidFill>
            <a:prstDash val="solid"/>
            <a:round/>
            <a:headEnd type="none" w="med" len="med"/>
            <a:tailEnd type="none" w="med" len="med"/>
          </a:ln>
        </p:spPr>
      </p:cxnSp>
      <p:graphicFrame>
        <p:nvGraphicFramePr>
          <p:cNvPr id="368" name="Shape 368"/>
          <p:cNvGraphicFramePr/>
          <p:nvPr/>
        </p:nvGraphicFramePr>
        <p:xfrm>
          <a:off x="4408400" y="2014650"/>
          <a:ext cx="4364025" cy="1981050"/>
        </p:xfrm>
        <a:graphic>
          <a:graphicData uri="http://schemas.openxmlformats.org/drawingml/2006/table">
            <a:tbl>
              <a:tblPr>
                <a:noFill/>
              </a:tblPr>
              <a:tblGrid>
                <a:gridCol w="1104800">
                  <a:extLst>
                    <a:ext uri="{9D8B030D-6E8A-4147-A177-3AD203B41FA5}">
                      <a16:colId xmlns:a16="http://schemas.microsoft.com/office/drawing/2014/main" val="20000"/>
                    </a:ext>
                  </a:extLst>
                </a:gridCol>
                <a:gridCol w="1470525">
                  <a:extLst>
                    <a:ext uri="{9D8B030D-6E8A-4147-A177-3AD203B41FA5}">
                      <a16:colId xmlns:a16="http://schemas.microsoft.com/office/drawing/2014/main" val="20001"/>
                    </a:ext>
                  </a:extLst>
                </a:gridCol>
                <a:gridCol w="921425">
                  <a:extLst>
                    <a:ext uri="{9D8B030D-6E8A-4147-A177-3AD203B41FA5}">
                      <a16:colId xmlns:a16="http://schemas.microsoft.com/office/drawing/2014/main" val="20002"/>
                    </a:ext>
                  </a:extLst>
                </a:gridCol>
                <a:gridCol w="867275">
                  <a:extLst>
                    <a:ext uri="{9D8B030D-6E8A-4147-A177-3AD203B41FA5}">
                      <a16:colId xmlns:a16="http://schemas.microsoft.com/office/drawing/2014/main" val="20003"/>
                    </a:ext>
                  </a:extLst>
                </a:gridCol>
              </a:tblGrid>
              <a:tr h="396200">
                <a:tc>
                  <a:txBody>
                    <a:bodyPr/>
                    <a:lstStyle/>
                    <a:p>
                      <a:pPr marL="0" lvl="0" indent="0" rtl="0">
                        <a:spcBef>
                          <a:spcPts val="0"/>
                        </a:spcBef>
                        <a:spcAft>
                          <a:spcPts val="0"/>
                        </a:spcAft>
                        <a:buNone/>
                      </a:pPr>
                      <a:r>
                        <a:rPr lang="en"/>
                        <a:t>Team</a:t>
                      </a:r>
                      <a:endParaRPr/>
                    </a:p>
                  </a:txBody>
                  <a:tcPr marL="91425" marR="91425" marT="91425" marB="91425"/>
                </a:tc>
                <a:tc>
                  <a:txBody>
                    <a:bodyPr/>
                    <a:lstStyle/>
                    <a:p>
                      <a:pPr marL="0" lvl="0" indent="0" rtl="0">
                        <a:spcBef>
                          <a:spcPts val="0"/>
                        </a:spcBef>
                        <a:spcAft>
                          <a:spcPts val="0"/>
                        </a:spcAft>
                        <a:buNone/>
                      </a:pPr>
                      <a:r>
                        <a:rPr lang="en"/>
                        <a:t>Name</a:t>
                      </a:r>
                      <a:endParaRPr/>
                    </a:p>
                  </a:txBody>
                  <a:tcPr marL="91425" marR="91425" marT="91425" marB="91425"/>
                </a:tc>
                <a:tc>
                  <a:txBody>
                    <a:bodyPr/>
                    <a:lstStyle/>
                    <a:p>
                      <a:pPr marL="0" lvl="0" indent="0" rtl="0">
                        <a:spcBef>
                          <a:spcPts val="0"/>
                        </a:spcBef>
                        <a:spcAft>
                          <a:spcPts val="0"/>
                        </a:spcAft>
                        <a:buNone/>
                      </a:pPr>
                      <a:r>
                        <a:rPr lang="en"/>
                        <a:t>Avg_pts</a:t>
                      </a:r>
                      <a:endParaRPr/>
                    </a:p>
                  </a:txBody>
                  <a:tcPr marL="91425" marR="91425" marT="91425" marB="91425"/>
                </a:tc>
                <a:tc>
                  <a:txBody>
                    <a:bodyPr/>
                    <a:lstStyle/>
                    <a:p>
                      <a:pPr marL="0" lvl="0" indent="0" rtl="0">
                        <a:spcBef>
                          <a:spcPts val="0"/>
                        </a:spcBef>
                        <a:spcAft>
                          <a:spcPts val="0"/>
                        </a:spcAft>
                        <a:buNone/>
                      </a:pPr>
                      <a:r>
                        <a:rPr lang="en"/>
                        <a:t>rk</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rtl="0">
                        <a:spcBef>
                          <a:spcPts val="0"/>
                        </a:spcBef>
                        <a:spcAft>
                          <a:spcPts val="0"/>
                        </a:spcAft>
                        <a:buNone/>
                      </a:pPr>
                      <a:r>
                        <a:rPr lang="en"/>
                        <a:t>Lakers</a:t>
                      </a:r>
                      <a:endParaRPr/>
                    </a:p>
                  </a:txBody>
                  <a:tcPr marL="91425" marR="91425" marT="91425" marB="91425"/>
                </a:tc>
                <a:tc>
                  <a:txBody>
                    <a:bodyPr/>
                    <a:lstStyle/>
                    <a:p>
                      <a:pPr marL="0" lvl="0" indent="0" rtl="0">
                        <a:spcBef>
                          <a:spcPts val="0"/>
                        </a:spcBef>
                        <a:spcAft>
                          <a:spcPts val="0"/>
                        </a:spcAft>
                        <a:buNone/>
                      </a:pPr>
                      <a:r>
                        <a:rPr lang="en"/>
                        <a:t>Kobe Bryant</a:t>
                      </a:r>
                      <a:endParaRPr/>
                    </a:p>
                  </a:txBody>
                  <a:tcPr marL="91425" marR="91425" marT="91425" marB="91425"/>
                </a:tc>
                <a:tc>
                  <a:txBody>
                    <a:bodyPr/>
                    <a:lstStyle/>
                    <a:p>
                      <a:pPr marL="0" lvl="0" indent="0" rtl="0">
                        <a:spcBef>
                          <a:spcPts val="0"/>
                        </a:spcBef>
                        <a:spcAft>
                          <a:spcPts val="0"/>
                        </a:spcAft>
                        <a:buNone/>
                      </a:pPr>
                      <a:r>
                        <a:rPr lang="en"/>
                        <a:t>25</a:t>
                      </a:r>
                      <a:endParaRPr/>
                    </a:p>
                  </a:txBody>
                  <a:tcPr marL="91425" marR="91425" marT="91425" marB="91425"/>
                </a:tc>
                <a:tc>
                  <a:txBody>
                    <a:bodyPr/>
                    <a:lstStyle/>
                    <a:p>
                      <a:pPr marL="0" lvl="0" indent="0"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rtl="0">
                        <a:spcBef>
                          <a:spcPts val="0"/>
                        </a:spcBef>
                        <a:spcAft>
                          <a:spcPts val="0"/>
                        </a:spcAft>
                        <a:buNone/>
                      </a:pPr>
                      <a:r>
                        <a:rPr lang="en"/>
                        <a:t>Bulls</a:t>
                      </a:r>
                      <a:endParaRPr/>
                    </a:p>
                  </a:txBody>
                  <a:tcPr marL="91425" marR="91425" marT="91425" marB="91425"/>
                </a:tc>
                <a:tc>
                  <a:txBody>
                    <a:bodyPr/>
                    <a:lstStyle/>
                    <a:p>
                      <a:pPr marL="0" lvl="0" indent="0" rtl="0">
                        <a:spcBef>
                          <a:spcPts val="0"/>
                        </a:spcBef>
                        <a:spcAft>
                          <a:spcPts val="0"/>
                        </a:spcAft>
                        <a:buNone/>
                      </a:pPr>
                      <a:r>
                        <a:rPr lang="en"/>
                        <a:t>Michael Jordan</a:t>
                      </a:r>
                      <a:endParaRPr/>
                    </a:p>
                  </a:txBody>
                  <a:tcPr marL="91425" marR="91425" marT="91425" marB="91425"/>
                </a:tc>
                <a:tc>
                  <a:txBody>
                    <a:bodyPr/>
                    <a:lstStyle/>
                    <a:p>
                      <a:pPr marL="0" lvl="0" indent="0" rtl="0">
                        <a:spcBef>
                          <a:spcPts val="0"/>
                        </a:spcBef>
                        <a:spcAft>
                          <a:spcPts val="0"/>
                        </a:spcAft>
                        <a:buNone/>
                      </a:pPr>
                      <a:r>
                        <a:rPr lang="en"/>
                        <a:t>30</a:t>
                      </a:r>
                      <a:endParaRPr/>
                    </a:p>
                  </a:txBody>
                  <a:tcPr marL="91425" marR="91425" marT="91425" marB="91425"/>
                </a:tc>
                <a:tc>
                  <a:txBody>
                    <a:bodyPr/>
                    <a:lstStyle/>
                    <a:p>
                      <a:pPr marL="0" lvl="0" indent="0"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rtl="0">
                        <a:spcBef>
                          <a:spcPts val="0"/>
                        </a:spcBef>
                        <a:spcAft>
                          <a:spcPts val="0"/>
                        </a:spcAft>
                        <a:buNone/>
                      </a:pPr>
                      <a:r>
                        <a:rPr lang="en"/>
                        <a:t>Lakers</a:t>
                      </a:r>
                      <a:endParaRPr/>
                    </a:p>
                  </a:txBody>
                  <a:tcPr marL="91425" marR="91425" marT="91425" marB="91425"/>
                </a:tc>
                <a:tc>
                  <a:txBody>
                    <a:bodyPr/>
                    <a:lstStyle/>
                    <a:p>
                      <a:pPr marL="0" lvl="0" indent="0" rtl="0">
                        <a:spcBef>
                          <a:spcPts val="0"/>
                        </a:spcBef>
                        <a:spcAft>
                          <a:spcPts val="0"/>
                        </a:spcAft>
                        <a:buNone/>
                      </a:pPr>
                      <a:r>
                        <a:rPr lang="en"/>
                        <a:t>Louis Williams</a:t>
                      </a:r>
                      <a:endParaRPr/>
                    </a:p>
                  </a:txBody>
                  <a:tcPr marL="91425" marR="91425" marT="91425" marB="91425"/>
                </a:tc>
                <a:tc>
                  <a:txBody>
                    <a:bodyPr/>
                    <a:lstStyle/>
                    <a:p>
                      <a:pPr marL="0" lvl="0" indent="0" rtl="0">
                        <a:spcBef>
                          <a:spcPts val="0"/>
                        </a:spcBef>
                        <a:spcAft>
                          <a:spcPts val="0"/>
                        </a:spcAft>
                        <a:buNone/>
                      </a:pPr>
                      <a:r>
                        <a:rPr lang="en"/>
                        <a:t>25</a:t>
                      </a:r>
                      <a:endParaRPr/>
                    </a:p>
                  </a:txBody>
                  <a:tcPr marL="91425" marR="91425" marT="91425" marB="91425"/>
                </a:tc>
                <a:tc>
                  <a:txBody>
                    <a:bodyPr/>
                    <a:lstStyle/>
                    <a:p>
                      <a:pPr marL="0" lvl="0" indent="0" rtl="0">
                        <a:spcBef>
                          <a:spcPts val="0"/>
                        </a:spcBef>
                        <a:spcAft>
                          <a:spcPts val="0"/>
                        </a:spcAft>
                        <a:buNone/>
                      </a:pPr>
                      <a:r>
                        <a:rPr lang="en"/>
                        <a:t>2</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rtl="0">
                        <a:spcBef>
                          <a:spcPts val="0"/>
                        </a:spcBef>
                        <a:spcAft>
                          <a:spcPts val="0"/>
                        </a:spcAft>
                        <a:buNone/>
                      </a:pPr>
                      <a:r>
                        <a:rPr lang="en"/>
                        <a:t>Bulls </a:t>
                      </a:r>
                      <a:endParaRPr/>
                    </a:p>
                  </a:txBody>
                  <a:tcPr marL="91425" marR="91425" marT="91425" marB="91425"/>
                </a:tc>
                <a:tc>
                  <a:txBody>
                    <a:bodyPr/>
                    <a:lstStyle/>
                    <a:p>
                      <a:pPr marL="0" lvl="0" indent="0" rtl="0">
                        <a:spcBef>
                          <a:spcPts val="0"/>
                        </a:spcBef>
                        <a:spcAft>
                          <a:spcPts val="0"/>
                        </a:spcAft>
                        <a:buNone/>
                      </a:pPr>
                      <a:r>
                        <a:rPr lang="en"/>
                        <a:t>Scottie Pippen</a:t>
                      </a:r>
                      <a:endParaRPr/>
                    </a:p>
                  </a:txBody>
                  <a:tcPr marL="91425" marR="91425" marT="91425" marB="91425"/>
                </a:tc>
                <a:tc>
                  <a:txBody>
                    <a:bodyPr/>
                    <a:lstStyle/>
                    <a:p>
                      <a:pPr marL="0" lvl="0" indent="0" rtl="0">
                        <a:spcBef>
                          <a:spcPts val="0"/>
                        </a:spcBef>
                        <a:spcAft>
                          <a:spcPts val="0"/>
                        </a:spcAft>
                        <a:buNone/>
                      </a:pPr>
                      <a:r>
                        <a:rPr lang="en"/>
                        <a:t>20</a:t>
                      </a:r>
                      <a:endParaRPr/>
                    </a:p>
                  </a:txBody>
                  <a:tcPr marL="91425" marR="91425" marT="91425" marB="91425"/>
                </a:tc>
                <a:tc>
                  <a:txBody>
                    <a:bodyPr/>
                    <a:lstStyle/>
                    <a:p>
                      <a:pPr marL="0" lvl="0" indent="0" rtl="0">
                        <a:spcBef>
                          <a:spcPts val="0"/>
                        </a:spcBef>
                        <a:spcAft>
                          <a:spcPts val="0"/>
                        </a:spcAft>
                        <a:buNone/>
                      </a:pPr>
                      <a:r>
                        <a:rPr lang="en"/>
                        <a:t>2</a:t>
                      </a:r>
                      <a:endParaRPr/>
                    </a:p>
                  </a:txBody>
                  <a:tcPr marL="91425" marR="91425" marT="91425" marB="91425"/>
                </a:tc>
                <a:extLst>
                  <a:ext uri="{0D108BD9-81ED-4DB2-BD59-A6C34878D82A}">
                    <a16:rowId xmlns:a16="http://schemas.microsoft.com/office/drawing/2014/main" val="10004"/>
                  </a:ext>
                </a:extLst>
              </a:tr>
            </a:tbl>
          </a:graphicData>
        </a:graphic>
      </p:graphicFrame>
      <p:sp>
        <p:nvSpPr>
          <p:cNvPr id="369" name="Shape 369"/>
          <p:cNvSpPr txBox="1"/>
          <p:nvPr/>
        </p:nvSpPr>
        <p:spPr>
          <a:xfrm>
            <a:off x="4125625" y="281550"/>
            <a:ext cx="4764600" cy="1418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dirty="0"/>
          </a:p>
          <a:p>
            <a:pPr marL="0" lvl="0" indent="0" rtl="0">
              <a:spcBef>
                <a:spcPts val="0"/>
              </a:spcBef>
              <a:spcAft>
                <a:spcPts val="0"/>
              </a:spcAft>
              <a:buNone/>
            </a:pPr>
            <a:r>
              <a:rPr lang="en" dirty="0"/>
              <a:t>SELECT *</a:t>
            </a:r>
            <a:endParaRPr dirty="0"/>
          </a:p>
          <a:p>
            <a:pPr marL="0" lvl="0" indent="0" rtl="0">
              <a:spcBef>
                <a:spcPts val="0"/>
              </a:spcBef>
              <a:spcAft>
                <a:spcPts val="0"/>
              </a:spcAft>
              <a:buNone/>
            </a:pPr>
            <a:r>
              <a:rPr lang="en" dirty="0"/>
              <a:t>, ROW_NUMBER() OVER (PARTITION BY </a:t>
            </a:r>
            <a:r>
              <a:rPr lang="en" dirty="0">
                <a:solidFill>
                  <a:srgbClr val="999999"/>
                </a:solidFill>
              </a:rPr>
              <a:t>Team</a:t>
            </a:r>
            <a:r>
              <a:rPr lang="en" dirty="0"/>
              <a:t> ORDER BY </a:t>
            </a:r>
            <a:r>
              <a:rPr lang="en" dirty="0" err="1">
                <a:solidFill>
                  <a:srgbClr val="999999"/>
                </a:solidFill>
              </a:rPr>
              <a:t>Avg_pts</a:t>
            </a:r>
            <a:r>
              <a:rPr lang="en" dirty="0"/>
              <a:t> DESC) AS </a:t>
            </a:r>
            <a:r>
              <a:rPr lang="en" dirty="0" err="1"/>
              <a:t>rk</a:t>
            </a:r>
            <a:endParaRPr dirty="0"/>
          </a:p>
          <a:p>
            <a:pPr marL="0" lvl="0" indent="0" rtl="0">
              <a:spcBef>
                <a:spcPts val="0"/>
              </a:spcBef>
              <a:spcAft>
                <a:spcPts val="0"/>
              </a:spcAft>
              <a:buNone/>
            </a:pPr>
            <a:r>
              <a:rPr lang="en" dirty="0"/>
              <a:t>FROM table</a:t>
            </a:r>
            <a:endParaRPr dirty="0"/>
          </a:p>
          <a:p>
            <a:pPr marL="0" lvl="0" indent="0" rtl="0">
              <a:spcBef>
                <a:spcPts val="0"/>
              </a:spcBef>
              <a:spcAft>
                <a:spcPts val="0"/>
              </a:spcAft>
              <a:buNone/>
            </a:pPr>
            <a:endParaRPr dirty="0"/>
          </a:p>
        </p:txBody>
      </p:sp>
    </p:spTree>
    <p:extLst>
      <p:ext uri="{BB962C8B-B14F-4D97-AF65-F5344CB8AC3E}">
        <p14:creationId xmlns:p14="http://schemas.microsoft.com/office/powerpoint/2010/main" val="15255819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aphicFrame>
        <p:nvGraphicFramePr>
          <p:cNvPr id="374" name="Shape 374"/>
          <p:cNvGraphicFramePr/>
          <p:nvPr/>
        </p:nvGraphicFramePr>
        <p:xfrm>
          <a:off x="195325" y="1415650"/>
          <a:ext cx="3151225" cy="1981050"/>
        </p:xfrm>
        <a:graphic>
          <a:graphicData uri="http://schemas.openxmlformats.org/drawingml/2006/table">
            <a:tbl>
              <a:tblPr>
                <a:noFill/>
              </a:tblPr>
              <a:tblGrid>
                <a:gridCol w="895150">
                  <a:extLst>
                    <a:ext uri="{9D8B030D-6E8A-4147-A177-3AD203B41FA5}">
                      <a16:colId xmlns:a16="http://schemas.microsoft.com/office/drawing/2014/main" val="20000"/>
                    </a:ext>
                  </a:extLst>
                </a:gridCol>
                <a:gridCol w="1401375">
                  <a:extLst>
                    <a:ext uri="{9D8B030D-6E8A-4147-A177-3AD203B41FA5}">
                      <a16:colId xmlns:a16="http://schemas.microsoft.com/office/drawing/2014/main" val="20001"/>
                    </a:ext>
                  </a:extLst>
                </a:gridCol>
                <a:gridCol w="854700">
                  <a:extLst>
                    <a:ext uri="{9D8B030D-6E8A-4147-A177-3AD203B41FA5}">
                      <a16:colId xmlns:a16="http://schemas.microsoft.com/office/drawing/2014/main" val="20002"/>
                    </a:ext>
                  </a:extLst>
                </a:gridCol>
              </a:tblGrid>
              <a:tr h="396200">
                <a:tc>
                  <a:txBody>
                    <a:bodyPr/>
                    <a:lstStyle/>
                    <a:p>
                      <a:pPr marL="0" lvl="0" indent="0" rtl="0">
                        <a:spcBef>
                          <a:spcPts val="0"/>
                        </a:spcBef>
                        <a:spcAft>
                          <a:spcPts val="0"/>
                        </a:spcAft>
                        <a:buNone/>
                      </a:pPr>
                      <a:r>
                        <a:rPr lang="en"/>
                        <a:t>Team</a:t>
                      </a:r>
                      <a:endParaRPr/>
                    </a:p>
                  </a:txBody>
                  <a:tcPr marL="91425" marR="91425" marT="91425" marB="91425"/>
                </a:tc>
                <a:tc>
                  <a:txBody>
                    <a:bodyPr/>
                    <a:lstStyle/>
                    <a:p>
                      <a:pPr marL="0" lvl="0" indent="0" rtl="0">
                        <a:spcBef>
                          <a:spcPts val="0"/>
                        </a:spcBef>
                        <a:spcAft>
                          <a:spcPts val="0"/>
                        </a:spcAft>
                        <a:buNone/>
                      </a:pPr>
                      <a:r>
                        <a:rPr lang="en"/>
                        <a:t>Name</a:t>
                      </a:r>
                      <a:endParaRPr/>
                    </a:p>
                  </a:txBody>
                  <a:tcPr marL="91425" marR="91425" marT="91425" marB="91425"/>
                </a:tc>
                <a:tc>
                  <a:txBody>
                    <a:bodyPr/>
                    <a:lstStyle/>
                    <a:p>
                      <a:pPr marL="0" lvl="0" indent="0" rtl="0">
                        <a:spcBef>
                          <a:spcPts val="0"/>
                        </a:spcBef>
                        <a:spcAft>
                          <a:spcPts val="0"/>
                        </a:spcAft>
                        <a:buNone/>
                      </a:pPr>
                      <a:r>
                        <a:rPr lang="en"/>
                        <a:t>Avg_pts</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rtl="0">
                        <a:spcBef>
                          <a:spcPts val="0"/>
                        </a:spcBef>
                        <a:spcAft>
                          <a:spcPts val="0"/>
                        </a:spcAft>
                        <a:buNone/>
                      </a:pPr>
                      <a:r>
                        <a:rPr lang="en"/>
                        <a:t>Lakers</a:t>
                      </a:r>
                      <a:endParaRPr/>
                    </a:p>
                  </a:txBody>
                  <a:tcPr marL="91425" marR="91425" marT="91425" marB="91425"/>
                </a:tc>
                <a:tc>
                  <a:txBody>
                    <a:bodyPr/>
                    <a:lstStyle/>
                    <a:p>
                      <a:pPr marL="0" lvl="0" indent="0" rtl="0">
                        <a:spcBef>
                          <a:spcPts val="0"/>
                        </a:spcBef>
                        <a:spcAft>
                          <a:spcPts val="0"/>
                        </a:spcAft>
                        <a:buNone/>
                      </a:pPr>
                      <a:r>
                        <a:rPr lang="en"/>
                        <a:t>Kobe Bryant</a:t>
                      </a:r>
                      <a:endParaRPr/>
                    </a:p>
                  </a:txBody>
                  <a:tcPr marL="91425" marR="91425" marT="91425" marB="91425"/>
                </a:tc>
                <a:tc>
                  <a:txBody>
                    <a:bodyPr/>
                    <a:lstStyle/>
                    <a:p>
                      <a:pPr marL="0" lvl="0" indent="0" rtl="0">
                        <a:spcBef>
                          <a:spcPts val="0"/>
                        </a:spcBef>
                        <a:spcAft>
                          <a:spcPts val="0"/>
                        </a:spcAft>
                        <a:buNone/>
                      </a:pPr>
                      <a:r>
                        <a:rPr lang="en"/>
                        <a:t>25</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rtl="0">
                        <a:spcBef>
                          <a:spcPts val="0"/>
                        </a:spcBef>
                        <a:spcAft>
                          <a:spcPts val="0"/>
                        </a:spcAft>
                        <a:buNone/>
                      </a:pPr>
                      <a:r>
                        <a:rPr lang="en"/>
                        <a:t>Bulls</a:t>
                      </a:r>
                      <a:endParaRPr/>
                    </a:p>
                  </a:txBody>
                  <a:tcPr marL="91425" marR="91425" marT="91425" marB="91425"/>
                </a:tc>
                <a:tc>
                  <a:txBody>
                    <a:bodyPr/>
                    <a:lstStyle/>
                    <a:p>
                      <a:pPr marL="0" lvl="0" indent="0" rtl="0">
                        <a:spcBef>
                          <a:spcPts val="0"/>
                        </a:spcBef>
                        <a:spcAft>
                          <a:spcPts val="0"/>
                        </a:spcAft>
                        <a:buNone/>
                      </a:pPr>
                      <a:r>
                        <a:rPr lang="en"/>
                        <a:t>Michael Jordan</a:t>
                      </a:r>
                      <a:endParaRPr/>
                    </a:p>
                  </a:txBody>
                  <a:tcPr marL="91425" marR="91425" marT="91425" marB="91425"/>
                </a:tc>
                <a:tc>
                  <a:txBody>
                    <a:bodyPr/>
                    <a:lstStyle/>
                    <a:p>
                      <a:pPr marL="0" lvl="0" indent="0" rtl="0">
                        <a:spcBef>
                          <a:spcPts val="0"/>
                        </a:spcBef>
                        <a:spcAft>
                          <a:spcPts val="0"/>
                        </a:spcAft>
                        <a:buNone/>
                      </a:pPr>
                      <a:r>
                        <a:rPr lang="en"/>
                        <a:t>30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rtl="0">
                        <a:spcBef>
                          <a:spcPts val="0"/>
                        </a:spcBef>
                        <a:spcAft>
                          <a:spcPts val="0"/>
                        </a:spcAft>
                        <a:buNone/>
                      </a:pPr>
                      <a:r>
                        <a:rPr lang="en"/>
                        <a:t>Lakers</a:t>
                      </a:r>
                      <a:endParaRPr/>
                    </a:p>
                  </a:txBody>
                  <a:tcPr marL="91425" marR="91425" marT="91425" marB="91425"/>
                </a:tc>
                <a:tc>
                  <a:txBody>
                    <a:bodyPr/>
                    <a:lstStyle/>
                    <a:p>
                      <a:pPr marL="0" lvl="0" indent="0" rtl="0">
                        <a:spcBef>
                          <a:spcPts val="0"/>
                        </a:spcBef>
                        <a:spcAft>
                          <a:spcPts val="0"/>
                        </a:spcAft>
                        <a:buNone/>
                      </a:pPr>
                      <a:r>
                        <a:rPr lang="en"/>
                        <a:t>Louis Williams</a:t>
                      </a:r>
                      <a:endParaRPr/>
                    </a:p>
                  </a:txBody>
                  <a:tcPr marL="91425" marR="91425" marT="91425" marB="91425"/>
                </a:tc>
                <a:tc>
                  <a:txBody>
                    <a:bodyPr/>
                    <a:lstStyle/>
                    <a:p>
                      <a:pPr marL="0" lvl="0" indent="0" rtl="0">
                        <a:spcBef>
                          <a:spcPts val="0"/>
                        </a:spcBef>
                        <a:spcAft>
                          <a:spcPts val="0"/>
                        </a:spcAft>
                        <a:buNone/>
                      </a:pPr>
                      <a:r>
                        <a:rPr lang="en"/>
                        <a:t>25</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rtl="0">
                        <a:spcBef>
                          <a:spcPts val="0"/>
                        </a:spcBef>
                        <a:spcAft>
                          <a:spcPts val="0"/>
                        </a:spcAft>
                        <a:buNone/>
                      </a:pPr>
                      <a:r>
                        <a:rPr lang="en"/>
                        <a:t>Bulls </a:t>
                      </a:r>
                      <a:endParaRPr/>
                    </a:p>
                  </a:txBody>
                  <a:tcPr marL="91425" marR="91425" marT="91425" marB="91425"/>
                </a:tc>
                <a:tc>
                  <a:txBody>
                    <a:bodyPr/>
                    <a:lstStyle/>
                    <a:p>
                      <a:pPr marL="0" lvl="0" indent="0" rtl="0">
                        <a:spcBef>
                          <a:spcPts val="0"/>
                        </a:spcBef>
                        <a:spcAft>
                          <a:spcPts val="0"/>
                        </a:spcAft>
                        <a:buNone/>
                      </a:pPr>
                      <a:r>
                        <a:rPr lang="en"/>
                        <a:t>Scottie Pippen</a:t>
                      </a:r>
                      <a:endParaRPr/>
                    </a:p>
                  </a:txBody>
                  <a:tcPr marL="91425" marR="91425" marT="91425" marB="91425"/>
                </a:tc>
                <a:tc>
                  <a:txBody>
                    <a:bodyPr/>
                    <a:lstStyle/>
                    <a:p>
                      <a:pPr marL="0" lvl="0" indent="0" rtl="0">
                        <a:spcBef>
                          <a:spcPts val="0"/>
                        </a:spcBef>
                        <a:spcAft>
                          <a:spcPts val="0"/>
                        </a:spcAft>
                        <a:buNone/>
                      </a:pPr>
                      <a:r>
                        <a:rPr lang="en"/>
                        <a:t>20</a:t>
                      </a:r>
                      <a:endParaRPr/>
                    </a:p>
                  </a:txBody>
                  <a:tcPr marL="91425" marR="91425" marT="91425" marB="91425"/>
                </a:tc>
                <a:extLst>
                  <a:ext uri="{0D108BD9-81ED-4DB2-BD59-A6C34878D82A}">
                    <a16:rowId xmlns:a16="http://schemas.microsoft.com/office/drawing/2014/main" val="10004"/>
                  </a:ext>
                </a:extLst>
              </a:tr>
            </a:tbl>
          </a:graphicData>
        </a:graphic>
      </p:graphicFrame>
      <p:cxnSp>
        <p:nvCxnSpPr>
          <p:cNvPr id="375" name="Shape 375"/>
          <p:cNvCxnSpPr/>
          <p:nvPr/>
        </p:nvCxnSpPr>
        <p:spPr>
          <a:xfrm>
            <a:off x="3573375" y="0"/>
            <a:ext cx="0" cy="5024400"/>
          </a:xfrm>
          <a:prstGeom prst="straightConnector1">
            <a:avLst/>
          </a:prstGeom>
          <a:noFill/>
          <a:ln w="9525" cap="flat" cmpd="sng">
            <a:solidFill>
              <a:schemeClr val="dk2"/>
            </a:solidFill>
            <a:prstDash val="solid"/>
            <a:round/>
            <a:headEnd type="none" w="med" len="med"/>
            <a:tailEnd type="none" w="med" len="med"/>
          </a:ln>
        </p:spPr>
      </p:cxnSp>
      <p:graphicFrame>
        <p:nvGraphicFramePr>
          <p:cNvPr id="376" name="Shape 376"/>
          <p:cNvGraphicFramePr/>
          <p:nvPr/>
        </p:nvGraphicFramePr>
        <p:xfrm>
          <a:off x="4408400" y="2014650"/>
          <a:ext cx="4364025" cy="1981050"/>
        </p:xfrm>
        <a:graphic>
          <a:graphicData uri="http://schemas.openxmlformats.org/drawingml/2006/table">
            <a:tbl>
              <a:tblPr>
                <a:noFill/>
              </a:tblPr>
              <a:tblGrid>
                <a:gridCol w="1104800">
                  <a:extLst>
                    <a:ext uri="{9D8B030D-6E8A-4147-A177-3AD203B41FA5}">
                      <a16:colId xmlns:a16="http://schemas.microsoft.com/office/drawing/2014/main" val="20000"/>
                    </a:ext>
                  </a:extLst>
                </a:gridCol>
                <a:gridCol w="1470525">
                  <a:extLst>
                    <a:ext uri="{9D8B030D-6E8A-4147-A177-3AD203B41FA5}">
                      <a16:colId xmlns:a16="http://schemas.microsoft.com/office/drawing/2014/main" val="20001"/>
                    </a:ext>
                  </a:extLst>
                </a:gridCol>
                <a:gridCol w="921425">
                  <a:extLst>
                    <a:ext uri="{9D8B030D-6E8A-4147-A177-3AD203B41FA5}">
                      <a16:colId xmlns:a16="http://schemas.microsoft.com/office/drawing/2014/main" val="20002"/>
                    </a:ext>
                  </a:extLst>
                </a:gridCol>
                <a:gridCol w="867275">
                  <a:extLst>
                    <a:ext uri="{9D8B030D-6E8A-4147-A177-3AD203B41FA5}">
                      <a16:colId xmlns:a16="http://schemas.microsoft.com/office/drawing/2014/main" val="20003"/>
                    </a:ext>
                  </a:extLst>
                </a:gridCol>
              </a:tblGrid>
              <a:tr h="396200">
                <a:tc>
                  <a:txBody>
                    <a:bodyPr/>
                    <a:lstStyle/>
                    <a:p>
                      <a:pPr marL="0" lvl="0" indent="0" rtl="0">
                        <a:spcBef>
                          <a:spcPts val="0"/>
                        </a:spcBef>
                        <a:spcAft>
                          <a:spcPts val="0"/>
                        </a:spcAft>
                        <a:buNone/>
                      </a:pPr>
                      <a:r>
                        <a:rPr lang="en"/>
                        <a:t>Team</a:t>
                      </a:r>
                      <a:endParaRPr/>
                    </a:p>
                  </a:txBody>
                  <a:tcPr marL="91425" marR="91425" marT="91425" marB="91425"/>
                </a:tc>
                <a:tc>
                  <a:txBody>
                    <a:bodyPr/>
                    <a:lstStyle/>
                    <a:p>
                      <a:pPr marL="0" lvl="0" indent="0" rtl="0">
                        <a:spcBef>
                          <a:spcPts val="0"/>
                        </a:spcBef>
                        <a:spcAft>
                          <a:spcPts val="0"/>
                        </a:spcAft>
                        <a:buNone/>
                      </a:pPr>
                      <a:r>
                        <a:rPr lang="en"/>
                        <a:t>Name</a:t>
                      </a:r>
                      <a:endParaRPr/>
                    </a:p>
                  </a:txBody>
                  <a:tcPr marL="91425" marR="91425" marT="91425" marB="91425"/>
                </a:tc>
                <a:tc>
                  <a:txBody>
                    <a:bodyPr/>
                    <a:lstStyle/>
                    <a:p>
                      <a:pPr marL="0" lvl="0" indent="0" rtl="0">
                        <a:spcBef>
                          <a:spcPts val="0"/>
                        </a:spcBef>
                        <a:spcAft>
                          <a:spcPts val="0"/>
                        </a:spcAft>
                        <a:buNone/>
                      </a:pPr>
                      <a:r>
                        <a:rPr lang="en"/>
                        <a:t>Avg_pts</a:t>
                      </a:r>
                      <a:endParaRPr/>
                    </a:p>
                  </a:txBody>
                  <a:tcPr marL="91425" marR="91425" marT="91425" marB="91425"/>
                </a:tc>
                <a:tc>
                  <a:txBody>
                    <a:bodyPr/>
                    <a:lstStyle/>
                    <a:p>
                      <a:pPr marL="0" lvl="0" indent="0" rtl="0">
                        <a:spcBef>
                          <a:spcPts val="0"/>
                        </a:spcBef>
                        <a:spcAft>
                          <a:spcPts val="0"/>
                        </a:spcAft>
                        <a:buNone/>
                      </a:pPr>
                      <a:r>
                        <a:rPr lang="en"/>
                        <a:t>rk</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rtl="0">
                        <a:spcBef>
                          <a:spcPts val="0"/>
                        </a:spcBef>
                        <a:spcAft>
                          <a:spcPts val="0"/>
                        </a:spcAft>
                        <a:buNone/>
                      </a:pPr>
                      <a:r>
                        <a:rPr lang="en"/>
                        <a:t>Lakers</a:t>
                      </a:r>
                      <a:endParaRPr/>
                    </a:p>
                  </a:txBody>
                  <a:tcPr marL="91425" marR="91425" marT="91425" marB="91425"/>
                </a:tc>
                <a:tc>
                  <a:txBody>
                    <a:bodyPr/>
                    <a:lstStyle/>
                    <a:p>
                      <a:pPr marL="0" lvl="0" indent="0" rtl="0">
                        <a:spcBef>
                          <a:spcPts val="0"/>
                        </a:spcBef>
                        <a:spcAft>
                          <a:spcPts val="0"/>
                        </a:spcAft>
                        <a:buNone/>
                      </a:pPr>
                      <a:r>
                        <a:rPr lang="en"/>
                        <a:t>Kobe Bryant</a:t>
                      </a:r>
                      <a:endParaRPr/>
                    </a:p>
                  </a:txBody>
                  <a:tcPr marL="91425" marR="91425" marT="91425" marB="91425"/>
                </a:tc>
                <a:tc>
                  <a:txBody>
                    <a:bodyPr/>
                    <a:lstStyle/>
                    <a:p>
                      <a:pPr marL="0" lvl="0" indent="0" rtl="0">
                        <a:spcBef>
                          <a:spcPts val="0"/>
                        </a:spcBef>
                        <a:spcAft>
                          <a:spcPts val="0"/>
                        </a:spcAft>
                        <a:buNone/>
                      </a:pPr>
                      <a:r>
                        <a:rPr lang="en"/>
                        <a:t>25</a:t>
                      </a:r>
                      <a:endParaRPr/>
                    </a:p>
                  </a:txBody>
                  <a:tcPr marL="91425" marR="91425" marT="91425" marB="91425"/>
                </a:tc>
                <a:tc>
                  <a:txBody>
                    <a:bodyPr/>
                    <a:lstStyle/>
                    <a:p>
                      <a:pPr marL="0" lvl="0" indent="0"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rtl="0">
                        <a:spcBef>
                          <a:spcPts val="0"/>
                        </a:spcBef>
                        <a:spcAft>
                          <a:spcPts val="0"/>
                        </a:spcAft>
                        <a:buNone/>
                      </a:pPr>
                      <a:r>
                        <a:rPr lang="en"/>
                        <a:t>Bulls</a:t>
                      </a:r>
                      <a:endParaRPr/>
                    </a:p>
                  </a:txBody>
                  <a:tcPr marL="91425" marR="91425" marT="91425" marB="91425"/>
                </a:tc>
                <a:tc>
                  <a:txBody>
                    <a:bodyPr/>
                    <a:lstStyle/>
                    <a:p>
                      <a:pPr marL="0" lvl="0" indent="0" rtl="0">
                        <a:spcBef>
                          <a:spcPts val="0"/>
                        </a:spcBef>
                        <a:spcAft>
                          <a:spcPts val="0"/>
                        </a:spcAft>
                        <a:buNone/>
                      </a:pPr>
                      <a:r>
                        <a:rPr lang="en"/>
                        <a:t>Michael Jordan</a:t>
                      </a:r>
                      <a:endParaRPr/>
                    </a:p>
                  </a:txBody>
                  <a:tcPr marL="91425" marR="91425" marT="91425" marB="91425"/>
                </a:tc>
                <a:tc>
                  <a:txBody>
                    <a:bodyPr/>
                    <a:lstStyle/>
                    <a:p>
                      <a:pPr marL="0" lvl="0" indent="0" rtl="0">
                        <a:spcBef>
                          <a:spcPts val="0"/>
                        </a:spcBef>
                        <a:spcAft>
                          <a:spcPts val="0"/>
                        </a:spcAft>
                        <a:buNone/>
                      </a:pPr>
                      <a:r>
                        <a:rPr lang="en"/>
                        <a:t>30</a:t>
                      </a:r>
                      <a:endParaRPr/>
                    </a:p>
                  </a:txBody>
                  <a:tcPr marL="91425" marR="91425" marT="91425" marB="91425"/>
                </a:tc>
                <a:tc>
                  <a:txBody>
                    <a:bodyPr/>
                    <a:lstStyle/>
                    <a:p>
                      <a:pPr marL="0" lvl="0" indent="0"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rtl="0">
                        <a:spcBef>
                          <a:spcPts val="0"/>
                        </a:spcBef>
                        <a:spcAft>
                          <a:spcPts val="0"/>
                        </a:spcAft>
                        <a:buNone/>
                      </a:pPr>
                      <a:r>
                        <a:rPr lang="en"/>
                        <a:t>Lakers</a:t>
                      </a:r>
                      <a:endParaRPr/>
                    </a:p>
                  </a:txBody>
                  <a:tcPr marL="91425" marR="91425" marT="91425" marB="91425"/>
                </a:tc>
                <a:tc>
                  <a:txBody>
                    <a:bodyPr/>
                    <a:lstStyle/>
                    <a:p>
                      <a:pPr marL="0" lvl="0" indent="0" rtl="0">
                        <a:spcBef>
                          <a:spcPts val="0"/>
                        </a:spcBef>
                        <a:spcAft>
                          <a:spcPts val="0"/>
                        </a:spcAft>
                        <a:buNone/>
                      </a:pPr>
                      <a:r>
                        <a:rPr lang="en"/>
                        <a:t>Louis Williams</a:t>
                      </a:r>
                      <a:endParaRPr/>
                    </a:p>
                  </a:txBody>
                  <a:tcPr marL="91425" marR="91425" marT="91425" marB="91425"/>
                </a:tc>
                <a:tc>
                  <a:txBody>
                    <a:bodyPr/>
                    <a:lstStyle/>
                    <a:p>
                      <a:pPr marL="0" lvl="0" indent="0" rtl="0">
                        <a:spcBef>
                          <a:spcPts val="0"/>
                        </a:spcBef>
                        <a:spcAft>
                          <a:spcPts val="0"/>
                        </a:spcAft>
                        <a:buNone/>
                      </a:pPr>
                      <a:r>
                        <a:rPr lang="en"/>
                        <a:t>25</a:t>
                      </a:r>
                      <a:endParaRPr/>
                    </a:p>
                  </a:txBody>
                  <a:tcPr marL="91425" marR="91425" marT="91425" marB="91425"/>
                </a:tc>
                <a:tc>
                  <a:txBody>
                    <a:bodyPr/>
                    <a:lstStyle/>
                    <a:p>
                      <a:pPr marL="0" lvl="0" indent="0" rtl="0">
                        <a:spcBef>
                          <a:spcPts val="0"/>
                        </a:spcBef>
                        <a:spcAft>
                          <a:spcPts val="0"/>
                        </a:spcAft>
                        <a:buNone/>
                      </a:pPr>
                      <a:r>
                        <a:rPr lang="en">
                          <a:solidFill>
                            <a:srgbClr val="FF0000"/>
                          </a:solidFill>
                        </a:rPr>
                        <a:t>1</a:t>
                      </a:r>
                      <a:endParaRPr>
                        <a:solidFill>
                          <a:srgbClr val="FF0000"/>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rtl="0">
                        <a:spcBef>
                          <a:spcPts val="0"/>
                        </a:spcBef>
                        <a:spcAft>
                          <a:spcPts val="0"/>
                        </a:spcAft>
                        <a:buNone/>
                      </a:pPr>
                      <a:r>
                        <a:rPr lang="en"/>
                        <a:t>Bulls </a:t>
                      </a:r>
                      <a:endParaRPr/>
                    </a:p>
                  </a:txBody>
                  <a:tcPr marL="91425" marR="91425" marT="91425" marB="91425"/>
                </a:tc>
                <a:tc>
                  <a:txBody>
                    <a:bodyPr/>
                    <a:lstStyle/>
                    <a:p>
                      <a:pPr marL="0" lvl="0" indent="0" rtl="0">
                        <a:spcBef>
                          <a:spcPts val="0"/>
                        </a:spcBef>
                        <a:spcAft>
                          <a:spcPts val="0"/>
                        </a:spcAft>
                        <a:buNone/>
                      </a:pPr>
                      <a:r>
                        <a:rPr lang="en"/>
                        <a:t>Scottie Pippen</a:t>
                      </a:r>
                      <a:endParaRPr/>
                    </a:p>
                  </a:txBody>
                  <a:tcPr marL="91425" marR="91425" marT="91425" marB="91425"/>
                </a:tc>
                <a:tc>
                  <a:txBody>
                    <a:bodyPr/>
                    <a:lstStyle/>
                    <a:p>
                      <a:pPr marL="0" lvl="0" indent="0" rtl="0">
                        <a:spcBef>
                          <a:spcPts val="0"/>
                        </a:spcBef>
                        <a:spcAft>
                          <a:spcPts val="0"/>
                        </a:spcAft>
                        <a:buNone/>
                      </a:pPr>
                      <a:r>
                        <a:rPr lang="en"/>
                        <a:t>20</a:t>
                      </a:r>
                      <a:endParaRPr/>
                    </a:p>
                  </a:txBody>
                  <a:tcPr marL="91425" marR="91425" marT="91425" marB="91425"/>
                </a:tc>
                <a:tc>
                  <a:txBody>
                    <a:bodyPr/>
                    <a:lstStyle/>
                    <a:p>
                      <a:pPr marL="0" lvl="0" indent="0" rtl="0">
                        <a:spcBef>
                          <a:spcPts val="0"/>
                        </a:spcBef>
                        <a:spcAft>
                          <a:spcPts val="0"/>
                        </a:spcAft>
                        <a:buNone/>
                      </a:pPr>
                      <a:r>
                        <a:rPr lang="en"/>
                        <a:t>2</a:t>
                      </a:r>
                      <a:endParaRPr/>
                    </a:p>
                  </a:txBody>
                  <a:tcPr marL="91425" marR="91425" marT="91425" marB="91425"/>
                </a:tc>
                <a:extLst>
                  <a:ext uri="{0D108BD9-81ED-4DB2-BD59-A6C34878D82A}">
                    <a16:rowId xmlns:a16="http://schemas.microsoft.com/office/drawing/2014/main" val="10004"/>
                  </a:ext>
                </a:extLst>
              </a:tr>
            </a:tbl>
          </a:graphicData>
        </a:graphic>
      </p:graphicFrame>
      <p:sp>
        <p:nvSpPr>
          <p:cNvPr id="377" name="Shape 377"/>
          <p:cNvSpPr txBox="1"/>
          <p:nvPr/>
        </p:nvSpPr>
        <p:spPr>
          <a:xfrm>
            <a:off x="4125625" y="281550"/>
            <a:ext cx="4764600" cy="1418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a:p>
          <a:p>
            <a:pPr marL="0" lvl="0" indent="0" rtl="0">
              <a:spcBef>
                <a:spcPts val="0"/>
              </a:spcBef>
              <a:spcAft>
                <a:spcPts val="0"/>
              </a:spcAft>
              <a:buNone/>
            </a:pPr>
            <a:r>
              <a:rPr lang="en"/>
              <a:t>SELECT *</a:t>
            </a:r>
            <a:endParaRPr/>
          </a:p>
          <a:p>
            <a:pPr marL="0" lvl="0" indent="0" rtl="0">
              <a:spcBef>
                <a:spcPts val="0"/>
              </a:spcBef>
              <a:spcAft>
                <a:spcPts val="0"/>
              </a:spcAft>
              <a:buNone/>
            </a:pPr>
            <a:r>
              <a:rPr lang="en"/>
              <a:t>, </a:t>
            </a:r>
            <a:r>
              <a:rPr lang="en">
                <a:solidFill>
                  <a:srgbClr val="FF0000"/>
                </a:solidFill>
              </a:rPr>
              <a:t>RANK()</a:t>
            </a:r>
            <a:r>
              <a:rPr lang="en"/>
              <a:t> OVER (PARTITION BY </a:t>
            </a:r>
            <a:r>
              <a:rPr lang="en">
                <a:solidFill>
                  <a:srgbClr val="999999"/>
                </a:solidFill>
              </a:rPr>
              <a:t>Team</a:t>
            </a:r>
            <a:r>
              <a:rPr lang="en"/>
              <a:t> ORDER BY </a:t>
            </a:r>
            <a:r>
              <a:rPr lang="en">
                <a:solidFill>
                  <a:srgbClr val="999999"/>
                </a:solidFill>
              </a:rPr>
              <a:t>Avg_pts </a:t>
            </a:r>
            <a:r>
              <a:rPr lang="en"/>
              <a:t>DESC) AS rk</a:t>
            </a:r>
            <a:endParaRPr/>
          </a:p>
          <a:p>
            <a:pPr marL="0" lvl="0" indent="0" rtl="0">
              <a:spcBef>
                <a:spcPts val="0"/>
              </a:spcBef>
              <a:spcAft>
                <a:spcPts val="0"/>
              </a:spcAft>
              <a:buNone/>
            </a:pPr>
            <a:r>
              <a:rPr lang="en"/>
              <a:t>FROM table</a:t>
            </a:r>
            <a:endParaRPr/>
          </a:p>
          <a:p>
            <a:pPr marL="0" lvl="0" indent="0" rtl="0">
              <a:spcBef>
                <a:spcPts val="0"/>
              </a:spcBef>
              <a:spcAft>
                <a:spcPts val="0"/>
              </a:spcAft>
              <a:buNone/>
            </a:pPr>
            <a:endParaRPr/>
          </a:p>
        </p:txBody>
      </p:sp>
    </p:spTree>
    <p:extLst>
      <p:ext uri="{BB962C8B-B14F-4D97-AF65-F5344CB8AC3E}">
        <p14:creationId xmlns:p14="http://schemas.microsoft.com/office/powerpoint/2010/main" val="23721065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Shape 74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Date Time functions</a:t>
            </a:r>
            <a:r>
              <a:rPr lang="zh-Hans" altLang="en-US" dirty="0"/>
              <a:t> </a:t>
            </a:r>
            <a:endParaRPr dirty="0"/>
          </a:p>
        </p:txBody>
      </p:sp>
      <p:sp>
        <p:nvSpPr>
          <p:cNvPr id="748" name="Shape 748"/>
          <p:cNvSpPr txBox="1">
            <a:spLocks noGrp="1"/>
          </p:cNvSpPr>
          <p:nvPr>
            <p:ph type="body" idx="1"/>
          </p:nvPr>
        </p:nvSpPr>
        <p:spPr>
          <a:xfrm>
            <a:off x="1303800" y="1310020"/>
            <a:ext cx="7030500" cy="3202985"/>
          </a:xfrm>
          <a:prstGeom prst="rect">
            <a:avLst/>
          </a:prstGeom>
        </p:spPr>
        <p:txBody>
          <a:bodyPr spcFirstLastPara="1" wrap="square" lIns="91425" tIns="91425" rIns="91425" bIns="91425" anchor="t" anchorCtr="0">
            <a:noAutofit/>
          </a:bodyPr>
          <a:lstStyle/>
          <a:p>
            <a:pPr marL="0" lvl="0" indent="0">
              <a:buNone/>
            </a:pPr>
            <a:r>
              <a:rPr lang="en-US" sz="1600" b="1" dirty="0"/>
              <a:t>DATE_ADD(date, INTERVAL expr unit)</a:t>
            </a:r>
            <a:r>
              <a:rPr lang="zh-Hans" altLang="en-US" sz="1600" b="1" dirty="0"/>
              <a:t>  </a:t>
            </a:r>
            <a:r>
              <a:rPr lang="en-US" altLang="zh-Hans" sz="1600" b="1" dirty="0"/>
              <a:t>(Oracle)</a:t>
            </a:r>
            <a:endParaRPr lang="en-US" sz="1600" b="1" dirty="0"/>
          </a:p>
          <a:p>
            <a:pPr marL="0" lvl="0" indent="0">
              <a:buNone/>
            </a:pPr>
            <a:r>
              <a:rPr lang="en-US" sz="1400" i="1" dirty="0" err="1">
                <a:solidFill>
                  <a:srgbClr val="000000"/>
                </a:solidFill>
              </a:rPr>
              <a:t>E.x</a:t>
            </a:r>
            <a:r>
              <a:rPr lang="en-US" sz="1400" i="1" dirty="0">
                <a:solidFill>
                  <a:srgbClr val="000000"/>
                </a:solidFill>
              </a:rPr>
              <a:t>. </a:t>
            </a:r>
            <a:r>
              <a:rPr lang="en-US" dirty="0"/>
              <a:t>SELECT DATE_ADD('2010-12-31 23:59:59', -&gt; INTERVAL 1 DAY);</a:t>
            </a:r>
          </a:p>
          <a:p>
            <a:pPr marL="0" lvl="0" indent="0">
              <a:buNone/>
            </a:pPr>
            <a:endParaRPr lang="en-US" dirty="0"/>
          </a:p>
          <a:p>
            <a:pPr marL="0" indent="0">
              <a:buNone/>
            </a:pPr>
            <a:r>
              <a:rPr lang="en-US" sz="1600" b="1" dirty="0"/>
              <a:t>DATEDIFF(expr1,expr2)</a:t>
            </a:r>
          </a:p>
          <a:p>
            <a:pPr marL="0" indent="0">
              <a:buNone/>
            </a:pPr>
            <a:r>
              <a:rPr lang="en-US" sz="1400" i="1" dirty="0" err="1"/>
              <a:t>E.x</a:t>
            </a:r>
            <a:r>
              <a:rPr lang="en-US" sz="1400" i="1" dirty="0"/>
              <a:t>. SELECT DATEDIFF('2007-12-31 23:59:59','2007-12-30’);</a:t>
            </a:r>
          </a:p>
          <a:p>
            <a:pPr marL="0" indent="0">
              <a:buNone/>
            </a:pPr>
            <a:endParaRPr lang="en-US" sz="1400" i="1" dirty="0"/>
          </a:p>
          <a:p>
            <a:pPr marL="0" indent="0">
              <a:buNone/>
            </a:pPr>
            <a:r>
              <a:rPr lang="en-US" sz="1600" b="1" dirty="0"/>
              <a:t>DAYOFWEEK(date)</a:t>
            </a:r>
          </a:p>
          <a:p>
            <a:pPr marL="0" indent="0">
              <a:buNone/>
            </a:pPr>
            <a:r>
              <a:rPr lang="en-US" sz="1400" i="1" dirty="0" err="1"/>
              <a:t>E.x</a:t>
            </a:r>
            <a:r>
              <a:rPr lang="en-US" sz="1400" i="1" dirty="0"/>
              <a:t>. SELECT DAYOFWEEK('2007-02-03’);</a:t>
            </a:r>
          </a:p>
          <a:p>
            <a:pPr marL="0" indent="0">
              <a:buNone/>
            </a:pPr>
            <a:endParaRPr lang="en-US" sz="1400" i="1" dirty="0"/>
          </a:p>
          <a:p>
            <a:pPr marL="0" indent="0">
              <a:buNone/>
            </a:pPr>
            <a:r>
              <a:rPr lang="en-US" sz="1600" b="1" dirty="0"/>
              <a:t>DATE_FORMAT(</a:t>
            </a:r>
            <a:r>
              <a:rPr lang="en-US" sz="1600" b="1" dirty="0" err="1"/>
              <a:t>date,format</a:t>
            </a:r>
            <a:r>
              <a:rPr lang="en-US" sz="1600" b="1" dirty="0"/>
              <a:t>)</a:t>
            </a:r>
          </a:p>
          <a:p>
            <a:pPr marL="0" lvl="0" indent="0">
              <a:buNone/>
            </a:pPr>
            <a:r>
              <a:rPr lang="en-US" dirty="0" err="1"/>
              <a:t>E.x</a:t>
            </a:r>
            <a:r>
              <a:rPr lang="en-US" dirty="0"/>
              <a:t>. SELECT DATE_FORMAT('2009-10-04 22:23:00', '%W %M %Y'); -&gt; 'Sunday October 2009'</a:t>
            </a:r>
          </a:p>
        </p:txBody>
      </p:sp>
      <p:sp>
        <p:nvSpPr>
          <p:cNvPr id="2" name="TextBox 1">
            <a:extLst>
              <a:ext uri="{FF2B5EF4-FFF2-40B4-BE49-F238E27FC236}">
                <a16:creationId xmlns:a16="http://schemas.microsoft.com/office/drawing/2014/main" id="{1E96A54F-B7AE-164F-AFBC-AADF42788C0E}"/>
              </a:ext>
            </a:extLst>
          </p:cNvPr>
          <p:cNvSpPr txBox="1"/>
          <p:nvPr/>
        </p:nvSpPr>
        <p:spPr>
          <a:xfrm>
            <a:off x="308113" y="4866501"/>
            <a:ext cx="7204216" cy="261610"/>
          </a:xfrm>
          <a:prstGeom prst="rect">
            <a:avLst/>
          </a:prstGeom>
          <a:noFill/>
        </p:spPr>
        <p:txBody>
          <a:bodyPr wrap="none" rtlCol="0">
            <a:spAutoFit/>
          </a:bodyPr>
          <a:lstStyle/>
          <a:p>
            <a:r>
              <a:rPr lang="en-US" altLang="zh-Hans" sz="1100" dirty="0"/>
              <a:t>Use</a:t>
            </a:r>
            <a:r>
              <a:rPr lang="zh-Hans" altLang="en-US" sz="1100" dirty="0"/>
              <a:t> </a:t>
            </a:r>
            <a:r>
              <a:rPr lang="en-US" altLang="zh-Hans" sz="1100" dirty="0"/>
              <a:t>Oracle syntax as example https://</a:t>
            </a:r>
            <a:r>
              <a:rPr lang="en-US" altLang="zh-Hans" sz="1100" dirty="0" err="1"/>
              <a:t>docs.oracle.com</a:t>
            </a:r>
            <a:r>
              <a:rPr lang="en-US" altLang="zh-Hans" sz="1100" dirty="0"/>
              <a:t>/cd/E17952_01/mysql-5.6-en/date-and-time-</a:t>
            </a:r>
            <a:r>
              <a:rPr lang="en-US" altLang="zh-Hans" sz="1100" dirty="0" err="1"/>
              <a:t>functions.html</a:t>
            </a:r>
            <a:endParaRPr lang="en-US" sz="1100" dirty="0"/>
          </a:p>
        </p:txBody>
      </p:sp>
    </p:spTree>
    <p:extLst>
      <p:ext uri="{BB962C8B-B14F-4D97-AF65-F5344CB8AC3E}">
        <p14:creationId xmlns:p14="http://schemas.microsoft.com/office/powerpoint/2010/main" val="22631232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Shape 39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Other advanced topics</a:t>
            </a:r>
            <a:endParaRPr/>
          </a:p>
        </p:txBody>
      </p:sp>
      <p:sp>
        <p:nvSpPr>
          <p:cNvPr id="392" name="Shape 392"/>
          <p:cNvSpPr txBox="1">
            <a:spLocks noGrp="1"/>
          </p:cNvSpPr>
          <p:nvPr>
            <p:ph type="body" idx="1"/>
          </p:nvPr>
        </p:nvSpPr>
        <p:spPr>
          <a:xfrm>
            <a:off x="1303800" y="1669250"/>
            <a:ext cx="7030500" cy="2541600"/>
          </a:xfrm>
          <a:prstGeom prst="rect">
            <a:avLst/>
          </a:prstGeom>
        </p:spPr>
        <p:txBody>
          <a:bodyPr spcFirstLastPara="1" wrap="square" lIns="91425" tIns="91425" rIns="91425" bIns="91425" anchor="t" anchorCtr="0">
            <a:noAutofit/>
          </a:bodyPr>
          <a:lstStyle/>
          <a:p>
            <a:pPr marL="0" lvl="0" indent="0">
              <a:spcBef>
                <a:spcPts val="1600"/>
              </a:spcBef>
              <a:spcAft>
                <a:spcPts val="0"/>
              </a:spcAft>
              <a:buNone/>
            </a:pPr>
            <a:r>
              <a:rPr lang="en" sz="1600" dirty="0">
                <a:solidFill>
                  <a:srgbClr val="000000"/>
                </a:solidFill>
              </a:rPr>
              <a:t>Query Optimization (JOIN or Sub-query?)</a:t>
            </a:r>
          </a:p>
          <a:p>
            <a:pPr marL="0" lvl="0" indent="0">
              <a:spcBef>
                <a:spcPts val="1600"/>
              </a:spcBef>
              <a:spcAft>
                <a:spcPts val="0"/>
              </a:spcAft>
              <a:buNone/>
            </a:pPr>
            <a:r>
              <a:rPr lang="en" sz="1600" dirty="0">
                <a:solidFill>
                  <a:srgbClr val="000000"/>
                </a:solidFill>
              </a:rPr>
              <a:t>Functions? (Other PL)?</a:t>
            </a:r>
            <a:endParaRPr sz="1600" dirty="0">
              <a:solidFill>
                <a:srgbClr val="000000"/>
              </a:solidFill>
            </a:endParaRPr>
          </a:p>
          <a:p>
            <a:pPr marL="457200" lvl="0" indent="-311150" rtl="0">
              <a:spcBef>
                <a:spcPts val="1600"/>
              </a:spcBef>
              <a:spcAft>
                <a:spcPts val="0"/>
              </a:spcAft>
              <a:buClr>
                <a:srgbClr val="000000"/>
              </a:buClr>
              <a:buSzPts val="1300"/>
              <a:buChar char="●"/>
            </a:pPr>
            <a:r>
              <a:rPr lang="en" sz="1600" dirty="0">
                <a:solidFill>
                  <a:srgbClr val="000000"/>
                </a:solidFill>
              </a:rPr>
              <a:t>Self defined functions</a:t>
            </a:r>
            <a:endParaRPr sz="1600" dirty="0">
              <a:solidFill>
                <a:srgbClr val="000000"/>
              </a:solidFill>
            </a:endParaRPr>
          </a:p>
          <a:p>
            <a:pPr marL="0" lvl="0" indent="0" rtl="0">
              <a:spcBef>
                <a:spcPts val="1600"/>
              </a:spcBef>
              <a:spcAft>
                <a:spcPts val="0"/>
              </a:spcAft>
              <a:buNone/>
            </a:pPr>
            <a:r>
              <a:rPr lang="en" sz="1600" dirty="0">
                <a:solidFill>
                  <a:srgbClr val="000000"/>
                </a:solidFill>
              </a:rPr>
              <a:t>Different Data format?</a:t>
            </a:r>
            <a:r>
              <a:rPr lang="zh-Hans" altLang="en-US" sz="1600" dirty="0">
                <a:solidFill>
                  <a:srgbClr val="000000"/>
                </a:solidFill>
              </a:rPr>
              <a:t> </a:t>
            </a:r>
            <a:r>
              <a:rPr lang="en-US" altLang="zh-Hans" sz="1600" dirty="0">
                <a:solidFill>
                  <a:srgbClr val="000000"/>
                </a:solidFill>
              </a:rPr>
              <a:t>CAST</a:t>
            </a:r>
            <a:endParaRPr sz="1600" dirty="0">
              <a:solidFill>
                <a:srgbClr val="000000"/>
              </a:solidFill>
            </a:endParaRPr>
          </a:p>
          <a:p>
            <a:pPr marL="0" lvl="0" indent="0" rtl="0">
              <a:spcBef>
                <a:spcPts val="1600"/>
              </a:spcBef>
              <a:spcAft>
                <a:spcPts val="1600"/>
              </a:spcAft>
              <a:buNone/>
            </a:pPr>
            <a:r>
              <a:rPr lang="en-US" sz="1600" dirty="0">
                <a:solidFill>
                  <a:srgbClr val="000000"/>
                </a:solidFill>
              </a:rPr>
              <a:t>Different </a:t>
            </a:r>
            <a:r>
              <a:rPr lang="en-US" sz="1600" dirty="0" err="1">
                <a:solidFill>
                  <a:srgbClr val="000000"/>
                </a:solidFill>
              </a:rPr>
              <a:t>Timezone</a:t>
            </a:r>
            <a:r>
              <a:rPr lang="en-US" sz="1600" dirty="0">
                <a:solidFill>
                  <a:srgbClr val="000000"/>
                </a:solidFill>
              </a:rPr>
              <a:t>?</a:t>
            </a:r>
          </a:p>
          <a:p>
            <a:pPr marL="0" lvl="0" indent="0" rtl="0">
              <a:spcBef>
                <a:spcPts val="1600"/>
              </a:spcBef>
              <a:spcAft>
                <a:spcPts val="1600"/>
              </a:spcAft>
              <a:buNone/>
            </a:pPr>
            <a:endParaRPr lang="en-US" sz="1600" dirty="0">
              <a:solidFill>
                <a:srgbClr val="000000"/>
              </a:solidFill>
            </a:endParaRPr>
          </a:p>
        </p:txBody>
      </p:sp>
    </p:spTree>
    <p:extLst>
      <p:ext uri="{BB962C8B-B14F-4D97-AF65-F5344CB8AC3E}">
        <p14:creationId xmlns:p14="http://schemas.microsoft.com/office/powerpoint/2010/main" val="4772491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a:t>SQL Interview</a:t>
            </a:r>
            <a:endParaRPr dirty="0"/>
          </a:p>
        </p:txBody>
      </p:sp>
      <p:sp>
        <p:nvSpPr>
          <p:cNvPr id="398" name="Shape 398"/>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772533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SQL interview questions</a:t>
            </a:r>
            <a:endParaRPr/>
          </a:p>
        </p:txBody>
      </p:sp>
      <p:sp>
        <p:nvSpPr>
          <p:cNvPr id="404" name="Shape 404"/>
          <p:cNvSpPr txBox="1">
            <a:spLocks noGrp="1"/>
          </p:cNvSpPr>
          <p:nvPr>
            <p:ph type="body" idx="1"/>
          </p:nvPr>
        </p:nvSpPr>
        <p:spPr>
          <a:xfrm>
            <a:off x="907128" y="1001419"/>
            <a:ext cx="7823844" cy="3754769"/>
          </a:xfrm>
          <a:prstGeom prst="rect">
            <a:avLst/>
          </a:prstGeom>
        </p:spPr>
        <p:txBody>
          <a:bodyPr spcFirstLastPara="1" wrap="square" lIns="91425" tIns="91425" rIns="91425" bIns="91425" anchor="t" anchorCtr="0">
            <a:noAutofit/>
          </a:bodyPr>
          <a:lstStyle/>
          <a:p>
            <a:pPr marL="457200" lvl="0" indent="-311150" rtl="0">
              <a:lnSpc>
                <a:spcPct val="150000"/>
              </a:lnSpc>
              <a:spcBef>
                <a:spcPts val="0"/>
              </a:spcBef>
              <a:spcAft>
                <a:spcPts val="0"/>
              </a:spcAft>
              <a:buClr>
                <a:srgbClr val="000000"/>
              </a:buClr>
              <a:buSzPts val="1300"/>
              <a:buAutoNum type="arabicPeriod"/>
            </a:pPr>
            <a:r>
              <a:rPr lang="en" sz="1400" dirty="0">
                <a:solidFill>
                  <a:srgbClr val="000000"/>
                </a:solidFill>
              </a:rPr>
              <a:t>SQL coding (90%) sometimes within a case study  --  </a:t>
            </a:r>
            <a:r>
              <a:rPr lang="en" sz="1600" dirty="0">
                <a:solidFill>
                  <a:srgbClr val="000000"/>
                </a:solidFill>
              </a:rPr>
              <a:t>Understand problems + Coding</a:t>
            </a:r>
          </a:p>
          <a:p>
            <a:pPr marL="457200" lvl="0" indent="-311150" rtl="0">
              <a:lnSpc>
                <a:spcPct val="150000"/>
              </a:lnSpc>
              <a:spcBef>
                <a:spcPts val="0"/>
              </a:spcBef>
              <a:spcAft>
                <a:spcPts val="0"/>
              </a:spcAft>
              <a:buClr>
                <a:srgbClr val="000000"/>
              </a:buClr>
              <a:buSzPts val="1300"/>
              <a:buAutoNum type="arabicPeriod"/>
            </a:pPr>
            <a:r>
              <a:rPr lang="en" sz="1400" dirty="0">
                <a:solidFill>
                  <a:srgbClr val="000000"/>
                </a:solidFill>
              </a:rPr>
              <a:t>Knowledge question (sometimes embedded in coding). -- </a:t>
            </a:r>
            <a:r>
              <a:rPr lang="zh-Hans" altLang="en-US" sz="1400" dirty="0">
                <a:solidFill>
                  <a:srgbClr val="000000"/>
                </a:solidFill>
              </a:rPr>
              <a:t>小公司或</a:t>
            </a:r>
            <a:r>
              <a:rPr lang="en-US" altLang="zh-Hans" sz="1400" dirty="0">
                <a:solidFill>
                  <a:srgbClr val="000000"/>
                </a:solidFill>
              </a:rPr>
              <a:t>entry</a:t>
            </a:r>
            <a:r>
              <a:rPr lang="zh-Hans" altLang="en-US" sz="1400" dirty="0">
                <a:solidFill>
                  <a:srgbClr val="000000"/>
                </a:solidFill>
              </a:rPr>
              <a:t> </a:t>
            </a:r>
            <a:r>
              <a:rPr lang="en-US" altLang="zh-Hans" sz="1400" dirty="0">
                <a:solidFill>
                  <a:srgbClr val="000000"/>
                </a:solidFill>
              </a:rPr>
              <a:t>level</a:t>
            </a:r>
            <a:r>
              <a:rPr lang="zh-Hans" altLang="en-US" sz="1400" dirty="0">
                <a:solidFill>
                  <a:srgbClr val="000000"/>
                </a:solidFill>
              </a:rPr>
              <a:t> </a:t>
            </a:r>
            <a:r>
              <a:rPr lang="en-US" altLang="zh-Hans" sz="1400" dirty="0">
                <a:solidFill>
                  <a:srgbClr val="000000"/>
                </a:solidFill>
              </a:rPr>
              <a:t>position</a:t>
            </a:r>
            <a:r>
              <a:rPr lang="zh-Hans" altLang="en-US" sz="1400" dirty="0">
                <a:solidFill>
                  <a:srgbClr val="000000"/>
                </a:solidFill>
              </a:rPr>
              <a:t>或电话面试可能问</a:t>
            </a:r>
            <a:endParaRPr lang="en-US" altLang="zh-Hans" sz="1400" dirty="0">
              <a:solidFill>
                <a:srgbClr val="000000"/>
              </a:solidFill>
            </a:endParaRPr>
          </a:p>
          <a:p>
            <a:pPr marL="146050" lvl="0" indent="0" rtl="0">
              <a:lnSpc>
                <a:spcPct val="150000"/>
              </a:lnSpc>
              <a:spcBef>
                <a:spcPts val="0"/>
              </a:spcBef>
              <a:spcAft>
                <a:spcPts val="0"/>
              </a:spcAft>
              <a:buClr>
                <a:srgbClr val="000000"/>
              </a:buClr>
              <a:buSzPts val="1300"/>
              <a:buNone/>
            </a:pPr>
            <a:endParaRPr lang="en-US" sz="1400" dirty="0">
              <a:solidFill>
                <a:srgbClr val="000000"/>
              </a:solidFill>
            </a:endParaRPr>
          </a:p>
          <a:p>
            <a:pPr marL="146050" lvl="0" indent="0" rtl="0">
              <a:lnSpc>
                <a:spcPct val="150000"/>
              </a:lnSpc>
              <a:spcBef>
                <a:spcPts val="0"/>
              </a:spcBef>
              <a:spcAft>
                <a:spcPts val="0"/>
              </a:spcAft>
              <a:buClr>
                <a:srgbClr val="000000"/>
              </a:buClr>
              <a:buSzPts val="1300"/>
              <a:buNone/>
            </a:pPr>
            <a:r>
              <a:rPr lang="en-US" sz="1400" b="1" dirty="0">
                <a:solidFill>
                  <a:srgbClr val="000000"/>
                </a:solidFill>
              </a:rPr>
              <a:t>Important Evaluation Factors</a:t>
            </a:r>
            <a:r>
              <a:rPr lang="en-US" sz="1400" dirty="0">
                <a:solidFill>
                  <a:srgbClr val="000000"/>
                </a:solidFill>
              </a:rPr>
              <a:t>:</a:t>
            </a:r>
          </a:p>
          <a:p>
            <a:pPr>
              <a:lnSpc>
                <a:spcPct val="150000"/>
              </a:lnSpc>
              <a:buClr>
                <a:srgbClr val="000000"/>
              </a:buClr>
            </a:pPr>
            <a:r>
              <a:rPr lang="en-US" sz="1400" b="1" dirty="0">
                <a:solidFill>
                  <a:srgbClr val="000000"/>
                </a:solidFill>
              </a:rPr>
              <a:t>Logic (the key!!!!)</a:t>
            </a:r>
          </a:p>
          <a:p>
            <a:pPr>
              <a:lnSpc>
                <a:spcPct val="150000"/>
              </a:lnSpc>
              <a:buClr>
                <a:srgbClr val="000000"/>
              </a:buClr>
            </a:pPr>
            <a:r>
              <a:rPr lang="en-US" sz="1400" dirty="0">
                <a:solidFill>
                  <a:srgbClr val="000000"/>
                </a:solidFill>
              </a:rPr>
              <a:t>Understand real problem &amp; translate to a data problem</a:t>
            </a:r>
          </a:p>
          <a:p>
            <a:pPr>
              <a:lnSpc>
                <a:spcPct val="150000"/>
              </a:lnSpc>
              <a:buClr>
                <a:srgbClr val="000000"/>
              </a:buClr>
            </a:pPr>
            <a:r>
              <a:rPr lang="en-US" sz="1400" dirty="0">
                <a:solidFill>
                  <a:srgbClr val="000000"/>
                </a:solidFill>
              </a:rPr>
              <a:t>Communication</a:t>
            </a:r>
          </a:p>
          <a:p>
            <a:pPr marL="146050" indent="0">
              <a:lnSpc>
                <a:spcPct val="150000"/>
              </a:lnSpc>
              <a:buClr>
                <a:srgbClr val="000000"/>
              </a:buClr>
              <a:buNone/>
            </a:pPr>
            <a:r>
              <a:rPr lang="en-US" sz="1400" dirty="0">
                <a:solidFill>
                  <a:srgbClr val="000000"/>
                </a:solidFill>
              </a:rPr>
              <a:t>Not very important but good to have:</a:t>
            </a:r>
          </a:p>
          <a:p>
            <a:pPr>
              <a:lnSpc>
                <a:spcPct val="150000"/>
              </a:lnSpc>
              <a:buClr>
                <a:srgbClr val="000000"/>
              </a:buClr>
            </a:pPr>
            <a:r>
              <a:rPr lang="en-US" sz="1400" dirty="0">
                <a:solidFill>
                  <a:srgbClr val="000000"/>
                </a:solidFill>
              </a:rPr>
              <a:t>Format</a:t>
            </a:r>
          </a:p>
          <a:p>
            <a:pPr>
              <a:lnSpc>
                <a:spcPct val="150000"/>
              </a:lnSpc>
              <a:buClr>
                <a:srgbClr val="000000"/>
              </a:buClr>
            </a:pPr>
            <a:r>
              <a:rPr lang="en-US" sz="1400" dirty="0">
                <a:solidFill>
                  <a:srgbClr val="000000"/>
                </a:solidFill>
              </a:rPr>
              <a:t>Bug Free</a:t>
            </a:r>
          </a:p>
          <a:p>
            <a:pPr>
              <a:lnSpc>
                <a:spcPct val="150000"/>
              </a:lnSpc>
              <a:buClr>
                <a:srgbClr val="000000"/>
              </a:buClr>
            </a:pPr>
            <a:r>
              <a:rPr lang="en-US" sz="1400" dirty="0">
                <a:solidFill>
                  <a:srgbClr val="000000"/>
                </a:solidFill>
              </a:rPr>
              <a:t>Query optimization</a:t>
            </a:r>
          </a:p>
          <a:p>
            <a:pPr marL="146050" lvl="0" indent="0" rtl="0">
              <a:lnSpc>
                <a:spcPct val="150000"/>
              </a:lnSpc>
              <a:spcBef>
                <a:spcPts val="0"/>
              </a:spcBef>
              <a:spcAft>
                <a:spcPts val="0"/>
              </a:spcAft>
              <a:buClr>
                <a:srgbClr val="000000"/>
              </a:buClr>
              <a:buSzPts val="1300"/>
              <a:buNone/>
            </a:pPr>
            <a:endParaRPr lang="en-US" sz="1400" dirty="0">
              <a:solidFill>
                <a:srgbClr val="000000"/>
              </a:solidFill>
            </a:endParaRPr>
          </a:p>
          <a:p>
            <a:pPr marL="146050" lvl="0" indent="0" rtl="0">
              <a:lnSpc>
                <a:spcPct val="150000"/>
              </a:lnSpc>
              <a:spcBef>
                <a:spcPts val="0"/>
              </a:spcBef>
              <a:spcAft>
                <a:spcPts val="0"/>
              </a:spcAft>
              <a:buClr>
                <a:srgbClr val="000000"/>
              </a:buClr>
              <a:buSzPts val="1300"/>
              <a:buNone/>
            </a:pPr>
            <a:endParaRPr sz="1400" dirty="0">
              <a:solidFill>
                <a:srgbClr val="000000"/>
              </a:solidFill>
            </a:endParaRPr>
          </a:p>
        </p:txBody>
      </p:sp>
    </p:spTree>
    <p:extLst>
      <p:ext uri="{BB962C8B-B14F-4D97-AF65-F5344CB8AC3E}">
        <p14:creationId xmlns:p14="http://schemas.microsoft.com/office/powerpoint/2010/main" val="35710447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How to approach SQL interview questions</a:t>
            </a:r>
            <a:endParaRPr/>
          </a:p>
        </p:txBody>
      </p:sp>
      <p:sp>
        <p:nvSpPr>
          <p:cNvPr id="410" name="Shape 410"/>
          <p:cNvSpPr txBox="1">
            <a:spLocks noGrp="1"/>
          </p:cNvSpPr>
          <p:nvPr>
            <p:ph type="body" idx="1"/>
          </p:nvPr>
        </p:nvSpPr>
        <p:spPr>
          <a:xfrm>
            <a:off x="1176478" y="1447404"/>
            <a:ext cx="7030500" cy="3286642"/>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dirty="0">
                <a:solidFill>
                  <a:srgbClr val="000000"/>
                </a:solidFill>
              </a:rPr>
              <a:t>Step 1, make sure you are 100% clear what is the question.</a:t>
            </a:r>
            <a:endParaRPr sz="1400" dirty="0">
              <a:solidFill>
                <a:srgbClr val="000000"/>
              </a:solidFill>
            </a:endParaRPr>
          </a:p>
          <a:p>
            <a:pPr marL="457200" lvl="0" indent="-311150" rtl="0">
              <a:spcBef>
                <a:spcPts val="1600"/>
              </a:spcBef>
              <a:spcAft>
                <a:spcPts val="0"/>
              </a:spcAft>
              <a:buClr>
                <a:srgbClr val="000000"/>
              </a:buClr>
              <a:buSzPts val="1300"/>
              <a:buChar char="●"/>
            </a:pPr>
            <a:r>
              <a:rPr lang="en" sz="1400" dirty="0">
                <a:solidFill>
                  <a:srgbClr val="000000"/>
                </a:solidFill>
              </a:rPr>
              <a:t>“Give me the distribution of app acquisition over time”</a:t>
            </a:r>
            <a:endParaRPr sz="1400" dirty="0">
              <a:solidFill>
                <a:srgbClr val="000000"/>
              </a:solidFill>
            </a:endParaRPr>
          </a:p>
          <a:p>
            <a:pPr marL="457200" lvl="0" indent="-311150" rtl="0">
              <a:spcBef>
                <a:spcPts val="0"/>
              </a:spcBef>
              <a:spcAft>
                <a:spcPts val="0"/>
              </a:spcAft>
              <a:buClr>
                <a:srgbClr val="000000"/>
              </a:buClr>
              <a:buSzPts val="1300"/>
              <a:buChar char="●"/>
            </a:pPr>
            <a:r>
              <a:rPr lang="en" sz="1400" dirty="0">
                <a:solidFill>
                  <a:srgbClr val="000000"/>
                </a:solidFill>
              </a:rPr>
              <a:t>“Give me the performance of YoY revenue growth”</a:t>
            </a:r>
            <a:endParaRPr sz="1400" dirty="0">
              <a:solidFill>
                <a:srgbClr val="000000"/>
              </a:solidFill>
            </a:endParaRPr>
          </a:p>
          <a:p>
            <a:pPr marL="0" lvl="0" indent="0">
              <a:spcBef>
                <a:spcPts val="1600"/>
              </a:spcBef>
              <a:spcAft>
                <a:spcPts val="0"/>
              </a:spcAft>
              <a:buNone/>
            </a:pPr>
            <a:r>
              <a:rPr lang="en" sz="1400" dirty="0">
                <a:solidFill>
                  <a:srgbClr val="000000"/>
                </a:solidFill>
              </a:rPr>
              <a:t>Ask clarifying question if you are not sure! (A lot of time you are supposed to)</a:t>
            </a:r>
            <a:endParaRPr sz="1400" dirty="0">
              <a:solidFill>
                <a:srgbClr val="000000"/>
              </a:solidFill>
            </a:endParaRPr>
          </a:p>
          <a:p>
            <a:pPr marL="0" lvl="0" indent="0">
              <a:spcBef>
                <a:spcPts val="1600"/>
              </a:spcBef>
              <a:spcAft>
                <a:spcPts val="0"/>
              </a:spcAft>
              <a:buNone/>
            </a:pPr>
            <a:r>
              <a:rPr lang="en" sz="1400" dirty="0">
                <a:solidFill>
                  <a:srgbClr val="000000"/>
                </a:solidFill>
              </a:rPr>
              <a:t>Step 2, build the join in head, and if too many, build temp table.</a:t>
            </a:r>
            <a:endParaRPr sz="1400" dirty="0">
              <a:solidFill>
                <a:srgbClr val="000000"/>
              </a:solidFill>
            </a:endParaRPr>
          </a:p>
          <a:p>
            <a:pPr marL="0" lvl="0" indent="0">
              <a:spcBef>
                <a:spcPts val="1600"/>
              </a:spcBef>
              <a:spcAft>
                <a:spcPts val="0"/>
              </a:spcAft>
              <a:buNone/>
            </a:pPr>
            <a:r>
              <a:rPr lang="en" sz="1400" dirty="0">
                <a:solidFill>
                  <a:srgbClr val="000000"/>
                </a:solidFill>
              </a:rPr>
              <a:t>Step 3, write the SQL (better if you can at the same time talk through it)</a:t>
            </a:r>
            <a:endParaRPr sz="1400" dirty="0">
              <a:solidFill>
                <a:srgbClr val="000000"/>
              </a:solidFill>
            </a:endParaRPr>
          </a:p>
          <a:p>
            <a:pPr marL="0" lvl="0" indent="0" rtl="0">
              <a:spcBef>
                <a:spcPts val="1600"/>
              </a:spcBef>
              <a:spcAft>
                <a:spcPts val="0"/>
              </a:spcAft>
              <a:buNone/>
            </a:pPr>
            <a:r>
              <a:rPr lang="en" sz="1400" dirty="0">
                <a:solidFill>
                  <a:srgbClr val="000000"/>
                </a:solidFill>
              </a:rPr>
              <a:t>Step 4, double check (table prefix, distinct, left/inner/right join, etc.). Think about ways to optimize it</a:t>
            </a:r>
            <a:endParaRPr sz="1400" dirty="0">
              <a:solidFill>
                <a:srgbClr val="000000"/>
              </a:solidFill>
            </a:endParaRPr>
          </a:p>
          <a:p>
            <a:pPr marL="0" lvl="0" indent="0" rtl="0">
              <a:spcBef>
                <a:spcPts val="1600"/>
              </a:spcBef>
              <a:spcAft>
                <a:spcPts val="1600"/>
              </a:spcAft>
              <a:buNone/>
            </a:pPr>
            <a:endParaRPr sz="1400" dirty="0">
              <a:solidFill>
                <a:srgbClr val="000000"/>
              </a:solidFill>
            </a:endParaRPr>
          </a:p>
        </p:txBody>
      </p:sp>
      <p:sp>
        <p:nvSpPr>
          <p:cNvPr id="411" name="Shape 411"/>
          <p:cNvSpPr/>
          <p:nvPr/>
        </p:nvSpPr>
        <p:spPr>
          <a:xfrm>
            <a:off x="8039700" y="86375"/>
            <a:ext cx="1001100" cy="10179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FF0000"/>
                </a:solidFill>
              </a:rPr>
              <a:t>背</a:t>
            </a:r>
            <a:endParaRPr sz="3600">
              <a:solidFill>
                <a:srgbClr val="FF0000"/>
              </a:solidFill>
            </a:endParaRPr>
          </a:p>
        </p:txBody>
      </p:sp>
    </p:spTree>
    <p:extLst>
      <p:ext uri="{BB962C8B-B14F-4D97-AF65-F5344CB8AC3E}">
        <p14:creationId xmlns:p14="http://schemas.microsoft.com/office/powerpoint/2010/main" val="25395623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What to notice</a:t>
            </a:r>
            <a:endParaRPr/>
          </a:p>
        </p:txBody>
      </p:sp>
      <p:sp>
        <p:nvSpPr>
          <p:cNvPr id="417" name="Shape 417"/>
          <p:cNvSpPr txBox="1">
            <a:spLocks noGrp="1"/>
          </p:cNvSpPr>
          <p:nvPr>
            <p:ph type="body" idx="1"/>
          </p:nvPr>
        </p:nvSpPr>
        <p:spPr>
          <a:xfrm>
            <a:off x="531275" y="1470100"/>
            <a:ext cx="89010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dirty="0">
                <a:solidFill>
                  <a:srgbClr val="000000"/>
                </a:solidFill>
              </a:rPr>
              <a:t>Take your time! (A bit slow is fine, quick but buggy code ~= nothing)</a:t>
            </a:r>
            <a:endParaRPr sz="1400" dirty="0">
              <a:solidFill>
                <a:srgbClr val="000000"/>
              </a:solidFill>
            </a:endParaRPr>
          </a:p>
          <a:p>
            <a:pPr marL="457200" lvl="0" indent="-311150" rtl="0">
              <a:spcBef>
                <a:spcPts val="1600"/>
              </a:spcBef>
              <a:spcAft>
                <a:spcPts val="0"/>
              </a:spcAft>
              <a:buClr>
                <a:srgbClr val="000000"/>
              </a:buClr>
              <a:buSzPts val="1300"/>
              <a:buChar char="●"/>
            </a:pPr>
            <a:r>
              <a:rPr lang="en" sz="1400" dirty="0">
                <a:solidFill>
                  <a:srgbClr val="000000"/>
                </a:solidFill>
              </a:rPr>
              <a:t>Clarify, summarize</a:t>
            </a:r>
            <a:endParaRPr sz="1400" dirty="0">
              <a:solidFill>
                <a:srgbClr val="000000"/>
              </a:solidFill>
            </a:endParaRPr>
          </a:p>
          <a:p>
            <a:pPr marL="457200" lvl="0" indent="-311150" rtl="0">
              <a:spcBef>
                <a:spcPts val="0"/>
              </a:spcBef>
              <a:spcAft>
                <a:spcPts val="0"/>
              </a:spcAft>
              <a:buClr>
                <a:srgbClr val="000000"/>
              </a:buClr>
              <a:buSzPts val="1300"/>
              <a:buChar char="●"/>
            </a:pPr>
            <a:r>
              <a:rPr lang="en" sz="1400" dirty="0">
                <a:solidFill>
                  <a:srgbClr val="000000"/>
                </a:solidFill>
              </a:rPr>
              <a:t>Fine writing</a:t>
            </a:r>
            <a:endParaRPr sz="1400" dirty="0">
              <a:solidFill>
                <a:srgbClr val="000000"/>
              </a:solidFill>
            </a:endParaRPr>
          </a:p>
          <a:p>
            <a:pPr marL="457200" lvl="0" indent="-311150" rtl="0">
              <a:spcBef>
                <a:spcPts val="0"/>
              </a:spcBef>
              <a:spcAft>
                <a:spcPts val="0"/>
              </a:spcAft>
              <a:buClr>
                <a:srgbClr val="000000"/>
              </a:buClr>
              <a:buSzPts val="1300"/>
              <a:buChar char="●"/>
            </a:pPr>
            <a:r>
              <a:rPr lang="en" sz="1400" dirty="0">
                <a:solidFill>
                  <a:srgbClr val="000000"/>
                </a:solidFill>
              </a:rPr>
              <a:t>Double check when you finish</a:t>
            </a:r>
            <a:endParaRPr sz="1400" dirty="0">
              <a:solidFill>
                <a:srgbClr val="000000"/>
              </a:solidFill>
            </a:endParaRPr>
          </a:p>
          <a:p>
            <a:pPr marL="0" lvl="0" indent="0" rtl="0">
              <a:spcBef>
                <a:spcPts val="1600"/>
              </a:spcBef>
              <a:spcAft>
                <a:spcPts val="0"/>
              </a:spcAft>
              <a:buNone/>
            </a:pPr>
            <a:r>
              <a:rPr lang="en" sz="1400" dirty="0">
                <a:solidFill>
                  <a:srgbClr val="000000"/>
                </a:solidFill>
              </a:rPr>
              <a:t>Make sure you talk through your thinking process</a:t>
            </a:r>
            <a:endParaRPr sz="1400" dirty="0">
              <a:solidFill>
                <a:srgbClr val="000000"/>
              </a:solidFill>
            </a:endParaRPr>
          </a:p>
          <a:p>
            <a:pPr marL="457200" lvl="0" indent="-311150" rtl="0">
              <a:spcBef>
                <a:spcPts val="1600"/>
              </a:spcBef>
              <a:spcAft>
                <a:spcPts val="0"/>
              </a:spcAft>
              <a:buClr>
                <a:srgbClr val="000000"/>
              </a:buClr>
              <a:buSzPts val="1300"/>
              <a:buChar char="●"/>
            </a:pPr>
            <a:r>
              <a:rPr lang="en" sz="1400" dirty="0">
                <a:solidFill>
                  <a:srgbClr val="000000"/>
                </a:solidFill>
              </a:rPr>
              <a:t>Help yourself to think</a:t>
            </a:r>
            <a:endParaRPr sz="1400" dirty="0">
              <a:solidFill>
                <a:srgbClr val="000000"/>
              </a:solidFill>
            </a:endParaRPr>
          </a:p>
          <a:p>
            <a:pPr marL="457200" lvl="0" indent="-311150" rtl="0">
              <a:spcBef>
                <a:spcPts val="0"/>
              </a:spcBef>
              <a:spcAft>
                <a:spcPts val="0"/>
              </a:spcAft>
              <a:buClr>
                <a:srgbClr val="000000"/>
              </a:buClr>
              <a:buSzPts val="1300"/>
              <a:buChar char="●"/>
            </a:pPr>
            <a:r>
              <a:rPr lang="en" sz="1400" dirty="0">
                <a:solidFill>
                  <a:srgbClr val="000000"/>
                </a:solidFill>
              </a:rPr>
              <a:t>Help interviewer to understand and help you if you are going in a wrong direction</a:t>
            </a:r>
            <a:endParaRPr sz="1400" dirty="0">
              <a:solidFill>
                <a:srgbClr val="000000"/>
              </a:solidFill>
            </a:endParaRPr>
          </a:p>
          <a:p>
            <a:pPr marL="0" lvl="0" indent="0" rtl="0">
              <a:spcBef>
                <a:spcPts val="1600"/>
              </a:spcBef>
              <a:spcAft>
                <a:spcPts val="0"/>
              </a:spcAft>
              <a:buNone/>
            </a:pPr>
            <a:endParaRPr sz="1400" dirty="0">
              <a:solidFill>
                <a:srgbClr val="000000"/>
              </a:solidFill>
            </a:endParaRPr>
          </a:p>
          <a:p>
            <a:pPr marL="0" lvl="0" indent="0" rtl="0">
              <a:spcBef>
                <a:spcPts val="1600"/>
              </a:spcBef>
              <a:spcAft>
                <a:spcPts val="1600"/>
              </a:spcAft>
              <a:buNone/>
            </a:pPr>
            <a:endParaRPr dirty="0">
              <a:solidFill>
                <a:srgbClr val="000000"/>
              </a:solidFill>
            </a:endParaRPr>
          </a:p>
        </p:txBody>
      </p:sp>
      <p:sp>
        <p:nvSpPr>
          <p:cNvPr id="418" name="Shape 418"/>
          <p:cNvSpPr txBox="1"/>
          <p:nvPr/>
        </p:nvSpPr>
        <p:spPr>
          <a:xfrm>
            <a:off x="4461300" y="1992425"/>
            <a:ext cx="2371500" cy="422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很好的‘消耗’时间的地方</a:t>
            </a:r>
            <a:endParaRPr/>
          </a:p>
        </p:txBody>
      </p:sp>
      <p:sp>
        <p:nvSpPr>
          <p:cNvPr id="419" name="Shape 419"/>
          <p:cNvSpPr txBox="1"/>
          <p:nvPr/>
        </p:nvSpPr>
        <p:spPr>
          <a:xfrm>
            <a:off x="4537100" y="4179775"/>
            <a:ext cx="2999400" cy="606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对着同学／镜子练习，至少一次！</a:t>
            </a:r>
            <a:endParaRPr/>
          </a:p>
        </p:txBody>
      </p:sp>
    </p:spTree>
    <p:extLst>
      <p:ext uri="{BB962C8B-B14F-4D97-AF65-F5344CB8AC3E}">
        <p14:creationId xmlns:p14="http://schemas.microsoft.com/office/powerpoint/2010/main" val="6263916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Shape 4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Steps in Syntax</a:t>
            </a:r>
            <a:endParaRPr/>
          </a:p>
        </p:txBody>
      </p:sp>
      <p:sp>
        <p:nvSpPr>
          <p:cNvPr id="425" name="Shape 42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Clr>
                <a:srgbClr val="000000"/>
              </a:buClr>
              <a:buSzPts val="1300"/>
              <a:buAutoNum type="arabicPeriod"/>
            </a:pPr>
            <a:r>
              <a:rPr lang="en" sz="1600" dirty="0">
                <a:solidFill>
                  <a:srgbClr val="000000"/>
                </a:solidFill>
              </a:rPr>
              <a:t>FROM</a:t>
            </a:r>
            <a:endParaRPr sz="1600" dirty="0">
              <a:solidFill>
                <a:srgbClr val="000000"/>
              </a:solidFill>
            </a:endParaRPr>
          </a:p>
          <a:p>
            <a:pPr marL="457200" lvl="0" indent="-311150" rtl="0">
              <a:spcBef>
                <a:spcPts val="0"/>
              </a:spcBef>
              <a:spcAft>
                <a:spcPts val="0"/>
              </a:spcAft>
              <a:buClr>
                <a:srgbClr val="000000"/>
              </a:buClr>
              <a:buSzPts val="1300"/>
              <a:buAutoNum type="arabicPeriod"/>
            </a:pPr>
            <a:r>
              <a:rPr lang="en" sz="1600" dirty="0">
                <a:solidFill>
                  <a:srgbClr val="000000"/>
                </a:solidFill>
              </a:rPr>
              <a:t>JOIN</a:t>
            </a:r>
            <a:endParaRPr sz="1600" dirty="0">
              <a:solidFill>
                <a:srgbClr val="000000"/>
              </a:solidFill>
            </a:endParaRPr>
          </a:p>
          <a:p>
            <a:pPr marL="457200" lvl="0" indent="-311150" rtl="0">
              <a:spcBef>
                <a:spcPts val="0"/>
              </a:spcBef>
              <a:spcAft>
                <a:spcPts val="0"/>
              </a:spcAft>
              <a:buClr>
                <a:srgbClr val="000000"/>
              </a:buClr>
              <a:buSzPts val="1300"/>
              <a:buAutoNum type="arabicPeriod"/>
            </a:pPr>
            <a:r>
              <a:rPr lang="en" sz="1600" dirty="0">
                <a:solidFill>
                  <a:srgbClr val="000000"/>
                </a:solidFill>
              </a:rPr>
              <a:t>WHERE</a:t>
            </a:r>
            <a:endParaRPr sz="1600" dirty="0">
              <a:solidFill>
                <a:srgbClr val="000000"/>
              </a:solidFill>
            </a:endParaRPr>
          </a:p>
          <a:p>
            <a:pPr marL="457200" lvl="0" indent="-311150" rtl="0">
              <a:spcBef>
                <a:spcPts val="0"/>
              </a:spcBef>
              <a:spcAft>
                <a:spcPts val="0"/>
              </a:spcAft>
              <a:buClr>
                <a:srgbClr val="000000"/>
              </a:buClr>
              <a:buSzPts val="1300"/>
              <a:buAutoNum type="arabicPeriod"/>
            </a:pPr>
            <a:r>
              <a:rPr lang="en" sz="1600" dirty="0">
                <a:solidFill>
                  <a:srgbClr val="000000"/>
                </a:solidFill>
              </a:rPr>
              <a:t>SELECT, GROUP BY, HAVING</a:t>
            </a:r>
            <a:endParaRPr sz="1600" dirty="0">
              <a:solidFill>
                <a:srgbClr val="000000"/>
              </a:solidFill>
            </a:endParaRPr>
          </a:p>
          <a:p>
            <a:pPr marL="457200" lvl="0" indent="-311150">
              <a:spcBef>
                <a:spcPts val="0"/>
              </a:spcBef>
              <a:spcAft>
                <a:spcPts val="0"/>
              </a:spcAft>
              <a:buClr>
                <a:srgbClr val="000000"/>
              </a:buClr>
              <a:buSzPts val="1300"/>
              <a:buAutoNum type="arabicPeriod"/>
            </a:pPr>
            <a:r>
              <a:rPr lang="en" sz="1600" dirty="0">
                <a:solidFill>
                  <a:srgbClr val="000000"/>
                </a:solidFill>
              </a:rPr>
              <a:t>ORDER BY</a:t>
            </a:r>
            <a:endParaRPr sz="1600" dirty="0">
              <a:solidFill>
                <a:srgbClr val="000000"/>
              </a:solidFill>
            </a:endParaRPr>
          </a:p>
        </p:txBody>
      </p:sp>
    </p:spTree>
    <p:extLst>
      <p:ext uri="{BB962C8B-B14F-4D97-AF65-F5344CB8AC3E}">
        <p14:creationId xmlns:p14="http://schemas.microsoft.com/office/powerpoint/2010/main" val="1011733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a:spLocks noGrp="1"/>
          </p:cNvSpPr>
          <p:nvPr>
            <p:ph type="title"/>
          </p:nvPr>
        </p:nvSpPr>
        <p:spPr>
          <a:xfrm>
            <a:off x="1470990" y="598575"/>
            <a:ext cx="6863309" cy="707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SQL Introduction</a:t>
            </a:r>
            <a:endParaRPr dirty="0"/>
          </a:p>
        </p:txBody>
      </p:sp>
      <p:sp>
        <p:nvSpPr>
          <p:cNvPr id="463" name="Shape 463"/>
          <p:cNvSpPr txBox="1">
            <a:spLocks noGrp="1"/>
          </p:cNvSpPr>
          <p:nvPr>
            <p:ph type="body" idx="1"/>
          </p:nvPr>
        </p:nvSpPr>
        <p:spPr>
          <a:xfrm>
            <a:off x="1223769" y="1461052"/>
            <a:ext cx="6950469" cy="2553763"/>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dirty="0">
                <a:solidFill>
                  <a:srgbClr val="000000"/>
                </a:solidFill>
              </a:rPr>
              <a:t>Standard language for querying and manipulating data</a:t>
            </a:r>
            <a:endParaRPr sz="1800" dirty="0">
              <a:solidFill>
                <a:srgbClr val="000000"/>
              </a:solidFill>
            </a:endParaRPr>
          </a:p>
          <a:p>
            <a:pPr marL="457200" lvl="0" indent="0">
              <a:spcBef>
                <a:spcPts val="1600"/>
              </a:spcBef>
              <a:spcAft>
                <a:spcPts val="0"/>
              </a:spcAft>
              <a:buNone/>
            </a:pPr>
            <a:r>
              <a:rPr lang="en" sz="1800" b="1" dirty="0">
                <a:solidFill>
                  <a:srgbClr val="000000"/>
                </a:solidFill>
              </a:rPr>
              <a:t>S</a:t>
            </a:r>
            <a:r>
              <a:rPr lang="en" sz="1800" dirty="0">
                <a:solidFill>
                  <a:srgbClr val="000000"/>
                </a:solidFill>
              </a:rPr>
              <a:t>tructured   </a:t>
            </a:r>
            <a:r>
              <a:rPr lang="en" sz="1800" b="1" dirty="0">
                <a:solidFill>
                  <a:srgbClr val="000000"/>
                </a:solidFill>
              </a:rPr>
              <a:t>Q</a:t>
            </a:r>
            <a:r>
              <a:rPr lang="en" sz="1800" dirty="0">
                <a:solidFill>
                  <a:srgbClr val="000000"/>
                </a:solidFill>
              </a:rPr>
              <a:t>uery   </a:t>
            </a:r>
            <a:r>
              <a:rPr lang="en" sz="1800" b="1" dirty="0">
                <a:solidFill>
                  <a:srgbClr val="000000"/>
                </a:solidFill>
              </a:rPr>
              <a:t>L</a:t>
            </a:r>
            <a:r>
              <a:rPr lang="en" sz="1800" dirty="0">
                <a:solidFill>
                  <a:srgbClr val="000000"/>
                </a:solidFill>
              </a:rPr>
              <a:t>anguage</a:t>
            </a:r>
            <a:endParaRPr sz="1800" dirty="0">
              <a:solidFill>
                <a:srgbClr val="000000"/>
              </a:solidFill>
            </a:endParaRPr>
          </a:p>
          <a:p>
            <a:pPr marL="0" lvl="0" indent="0">
              <a:spcBef>
                <a:spcPts val="1600"/>
              </a:spcBef>
              <a:spcAft>
                <a:spcPts val="0"/>
              </a:spcAft>
              <a:buNone/>
            </a:pPr>
            <a:r>
              <a:rPr lang="en" sz="1800" b="1" dirty="0">
                <a:solidFill>
                  <a:srgbClr val="000000"/>
                </a:solidFill>
              </a:rPr>
              <a:t>PostgreSQL, SQLite, MySQL, MSSQL, Oracle</a:t>
            </a:r>
            <a:r>
              <a:rPr lang="en" sz="1800" dirty="0">
                <a:solidFill>
                  <a:srgbClr val="000000"/>
                </a:solidFill>
              </a:rPr>
              <a:t> = relational database management systems (</a:t>
            </a:r>
            <a:r>
              <a:rPr lang="en" sz="1800" dirty="0" err="1">
                <a:solidFill>
                  <a:srgbClr val="000000"/>
                </a:solidFill>
              </a:rPr>
              <a:t>RDBMSes</a:t>
            </a:r>
            <a:r>
              <a:rPr lang="en" sz="1800" dirty="0">
                <a:solidFill>
                  <a:srgbClr val="000000"/>
                </a:solidFill>
              </a:rPr>
              <a:t>)*</a:t>
            </a:r>
            <a:endParaRPr sz="1800" dirty="0">
              <a:solidFill>
                <a:srgbClr val="000000"/>
              </a:solidFill>
            </a:endParaRPr>
          </a:p>
          <a:p>
            <a:pPr marL="0" lvl="0" indent="0">
              <a:spcBef>
                <a:spcPts val="1600"/>
              </a:spcBef>
              <a:spcAft>
                <a:spcPts val="0"/>
              </a:spcAft>
              <a:buNone/>
            </a:pPr>
            <a:r>
              <a:rPr lang="en" sz="1800" b="1" dirty="0">
                <a:solidFill>
                  <a:srgbClr val="000000"/>
                </a:solidFill>
              </a:rPr>
              <a:t>SQL, </a:t>
            </a:r>
            <a:r>
              <a:rPr lang="en" sz="1800" b="1" u="sng" dirty="0">
                <a:solidFill>
                  <a:srgbClr val="000000"/>
                </a:solidFill>
                <a:hlinkClick r:id="rId3"/>
              </a:rPr>
              <a:t>TSQL</a:t>
            </a:r>
            <a:r>
              <a:rPr lang="en" sz="1800" dirty="0">
                <a:solidFill>
                  <a:srgbClr val="000000"/>
                </a:solidFill>
              </a:rPr>
              <a:t> = the actual languages used by the aforementioned database systems. Although (in theory) SQL is </a:t>
            </a:r>
            <a:r>
              <a:rPr lang="en" sz="1800" dirty="0" err="1">
                <a:solidFill>
                  <a:srgbClr val="000000"/>
                </a:solidFill>
              </a:rPr>
              <a:t>standardised</a:t>
            </a:r>
            <a:r>
              <a:rPr lang="en" sz="1800" dirty="0">
                <a:solidFill>
                  <a:srgbClr val="000000"/>
                </a:solidFill>
              </a:rPr>
              <a:t>, in practice each vendor has their own "extensions" (variations) on the language - which means that SQL written for MySQL may not work under Sybase, for example.</a:t>
            </a:r>
            <a:endParaRPr sz="1800" dirty="0">
              <a:solidFill>
                <a:srgbClr val="000000"/>
              </a:solidFill>
            </a:endParaRPr>
          </a:p>
          <a:p>
            <a:pPr marL="0" lvl="0" indent="0">
              <a:spcBef>
                <a:spcPts val="1600"/>
              </a:spcBef>
              <a:spcAft>
                <a:spcPts val="0"/>
              </a:spcAft>
              <a:buNone/>
            </a:pPr>
            <a:endParaRPr sz="1800" dirty="0">
              <a:solidFill>
                <a:srgbClr val="000000"/>
              </a:solidFill>
            </a:endParaRPr>
          </a:p>
          <a:p>
            <a:pPr marL="0" lvl="0" indent="0">
              <a:spcBef>
                <a:spcPts val="1600"/>
              </a:spcBef>
              <a:spcAft>
                <a:spcPts val="1600"/>
              </a:spcAft>
              <a:buNone/>
            </a:pPr>
            <a:endParaRPr sz="1800" dirty="0">
              <a:solidFill>
                <a:srgbClr val="000000"/>
              </a:solidFill>
            </a:endParaRPr>
          </a:p>
        </p:txBody>
      </p:sp>
      <p:sp>
        <p:nvSpPr>
          <p:cNvPr id="464" name="Shape 464"/>
          <p:cNvSpPr txBox="1"/>
          <p:nvPr/>
        </p:nvSpPr>
        <p:spPr>
          <a:xfrm>
            <a:off x="253982" y="4858330"/>
            <a:ext cx="8576400" cy="165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i="1" dirty="0"/>
              <a:t>*Adapted from this </a:t>
            </a:r>
            <a:r>
              <a:rPr lang="en" sz="1000" i="1" u="sng" dirty="0">
                <a:solidFill>
                  <a:schemeClr val="hlink"/>
                </a:solidFill>
                <a:hlinkClick r:id="rId4"/>
              </a:rPr>
              <a:t>link</a:t>
            </a:r>
            <a:endParaRPr sz="1000" i="1" dirty="0"/>
          </a:p>
        </p:txBody>
      </p:sp>
      <p:pic>
        <p:nvPicPr>
          <p:cNvPr id="5" name="Shape 289">
            <a:extLst>
              <a:ext uri="{FF2B5EF4-FFF2-40B4-BE49-F238E27FC236}">
                <a16:creationId xmlns:a16="http://schemas.microsoft.com/office/drawing/2014/main" id="{FD8CC644-0ACB-1D40-98BC-B0105727596D}"/>
              </a:ext>
            </a:extLst>
          </p:cNvPr>
          <p:cNvPicPr preferRelativeResize="0"/>
          <p:nvPr/>
        </p:nvPicPr>
        <p:blipFill rotWithShape="1">
          <a:blip r:embed="rId5">
            <a:alphaModFix/>
          </a:blip>
          <a:srcRect/>
          <a:stretch/>
        </p:blipFill>
        <p:spPr>
          <a:xfrm>
            <a:off x="511569" y="598575"/>
            <a:ext cx="712200" cy="707700"/>
          </a:xfrm>
          <a:prstGeom prst="rect">
            <a:avLst/>
          </a:prstGeom>
          <a:noFill/>
          <a:ln>
            <a:noFill/>
          </a:ln>
        </p:spPr>
      </p:pic>
    </p:spTree>
    <p:extLst>
      <p:ext uri="{BB962C8B-B14F-4D97-AF65-F5344CB8AC3E}">
        <p14:creationId xmlns:p14="http://schemas.microsoft.com/office/powerpoint/2010/main" val="7472128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Coding Practice</a:t>
            </a:r>
            <a:endParaRPr dirty="0"/>
          </a:p>
        </p:txBody>
      </p:sp>
      <p:sp>
        <p:nvSpPr>
          <p:cNvPr id="431" name="Shape 431"/>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4523786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Shape 436"/>
          <p:cNvSpPr txBox="1">
            <a:spLocks noGrp="1"/>
          </p:cNvSpPr>
          <p:nvPr>
            <p:ph type="title"/>
          </p:nvPr>
        </p:nvSpPr>
        <p:spPr>
          <a:xfrm>
            <a:off x="1303800" y="755366"/>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400" dirty="0"/>
              <a:t>SQL question 1: Get 1000th highest spend value</a:t>
            </a:r>
            <a:endParaRPr sz="2400" dirty="0"/>
          </a:p>
        </p:txBody>
      </p:sp>
      <p:graphicFrame>
        <p:nvGraphicFramePr>
          <p:cNvPr id="438" name="Shape 438"/>
          <p:cNvGraphicFramePr/>
          <p:nvPr>
            <p:extLst>
              <p:ext uri="{D42A27DB-BD31-4B8C-83A1-F6EECF244321}">
                <p14:modId xmlns:p14="http://schemas.microsoft.com/office/powerpoint/2010/main" val="1723935141"/>
              </p:ext>
            </p:extLst>
          </p:nvPr>
        </p:nvGraphicFramePr>
        <p:xfrm>
          <a:off x="1303800" y="2095566"/>
          <a:ext cx="3885575" cy="1981050"/>
        </p:xfrm>
        <a:graphic>
          <a:graphicData uri="http://schemas.openxmlformats.org/drawingml/2006/table">
            <a:tbl>
              <a:tblPr>
                <a:noFill/>
              </a:tblPr>
              <a:tblGrid>
                <a:gridCol w="1577625">
                  <a:extLst>
                    <a:ext uri="{9D8B030D-6E8A-4147-A177-3AD203B41FA5}">
                      <a16:colId xmlns:a16="http://schemas.microsoft.com/office/drawing/2014/main" val="20000"/>
                    </a:ext>
                  </a:extLst>
                </a:gridCol>
                <a:gridCol w="1279275">
                  <a:extLst>
                    <a:ext uri="{9D8B030D-6E8A-4147-A177-3AD203B41FA5}">
                      <a16:colId xmlns:a16="http://schemas.microsoft.com/office/drawing/2014/main" val="20001"/>
                    </a:ext>
                  </a:extLst>
                </a:gridCol>
                <a:gridCol w="1028675">
                  <a:extLst>
                    <a:ext uri="{9D8B030D-6E8A-4147-A177-3AD203B41FA5}">
                      <a16:colId xmlns:a16="http://schemas.microsoft.com/office/drawing/2014/main" val="20002"/>
                    </a:ext>
                  </a:extLst>
                </a:gridCol>
              </a:tblGrid>
              <a:tr h="225850">
                <a:tc>
                  <a:txBody>
                    <a:bodyPr/>
                    <a:lstStyle/>
                    <a:p>
                      <a:pPr marL="0" lvl="0" indent="0" algn="ctr" rtl="0">
                        <a:spcBef>
                          <a:spcPts val="0"/>
                        </a:spcBef>
                        <a:spcAft>
                          <a:spcPts val="0"/>
                        </a:spcAft>
                        <a:buNone/>
                      </a:pPr>
                      <a:r>
                        <a:rPr lang="en"/>
                        <a:t>ID</a:t>
                      </a:r>
                      <a:endParaRPr/>
                    </a:p>
                  </a:txBody>
                  <a:tcPr marL="91425" marR="91425" marT="91425" marB="91425"/>
                </a:tc>
                <a:tc>
                  <a:txBody>
                    <a:bodyPr/>
                    <a:lstStyle/>
                    <a:p>
                      <a:pPr marL="0" lvl="0" indent="0" algn="ctr" rtl="0">
                        <a:spcBef>
                          <a:spcPts val="0"/>
                        </a:spcBef>
                        <a:spcAft>
                          <a:spcPts val="0"/>
                        </a:spcAft>
                        <a:buNone/>
                      </a:pPr>
                      <a:r>
                        <a:rPr lang="en"/>
                        <a:t>Date</a:t>
                      </a:r>
                      <a:endParaRPr/>
                    </a:p>
                  </a:txBody>
                  <a:tcPr marL="91425" marR="91425" marT="91425" marB="91425"/>
                </a:tc>
                <a:tc>
                  <a:txBody>
                    <a:bodyPr/>
                    <a:lstStyle/>
                    <a:p>
                      <a:pPr marL="0" lvl="0" indent="0" algn="ctr" rtl="0">
                        <a:spcBef>
                          <a:spcPts val="0"/>
                        </a:spcBef>
                        <a:spcAft>
                          <a:spcPts val="0"/>
                        </a:spcAft>
                        <a:buNone/>
                      </a:pPr>
                      <a:r>
                        <a:rPr lang="en"/>
                        <a:t>Spend</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01/01/1990</a:t>
                      </a:r>
                      <a:endParaRPr/>
                    </a:p>
                  </a:txBody>
                  <a:tcPr marL="91425" marR="91425" marT="91425" marB="91425"/>
                </a:tc>
                <a:tc>
                  <a:txBody>
                    <a:bodyPr/>
                    <a:lstStyle/>
                    <a:p>
                      <a:pPr marL="0" lvl="0" indent="0" algn="ctr" rtl="0">
                        <a:spcBef>
                          <a:spcPts val="0"/>
                        </a:spcBef>
                        <a:spcAft>
                          <a:spcPts val="0"/>
                        </a:spcAft>
                        <a:buNone/>
                      </a:pPr>
                      <a:r>
                        <a:rPr lang="en"/>
                        <a:t>$x1</a:t>
                      </a:r>
                      <a:endParaRPr/>
                    </a:p>
                  </a:txBody>
                  <a:tcPr marL="91425" marR="91425" marT="91425" marB="91425"/>
                </a:tc>
                <a:extLst>
                  <a:ext uri="{0D108BD9-81ED-4DB2-BD59-A6C34878D82A}">
                    <a16:rowId xmlns:a16="http://schemas.microsoft.com/office/drawing/2014/main" val="10001"/>
                  </a:ext>
                </a:extLst>
              </a:tr>
              <a:tr h="327475">
                <a:tc>
                  <a:txBody>
                    <a:bodyPr/>
                    <a:lstStyle/>
                    <a:p>
                      <a:pPr marL="0" lvl="0" indent="0" algn="ctr" rtl="0">
                        <a:spcBef>
                          <a:spcPts val="0"/>
                        </a:spcBef>
                        <a:spcAft>
                          <a:spcPts val="0"/>
                        </a:spcAft>
                        <a:buNone/>
                      </a:pPr>
                      <a:r>
                        <a:rPr lang="en"/>
                        <a:t>2</a:t>
                      </a:r>
                      <a:endParaRPr/>
                    </a:p>
                  </a:txBody>
                  <a:tcPr marL="91425" marR="91425" marT="91425" marB="91425"/>
                </a:tc>
                <a:tc>
                  <a:txBody>
                    <a:bodyPr/>
                    <a:lstStyle/>
                    <a:p>
                      <a:pPr marL="0" lvl="0" indent="0" algn="ctr" rtl="0">
                        <a:spcBef>
                          <a:spcPts val="0"/>
                        </a:spcBef>
                        <a:spcAft>
                          <a:spcPts val="0"/>
                        </a:spcAft>
                        <a:buNone/>
                      </a:pPr>
                      <a:r>
                        <a:rPr lang="en"/>
                        <a:t>01/01/1990</a:t>
                      </a:r>
                      <a:endParaRPr/>
                    </a:p>
                  </a:txBody>
                  <a:tcPr marL="91425" marR="91425" marT="91425" marB="91425"/>
                </a:tc>
                <a:tc>
                  <a:txBody>
                    <a:bodyPr/>
                    <a:lstStyle/>
                    <a:p>
                      <a:pPr marL="0" lvl="0" indent="0" algn="ctr" rtl="0">
                        <a:spcBef>
                          <a:spcPts val="0"/>
                        </a:spcBef>
                        <a:spcAft>
                          <a:spcPts val="0"/>
                        </a:spcAft>
                        <a:buNone/>
                      </a:pPr>
                      <a:r>
                        <a:rPr lang="en"/>
                        <a:t>$x2</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a:t>2</a:t>
                      </a:r>
                      <a:endParaRPr/>
                    </a:p>
                  </a:txBody>
                  <a:tcPr marL="91425" marR="91425" marT="91425" marB="91425"/>
                </a:tc>
                <a:tc>
                  <a:txBody>
                    <a:bodyPr/>
                    <a:lstStyle/>
                    <a:p>
                      <a:pPr marL="0" lvl="0" indent="0" algn="ctr" rtl="0">
                        <a:spcBef>
                          <a:spcPts val="0"/>
                        </a:spcBef>
                        <a:spcAft>
                          <a:spcPts val="0"/>
                        </a:spcAft>
                        <a:buNone/>
                      </a:pPr>
                      <a:r>
                        <a:rPr lang="en"/>
                        <a:t>01/03/1990</a:t>
                      </a:r>
                      <a:endParaRPr/>
                    </a:p>
                  </a:txBody>
                  <a:tcPr marL="91425" marR="91425" marT="91425" marB="91425"/>
                </a:tc>
                <a:tc>
                  <a:txBody>
                    <a:bodyPr/>
                    <a:lstStyle/>
                    <a:p>
                      <a:pPr marL="0" lvl="0" indent="0" algn="ctr" rtl="0">
                        <a:spcBef>
                          <a:spcPts val="0"/>
                        </a:spcBef>
                        <a:spcAft>
                          <a:spcPts val="0"/>
                        </a:spcAft>
                        <a:buNone/>
                      </a:pPr>
                      <a:r>
                        <a:rPr lang="en"/>
                        <a:t>$x3</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a:t>...</a:t>
                      </a:r>
                      <a:endParaRPr/>
                    </a:p>
                  </a:txBody>
                  <a:tcPr marL="91425" marR="91425" marT="91425" marB="91425"/>
                </a:tc>
                <a:tc>
                  <a:txBody>
                    <a:bodyPr/>
                    <a:lstStyle/>
                    <a:p>
                      <a:pPr marL="0" lvl="0" indent="0" algn="ctr" rtl="0">
                        <a:spcBef>
                          <a:spcPts val="0"/>
                        </a:spcBef>
                        <a:spcAft>
                          <a:spcPts val="0"/>
                        </a:spcAft>
                        <a:buNone/>
                      </a:pPr>
                      <a:r>
                        <a:rPr lang="en"/>
                        <a:t>...</a:t>
                      </a:r>
                      <a:endParaRPr/>
                    </a:p>
                  </a:txBody>
                  <a:tcPr marL="91425" marR="91425" marT="91425" marB="91425"/>
                </a:tc>
                <a:tc>
                  <a:txBody>
                    <a:bodyPr/>
                    <a:lstStyle/>
                    <a:p>
                      <a:pPr marL="0" lvl="0" indent="0" algn="ctr" rtl="0">
                        <a:spcBef>
                          <a:spcPts val="0"/>
                        </a:spcBef>
                        <a:spcAft>
                          <a:spcPts val="0"/>
                        </a:spcAft>
                        <a:buNone/>
                      </a:pPr>
                      <a:r>
                        <a:rPr lang="en"/>
                        <a:t>...</a:t>
                      </a:r>
                      <a:endParaRPr/>
                    </a:p>
                  </a:txBody>
                  <a:tcPr marL="91425" marR="91425" marT="91425" marB="91425"/>
                </a:tc>
                <a:extLst>
                  <a:ext uri="{0D108BD9-81ED-4DB2-BD59-A6C34878D82A}">
                    <a16:rowId xmlns:a16="http://schemas.microsoft.com/office/drawing/2014/main" val="10004"/>
                  </a:ext>
                </a:extLst>
              </a:tr>
            </a:tbl>
          </a:graphicData>
        </a:graphic>
      </p:graphicFrame>
      <p:sp>
        <p:nvSpPr>
          <p:cNvPr id="439" name="Shape 439"/>
          <p:cNvSpPr txBox="1"/>
          <p:nvPr/>
        </p:nvSpPr>
        <p:spPr>
          <a:xfrm>
            <a:off x="2073375" y="1575716"/>
            <a:ext cx="2541900" cy="357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err="1"/>
              <a:t>order_table</a:t>
            </a:r>
            <a:endParaRPr dirty="0"/>
          </a:p>
        </p:txBody>
      </p:sp>
    </p:spTree>
    <p:extLst>
      <p:ext uri="{BB962C8B-B14F-4D97-AF65-F5344CB8AC3E}">
        <p14:creationId xmlns:p14="http://schemas.microsoft.com/office/powerpoint/2010/main" val="36231123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7" name="Shape 437"/>
          <p:cNvSpPr txBox="1">
            <a:spLocks noGrp="1"/>
          </p:cNvSpPr>
          <p:nvPr>
            <p:ph type="body" idx="1"/>
          </p:nvPr>
        </p:nvSpPr>
        <p:spPr>
          <a:xfrm>
            <a:off x="311700" y="1879950"/>
            <a:ext cx="8232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500" dirty="0">
                <a:solidFill>
                  <a:srgbClr val="000000"/>
                </a:solidFill>
                <a:highlight>
                  <a:srgbClr val="FFFFFF"/>
                </a:highlight>
                <a:latin typeface="Arial"/>
                <a:ea typeface="Arial"/>
                <a:cs typeface="Arial"/>
                <a:sym typeface="Arial"/>
              </a:rPr>
              <a:t>1) Use TOP / LIMIT keyword</a:t>
            </a: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r>
              <a:rPr lang="en" sz="1500" dirty="0">
                <a:solidFill>
                  <a:srgbClr val="000000"/>
                </a:solidFill>
                <a:highlight>
                  <a:srgbClr val="FFFFFF"/>
                </a:highlight>
                <a:latin typeface="Arial"/>
                <a:ea typeface="Arial"/>
                <a:cs typeface="Arial"/>
                <a:sym typeface="Arial"/>
              </a:rPr>
              <a:t>SELECT *</a:t>
            </a: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r>
              <a:rPr lang="en" sz="1500" dirty="0">
                <a:solidFill>
                  <a:srgbClr val="000000"/>
                </a:solidFill>
                <a:highlight>
                  <a:srgbClr val="FFFFFF"/>
                </a:highlight>
                <a:latin typeface="Arial"/>
                <a:ea typeface="Arial"/>
                <a:cs typeface="Arial"/>
                <a:sym typeface="Arial"/>
              </a:rPr>
              <a:t>FROM(</a:t>
            </a: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r>
              <a:rPr lang="en" sz="1500" dirty="0">
                <a:solidFill>
                  <a:srgbClr val="000000"/>
                </a:solidFill>
                <a:highlight>
                  <a:srgbClr val="FFFFFF"/>
                </a:highlight>
                <a:latin typeface="Arial"/>
                <a:ea typeface="Arial"/>
                <a:cs typeface="Arial"/>
                <a:sym typeface="Arial"/>
              </a:rPr>
              <a:t>SELECT Spend</a:t>
            </a: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r>
              <a:rPr lang="en" sz="1500" dirty="0">
                <a:solidFill>
                  <a:srgbClr val="000000"/>
                </a:solidFill>
                <a:highlight>
                  <a:srgbClr val="FFFFFF"/>
                </a:highlight>
                <a:latin typeface="Arial"/>
                <a:ea typeface="Arial"/>
                <a:cs typeface="Arial"/>
                <a:sym typeface="Arial"/>
              </a:rPr>
              <a:t>FROM </a:t>
            </a:r>
            <a:r>
              <a:rPr lang="en" sz="1500" dirty="0" err="1">
                <a:solidFill>
                  <a:srgbClr val="000000"/>
                </a:solidFill>
                <a:highlight>
                  <a:srgbClr val="FFFFFF"/>
                </a:highlight>
                <a:latin typeface="Arial"/>
                <a:ea typeface="Arial"/>
                <a:cs typeface="Arial"/>
                <a:sym typeface="Arial"/>
              </a:rPr>
              <a:t>order_table</a:t>
            </a: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r>
              <a:rPr lang="en" sz="1500" dirty="0">
                <a:solidFill>
                  <a:srgbClr val="000000"/>
                </a:solidFill>
                <a:highlight>
                  <a:srgbClr val="FFFFFF"/>
                </a:highlight>
                <a:latin typeface="Arial"/>
                <a:ea typeface="Arial"/>
                <a:cs typeface="Arial"/>
                <a:sym typeface="Arial"/>
              </a:rPr>
              <a:t>ORDER BY Spend DESC</a:t>
            </a: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r>
              <a:rPr lang="en" sz="1500" dirty="0">
                <a:solidFill>
                  <a:srgbClr val="000000"/>
                </a:solidFill>
                <a:highlight>
                  <a:srgbClr val="FFFFFF"/>
                </a:highlight>
                <a:latin typeface="Arial"/>
                <a:ea typeface="Arial"/>
                <a:cs typeface="Arial"/>
                <a:sym typeface="Arial"/>
              </a:rPr>
              <a:t>LIMIT 1000)</a:t>
            </a: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r>
              <a:rPr lang="en" sz="1500" dirty="0">
                <a:solidFill>
                  <a:srgbClr val="000000"/>
                </a:solidFill>
                <a:highlight>
                  <a:srgbClr val="FFFFFF"/>
                </a:highlight>
                <a:latin typeface="Arial"/>
                <a:ea typeface="Arial"/>
                <a:cs typeface="Arial"/>
                <a:sym typeface="Arial"/>
              </a:rPr>
              <a:t>ORDER BY Spend LIMIT 1;</a:t>
            </a:r>
            <a:endParaRPr sz="1500" dirty="0">
              <a:solidFill>
                <a:srgbClr val="000000"/>
              </a:solidFill>
              <a:highlight>
                <a:srgbClr val="FFFFFF"/>
              </a:highlight>
              <a:latin typeface="Arial"/>
              <a:ea typeface="Arial"/>
              <a:cs typeface="Arial"/>
              <a:sym typeface="Arial"/>
            </a:endParaRPr>
          </a:p>
        </p:txBody>
      </p:sp>
      <p:graphicFrame>
        <p:nvGraphicFramePr>
          <p:cNvPr id="438" name="Shape 438"/>
          <p:cNvGraphicFramePr/>
          <p:nvPr/>
        </p:nvGraphicFramePr>
        <p:xfrm>
          <a:off x="5089950" y="1725175"/>
          <a:ext cx="3885575" cy="1981050"/>
        </p:xfrm>
        <a:graphic>
          <a:graphicData uri="http://schemas.openxmlformats.org/drawingml/2006/table">
            <a:tbl>
              <a:tblPr>
                <a:noFill/>
              </a:tblPr>
              <a:tblGrid>
                <a:gridCol w="1577625">
                  <a:extLst>
                    <a:ext uri="{9D8B030D-6E8A-4147-A177-3AD203B41FA5}">
                      <a16:colId xmlns:a16="http://schemas.microsoft.com/office/drawing/2014/main" val="20000"/>
                    </a:ext>
                  </a:extLst>
                </a:gridCol>
                <a:gridCol w="1279275">
                  <a:extLst>
                    <a:ext uri="{9D8B030D-6E8A-4147-A177-3AD203B41FA5}">
                      <a16:colId xmlns:a16="http://schemas.microsoft.com/office/drawing/2014/main" val="20001"/>
                    </a:ext>
                  </a:extLst>
                </a:gridCol>
                <a:gridCol w="1028675">
                  <a:extLst>
                    <a:ext uri="{9D8B030D-6E8A-4147-A177-3AD203B41FA5}">
                      <a16:colId xmlns:a16="http://schemas.microsoft.com/office/drawing/2014/main" val="20002"/>
                    </a:ext>
                  </a:extLst>
                </a:gridCol>
              </a:tblGrid>
              <a:tr h="225850">
                <a:tc>
                  <a:txBody>
                    <a:bodyPr/>
                    <a:lstStyle/>
                    <a:p>
                      <a:pPr marL="0" lvl="0" indent="0" algn="ctr" rtl="0">
                        <a:spcBef>
                          <a:spcPts val="0"/>
                        </a:spcBef>
                        <a:spcAft>
                          <a:spcPts val="0"/>
                        </a:spcAft>
                        <a:buNone/>
                      </a:pPr>
                      <a:r>
                        <a:rPr lang="en"/>
                        <a:t>ID</a:t>
                      </a:r>
                      <a:endParaRPr/>
                    </a:p>
                  </a:txBody>
                  <a:tcPr marL="91425" marR="91425" marT="91425" marB="91425"/>
                </a:tc>
                <a:tc>
                  <a:txBody>
                    <a:bodyPr/>
                    <a:lstStyle/>
                    <a:p>
                      <a:pPr marL="0" lvl="0" indent="0" algn="ctr" rtl="0">
                        <a:spcBef>
                          <a:spcPts val="0"/>
                        </a:spcBef>
                        <a:spcAft>
                          <a:spcPts val="0"/>
                        </a:spcAft>
                        <a:buNone/>
                      </a:pPr>
                      <a:r>
                        <a:rPr lang="en"/>
                        <a:t>Date</a:t>
                      </a:r>
                      <a:endParaRPr/>
                    </a:p>
                  </a:txBody>
                  <a:tcPr marL="91425" marR="91425" marT="91425" marB="91425"/>
                </a:tc>
                <a:tc>
                  <a:txBody>
                    <a:bodyPr/>
                    <a:lstStyle/>
                    <a:p>
                      <a:pPr marL="0" lvl="0" indent="0" algn="ctr" rtl="0">
                        <a:spcBef>
                          <a:spcPts val="0"/>
                        </a:spcBef>
                        <a:spcAft>
                          <a:spcPts val="0"/>
                        </a:spcAft>
                        <a:buNone/>
                      </a:pPr>
                      <a:r>
                        <a:rPr lang="en"/>
                        <a:t>Spend</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01/01/1990</a:t>
                      </a:r>
                      <a:endParaRPr/>
                    </a:p>
                  </a:txBody>
                  <a:tcPr marL="91425" marR="91425" marT="91425" marB="91425"/>
                </a:tc>
                <a:tc>
                  <a:txBody>
                    <a:bodyPr/>
                    <a:lstStyle/>
                    <a:p>
                      <a:pPr marL="0" lvl="0" indent="0" algn="ctr" rtl="0">
                        <a:spcBef>
                          <a:spcPts val="0"/>
                        </a:spcBef>
                        <a:spcAft>
                          <a:spcPts val="0"/>
                        </a:spcAft>
                        <a:buNone/>
                      </a:pPr>
                      <a:r>
                        <a:rPr lang="en"/>
                        <a:t>$x1</a:t>
                      </a:r>
                      <a:endParaRPr/>
                    </a:p>
                  </a:txBody>
                  <a:tcPr marL="91425" marR="91425" marT="91425" marB="91425"/>
                </a:tc>
                <a:extLst>
                  <a:ext uri="{0D108BD9-81ED-4DB2-BD59-A6C34878D82A}">
                    <a16:rowId xmlns:a16="http://schemas.microsoft.com/office/drawing/2014/main" val="10001"/>
                  </a:ext>
                </a:extLst>
              </a:tr>
              <a:tr h="327475">
                <a:tc>
                  <a:txBody>
                    <a:bodyPr/>
                    <a:lstStyle/>
                    <a:p>
                      <a:pPr marL="0" lvl="0" indent="0" algn="ctr" rtl="0">
                        <a:spcBef>
                          <a:spcPts val="0"/>
                        </a:spcBef>
                        <a:spcAft>
                          <a:spcPts val="0"/>
                        </a:spcAft>
                        <a:buNone/>
                      </a:pPr>
                      <a:r>
                        <a:rPr lang="en"/>
                        <a:t>2</a:t>
                      </a:r>
                      <a:endParaRPr/>
                    </a:p>
                  </a:txBody>
                  <a:tcPr marL="91425" marR="91425" marT="91425" marB="91425"/>
                </a:tc>
                <a:tc>
                  <a:txBody>
                    <a:bodyPr/>
                    <a:lstStyle/>
                    <a:p>
                      <a:pPr marL="0" lvl="0" indent="0" algn="ctr" rtl="0">
                        <a:spcBef>
                          <a:spcPts val="0"/>
                        </a:spcBef>
                        <a:spcAft>
                          <a:spcPts val="0"/>
                        </a:spcAft>
                        <a:buNone/>
                      </a:pPr>
                      <a:r>
                        <a:rPr lang="en"/>
                        <a:t>01/01/1990</a:t>
                      </a:r>
                      <a:endParaRPr/>
                    </a:p>
                  </a:txBody>
                  <a:tcPr marL="91425" marR="91425" marT="91425" marB="91425"/>
                </a:tc>
                <a:tc>
                  <a:txBody>
                    <a:bodyPr/>
                    <a:lstStyle/>
                    <a:p>
                      <a:pPr marL="0" lvl="0" indent="0" algn="ctr" rtl="0">
                        <a:spcBef>
                          <a:spcPts val="0"/>
                        </a:spcBef>
                        <a:spcAft>
                          <a:spcPts val="0"/>
                        </a:spcAft>
                        <a:buNone/>
                      </a:pPr>
                      <a:r>
                        <a:rPr lang="en"/>
                        <a:t>$x2</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a:t>2</a:t>
                      </a:r>
                      <a:endParaRPr/>
                    </a:p>
                  </a:txBody>
                  <a:tcPr marL="91425" marR="91425" marT="91425" marB="91425"/>
                </a:tc>
                <a:tc>
                  <a:txBody>
                    <a:bodyPr/>
                    <a:lstStyle/>
                    <a:p>
                      <a:pPr marL="0" lvl="0" indent="0" algn="ctr" rtl="0">
                        <a:spcBef>
                          <a:spcPts val="0"/>
                        </a:spcBef>
                        <a:spcAft>
                          <a:spcPts val="0"/>
                        </a:spcAft>
                        <a:buNone/>
                      </a:pPr>
                      <a:r>
                        <a:rPr lang="en"/>
                        <a:t>01/03/1990</a:t>
                      </a:r>
                      <a:endParaRPr/>
                    </a:p>
                  </a:txBody>
                  <a:tcPr marL="91425" marR="91425" marT="91425" marB="91425"/>
                </a:tc>
                <a:tc>
                  <a:txBody>
                    <a:bodyPr/>
                    <a:lstStyle/>
                    <a:p>
                      <a:pPr marL="0" lvl="0" indent="0" algn="ctr" rtl="0">
                        <a:spcBef>
                          <a:spcPts val="0"/>
                        </a:spcBef>
                        <a:spcAft>
                          <a:spcPts val="0"/>
                        </a:spcAft>
                        <a:buNone/>
                      </a:pPr>
                      <a:r>
                        <a:rPr lang="en"/>
                        <a:t>$x3</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a:t>...</a:t>
                      </a:r>
                      <a:endParaRPr/>
                    </a:p>
                  </a:txBody>
                  <a:tcPr marL="91425" marR="91425" marT="91425" marB="91425"/>
                </a:tc>
                <a:tc>
                  <a:txBody>
                    <a:bodyPr/>
                    <a:lstStyle/>
                    <a:p>
                      <a:pPr marL="0" lvl="0" indent="0" algn="ctr" rtl="0">
                        <a:spcBef>
                          <a:spcPts val="0"/>
                        </a:spcBef>
                        <a:spcAft>
                          <a:spcPts val="0"/>
                        </a:spcAft>
                        <a:buNone/>
                      </a:pPr>
                      <a:r>
                        <a:rPr lang="en"/>
                        <a:t>...</a:t>
                      </a:r>
                      <a:endParaRPr/>
                    </a:p>
                  </a:txBody>
                  <a:tcPr marL="91425" marR="91425" marT="91425" marB="91425"/>
                </a:tc>
                <a:tc>
                  <a:txBody>
                    <a:bodyPr/>
                    <a:lstStyle/>
                    <a:p>
                      <a:pPr marL="0" lvl="0" indent="0" algn="ctr" rtl="0">
                        <a:spcBef>
                          <a:spcPts val="0"/>
                        </a:spcBef>
                        <a:spcAft>
                          <a:spcPts val="0"/>
                        </a:spcAft>
                        <a:buNone/>
                      </a:pPr>
                      <a:r>
                        <a:rPr lang="en"/>
                        <a:t>...</a:t>
                      </a:r>
                      <a:endParaRPr/>
                    </a:p>
                  </a:txBody>
                  <a:tcPr marL="91425" marR="91425" marT="91425" marB="91425"/>
                </a:tc>
                <a:extLst>
                  <a:ext uri="{0D108BD9-81ED-4DB2-BD59-A6C34878D82A}">
                    <a16:rowId xmlns:a16="http://schemas.microsoft.com/office/drawing/2014/main" val="10004"/>
                  </a:ext>
                </a:extLst>
              </a:tr>
            </a:tbl>
          </a:graphicData>
        </a:graphic>
      </p:graphicFrame>
      <p:sp>
        <p:nvSpPr>
          <p:cNvPr id="439" name="Shape 439"/>
          <p:cNvSpPr txBox="1"/>
          <p:nvPr/>
        </p:nvSpPr>
        <p:spPr>
          <a:xfrm>
            <a:off x="5859525" y="1205325"/>
            <a:ext cx="2541900" cy="357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order_table</a:t>
            </a:r>
            <a:endParaRPr/>
          </a:p>
        </p:txBody>
      </p:sp>
      <p:sp>
        <p:nvSpPr>
          <p:cNvPr id="8" name="Shape 436">
            <a:extLst>
              <a:ext uri="{FF2B5EF4-FFF2-40B4-BE49-F238E27FC236}">
                <a16:creationId xmlns:a16="http://schemas.microsoft.com/office/drawing/2014/main" id="{25971083-3D7D-7745-967B-2567F3E02A05}"/>
              </a:ext>
            </a:extLst>
          </p:cNvPr>
          <p:cNvSpPr txBox="1">
            <a:spLocks/>
          </p:cNvSpPr>
          <p:nvPr/>
        </p:nvSpPr>
        <p:spPr>
          <a:xfrm>
            <a:off x="1189982" y="725875"/>
            <a:ext cx="7030500" cy="999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r>
              <a:rPr lang="en-US" sz="2400" dirty="0"/>
              <a:t>SQL question 1: Get 1000th highest spend value</a:t>
            </a:r>
          </a:p>
        </p:txBody>
      </p:sp>
      <p:sp>
        <p:nvSpPr>
          <p:cNvPr id="9" name="Shape 464">
            <a:extLst>
              <a:ext uri="{FF2B5EF4-FFF2-40B4-BE49-F238E27FC236}">
                <a16:creationId xmlns:a16="http://schemas.microsoft.com/office/drawing/2014/main" id="{CB4951E9-17B7-E64F-AEA8-41411E77E369}"/>
              </a:ext>
            </a:extLst>
          </p:cNvPr>
          <p:cNvSpPr txBox="1"/>
          <p:nvPr/>
        </p:nvSpPr>
        <p:spPr>
          <a:xfrm>
            <a:off x="456632" y="4411072"/>
            <a:ext cx="4248600" cy="572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ltLang="zh-Hans" dirty="0">
                <a:solidFill>
                  <a:srgbClr val="FF0000"/>
                </a:solidFill>
              </a:rPr>
              <a:t>What can be better?</a:t>
            </a:r>
            <a:endParaRPr dirty="0">
              <a:solidFill>
                <a:srgbClr val="FF0000"/>
              </a:solidFill>
            </a:endParaRPr>
          </a:p>
        </p:txBody>
      </p:sp>
    </p:spTree>
    <p:extLst>
      <p:ext uri="{BB962C8B-B14F-4D97-AF65-F5344CB8AC3E}">
        <p14:creationId xmlns:p14="http://schemas.microsoft.com/office/powerpoint/2010/main" val="123255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5" name="Shape 445"/>
          <p:cNvSpPr txBox="1">
            <a:spLocks noGrp="1"/>
          </p:cNvSpPr>
          <p:nvPr>
            <p:ph type="body" idx="1"/>
          </p:nvPr>
        </p:nvSpPr>
        <p:spPr>
          <a:xfrm>
            <a:off x="311700" y="1879950"/>
            <a:ext cx="8232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500">
                <a:solidFill>
                  <a:srgbClr val="000000"/>
                </a:solidFill>
                <a:highlight>
                  <a:srgbClr val="FFFFFF"/>
                </a:highlight>
                <a:latin typeface="Arial"/>
                <a:ea typeface="Arial"/>
                <a:cs typeface="Arial"/>
                <a:sym typeface="Arial"/>
              </a:rPr>
              <a:t>1) Use TOP / LIMIT keyword</a:t>
            </a:r>
            <a:endParaRPr sz="1500">
              <a:solidFill>
                <a:srgbClr val="000000"/>
              </a:solidFill>
              <a:highlight>
                <a:srgbClr val="FFFFFF"/>
              </a:highlight>
              <a:latin typeface="Arial"/>
              <a:ea typeface="Arial"/>
              <a:cs typeface="Arial"/>
              <a:sym typeface="Arial"/>
            </a:endParaRPr>
          </a:p>
          <a:p>
            <a:pPr marL="0" lvl="0" indent="0" rtl="0">
              <a:spcBef>
                <a:spcPts val="0"/>
              </a:spcBef>
              <a:spcAft>
                <a:spcPts val="0"/>
              </a:spcAft>
              <a:buNone/>
            </a:pPr>
            <a:endParaRPr sz="1500">
              <a:solidFill>
                <a:srgbClr val="000000"/>
              </a:solidFill>
              <a:highlight>
                <a:srgbClr val="FFFFFF"/>
              </a:highlight>
              <a:latin typeface="Arial"/>
              <a:ea typeface="Arial"/>
              <a:cs typeface="Arial"/>
              <a:sym typeface="Arial"/>
            </a:endParaRPr>
          </a:p>
          <a:p>
            <a:pPr marL="0" lvl="0" indent="0" rtl="0">
              <a:spcBef>
                <a:spcPts val="0"/>
              </a:spcBef>
              <a:spcAft>
                <a:spcPts val="0"/>
              </a:spcAft>
              <a:buNone/>
            </a:pPr>
            <a:r>
              <a:rPr lang="en" sz="1400">
                <a:solidFill>
                  <a:srgbClr val="000000"/>
                </a:solidFill>
                <a:highlight>
                  <a:srgbClr val="FFFFFF"/>
                </a:highlight>
                <a:latin typeface="Arial"/>
                <a:ea typeface="Arial"/>
                <a:cs typeface="Arial"/>
                <a:sym typeface="Arial"/>
              </a:rPr>
              <a:t>SELECT spend</a:t>
            </a:r>
            <a:endParaRPr sz="1400">
              <a:solidFill>
                <a:srgbClr val="000000"/>
              </a:solidFill>
              <a:highlight>
                <a:srgbClr val="FFFFFF"/>
              </a:highlight>
              <a:latin typeface="Arial"/>
              <a:ea typeface="Arial"/>
              <a:cs typeface="Arial"/>
              <a:sym typeface="Arial"/>
            </a:endParaRPr>
          </a:p>
          <a:p>
            <a:pPr marL="0" lvl="0" indent="0" rtl="0">
              <a:spcBef>
                <a:spcPts val="0"/>
              </a:spcBef>
              <a:spcAft>
                <a:spcPts val="0"/>
              </a:spcAft>
              <a:buNone/>
            </a:pPr>
            <a:r>
              <a:rPr lang="en" sz="1400">
                <a:solidFill>
                  <a:srgbClr val="000000"/>
                </a:solidFill>
                <a:highlight>
                  <a:srgbClr val="FFFFFF"/>
                </a:highlight>
                <a:latin typeface="Arial"/>
                <a:ea typeface="Arial"/>
                <a:cs typeface="Arial"/>
                <a:sym typeface="Arial"/>
              </a:rPr>
              <a:t>FROM (</a:t>
            </a:r>
            <a:endParaRPr sz="1400">
              <a:solidFill>
                <a:srgbClr val="000000"/>
              </a:solidFill>
              <a:highlight>
                <a:srgbClr val="FFFFFF"/>
              </a:highlight>
              <a:latin typeface="Arial"/>
              <a:ea typeface="Arial"/>
              <a:cs typeface="Arial"/>
              <a:sym typeface="Arial"/>
            </a:endParaRPr>
          </a:p>
          <a:p>
            <a:pPr marL="0" lvl="0" indent="0" rtl="0">
              <a:spcBef>
                <a:spcPts val="0"/>
              </a:spcBef>
              <a:spcAft>
                <a:spcPts val="0"/>
              </a:spcAft>
              <a:buNone/>
            </a:pPr>
            <a:r>
              <a:rPr lang="en" sz="1400">
                <a:solidFill>
                  <a:srgbClr val="000000"/>
                </a:solidFill>
                <a:highlight>
                  <a:srgbClr val="FFFFFF"/>
                </a:highlight>
                <a:latin typeface="Arial"/>
                <a:ea typeface="Arial"/>
                <a:cs typeface="Arial"/>
                <a:sym typeface="Arial"/>
              </a:rPr>
              <a:t>  SELECT spend</a:t>
            </a:r>
            <a:endParaRPr sz="1400">
              <a:solidFill>
                <a:srgbClr val="000000"/>
              </a:solidFill>
              <a:highlight>
                <a:srgbClr val="FFFFFF"/>
              </a:highlight>
              <a:latin typeface="Arial"/>
              <a:ea typeface="Arial"/>
              <a:cs typeface="Arial"/>
              <a:sym typeface="Arial"/>
            </a:endParaRPr>
          </a:p>
          <a:p>
            <a:pPr marL="0" lvl="0" indent="0" rtl="0">
              <a:spcBef>
                <a:spcPts val="0"/>
              </a:spcBef>
              <a:spcAft>
                <a:spcPts val="0"/>
              </a:spcAft>
              <a:buNone/>
            </a:pPr>
            <a:r>
              <a:rPr lang="en" sz="1400">
                <a:solidFill>
                  <a:srgbClr val="000000"/>
                </a:solidFill>
                <a:highlight>
                  <a:srgbClr val="FFFFFF"/>
                </a:highlight>
                <a:latin typeface="Arial"/>
                <a:ea typeface="Arial"/>
                <a:cs typeface="Arial"/>
                <a:sym typeface="Arial"/>
              </a:rPr>
              <a:t>  FROM </a:t>
            </a:r>
            <a:r>
              <a:rPr lang="en" sz="1400">
                <a:solidFill>
                  <a:srgbClr val="000000"/>
                </a:solidFill>
                <a:latin typeface="Arial"/>
                <a:ea typeface="Arial"/>
                <a:cs typeface="Arial"/>
                <a:sym typeface="Arial"/>
              </a:rPr>
              <a:t>order_table</a:t>
            </a:r>
            <a:endParaRPr sz="1400">
              <a:solidFill>
                <a:srgbClr val="000000"/>
              </a:solidFill>
              <a:latin typeface="Arial"/>
              <a:ea typeface="Arial"/>
              <a:cs typeface="Arial"/>
              <a:sym typeface="Arial"/>
            </a:endParaRPr>
          </a:p>
          <a:p>
            <a:pPr marL="0" lvl="0" indent="0" rtl="0">
              <a:spcBef>
                <a:spcPts val="0"/>
              </a:spcBef>
              <a:spcAft>
                <a:spcPts val="0"/>
              </a:spcAft>
              <a:buNone/>
            </a:pPr>
            <a:r>
              <a:rPr lang="en" sz="1400">
                <a:solidFill>
                  <a:srgbClr val="000000"/>
                </a:solidFill>
                <a:latin typeface="Arial"/>
                <a:ea typeface="Arial"/>
                <a:cs typeface="Arial"/>
                <a:sym typeface="Arial"/>
              </a:rPr>
              <a:t>  ORDER BY 1 DESC</a:t>
            </a:r>
            <a:endParaRPr sz="1400">
              <a:solidFill>
                <a:srgbClr val="000000"/>
              </a:solidFill>
              <a:latin typeface="Arial"/>
              <a:ea typeface="Arial"/>
              <a:cs typeface="Arial"/>
              <a:sym typeface="Arial"/>
            </a:endParaRPr>
          </a:p>
          <a:p>
            <a:pPr marL="0" lvl="0" indent="0" rtl="0">
              <a:spcBef>
                <a:spcPts val="0"/>
              </a:spcBef>
              <a:spcAft>
                <a:spcPts val="0"/>
              </a:spcAft>
              <a:buNone/>
            </a:pPr>
            <a:r>
              <a:rPr lang="en" sz="1400">
                <a:solidFill>
                  <a:srgbClr val="000000"/>
                </a:solidFill>
                <a:latin typeface="Arial"/>
                <a:ea typeface="Arial"/>
                <a:cs typeface="Arial"/>
                <a:sym typeface="Arial"/>
              </a:rPr>
              <a:t>  LIMIT 1000)</a:t>
            </a:r>
            <a:endParaRPr sz="1400">
              <a:solidFill>
                <a:srgbClr val="000000"/>
              </a:solidFill>
              <a:latin typeface="Arial"/>
              <a:ea typeface="Arial"/>
              <a:cs typeface="Arial"/>
              <a:sym typeface="Arial"/>
            </a:endParaRPr>
          </a:p>
          <a:p>
            <a:pPr marL="0" lvl="0" indent="0" rtl="0">
              <a:spcBef>
                <a:spcPts val="0"/>
              </a:spcBef>
              <a:spcAft>
                <a:spcPts val="0"/>
              </a:spcAft>
              <a:buNone/>
            </a:pPr>
            <a:r>
              <a:rPr lang="en" sz="1400">
                <a:solidFill>
                  <a:srgbClr val="000000"/>
                </a:solidFill>
                <a:highlight>
                  <a:srgbClr val="FFFFFF"/>
                </a:highlight>
                <a:latin typeface="Arial"/>
                <a:ea typeface="Arial"/>
                <a:cs typeface="Arial"/>
                <a:sym typeface="Arial"/>
              </a:rPr>
              <a:t>ORDER BY 1</a:t>
            </a:r>
            <a:endParaRPr sz="1400">
              <a:solidFill>
                <a:srgbClr val="000000"/>
              </a:solidFill>
              <a:highlight>
                <a:srgbClr val="FFFFFF"/>
              </a:highlight>
              <a:latin typeface="Arial"/>
              <a:ea typeface="Arial"/>
              <a:cs typeface="Arial"/>
              <a:sym typeface="Arial"/>
            </a:endParaRPr>
          </a:p>
          <a:p>
            <a:pPr marL="0" lvl="0" indent="0" rtl="0">
              <a:spcBef>
                <a:spcPts val="0"/>
              </a:spcBef>
              <a:spcAft>
                <a:spcPts val="0"/>
              </a:spcAft>
              <a:buNone/>
            </a:pPr>
            <a:r>
              <a:rPr lang="en" sz="1400">
                <a:solidFill>
                  <a:srgbClr val="000000"/>
                </a:solidFill>
                <a:highlight>
                  <a:srgbClr val="FFFFFF"/>
                </a:highlight>
                <a:latin typeface="Arial"/>
                <a:ea typeface="Arial"/>
                <a:cs typeface="Arial"/>
                <a:sym typeface="Arial"/>
              </a:rPr>
              <a:t>LIMIT 1;</a:t>
            </a:r>
            <a:endParaRPr sz="1400">
              <a:solidFill>
                <a:srgbClr val="000000"/>
              </a:solidFill>
              <a:highlight>
                <a:srgbClr val="FFFFFF"/>
              </a:highlight>
              <a:latin typeface="Arial"/>
              <a:ea typeface="Arial"/>
              <a:cs typeface="Arial"/>
              <a:sym typeface="Arial"/>
            </a:endParaRPr>
          </a:p>
        </p:txBody>
      </p:sp>
      <p:graphicFrame>
        <p:nvGraphicFramePr>
          <p:cNvPr id="446" name="Shape 446"/>
          <p:cNvGraphicFramePr/>
          <p:nvPr/>
        </p:nvGraphicFramePr>
        <p:xfrm>
          <a:off x="5089950" y="1725175"/>
          <a:ext cx="3885575" cy="1981050"/>
        </p:xfrm>
        <a:graphic>
          <a:graphicData uri="http://schemas.openxmlformats.org/drawingml/2006/table">
            <a:tbl>
              <a:tblPr>
                <a:noFill/>
              </a:tblPr>
              <a:tblGrid>
                <a:gridCol w="1577625">
                  <a:extLst>
                    <a:ext uri="{9D8B030D-6E8A-4147-A177-3AD203B41FA5}">
                      <a16:colId xmlns:a16="http://schemas.microsoft.com/office/drawing/2014/main" val="20000"/>
                    </a:ext>
                  </a:extLst>
                </a:gridCol>
                <a:gridCol w="1279275">
                  <a:extLst>
                    <a:ext uri="{9D8B030D-6E8A-4147-A177-3AD203B41FA5}">
                      <a16:colId xmlns:a16="http://schemas.microsoft.com/office/drawing/2014/main" val="20001"/>
                    </a:ext>
                  </a:extLst>
                </a:gridCol>
                <a:gridCol w="1028675">
                  <a:extLst>
                    <a:ext uri="{9D8B030D-6E8A-4147-A177-3AD203B41FA5}">
                      <a16:colId xmlns:a16="http://schemas.microsoft.com/office/drawing/2014/main" val="20002"/>
                    </a:ext>
                  </a:extLst>
                </a:gridCol>
              </a:tblGrid>
              <a:tr h="225850">
                <a:tc>
                  <a:txBody>
                    <a:bodyPr/>
                    <a:lstStyle/>
                    <a:p>
                      <a:pPr marL="0" lvl="0" indent="0" algn="ctr" rtl="0">
                        <a:spcBef>
                          <a:spcPts val="0"/>
                        </a:spcBef>
                        <a:spcAft>
                          <a:spcPts val="0"/>
                        </a:spcAft>
                        <a:buNone/>
                      </a:pPr>
                      <a:r>
                        <a:rPr lang="en"/>
                        <a:t>ID</a:t>
                      </a:r>
                      <a:endParaRPr/>
                    </a:p>
                  </a:txBody>
                  <a:tcPr marL="91425" marR="91425" marT="91425" marB="91425"/>
                </a:tc>
                <a:tc>
                  <a:txBody>
                    <a:bodyPr/>
                    <a:lstStyle/>
                    <a:p>
                      <a:pPr marL="0" lvl="0" indent="0" algn="ctr" rtl="0">
                        <a:spcBef>
                          <a:spcPts val="0"/>
                        </a:spcBef>
                        <a:spcAft>
                          <a:spcPts val="0"/>
                        </a:spcAft>
                        <a:buNone/>
                      </a:pPr>
                      <a:r>
                        <a:rPr lang="en"/>
                        <a:t>Date</a:t>
                      </a:r>
                      <a:endParaRPr/>
                    </a:p>
                  </a:txBody>
                  <a:tcPr marL="91425" marR="91425" marT="91425" marB="91425"/>
                </a:tc>
                <a:tc>
                  <a:txBody>
                    <a:bodyPr/>
                    <a:lstStyle/>
                    <a:p>
                      <a:pPr marL="0" lvl="0" indent="0" algn="ctr" rtl="0">
                        <a:spcBef>
                          <a:spcPts val="0"/>
                        </a:spcBef>
                        <a:spcAft>
                          <a:spcPts val="0"/>
                        </a:spcAft>
                        <a:buNone/>
                      </a:pPr>
                      <a:r>
                        <a:rPr lang="en"/>
                        <a:t>Spend</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01/01/1990</a:t>
                      </a:r>
                      <a:endParaRPr/>
                    </a:p>
                  </a:txBody>
                  <a:tcPr marL="91425" marR="91425" marT="91425" marB="91425"/>
                </a:tc>
                <a:tc>
                  <a:txBody>
                    <a:bodyPr/>
                    <a:lstStyle/>
                    <a:p>
                      <a:pPr marL="0" lvl="0" indent="0" algn="ctr" rtl="0">
                        <a:spcBef>
                          <a:spcPts val="0"/>
                        </a:spcBef>
                        <a:spcAft>
                          <a:spcPts val="0"/>
                        </a:spcAft>
                        <a:buNone/>
                      </a:pPr>
                      <a:r>
                        <a:rPr lang="en"/>
                        <a:t>$x1</a:t>
                      </a:r>
                      <a:endParaRPr/>
                    </a:p>
                  </a:txBody>
                  <a:tcPr marL="91425" marR="91425" marT="91425" marB="91425"/>
                </a:tc>
                <a:extLst>
                  <a:ext uri="{0D108BD9-81ED-4DB2-BD59-A6C34878D82A}">
                    <a16:rowId xmlns:a16="http://schemas.microsoft.com/office/drawing/2014/main" val="10001"/>
                  </a:ext>
                </a:extLst>
              </a:tr>
              <a:tr h="327475">
                <a:tc>
                  <a:txBody>
                    <a:bodyPr/>
                    <a:lstStyle/>
                    <a:p>
                      <a:pPr marL="0" lvl="0" indent="0" algn="ctr" rtl="0">
                        <a:spcBef>
                          <a:spcPts val="0"/>
                        </a:spcBef>
                        <a:spcAft>
                          <a:spcPts val="0"/>
                        </a:spcAft>
                        <a:buNone/>
                      </a:pPr>
                      <a:r>
                        <a:rPr lang="en"/>
                        <a:t>2</a:t>
                      </a:r>
                      <a:endParaRPr/>
                    </a:p>
                  </a:txBody>
                  <a:tcPr marL="91425" marR="91425" marT="91425" marB="91425"/>
                </a:tc>
                <a:tc>
                  <a:txBody>
                    <a:bodyPr/>
                    <a:lstStyle/>
                    <a:p>
                      <a:pPr marL="0" lvl="0" indent="0" algn="ctr" rtl="0">
                        <a:spcBef>
                          <a:spcPts val="0"/>
                        </a:spcBef>
                        <a:spcAft>
                          <a:spcPts val="0"/>
                        </a:spcAft>
                        <a:buNone/>
                      </a:pPr>
                      <a:r>
                        <a:rPr lang="en"/>
                        <a:t>01/01/1990</a:t>
                      </a:r>
                      <a:endParaRPr/>
                    </a:p>
                  </a:txBody>
                  <a:tcPr marL="91425" marR="91425" marT="91425" marB="91425"/>
                </a:tc>
                <a:tc>
                  <a:txBody>
                    <a:bodyPr/>
                    <a:lstStyle/>
                    <a:p>
                      <a:pPr marL="0" lvl="0" indent="0" algn="ctr" rtl="0">
                        <a:spcBef>
                          <a:spcPts val="0"/>
                        </a:spcBef>
                        <a:spcAft>
                          <a:spcPts val="0"/>
                        </a:spcAft>
                        <a:buNone/>
                      </a:pPr>
                      <a:r>
                        <a:rPr lang="en"/>
                        <a:t>$x2</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a:t>2</a:t>
                      </a:r>
                      <a:endParaRPr/>
                    </a:p>
                  </a:txBody>
                  <a:tcPr marL="91425" marR="91425" marT="91425" marB="91425"/>
                </a:tc>
                <a:tc>
                  <a:txBody>
                    <a:bodyPr/>
                    <a:lstStyle/>
                    <a:p>
                      <a:pPr marL="0" lvl="0" indent="0" algn="ctr" rtl="0">
                        <a:spcBef>
                          <a:spcPts val="0"/>
                        </a:spcBef>
                        <a:spcAft>
                          <a:spcPts val="0"/>
                        </a:spcAft>
                        <a:buNone/>
                      </a:pPr>
                      <a:r>
                        <a:rPr lang="en"/>
                        <a:t>01/03/1990</a:t>
                      </a:r>
                      <a:endParaRPr/>
                    </a:p>
                  </a:txBody>
                  <a:tcPr marL="91425" marR="91425" marT="91425" marB="91425"/>
                </a:tc>
                <a:tc>
                  <a:txBody>
                    <a:bodyPr/>
                    <a:lstStyle/>
                    <a:p>
                      <a:pPr marL="0" lvl="0" indent="0" algn="ctr" rtl="0">
                        <a:spcBef>
                          <a:spcPts val="0"/>
                        </a:spcBef>
                        <a:spcAft>
                          <a:spcPts val="0"/>
                        </a:spcAft>
                        <a:buNone/>
                      </a:pPr>
                      <a:r>
                        <a:rPr lang="en"/>
                        <a:t>$x3</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a:t>...</a:t>
                      </a:r>
                      <a:endParaRPr/>
                    </a:p>
                  </a:txBody>
                  <a:tcPr marL="91425" marR="91425" marT="91425" marB="91425"/>
                </a:tc>
                <a:tc>
                  <a:txBody>
                    <a:bodyPr/>
                    <a:lstStyle/>
                    <a:p>
                      <a:pPr marL="0" lvl="0" indent="0" algn="ctr" rtl="0">
                        <a:spcBef>
                          <a:spcPts val="0"/>
                        </a:spcBef>
                        <a:spcAft>
                          <a:spcPts val="0"/>
                        </a:spcAft>
                        <a:buNone/>
                      </a:pPr>
                      <a:r>
                        <a:rPr lang="en"/>
                        <a:t>...</a:t>
                      </a:r>
                      <a:endParaRPr/>
                    </a:p>
                  </a:txBody>
                  <a:tcPr marL="91425" marR="91425" marT="91425" marB="91425"/>
                </a:tc>
                <a:tc>
                  <a:txBody>
                    <a:bodyPr/>
                    <a:lstStyle/>
                    <a:p>
                      <a:pPr marL="0" lvl="0" indent="0" algn="ctr" rtl="0">
                        <a:spcBef>
                          <a:spcPts val="0"/>
                        </a:spcBef>
                        <a:spcAft>
                          <a:spcPts val="0"/>
                        </a:spcAft>
                        <a:buNone/>
                      </a:pPr>
                      <a:r>
                        <a:rPr lang="en"/>
                        <a:t>...</a:t>
                      </a:r>
                      <a:endParaRPr/>
                    </a:p>
                  </a:txBody>
                  <a:tcPr marL="91425" marR="91425" marT="91425" marB="91425"/>
                </a:tc>
                <a:extLst>
                  <a:ext uri="{0D108BD9-81ED-4DB2-BD59-A6C34878D82A}">
                    <a16:rowId xmlns:a16="http://schemas.microsoft.com/office/drawing/2014/main" val="10004"/>
                  </a:ext>
                </a:extLst>
              </a:tr>
            </a:tbl>
          </a:graphicData>
        </a:graphic>
      </p:graphicFrame>
      <p:sp>
        <p:nvSpPr>
          <p:cNvPr id="447" name="Shape 447"/>
          <p:cNvSpPr txBox="1"/>
          <p:nvPr/>
        </p:nvSpPr>
        <p:spPr>
          <a:xfrm>
            <a:off x="5859525" y="1205325"/>
            <a:ext cx="2541900" cy="357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order_table</a:t>
            </a:r>
            <a:endParaRPr/>
          </a:p>
        </p:txBody>
      </p:sp>
      <p:sp>
        <p:nvSpPr>
          <p:cNvPr id="8" name="Shape 436">
            <a:extLst>
              <a:ext uri="{FF2B5EF4-FFF2-40B4-BE49-F238E27FC236}">
                <a16:creationId xmlns:a16="http://schemas.microsoft.com/office/drawing/2014/main" id="{0318B68A-B624-5445-9291-51881398E10B}"/>
              </a:ext>
            </a:extLst>
          </p:cNvPr>
          <p:cNvSpPr txBox="1">
            <a:spLocks/>
          </p:cNvSpPr>
          <p:nvPr/>
        </p:nvSpPr>
        <p:spPr>
          <a:xfrm>
            <a:off x="1456200" y="750975"/>
            <a:ext cx="7030500" cy="999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r>
              <a:rPr lang="en-US" sz="2400"/>
              <a:t>SQL question 1: Get 1000th highest spend value</a:t>
            </a:r>
            <a:endParaRPr lang="en-US" sz="2400" dirty="0"/>
          </a:p>
        </p:txBody>
      </p:sp>
    </p:spTree>
    <p:extLst>
      <p:ext uri="{BB962C8B-B14F-4D97-AF65-F5344CB8AC3E}">
        <p14:creationId xmlns:p14="http://schemas.microsoft.com/office/powerpoint/2010/main" val="19218239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3" name="Shape 453"/>
          <p:cNvSpPr txBox="1">
            <a:spLocks noGrp="1"/>
          </p:cNvSpPr>
          <p:nvPr>
            <p:ph type="body" idx="1"/>
          </p:nvPr>
        </p:nvSpPr>
        <p:spPr>
          <a:xfrm>
            <a:off x="299775" y="1725175"/>
            <a:ext cx="8232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500" dirty="0">
                <a:solidFill>
                  <a:srgbClr val="000000"/>
                </a:solidFill>
                <a:highlight>
                  <a:srgbClr val="FFFFFF"/>
                </a:highlight>
                <a:latin typeface="Arial"/>
                <a:ea typeface="Arial"/>
                <a:cs typeface="Arial"/>
                <a:sym typeface="Arial"/>
              </a:rPr>
              <a:t>2) Use rank() over keyword</a:t>
            </a: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r>
              <a:rPr lang="en" sz="1500" dirty="0">
                <a:solidFill>
                  <a:srgbClr val="000000"/>
                </a:solidFill>
                <a:highlight>
                  <a:srgbClr val="FFFFFF"/>
                </a:highlight>
                <a:latin typeface="Arial"/>
                <a:ea typeface="Arial"/>
                <a:cs typeface="Arial"/>
                <a:sym typeface="Arial"/>
              </a:rPr>
              <a:t>SELECT </a:t>
            </a:r>
          </a:p>
          <a:p>
            <a:pPr marL="0" lvl="0" indent="0" rtl="0">
              <a:spcBef>
                <a:spcPts val="0"/>
              </a:spcBef>
              <a:spcAft>
                <a:spcPts val="0"/>
              </a:spcAft>
              <a:buNone/>
            </a:pPr>
            <a:r>
              <a:rPr lang="en" sz="1500" dirty="0">
                <a:solidFill>
                  <a:srgbClr val="000000"/>
                </a:solidFill>
                <a:highlight>
                  <a:srgbClr val="FFFFFF"/>
                </a:highlight>
                <a:latin typeface="Arial"/>
                <a:ea typeface="Arial"/>
                <a:cs typeface="Arial"/>
                <a:sym typeface="Arial"/>
              </a:rPr>
              <a:t>FROM (SELECT *</a:t>
            </a: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r>
              <a:rPr lang="en" sz="1500" dirty="0">
                <a:solidFill>
                  <a:srgbClr val="000000"/>
                </a:solidFill>
                <a:highlight>
                  <a:srgbClr val="FFFFFF"/>
                </a:highlight>
                <a:latin typeface="Arial"/>
                <a:ea typeface="Arial"/>
                <a:cs typeface="Arial"/>
                <a:sym typeface="Arial"/>
              </a:rPr>
              <a:t>            , RANK() OVER (ORDER BY Spend DESC)</a:t>
            </a: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r>
              <a:rPr lang="en" sz="1500" dirty="0">
                <a:solidFill>
                  <a:srgbClr val="000000"/>
                </a:solidFill>
                <a:highlight>
                  <a:srgbClr val="FFFFFF"/>
                </a:highlight>
                <a:latin typeface="Arial"/>
                <a:ea typeface="Arial"/>
                <a:cs typeface="Arial"/>
                <a:sym typeface="Arial"/>
              </a:rPr>
              <a:t>              AS </a:t>
            </a:r>
            <a:r>
              <a:rPr lang="en" sz="1500" dirty="0" err="1">
                <a:solidFill>
                  <a:srgbClr val="000000"/>
                </a:solidFill>
                <a:highlight>
                  <a:srgbClr val="FFFFFF"/>
                </a:highlight>
                <a:latin typeface="Arial"/>
                <a:ea typeface="Arial"/>
                <a:cs typeface="Arial"/>
                <a:sym typeface="Arial"/>
              </a:rPr>
              <a:t>rk</a:t>
            </a: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r>
              <a:rPr lang="en" sz="1500" dirty="0">
                <a:solidFill>
                  <a:srgbClr val="000000"/>
                </a:solidFill>
                <a:highlight>
                  <a:srgbClr val="FFFFFF"/>
                </a:highlight>
                <a:latin typeface="Arial"/>
                <a:ea typeface="Arial"/>
                <a:cs typeface="Arial"/>
                <a:sym typeface="Arial"/>
              </a:rPr>
              <a:t>             FROM </a:t>
            </a:r>
            <a:r>
              <a:rPr lang="en" sz="1500" dirty="0" err="1">
                <a:solidFill>
                  <a:srgbClr val="000000"/>
                </a:solidFill>
                <a:highlight>
                  <a:srgbClr val="FFFFFF"/>
                </a:highlight>
                <a:latin typeface="Arial"/>
                <a:ea typeface="Arial"/>
                <a:cs typeface="Arial"/>
                <a:sym typeface="Arial"/>
              </a:rPr>
              <a:t>order_table</a:t>
            </a:r>
            <a:r>
              <a:rPr lang="en" sz="1500" dirty="0">
                <a:solidFill>
                  <a:srgbClr val="000000"/>
                </a:solidFill>
                <a:highlight>
                  <a:srgbClr val="FFFFFF"/>
                </a:highlight>
                <a:latin typeface="Arial"/>
                <a:ea typeface="Arial"/>
                <a:cs typeface="Arial"/>
                <a:sym typeface="Arial"/>
              </a:rPr>
              <a:t>)</a:t>
            </a: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r>
              <a:rPr lang="en" sz="1500" dirty="0">
                <a:solidFill>
                  <a:srgbClr val="000000"/>
                </a:solidFill>
                <a:highlight>
                  <a:srgbClr val="FFFFFF"/>
                </a:highlight>
                <a:latin typeface="Arial"/>
                <a:ea typeface="Arial"/>
                <a:cs typeface="Arial"/>
                <a:sym typeface="Arial"/>
              </a:rPr>
              <a:t>WHERE </a:t>
            </a:r>
            <a:r>
              <a:rPr lang="en" sz="1500" dirty="0" err="1">
                <a:solidFill>
                  <a:srgbClr val="000000"/>
                </a:solidFill>
                <a:highlight>
                  <a:srgbClr val="FFFFFF"/>
                </a:highlight>
                <a:latin typeface="Arial"/>
                <a:ea typeface="Arial"/>
                <a:cs typeface="Arial"/>
                <a:sym typeface="Arial"/>
              </a:rPr>
              <a:t>rk</a:t>
            </a:r>
            <a:r>
              <a:rPr lang="en" sz="1500" dirty="0">
                <a:solidFill>
                  <a:srgbClr val="000000"/>
                </a:solidFill>
                <a:highlight>
                  <a:srgbClr val="FFFFFF"/>
                </a:highlight>
                <a:latin typeface="Arial"/>
                <a:ea typeface="Arial"/>
                <a:cs typeface="Arial"/>
                <a:sym typeface="Arial"/>
              </a:rPr>
              <a:t> = 1000;</a:t>
            </a: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endParaRPr sz="1400" dirty="0">
              <a:solidFill>
                <a:srgbClr val="000000"/>
              </a:solidFill>
              <a:highlight>
                <a:srgbClr val="FFFFFF"/>
              </a:highlight>
              <a:latin typeface="Arial"/>
              <a:ea typeface="Arial"/>
              <a:cs typeface="Arial"/>
              <a:sym typeface="Arial"/>
            </a:endParaRPr>
          </a:p>
        </p:txBody>
      </p:sp>
      <p:graphicFrame>
        <p:nvGraphicFramePr>
          <p:cNvPr id="454" name="Shape 454"/>
          <p:cNvGraphicFramePr/>
          <p:nvPr/>
        </p:nvGraphicFramePr>
        <p:xfrm>
          <a:off x="5089950" y="1725175"/>
          <a:ext cx="3885575" cy="1981050"/>
        </p:xfrm>
        <a:graphic>
          <a:graphicData uri="http://schemas.openxmlformats.org/drawingml/2006/table">
            <a:tbl>
              <a:tblPr>
                <a:noFill/>
              </a:tblPr>
              <a:tblGrid>
                <a:gridCol w="1577625">
                  <a:extLst>
                    <a:ext uri="{9D8B030D-6E8A-4147-A177-3AD203B41FA5}">
                      <a16:colId xmlns:a16="http://schemas.microsoft.com/office/drawing/2014/main" val="20000"/>
                    </a:ext>
                  </a:extLst>
                </a:gridCol>
                <a:gridCol w="1279275">
                  <a:extLst>
                    <a:ext uri="{9D8B030D-6E8A-4147-A177-3AD203B41FA5}">
                      <a16:colId xmlns:a16="http://schemas.microsoft.com/office/drawing/2014/main" val="20001"/>
                    </a:ext>
                  </a:extLst>
                </a:gridCol>
                <a:gridCol w="1028675">
                  <a:extLst>
                    <a:ext uri="{9D8B030D-6E8A-4147-A177-3AD203B41FA5}">
                      <a16:colId xmlns:a16="http://schemas.microsoft.com/office/drawing/2014/main" val="20002"/>
                    </a:ext>
                  </a:extLst>
                </a:gridCol>
              </a:tblGrid>
              <a:tr h="225850">
                <a:tc>
                  <a:txBody>
                    <a:bodyPr/>
                    <a:lstStyle/>
                    <a:p>
                      <a:pPr marL="0" lvl="0" indent="0" algn="ctr" rtl="0">
                        <a:spcBef>
                          <a:spcPts val="0"/>
                        </a:spcBef>
                        <a:spcAft>
                          <a:spcPts val="0"/>
                        </a:spcAft>
                        <a:buNone/>
                      </a:pPr>
                      <a:r>
                        <a:rPr lang="en"/>
                        <a:t>ID</a:t>
                      </a:r>
                      <a:endParaRPr/>
                    </a:p>
                  </a:txBody>
                  <a:tcPr marL="91425" marR="91425" marT="91425" marB="91425"/>
                </a:tc>
                <a:tc>
                  <a:txBody>
                    <a:bodyPr/>
                    <a:lstStyle/>
                    <a:p>
                      <a:pPr marL="0" lvl="0" indent="0" algn="ctr" rtl="0">
                        <a:spcBef>
                          <a:spcPts val="0"/>
                        </a:spcBef>
                        <a:spcAft>
                          <a:spcPts val="0"/>
                        </a:spcAft>
                        <a:buNone/>
                      </a:pPr>
                      <a:r>
                        <a:rPr lang="en"/>
                        <a:t>Date</a:t>
                      </a:r>
                      <a:endParaRPr/>
                    </a:p>
                  </a:txBody>
                  <a:tcPr marL="91425" marR="91425" marT="91425" marB="91425"/>
                </a:tc>
                <a:tc>
                  <a:txBody>
                    <a:bodyPr/>
                    <a:lstStyle/>
                    <a:p>
                      <a:pPr marL="0" lvl="0" indent="0" algn="ctr" rtl="0">
                        <a:spcBef>
                          <a:spcPts val="0"/>
                        </a:spcBef>
                        <a:spcAft>
                          <a:spcPts val="0"/>
                        </a:spcAft>
                        <a:buNone/>
                      </a:pPr>
                      <a:r>
                        <a:rPr lang="en"/>
                        <a:t>Spend</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01/01/1990</a:t>
                      </a:r>
                      <a:endParaRPr/>
                    </a:p>
                  </a:txBody>
                  <a:tcPr marL="91425" marR="91425" marT="91425" marB="91425"/>
                </a:tc>
                <a:tc>
                  <a:txBody>
                    <a:bodyPr/>
                    <a:lstStyle/>
                    <a:p>
                      <a:pPr marL="0" lvl="0" indent="0" algn="ctr" rtl="0">
                        <a:spcBef>
                          <a:spcPts val="0"/>
                        </a:spcBef>
                        <a:spcAft>
                          <a:spcPts val="0"/>
                        </a:spcAft>
                        <a:buNone/>
                      </a:pPr>
                      <a:r>
                        <a:rPr lang="en"/>
                        <a:t>$x1</a:t>
                      </a:r>
                      <a:endParaRPr/>
                    </a:p>
                  </a:txBody>
                  <a:tcPr marL="91425" marR="91425" marT="91425" marB="91425"/>
                </a:tc>
                <a:extLst>
                  <a:ext uri="{0D108BD9-81ED-4DB2-BD59-A6C34878D82A}">
                    <a16:rowId xmlns:a16="http://schemas.microsoft.com/office/drawing/2014/main" val="10001"/>
                  </a:ext>
                </a:extLst>
              </a:tr>
              <a:tr h="327475">
                <a:tc>
                  <a:txBody>
                    <a:bodyPr/>
                    <a:lstStyle/>
                    <a:p>
                      <a:pPr marL="0" lvl="0" indent="0" algn="ctr" rtl="0">
                        <a:spcBef>
                          <a:spcPts val="0"/>
                        </a:spcBef>
                        <a:spcAft>
                          <a:spcPts val="0"/>
                        </a:spcAft>
                        <a:buNone/>
                      </a:pPr>
                      <a:r>
                        <a:rPr lang="en"/>
                        <a:t>2</a:t>
                      </a:r>
                      <a:endParaRPr/>
                    </a:p>
                  </a:txBody>
                  <a:tcPr marL="91425" marR="91425" marT="91425" marB="91425"/>
                </a:tc>
                <a:tc>
                  <a:txBody>
                    <a:bodyPr/>
                    <a:lstStyle/>
                    <a:p>
                      <a:pPr marL="0" lvl="0" indent="0" algn="ctr" rtl="0">
                        <a:spcBef>
                          <a:spcPts val="0"/>
                        </a:spcBef>
                        <a:spcAft>
                          <a:spcPts val="0"/>
                        </a:spcAft>
                        <a:buNone/>
                      </a:pPr>
                      <a:r>
                        <a:rPr lang="en"/>
                        <a:t>01/01/1990</a:t>
                      </a:r>
                      <a:endParaRPr/>
                    </a:p>
                  </a:txBody>
                  <a:tcPr marL="91425" marR="91425" marT="91425" marB="91425"/>
                </a:tc>
                <a:tc>
                  <a:txBody>
                    <a:bodyPr/>
                    <a:lstStyle/>
                    <a:p>
                      <a:pPr marL="0" lvl="0" indent="0" algn="ctr" rtl="0">
                        <a:spcBef>
                          <a:spcPts val="0"/>
                        </a:spcBef>
                        <a:spcAft>
                          <a:spcPts val="0"/>
                        </a:spcAft>
                        <a:buNone/>
                      </a:pPr>
                      <a:r>
                        <a:rPr lang="en"/>
                        <a:t>$x2</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a:t>2</a:t>
                      </a:r>
                      <a:endParaRPr/>
                    </a:p>
                  </a:txBody>
                  <a:tcPr marL="91425" marR="91425" marT="91425" marB="91425"/>
                </a:tc>
                <a:tc>
                  <a:txBody>
                    <a:bodyPr/>
                    <a:lstStyle/>
                    <a:p>
                      <a:pPr marL="0" lvl="0" indent="0" algn="ctr" rtl="0">
                        <a:spcBef>
                          <a:spcPts val="0"/>
                        </a:spcBef>
                        <a:spcAft>
                          <a:spcPts val="0"/>
                        </a:spcAft>
                        <a:buNone/>
                      </a:pPr>
                      <a:r>
                        <a:rPr lang="en"/>
                        <a:t>01/03/1990</a:t>
                      </a:r>
                      <a:endParaRPr/>
                    </a:p>
                  </a:txBody>
                  <a:tcPr marL="91425" marR="91425" marT="91425" marB="91425"/>
                </a:tc>
                <a:tc>
                  <a:txBody>
                    <a:bodyPr/>
                    <a:lstStyle/>
                    <a:p>
                      <a:pPr marL="0" lvl="0" indent="0" algn="ctr" rtl="0">
                        <a:spcBef>
                          <a:spcPts val="0"/>
                        </a:spcBef>
                        <a:spcAft>
                          <a:spcPts val="0"/>
                        </a:spcAft>
                        <a:buNone/>
                      </a:pPr>
                      <a:r>
                        <a:rPr lang="en"/>
                        <a:t>$x3</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a:t>...</a:t>
                      </a:r>
                      <a:endParaRPr/>
                    </a:p>
                  </a:txBody>
                  <a:tcPr marL="91425" marR="91425" marT="91425" marB="91425"/>
                </a:tc>
                <a:tc>
                  <a:txBody>
                    <a:bodyPr/>
                    <a:lstStyle/>
                    <a:p>
                      <a:pPr marL="0" lvl="0" indent="0" algn="ctr" rtl="0">
                        <a:spcBef>
                          <a:spcPts val="0"/>
                        </a:spcBef>
                        <a:spcAft>
                          <a:spcPts val="0"/>
                        </a:spcAft>
                        <a:buNone/>
                      </a:pPr>
                      <a:r>
                        <a:rPr lang="en"/>
                        <a:t>...</a:t>
                      </a:r>
                      <a:endParaRPr/>
                    </a:p>
                  </a:txBody>
                  <a:tcPr marL="91425" marR="91425" marT="91425" marB="91425"/>
                </a:tc>
                <a:tc>
                  <a:txBody>
                    <a:bodyPr/>
                    <a:lstStyle/>
                    <a:p>
                      <a:pPr marL="0" lvl="0" indent="0" algn="ctr" rtl="0">
                        <a:spcBef>
                          <a:spcPts val="0"/>
                        </a:spcBef>
                        <a:spcAft>
                          <a:spcPts val="0"/>
                        </a:spcAft>
                        <a:buNone/>
                      </a:pPr>
                      <a:r>
                        <a:rPr lang="en"/>
                        <a:t>...</a:t>
                      </a:r>
                      <a:endParaRPr/>
                    </a:p>
                  </a:txBody>
                  <a:tcPr marL="91425" marR="91425" marT="91425" marB="91425"/>
                </a:tc>
                <a:extLst>
                  <a:ext uri="{0D108BD9-81ED-4DB2-BD59-A6C34878D82A}">
                    <a16:rowId xmlns:a16="http://schemas.microsoft.com/office/drawing/2014/main" val="10004"/>
                  </a:ext>
                </a:extLst>
              </a:tr>
            </a:tbl>
          </a:graphicData>
        </a:graphic>
      </p:graphicFrame>
      <p:sp>
        <p:nvSpPr>
          <p:cNvPr id="455" name="Shape 455"/>
          <p:cNvSpPr txBox="1"/>
          <p:nvPr/>
        </p:nvSpPr>
        <p:spPr>
          <a:xfrm>
            <a:off x="5859525" y="1205325"/>
            <a:ext cx="2541900" cy="357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order_table</a:t>
            </a:r>
            <a:endParaRPr/>
          </a:p>
        </p:txBody>
      </p:sp>
      <p:sp>
        <p:nvSpPr>
          <p:cNvPr id="8" name="Shape 436">
            <a:extLst>
              <a:ext uri="{FF2B5EF4-FFF2-40B4-BE49-F238E27FC236}">
                <a16:creationId xmlns:a16="http://schemas.microsoft.com/office/drawing/2014/main" id="{2A34C9A8-884F-734D-B85B-32588C878B04}"/>
              </a:ext>
            </a:extLst>
          </p:cNvPr>
          <p:cNvSpPr txBox="1">
            <a:spLocks/>
          </p:cNvSpPr>
          <p:nvPr/>
        </p:nvSpPr>
        <p:spPr>
          <a:xfrm>
            <a:off x="1189982" y="725875"/>
            <a:ext cx="7030500" cy="999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r>
              <a:rPr lang="en-US" sz="2400"/>
              <a:t>SQL question 1: Get 1000th highest spend value</a:t>
            </a:r>
            <a:endParaRPr lang="en-US" sz="2400" dirty="0"/>
          </a:p>
        </p:txBody>
      </p:sp>
      <p:sp>
        <p:nvSpPr>
          <p:cNvPr id="9" name="Shape 464">
            <a:extLst>
              <a:ext uri="{FF2B5EF4-FFF2-40B4-BE49-F238E27FC236}">
                <a16:creationId xmlns:a16="http://schemas.microsoft.com/office/drawing/2014/main" id="{B6FC5705-13D8-044D-84C6-171D5698561E}"/>
              </a:ext>
            </a:extLst>
          </p:cNvPr>
          <p:cNvSpPr txBox="1"/>
          <p:nvPr/>
        </p:nvSpPr>
        <p:spPr>
          <a:xfrm>
            <a:off x="410575" y="4283750"/>
            <a:ext cx="4248600" cy="572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ltLang="zh-Hans" dirty="0">
                <a:solidFill>
                  <a:srgbClr val="FF0000"/>
                </a:solidFill>
              </a:rPr>
              <a:t>Any problems with this code?</a:t>
            </a:r>
            <a:endParaRPr dirty="0">
              <a:solidFill>
                <a:srgbClr val="FF0000"/>
              </a:solidFill>
            </a:endParaRPr>
          </a:p>
        </p:txBody>
      </p:sp>
      <p:sp>
        <p:nvSpPr>
          <p:cNvPr id="10" name="Shape 464">
            <a:extLst>
              <a:ext uri="{FF2B5EF4-FFF2-40B4-BE49-F238E27FC236}">
                <a16:creationId xmlns:a16="http://schemas.microsoft.com/office/drawing/2014/main" id="{249582E9-7136-3141-B44B-97C471519D4F}"/>
              </a:ext>
            </a:extLst>
          </p:cNvPr>
          <p:cNvSpPr txBox="1"/>
          <p:nvPr/>
        </p:nvSpPr>
        <p:spPr>
          <a:xfrm>
            <a:off x="410575" y="4570100"/>
            <a:ext cx="4248600" cy="572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ltLang="zh-Hans" dirty="0">
                <a:solidFill>
                  <a:srgbClr val="FF0000"/>
                </a:solidFill>
              </a:rPr>
              <a:t>What if you have records with same spending?</a:t>
            </a:r>
            <a:endParaRPr dirty="0">
              <a:solidFill>
                <a:srgbClr val="FF0000"/>
              </a:solidFill>
            </a:endParaRPr>
          </a:p>
        </p:txBody>
      </p:sp>
    </p:spTree>
    <p:extLst>
      <p:ext uri="{BB962C8B-B14F-4D97-AF65-F5344CB8AC3E}">
        <p14:creationId xmlns:p14="http://schemas.microsoft.com/office/powerpoint/2010/main" val="190324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1" name="Shape 461"/>
          <p:cNvSpPr txBox="1">
            <a:spLocks noGrp="1"/>
          </p:cNvSpPr>
          <p:nvPr>
            <p:ph type="body" idx="1"/>
          </p:nvPr>
        </p:nvSpPr>
        <p:spPr>
          <a:xfrm>
            <a:off x="291200" y="1982400"/>
            <a:ext cx="8232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500">
                <a:solidFill>
                  <a:srgbClr val="000000"/>
                </a:solidFill>
                <a:highlight>
                  <a:srgbClr val="FFFFFF"/>
                </a:highlight>
                <a:latin typeface="Arial"/>
                <a:ea typeface="Arial"/>
                <a:cs typeface="Arial"/>
                <a:sym typeface="Arial"/>
              </a:rPr>
              <a:t>2) Use </a:t>
            </a:r>
            <a:r>
              <a:rPr lang="en" sz="1500">
                <a:solidFill>
                  <a:srgbClr val="FF0000"/>
                </a:solidFill>
                <a:highlight>
                  <a:srgbClr val="FFFFFF"/>
                </a:highlight>
                <a:latin typeface="Arial"/>
                <a:ea typeface="Arial"/>
                <a:cs typeface="Arial"/>
                <a:sym typeface="Arial"/>
              </a:rPr>
              <a:t>row_number()</a:t>
            </a:r>
            <a:r>
              <a:rPr lang="en" sz="1500">
                <a:solidFill>
                  <a:srgbClr val="000000"/>
                </a:solidFill>
                <a:highlight>
                  <a:srgbClr val="FFFFFF"/>
                </a:highlight>
                <a:latin typeface="Arial"/>
                <a:ea typeface="Arial"/>
                <a:cs typeface="Arial"/>
                <a:sym typeface="Arial"/>
              </a:rPr>
              <a:t> over keyword</a:t>
            </a:r>
            <a:endParaRPr sz="1500">
              <a:solidFill>
                <a:srgbClr val="000000"/>
              </a:solidFill>
              <a:highlight>
                <a:srgbClr val="FFFFFF"/>
              </a:highlight>
              <a:latin typeface="Arial"/>
              <a:ea typeface="Arial"/>
              <a:cs typeface="Arial"/>
              <a:sym typeface="Arial"/>
            </a:endParaRPr>
          </a:p>
          <a:p>
            <a:pPr marL="0" lvl="0" indent="0" rtl="0">
              <a:spcBef>
                <a:spcPts val="0"/>
              </a:spcBef>
              <a:spcAft>
                <a:spcPts val="0"/>
              </a:spcAft>
              <a:buNone/>
            </a:pPr>
            <a:endParaRPr sz="1500">
              <a:solidFill>
                <a:srgbClr val="000000"/>
              </a:solidFill>
              <a:highlight>
                <a:srgbClr val="FFFFFF"/>
              </a:highlight>
              <a:latin typeface="Arial"/>
              <a:ea typeface="Arial"/>
              <a:cs typeface="Arial"/>
              <a:sym typeface="Arial"/>
            </a:endParaRPr>
          </a:p>
          <a:p>
            <a:pPr marL="0" lvl="0" indent="0" rtl="0">
              <a:spcBef>
                <a:spcPts val="0"/>
              </a:spcBef>
              <a:spcAft>
                <a:spcPts val="0"/>
              </a:spcAft>
              <a:buNone/>
            </a:pPr>
            <a:r>
              <a:rPr lang="en" sz="1400">
                <a:solidFill>
                  <a:srgbClr val="000000"/>
                </a:solidFill>
                <a:highlight>
                  <a:srgbClr val="FFFFFF"/>
                </a:highlight>
                <a:latin typeface="Arial"/>
                <a:ea typeface="Arial"/>
                <a:cs typeface="Arial"/>
                <a:sym typeface="Arial"/>
              </a:rPr>
              <a:t>SELECT spend</a:t>
            </a:r>
            <a:endParaRPr sz="1400">
              <a:solidFill>
                <a:srgbClr val="000000"/>
              </a:solidFill>
              <a:highlight>
                <a:srgbClr val="FFFFFF"/>
              </a:highlight>
              <a:latin typeface="Arial"/>
              <a:ea typeface="Arial"/>
              <a:cs typeface="Arial"/>
              <a:sym typeface="Arial"/>
            </a:endParaRPr>
          </a:p>
          <a:p>
            <a:pPr marL="0" lvl="0" indent="0" rtl="0">
              <a:spcBef>
                <a:spcPts val="0"/>
              </a:spcBef>
              <a:spcAft>
                <a:spcPts val="0"/>
              </a:spcAft>
              <a:buNone/>
            </a:pPr>
            <a:r>
              <a:rPr lang="en" sz="1400">
                <a:solidFill>
                  <a:srgbClr val="000000"/>
                </a:solidFill>
                <a:highlight>
                  <a:srgbClr val="FFFFFF"/>
                </a:highlight>
                <a:latin typeface="Arial"/>
                <a:ea typeface="Arial"/>
                <a:cs typeface="Arial"/>
                <a:sym typeface="Arial"/>
              </a:rPr>
              <a:t>FROM (</a:t>
            </a:r>
            <a:endParaRPr sz="1400">
              <a:solidFill>
                <a:srgbClr val="000000"/>
              </a:solidFill>
              <a:highlight>
                <a:srgbClr val="FFFFFF"/>
              </a:highlight>
              <a:latin typeface="Arial"/>
              <a:ea typeface="Arial"/>
              <a:cs typeface="Arial"/>
              <a:sym typeface="Arial"/>
            </a:endParaRPr>
          </a:p>
          <a:p>
            <a:pPr marL="0" lvl="0" indent="0" rtl="0">
              <a:spcBef>
                <a:spcPts val="0"/>
              </a:spcBef>
              <a:spcAft>
                <a:spcPts val="0"/>
              </a:spcAft>
              <a:buNone/>
            </a:pPr>
            <a:r>
              <a:rPr lang="en" sz="1400">
                <a:solidFill>
                  <a:srgbClr val="000000"/>
                </a:solidFill>
                <a:highlight>
                  <a:srgbClr val="FFFFFF"/>
                </a:highlight>
                <a:latin typeface="Arial"/>
                <a:ea typeface="Arial"/>
                <a:cs typeface="Arial"/>
                <a:sym typeface="Arial"/>
              </a:rPr>
              <a:t>  SELECT spend</a:t>
            </a:r>
            <a:endParaRPr sz="1400">
              <a:solidFill>
                <a:srgbClr val="000000"/>
              </a:solidFill>
              <a:highlight>
                <a:srgbClr val="FFFFFF"/>
              </a:highlight>
              <a:latin typeface="Arial"/>
              <a:ea typeface="Arial"/>
              <a:cs typeface="Arial"/>
              <a:sym typeface="Arial"/>
            </a:endParaRPr>
          </a:p>
          <a:p>
            <a:pPr marL="0" lvl="0" indent="0" rtl="0">
              <a:spcBef>
                <a:spcPts val="0"/>
              </a:spcBef>
              <a:spcAft>
                <a:spcPts val="0"/>
              </a:spcAft>
              <a:buNone/>
            </a:pPr>
            <a:r>
              <a:rPr lang="en" sz="1400">
                <a:solidFill>
                  <a:srgbClr val="000000"/>
                </a:solidFill>
                <a:highlight>
                  <a:srgbClr val="FFFFFF"/>
                </a:highlight>
                <a:latin typeface="Arial"/>
                <a:ea typeface="Arial"/>
                <a:cs typeface="Arial"/>
                <a:sym typeface="Arial"/>
              </a:rPr>
              <a:t>  , </a:t>
            </a:r>
            <a:r>
              <a:rPr lang="en" sz="1400">
                <a:solidFill>
                  <a:srgbClr val="FF0000"/>
                </a:solidFill>
                <a:highlight>
                  <a:srgbClr val="FFFFFF"/>
                </a:highlight>
                <a:latin typeface="Arial"/>
                <a:ea typeface="Arial"/>
                <a:cs typeface="Arial"/>
                <a:sym typeface="Arial"/>
              </a:rPr>
              <a:t>row_number</a:t>
            </a:r>
            <a:r>
              <a:rPr lang="en" sz="1400">
                <a:solidFill>
                  <a:srgbClr val="000000"/>
                </a:solidFill>
                <a:highlight>
                  <a:srgbClr val="FFFFFF"/>
                </a:highlight>
                <a:latin typeface="Arial"/>
                <a:ea typeface="Arial"/>
                <a:cs typeface="Arial"/>
                <a:sym typeface="Arial"/>
              </a:rPr>
              <a:t>() over (order by spend desc) as spend_rank</a:t>
            </a:r>
            <a:endParaRPr sz="1400">
              <a:solidFill>
                <a:srgbClr val="000000"/>
              </a:solidFill>
              <a:highlight>
                <a:srgbClr val="FFFFFF"/>
              </a:highlight>
              <a:latin typeface="Arial"/>
              <a:ea typeface="Arial"/>
              <a:cs typeface="Arial"/>
              <a:sym typeface="Arial"/>
            </a:endParaRPr>
          </a:p>
          <a:p>
            <a:pPr marL="0" lvl="0" indent="0" rtl="0">
              <a:spcBef>
                <a:spcPts val="0"/>
              </a:spcBef>
              <a:spcAft>
                <a:spcPts val="0"/>
              </a:spcAft>
              <a:buNone/>
            </a:pPr>
            <a:r>
              <a:rPr lang="en" sz="1400">
                <a:solidFill>
                  <a:srgbClr val="000000"/>
                </a:solidFill>
                <a:highlight>
                  <a:srgbClr val="FFFFFF"/>
                </a:highlight>
                <a:latin typeface="Arial"/>
                <a:ea typeface="Arial"/>
                <a:cs typeface="Arial"/>
                <a:sym typeface="Arial"/>
              </a:rPr>
              <a:t>  FROM </a:t>
            </a:r>
            <a:r>
              <a:rPr lang="en" sz="1400">
                <a:solidFill>
                  <a:srgbClr val="000000"/>
                </a:solidFill>
                <a:latin typeface="Arial"/>
                <a:ea typeface="Arial"/>
                <a:cs typeface="Arial"/>
                <a:sym typeface="Arial"/>
              </a:rPr>
              <a:t>order_table)</a:t>
            </a:r>
            <a:endParaRPr sz="1400">
              <a:solidFill>
                <a:srgbClr val="000000"/>
              </a:solidFill>
              <a:latin typeface="Arial"/>
              <a:ea typeface="Arial"/>
              <a:cs typeface="Arial"/>
              <a:sym typeface="Arial"/>
            </a:endParaRPr>
          </a:p>
          <a:p>
            <a:pPr marL="0" lvl="0" indent="0" rtl="0">
              <a:spcBef>
                <a:spcPts val="0"/>
              </a:spcBef>
              <a:spcAft>
                <a:spcPts val="0"/>
              </a:spcAft>
              <a:buNone/>
            </a:pPr>
            <a:r>
              <a:rPr lang="en" sz="1400">
                <a:solidFill>
                  <a:srgbClr val="000000"/>
                </a:solidFill>
                <a:latin typeface="Arial"/>
                <a:ea typeface="Arial"/>
                <a:cs typeface="Arial"/>
                <a:sym typeface="Arial"/>
              </a:rPr>
              <a:t>WHERE spend_rank = 1000;</a:t>
            </a:r>
            <a:endParaRPr sz="1400">
              <a:solidFill>
                <a:srgbClr val="000000"/>
              </a:solidFill>
              <a:highlight>
                <a:srgbClr val="FFFFFF"/>
              </a:highlight>
              <a:latin typeface="Arial"/>
              <a:ea typeface="Arial"/>
              <a:cs typeface="Arial"/>
              <a:sym typeface="Arial"/>
            </a:endParaRPr>
          </a:p>
        </p:txBody>
      </p:sp>
      <p:graphicFrame>
        <p:nvGraphicFramePr>
          <p:cNvPr id="462" name="Shape 462"/>
          <p:cNvGraphicFramePr/>
          <p:nvPr/>
        </p:nvGraphicFramePr>
        <p:xfrm>
          <a:off x="5089950" y="1725175"/>
          <a:ext cx="3885575" cy="1981050"/>
        </p:xfrm>
        <a:graphic>
          <a:graphicData uri="http://schemas.openxmlformats.org/drawingml/2006/table">
            <a:tbl>
              <a:tblPr>
                <a:noFill/>
              </a:tblPr>
              <a:tblGrid>
                <a:gridCol w="1577625">
                  <a:extLst>
                    <a:ext uri="{9D8B030D-6E8A-4147-A177-3AD203B41FA5}">
                      <a16:colId xmlns:a16="http://schemas.microsoft.com/office/drawing/2014/main" val="20000"/>
                    </a:ext>
                  </a:extLst>
                </a:gridCol>
                <a:gridCol w="1279275">
                  <a:extLst>
                    <a:ext uri="{9D8B030D-6E8A-4147-A177-3AD203B41FA5}">
                      <a16:colId xmlns:a16="http://schemas.microsoft.com/office/drawing/2014/main" val="20001"/>
                    </a:ext>
                  </a:extLst>
                </a:gridCol>
                <a:gridCol w="1028675">
                  <a:extLst>
                    <a:ext uri="{9D8B030D-6E8A-4147-A177-3AD203B41FA5}">
                      <a16:colId xmlns:a16="http://schemas.microsoft.com/office/drawing/2014/main" val="20002"/>
                    </a:ext>
                  </a:extLst>
                </a:gridCol>
              </a:tblGrid>
              <a:tr h="225850">
                <a:tc>
                  <a:txBody>
                    <a:bodyPr/>
                    <a:lstStyle/>
                    <a:p>
                      <a:pPr marL="0" lvl="0" indent="0" algn="ctr" rtl="0">
                        <a:spcBef>
                          <a:spcPts val="0"/>
                        </a:spcBef>
                        <a:spcAft>
                          <a:spcPts val="0"/>
                        </a:spcAft>
                        <a:buNone/>
                      </a:pPr>
                      <a:r>
                        <a:rPr lang="en"/>
                        <a:t>ID</a:t>
                      </a:r>
                      <a:endParaRPr/>
                    </a:p>
                  </a:txBody>
                  <a:tcPr marL="91425" marR="91425" marT="91425" marB="91425"/>
                </a:tc>
                <a:tc>
                  <a:txBody>
                    <a:bodyPr/>
                    <a:lstStyle/>
                    <a:p>
                      <a:pPr marL="0" lvl="0" indent="0" algn="ctr" rtl="0">
                        <a:spcBef>
                          <a:spcPts val="0"/>
                        </a:spcBef>
                        <a:spcAft>
                          <a:spcPts val="0"/>
                        </a:spcAft>
                        <a:buNone/>
                      </a:pPr>
                      <a:r>
                        <a:rPr lang="en"/>
                        <a:t>Date</a:t>
                      </a:r>
                      <a:endParaRPr/>
                    </a:p>
                  </a:txBody>
                  <a:tcPr marL="91425" marR="91425" marT="91425" marB="91425"/>
                </a:tc>
                <a:tc>
                  <a:txBody>
                    <a:bodyPr/>
                    <a:lstStyle/>
                    <a:p>
                      <a:pPr marL="0" lvl="0" indent="0" algn="ctr" rtl="0">
                        <a:spcBef>
                          <a:spcPts val="0"/>
                        </a:spcBef>
                        <a:spcAft>
                          <a:spcPts val="0"/>
                        </a:spcAft>
                        <a:buNone/>
                      </a:pPr>
                      <a:r>
                        <a:rPr lang="en"/>
                        <a:t>Spend</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01/01/1990</a:t>
                      </a:r>
                      <a:endParaRPr/>
                    </a:p>
                  </a:txBody>
                  <a:tcPr marL="91425" marR="91425" marT="91425" marB="91425"/>
                </a:tc>
                <a:tc>
                  <a:txBody>
                    <a:bodyPr/>
                    <a:lstStyle/>
                    <a:p>
                      <a:pPr marL="0" lvl="0" indent="0" algn="ctr" rtl="0">
                        <a:spcBef>
                          <a:spcPts val="0"/>
                        </a:spcBef>
                        <a:spcAft>
                          <a:spcPts val="0"/>
                        </a:spcAft>
                        <a:buNone/>
                      </a:pPr>
                      <a:r>
                        <a:rPr lang="en"/>
                        <a:t>$x1</a:t>
                      </a:r>
                      <a:endParaRPr/>
                    </a:p>
                  </a:txBody>
                  <a:tcPr marL="91425" marR="91425" marT="91425" marB="91425"/>
                </a:tc>
                <a:extLst>
                  <a:ext uri="{0D108BD9-81ED-4DB2-BD59-A6C34878D82A}">
                    <a16:rowId xmlns:a16="http://schemas.microsoft.com/office/drawing/2014/main" val="10001"/>
                  </a:ext>
                </a:extLst>
              </a:tr>
              <a:tr h="327475">
                <a:tc>
                  <a:txBody>
                    <a:bodyPr/>
                    <a:lstStyle/>
                    <a:p>
                      <a:pPr marL="0" lvl="0" indent="0" algn="ctr" rtl="0">
                        <a:spcBef>
                          <a:spcPts val="0"/>
                        </a:spcBef>
                        <a:spcAft>
                          <a:spcPts val="0"/>
                        </a:spcAft>
                        <a:buNone/>
                      </a:pPr>
                      <a:r>
                        <a:rPr lang="en"/>
                        <a:t>2</a:t>
                      </a:r>
                      <a:endParaRPr/>
                    </a:p>
                  </a:txBody>
                  <a:tcPr marL="91425" marR="91425" marT="91425" marB="91425"/>
                </a:tc>
                <a:tc>
                  <a:txBody>
                    <a:bodyPr/>
                    <a:lstStyle/>
                    <a:p>
                      <a:pPr marL="0" lvl="0" indent="0" algn="ctr" rtl="0">
                        <a:spcBef>
                          <a:spcPts val="0"/>
                        </a:spcBef>
                        <a:spcAft>
                          <a:spcPts val="0"/>
                        </a:spcAft>
                        <a:buNone/>
                      </a:pPr>
                      <a:r>
                        <a:rPr lang="en"/>
                        <a:t>01/01/1990</a:t>
                      </a:r>
                      <a:endParaRPr/>
                    </a:p>
                  </a:txBody>
                  <a:tcPr marL="91425" marR="91425" marT="91425" marB="91425"/>
                </a:tc>
                <a:tc>
                  <a:txBody>
                    <a:bodyPr/>
                    <a:lstStyle/>
                    <a:p>
                      <a:pPr marL="0" lvl="0" indent="0" algn="ctr" rtl="0">
                        <a:spcBef>
                          <a:spcPts val="0"/>
                        </a:spcBef>
                        <a:spcAft>
                          <a:spcPts val="0"/>
                        </a:spcAft>
                        <a:buNone/>
                      </a:pPr>
                      <a:r>
                        <a:rPr lang="en"/>
                        <a:t>$x2</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a:t>2</a:t>
                      </a:r>
                      <a:endParaRPr/>
                    </a:p>
                  </a:txBody>
                  <a:tcPr marL="91425" marR="91425" marT="91425" marB="91425"/>
                </a:tc>
                <a:tc>
                  <a:txBody>
                    <a:bodyPr/>
                    <a:lstStyle/>
                    <a:p>
                      <a:pPr marL="0" lvl="0" indent="0" algn="ctr" rtl="0">
                        <a:spcBef>
                          <a:spcPts val="0"/>
                        </a:spcBef>
                        <a:spcAft>
                          <a:spcPts val="0"/>
                        </a:spcAft>
                        <a:buNone/>
                      </a:pPr>
                      <a:r>
                        <a:rPr lang="en"/>
                        <a:t>01/03/1990</a:t>
                      </a:r>
                      <a:endParaRPr/>
                    </a:p>
                  </a:txBody>
                  <a:tcPr marL="91425" marR="91425" marT="91425" marB="91425"/>
                </a:tc>
                <a:tc>
                  <a:txBody>
                    <a:bodyPr/>
                    <a:lstStyle/>
                    <a:p>
                      <a:pPr marL="0" lvl="0" indent="0" algn="ctr" rtl="0">
                        <a:spcBef>
                          <a:spcPts val="0"/>
                        </a:spcBef>
                        <a:spcAft>
                          <a:spcPts val="0"/>
                        </a:spcAft>
                        <a:buNone/>
                      </a:pPr>
                      <a:r>
                        <a:rPr lang="en"/>
                        <a:t>$x3</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a:t>...</a:t>
                      </a:r>
                      <a:endParaRPr/>
                    </a:p>
                  </a:txBody>
                  <a:tcPr marL="91425" marR="91425" marT="91425" marB="91425"/>
                </a:tc>
                <a:tc>
                  <a:txBody>
                    <a:bodyPr/>
                    <a:lstStyle/>
                    <a:p>
                      <a:pPr marL="0" lvl="0" indent="0" algn="ctr" rtl="0">
                        <a:spcBef>
                          <a:spcPts val="0"/>
                        </a:spcBef>
                        <a:spcAft>
                          <a:spcPts val="0"/>
                        </a:spcAft>
                        <a:buNone/>
                      </a:pPr>
                      <a:r>
                        <a:rPr lang="en"/>
                        <a:t>...</a:t>
                      </a:r>
                      <a:endParaRPr/>
                    </a:p>
                  </a:txBody>
                  <a:tcPr marL="91425" marR="91425" marT="91425" marB="91425"/>
                </a:tc>
                <a:tc>
                  <a:txBody>
                    <a:bodyPr/>
                    <a:lstStyle/>
                    <a:p>
                      <a:pPr marL="0" lvl="0" indent="0" algn="ctr" rtl="0">
                        <a:spcBef>
                          <a:spcPts val="0"/>
                        </a:spcBef>
                        <a:spcAft>
                          <a:spcPts val="0"/>
                        </a:spcAft>
                        <a:buNone/>
                      </a:pPr>
                      <a:r>
                        <a:rPr lang="en"/>
                        <a:t>...</a:t>
                      </a:r>
                      <a:endParaRPr/>
                    </a:p>
                  </a:txBody>
                  <a:tcPr marL="91425" marR="91425" marT="91425" marB="91425"/>
                </a:tc>
                <a:extLst>
                  <a:ext uri="{0D108BD9-81ED-4DB2-BD59-A6C34878D82A}">
                    <a16:rowId xmlns:a16="http://schemas.microsoft.com/office/drawing/2014/main" val="10004"/>
                  </a:ext>
                </a:extLst>
              </a:tr>
            </a:tbl>
          </a:graphicData>
        </a:graphic>
      </p:graphicFrame>
      <p:sp>
        <p:nvSpPr>
          <p:cNvPr id="463" name="Shape 463"/>
          <p:cNvSpPr txBox="1"/>
          <p:nvPr/>
        </p:nvSpPr>
        <p:spPr>
          <a:xfrm>
            <a:off x="5859525" y="1205325"/>
            <a:ext cx="2541900" cy="357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order_table</a:t>
            </a:r>
            <a:endParaRPr/>
          </a:p>
        </p:txBody>
      </p:sp>
      <p:sp>
        <p:nvSpPr>
          <p:cNvPr id="464" name="Shape 464"/>
          <p:cNvSpPr txBox="1"/>
          <p:nvPr/>
        </p:nvSpPr>
        <p:spPr>
          <a:xfrm>
            <a:off x="410575" y="4283750"/>
            <a:ext cx="5448950" cy="572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dirty="0">
                <a:solidFill>
                  <a:srgbClr val="FF0000"/>
                </a:solidFill>
              </a:rPr>
              <a:t>Need to clarify with interviewer.</a:t>
            </a:r>
          </a:p>
          <a:p>
            <a:pPr marL="0" lvl="0" indent="0">
              <a:spcBef>
                <a:spcPts val="0"/>
              </a:spcBef>
              <a:spcAft>
                <a:spcPts val="0"/>
              </a:spcAft>
              <a:buNone/>
            </a:pPr>
            <a:r>
              <a:rPr lang="en" dirty="0" err="1">
                <a:solidFill>
                  <a:srgbClr val="FF0000"/>
                </a:solidFill>
              </a:rPr>
              <a:t>用row_number</a:t>
            </a:r>
            <a:r>
              <a:rPr lang="en" dirty="0">
                <a:solidFill>
                  <a:srgbClr val="FF0000"/>
                </a:solidFill>
              </a:rPr>
              <a:t>() </a:t>
            </a:r>
            <a:r>
              <a:rPr lang="en" dirty="0" err="1">
                <a:solidFill>
                  <a:srgbClr val="FF0000"/>
                </a:solidFill>
              </a:rPr>
              <a:t>才能保证肯定有spend_rank</a:t>
            </a:r>
            <a:r>
              <a:rPr lang="en" dirty="0">
                <a:solidFill>
                  <a:srgbClr val="FF0000"/>
                </a:solidFill>
              </a:rPr>
              <a:t> = 1000的那一行</a:t>
            </a:r>
            <a:endParaRPr dirty="0">
              <a:solidFill>
                <a:srgbClr val="FF0000"/>
              </a:solidFill>
            </a:endParaRPr>
          </a:p>
        </p:txBody>
      </p:sp>
      <p:sp>
        <p:nvSpPr>
          <p:cNvPr id="9" name="Shape 436">
            <a:extLst>
              <a:ext uri="{FF2B5EF4-FFF2-40B4-BE49-F238E27FC236}">
                <a16:creationId xmlns:a16="http://schemas.microsoft.com/office/drawing/2014/main" id="{C04DB4F4-BEDE-3140-9E44-8CF476C5FE6C}"/>
              </a:ext>
            </a:extLst>
          </p:cNvPr>
          <p:cNvSpPr txBox="1">
            <a:spLocks noGrp="1"/>
          </p:cNvSpPr>
          <p:nvPr>
            <p:ph type="title"/>
          </p:nvPr>
        </p:nvSpPr>
        <p:spPr>
          <a:xfrm>
            <a:off x="1234352" y="808768"/>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400" dirty="0"/>
              <a:t>SQL question 1: Get 1000th highest spend value</a:t>
            </a:r>
            <a:endParaRPr sz="2400" dirty="0"/>
          </a:p>
        </p:txBody>
      </p:sp>
    </p:spTree>
    <p:extLst>
      <p:ext uri="{BB962C8B-B14F-4D97-AF65-F5344CB8AC3E}">
        <p14:creationId xmlns:p14="http://schemas.microsoft.com/office/powerpoint/2010/main" val="37949343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1303800" y="598575"/>
            <a:ext cx="7030500" cy="528909"/>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SQL </a:t>
            </a:r>
            <a:r>
              <a:rPr lang="en" dirty="0" err="1"/>
              <a:t>面试题</a:t>
            </a:r>
            <a:r>
              <a:rPr lang="en" dirty="0"/>
              <a:t> - 示例2</a:t>
            </a:r>
            <a:endParaRPr dirty="0"/>
          </a:p>
        </p:txBody>
      </p:sp>
      <p:sp>
        <p:nvSpPr>
          <p:cNvPr id="5" name="Rectangle 4">
            <a:extLst>
              <a:ext uri="{FF2B5EF4-FFF2-40B4-BE49-F238E27FC236}">
                <a16:creationId xmlns:a16="http://schemas.microsoft.com/office/drawing/2014/main" id="{82A67506-C978-E041-94F8-B77B07D0EFAD}"/>
              </a:ext>
            </a:extLst>
          </p:cNvPr>
          <p:cNvSpPr/>
          <p:nvPr/>
        </p:nvSpPr>
        <p:spPr>
          <a:xfrm>
            <a:off x="3801534" y="1927977"/>
            <a:ext cx="1237839" cy="307777"/>
          </a:xfrm>
          <a:prstGeom prst="rect">
            <a:avLst/>
          </a:prstGeom>
        </p:spPr>
        <p:txBody>
          <a:bodyPr wrap="none">
            <a:spAutoFit/>
          </a:bodyPr>
          <a:lstStyle/>
          <a:p>
            <a:r>
              <a:rPr lang="en-US" dirty="0">
                <a:solidFill>
                  <a:srgbClr val="555555"/>
                </a:solidFill>
                <a:latin typeface="Tahoma" panose="020B0604030504040204" pitchFamily="34" charset="0"/>
              </a:rPr>
              <a:t>Table 1: </a:t>
            </a:r>
            <a:r>
              <a:rPr lang="en-US" altLang="zh-Hans" dirty="0">
                <a:solidFill>
                  <a:srgbClr val="555555"/>
                </a:solidFill>
                <a:latin typeface="Tahoma" panose="020B0604030504040204" pitchFamily="34" charset="0"/>
              </a:rPr>
              <a:t>trips</a:t>
            </a:r>
            <a:endParaRPr lang="en-US" dirty="0">
              <a:solidFill>
                <a:srgbClr val="555555"/>
              </a:solidFill>
              <a:latin typeface="Tahoma" panose="020B0604030504040204" pitchFamily="34" charset="0"/>
            </a:endParaRPr>
          </a:p>
        </p:txBody>
      </p:sp>
      <p:sp>
        <p:nvSpPr>
          <p:cNvPr id="10" name="Rectangle 9">
            <a:extLst>
              <a:ext uri="{FF2B5EF4-FFF2-40B4-BE49-F238E27FC236}">
                <a16:creationId xmlns:a16="http://schemas.microsoft.com/office/drawing/2014/main" id="{20A39314-B080-5247-92F5-11A0ED209927}"/>
              </a:ext>
            </a:extLst>
          </p:cNvPr>
          <p:cNvSpPr/>
          <p:nvPr/>
        </p:nvSpPr>
        <p:spPr>
          <a:xfrm>
            <a:off x="1165345" y="1151952"/>
            <a:ext cx="7168953" cy="738664"/>
          </a:xfrm>
          <a:prstGeom prst="rect">
            <a:avLst/>
          </a:prstGeom>
        </p:spPr>
        <p:txBody>
          <a:bodyPr wrap="square">
            <a:spAutoFit/>
          </a:bodyPr>
          <a:lstStyle/>
          <a:p>
            <a:r>
              <a:rPr lang="en-US" dirty="0"/>
              <a:t>The Trips table holds all taxi trips. Each trip has a unique Id, while </a:t>
            </a:r>
            <a:r>
              <a:rPr lang="en-US" dirty="0" err="1"/>
              <a:t>Client_Id</a:t>
            </a:r>
            <a:r>
              <a:rPr lang="en-US" dirty="0"/>
              <a:t> and </a:t>
            </a:r>
            <a:r>
              <a:rPr lang="en-US" dirty="0" err="1"/>
              <a:t>Driver_Id</a:t>
            </a:r>
            <a:r>
              <a:rPr lang="en-US" dirty="0"/>
              <a:t> are both foreign keys to the </a:t>
            </a:r>
            <a:r>
              <a:rPr lang="en-US" dirty="0" err="1"/>
              <a:t>Users_Id</a:t>
            </a:r>
            <a:r>
              <a:rPr lang="en-US" dirty="0"/>
              <a:t> at the Users table. Status </a:t>
            </a:r>
            <a:r>
              <a:rPr lang="en-US" altLang="zh-Hans" dirty="0"/>
              <a:t>could</a:t>
            </a:r>
            <a:r>
              <a:rPr lang="zh-Hans" altLang="en-US" dirty="0"/>
              <a:t> </a:t>
            </a:r>
            <a:r>
              <a:rPr lang="en-US" altLang="zh-Hans" dirty="0"/>
              <a:t>be</a:t>
            </a:r>
            <a:r>
              <a:rPr lang="en-US" dirty="0"/>
              <a:t> (‘completed’, ‘</a:t>
            </a:r>
            <a:r>
              <a:rPr lang="en-US" dirty="0" err="1"/>
              <a:t>cancelled_by_driver</a:t>
            </a:r>
            <a:r>
              <a:rPr lang="en-US" dirty="0"/>
              <a:t>’, ‘</a:t>
            </a:r>
            <a:r>
              <a:rPr lang="en-US" dirty="0" err="1"/>
              <a:t>cancelled_by_client</a:t>
            </a:r>
            <a:r>
              <a:rPr lang="en-US" dirty="0"/>
              <a:t>’).</a:t>
            </a:r>
          </a:p>
        </p:txBody>
      </p:sp>
      <p:graphicFrame>
        <p:nvGraphicFramePr>
          <p:cNvPr id="14" name="Table 13">
            <a:extLst>
              <a:ext uri="{FF2B5EF4-FFF2-40B4-BE49-F238E27FC236}">
                <a16:creationId xmlns:a16="http://schemas.microsoft.com/office/drawing/2014/main" id="{26D7EEBD-54D2-4741-8292-2091927C98F9}"/>
              </a:ext>
            </a:extLst>
          </p:cNvPr>
          <p:cNvGraphicFramePr>
            <a:graphicFrameLocks noGrp="1"/>
          </p:cNvGraphicFramePr>
          <p:nvPr>
            <p:extLst>
              <p:ext uri="{D42A27DB-BD31-4B8C-83A1-F6EECF244321}">
                <p14:modId xmlns:p14="http://schemas.microsoft.com/office/powerpoint/2010/main" val="4124851502"/>
              </p:ext>
            </p:extLst>
          </p:nvPr>
        </p:nvGraphicFramePr>
        <p:xfrm>
          <a:off x="1165342" y="2235754"/>
          <a:ext cx="7168956" cy="2814052"/>
        </p:xfrm>
        <a:graphic>
          <a:graphicData uri="http://schemas.openxmlformats.org/drawingml/2006/table">
            <a:tbl>
              <a:tblPr>
                <a:tableStyleId>{2EDDCA71-C1F1-4830-809A-BECE72603488}</a:tableStyleId>
              </a:tblPr>
              <a:tblGrid>
                <a:gridCol w="1194826">
                  <a:extLst>
                    <a:ext uri="{9D8B030D-6E8A-4147-A177-3AD203B41FA5}">
                      <a16:colId xmlns:a16="http://schemas.microsoft.com/office/drawing/2014/main" val="2469884456"/>
                    </a:ext>
                  </a:extLst>
                </a:gridCol>
                <a:gridCol w="1194826">
                  <a:extLst>
                    <a:ext uri="{9D8B030D-6E8A-4147-A177-3AD203B41FA5}">
                      <a16:colId xmlns:a16="http://schemas.microsoft.com/office/drawing/2014/main" val="2813486089"/>
                    </a:ext>
                  </a:extLst>
                </a:gridCol>
                <a:gridCol w="899773">
                  <a:extLst>
                    <a:ext uri="{9D8B030D-6E8A-4147-A177-3AD203B41FA5}">
                      <a16:colId xmlns:a16="http://schemas.microsoft.com/office/drawing/2014/main" val="4211180698"/>
                    </a:ext>
                  </a:extLst>
                </a:gridCol>
                <a:gridCol w="961293">
                  <a:extLst>
                    <a:ext uri="{9D8B030D-6E8A-4147-A177-3AD203B41FA5}">
                      <a16:colId xmlns:a16="http://schemas.microsoft.com/office/drawing/2014/main" val="2282453262"/>
                    </a:ext>
                  </a:extLst>
                </a:gridCol>
                <a:gridCol w="1723412">
                  <a:extLst>
                    <a:ext uri="{9D8B030D-6E8A-4147-A177-3AD203B41FA5}">
                      <a16:colId xmlns:a16="http://schemas.microsoft.com/office/drawing/2014/main" val="3934216405"/>
                    </a:ext>
                  </a:extLst>
                </a:gridCol>
                <a:gridCol w="1194826">
                  <a:extLst>
                    <a:ext uri="{9D8B030D-6E8A-4147-A177-3AD203B41FA5}">
                      <a16:colId xmlns:a16="http://schemas.microsoft.com/office/drawing/2014/main" val="1984386327"/>
                    </a:ext>
                  </a:extLst>
                </a:gridCol>
              </a:tblGrid>
              <a:tr h="130173">
                <a:tc>
                  <a:txBody>
                    <a:bodyPr/>
                    <a:lstStyle/>
                    <a:p>
                      <a:pPr algn="ctr" fontAlgn="b"/>
                      <a:r>
                        <a:rPr lang="en-US" sz="1400" u="none" strike="noStrike">
                          <a:effectLst/>
                        </a:rPr>
                        <a:t> Id </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dirty="0">
                          <a:effectLst/>
                        </a:rPr>
                        <a:t> </a:t>
                      </a:r>
                      <a:r>
                        <a:rPr lang="en-US" sz="1400" u="none" strike="noStrike" dirty="0" err="1">
                          <a:effectLst/>
                        </a:rPr>
                        <a:t>Client_Id</a:t>
                      </a:r>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 Driver_Id </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 City_Id </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        Status      </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Request_at</a:t>
                      </a:r>
                      <a:endParaRPr lang="en-US" sz="1400" b="0" i="0" u="none" strike="noStrike">
                        <a:solidFill>
                          <a:srgbClr val="000000"/>
                        </a:solidFill>
                        <a:effectLst/>
                        <a:latin typeface="Calibri" panose="020F0502020204030204" pitchFamily="34" charset="0"/>
                      </a:endParaRPr>
                    </a:p>
                  </a:txBody>
                  <a:tcPr marL="7203" marR="7203" marT="7203" marB="0" anchor="b"/>
                </a:tc>
                <a:extLst>
                  <a:ext uri="{0D108BD9-81ED-4DB2-BD59-A6C34878D82A}">
                    <a16:rowId xmlns:a16="http://schemas.microsoft.com/office/drawing/2014/main" val="2071246056"/>
                  </a:ext>
                </a:extLst>
              </a:tr>
              <a:tr h="226270">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10</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     completed      </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10/1/13</a:t>
                      </a:r>
                      <a:endParaRPr lang="en-US" sz="1400" b="0" i="0" u="none" strike="noStrike">
                        <a:solidFill>
                          <a:srgbClr val="000000"/>
                        </a:solidFill>
                        <a:effectLst/>
                        <a:latin typeface="Calibri" panose="020F0502020204030204" pitchFamily="34" charset="0"/>
                      </a:endParaRPr>
                    </a:p>
                  </a:txBody>
                  <a:tcPr marL="7203" marR="7203" marT="7203" marB="0" anchor="b"/>
                </a:tc>
                <a:extLst>
                  <a:ext uri="{0D108BD9-81ED-4DB2-BD59-A6C34878D82A}">
                    <a16:rowId xmlns:a16="http://schemas.microsoft.com/office/drawing/2014/main" val="1947932405"/>
                  </a:ext>
                </a:extLst>
              </a:tr>
              <a:tr h="336533">
                <a:tc>
                  <a:txBody>
                    <a:bodyPr/>
                    <a:lstStyle/>
                    <a:p>
                      <a:pPr algn="ct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11</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 cancelled_by_driver</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10/1/13</a:t>
                      </a:r>
                      <a:endParaRPr lang="en-US" sz="1400" b="0" i="0" u="none" strike="noStrike">
                        <a:solidFill>
                          <a:srgbClr val="000000"/>
                        </a:solidFill>
                        <a:effectLst/>
                        <a:latin typeface="Calibri" panose="020F0502020204030204" pitchFamily="34" charset="0"/>
                      </a:endParaRPr>
                    </a:p>
                  </a:txBody>
                  <a:tcPr marL="7203" marR="7203" marT="7203" marB="0" anchor="b"/>
                </a:tc>
                <a:extLst>
                  <a:ext uri="{0D108BD9-81ED-4DB2-BD59-A6C34878D82A}">
                    <a16:rowId xmlns:a16="http://schemas.microsoft.com/office/drawing/2014/main" val="3558959741"/>
                  </a:ext>
                </a:extLst>
              </a:tr>
              <a:tr h="226270">
                <a:tc>
                  <a:txBody>
                    <a:bodyPr/>
                    <a:lstStyle/>
                    <a:p>
                      <a:pPr algn="ct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12</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     completed      </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10/1/13</a:t>
                      </a:r>
                      <a:endParaRPr lang="en-US" sz="1400" b="0" i="0" u="none" strike="noStrike">
                        <a:solidFill>
                          <a:srgbClr val="000000"/>
                        </a:solidFill>
                        <a:effectLst/>
                        <a:latin typeface="Calibri" panose="020F0502020204030204" pitchFamily="34" charset="0"/>
                      </a:endParaRPr>
                    </a:p>
                  </a:txBody>
                  <a:tcPr marL="7203" marR="7203" marT="7203" marB="0" anchor="b"/>
                </a:tc>
                <a:extLst>
                  <a:ext uri="{0D108BD9-81ED-4DB2-BD59-A6C34878D82A}">
                    <a16:rowId xmlns:a16="http://schemas.microsoft.com/office/drawing/2014/main" val="206271465"/>
                  </a:ext>
                </a:extLst>
              </a:tr>
              <a:tr h="336533">
                <a:tc>
                  <a:txBody>
                    <a:bodyPr/>
                    <a:lstStyle/>
                    <a:p>
                      <a:pPr algn="ct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13</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 cancelled_by_client</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10/1/13</a:t>
                      </a:r>
                      <a:endParaRPr lang="en-US" sz="1400" b="0" i="0" u="none" strike="noStrike">
                        <a:solidFill>
                          <a:srgbClr val="000000"/>
                        </a:solidFill>
                        <a:effectLst/>
                        <a:latin typeface="Calibri" panose="020F0502020204030204" pitchFamily="34" charset="0"/>
                      </a:endParaRPr>
                    </a:p>
                  </a:txBody>
                  <a:tcPr marL="7203" marR="7203" marT="7203" marB="0" anchor="b"/>
                </a:tc>
                <a:extLst>
                  <a:ext uri="{0D108BD9-81ED-4DB2-BD59-A6C34878D82A}">
                    <a16:rowId xmlns:a16="http://schemas.microsoft.com/office/drawing/2014/main" val="4206096071"/>
                  </a:ext>
                </a:extLst>
              </a:tr>
              <a:tr h="226270">
                <a:tc>
                  <a:txBody>
                    <a:bodyPr/>
                    <a:lstStyle/>
                    <a:p>
                      <a:pPr algn="ct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10</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     completed      </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10/2/13</a:t>
                      </a:r>
                      <a:endParaRPr lang="en-US" sz="1400" b="0" i="0" u="none" strike="noStrike">
                        <a:solidFill>
                          <a:srgbClr val="000000"/>
                        </a:solidFill>
                        <a:effectLst/>
                        <a:latin typeface="Calibri" panose="020F0502020204030204" pitchFamily="34" charset="0"/>
                      </a:endParaRPr>
                    </a:p>
                  </a:txBody>
                  <a:tcPr marL="7203" marR="7203" marT="7203" marB="0" anchor="b"/>
                </a:tc>
                <a:extLst>
                  <a:ext uri="{0D108BD9-81ED-4DB2-BD59-A6C34878D82A}">
                    <a16:rowId xmlns:a16="http://schemas.microsoft.com/office/drawing/2014/main" val="3285559229"/>
                  </a:ext>
                </a:extLst>
              </a:tr>
              <a:tr h="226270">
                <a:tc>
                  <a:txBody>
                    <a:bodyPr/>
                    <a:lstStyle/>
                    <a:p>
                      <a:pPr algn="ctr" fontAlgn="b"/>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11</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     completed      </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10/2/13</a:t>
                      </a:r>
                      <a:endParaRPr lang="en-US" sz="1400" b="0" i="0" u="none" strike="noStrike">
                        <a:solidFill>
                          <a:srgbClr val="000000"/>
                        </a:solidFill>
                        <a:effectLst/>
                        <a:latin typeface="Calibri" panose="020F0502020204030204" pitchFamily="34" charset="0"/>
                      </a:endParaRPr>
                    </a:p>
                  </a:txBody>
                  <a:tcPr marL="7203" marR="7203" marT="7203" marB="0" anchor="b"/>
                </a:tc>
                <a:extLst>
                  <a:ext uri="{0D108BD9-81ED-4DB2-BD59-A6C34878D82A}">
                    <a16:rowId xmlns:a16="http://schemas.microsoft.com/office/drawing/2014/main" val="1548469421"/>
                  </a:ext>
                </a:extLst>
              </a:tr>
              <a:tr h="226270">
                <a:tc>
                  <a:txBody>
                    <a:bodyPr/>
                    <a:lstStyle/>
                    <a:p>
                      <a:pPr algn="ctr" fontAlgn="b"/>
                      <a:r>
                        <a:rPr lang="en-US" sz="1400" u="none" strike="noStrike">
                          <a:effectLst/>
                        </a:rPr>
                        <a:t>7</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12</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     completed      </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10/2/13</a:t>
                      </a:r>
                      <a:endParaRPr lang="en-US" sz="1400" b="0" i="0" u="none" strike="noStrike">
                        <a:solidFill>
                          <a:srgbClr val="000000"/>
                        </a:solidFill>
                        <a:effectLst/>
                        <a:latin typeface="Calibri" panose="020F0502020204030204" pitchFamily="34" charset="0"/>
                      </a:endParaRPr>
                    </a:p>
                  </a:txBody>
                  <a:tcPr marL="7203" marR="7203" marT="7203" marB="0" anchor="b"/>
                </a:tc>
                <a:extLst>
                  <a:ext uri="{0D108BD9-81ED-4DB2-BD59-A6C34878D82A}">
                    <a16:rowId xmlns:a16="http://schemas.microsoft.com/office/drawing/2014/main" val="397765794"/>
                  </a:ext>
                </a:extLst>
              </a:tr>
              <a:tr h="226270">
                <a:tc>
                  <a:txBody>
                    <a:bodyPr/>
                    <a:lstStyle/>
                    <a:p>
                      <a:pPr algn="ctr" fontAlgn="b"/>
                      <a:r>
                        <a:rPr lang="en-US" sz="1400" u="none" strike="noStrike">
                          <a:effectLst/>
                        </a:rPr>
                        <a:t>8</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12</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12</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     completed      </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10/3/13</a:t>
                      </a:r>
                      <a:endParaRPr lang="en-US" sz="1400" b="0" i="0" u="none" strike="noStrike">
                        <a:solidFill>
                          <a:srgbClr val="000000"/>
                        </a:solidFill>
                        <a:effectLst/>
                        <a:latin typeface="Calibri" panose="020F0502020204030204" pitchFamily="34" charset="0"/>
                      </a:endParaRPr>
                    </a:p>
                  </a:txBody>
                  <a:tcPr marL="7203" marR="7203" marT="7203" marB="0" anchor="b"/>
                </a:tc>
                <a:extLst>
                  <a:ext uri="{0D108BD9-81ED-4DB2-BD59-A6C34878D82A}">
                    <a16:rowId xmlns:a16="http://schemas.microsoft.com/office/drawing/2014/main" val="3632372942"/>
                  </a:ext>
                </a:extLst>
              </a:tr>
              <a:tr h="226270">
                <a:tc>
                  <a:txBody>
                    <a:bodyPr/>
                    <a:lstStyle/>
                    <a:p>
                      <a:pPr algn="ctr" fontAlgn="b"/>
                      <a:r>
                        <a:rPr lang="en-US" sz="1400" u="none" strike="noStrike">
                          <a:effectLst/>
                        </a:rPr>
                        <a:t>9</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10</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12</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     completed      </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10/3/13</a:t>
                      </a:r>
                      <a:endParaRPr lang="en-US" sz="1400" b="0" i="0" u="none" strike="noStrike">
                        <a:solidFill>
                          <a:srgbClr val="000000"/>
                        </a:solidFill>
                        <a:effectLst/>
                        <a:latin typeface="Calibri" panose="020F0502020204030204" pitchFamily="34" charset="0"/>
                      </a:endParaRPr>
                    </a:p>
                  </a:txBody>
                  <a:tcPr marL="7203" marR="7203" marT="7203" marB="0" anchor="b"/>
                </a:tc>
                <a:extLst>
                  <a:ext uri="{0D108BD9-81ED-4DB2-BD59-A6C34878D82A}">
                    <a16:rowId xmlns:a16="http://schemas.microsoft.com/office/drawing/2014/main" val="2658752060"/>
                  </a:ext>
                </a:extLst>
              </a:tr>
              <a:tr h="336533">
                <a:tc>
                  <a:txBody>
                    <a:bodyPr/>
                    <a:lstStyle/>
                    <a:p>
                      <a:pPr algn="ctr" fontAlgn="b"/>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13</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12</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a:effectLst/>
                        </a:rPr>
                        <a:t> cancelled_by_driver</a:t>
                      </a:r>
                      <a:endParaRPr lang="en-US" sz="1400" b="0" i="0" u="none" strike="noStrike">
                        <a:solidFill>
                          <a:srgbClr val="000000"/>
                        </a:solidFill>
                        <a:effectLst/>
                        <a:latin typeface="Calibri" panose="020F0502020204030204" pitchFamily="34" charset="0"/>
                      </a:endParaRPr>
                    </a:p>
                  </a:txBody>
                  <a:tcPr marL="7203" marR="7203" marT="7203" marB="0" anchor="b"/>
                </a:tc>
                <a:tc>
                  <a:txBody>
                    <a:bodyPr/>
                    <a:lstStyle/>
                    <a:p>
                      <a:pPr algn="ctr" fontAlgn="b"/>
                      <a:r>
                        <a:rPr lang="en-US" sz="1400" u="none" strike="noStrike" dirty="0">
                          <a:effectLst/>
                        </a:rPr>
                        <a:t>10/3/13</a:t>
                      </a:r>
                      <a:endParaRPr lang="en-US" sz="1400" b="0" i="0" u="none" strike="noStrike" dirty="0">
                        <a:solidFill>
                          <a:srgbClr val="000000"/>
                        </a:solidFill>
                        <a:effectLst/>
                        <a:latin typeface="Calibri" panose="020F0502020204030204" pitchFamily="34" charset="0"/>
                      </a:endParaRPr>
                    </a:p>
                  </a:txBody>
                  <a:tcPr marL="7203" marR="7203" marT="7203" marB="0" anchor="b"/>
                </a:tc>
                <a:extLst>
                  <a:ext uri="{0D108BD9-81ED-4DB2-BD59-A6C34878D82A}">
                    <a16:rowId xmlns:a16="http://schemas.microsoft.com/office/drawing/2014/main" val="3917770906"/>
                  </a:ext>
                </a:extLst>
              </a:tr>
            </a:tbl>
          </a:graphicData>
        </a:graphic>
      </p:graphicFrame>
    </p:spTree>
    <p:extLst>
      <p:ext uri="{BB962C8B-B14F-4D97-AF65-F5344CB8AC3E}">
        <p14:creationId xmlns:p14="http://schemas.microsoft.com/office/powerpoint/2010/main" val="31525997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1303800" y="598575"/>
            <a:ext cx="7030500" cy="528909"/>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SQL </a:t>
            </a:r>
            <a:r>
              <a:rPr lang="en" dirty="0" err="1"/>
              <a:t>面试题</a:t>
            </a:r>
            <a:r>
              <a:rPr lang="en" dirty="0"/>
              <a:t> - 示例2</a:t>
            </a:r>
            <a:endParaRPr dirty="0"/>
          </a:p>
        </p:txBody>
      </p:sp>
      <p:sp>
        <p:nvSpPr>
          <p:cNvPr id="5" name="Rectangle 4">
            <a:extLst>
              <a:ext uri="{FF2B5EF4-FFF2-40B4-BE49-F238E27FC236}">
                <a16:creationId xmlns:a16="http://schemas.microsoft.com/office/drawing/2014/main" id="{82A67506-C978-E041-94F8-B77B07D0EFAD}"/>
              </a:ext>
            </a:extLst>
          </p:cNvPr>
          <p:cNvSpPr/>
          <p:nvPr/>
        </p:nvSpPr>
        <p:spPr>
          <a:xfrm>
            <a:off x="3801534" y="1927977"/>
            <a:ext cx="1329210" cy="307777"/>
          </a:xfrm>
          <a:prstGeom prst="rect">
            <a:avLst/>
          </a:prstGeom>
        </p:spPr>
        <p:txBody>
          <a:bodyPr wrap="none">
            <a:spAutoFit/>
          </a:bodyPr>
          <a:lstStyle/>
          <a:p>
            <a:r>
              <a:rPr lang="en-US" dirty="0">
                <a:solidFill>
                  <a:srgbClr val="555555"/>
                </a:solidFill>
                <a:latin typeface="Tahoma" panose="020B0604030504040204" pitchFamily="34" charset="0"/>
              </a:rPr>
              <a:t>Table </a:t>
            </a:r>
            <a:r>
              <a:rPr lang="en-US" altLang="zh-Hans" dirty="0">
                <a:solidFill>
                  <a:srgbClr val="555555"/>
                </a:solidFill>
                <a:latin typeface="Tahoma" panose="020B0604030504040204" pitchFamily="34" charset="0"/>
              </a:rPr>
              <a:t>2</a:t>
            </a:r>
            <a:r>
              <a:rPr lang="en-US" dirty="0">
                <a:solidFill>
                  <a:srgbClr val="555555"/>
                </a:solidFill>
                <a:latin typeface="Tahoma" panose="020B0604030504040204" pitchFamily="34" charset="0"/>
              </a:rPr>
              <a:t>: Users</a:t>
            </a:r>
          </a:p>
        </p:txBody>
      </p:sp>
      <p:sp>
        <p:nvSpPr>
          <p:cNvPr id="10" name="Rectangle 9">
            <a:extLst>
              <a:ext uri="{FF2B5EF4-FFF2-40B4-BE49-F238E27FC236}">
                <a16:creationId xmlns:a16="http://schemas.microsoft.com/office/drawing/2014/main" id="{20A39314-B080-5247-92F5-11A0ED209927}"/>
              </a:ext>
            </a:extLst>
          </p:cNvPr>
          <p:cNvSpPr/>
          <p:nvPr/>
        </p:nvSpPr>
        <p:spPr>
          <a:xfrm>
            <a:off x="1165345" y="1151953"/>
            <a:ext cx="7168955" cy="1384995"/>
          </a:xfrm>
          <a:prstGeom prst="rect">
            <a:avLst/>
          </a:prstGeom>
        </p:spPr>
        <p:txBody>
          <a:bodyPr wrap="square">
            <a:spAutoFit/>
          </a:bodyPr>
          <a:lstStyle/>
          <a:p>
            <a:r>
              <a:rPr lang="en-US" dirty="0"/>
              <a:t>The Users table holds all users. Each user has an unique </a:t>
            </a:r>
            <a:r>
              <a:rPr lang="en-US" dirty="0" err="1"/>
              <a:t>Users_Id</a:t>
            </a:r>
            <a:r>
              <a:rPr lang="en-US" dirty="0"/>
              <a:t>, and Role is </a:t>
            </a:r>
            <a:r>
              <a:rPr lang="en-US" altLang="zh-Hans" dirty="0"/>
              <a:t>one</a:t>
            </a:r>
            <a:r>
              <a:rPr lang="zh-Hans" altLang="en-US" dirty="0"/>
              <a:t> </a:t>
            </a:r>
            <a:r>
              <a:rPr lang="en-US" altLang="zh-Hans" dirty="0"/>
              <a:t>of</a:t>
            </a:r>
            <a:r>
              <a:rPr lang="zh-Hans" altLang="en-US" dirty="0"/>
              <a:t> </a:t>
            </a:r>
            <a:r>
              <a:rPr lang="en-US" dirty="0"/>
              <a:t>(‘client’, ‘driver’, ‘partner’).</a:t>
            </a:r>
          </a:p>
          <a:p>
            <a:r>
              <a:rPr lang="en-US" dirty="0"/>
              <a:t>Write a SQL query to find the cancellation rate of requests made by unbanned clients for each day</a:t>
            </a:r>
          </a:p>
          <a:p>
            <a:br>
              <a:rPr lang="en-US" dirty="0"/>
            </a:br>
            <a:endParaRPr lang="en-US" dirty="0"/>
          </a:p>
        </p:txBody>
      </p:sp>
      <p:graphicFrame>
        <p:nvGraphicFramePr>
          <p:cNvPr id="2" name="Table 1">
            <a:extLst>
              <a:ext uri="{FF2B5EF4-FFF2-40B4-BE49-F238E27FC236}">
                <a16:creationId xmlns:a16="http://schemas.microsoft.com/office/drawing/2014/main" id="{3A7ADC12-9324-AF4F-9342-6DFF6B072955}"/>
              </a:ext>
            </a:extLst>
          </p:cNvPr>
          <p:cNvGraphicFramePr>
            <a:graphicFrameLocks noGrp="1"/>
          </p:cNvGraphicFramePr>
          <p:nvPr>
            <p:extLst>
              <p:ext uri="{D42A27DB-BD31-4B8C-83A1-F6EECF244321}">
                <p14:modId xmlns:p14="http://schemas.microsoft.com/office/powerpoint/2010/main" val="1676934612"/>
              </p:ext>
            </p:extLst>
          </p:nvPr>
        </p:nvGraphicFramePr>
        <p:xfrm>
          <a:off x="3182203" y="2316588"/>
          <a:ext cx="3077919" cy="2103012"/>
        </p:xfrm>
        <a:graphic>
          <a:graphicData uri="http://schemas.openxmlformats.org/drawingml/2006/table">
            <a:tbl>
              <a:tblPr>
                <a:tableStyleId>{2EDDCA71-C1F1-4830-809A-BECE72603488}</a:tableStyleId>
              </a:tblPr>
              <a:tblGrid>
                <a:gridCol w="1025973">
                  <a:extLst>
                    <a:ext uri="{9D8B030D-6E8A-4147-A177-3AD203B41FA5}">
                      <a16:colId xmlns:a16="http://schemas.microsoft.com/office/drawing/2014/main" val="3949820093"/>
                    </a:ext>
                  </a:extLst>
                </a:gridCol>
                <a:gridCol w="1025973">
                  <a:extLst>
                    <a:ext uri="{9D8B030D-6E8A-4147-A177-3AD203B41FA5}">
                      <a16:colId xmlns:a16="http://schemas.microsoft.com/office/drawing/2014/main" val="3627487613"/>
                    </a:ext>
                  </a:extLst>
                </a:gridCol>
                <a:gridCol w="1025973">
                  <a:extLst>
                    <a:ext uri="{9D8B030D-6E8A-4147-A177-3AD203B41FA5}">
                      <a16:colId xmlns:a16="http://schemas.microsoft.com/office/drawing/2014/main" val="2011290597"/>
                    </a:ext>
                  </a:extLst>
                </a:gridCol>
              </a:tblGrid>
              <a:tr h="233668">
                <a:tc>
                  <a:txBody>
                    <a:bodyPr/>
                    <a:lstStyle/>
                    <a:p>
                      <a:pPr algn="l" fontAlgn="b"/>
                      <a:r>
                        <a:rPr lang="en-US" sz="1400" u="none" strike="noStrike">
                          <a:effectLst/>
                        </a:rPr>
                        <a:t> Users_Id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Banned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Role  </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52767531"/>
                  </a:ext>
                </a:extLst>
              </a:tr>
              <a:tr h="233668">
                <a:tc>
                  <a:txBody>
                    <a:bodyPr/>
                    <a:lstStyle/>
                    <a:p>
                      <a:pPr algn="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No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client </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11917417"/>
                  </a:ext>
                </a:extLst>
              </a:tr>
              <a:tr h="233668">
                <a:tc>
                  <a:txBody>
                    <a:bodyPr/>
                    <a:lstStyle/>
                    <a:p>
                      <a:pPr algn="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Yes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client </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174696"/>
                  </a:ext>
                </a:extLst>
              </a:tr>
              <a:tr h="233668">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No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client </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8318140"/>
                  </a:ext>
                </a:extLst>
              </a:tr>
              <a:tr h="233668">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No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client </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23843126"/>
                  </a:ext>
                </a:extLst>
              </a:tr>
              <a:tr h="233668">
                <a:tc>
                  <a:txBody>
                    <a:bodyPr/>
                    <a:lstStyle/>
                    <a:p>
                      <a:pPr algn="r" fontAlgn="b"/>
                      <a:r>
                        <a:rPr lang="en-US" sz="1400" u="none" strike="noStrike">
                          <a:effectLst/>
                        </a:rPr>
                        <a:t>10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No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driver </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3236343"/>
                  </a:ext>
                </a:extLst>
              </a:tr>
              <a:tr h="233668">
                <a:tc>
                  <a:txBody>
                    <a:bodyPr/>
                    <a:lstStyle/>
                    <a:p>
                      <a:pPr algn="r" fontAlgn="b"/>
                      <a:r>
                        <a:rPr lang="en-US" sz="1400" u="none" strike="noStrike">
                          <a:effectLst/>
                        </a:rPr>
                        <a:t>11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No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driver </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18611689"/>
                  </a:ext>
                </a:extLst>
              </a:tr>
              <a:tr h="233668">
                <a:tc>
                  <a:txBody>
                    <a:bodyPr/>
                    <a:lstStyle/>
                    <a:p>
                      <a:pPr algn="r" fontAlgn="b"/>
                      <a:r>
                        <a:rPr lang="en-US" sz="1400" u="none" strike="noStrike">
                          <a:effectLst/>
                        </a:rPr>
                        <a:t>12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No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driver </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61454122"/>
                  </a:ext>
                </a:extLst>
              </a:tr>
              <a:tr h="233668">
                <a:tc>
                  <a:txBody>
                    <a:bodyPr/>
                    <a:lstStyle/>
                    <a:p>
                      <a:pPr algn="r" fontAlgn="b"/>
                      <a:r>
                        <a:rPr lang="en-US" sz="1400" u="none" strike="noStrike">
                          <a:effectLst/>
                        </a:rPr>
                        <a:t>13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No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driver </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46443774"/>
                  </a:ext>
                </a:extLst>
              </a:tr>
            </a:tbl>
          </a:graphicData>
        </a:graphic>
      </p:graphicFrame>
    </p:spTree>
    <p:extLst>
      <p:ext uri="{BB962C8B-B14F-4D97-AF65-F5344CB8AC3E}">
        <p14:creationId xmlns:p14="http://schemas.microsoft.com/office/powerpoint/2010/main" val="14137315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1303800" y="598575"/>
            <a:ext cx="7030500" cy="528909"/>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SQL </a:t>
            </a:r>
            <a:r>
              <a:rPr lang="en" dirty="0" err="1"/>
              <a:t>面试题</a:t>
            </a:r>
            <a:r>
              <a:rPr lang="en" dirty="0"/>
              <a:t> - 示例2</a:t>
            </a:r>
            <a:endParaRPr dirty="0"/>
          </a:p>
        </p:txBody>
      </p:sp>
      <p:sp>
        <p:nvSpPr>
          <p:cNvPr id="5" name="Rectangle 4">
            <a:extLst>
              <a:ext uri="{FF2B5EF4-FFF2-40B4-BE49-F238E27FC236}">
                <a16:creationId xmlns:a16="http://schemas.microsoft.com/office/drawing/2014/main" id="{82A67506-C978-E041-94F8-B77B07D0EFAD}"/>
              </a:ext>
            </a:extLst>
          </p:cNvPr>
          <p:cNvSpPr/>
          <p:nvPr/>
        </p:nvSpPr>
        <p:spPr>
          <a:xfrm>
            <a:off x="1749996" y="1844450"/>
            <a:ext cx="6487673" cy="1815882"/>
          </a:xfrm>
          <a:prstGeom prst="rect">
            <a:avLst/>
          </a:prstGeom>
        </p:spPr>
        <p:txBody>
          <a:bodyPr wrap="none">
            <a:spAutoFit/>
          </a:bodyPr>
          <a:lstStyle/>
          <a:p>
            <a:r>
              <a:rPr lang="en-US" dirty="0">
                <a:solidFill>
                  <a:srgbClr val="555555"/>
                </a:solidFill>
                <a:latin typeface="Tahoma" panose="020B0604030504040204" pitchFamily="34" charset="0"/>
              </a:rPr>
              <a:t>SELECT </a:t>
            </a:r>
            <a:r>
              <a:rPr lang="en-US" dirty="0" err="1">
                <a:solidFill>
                  <a:srgbClr val="555555"/>
                </a:solidFill>
                <a:latin typeface="Tahoma" panose="020B0604030504040204" pitchFamily="34" charset="0"/>
              </a:rPr>
              <a:t>request_at</a:t>
            </a:r>
            <a:r>
              <a:rPr lang="en-US" dirty="0">
                <a:solidFill>
                  <a:srgbClr val="555555"/>
                </a:solidFill>
                <a:latin typeface="Tahoma" panose="020B0604030504040204" pitchFamily="34" charset="0"/>
              </a:rPr>
              <a:t> AS day,           </a:t>
            </a:r>
          </a:p>
          <a:p>
            <a:r>
              <a:rPr lang="en-US" dirty="0">
                <a:solidFill>
                  <a:srgbClr val="555555"/>
                </a:solidFill>
                <a:latin typeface="Tahoma" panose="020B0604030504040204" pitchFamily="34" charset="0"/>
              </a:rPr>
              <a:t>           SUM(IF(status like 'cancel%', 1, 0))/COUNT(1) AS </a:t>
            </a:r>
            <a:r>
              <a:rPr lang="en-US" dirty="0" err="1">
                <a:solidFill>
                  <a:srgbClr val="555555"/>
                </a:solidFill>
                <a:latin typeface="Tahoma" panose="020B0604030504040204" pitchFamily="34" charset="0"/>
              </a:rPr>
              <a:t>cancellation_rate</a:t>
            </a:r>
            <a:r>
              <a:rPr lang="en-US" dirty="0">
                <a:solidFill>
                  <a:srgbClr val="555555"/>
                </a:solidFill>
                <a:latin typeface="Tahoma" panose="020B0604030504040204" pitchFamily="34" charset="0"/>
              </a:rPr>
              <a:t>       </a:t>
            </a:r>
          </a:p>
          <a:p>
            <a:r>
              <a:rPr lang="en-US" dirty="0">
                <a:solidFill>
                  <a:srgbClr val="555555"/>
                </a:solidFill>
                <a:latin typeface="Tahoma" panose="020B0604030504040204" pitchFamily="34" charset="0"/>
              </a:rPr>
              <a:t>FROM trips t       </a:t>
            </a:r>
          </a:p>
          <a:p>
            <a:r>
              <a:rPr lang="en-US" dirty="0">
                <a:solidFill>
                  <a:srgbClr val="555555"/>
                </a:solidFill>
                <a:latin typeface="Tahoma" panose="020B0604030504040204" pitchFamily="34" charset="0"/>
              </a:rPr>
              <a:t>JOIN users u       </a:t>
            </a:r>
          </a:p>
          <a:p>
            <a:r>
              <a:rPr lang="en-US" dirty="0">
                <a:solidFill>
                  <a:srgbClr val="555555"/>
                </a:solidFill>
                <a:latin typeface="Tahoma" panose="020B0604030504040204" pitchFamily="34" charset="0"/>
              </a:rPr>
              <a:t>ON </a:t>
            </a:r>
            <a:r>
              <a:rPr lang="en-US" dirty="0" err="1">
                <a:solidFill>
                  <a:srgbClr val="555555"/>
                </a:solidFill>
                <a:latin typeface="Tahoma" panose="020B0604030504040204" pitchFamily="34" charset="0"/>
              </a:rPr>
              <a:t>t.client_id</a:t>
            </a:r>
            <a:r>
              <a:rPr lang="en-US" dirty="0">
                <a:solidFill>
                  <a:srgbClr val="555555"/>
                </a:solidFill>
                <a:latin typeface="Tahoma" panose="020B0604030504040204" pitchFamily="34" charset="0"/>
              </a:rPr>
              <a:t> = </a:t>
            </a:r>
            <a:r>
              <a:rPr lang="en-US" dirty="0" err="1">
                <a:solidFill>
                  <a:srgbClr val="555555"/>
                </a:solidFill>
                <a:latin typeface="Tahoma" panose="020B0604030504040204" pitchFamily="34" charset="0"/>
              </a:rPr>
              <a:t>u.users_id</a:t>
            </a:r>
            <a:r>
              <a:rPr lang="en-US" dirty="0">
                <a:solidFill>
                  <a:srgbClr val="555555"/>
                </a:solidFill>
                <a:latin typeface="Tahoma" panose="020B0604030504040204" pitchFamily="34" charset="0"/>
              </a:rPr>
              <a:t>       </a:t>
            </a:r>
          </a:p>
          <a:p>
            <a:r>
              <a:rPr lang="en-US" dirty="0">
                <a:solidFill>
                  <a:srgbClr val="555555"/>
                </a:solidFill>
                <a:latin typeface="Tahoma" panose="020B0604030504040204" pitchFamily="34" charset="0"/>
              </a:rPr>
              <a:t>AND </a:t>
            </a:r>
            <a:r>
              <a:rPr lang="en-US" dirty="0" err="1">
                <a:solidFill>
                  <a:srgbClr val="555555"/>
                </a:solidFill>
                <a:latin typeface="Tahoma" panose="020B0604030504040204" pitchFamily="34" charset="0"/>
              </a:rPr>
              <a:t>u.role</a:t>
            </a:r>
            <a:r>
              <a:rPr lang="en-US" dirty="0">
                <a:solidFill>
                  <a:srgbClr val="555555"/>
                </a:solidFill>
                <a:latin typeface="Tahoma" panose="020B0604030504040204" pitchFamily="34" charset="0"/>
              </a:rPr>
              <a:t> = 'client'       </a:t>
            </a:r>
          </a:p>
          <a:p>
            <a:r>
              <a:rPr lang="en-US" dirty="0">
                <a:solidFill>
                  <a:srgbClr val="555555"/>
                </a:solidFill>
                <a:latin typeface="Tahoma" panose="020B0604030504040204" pitchFamily="34" charset="0"/>
              </a:rPr>
              <a:t>AND </a:t>
            </a:r>
            <a:r>
              <a:rPr lang="en-US" dirty="0" err="1">
                <a:solidFill>
                  <a:srgbClr val="555555"/>
                </a:solidFill>
                <a:latin typeface="Tahoma" panose="020B0604030504040204" pitchFamily="34" charset="0"/>
              </a:rPr>
              <a:t>u.banned</a:t>
            </a:r>
            <a:r>
              <a:rPr lang="en-US" dirty="0">
                <a:solidFill>
                  <a:srgbClr val="555555"/>
                </a:solidFill>
                <a:latin typeface="Tahoma" panose="020B0604030504040204" pitchFamily="34" charset="0"/>
              </a:rPr>
              <a:t> = 'No'       </a:t>
            </a:r>
          </a:p>
          <a:p>
            <a:r>
              <a:rPr lang="en-US" dirty="0">
                <a:solidFill>
                  <a:srgbClr val="555555"/>
                </a:solidFill>
                <a:latin typeface="Tahoma" panose="020B0604030504040204" pitchFamily="34" charset="0"/>
              </a:rPr>
              <a:t>GROUP BY </a:t>
            </a:r>
            <a:r>
              <a:rPr lang="en-US" dirty="0" err="1">
                <a:solidFill>
                  <a:srgbClr val="555555"/>
                </a:solidFill>
                <a:latin typeface="Tahoma" panose="020B0604030504040204" pitchFamily="34" charset="0"/>
              </a:rPr>
              <a:t>request_at</a:t>
            </a:r>
            <a:endParaRPr lang="en-US" dirty="0">
              <a:solidFill>
                <a:srgbClr val="555555"/>
              </a:solidFill>
              <a:latin typeface="Tahoma" panose="020B0604030504040204" pitchFamily="34" charset="0"/>
            </a:endParaRPr>
          </a:p>
        </p:txBody>
      </p:sp>
      <p:sp>
        <p:nvSpPr>
          <p:cNvPr id="10" name="Rectangle 9">
            <a:extLst>
              <a:ext uri="{FF2B5EF4-FFF2-40B4-BE49-F238E27FC236}">
                <a16:creationId xmlns:a16="http://schemas.microsoft.com/office/drawing/2014/main" id="{20A39314-B080-5247-92F5-11A0ED209927}"/>
              </a:ext>
            </a:extLst>
          </p:cNvPr>
          <p:cNvSpPr/>
          <p:nvPr/>
        </p:nvSpPr>
        <p:spPr>
          <a:xfrm>
            <a:off x="1165345" y="1151953"/>
            <a:ext cx="7168955" cy="954107"/>
          </a:xfrm>
          <a:prstGeom prst="rect">
            <a:avLst/>
          </a:prstGeom>
        </p:spPr>
        <p:txBody>
          <a:bodyPr wrap="square">
            <a:spAutoFit/>
          </a:bodyPr>
          <a:lstStyle/>
          <a:p>
            <a:r>
              <a:rPr lang="en-US" dirty="0"/>
              <a:t>Write a SQL query to find the cancellation rate of requests made by unbanned clients for each day</a:t>
            </a:r>
          </a:p>
          <a:p>
            <a:br>
              <a:rPr lang="en-US" dirty="0"/>
            </a:br>
            <a:endParaRPr lang="en-US" dirty="0"/>
          </a:p>
        </p:txBody>
      </p:sp>
    </p:spTree>
    <p:extLst>
      <p:ext uri="{BB962C8B-B14F-4D97-AF65-F5344CB8AC3E}">
        <p14:creationId xmlns:p14="http://schemas.microsoft.com/office/powerpoint/2010/main" val="11523422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1303800" y="598575"/>
            <a:ext cx="7030500" cy="528909"/>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SQL </a:t>
            </a:r>
            <a:r>
              <a:rPr lang="en" dirty="0" err="1"/>
              <a:t>面试题</a:t>
            </a:r>
            <a:r>
              <a:rPr lang="en" dirty="0"/>
              <a:t> - </a:t>
            </a:r>
            <a:r>
              <a:rPr lang="en" dirty="0" err="1"/>
              <a:t>示例</a:t>
            </a:r>
            <a:r>
              <a:rPr lang="en-US" altLang="zh-Hans" dirty="0"/>
              <a:t>3</a:t>
            </a:r>
            <a:endParaRPr dirty="0"/>
          </a:p>
        </p:txBody>
      </p:sp>
      <p:graphicFrame>
        <p:nvGraphicFramePr>
          <p:cNvPr id="4" name="Table 3">
            <a:extLst>
              <a:ext uri="{FF2B5EF4-FFF2-40B4-BE49-F238E27FC236}">
                <a16:creationId xmlns:a16="http://schemas.microsoft.com/office/drawing/2014/main" id="{D6CA2FFB-C341-594D-83CA-3652FC87884A}"/>
              </a:ext>
            </a:extLst>
          </p:cNvPr>
          <p:cNvGraphicFramePr>
            <a:graphicFrameLocks noGrp="1"/>
          </p:cNvGraphicFramePr>
          <p:nvPr/>
        </p:nvGraphicFramePr>
        <p:xfrm>
          <a:off x="1165345" y="2384955"/>
          <a:ext cx="2202888" cy="2131337"/>
        </p:xfrm>
        <a:graphic>
          <a:graphicData uri="http://schemas.openxmlformats.org/drawingml/2006/table">
            <a:tbl>
              <a:tblPr>
                <a:tableStyleId>{2EDDCA71-C1F1-4830-809A-BECE72603488}</a:tableStyleId>
              </a:tblPr>
              <a:tblGrid>
                <a:gridCol w="1101444">
                  <a:extLst>
                    <a:ext uri="{9D8B030D-6E8A-4147-A177-3AD203B41FA5}">
                      <a16:colId xmlns:a16="http://schemas.microsoft.com/office/drawing/2014/main" val="3559982452"/>
                    </a:ext>
                  </a:extLst>
                </a:gridCol>
                <a:gridCol w="1101444">
                  <a:extLst>
                    <a:ext uri="{9D8B030D-6E8A-4147-A177-3AD203B41FA5}">
                      <a16:colId xmlns:a16="http://schemas.microsoft.com/office/drawing/2014/main" val="2009909348"/>
                    </a:ext>
                  </a:extLst>
                </a:gridCol>
              </a:tblGrid>
              <a:tr h="404892">
                <a:tc>
                  <a:txBody>
                    <a:bodyPr/>
                    <a:lstStyle/>
                    <a:p>
                      <a:pPr algn="ctr" fontAlgn="b"/>
                      <a:r>
                        <a:rPr lang="en-US" sz="1200" u="none" strike="noStrike">
                          <a:effectLst/>
                        </a:rPr>
                        <a:t>Account ID (AID)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Campaign ID (CID)</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31893848"/>
                  </a:ext>
                </a:extLst>
              </a:tr>
              <a:tr h="246635">
                <a:tc>
                  <a:txBody>
                    <a:bodyPr/>
                    <a:lstStyle/>
                    <a:p>
                      <a:pPr algn="ctr" fontAlgn="b"/>
                      <a:r>
                        <a:rPr lang="en-US" sz="1400" u="none" strike="noStrike" dirty="0">
                          <a:effectLst/>
                        </a:rPr>
                        <a:t>1 </a:t>
                      </a:r>
                      <a:endParaRPr lang="en-US" sz="1400" b="0" i="0" u="none" strike="noStrike" dirty="0">
                        <a:solidFill>
                          <a:srgbClr val="555555"/>
                        </a:solidFill>
                        <a:effectLst/>
                        <a:latin typeface="Tahoma" panose="020B0604030504040204" pitchFamily="34" charset="0"/>
                      </a:endParaRPr>
                    </a:p>
                  </a:txBody>
                  <a:tcPr marL="9525" marR="9525" marT="9525" marB="0" anchor="b"/>
                </a:tc>
                <a:tc>
                  <a:txBody>
                    <a:bodyPr/>
                    <a:lstStyle/>
                    <a:p>
                      <a:pPr algn="ctr" fontAlgn="b"/>
                      <a:r>
                        <a:rPr lang="en-US" sz="1200" u="none" strike="noStrike">
                          <a:effectLst/>
                        </a:rPr>
                        <a:t>123</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7948116"/>
                  </a:ext>
                </a:extLst>
              </a:tr>
              <a:tr h="246635">
                <a:tc>
                  <a:txBody>
                    <a:bodyPr/>
                    <a:lstStyle/>
                    <a:p>
                      <a:pPr algn="ctr" fontAlgn="b"/>
                      <a:r>
                        <a:rPr lang="en-US" sz="1400" u="none" strike="noStrike" dirty="0">
                          <a:effectLst/>
                        </a:rPr>
                        <a:t>1 </a:t>
                      </a:r>
                      <a:endParaRPr lang="en-US" sz="1400" b="0" i="0" u="none" strike="noStrike" dirty="0">
                        <a:solidFill>
                          <a:srgbClr val="555555"/>
                        </a:solidFill>
                        <a:effectLst/>
                        <a:latin typeface="Tahoma" panose="020B0604030504040204" pitchFamily="34" charset="0"/>
                      </a:endParaRPr>
                    </a:p>
                  </a:txBody>
                  <a:tcPr marL="9525" marR="9525" marT="9525" marB="0" anchor="b"/>
                </a:tc>
                <a:tc>
                  <a:txBody>
                    <a:bodyPr/>
                    <a:lstStyle/>
                    <a:p>
                      <a:pPr algn="ctr" fontAlgn="b"/>
                      <a:r>
                        <a:rPr lang="en-US" sz="1200" u="none" strike="noStrike" dirty="0">
                          <a:effectLst/>
                        </a:rPr>
                        <a:t>130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11000966"/>
                  </a:ext>
                </a:extLst>
              </a:tr>
              <a:tr h="246635">
                <a:tc>
                  <a:txBody>
                    <a:bodyPr/>
                    <a:lstStyle/>
                    <a:p>
                      <a:pPr algn="ctr" fontAlgn="b"/>
                      <a:r>
                        <a:rPr lang="en-US" sz="1400" b="0" i="0" u="none" strike="noStrike" dirty="0">
                          <a:solidFill>
                            <a:srgbClr val="555555"/>
                          </a:solidFill>
                          <a:effectLst/>
                          <a:latin typeface="Tahoma" panose="020B0604030504040204" pitchFamily="34" charset="0"/>
                        </a:rPr>
                        <a:t>1</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140</a:t>
                      </a:r>
                    </a:p>
                  </a:txBody>
                  <a:tcPr marL="9525" marR="9525" marT="9525" marB="0" anchor="b"/>
                </a:tc>
                <a:extLst>
                  <a:ext uri="{0D108BD9-81ED-4DB2-BD59-A6C34878D82A}">
                    <a16:rowId xmlns:a16="http://schemas.microsoft.com/office/drawing/2014/main" val="1237470961"/>
                  </a:ext>
                </a:extLst>
              </a:tr>
              <a:tr h="246635">
                <a:tc>
                  <a:txBody>
                    <a:bodyPr/>
                    <a:lstStyle/>
                    <a:p>
                      <a:pPr algn="ctr" fontAlgn="b"/>
                      <a:r>
                        <a:rPr lang="en-US" sz="1400" u="none" strike="noStrike">
                          <a:effectLst/>
                        </a:rPr>
                        <a:t>2 </a:t>
                      </a:r>
                      <a:endParaRPr lang="en-US" sz="1400" b="0" i="0" u="none" strike="noStrike">
                        <a:solidFill>
                          <a:srgbClr val="555555"/>
                        </a:solidFill>
                        <a:effectLst/>
                        <a:latin typeface="Tahoma" panose="020B0604030504040204" pitchFamily="34" charset="0"/>
                      </a:endParaRPr>
                    </a:p>
                  </a:txBody>
                  <a:tcPr marL="9525" marR="9525" marT="9525" marB="0" anchor="b"/>
                </a:tc>
                <a:tc>
                  <a:txBody>
                    <a:bodyPr/>
                    <a:lstStyle/>
                    <a:p>
                      <a:pPr algn="ctr" fontAlgn="b"/>
                      <a:r>
                        <a:rPr lang="en-US" sz="1200" u="none" strike="noStrike" dirty="0">
                          <a:effectLst/>
                        </a:rPr>
                        <a:t>235</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5307267"/>
                  </a:ext>
                </a:extLst>
              </a:tr>
              <a:tr h="246635">
                <a:tc>
                  <a:txBody>
                    <a:bodyPr/>
                    <a:lstStyle/>
                    <a:p>
                      <a:pPr algn="ctr" fontAlgn="b"/>
                      <a:r>
                        <a:rPr lang="en-US" sz="1400" b="0" i="0" u="none" strike="noStrike" dirty="0">
                          <a:solidFill>
                            <a:srgbClr val="555555"/>
                          </a:solidFill>
                          <a:effectLst/>
                          <a:latin typeface="Tahoma" panose="020B0604030504040204" pitchFamily="34" charset="0"/>
                        </a:rPr>
                        <a:t>2</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236</a:t>
                      </a:r>
                    </a:p>
                  </a:txBody>
                  <a:tcPr marL="9525" marR="9525" marT="9525" marB="0" anchor="b"/>
                </a:tc>
                <a:extLst>
                  <a:ext uri="{0D108BD9-81ED-4DB2-BD59-A6C34878D82A}">
                    <a16:rowId xmlns:a16="http://schemas.microsoft.com/office/drawing/2014/main" val="2728080141"/>
                  </a:ext>
                </a:extLst>
              </a:tr>
              <a:tr h="246635">
                <a:tc>
                  <a:txBody>
                    <a:bodyPr/>
                    <a:lstStyle/>
                    <a:p>
                      <a:pPr algn="ctr" fontAlgn="b"/>
                      <a:r>
                        <a:rPr lang="en-US" sz="1400" b="0" i="0" u="none" strike="noStrike" dirty="0">
                          <a:solidFill>
                            <a:srgbClr val="555555"/>
                          </a:solidFill>
                          <a:effectLst/>
                          <a:latin typeface="Tahoma" panose="020B0604030504040204" pitchFamily="34" charset="0"/>
                        </a:rPr>
                        <a:t>2</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237</a:t>
                      </a:r>
                    </a:p>
                  </a:txBody>
                  <a:tcPr marL="9525" marR="9525" marT="9525" marB="0" anchor="b"/>
                </a:tc>
                <a:extLst>
                  <a:ext uri="{0D108BD9-81ED-4DB2-BD59-A6C34878D82A}">
                    <a16:rowId xmlns:a16="http://schemas.microsoft.com/office/drawing/2014/main" val="2907833319"/>
                  </a:ext>
                </a:extLst>
              </a:tr>
              <a:tr h="246635">
                <a:tc>
                  <a:txBody>
                    <a:bodyPr/>
                    <a:lstStyle/>
                    <a:p>
                      <a:pPr algn="ctr" fontAlgn="b"/>
                      <a:r>
                        <a:rPr lang="en-US" sz="1400" b="0" i="0" u="none" strike="noStrike" dirty="0">
                          <a:solidFill>
                            <a:srgbClr val="555555"/>
                          </a:solidFill>
                          <a:effectLst/>
                          <a:latin typeface="Tahoma" panose="020B0604030504040204" pitchFamily="34" charset="0"/>
                        </a:rPr>
                        <a:t>3</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300</a:t>
                      </a:r>
                    </a:p>
                  </a:txBody>
                  <a:tcPr marL="9525" marR="9525" marT="9525" marB="0" anchor="b"/>
                </a:tc>
                <a:extLst>
                  <a:ext uri="{0D108BD9-81ED-4DB2-BD59-A6C34878D82A}">
                    <a16:rowId xmlns:a16="http://schemas.microsoft.com/office/drawing/2014/main" val="971680817"/>
                  </a:ext>
                </a:extLst>
              </a:tr>
            </a:tbl>
          </a:graphicData>
        </a:graphic>
      </p:graphicFrame>
      <p:sp>
        <p:nvSpPr>
          <p:cNvPr id="5" name="Rectangle 4">
            <a:extLst>
              <a:ext uri="{FF2B5EF4-FFF2-40B4-BE49-F238E27FC236}">
                <a16:creationId xmlns:a16="http://schemas.microsoft.com/office/drawing/2014/main" id="{82A67506-C978-E041-94F8-B77B07D0EFAD}"/>
              </a:ext>
            </a:extLst>
          </p:cNvPr>
          <p:cNvSpPr/>
          <p:nvPr/>
        </p:nvSpPr>
        <p:spPr>
          <a:xfrm>
            <a:off x="1386580" y="2077178"/>
            <a:ext cx="1760418" cy="307777"/>
          </a:xfrm>
          <a:prstGeom prst="rect">
            <a:avLst/>
          </a:prstGeom>
        </p:spPr>
        <p:txBody>
          <a:bodyPr wrap="none">
            <a:spAutoFit/>
          </a:bodyPr>
          <a:lstStyle/>
          <a:p>
            <a:r>
              <a:rPr lang="en-US" dirty="0">
                <a:solidFill>
                  <a:srgbClr val="555555"/>
                </a:solidFill>
                <a:latin typeface="Tahoma" panose="020B0604030504040204" pitchFamily="34" charset="0"/>
              </a:rPr>
              <a:t>Table 1: Campaigns</a:t>
            </a:r>
          </a:p>
        </p:txBody>
      </p:sp>
      <p:sp>
        <p:nvSpPr>
          <p:cNvPr id="6" name="Rectangle 5">
            <a:extLst>
              <a:ext uri="{FF2B5EF4-FFF2-40B4-BE49-F238E27FC236}">
                <a16:creationId xmlns:a16="http://schemas.microsoft.com/office/drawing/2014/main" id="{3AA3ADED-F688-F648-A7AC-B7BCCC6F3095}"/>
              </a:ext>
            </a:extLst>
          </p:cNvPr>
          <p:cNvSpPr/>
          <p:nvPr/>
        </p:nvSpPr>
        <p:spPr>
          <a:xfrm>
            <a:off x="4098340" y="2077177"/>
            <a:ext cx="1441420" cy="307777"/>
          </a:xfrm>
          <a:prstGeom prst="rect">
            <a:avLst/>
          </a:prstGeom>
        </p:spPr>
        <p:txBody>
          <a:bodyPr wrap="none">
            <a:spAutoFit/>
          </a:bodyPr>
          <a:lstStyle/>
          <a:p>
            <a:r>
              <a:rPr lang="en-US" dirty="0">
                <a:solidFill>
                  <a:srgbClr val="555555"/>
                </a:solidFill>
                <a:latin typeface="Tahoma" panose="020B0604030504040204" pitchFamily="34" charset="0"/>
              </a:rPr>
              <a:t>Table 2:  Spend</a:t>
            </a:r>
          </a:p>
        </p:txBody>
      </p:sp>
      <p:graphicFrame>
        <p:nvGraphicFramePr>
          <p:cNvPr id="7" name="Table 6">
            <a:extLst>
              <a:ext uri="{FF2B5EF4-FFF2-40B4-BE49-F238E27FC236}">
                <a16:creationId xmlns:a16="http://schemas.microsoft.com/office/drawing/2014/main" id="{3C21FCBC-DB4B-0C4A-AA64-C488EB11FA76}"/>
              </a:ext>
            </a:extLst>
          </p:cNvPr>
          <p:cNvGraphicFramePr>
            <a:graphicFrameLocks noGrp="1"/>
          </p:cNvGraphicFramePr>
          <p:nvPr>
            <p:extLst>
              <p:ext uri="{D42A27DB-BD31-4B8C-83A1-F6EECF244321}">
                <p14:modId xmlns:p14="http://schemas.microsoft.com/office/powerpoint/2010/main" val="2195913948"/>
              </p:ext>
            </p:extLst>
          </p:nvPr>
        </p:nvGraphicFramePr>
        <p:xfrm>
          <a:off x="3761770" y="2397096"/>
          <a:ext cx="4572528" cy="2265045"/>
        </p:xfrm>
        <a:graphic>
          <a:graphicData uri="http://schemas.openxmlformats.org/drawingml/2006/table">
            <a:tbl>
              <a:tblPr>
                <a:tableStyleId>{2EDDCA71-C1F1-4830-809A-BECE72603488}</a:tableStyleId>
              </a:tblPr>
              <a:tblGrid>
                <a:gridCol w="1143132">
                  <a:extLst>
                    <a:ext uri="{9D8B030D-6E8A-4147-A177-3AD203B41FA5}">
                      <a16:colId xmlns:a16="http://schemas.microsoft.com/office/drawing/2014/main" val="1547344638"/>
                    </a:ext>
                  </a:extLst>
                </a:gridCol>
                <a:gridCol w="1143132">
                  <a:extLst>
                    <a:ext uri="{9D8B030D-6E8A-4147-A177-3AD203B41FA5}">
                      <a16:colId xmlns:a16="http://schemas.microsoft.com/office/drawing/2014/main" val="1781847976"/>
                    </a:ext>
                  </a:extLst>
                </a:gridCol>
                <a:gridCol w="1143132">
                  <a:extLst>
                    <a:ext uri="{9D8B030D-6E8A-4147-A177-3AD203B41FA5}">
                      <a16:colId xmlns:a16="http://schemas.microsoft.com/office/drawing/2014/main" val="743519442"/>
                    </a:ext>
                  </a:extLst>
                </a:gridCol>
                <a:gridCol w="1143132">
                  <a:extLst>
                    <a:ext uri="{9D8B030D-6E8A-4147-A177-3AD203B41FA5}">
                      <a16:colId xmlns:a16="http://schemas.microsoft.com/office/drawing/2014/main" val="2309737130"/>
                    </a:ext>
                  </a:extLst>
                </a:gridCol>
              </a:tblGrid>
              <a:tr h="228600">
                <a:tc>
                  <a:txBody>
                    <a:bodyPr/>
                    <a:lstStyle/>
                    <a:p>
                      <a:pPr algn="ctr" rtl="0" fontAlgn="b"/>
                      <a:r>
                        <a:rPr lang="en-US" sz="1400" u="none" strike="noStrike" dirty="0" err="1">
                          <a:effectLst/>
                        </a:rPr>
                        <a:t>Campaign_id</a:t>
                      </a:r>
                      <a:r>
                        <a:rPr lang="en-US" sz="1400" u="none" strike="noStrike" dirty="0">
                          <a:effectLst/>
                        </a:rPr>
                        <a:t> (CID) </a:t>
                      </a:r>
                      <a:endParaRPr lang="en-US" sz="1400" b="0" i="0" u="none" strike="noStrike" dirty="0">
                        <a:solidFill>
                          <a:srgbClr val="555555"/>
                        </a:solidFill>
                        <a:effectLst/>
                        <a:latin typeface="Tahoma" panose="020B0604030504040204" pitchFamily="34" charset="0"/>
                      </a:endParaRPr>
                    </a:p>
                  </a:txBody>
                  <a:tcPr marL="9525" marR="9525" marT="9525" marB="0" anchor="b"/>
                </a:tc>
                <a:tc>
                  <a:txBody>
                    <a:bodyPr/>
                    <a:lstStyle/>
                    <a:p>
                      <a:pPr algn="ctr" fontAlgn="b"/>
                      <a:r>
                        <a:rPr lang="en-US" sz="1200" u="none" strike="noStrike" dirty="0">
                          <a:effectLst/>
                        </a:rPr>
                        <a:t> Date </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 spend</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 Currency</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75215388"/>
                  </a:ext>
                </a:extLst>
              </a:tr>
              <a:tr h="228600">
                <a:tc>
                  <a:txBody>
                    <a:bodyPr/>
                    <a:lstStyle/>
                    <a:p>
                      <a:pPr algn="ctr" fontAlgn="b"/>
                      <a:r>
                        <a:rPr lang="en-US" sz="1400" u="none" strike="noStrike">
                          <a:effectLst/>
                        </a:rPr>
                        <a:t>123</a:t>
                      </a:r>
                      <a:endParaRPr lang="en-US" sz="1400" b="0" i="0" u="none" strike="noStrike">
                        <a:solidFill>
                          <a:srgbClr val="555555"/>
                        </a:solidFill>
                        <a:effectLst/>
                        <a:latin typeface="Tahoma" panose="020B0604030504040204" pitchFamily="34" charset="0"/>
                      </a:endParaRPr>
                    </a:p>
                  </a:txBody>
                  <a:tcPr marL="9525" marR="9525" marT="9525" marB="0" anchor="b"/>
                </a:tc>
                <a:tc>
                  <a:txBody>
                    <a:bodyPr/>
                    <a:lstStyle/>
                    <a:p>
                      <a:pPr algn="ctr" fontAlgn="b"/>
                      <a:r>
                        <a:rPr lang="en-US" sz="1400" u="none" strike="noStrike" dirty="0">
                          <a:effectLst/>
                        </a:rPr>
                        <a:t>8/1/17</a:t>
                      </a:r>
                      <a:endParaRPr lang="en-US" sz="1400" b="0" i="0" u="none" strike="noStrike" dirty="0">
                        <a:solidFill>
                          <a:srgbClr val="555555"/>
                        </a:solidFill>
                        <a:effectLst/>
                        <a:latin typeface="Tahoma" panose="020B0604030504040204" pitchFamily="34" charset="0"/>
                      </a:endParaRPr>
                    </a:p>
                  </a:txBody>
                  <a:tcPr marL="9525" marR="9525" marT="9525" marB="0" anchor="b"/>
                </a:tc>
                <a:tc>
                  <a:txBody>
                    <a:bodyPr/>
                    <a:lstStyle/>
                    <a:p>
                      <a:pPr algn="ctr" fontAlgn="b"/>
                      <a:r>
                        <a:rPr lang="en-US" sz="1200" u="none" strike="noStrike">
                          <a:effectLst/>
                        </a:rPr>
                        <a:t>200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USD</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45182189"/>
                  </a:ext>
                </a:extLst>
              </a:tr>
              <a:tr h="228600">
                <a:tc>
                  <a:txBody>
                    <a:bodyPr/>
                    <a:lstStyle/>
                    <a:p>
                      <a:pPr algn="ctr" fontAlgn="b"/>
                      <a:r>
                        <a:rPr lang="en-US" sz="1400" u="none" strike="noStrike">
                          <a:effectLst/>
                        </a:rPr>
                        <a:t>123</a:t>
                      </a:r>
                      <a:endParaRPr lang="en-US" sz="1400" b="0" i="0" u="none" strike="noStrike">
                        <a:solidFill>
                          <a:srgbClr val="555555"/>
                        </a:solidFill>
                        <a:effectLst/>
                        <a:latin typeface="Tahoma" panose="020B0604030504040204" pitchFamily="34" charset="0"/>
                      </a:endParaRPr>
                    </a:p>
                  </a:txBody>
                  <a:tcPr marL="9525" marR="9525" marT="9525" marB="0" anchor="b"/>
                </a:tc>
                <a:tc>
                  <a:txBody>
                    <a:bodyPr/>
                    <a:lstStyle/>
                    <a:p>
                      <a:pPr algn="ctr" fontAlgn="b"/>
                      <a:r>
                        <a:rPr lang="en-US" sz="1200" u="none" strike="noStrike" dirty="0">
                          <a:effectLst/>
                        </a:rPr>
                        <a:t>8/2/17</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150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USD</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0510767"/>
                  </a:ext>
                </a:extLst>
              </a:tr>
              <a:tr h="228600">
                <a:tc>
                  <a:txBody>
                    <a:bodyPr/>
                    <a:lstStyle/>
                    <a:p>
                      <a:pPr algn="ctr" fontAlgn="b"/>
                      <a:r>
                        <a:rPr lang="en-US" sz="1400" u="none" strike="noStrike" dirty="0">
                          <a:effectLst/>
                        </a:rPr>
                        <a:t>234</a:t>
                      </a:r>
                      <a:endParaRPr lang="en-US" sz="1400" b="0" i="0" u="none" strike="noStrike" dirty="0">
                        <a:solidFill>
                          <a:srgbClr val="555555"/>
                        </a:solidFill>
                        <a:effectLst/>
                        <a:latin typeface="Tahoma" panose="020B0604030504040204" pitchFamily="34" charset="0"/>
                      </a:endParaRPr>
                    </a:p>
                  </a:txBody>
                  <a:tcPr marL="9525" marR="9525" marT="9525" marB="0" anchor="b"/>
                </a:tc>
                <a:tc>
                  <a:txBody>
                    <a:bodyPr/>
                    <a:lstStyle/>
                    <a:p>
                      <a:pPr algn="ctr" fontAlgn="b"/>
                      <a:r>
                        <a:rPr lang="en-US" sz="1200" u="none" strike="noStrike" dirty="0">
                          <a:effectLst/>
                        </a:rPr>
                        <a:t>9/1/17</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500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USD</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8420795"/>
                  </a:ext>
                </a:extLst>
              </a:tr>
              <a:tr h="228600">
                <a:tc>
                  <a:txBody>
                    <a:bodyPr/>
                    <a:lstStyle/>
                    <a:p>
                      <a:pPr algn="ctr" fontAlgn="b"/>
                      <a:r>
                        <a:rPr lang="en-US" sz="1400" b="0" i="0" u="none" strike="noStrike" dirty="0">
                          <a:solidFill>
                            <a:srgbClr val="555555"/>
                          </a:solidFill>
                          <a:effectLst/>
                          <a:latin typeface="Tahoma" panose="020B0604030504040204" pitchFamily="34" charset="0"/>
                        </a:rPr>
                        <a:t>140</a:t>
                      </a:r>
                    </a:p>
                  </a:txBody>
                  <a:tcPr marL="9525" marR="9525" marT="9525" marB="0" anchor="b"/>
                </a:tc>
                <a:tc>
                  <a:txBody>
                    <a:bodyPr/>
                    <a:lstStyle/>
                    <a:p>
                      <a:pPr algn="ctr" fontAlgn="b"/>
                      <a:r>
                        <a:rPr lang="en-US" sz="1200" u="none" strike="noStrike" dirty="0">
                          <a:effectLst/>
                        </a:rPr>
                        <a:t>9/15/17</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300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USD</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06115424"/>
                  </a:ext>
                </a:extLst>
              </a:tr>
              <a:tr h="228600">
                <a:tc>
                  <a:txBody>
                    <a:bodyPr/>
                    <a:lstStyle/>
                    <a:p>
                      <a:pPr algn="ctr" fontAlgn="b"/>
                      <a:r>
                        <a:rPr lang="en-US" sz="1400" u="none" strike="noStrike" dirty="0">
                          <a:effectLst/>
                        </a:rPr>
                        <a:t>235</a:t>
                      </a:r>
                      <a:endParaRPr lang="en-US" sz="1400" b="0" i="0" u="none" strike="noStrike" dirty="0">
                        <a:solidFill>
                          <a:srgbClr val="555555"/>
                        </a:solidFill>
                        <a:effectLst/>
                        <a:latin typeface="Tahoma" panose="020B0604030504040204" pitchFamily="34" charset="0"/>
                      </a:endParaRPr>
                    </a:p>
                  </a:txBody>
                  <a:tcPr marL="9525" marR="9525" marT="9525" marB="0" anchor="b"/>
                </a:tc>
                <a:tc>
                  <a:txBody>
                    <a:bodyPr/>
                    <a:lstStyle/>
                    <a:p>
                      <a:pPr algn="ctr" fontAlgn="b"/>
                      <a:r>
                        <a:rPr lang="en-US" sz="1200" u="none" strike="noStrike" dirty="0">
                          <a:effectLst/>
                        </a:rPr>
                        <a:t>7/1/17</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100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USD</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68280412"/>
                  </a:ext>
                </a:extLst>
              </a:tr>
              <a:tr h="228600">
                <a:tc>
                  <a:txBody>
                    <a:bodyPr/>
                    <a:lstStyle/>
                    <a:p>
                      <a:pPr algn="ctr" fontAlgn="b"/>
                      <a:r>
                        <a:rPr lang="en-US" sz="1400" b="0" i="0" u="none" strike="noStrike" dirty="0">
                          <a:solidFill>
                            <a:srgbClr val="555555"/>
                          </a:solidFill>
                          <a:effectLst/>
                          <a:latin typeface="Tahoma" panose="020B0604030504040204" pitchFamily="34" charset="0"/>
                        </a:rPr>
                        <a:t>236</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8/1/17</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200</a:t>
                      </a:r>
                    </a:p>
                  </a:txBody>
                  <a:tcPr marL="9525" marR="9525" marT="9525" marB="0" anchor="b"/>
                </a:tc>
                <a:tc>
                  <a:txBody>
                    <a:bodyPr/>
                    <a:lstStyle/>
                    <a:p>
                      <a:pPr algn="ctr" fontAlgn="b"/>
                      <a:r>
                        <a:rPr lang="en-US" sz="1200" b="0" i="0" u="none" strike="noStrike" cap="none" dirty="0">
                          <a:solidFill>
                            <a:srgbClr val="000000"/>
                          </a:solidFill>
                          <a:effectLst/>
                          <a:latin typeface="Arial"/>
                          <a:cs typeface="Arial"/>
                          <a:sym typeface="Arial"/>
                        </a:rPr>
                        <a:t>USD</a:t>
                      </a:r>
                    </a:p>
                  </a:txBody>
                  <a:tcPr marL="9525" marR="9525" marT="9525" marB="0" anchor="b"/>
                </a:tc>
                <a:extLst>
                  <a:ext uri="{0D108BD9-81ED-4DB2-BD59-A6C34878D82A}">
                    <a16:rowId xmlns:a16="http://schemas.microsoft.com/office/drawing/2014/main" val="111087714"/>
                  </a:ext>
                </a:extLst>
              </a:tr>
              <a:tr h="228600">
                <a:tc>
                  <a:txBody>
                    <a:bodyPr/>
                    <a:lstStyle/>
                    <a:p>
                      <a:pPr algn="ctr" fontAlgn="b"/>
                      <a:r>
                        <a:rPr lang="en-US" sz="1400" b="0" i="0" u="none" strike="noStrike" dirty="0">
                          <a:solidFill>
                            <a:srgbClr val="555555"/>
                          </a:solidFill>
                          <a:effectLst/>
                          <a:latin typeface="Tahoma" panose="020B0604030504040204" pitchFamily="34" charset="0"/>
                        </a:rPr>
                        <a:t>237</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9/1/17</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150</a:t>
                      </a:r>
                    </a:p>
                  </a:txBody>
                  <a:tcPr marL="9525" marR="9525" marT="9525" marB="0" anchor="b"/>
                </a:tc>
                <a:tc>
                  <a:txBody>
                    <a:bodyPr/>
                    <a:lstStyle/>
                    <a:p>
                      <a:pPr algn="ctr" fontAlgn="b"/>
                      <a:r>
                        <a:rPr lang="en-US" sz="1200" b="0" i="0" u="none" strike="noStrike" cap="none" dirty="0">
                          <a:solidFill>
                            <a:srgbClr val="000000"/>
                          </a:solidFill>
                          <a:effectLst/>
                          <a:latin typeface="Arial"/>
                          <a:cs typeface="Arial"/>
                          <a:sym typeface="Arial"/>
                        </a:rPr>
                        <a:t>USD</a:t>
                      </a:r>
                    </a:p>
                  </a:txBody>
                  <a:tcPr marL="9525" marR="9525" marT="9525" marB="0" anchor="b"/>
                </a:tc>
                <a:extLst>
                  <a:ext uri="{0D108BD9-81ED-4DB2-BD59-A6C34878D82A}">
                    <a16:rowId xmlns:a16="http://schemas.microsoft.com/office/drawing/2014/main" val="2510059719"/>
                  </a:ext>
                </a:extLst>
              </a:tr>
              <a:tr h="228600">
                <a:tc>
                  <a:txBody>
                    <a:bodyPr/>
                    <a:lstStyle/>
                    <a:p>
                      <a:pPr algn="ctr" fontAlgn="b"/>
                      <a:r>
                        <a:rPr lang="en-US" sz="1400" b="0" i="0" u="none" strike="noStrike" dirty="0">
                          <a:solidFill>
                            <a:srgbClr val="555555"/>
                          </a:solidFill>
                          <a:effectLst/>
                          <a:latin typeface="Tahoma" panose="020B0604030504040204" pitchFamily="34" charset="0"/>
                        </a:rPr>
                        <a:t>300</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8/20/17</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100</a:t>
                      </a:r>
                    </a:p>
                  </a:txBody>
                  <a:tcPr marL="9525" marR="9525" marT="9525" marB="0" anchor="b"/>
                </a:tc>
                <a:tc>
                  <a:txBody>
                    <a:bodyPr/>
                    <a:lstStyle/>
                    <a:p>
                      <a:pPr algn="ctr" fontAlgn="b"/>
                      <a:r>
                        <a:rPr lang="en-US" sz="1200" b="0" i="0" u="none" strike="noStrike" cap="none" dirty="0">
                          <a:solidFill>
                            <a:srgbClr val="000000"/>
                          </a:solidFill>
                          <a:effectLst/>
                          <a:latin typeface="Arial"/>
                          <a:cs typeface="Arial"/>
                          <a:sym typeface="Arial"/>
                        </a:rPr>
                        <a:t>USD</a:t>
                      </a:r>
                    </a:p>
                  </a:txBody>
                  <a:tcPr marL="9525" marR="9525" marT="9525" marB="0" anchor="b"/>
                </a:tc>
                <a:extLst>
                  <a:ext uri="{0D108BD9-81ED-4DB2-BD59-A6C34878D82A}">
                    <a16:rowId xmlns:a16="http://schemas.microsoft.com/office/drawing/2014/main" val="2743170411"/>
                  </a:ext>
                </a:extLst>
              </a:tr>
            </a:tbl>
          </a:graphicData>
        </a:graphic>
      </p:graphicFrame>
      <p:sp>
        <p:nvSpPr>
          <p:cNvPr id="10" name="Rectangle 9">
            <a:extLst>
              <a:ext uri="{FF2B5EF4-FFF2-40B4-BE49-F238E27FC236}">
                <a16:creationId xmlns:a16="http://schemas.microsoft.com/office/drawing/2014/main" id="{20A39314-B080-5247-92F5-11A0ED209927}"/>
              </a:ext>
            </a:extLst>
          </p:cNvPr>
          <p:cNvSpPr/>
          <p:nvPr/>
        </p:nvSpPr>
        <p:spPr>
          <a:xfrm>
            <a:off x="1165345" y="1151952"/>
            <a:ext cx="7168953" cy="738664"/>
          </a:xfrm>
          <a:prstGeom prst="rect">
            <a:avLst/>
          </a:prstGeom>
        </p:spPr>
        <p:txBody>
          <a:bodyPr wrap="square">
            <a:spAutoFit/>
          </a:bodyPr>
          <a:lstStyle/>
          <a:p>
            <a:r>
              <a:rPr lang="en-US" dirty="0">
                <a:solidFill>
                  <a:srgbClr val="555555"/>
                </a:solidFill>
                <a:latin typeface="Tahoma" panose="020B0604030504040204" pitchFamily="34" charset="0"/>
              </a:rPr>
              <a:t>Self served accounts on your platform has the trend to first increase spending then decrease. Your team want to send out marketing emails before accounts’ spending decline. With the following data, help the team decide when to send out email.</a:t>
            </a:r>
          </a:p>
        </p:txBody>
      </p:sp>
    </p:spTree>
    <p:extLst>
      <p:ext uri="{BB962C8B-B14F-4D97-AF65-F5344CB8AC3E}">
        <p14:creationId xmlns:p14="http://schemas.microsoft.com/office/powerpoint/2010/main" val="1185877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86" name="Shape 48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487" name="Shape 487"/>
          <p:cNvPicPr preferRelativeResize="0"/>
          <p:nvPr/>
        </p:nvPicPr>
        <p:blipFill>
          <a:blip r:embed="rId3">
            <a:alphaModFix/>
          </a:blip>
          <a:stretch>
            <a:fillRect/>
          </a:stretch>
        </p:blipFill>
        <p:spPr>
          <a:xfrm>
            <a:off x="17035" y="0"/>
            <a:ext cx="9109929" cy="5143499"/>
          </a:xfrm>
          <a:prstGeom prst="rect">
            <a:avLst/>
          </a:prstGeom>
          <a:noFill/>
          <a:ln>
            <a:noFill/>
          </a:ln>
        </p:spPr>
      </p:pic>
    </p:spTree>
    <p:extLst>
      <p:ext uri="{BB962C8B-B14F-4D97-AF65-F5344CB8AC3E}">
        <p14:creationId xmlns:p14="http://schemas.microsoft.com/office/powerpoint/2010/main" val="39913976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1303800" y="598575"/>
            <a:ext cx="7030500" cy="528909"/>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SQL </a:t>
            </a:r>
            <a:r>
              <a:rPr lang="en" dirty="0" err="1"/>
              <a:t>面试题</a:t>
            </a:r>
            <a:r>
              <a:rPr lang="en" dirty="0"/>
              <a:t> - </a:t>
            </a:r>
            <a:r>
              <a:rPr lang="en" dirty="0" err="1"/>
              <a:t>示例</a:t>
            </a:r>
            <a:r>
              <a:rPr lang="en-US" altLang="zh-Hans" dirty="0"/>
              <a:t>3</a:t>
            </a:r>
            <a:endParaRPr dirty="0"/>
          </a:p>
        </p:txBody>
      </p:sp>
      <p:sp>
        <p:nvSpPr>
          <p:cNvPr id="10" name="Rectangle 9">
            <a:extLst>
              <a:ext uri="{FF2B5EF4-FFF2-40B4-BE49-F238E27FC236}">
                <a16:creationId xmlns:a16="http://schemas.microsoft.com/office/drawing/2014/main" id="{20A39314-B080-5247-92F5-11A0ED209927}"/>
              </a:ext>
            </a:extLst>
          </p:cNvPr>
          <p:cNvSpPr/>
          <p:nvPr/>
        </p:nvSpPr>
        <p:spPr>
          <a:xfrm>
            <a:off x="1165345" y="1151952"/>
            <a:ext cx="7168953" cy="738664"/>
          </a:xfrm>
          <a:prstGeom prst="rect">
            <a:avLst/>
          </a:prstGeom>
        </p:spPr>
        <p:txBody>
          <a:bodyPr wrap="square">
            <a:spAutoFit/>
          </a:bodyPr>
          <a:lstStyle/>
          <a:p>
            <a:r>
              <a:rPr lang="en-US" dirty="0">
                <a:solidFill>
                  <a:srgbClr val="555555"/>
                </a:solidFill>
                <a:latin typeface="Tahoma" panose="020B0604030504040204" pitchFamily="34" charset="0"/>
              </a:rPr>
              <a:t>Self served accounts on your platform has the trend to first increase spending then decrease. Your team want to send out marketing emails before accounts’ spending decline. With the following data, help the team decide when to send out email.</a:t>
            </a:r>
          </a:p>
        </p:txBody>
      </p:sp>
      <p:sp>
        <p:nvSpPr>
          <p:cNvPr id="8" name="Shape 492">
            <a:extLst>
              <a:ext uri="{FF2B5EF4-FFF2-40B4-BE49-F238E27FC236}">
                <a16:creationId xmlns:a16="http://schemas.microsoft.com/office/drawing/2014/main" id="{FF575A32-66A7-3146-9F59-F1FFAE7B8277}"/>
              </a:ext>
            </a:extLst>
          </p:cNvPr>
          <p:cNvSpPr txBox="1">
            <a:spLocks noGrp="1"/>
          </p:cNvSpPr>
          <p:nvPr>
            <p:ph type="body" idx="1"/>
          </p:nvPr>
        </p:nvSpPr>
        <p:spPr>
          <a:xfrm>
            <a:off x="1303800" y="1990050"/>
            <a:ext cx="7030500" cy="156337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500" dirty="0">
                <a:solidFill>
                  <a:srgbClr val="000000"/>
                </a:solidFill>
                <a:highlight>
                  <a:srgbClr val="FFFFFF"/>
                </a:highlight>
                <a:latin typeface="Arial"/>
                <a:ea typeface="Arial"/>
                <a:cs typeface="Arial"/>
                <a:sym typeface="Arial"/>
              </a:rPr>
              <a:t>1. Understand the question. What is the number wanted?</a:t>
            </a: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endParaRPr lang="en"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endParaRPr lang="en"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r>
              <a:rPr lang="en" sz="1500" dirty="0">
                <a:solidFill>
                  <a:srgbClr val="000000"/>
                </a:solidFill>
                <a:highlight>
                  <a:srgbClr val="FFFFFF"/>
                </a:highlight>
                <a:latin typeface="Arial"/>
                <a:ea typeface="Arial"/>
                <a:cs typeface="Arial"/>
                <a:sym typeface="Arial"/>
              </a:rPr>
              <a:t>2. </a:t>
            </a:r>
            <a:r>
              <a:rPr lang="en-US" sz="1500" dirty="0">
                <a:solidFill>
                  <a:srgbClr val="000000"/>
                </a:solidFill>
                <a:highlight>
                  <a:srgbClr val="FFFFFF"/>
                </a:highlight>
                <a:latin typeface="Arial"/>
                <a:ea typeface="Arial"/>
                <a:cs typeface="Arial"/>
                <a:sym typeface="Arial"/>
              </a:rPr>
              <a:t>Any data should be excluded from the calculation?</a:t>
            </a: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endParaRPr sz="1500" dirty="0">
              <a:solidFill>
                <a:srgbClr val="000000"/>
              </a:solidFill>
              <a:highlight>
                <a:srgbClr val="FFFFFF"/>
              </a:highlight>
              <a:latin typeface="Arial"/>
              <a:ea typeface="Arial"/>
              <a:cs typeface="Arial"/>
              <a:sym typeface="Arial"/>
            </a:endParaRPr>
          </a:p>
        </p:txBody>
      </p:sp>
      <p:sp>
        <p:nvSpPr>
          <p:cNvPr id="2" name="Rectangle 1">
            <a:extLst>
              <a:ext uri="{FF2B5EF4-FFF2-40B4-BE49-F238E27FC236}">
                <a16:creationId xmlns:a16="http://schemas.microsoft.com/office/drawing/2014/main" id="{67D825ED-6FEC-6D45-9782-403882981935}"/>
              </a:ext>
            </a:extLst>
          </p:cNvPr>
          <p:cNvSpPr/>
          <p:nvPr/>
        </p:nvSpPr>
        <p:spPr>
          <a:xfrm>
            <a:off x="1303800" y="2445405"/>
            <a:ext cx="5920451" cy="307777"/>
          </a:xfrm>
          <a:prstGeom prst="rect">
            <a:avLst/>
          </a:prstGeom>
        </p:spPr>
        <p:txBody>
          <a:bodyPr wrap="square">
            <a:spAutoFit/>
          </a:bodyPr>
          <a:lstStyle/>
          <a:p>
            <a:pPr lvl="0"/>
            <a:r>
              <a:rPr lang="en-US" i="1" dirty="0">
                <a:solidFill>
                  <a:srgbClr val="FF0000"/>
                </a:solidFill>
                <a:highlight>
                  <a:srgbClr val="FFFFFF"/>
                </a:highlight>
              </a:rPr>
              <a:t>A: Average # of days from first spending to highest spending</a:t>
            </a:r>
          </a:p>
        </p:txBody>
      </p:sp>
      <p:sp>
        <p:nvSpPr>
          <p:cNvPr id="3" name="Rectangle 2">
            <a:extLst>
              <a:ext uri="{FF2B5EF4-FFF2-40B4-BE49-F238E27FC236}">
                <a16:creationId xmlns:a16="http://schemas.microsoft.com/office/drawing/2014/main" id="{2F778FF5-75AC-D444-9A4B-F4C4FBD42147}"/>
              </a:ext>
            </a:extLst>
          </p:cNvPr>
          <p:cNvSpPr/>
          <p:nvPr/>
        </p:nvSpPr>
        <p:spPr>
          <a:xfrm>
            <a:off x="1303800" y="3491885"/>
            <a:ext cx="4216219" cy="307777"/>
          </a:xfrm>
          <a:prstGeom prst="rect">
            <a:avLst/>
          </a:prstGeom>
        </p:spPr>
        <p:txBody>
          <a:bodyPr wrap="none">
            <a:spAutoFit/>
          </a:bodyPr>
          <a:lstStyle/>
          <a:p>
            <a:pPr lvl="0"/>
            <a:r>
              <a:rPr lang="en-US" i="1" dirty="0">
                <a:solidFill>
                  <a:srgbClr val="FF0000"/>
                </a:solidFill>
                <a:highlight>
                  <a:srgbClr val="FFFFFF"/>
                </a:highlight>
              </a:rPr>
              <a:t>A: Accounts which have not seen spending decline</a:t>
            </a:r>
          </a:p>
        </p:txBody>
      </p:sp>
    </p:spTree>
    <p:extLst>
      <p:ext uri="{BB962C8B-B14F-4D97-AF65-F5344CB8AC3E}">
        <p14:creationId xmlns:p14="http://schemas.microsoft.com/office/powerpoint/2010/main" val="78086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1303800" y="598575"/>
            <a:ext cx="7030500" cy="528909"/>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SQL </a:t>
            </a:r>
            <a:r>
              <a:rPr lang="en" dirty="0" err="1"/>
              <a:t>面试题</a:t>
            </a:r>
            <a:r>
              <a:rPr lang="en" dirty="0"/>
              <a:t> - </a:t>
            </a:r>
            <a:r>
              <a:rPr lang="en" dirty="0" err="1"/>
              <a:t>示例</a:t>
            </a:r>
            <a:r>
              <a:rPr lang="en-US" altLang="zh-Hans" dirty="0"/>
              <a:t>3</a:t>
            </a:r>
            <a:endParaRPr dirty="0"/>
          </a:p>
        </p:txBody>
      </p:sp>
      <p:sp>
        <p:nvSpPr>
          <p:cNvPr id="5" name="Text Placeholder 4">
            <a:extLst>
              <a:ext uri="{FF2B5EF4-FFF2-40B4-BE49-F238E27FC236}">
                <a16:creationId xmlns:a16="http://schemas.microsoft.com/office/drawing/2014/main" id="{0EEF7D20-DE19-B948-BCDF-6068DD7A79CE}"/>
              </a:ext>
            </a:extLst>
          </p:cNvPr>
          <p:cNvSpPr>
            <a:spLocks noGrp="1"/>
          </p:cNvSpPr>
          <p:nvPr>
            <p:ph type="body" idx="1"/>
          </p:nvPr>
        </p:nvSpPr>
        <p:spPr>
          <a:xfrm>
            <a:off x="570588" y="1331182"/>
            <a:ext cx="3286304" cy="3240817"/>
          </a:xfrm>
        </p:spPr>
        <p:txBody>
          <a:bodyPr/>
          <a:lstStyle/>
          <a:p>
            <a:pPr marL="146050" indent="0">
              <a:buNone/>
            </a:pPr>
            <a:r>
              <a:rPr lang="en-US" sz="1400" dirty="0"/>
              <a:t>WITH </a:t>
            </a:r>
            <a:r>
              <a:rPr lang="en-US" sz="1400" dirty="0" err="1"/>
              <a:t>cs</a:t>
            </a:r>
            <a:r>
              <a:rPr lang="en-US" sz="1400" dirty="0"/>
              <a:t> AS</a:t>
            </a:r>
          </a:p>
          <a:p>
            <a:pPr marL="146050" indent="0">
              <a:buNone/>
            </a:pPr>
            <a:r>
              <a:rPr lang="en-US" sz="1400" dirty="0"/>
              <a:t>      (SELECT aid, date, sum(spend) AS </a:t>
            </a:r>
            <a:r>
              <a:rPr lang="en-US" sz="1400" dirty="0" err="1"/>
              <a:t>daily_spend</a:t>
            </a:r>
            <a:endParaRPr lang="en-US" sz="1400" dirty="0"/>
          </a:p>
          <a:p>
            <a:pPr marL="146050" indent="0">
              <a:buNone/>
            </a:pPr>
            <a:r>
              <a:rPr lang="en-US" sz="1400" dirty="0"/>
              <a:t>       FROM campaigns c</a:t>
            </a:r>
          </a:p>
          <a:p>
            <a:pPr marL="146050" indent="0">
              <a:buNone/>
            </a:pPr>
            <a:r>
              <a:rPr lang="en-US" sz="1400" dirty="0"/>
              <a:t>       JOIN spend s</a:t>
            </a:r>
          </a:p>
          <a:p>
            <a:pPr marL="146050" indent="0">
              <a:buNone/>
            </a:pPr>
            <a:r>
              <a:rPr lang="en-US" sz="1400" dirty="0"/>
              <a:t>       ON </a:t>
            </a:r>
            <a:r>
              <a:rPr lang="en-US" sz="1400" dirty="0" err="1"/>
              <a:t>c.cid</a:t>
            </a:r>
            <a:r>
              <a:rPr lang="en-US" sz="1400" dirty="0"/>
              <a:t> =  </a:t>
            </a:r>
            <a:r>
              <a:rPr lang="en-US" sz="1400" dirty="0" err="1"/>
              <a:t>s.cid</a:t>
            </a:r>
            <a:endParaRPr lang="en-US" sz="1400" dirty="0"/>
          </a:p>
          <a:p>
            <a:pPr marL="146050" indent="0">
              <a:buNone/>
            </a:pPr>
            <a:r>
              <a:rPr lang="en-US" sz="1400" dirty="0"/>
              <a:t>       GROUP BY 1, 2)</a:t>
            </a:r>
          </a:p>
        </p:txBody>
      </p:sp>
      <p:sp>
        <p:nvSpPr>
          <p:cNvPr id="6" name="Rectangle 5">
            <a:extLst>
              <a:ext uri="{FF2B5EF4-FFF2-40B4-BE49-F238E27FC236}">
                <a16:creationId xmlns:a16="http://schemas.microsoft.com/office/drawing/2014/main" id="{5B81D52A-ACD1-F748-88F0-429288CD8FEE}"/>
              </a:ext>
            </a:extLst>
          </p:cNvPr>
          <p:cNvSpPr/>
          <p:nvPr/>
        </p:nvSpPr>
        <p:spPr>
          <a:xfrm>
            <a:off x="4255477" y="1087005"/>
            <a:ext cx="4888523" cy="4056495"/>
          </a:xfrm>
          <a:prstGeom prst="rect">
            <a:avLst/>
          </a:prstGeom>
        </p:spPr>
        <p:txBody>
          <a:bodyPr wrap="square">
            <a:spAutoFit/>
          </a:bodyPr>
          <a:lstStyle/>
          <a:p>
            <a:pPr marL="146050">
              <a:lnSpc>
                <a:spcPct val="115000"/>
              </a:lnSpc>
              <a:buClr>
                <a:schemeClr val="dk2"/>
              </a:buClr>
              <a:buSzPts val="1300"/>
            </a:pPr>
            <a:r>
              <a:rPr lang="en-US" dirty="0">
                <a:solidFill>
                  <a:schemeClr val="dk2"/>
                </a:solidFill>
                <a:latin typeface="Nunito"/>
                <a:sym typeface="Nunito"/>
              </a:rPr>
              <a:t>SELECT AVG(DATEDIFF(</a:t>
            </a:r>
            <a:r>
              <a:rPr lang="en-US" dirty="0" err="1">
                <a:solidFill>
                  <a:schemeClr val="dk2"/>
                </a:solidFill>
                <a:latin typeface="Nunito"/>
                <a:sym typeface="Nunito"/>
              </a:rPr>
              <a:t>first_date</a:t>
            </a:r>
            <a:r>
              <a:rPr lang="en-US" dirty="0">
                <a:solidFill>
                  <a:schemeClr val="dk2"/>
                </a:solidFill>
                <a:latin typeface="Nunito"/>
                <a:sym typeface="Nunito"/>
              </a:rPr>
              <a:t>, </a:t>
            </a:r>
            <a:r>
              <a:rPr lang="en-US" dirty="0" err="1">
                <a:solidFill>
                  <a:schemeClr val="dk2"/>
                </a:solidFill>
                <a:latin typeface="Nunito"/>
                <a:sym typeface="Nunito"/>
              </a:rPr>
              <a:t>maxspend_date</a:t>
            </a:r>
            <a:r>
              <a:rPr lang="en-US" dirty="0">
                <a:solidFill>
                  <a:schemeClr val="dk2"/>
                </a:solidFill>
                <a:latin typeface="Nunito"/>
                <a:sym typeface="Nunito"/>
              </a:rPr>
              <a:t>)) AS time  </a:t>
            </a:r>
          </a:p>
          <a:p>
            <a:pPr marL="146050">
              <a:lnSpc>
                <a:spcPct val="115000"/>
              </a:lnSpc>
              <a:buClr>
                <a:schemeClr val="dk2"/>
              </a:buClr>
              <a:buSzPts val="1300"/>
            </a:pPr>
            <a:r>
              <a:rPr lang="en-US" dirty="0">
                <a:solidFill>
                  <a:schemeClr val="dk2"/>
                </a:solidFill>
                <a:latin typeface="Nunito"/>
                <a:sym typeface="Nunito"/>
              </a:rPr>
              <a:t>FROM (SELECT aid, </a:t>
            </a:r>
          </a:p>
          <a:p>
            <a:pPr marL="146050">
              <a:lnSpc>
                <a:spcPct val="115000"/>
              </a:lnSpc>
              <a:buClr>
                <a:schemeClr val="dk2"/>
              </a:buClr>
              <a:buSzPts val="1300"/>
            </a:pPr>
            <a:r>
              <a:rPr lang="en-US" dirty="0">
                <a:solidFill>
                  <a:schemeClr val="dk2"/>
                </a:solidFill>
                <a:latin typeface="Nunito"/>
                <a:sym typeface="Nunito"/>
              </a:rPr>
              <a:t>                         MIN(date) AS </a:t>
            </a:r>
            <a:r>
              <a:rPr lang="en-US" dirty="0" err="1">
                <a:solidFill>
                  <a:schemeClr val="dk2"/>
                </a:solidFill>
                <a:latin typeface="Nunito"/>
                <a:sym typeface="Nunito"/>
              </a:rPr>
              <a:t>first_date</a:t>
            </a:r>
            <a:endParaRPr lang="en-US" dirty="0">
              <a:solidFill>
                <a:schemeClr val="dk2"/>
              </a:solidFill>
              <a:latin typeface="Nunito"/>
              <a:sym typeface="Nunito"/>
            </a:endParaRPr>
          </a:p>
          <a:p>
            <a:pPr marL="146050">
              <a:lnSpc>
                <a:spcPct val="115000"/>
              </a:lnSpc>
              <a:buClr>
                <a:schemeClr val="dk2"/>
              </a:buClr>
              <a:buSzPts val="1300"/>
            </a:pPr>
            <a:r>
              <a:rPr lang="en-US" dirty="0">
                <a:solidFill>
                  <a:schemeClr val="dk2"/>
                </a:solidFill>
                <a:latin typeface="Nunito"/>
                <a:sym typeface="Nunito"/>
              </a:rPr>
              <a:t>             FROM </a:t>
            </a:r>
            <a:r>
              <a:rPr lang="en-US" dirty="0" err="1">
                <a:solidFill>
                  <a:schemeClr val="dk2"/>
                </a:solidFill>
                <a:latin typeface="Nunito"/>
                <a:sym typeface="Nunito"/>
              </a:rPr>
              <a:t>cs</a:t>
            </a:r>
            <a:endParaRPr lang="en-US" dirty="0">
              <a:solidFill>
                <a:schemeClr val="dk2"/>
              </a:solidFill>
              <a:latin typeface="Nunito"/>
              <a:sym typeface="Nunito"/>
            </a:endParaRPr>
          </a:p>
          <a:p>
            <a:pPr marL="146050">
              <a:lnSpc>
                <a:spcPct val="115000"/>
              </a:lnSpc>
              <a:buClr>
                <a:schemeClr val="dk2"/>
              </a:buClr>
              <a:buSzPts val="1300"/>
            </a:pPr>
            <a:r>
              <a:rPr lang="en-US" dirty="0">
                <a:solidFill>
                  <a:schemeClr val="dk2"/>
                </a:solidFill>
                <a:latin typeface="Nunito"/>
                <a:sym typeface="Nunito"/>
              </a:rPr>
              <a:t>             GROUP BY aid) first</a:t>
            </a:r>
          </a:p>
          <a:p>
            <a:pPr marL="146050">
              <a:lnSpc>
                <a:spcPct val="115000"/>
              </a:lnSpc>
              <a:buClr>
                <a:schemeClr val="dk2"/>
              </a:buClr>
              <a:buSzPts val="1300"/>
            </a:pPr>
            <a:r>
              <a:rPr lang="en-US" dirty="0">
                <a:solidFill>
                  <a:schemeClr val="dk2"/>
                </a:solidFill>
                <a:latin typeface="Nunito"/>
                <a:sym typeface="Nunito"/>
              </a:rPr>
              <a:t>JOIN (SELECT aid,</a:t>
            </a:r>
          </a:p>
          <a:p>
            <a:pPr marL="146050">
              <a:lnSpc>
                <a:spcPct val="115000"/>
              </a:lnSpc>
              <a:buClr>
                <a:schemeClr val="dk2"/>
              </a:buClr>
              <a:buSzPts val="1300"/>
            </a:pPr>
            <a:r>
              <a:rPr lang="en-US" dirty="0">
                <a:solidFill>
                  <a:schemeClr val="dk2"/>
                </a:solidFill>
                <a:latin typeface="Nunito"/>
                <a:sym typeface="Nunito"/>
              </a:rPr>
              <a:t>	    date AS </a:t>
            </a:r>
            <a:r>
              <a:rPr lang="en-US" dirty="0" err="1">
                <a:solidFill>
                  <a:schemeClr val="dk2"/>
                </a:solidFill>
                <a:latin typeface="Nunito"/>
                <a:sym typeface="Nunito"/>
              </a:rPr>
              <a:t>maxspend_date</a:t>
            </a:r>
            <a:endParaRPr lang="en-US" dirty="0">
              <a:solidFill>
                <a:schemeClr val="dk2"/>
              </a:solidFill>
              <a:latin typeface="Nunito"/>
              <a:sym typeface="Nunito"/>
            </a:endParaRPr>
          </a:p>
          <a:p>
            <a:pPr marL="146050">
              <a:lnSpc>
                <a:spcPct val="115000"/>
              </a:lnSpc>
              <a:buClr>
                <a:schemeClr val="dk2"/>
              </a:buClr>
              <a:buSzPts val="1300"/>
            </a:pPr>
            <a:r>
              <a:rPr lang="en-US" dirty="0">
                <a:solidFill>
                  <a:schemeClr val="dk2"/>
                </a:solidFill>
                <a:latin typeface="Nunito"/>
                <a:sym typeface="Nunito"/>
              </a:rPr>
              <a:t>           FROM </a:t>
            </a:r>
            <a:r>
              <a:rPr lang="en-US" dirty="0" err="1">
                <a:solidFill>
                  <a:schemeClr val="dk2"/>
                </a:solidFill>
                <a:latin typeface="Nunito"/>
                <a:sym typeface="Nunito"/>
              </a:rPr>
              <a:t>cs</a:t>
            </a:r>
            <a:endParaRPr lang="en-US" dirty="0">
              <a:solidFill>
                <a:schemeClr val="dk2"/>
              </a:solidFill>
              <a:latin typeface="Nunito"/>
              <a:sym typeface="Nunito"/>
            </a:endParaRPr>
          </a:p>
          <a:p>
            <a:pPr marL="146050">
              <a:lnSpc>
                <a:spcPct val="115000"/>
              </a:lnSpc>
              <a:buClr>
                <a:schemeClr val="dk2"/>
              </a:buClr>
              <a:buSzPts val="1300"/>
            </a:pPr>
            <a:r>
              <a:rPr lang="en-US" dirty="0">
                <a:solidFill>
                  <a:schemeClr val="dk2"/>
                </a:solidFill>
                <a:latin typeface="Nunito"/>
                <a:sym typeface="Nunito"/>
              </a:rPr>
              <a:t>           WHERE rank() OVER (PARTITION BY aid ORDER BY </a:t>
            </a:r>
            <a:r>
              <a:rPr lang="en-US" dirty="0" err="1">
                <a:solidFill>
                  <a:schemeClr val="dk2"/>
                </a:solidFill>
                <a:latin typeface="Nunito"/>
                <a:sym typeface="Nunito"/>
              </a:rPr>
              <a:t>daily_spend</a:t>
            </a:r>
            <a:r>
              <a:rPr lang="en-US" dirty="0">
                <a:solidFill>
                  <a:schemeClr val="dk2"/>
                </a:solidFill>
                <a:latin typeface="Nunito"/>
                <a:sym typeface="Nunito"/>
              </a:rPr>
              <a:t> DESC)  = 1)  max</a:t>
            </a:r>
          </a:p>
          <a:p>
            <a:pPr marL="146050">
              <a:lnSpc>
                <a:spcPct val="115000"/>
              </a:lnSpc>
              <a:buClr>
                <a:schemeClr val="dk2"/>
              </a:buClr>
              <a:buSzPts val="1300"/>
            </a:pPr>
            <a:r>
              <a:rPr lang="en-US" dirty="0">
                <a:solidFill>
                  <a:schemeClr val="dk2"/>
                </a:solidFill>
                <a:latin typeface="Nunito"/>
                <a:sym typeface="Nunito"/>
              </a:rPr>
              <a:t>JOIN (SELECT aid, max(date) AS </a:t>
            </a:r>
            <a:r>
              <a:rPr lang="en-US" dirty="0" err="1">
                <a:solidFill>
                  <a:schemeClr val="dk2"/>
                </a:solidFill>
                <a:latin typeface="Nunito"/>
                <a:sym typeface="Nunito"/>
              </a:rPr>
              <a:t>last_date</a:t>
            </a:r>
            <a:endParaRPr lang="en-US" dirty="0">
              <a:solidFill>
                <a:schemeClr val="dk2"/>
              </a:solidFill>
              <a:latin typeface="Nunito"/>
              <a:sym typeface="Nunito"/>
            </a:endParaRPr>
          </a:p>
          <a:p>
            <a:pPr marL="146050">
              <a:lnSpc>
                <a:spcPct val="115000"/>
              </a:lnSpc>
              <a:buClr>
                <a:schemeClr val="dk2"/>
              </a:buClr>
              <a:buSzPts val="1300"/>
            </a:pPr>
            <a:r>
              <a:rPr lang="en-US" dirty="0">
                <a:solidFill>
                  <a:schemeClr val="dk2"/>
                </a:solidFill>
                <a:latin typeface="Nunito"/>
                <a:sym typeface="Nunito"/>
              </a:rPr>
              <a:t>           FROM </a:t>
            </a:r>
            <a:r>
              <a:rPr lang="en-US" dirty="0" err="1">
                <a:solidFill>
                  <a:schemeClr val="dk2"/>
                </a:solidFill>
                <a:latin typeface="Nunito"/>
                <a:sym typeface="Nunito"/>
              </a:rPr>
              <a:t>cs</a:t>
            </a:r>
            <a:endParaRPr lang="en-US" dirty="0">
              <a:solidFill>
                <a:schemeClr val="dk2"/>
              </a:solidFill>
              <a:latin typeface="Nunito"/>
              <a:sym typeface="Nunito"/>
            </a:endParaRPr>
          </a:p>
          <a:p>
            <a:pPr marL="146050">
              <a:lnSpc>
                <a:spcPct val="115000"/>
              </a:lnSpc>
              <a:buClr>
                <a:schemeClr val="dk2"/>
              </a:buClr>
              <a:buSzPts val="1300"/>
            </a:pPr>
            <a:r>
              <a:rPr lang="en-US" dirty="0">
                <a:solidFill>
                  <a:schemeClr val="dk2"/>
                </a:solidFill>
                <a:latin typeface="Nunito"/>
                <a:sym typeface="Nunito"/>
              </a:rPr>
              <a:t>           GROUP BY aid) last</a:t>
            </a:r>
          </a:p>
          <a:p>
            <a:pPr marL="146050">
              <a:lnSpc>
                <a:spcPct val="115000"/>
              </a:lnSpc>
              <a:buClr>
                <a:schemeClr val="dk2"/>
              </a:buClr>
              <a:buSzPts val="1300"/>
            </a:pPr>
            <a:r>
              <a:rPr lang="en-US" dirty="0">
                <a:solidFill>
                  <a:schemeClr val="dk2"/>
                </a:solidFill>
                <a:latin typeface="Nunito"/>
                <a:sym typeface="Nunito"/>
              </a:rPr>
              <a:t>ON </a:t>
            </a:r>
            <a:r>
              <a:rPr lang="en-US" dirty="0" err="1">
                <a:solidFill>
                  <a:schemeClr val="dk2"/>
                </a:solidFill>
                <a:latin typeface="Nunito"/>
                <a:sym typeface="Nunito"/>
              </a:rPr>
              <a:t>first.aid</a:t>
            </a:r>
            <a:r>
              <a:rPr lang="en-US" dirty="0">
                <a:solidFill>
                  <a:schemeClr val="dk2"/>
                </a:solidFill>
                <a:latin typeface="Nunito"/>
                <a:sym typeface="Nunito"/>
              </a:rPr>
              <a:t> = </a:t>
            </a:r>
            <a:r>
              <a:rPr lang="en-US" dirty="0" err="1">
                <a:solidFill>
                  <a:schemeClr val="dk2"/>
                </a:solidFill>
                <a:latin typeface="Nunito"/>
                <a:sym typeface="Nunito"/>
              </a:rPr>
              <a:t>max.aid</a:t>
            </a:r>
            <a:endParaRPr lang="en-US" dirty="0">
              <a:solidFill>
                <a:schemeClr val="dk2"/>
              </a:solidFill>
              <a:latin typeface="Nunito"/>
              <a:sym typeface="Nunito"/>
            </a:endParaRPr>
          </a:p>
          <a:p>
            <a:pPr marL="146050">
              <a:lnSpc>
                <a:spcPct val="115000"/>
              </a:lnSpc>
              <a:buClr>
                <a:schemeClr val="dk2"/>
              </a:buClr>
              <a:buSzPts val="1300"/>
            </a:pPr>
            <a:r>
              <a:rPr lang="en-US" dirty="0">
                <a:solidFill>
                  <a:schemeClr val="dk2"/>
                </a:solidFill>
                <a:latin typeface="Nunito"/>
                <a:sym typeface="Nunito"/>
              </a:rPr>
              <a:t>AND </a:t>
            </a:r>
            <a:r>
              <a:rPr lang="en-US" dirty="0" err="1">
                <a:solidFill>
                  <a:schemeClr val="dk2"/>
                </a:solidFill>
                <a:latin typeface="Nunito"/>
                <a:sym typeface="Nunito"/>
              </a:rPr>
              <a:t>first.aid</a:t>
            </a:r>
            <a:r>
              <a:rPr lang="en-US" dirty="0">
                <a:solidFill>
                  <a:schemeClr val="dk2"/>
                </a:solidFill>
                <a:latin typeface="Nunito"/>
                <a:sym typeface="Nunito"/>
              </a:rPr>
              <a:t> = </a:t>
            </a:r>
            <a:r>
              <a:rPr lang="en-US" dirty="0" err="1">
                <a:solidFill>
                  <a:schemeClr val="dk2"/>
                </a:solidFill>
                <a:latin typeface="Nunito"/>
                <a:sym typeface="Nunito"/>
              </a:rPr>
              <a:t>last.aid</a:t>
            </a:r>
            <a:endParaRPr lang="en-US" dirty="0">
              <a:solidFill>
                <a:schemeClr val="dk2"/>
              </a:solidFill>
              <a:latin typeface="Nunito"/>
              <a:sym typeface="Nunito"/>
            </a:endParaRPr>
          </a:p>
          <a:p>
            <a:pPr marL="146050">
              <a:lnSpc>
                <a:spcPct val="115000"/>
              </a:lnSpc>
              <a:buClr>
                <a:schemeClr val="dk2"/>
              </a:buClr>
              <a:buSzPts val="1300"/>
            </a:pPr>
            <a:r>
              <a:rPr lang="en-US" dirty="0">
                <a:solidFill>
                  <a:schemeClr val="dk2"/>
                </a:solidFill>
                <a:latin typeface="Nunito"/>
                <a:sym typeface="Nunito"/>
              </a:rPr>
              <a:t>WHERE </a:t>
            </a:r>
            <a:r>
              <a:rPr lang="en-US" dirty="0" err="1">
                <a:solidFill>
                  <a:schemeClr val="dk2"/>
                </a:solidFill>
                <a:latin typeface="Nunito"/>
                <a:sym typeface="Nunito"/>
              </a:rPr>
              <a:t>maxspend_date</a:t>
            </a:r>
            <a:r>
              <a:rPr lang="en-US" dirty="0">
                <a:solidFill>
                  <a:schemeClr val="dk2"/>
                </a:solidFill>
                <a:latin typeface="Nunito"/>
                <a:sym typeface="Nunito"/>
              </a:rPr>
              <a:t> != </a:t>
            </a:r>
            <a:r>
              <a:rPr lang="en-US" dirty="0" err="1">
                <a:solidFill>
                  <a:schemeClr val="dk2"/>
                </a:solidFill>
                <a:latin typeface="Nunito"/>
                <a:sym typeface="Nunito"/>
              </a:rPr>
              <a:t>last_date</a:t>
            </a:r>
            <a:endParaRPr lang="en-US" dirty="0">
              <a:solidFill>
                <a:schemeClr val="dk2"/>
              </a:solidFill>
              <a:latin typeface="Nunito"/>
              <a:sym typeface="Nunito"/>
            </a:endParaRPr>
          </a:p>
        </p:txBody>
      </p:sp>
    </p:spTree>
    <p:extLst>
      <p:ext uri="{BB962C8B-B14F-4D97-AF65-F5344CB8AC3E}">
        <p14:creationId xmlns:p14="http://schemas.microsoft.com/office/powerpoint/2010/main" val="16322744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1303800" y="598575"/>
            <a:ext cx="7030500" cy="528909"/>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SQL </a:t>
            </a:r>
            <a:r>
              <a:rPr lang="en" dirty="0" err="1"/>
              <a:t>面试题</a:t>
            </a:r>
            <a:r>
              <a:rPr lang="en" dirty="0"/>
              <a:t> - </a:t>
            </a:r>
            <a:r>
              <a:rPr lang="en" dirty="0" err="1"/>
              <a:t>示例</a:t>
            </a:r>
            <a:r>
              <a:rPr lang="en-US" altLang="zh-Hans" dirty="0"/>
              <a:t>4</a:t>
            </a:r>
            <a:endParaRPr dirty="0"/>
          </a:p>
        </p:txBody>
      </p:sp>
      <p:graphicFrame>
        <p:nvGraphicFramePr>
          <p:cNvPr id="4" name="Table 3">
            <a:extLst>
              <a:ext uri="{FF2B5EF4-FFF2-40B4-BE49-F238E27FC236}">
                <a16:creationId xmlns:a16="http://schemas.microsoft.com/office/drawing/2014/main" id="{D6CA2FFB-C341-594D-83CA-3652FC87884A}"/>
              </a:ext>
            </a:extLst>
          </p:cNvPr>
          <p:cNvGraphicFramePr>
            <a:graphicFrameLocks noGrp="1"/>
          </p:cNvGraphicFramePr>
          <p:nvPr>
            <p:extLst>
              <p:ext uri="{D42A27DB-BD31-4B8C-83A1-F6EECF244321}">
                <p14:modId xmlns:p14="http://schemas.microsoft.com/office/powerpoint/2010/main" val="2293085931"/>
              </p:ext>
            </p:extLst>
          </p:nvPr>
        </p:nvGraphicFramePr>
        <p:xfrm>
          <a:off x="1704603" y="2291171"/>
          <a:ext cx="2202888" cy="2131337"/>
        </p:xfrm>
        <a:graphic>
          <a:graphicData uri="http://schemas.openxmlformats.org/drawingml/2006/table">
            <a:tbl>
              <a:tblPr>
                <a:tableStyleId>{2EDDCA71-C1F1-4830-809A-BECE72603488}</a:tableStyleId>
              </a:tblPr>
              <a:tblGrid>
                <a:gridCol w="1101444">
                  <a:extLst>
                    <a:ext uri="{9D8B030D-6E8A-4147-A177-3AD203B41FA5}">
                      <a16:colId xmlns:a16="http://schemas.microsoft.com/office/drawing/2014/main" val="3559982452"/>
                    </a:ext>
                  </a:extLst>
                </a:gridCol>
                <a:gridCol w="1101444">
                  <a:extLst>
                    <a:ext uri="{9D8B030D-6E8A-4147-A177-3AD203B41FA5}">
                      <a16:colId xmlns:a16="http://schemas.microsoft.com/office/drawing/2014/main" val="2009909348"/>
                    </a:ext>
                  </a:extLst>
                </a:gridCol>
              </a:tblGrid>
              <a:tr h="404892">
                <a:tc>
                  <a:txBody>
                    <a:bodyPr/>
                    <a:lstStyle/>
                    <a:p>
                      <a:pPr algn="ctr" fontAlgn="b"/>
                      <a:r>
                        <a:rPr lang="en-US" sz="1200" u="none" strike="noStrike" dirty="0">
                          <a:effectLst/>
                        </a:rPr>
                        <a:t>UID1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UID2</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31893848"/>
                  </a:ext>
                </a:extLst>
              </a:tr>
              <a:tr h="246635">
                <a:tc>
                  <a:txBody>
                    <a:bodyPr/>
                    <a:lstStyle/>
                    <a:p>
                      <a:pPr algn="ctr" fontAlgn="b"/>
                      <a:r>
                        <a:rPr lang="en-US" sz="1400" b="0" i="0" u="none" strike="noStrike" dirty="0">
                          <a:solidFill>
                            <a:srgbClr val="555555"/>
                          </a:solidFill>
                          <a:effectLst/>
                          <a:latin typeface="Tahoma" panose="020B0604030504040204" pitchFamily="34" charset="0"/>
                        </a:rPr>
                        <a:t>A</a:t>
                      </a:r>
                    </a:p>
                  </a:txBody>
                  <a:tcPr marL="9525" marR="9525" marT="9525" marB="0" anchor="b"/>
                </a:tc>
                <a:tc>
                  <a:txBody>
                    <a:bodyPr/>
                    <a:lstStyle/>
                    <a:p>
                      <a:pPr algn="ctr" fontAlgn="b"/>
                      <a:r>
                        <a:rPr lang="en-US" sz="1200" u="none" strike="noStrike" dirty="0">
                          <a:effectLst/>
                        </a:rPr>
                        <a:t>B</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7948116"/>
                  </a:ext>
                </a:extLst>
              </a:tr>
              <a:tr h="246635">
                <a:tc>
                  <a:txBody>
                    <a:bodyPr/>
                    <a:lstStyle/>
                    <a:p>
                      <a:pPr algn="ctr" fontAlgn="b"/>
                      <a:r>
                        <a:rPr lang="en-US" sz="1400" u="none" strike="noStrike" dirty="0">
                          <a:effectLst/>
                        </a:rPr>
                        <a:t>A </a:t>
                      </a:r>
                      <a:endParaRPr lang="en-US" sz="1400" b="0" i="0" u="none" strike="noStrike" dirty="0">
                        <a:solidFill>
                          <a:srgbClr val="555555"/>
                        </a:solidFill>
                        <a:effectLst/>
                        <a:latin typeface="Tahoma" panose="020B0604030504040204" pitchFamily="34" charset="0"/>
                      </a:endParaRP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C</a:t>
                      </a:r>
                    </a:p>
                  </a:txBody>
                  <a:tcPr marL="9525" marR="9525" marT="9525" marB="0" anchor="b"/>
                </a:tc>
                <a:extLst>
                  <a:ext uri="{0D108BD9-81ED-4DB2-BD59-A6C34878D82A}">
                    <a16:rowId xmlns:a16="http://schemas.microsoft.com/office/drawing/2014/main" val="3911000966"/>
                  </a:ext>
                </a:extLst>
              </a:tr>
              <a:tr h="246635">
                <a:tc>
                  <a:txBody>
                    <a:bodyPr/>
                    <a:lstStyle/>
                    <a:p>
                      <a:pPr algn="ctr" fontAlgn="b"/>
                      <a:r>
                        <a:rPr lang="en-US" sz="1400" b="0" i="0" u="none" strike="noStrike" dirty="0">
                          <a:solidFill>
                            <a:srgbClr val="555555"/>
                          </a:solidFill>
                          <a:effectLst/>
                          <a:latin typeface="Tahoma" panose="020B0604030504040204" pitchFamily="34" charset="0"/>
                        </a:rPr>
                        <a:t>B</a:t>
                      </a:r>
                    </a:p>
                  </a:txBody>
                  <a:tcPr marL="9525" marR="9525" marT="9525" marB="0" anchor="b"/>
                </a:tc>
                <a:tc>
                  <a:txBody>
                    <a:bodyPr/>
                    <a:lstStyle/>
                    <a:p>
                      <a:pPr algn="ctr" fontAlgn="b"/>
                      <a:r>
                        <a:rPr lang="en-US" sz="1200" u="none" strike="noStrike" dirty="0">
                          <a:effectLst/>
                        </a:rPr>
                        <a:t>A</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5307267"/>
                  </a:ext>
                </a:extLst>
              </a:tr>
              <a:tr h="246635">
                <a:tc>
                  <a:txBody>
                    <a:bodyPr/>
                    <a:lstStyle/>
                    <a:p>
                      <a:pPr algn="ctr" fontAlgn="b"/>
                      <a:r>
                        <a:rPr lang="en-US" sz="1400" b="0" i="0" u="none" strike="noStrike" dirty="0">
                          <a:solidFill>
                            <a:srgbClr val="555555"/>
                          </a:solidFill>
                          <a:effectLst/>
                          <a:latin typeface="Tahoma" panose="020B0604030504040204" pitchFamily="34" charset="0"/>
                        </a:rPr>
                        <a:t>B</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C</a:t>
                      </a:r>
                    </a:p>
                  </a:txBody>
                  <a:tcPr marL="9525" marR="9525" marT="9525" marB="0" anchor="b"/>
                </a:tc>
                <a:extLst>
                  <a:ext uri="{0D108BD9-81ED-4DB2-BD59-A6C34878D82A}">
                    <a16:rowId xmlns:a16="http://schemas.microsoft.com/office/drawing/2014/main" val="3839082282"/>
                  </a:ext>
                </a:extLst>
              </a:tr>
              <a:tr h="246635">
                <a:tc>
                  <a:txBody>
                    <a:bodyPr/>
                    <a:lstStyle/>
                    <a:p>
                      <a:pPr algn="ctr" fontAlgn="b"/>
                      <a:r>
                        <a:rPr lang="en-US" sz="1400" b="0" i="0" u="none" strike="noStrike" dirty="0">
                          <a:solidFill>
                            <a:srgbClr val="555555"/>
                          </a:solidFill>
                          <a:effectLst/>
                          <a:latin typeface="Tahoma" panose="020B0604030504040204" pitchFamily="34" charset="0"/>
                        </a:rPr>
                        <a:t>B</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D</a:t>
                      </a:r>
                    </a:p>
                  </a:txBody>
                  <a:tcPr marL="9525" marR="9525" marT="9525" marB="0" anchor="b"/>
                </a:tc>
                <a:extLst>
                  <a:ext uri="{0D108BD9-81ED-4DB2-BD59-A6C34878D82A}">
                    <a16:rowId xmlns:a16="http://schemas.microsoft.com/office/drawing/2014/main" val="2728080141"/>
                  </a:ext>
                </a:extLst>
              </a:tr>
              <a:tr h="246635">
                <a:tc>
                  <a:txBody>
                    <a:bodyPr/>
                    <a:lstStyle/>
                    <a:p>
                      <a:pPr algn="ctr" fontAlgn="b"/>
                      <a:r>
                        <a:rPr lang="en-US" sz="1400" b="0" i="0" u="none" strike="noStrike" dirty="0">
                          <a:solidFill>
                            <a:srgbClr val="555555"/>
                          </a:solidFill>
                          <a:effectLst/>
                          <a:latin typeface="Tahoma" panose="020B0604030504040204" pitchFamily="34" charset="0"/>
                        </a:rPr>
                        <a:t>C</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A</a:t>
                      </a:r>
                    </a:p>
                  </a:txBody>
                  <a:tcPr marL="9525" marR="9525" marT="9525" marB="0" anchor="b"/>
                </a:tc>
                <a:extLst>
                  <a:ext uri="{0D108BD9-81ED-4DB2-BD59-A6C34878D82A}">
                    <a16:rowId xmlns:a16="http://schemas.microsoft.com/office/drawing/2014/main" val="2907833319"/>
                  </a:ext>
                </a:extLst>
              </a:tr>
              <a:tr h="246635">
                <a:tc>
                  <a:txBody>
                    <a:bodyPr/>
                    <a:lstStyle/>
                    <a:p>
                      <a:pPr algn="ctr" fontAlgn="b"/>
                      <a:r>
                        <a:rPr lang="en-US" sz="1400" b="0" i="0" u="none" strike="noStrike" dirty="0">
                          <a:solidFill>
                            <a:srgbClr val="555555"/>
                          </a:solidFill>
                          <a:effectLst/>
                          <a:latin typeface="Tahoma" panose="020B0604030504040204" pitchFamily="34" charset="0"/>
                        </a:rPr>
                        <a:t>D</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C</a:t>
                      </a:r>
                    </a:p>
                  </a:txBody>
                  <a:tcPr marL="9525" marR="9525" marT="9525" marB="0" anchor="b"/>
                </a:tc>
                <a:extLst>
                  <a:ext uri="{0D108BD9-81ED-4DB2-BD59-A6C34878D82A}">
                    <a16:rowId xmlns:a16="http://schemas.microsoft.com/office/drawing/2014/main" val="971680817"/>
                  </a:ext>
                </a:extLst>
              </a:tr>
            </a:tbl>
          </a:graphicData>
        </a:graphic>
      </p:graphicFrame>
      <p:sp>
        <p:nvSpPr>
          <p:cNvPr id="5" name="Rectangle 4">
            <a:extLst>
              <a:ext uri="{FF2B5EF4-FFF2-40B4-BE49-F238E27FC236}">
                <a16:creationId xmlns:a16="http://schemas.microsoft.com/office/drawing/2014/main" id="{82A67506-C978-E041-94F8-B77B07D0EFAD}"/>
              </a:ext>
            </a:extLst>
          </p:cNvPr>
          <p:cNvSpPr/>
          <p:nvPr/>
        </p:nvSpPr>
        <p:spPr>
          <a:xfrm>
            <a:off x="1925838" y="1983394"/>
            <a:ext cx="1231427" cy="307777"/>
          </a:xfrm>
          <a:prstGeom prst="rect">
            <a:avLst/>
          </a:prstGeom>
        </p:spPr>
        <p:txBody>
          <a:bodyPr wrap="none">
            <a:spAutoFit/>
          </a:bodyPr>
          <a:lstStyle/>
          <a:p>
            <a:r>
              <a:rPr lang="en-US" dirty="0">
                <a:solidFill>
                  <a:srgbClr val="555555"/>
                </a:solidFill>
                <a:latin typeface="Tahoma" panose="020B0604030504040204" pitchFamily="34" charset="0"/>
              </a:rPr>
              <a:t>Table: Friend</a:t>
            </a:r>
          </a:p>
        </p:txBody>
      </p:sp>
      <p:sp>
        <p:nvSpPr>
          <p:cNvPr id="10" name="Rectangle 9">
            <a:extLst>
              <a:ext uri="{FF2B5EF4-FFF2-40B4-BE49-F238E27FC236}">
                <a16:creationId xmlns:a16="http://schemas.microsoft.com/office/drawing/2014/main" id="{20A39314-B080-5247-92F5-11A0ED209927}"/>
              </a:ext>
            </a:extLst>
          </p:cNvPr>
          <p:cNvSpPr/>
          <p:nvPr/>
        </p:nvSpPr>
        <p:spPr>
          <a:xfrm>
            <a:off x="1165347" y="1367840"/>
            <a:ext cx="7168953" cy="307777"/>
          </a:xfrm>
          <a:prstGeom prst="rect">
            <a:avLst/>
          </a:prstGeom>
        </p:spPr>
        <p:txBody>
          <a:bodyPr wrap="square">
            <a:spAutoFit/>
          </a:bodyPr>
          <a:lstStyle/>
          <a:p>
            <a:r>
              <a:rPr lang="en-US" dirty="0">
                <a:solidFill>
                  <a:srgbClr val="555555"/>
                </a:solidFill>
                <a:latin typeface="Tahoma" panose="020B0604030504040204" pitchFamily="34" charset="0"/>
              </a:rPr>
              <a:t>1, How would you design a system to recommend 2</a:t>
            </a:r>
            <a:r>
              <a:rPr lang="en-US" baseline="30000" dirty="0">
                <a:solidFill>
                  <a:srgbClr val="555555"/>
                </a:solidFill>
                <a:latin typeface="Tahoma" panose="020B0604030504040204" pitchFamily="34" charset="0"/>
              </a:rPr>
              <a:t>nd</a:t>
            </a:r>
            <a:r>
              <a:rPr lang="en-US" dirty="0">
                <a:solidFill>
                  <a:srgbClr val="555555"/>
                </a:solidFill>
                <a:latin typeface="Tahoma" panose="020B0604030504040204" pitchFamily="34" charset="0"/>
              </a:rPr>
              <a:t> degree friends to user?</a:t>
            </a:r>
          </a:p>
        </p:txBody>
      </p:sp>
    </p:spTree>
    <p:extLst>
      <p:ext uri="{BB962C8B-B14F-4D97-AF65-F5344CB8AC3E}">
        <p14:creationId xmlns:p14="http://schemas.microsoft.com/office/powerpoint/2010/main" val="42670854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1303800" y="598575"/>
            <a:ext cx="7030500" cy="528909"/>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SQL </a:t>
            </a:r>
            <a:r>
              <a:rPr lang="en" dirty="0" err="1"/>
              <a:t>面试题</a:t>
            </a:r>
            <a:r>
              <a:rPr lang="en" dirty="0"/>
              <a:t> - </a:t>
            </a:r>
            <a:r>
              <a:rPr lang="en" dirty="0" err="1"/>
              <a:t>示例</a:t>
            </a:r>
            <a:r>
              <a:rPr lang="en-US" altLang="zh-Hans" dirty="0"/>
              <a:t>4</a:t>
            </a:r>
            <a:r>
              <a:rPr lang="en" dirty="0"/>
              <a:t> - 1</a:t>
            </a:r>
            <a:endParaRPr dirty="0"/>
          </a:p>
        </p:txBody>
      </p:sp>
      <p:sp>
        <p:nvSpPr>
          <p:cNvPr id="8" name="Shape 492">
            <a:extLst>
              <a:ext uri="{FF2B5EF4-FFF2-40B4-BE49-F238E27FC236}">
                <a16:creationId xmlns:a16="http://schemas.microsoft.com/office/drawing/2014/main" id="{FF575A32-66A7-3146-9F59-F1FFAE7B8277}"/>
              </a:ext>
            </a:extLst>
          </p:cNvPr>
          <p:cNvSpPr txBox="1">
            <a:spLocks noGrp="1"/>
          </p:cNvSpPr>
          <p:nvPr>
            <p:ph type="body" idx="1"/>
          </p:nvPr>
        </p:nvSpPr>
        <p:spPr>
          <a:xfrm>
            <a:off x="1303800" y="1990050"/>
            <a:ext cx="7030500" cy="156337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500" dirty="0">
                <a:solidFill>
                  <a:srgbClr val="000000"/>
                </a:solidFill>
                <a:highlight>
                  <a:srgbClr val="FFFFFF"/>
                </a:highlight>
                <a:latin typeface="Arial"/>
                <a:ea typeface="Arial"/>
                <a:cs typeface="Arial"/>
                <a:sym typeface="Arial"/>
              </a:rPr>
              <a:t>1. </a:t>
            </a:r>
            <a:r>
              <a:rPr lang="en-US" sz="1500" dirty="0">
                <a:solidFill>
                  <a:srgbClr val="000000"/>
                </a:solidFill>
                <a:highlight>
                  <a:srgbClr val="FFFFFF"/>
                </a:highlight>
                <a:latin typeface="Arial"/>
                <a:ea typeface="Arial"/>
                <a:cs typeface="Arial"/>
                <a:sym typeface="Arial"/>
              </a:rPr>
              <a:t>What kind of users do you want to recommend</a:t>
            </a: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endParaRPr lang="en"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endParaRPr lang="en"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r>
              <a:rPr lang="en" sz="1500" dirty="0">
                <a:solidFill>
                  <a:srgbClr val="000000"/>
                </a:solidFill>
                <a:highlight>
                  <a:srgbClr val="FFFFFF"/>
                </a:highlight>
                <a:latin typeface="Arial"/>
                <a:ea typeface="Arial"/>
                <a:cs typeface="Arial"/>
                <a:sym typeface="Arial"/>
              </a:rPr>
              <a:t>2. </a:t>
            </a:r>
            <a:r>
              <a:rPr lang="en-US" sz="1500" dirty="0">
                <a:solidFill>
                  <a:srgbClr val="000000"/>
                </a:solidFill>
                <a:highlight>
                  <a:srgbClr val="FFFFFF"/>
                </a:highlight>
                <a:latin typeface="Arial"/>
                <a:ea typeface="Arial"/>
                <a:cs typeface="Arial"/>
                <a:sym typeface="Arial"/>
              </a:rPr>
              <a:t>How would you like to show your result?</a:t>
            </a: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endParaRPr sz="1500" dirty="0">
              <a:solidFill>
                <a:srgbClr val="000000"/>
              </a:solidFill>
              <a:highlight>
                <a:srgbClr val="FFFFFF"/>
              </a:highlight>
              <a:latin typeface="Arial"/>
              <a:ea typeface="Arial"/>
              <a:cs typeface="Arial"/>
              <a:sym typeface="Arial"/>
            </a:endParaRPr>
          </a:p>
        </p:txBody>
      </p:sp>
      <p:sp>
        <p:nvSpPr>
          <p:cNvPr id="2" name="Rectangle 1">
            <a:extLst>
              <a:ext uri="{FF2B5EF4-FFF2-40B4-BE49-F238E27FC236}">
                <a16:creationId xmlns:a16="http://schemas.microsoft.com/office/drawing/2014/main" id="{67D825ED-6FEC-6D45-9782-403882981935}"/>
              </a:ext>
            </a:extLst>
          </p:cNvPr>
          <p:cNvSpPr/>
          <p:nvPr/>
        </p:nvSpPr>
        <p:spPr>
          <a:xfrm>
            <a:off x="1303800" y="2445405"/>
            <a:ext cx="5920451" cy="307777"/>
          </a:xfrm>
          <a:prstGeom prst="rect">
            <a:avLst/>
          </a:prstGeom>
        </p:spPr>
        <p:txBody>
          <a:bodyPr wrap="square">
            <a:spAutoFit/>
          </a:bodyPr>
          <a:lstStyle/>
          <a:p>
            <a:pPr lvl="0"/>
            <a:r>
              <a:rPr lang="en-US" i="1" dirty="0">
                <a:solidFill>
                  <a:srgbClr val="FF0000"/>
                </a:solidFill>
                <a:highlight>
                  <a:srgbClr val="FFFFFF"/>
                </a:highlight>
              </a:rPr>
              <a:t>A: Have mutual friend but not friend</a:t>
            </a:r>
          </a:p>
        </p:txBody>
      </p:sp>
      <p:sp>
        <p:nvSpPr>
          <p:cNvPr id="3" name="Rectangle 2">
            <a:extLst>
              <a:ext uri="{FF2B5EF4-FFF2-40B4-BE49-F238E27FC236}">
                <a16:creationId xmlns:a16="http://schemas.microsoft.com/office/drawing/2014/main" id="{2F778FF5-75AC-D444-9A4B-F4C4FBD42147}"/>
              </a:ext>
            </a:extLst>
          </p:cNvPr>
          <p:cNvSpPr/>
          <p:nvPr/>
        </p:nvSpPr>
        <p:spPr>
          <a:xfrm>
            <a:off x="1303800" y="3491885"/>
            <a:ext cx="2823209" cy="307777"/>
          </a:xfrm>
          <a:prstGeom prst="rect">
            <a:avLst/>
          </a:prstGeom>
        </p:spPr>
        <p:txBody>
          <a:bodyPr wrap="none">
            <a:spAutoFit/>
          </a:bodyPr>
          <a:lstStyle/>
          <a:p>
            <a:pPr lvl="0"/>
            <a:r>
              <a:rPr lang="en-US" i="1" dirty="0">
                <a:solidFill>
                  <a:srgbClr val="FF0000"/>
                </a:solidFill>
                <a:highlight>
                  <a:srgbClr val="FFFFFF"/>
                </a:highlight>
              </a:rPr>
              <a:t>A: Pair of users. With duplicates?</a:t>
            </a:r>
          </a:p>
        </p:txBody>
      </p:sp>
      <p:sp>
        <p:nvSpPr>
          <p:cNvPr id="7" name="Rectangle 6">
            <a:extLst>
              <a:ext uri="{FF2B5EF4-FFF2-40B4-BE49-F238E27FC236}">
                <a16:creationId xmlns:a16="http://schemas.microsoft.com/office/drawing/2014/main" id="{FE0F1A49-FE7C-D047-A4B0-FFD85F89ED7A}"/>
              </a:ext>
            </a:extLst>
          </p:cNvPr>
          <p:cNvSpPr/>
          <p:nvPr/>
        </p:nvSpPr>
        <p:spPr>
          <a:xfrm>
            <a:off x="1165347" y="1367840"/>
            <a:ext cx="7168953" cy="307777"/>
          </a:xfrm>
          <a:prstGeom prst="rect">
            <a:avLst/>
          </a:prstGeom>
        </p:spPr>
        <p:txBody>
          <a:bodyPr wrap="square">
            <a:spAutoFit/>
          </a:bodyPr>
          <a:lstStyle/>
          <a:p>
            <a:r>
              <a:rPr lang="en-US" dirty="0">
                <a:solidFill>
                  <a:srgbClr val="555555"/>
                </a:solidFill>
                <a:latin typeface="Tahoma" panose="020B0604030504040204" pitchFamily="34" charset="0"/>
              </a:rPr>
              <a:t>How would you design a system to recommend 2</a:t>
            </a:r>
            <a:r>
              <a:rPr lang="en-US" baseline="30000" dirty="0">
                <a:solidFill>
                  <a:srgbClr val="555555"/>
                </a:solidFill>
                <a:latin typeface="Tahoma" panose="020B0604030504040204" pitchFamily="34" charset="0"/>
              </a:rPr>
              <a:t>nd</a:t>
            </a:r>
            <a:r>
              <a:rPr lang="en-US" dirty="0">
                <a:solidFill>
                  <a:srgbClr val="555555"/>
                </a:solidFill>
                <a:latin typeface="Tahoma" panose="020B0604030504040204" pitchFamily="34" charset="0"/>
              </a:rPr>
              <a:t> degree friends to user?</a:t>
            </a:r>
          </a:p>
        </p:txBody>
      </p:sp>
    </p:spTree>
    <p:extLst>
      <p:ext uri="{BB962C8B-B14F-4D97-AF65-F5344CB8AC3E}">
        <p14:creationId xmlns:p14="http://schemas.microsoft.com/office/powerpoint/2010/main" val="178308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1303800" y="598575"/>
            <a:ext cx="7030500" cy="528909"/>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SQL </a:t>
            </a:r>
            <a:r>
              <a:rPr lang="en" dirty="0" err="1"/>
              <a:t>面试题</a:t>
            </a:r>
            <a:r>
              <a:rPr lang="en" dirty="0"/>
              <a:t> - </a:t>
            </a:r>
            <a:r>
              <a:rPr lang="en" dirty="0" err="1"/>
              <a:t>示例</a:t>
            </a:r>
            <a:r>
              <a:rPr lang="en-US" altLang="zh-Hans" dirty="0"/>
              <a:t>4</a:t>
            </a:r>
            <a:r>
              <a:rPr lang="en" dirty="0"/>
              <a:t> - 1</a:t>
            </a:r>
            <a:endParaRPr dirty="0"/>
          </a:p>
        </p:txBody>
      </p:sp>
      <p:sp>
        <p:nvSpPr>
          <p:cNvPr id="6" name="Rectangle 5">
            <a:extLst>
              <a:ext uri="{FF2B5EF4-FFF2-40B4-BE49-F238E27FC236}">
                <a16:creationId xmlns:a16="http://schemas.microsoft.com/office/drawing/2014/main" id="{5B81D52A-ACD1-F748-88F0-429288CD8FEE}"/>
              </a:ext>
            </a:extLst>
          </p:cNvPr>
          <p:cNvSpPr/>
          <p:nvPr/>
        </p:nvSpPr>
        <p:spPr>
          <a:xfrm>
            <a:off x="1159776" y="1129553"/>
            <a:ext cx="4561085" cy="3808735"/>
          </a:xfrm>
          <a:prstGeom prst="rect">
            <a:avLst/>
          </a:prstGeom>
        </p:spPr>
        <p:txBody>
          <a:bodyPr wrap="square">
            <a:spAutoFit/>
          </a:bodyPr>
          <a:lstStyle/>
          <a:p>
            <a:pPr marL="146050">
              <a:lnSpc>
                <a:spcPct val="115000"/>
              </a:lnSpc>
              <a:buClr>
                <a:schemeClr val="dk2"/>
              </a:buClr>
              <a:buSzPts val="1300"/>
            </a:pPr>
            <a:r>
              <a:rPr lang="en-US" dirty="0">
                <a:solidFill>
                  <a:schemeClr val="dk2"/>
                </a:solidFill>
                <a:latin typeface="Nunito"/>
                <a:sym typeface="Nunito"/>
              </a:rPr>
              <a:t>SELECT second.uid1,</a:t>
            </a:r>
          </a:p>
          <a:p>
            <a:pPr marL="146050">
              <a:lnSpc>
                <a:spcPct val="115000"/>
              </a:lnSpc>
              <a:buClr>
                <a:schemeClr val="dk2"/>
              </a:buClr>
              <a:buSzPts val="1300"/>
            </a:pPr>
            <a:r>
              <a:rPr lang="en-US" dirty="0">
                <a:solidFill>
                  <a:schemeClr val="dk2"/>
                </a:solidFill>
                <a:latin typeface="Nunito"/>
                <a:sym typeface="Nunito"/>
              </a:rPr>
              <a:t>              second.uid2,</a:t>
            </a:r>
          </a:p>
          <a:p>
            <a:pPr marL="146050">
              <a:lnSpc>
                <a:spcPct val="115000"/>
              </a:lnSpc>
              <a:buClr>
                <a:schemeClr val="dk2"/>
              </a:buClr>
              <a:buSzPts val="1300"/>
            </a:pPr>
            <a:r>
              <a:rPr lang="en-US" dirty="0">
                <a:solidFill>
                  <a:schemeClr val="dk2"/>
                </a:solidFill>
                <a:latin typeface="Nunito"/>
                <a:sym typeface="Nunito"/>
              </a:rPr>
              <a:t>              </a:t>
            </a:r>
            <a:r>
              <a:rPr lang="en-US" dirty="0" err="1">
                <a:solidFill>
                  <a:schemeClr val="dk2"/>
                </a:solidFill>
                <a:latin typeface="Nunito"/>
                <a:sym typeface="Nunito"/>
              </a:rPr>
              <a:t>mutual_friends</a:t>
            </a:r>
            <a:endParaRPr lang="en-US" dirty="0">
              <a:solidFill>
                <a:schemeClr val="dk2"/>
              </a:solidFill>
              <a:latin typeface="Nunito"/>
              <a:sym typeface="Nunito"/>
            </a:endParaRPr>
          </a:p>
          <a:p>
            <a:pPr marL="146050">
              <a:lnSpc>
                <a:spcPct val="115000"/>
              </a:lnSpc>
              <a:buClr>
                <a:schemeClr val="dk2"/>
              </a:buClr>
              <a:buSzPts val="1300"/>
            </a:pPr>
            <a:r>
              <a:rPr lang="en-US" dirty="0">
                <a:solidFill>
                  <a:schemeClr val="dk2"/>
                </a:solidFill>
                <a:latin typeface="Nunito"/>
                <a:sym typeface="Nunito"/>
              </a:rPr>
              <a:t>FROM (SELECT f1.uid1 AS uid1, </a:t>
            </a:r>
          </a:p>
          <a:p>
            <a:pPr marL="146050">
              <a:lnSpc>
                <a:spcPct val="115000"/>
              </a:lnSpc>
              <a:buClr>
                <a:schemeClr val="dk2"/>
              </a:buClr>
              <a:buSzPts val="1300"/>
            </a:pPr>
            <a:r>
              <a:rPr lang="en-US" dirty="0">
                <a:solidFill>
                  <a:schemeClr val="dk2"/>
                </a:solidFill>
                <a:latin typeface="Nunito"/>
                <a:sym typeface="Nunito"/>
              </a:rPr>
              <a:t>              f2.uid2 AS uid2,</a:t>
            </a:r>
          </a:p>
          <a:p>
            <a:pPr marL="146050">
              <a:lnSpc>
                <a:spcPct val="115000"/>
              </a:lnSpc>
              <a:buClr>
                <a:schemeClr val="dk2"/>
              </a:buClr>
              <a:buSzPts val="1300"/>
            </a:pPr>
            <a:r>
              <a:rPr lang="en-US" dirty="0">
                <a:solidFill>
                  <a:schemeClr val="dk2"/>
                </a:solidFill>
                <a:latin typeface="Nunito"/>
                <a:sym typeface="Nunito"/>
              </a:rPr>
              <a:t>              COUNT(distinct f1.uid2) AS </a:t>
            </a:r>
            <a:r>
              <a:rPr lang="en-US" dirty="0" err="1">
                <a:solidFill>
                  <a:schemeClr val="dk2"/>
                </a:solidFill>
                <a:latin typeface="Nunito"/>
                <a:sym typeface="Nunito"/>
              </a:rPr>
              <a:t>mutual_friends</a:t>
            </a:r>
            <a:r>
              <a:rPr lang="en-US" dirty="0">
                <a:solidFill>
                  <a:schemeClr val="dk2"/>
                </a:solidFill>
                <a:latin typeface="Nunito"/>
                <a:sym typeface="Nunito"/>
              </a:rPr>
              <a:t>                  FROM friend f1             </a:t>
            </a:r>
          </a:p>
          <a:p>
            <a:pPr marL="146050">
              <a:lnSpc>
                <a:spcPct val="115000"/>
              </a:lnSpc>
              <a:buClr>
                <a:schemeClr val="dk2"/>
              </a:buClr>
              <a:buSzPts val="1300"/>
            </a:pPr>
            <a:r>
              <a:rPr lang="en-US" dirty="0">
                <a:solidFill>
                  <a:schemeClr val="dk2"/>
                </a:solidFill>
                <a:latin typeface="Nunito"/>
                <a:sym typeface="Nunito"/>
              </a:rPr>
              <a:t>JOIN friend f2              </a:t>
            </a:r>
          </a:p>
          <a:p>
            <a:pPr marL="146050">
              <a:lnSpc>
                <a:spcPct val="115000"/>
              </a:lnSpc>
              <a:buClr>
                <a:schemeClr val="dk2"/>
              </a:buClr>
              <a:buSzPts val="1300"/>
            </a:pPr>
            <a:r>
              <a:rPr lang="en-US" dirty="0">
                <a:solidFill>
                  <a:schemeClr val="dk2"/>
                </a:solidFill>
                <a:latin typeface="Nunito"/>
                <a:sym typeface="Nunito"/>
              </a:rPr>
              <a:t>ON f1.uid2 = f2.uid1             </a:t>
            </a:r>
          </a:p>
          <a:p>
            <a:pPr marL="146050">
              <a:lnSpc>
                <a:spcPct val="115000"/>
              </a:lnSpc>
              <a:buClr>
                <a:schemeClr val="dk2"/>
              </a:buClr>
              <a:buSzPts val="1300"/>
            </a:pPr>
            <a:r>
              <a:rPr lang="en-US" dirty="0">
                <a:solidFill>
                  <a:schemeClr val="dk2"/>
                </a:solidFill>
                <a:latin typeface="Nunito"/>
                <a:sym typeface="Nunito"/>
              </a:rPr>
              <a:t>AND f1.uid1 &lt; f2.uid2             </a:t>
            </a:r>
          </a:p>
          <a:p>
            <a:pPr marL="146050">
              <a:lnSpc>
                <a:spcPct val="115000"/>
              </a:lnSpc>
              <a:buClr>
                <a:schemeClr val="dk2"/>
              </a:buClr>
              <a:buSzPts val="1300"/>
            </a:pPr>
            <a:r>
              <a:rPr lang="en-US" dirty="0">
                <a:solidFill>
                  <a:schemeClr val="dk2"/>
                </a:solidFill>
                <a:latin typeface="Nunito"/>
                <a:sym typeface="Nunito"/>
              </a:rPr>
              <a:t>GROUP BY f1.uid1, f2.uid2) second</a:t>
            </a:r>
          </a:p>
          <a:p>
            <a:pPr marL="146050">
              <a:lnSpc>
                <a:spcPct val="115000"/>
              </a:lnSpc>
              <a:buClr>
                <a:schemeClr val="dk2"/>
              </a:buClr>
              <a:buSzPts val="1300"/>
            </a:pPr>
            <a:endParaRPr lang="en-US" dirty="0">
              <a:solidFill>
                <a:schemeClr val="dk2"/>
              </a:solidFill>
              <a:latin typeface="Nunito"/>
              <a:sym typeface="Nunito"/>
            </a:endParaRPr>
          </a:p>
          <a:p>
            <a:pPr marL="146050">
              <a:lnSpc>
                <a:spcPct val="115000"/>
              </a:lnSpc>
              <a:buClr>
                <a:schemeClr val="dk2"/>
              </a:buClr>
              <a:buSzPts val="1300"/>
            </a:pPr>
            <a:r>
              <a:rPr lang="en-US" dirty="0">
                <a:solidFill>
                  <a:schemeClr val="dk2"/>
                </a:solidFill>
                <a:latin typeface="Nunito"/>
                <a:sym typeface="Nunito"/>
              </a:rPr>
              <a:t>LEFT OUTER JOIN friend</a:t>
            </a:r>
          </a:p>
          <a:p>
            <a:pPr marL="146050">
              <a:lnSpc>
                <a:spcPct val="115000"/>
              </a:lnSpc>
              <a:buClr>
                <a:schemeClr val="dk2"/>
              </a:buClr>
              <a:buSzPts val="1300"/>
            </a:pPr>
            <a:r>
              <a:rPr lang="en-US" dirty="0">
                <a:solidFill>
                  <a:schemeClr val="dk2"/>
                </a:solidFill>
                <a:latin typeface="Nunito"/>
                <a:sym typeface="Nunito"/>
              </a:rPr>
              <a:t>ON second.uid1 = friend.uid1</a:t>
            </a:r>
          </a:p>
          <a:p>
            <a:pPr marL="146050">
              <a:lnSpc>
                <a:spcPct val="115000"/>
              </a:lnSpc>
              <a:buClr>
                <a:schemeClr val="dk2"/>
              </a:buClr>
              <a:buSzPts val="1300"/>
            </a:pPr>
            <a:r>
              <a:rPr lang="en-US" dirty="0">
                <a:solidFill>
                  <a:schemeClr val="dk2"/>
                </a:solidFill>
                <a:latin typeface="Nunito"/>
                <a:sym typeface="Nunito"/>
              </a:rPr>
              <a:t>AND second.uid2 = friend.uid2</a:t>
            </a:r>
          </a:p>
          <a:p>
            <a:pPr marL="146050">
              <a:lnSpc>
                <a:spcPct val="115000"/>
              </a:lnSpc>
              <a:buClr>
                <a:schemeClr val="dk2"/>
              </a:buClr>
              <a:buSzPts val="1300"/>
            </a:pPr>
            <a:r>
              <a:rPr lang="en-US" dirty="0">
                <a:solidFill>
                  <a:schemeClr val="dk2"/>
                </a:solidFill>
                <a:latin typeface="Nunito"/>
                <a:sym typeface="Nunito"/>
              </a:rPr>
              <a:t>WHERE friend.uid2 IS NULL</a:t>
            </a:r>
          </a:p>
        </p:txBody>
      </p:sp>
    </p:spTree>
    <p:extLst>
      <p:ext uri="{BB962C8B-B14F-4D97-AF65-F5344CB8AC3E}">
        <p14:creationId xmlns:p14="http://schemas.microsoft.com/office/powerpoint/2010/main" val="17868533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1303800" y="598575"/>
            <a:ext cx="7030500" cy="528909"/>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SQL </a:t>
            </a:r>
            <a:r>
              <a:rPr lang="en" dirty="0" err="1"/>
              <a:t>面试题</a:t>
            </a:r>
            <a:r>
              <a:rPr lang="en" dirty="0"/>
              <a:t> - </a:t>
            </a:r>
            <a:r>
              <a:rPr lang="en" dirty="0" err="1"/>
              <a:t>示例</a:t>
            </a:r>
            <a:r>
              <a:rPr lang="en-US" altLang="zh-Hans" dirty="0"/>
              <a:t>4</a:t>
            </a:r>
            <a:r>
              <a:rPr lang="en" dirty="0"/>
              <a:t> - 2</a:t>
            </a:r>
            <a:endParaRPr dirty="0"/>
          </a:p>
        </p:txBody>
      </p:sp>
      <p:graphicFrame>
        <p:nvGraphicFramePr>
          <p:cNvPr id="4" name="Table 3">
            <a:extLst>
              <a:ext uri="{FF2B5EF4-FFF2-40B4-BE49-F238E27FC236}">
                <a16:creationId xmlns:a16="http://schemas.microsoft.com/office/drawing/2014/main" id="{D6CA2FFB-C341-594D-83CA-3652FC87884A}"/>
              </a:ext>
            </a:extLst>
          </p:cNvPr>
          <p:cNvGraphicFramePr>
            <a:graphicFrameLocks noGrp="1"/>
          </p:cNvGraphicFramePr>
          <p:nvPr/>
        </p:nvGraphicFramePr>
        <p:xfrm>
          <a:off x="1704603" y="2291171"/>
          <a:ext cx="2202888" cy="2131337"/>
        </p:xfrm>
        <a:graphic>
          <a:graphicData uri="http://schemas.openxmlformats.org/drawingml/2006/table">
            <a:tbl>
              <a:tblPr>
                <a:tableStyleId>{2EDDCA71-C1F1-4830-809A-BECE72603488}</a:tableStyleId>
              </a:tblPr>
              <a:tblGrid>
                <a:gridCol w="1101444">
                  <a:extLst>
                    <a:ext uri="{9D8B030D-6E8A-4147-A177-3AD203B41FA5}">
                      <a16:colId xmlns:a16="http://schemas.microsoft.com/office/drawing/2014/main" val="3559982452"/>
                    </a:ext>
                  </a:extLst>
                </a:gridCol>
                <a:gridCol w="1101444">
                  <a:extLst>
                    <a:ext uri="{9D8B030D-6E8A-4147-A177-3AD203B41FA5}">
                      <a16:colId xmlns:a16="http://schemas.microsoft.com/office/drawing/2014/main" val="2009909348"/>
                    </a:ext>
                  </a:extLst>
                </a:gridCol>
              </a:tblGrid>
              <a:tr h="404892">
                <a:tc>
                  <a:txBody>
                    <a:bodyPr/>
                    <a:lstStyle/>
                    <a:p>
                      <a:pPr algn="ctr" fontAlgn="b"/>
                      <a:r>
                        <a:rPr lang="en-US" sz="1200" u="none" strike="noStrike" dirty="0">
                          <a:effectLst/>
                        </a:rPr>
                        <a:t>UID1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UID2</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31893848"/>
                  </a:ext>
                </a:extLst>
              </a:tr>
              <a:tr h="246635">
                <a:tc>
                  <a:txBody>
                    <a:bodyPr/>
                    <a:lstStyle/>
                    <a:p>
                      <a:pPr algn="ctr" fontAlgn="b"/>
                      <a:r>
                        <a:rPr lang="en-US" sz="1400" b="0" i="0" u="none" strike="noStrike" dirty="0">
                          <a:solidFill>
                            <a:srgbClr val="555555"/>
                          </a:solidFill>
                          <a:effectLst/>
                          <a:latin typeface="Tahoma" panose="020B0604030504040204" pitchFamily="34" charset="0"/>
                        </a:rPr>
                        <a:t>A</a:t>
                      </a:r>
                    </a:p>
                  </a:txBody>
                  <a:tcPr marL="9525" marR="9525" marT="9525" marB="0" anchor="b"/>
                </a:tc>
                <a:tc>
                  <a:txBody>
                    <a:bodyPr/>
                    <a:lstStyle/>
                    <a:p>
                      <a:pPr algn="ctr" fontAlgn="b"/>
                      <a:r>
                        <a:rPr lang="en-US" sz="1200" u="none" strike="noStrike" dirty="0">
                          <a:effectLst/>
                        </a:rPr>
                        <a:t>B</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7948116"/>
                  </a:ext>
                </a:extLst>
              </a:tr>
              <a:tr h="246635">
                <a:tc>
                  <a:txBody>
                    <a:bodyPr/>
                    <a:lstStyle/>
                    <a:p>
                      <a:pPr algn="ctr" fontAlgn="b"/>
                      <a:r>
                        <a:rPr lang="en-US" sz="1400" u="none" strike="noStrike" dirty="0">
                          <a:effectLst/>
                        </a:rPr>
                        <a:t>A </a:t>
                      </a:r>
                      <a:endParaRPr lang="en-US" sz="1400" b="0" i="0" u="none" strike="noStrike" dirty="0">
                        <a:solidFill>
                          <a:srgbClr val="555555"/>
                        </a:solidFill>
                        <a:effectLst/>
                        <a:latin typeface="Tahoma" panose="020B0604030504040204" pitchFamily="34" charset="0"/>
                      </a:endParaRP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C</a:t>
                      </a:r>
                    </a:p>
                  </a:txBody>
                  <a:tcPr marL="9525" marR="9525" marT="9525" marB="0" anchor="b"/>
                </a:tc>
                <a:extLst>
                  <a:ext uri="{0D108BD9-81ED-4DB2-BD59-A6C34878D82A}">
                    <a16:rowId xmlns:a16="http://schemas.microsoft.com/office/drawing/2014/main" val="3911000966"/>
                  </a:ext>
                </a:extLst>
              </a:tr>
              <a:tr h="246635">
                <a:tc>
                  <a:txBody>
                    <a:bodyPr/>
                    <a:lstStyle/>
                    <a:p>
                      <a:pPr algn="ctr" fontAlgn="b"/>
                      <a:r>
                        <a:rPr lang="en-US" sz="1400" b="0" i="0" u="none" strike="noStrike" dirty="0">
                          <a:solidFill>
                            <a:srgbClr val="555555"/>
                          </a:solidFill>
                          <a:effectLst/>
                          <a:latin typeface="Tahoma" panose="020B0604030504040204" pitchFamily="34" charset="0"/>
                        </a:rPr>
                        <a:t>B</a:t>
                      </a:r>
                    </a:p>
                  </a:txBody>
                  <a:tcPr marL="9525" marR="9525" marT="9525" marB="0" anchor="b"/>
                </a:tc>
                <a:tc>
                  <a:txBody>
                    <a:bodyPr/>
                    <a:lstStyle/>
                    <a:p>
                      <a:pPr algn="ctr" fontAlgn="b"/>
                      <a:r>
                        <a:rPr lang="en-US" sz="1200" u="none" strike="noStrike" dirty="0">
                          <a:effectLst/>
                        </a:rPr>
                        <a:t>A</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5307267"/>
                  </a:ext>
                </a:extLst>
              </a:tr>
              <a:tr h="246635">
                <a:tc>
                  <a:txBody>
                    <a:bodyPr/>
                    <a:lstStyle/>
                    <a:p>
                      <a:pPr algn="ctr" fontAlgn="b"/>
                      <a:r>
                        <a:rPr lang="en-US" sz="1400" b="0" i="0" u="none" strike="noStrike" dirty="0">
                          <a:solidFill>
                            <a:srgbClr val="555555"/>
                          </a:solidFill>
                          <a:effectLst/>
                          <a:latin typeface="Tahoma" panose="020B0604030504040204" pitchFamily="34" charset="0"/>
                        </a:rPr>
                        <a:t>B</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C</a:t>
                      </a:r>
                    </a:p>
                  </a:txBody>
                  <a:tcPr marL="9525" marR="9525" marT="9525" marB="0" anchor="b"/>
                </a:tc>
                <a:extLst>
                  <a:ext uri="{0D108BD9-81ED-4DB2-BD59-A6C34878D82A}">
                    <a16:rowId xmlns:a16="http://schemas.microsoft.com/office/drawing/2014/main" val="3839082282"/>
                  </a:ext>
                </a:extLst>
              </a:tr>
              <a:tr h="246635">
                <a:tc>
                  <a:txBody>
                    <a:bodyPr/>
                    <a:lstStyle/>
                    <a:p>
                      <a:pPr algn="ctr" fontAlgn="b"/>
                      <a:r>
                        <a:rPr lang="en-US" sz="1400" b="0" i="0" u="none" strike="noStrike" dirty="0">
                          <a:solidFill>
                            <a:srgbClr val="555555"/>
                          </a:solidFill>
                          <a:effectLst/>
                          <a:latin typeface="Tahoma" panose="020B0604030504040204" pitchFamily="34" charset="0"/>
                        </a:rPr>
                        <a:t>B</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D</a:t>
                      </a:r>
                    </a:p>
                  </a:txBody>
                  <a:tcPr marL="9525" marR="9525" marT="9525" marB="0" anchor="b"/>
                </a:tc>
                <a:extLst>
                  <a:ext uri="{0D108BD9-81ED-4DB2-BD59-A6C34878D82A}">
                    <a16:rowId xmlns:a16="http://schemas.microsoft.com/office/drawing/2014/main" val="2728080141"/>
                  </a:ext>
                </a:extLst>
              </a:tr>
              <a:tr h="246635">
                <a:tc>
                  <a:txBody>
                    <a:bodyPr/>
                    <a:lstStyle/>
                    <a:p>
                      <a:pPr algn="ctr" fontAlgn="b"/>
                      <a:r>
                        <a:rPr lang="en-US" sz="1400" b="0" i="0" u="none" strike="noStrike" dirty="0">
                          <a:solidFill>
                            <a:srgbClr val="555555"/>
                          </a:solidFill>
                          <a:effectLst/>
                          <a:latin typeface="Tahoma" panose="020B0604030504040204" pitchFamily="34" charset="0"/>
                        </a:rPr>
                        <a:t>C</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A</a:t>
                      </a:r>
                    </a:p>
                  </a:txBody>
                  <a:tcPr marL="9525" marR="9525" marT="9525" marB="0" anchor="b"/>
                </a:tc>
                <a:extLst>
                  <a:ext uri="{0D108BD9-81ED-4DB2-BD59-A6C34878D82A}">
                    <a16:rowId xmlns:a16="http://schemas.microsoft.com/office/drawing/2014/main" val="2907833319"/>
                  </a:ext>
                </a:extLst>
              </a:tr>
              <a:tr h="246635">
                <a:tc>
                  <a:txBody>
                    <a:bodyPr/>
                    <a:lstStyle/>
                    <a:p>
                      <a:pPr algn="ctr" fontAlgn="b"/>
                      <a:r>
                        <a:rPr lang="en-US" sz="1400" b="0" i="0" u="none" strike="noStrike" dirty="0">
                          <a:solidFill>
                            <a:srgbClr val="555555"/>
                          </a:solidFill>
                          <a:effectLst/>
                          <a:latin typeface="Tahoma" panose="020B0604030504040204" pitchFamily="34" charset="0"/>
                        </a:rPr>
                        <a:t>D</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C</a:t>
                      </a:r>
                    </a:p>
                  </a:txBody>
                  <a:tcPr marL="9525" marR="9525" marT="9525" marB="0" anchor="b"/>
                </a:tc>
                <a:extLst>
                  <a:ext uri="{0D108BD9-81ED-4DB2-BD59-A6C34878D82A}">
                    <a16:rowId xmlns:a16="http://schemas.microsoft.com/office/drawing/2014/main" val="971680817"/>
                  </a:ext>
                </a:extLst>
              </a:tr>
            </a:tbl>
          </a:graphicData>
        </a:graphic>
      </p:graphicFrame>
      <p:sp>
        <p:nvSpPr>
          <p:cNvPr id="5" name="Rectangle 4">
            <a:extLst>
              <a:ext uri="{FF2B5EF4-FFF2-40B4-BE49-F238E27FC236}">
                <a16:creationId xmlns:a16="http://schemas.microsoft.com/office/drawing/2014/main" id="{82A67506-C978-E041-94F8-B77B07D0EFAD}"/>
              </a:ext>
            </a:extLst>
          </p:cNvPr>
          <p:cNvSpPr/>
          <p:nvPr/>
        </p:nvSpPr>
        <p:spPr>
          <a:xfrm>
            <a:off x="1925838" y="1983394"/>
            <a:ext cx="1231427" cy="307777"/>
          </a:xfrm>
          <a:prstGeom prst="rect">
            <a:avLst/>
          </a:prstGeom>
        </p:spPr>
        <p:txBody>
          <a:bodyPr wrap="none">
            <a:spAutoFit/>
          </a:bodyPr>
          <a:lstStyle/>
          <a:p>
            <a:r>
              <a:rPr lang="en-US" dirty="0">
                <a:solidFill>
                  <a:srgbClr val="555555"/>
                </a:solidFill>
                <a:latin typeface="Tahoma" panose="020B0604030504040204" pitchFamily="34" charset="0"/>
              </a:rPr>
              <a:t>Table: Friend</a:t>
            </a:r>
          </a:p>
        </p:txBody>
      </p:sp>
      <p:sp>
        <p:nvSpPr>
          <p:cNvPr id="10" name="Rectangle 9">
            <a:extLst>
              <a:ext uri="{FF2B5EF4-FFF2-40B4-BE49-F238E27FC236}">
                <a16:creationId xmlns:a16="http://schemas.microsoft.com/office/drawing/2014/main" id="{20A39314-B080-5247-92F5-11A0ED209927}"/>
              </a:ext>
            </a:extLst>
          </p:cNvPr>
          <p:cNvSpPr/>
          <p:nvPr/>
        </p:nvSpPr>
        <p:spPr>
          <a:xfrm>
            <a:off x="1165347" y="1220455"/>
            <a:ext cx="7168953" cy="738664"/>
          </a:xfrm>
          <a:prstGeom prst="rect">
            <a:avLst/>
          </a:prstGeom>
        </p:spPr>
        <p:txBody>
          <a:bodyPr wrap="square">
            <a:spAutoFit/>
          </a:bodyPr>
          <a:lstStyle/>
          <a:p>
            <a:r>
              <a:rPr lang="en-US" dirty="0">
                <a:solidFill>
                  <a:srgbClr val="555555"/>
                </a:solidFill>
                <a:latin typeface="Tahoma" panose="020B0604030504040204" pitchFamily="34" charset="0"/>
              </a:rPr>
              <a:t>2, You have another table of user’s job applications. You want to find users’ friends who have applied to at least 3 job postings as them as their career buddy and recommend jobs that the user’s career buddy have applied to but the user haven’t</a:t>
            </a:r>
          </a:p>
        </p:txBody>
      </p:sp>
      <p:sp>
        <p:nvSpPr>
          <p:cNvPr id="6" name="Rectangle 5">
            <a:extLst>
              <a:ext uri="{FF2B5EF4-FFF2-40B4-BE49-F238E27FC236}">
                <a16:creationId xmlns:a16="http://schemas.microsoft.com/office/drawing/2014/main" id="{5CFEFD5D-F711-CC4C-915E-843B7960E185}"/>
              </a:ext>
            </a:extLst>
          </p:cNvPr>
          <p:cNvSpPr/>
          <p:nvPr/>
        </p:nvSpPr>
        <p:spPr>
          <a:xfrm>
            <a:off x="5102792" y="1977527"/>
            <a:ext cx="1011815" cy="307777"/>
          </a:xfrm>
          <a:prstGeom prst="rect">
            <a:avLst/>
          </a:prstGeom>
        </p:spPr>
        <p:txBody>
          <a:bodyPr wrap="none">
            <a:spAutoFit/>
          </a:bodyPr>
          <a:lstStyle/>
          <a:p>
            <a:r>
              <a:rPr lang="en-US" dirty="0">
                <a:solidFill>
                  <a:srgbClr val="555555"/>
                </a:solidFill>
                <a:latin typeface="Tahoma" panose="020B0604030504040204" pitchFamily="34" charset="0"/>
              </a:rPr>
              <a:t>Table: Job</a:t>
            </a:r>
          </a:p>
        </p:txBody>
      </p:sp>
      <p:graphicFrame>
        <p:nvGraphicFramePr>
          <p:cNvPr id="7" name="Table 6">
            <a:extLst>
              <a:ext uri="{FF2B5EF4-FFF2-40B4-BE49-F238E27FC236}">
                <a16:creationId xmlns:a16="http://schemas.microsoft.com/office/drawing/2014/main" id="{FA3A8D97-DDD8-444B-9809-BE7F20875BDC}"/>
              </a:ext>
            </a:extLst>
          </p:cNvPr>
          <p:cNvGraphicFramePr>
            <a:graphicFrameLocks noGrp="1"/>
          </p:cNvGraphicFramePr>
          <p:nvPr>
            <p:extLst>
              <p:ext uri="{D42A27DB-BD31-4B8C-83A1-F6EECF244321}">
                <p14:modId xmlns:p14="http://schemas.microsoft.com/office/powerpoint/2010/main" val="1504027084"/>
              </p:ext>
            </p:extLst>
          </p:nvPr>
        </p:nvGraphicFramePr>
        <p:xfrm>
          <a:off x="4819050" y="2291171"/>
          <a:ext cx="2202888" cy="2377972"/>
        </p:xfrm>
        <a:graphic>
          <a:graphicData uri="http://schemas.openxmlformats.org/drawingml/2006/table">
            <a:tbl>
              <a:tblPr>
                <a:tableStyleId>{2EDDCA71-C1F1-4830-809A-BECE72603488}</a:tableStyleId>
              </a:tblPr>
              <a:tblGrid>
                <a:gridCol w="1101444">
                  <a:extLst>
                    <a:ext uri="{9D8B030D-6E8A-4147-A177-3AD203B41FA5}">
                      <a16:colId xmlns:a16="http://schemas.microsoft.com/office/drawing/2014/main" val="3559982452"/>
                    </a:ext>
                  </a:extLst>
                </a:gridCol>
                <a:gridCol w="1101444">
                  <a:extLst>
                    <a:ext uri="{9D8B030D-6E8A-4147-A177-3AD203B41FA5}">
                      <a16:colId xmlns:a16="http://schemas.microsoft.com/office/drawing/2014/main" val="2009909348"/>
                    </a:ext>
                  </a:extLst>
                </a:gridCol>
              </a:tblGrid>
              <a:tr h="404892">
                <a:tc>
                  <a:txBody>
                    <a:bodyPr/>
                    <a:lstStyle/>
                    <a:p>
                      <a:pPr algn="ctr" fontAlgn="b"/>
                      <a:r>
                        <a:rPr lang="en-US" sz="1200" u="none" strike="noStrike" dirty="0">
                          <a:effectLst/>
                        </a:rPr>
                        <a:t>UID</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err="1">
                          <a:effectLst/>
                        </a:rPr>
                        <a:t>Jobid</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31893848"/>
                  </a:ext>
                </a:extLst>
              </a:tr>
              <a:tr h="246635">
                <a:tc>
                  <a:txBody>
                    <a:bodyPr/>
                    <a:lstStyle/>
                    <a:p>
                      <a:pPr algn="ctr" fontAlgn="b"/>
                      <a:r>
                        <a:rPr lang="en-US" sz="1400" b="0" i="0" u="none" strike="noStrike" dirty="0">
                          <a:solidFill>
                            <a:srgbClr val="555555"/>
                          </a:solidFill>
                          <a:effectLst/>
                          <a:latin typeface="Tahoma" panose="020B0604030504040204" pitchFamily="34" charset="0"/>
                        </a:rPr>
                        <a:t>A</a:t>
                      </a:r>
                    </a:p>
                  </a:txBody>
                  <a:tcPr marL="9525" marR="9525" marT="9525" marB="0" anchor="b"/>
                </a:tc>
                <a:tc>
                  <a:txBody>
                    <a:bodyPr/>
                    <a:lstStyle/>
                    <a:p>
                      <a:pPr algn="ctr" fontAlgn="b"/>
                      <a:r>
                        <a:rPr lang="en-US" sz="1200" u="none" strike="noStrike" dirty="0">
                          <a:effectLst/>
                        </a:rPr>
                        <a:t>11</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7948116"/>
                  </a:ext>
                </a:extLst>
              </a:tr>
              <a:tr h="246635">
                <a:tc>
                  <a:txBody>
                    <a:bodyPr/>
                    <a:lstStyle/>
                    <a:p>
                      <a:pPr algn="ctr" fontAlgn="b"/>
                      <a:r>
                        <a:rPr lang="en-US" sz="1400" u="none" strike="noStrike" dirty="0">
                          <a:effectLst/>
                        </a:rPr>
                        <a:t>A </a:t>
                      </a:r>
                      <a:endParaRPr lang="en-US" sz="1400" b="0" i="0" u="none" strike="noStrike" dirty="0">
                        <a:solidFill>
                          <a:srgbClr val="555555"/>
                        </a:solidFill>
                        <a:effectLst/>
                        <a:latin typeface="Tahoma" panose="020B0604030504040204" pitchFamily="34" charset="0"/>
                      </a:endParaRP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12</a:t>
                      </a:r>
                    </a:p>
                  </a:txBody>
                  <a:tcPr marL="9525" marR="9525" marT="9525" marB="0" anchor="b"/>
                </a:tc>
                <a:extLst>
                  <a:ext uri="{0D108BD9-81ED-4DB2-BD59-A6C34878D82A}">
                    <a16:rowId xmlns:a16="http://schemas.microsoft.com/office/drawing/2014/main" val="3911000966"/>
                  </a:ext>
                </a:extLst>
              </a:tr>
              <a:tr h="246635">
                <a:tc>
                  <a:txBody>
                    <a:bodyPr/>
                    <a:lstStyle/>
                    <a:p>
                      <a:pPr algn="ctr" fontAlgn="b"/>
                      <a:r>
                        <a:rPr lang="en-US" sz="1400" b="0" i="0" u="none" strike="noStrike" dirty="0">
                          <a:solidFill>
                            <a:srgbClr val="555555"/>
                          </a:solidFill>
                          <a:effectLst/>
                          <a:latin typeface="Tahoma" panose="020B0604030504040204" pitchFamily="34" charset="0"/>
                        </a:rPr>
                        <a:t>A</a:t>
                      </a:r>
                    </a:p>
                  </a:txBody>
                  <a:tcPr marL="9525" marR="9525" marT="9525" marB="0" anchor="b"/>
                </a:tc>
                <a:tc>
                  <a:txBody>
                    <a:bodyPr/>
                    <a:lstStyle/>
                    <a:p>
                      <a:pPr algn="ctr" fontAlgn="b"/>
                      <a:r>
                        <a:rPr lang="en-US" sz="1200" u="none" strike="noStrike" dirty="0">
                          <a:effectLst/>
                        </a:rPr>
                        <a:t>13</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5307267"/>
                  </a:ext>
                </a:extLst>
              </a:tr>
              <a:tr h="246635">
                <a:tc>
                  <a:txBody>
                    <a:bodyPr/>
                    <a:lstStyle/>
                    <a:p>
                      <a:pPr algn="ctr" fontAlgn="b"/>
                      <a:r>
                        <a:rPr lang="en-US" sz="1400" b="0" i="0" u="none" strike="noStrike" dirty="0">
                          <a:solidFill>
                            <a:srgbClr val="555555"/>
                          </a:solidFill>
                          <a:effectLst/>
                          <a:latin typeface="Tahoma" panose="020B0604030504040204" pitchFamily="34" charset="0"/>
                        </a:rPr>
                        <a:t>A</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14</a:t>
                      </a:r>
                    </a:p>
                  </a:txBody>
                  <a:tcPr marL="9525" marR="9525" marT="9525" marB="0" anchor="b"/>
                </a:tc>
                <a:extLst>
                  <a:ext uri="{0D108BD9-81ED-4DB2-BD59-A6C34878D82A}">
                    <a16:rowId xmlns:a16="http://schemas.microsoft.com/office/drawing/2014/main" val="3839082282"/>
                  </a:ext>
                </a:extLst>
              </a:tr>
              <a:tr h="246635">
                <a:tc>
                  <a:txBody>
                    <a:bodyPr/>
                    <a:lstStyle/>
                    <a:p>
                      <a:pPr algn="ctr" fontAlgn="b"/>
                      <a:r>
                        <a:rPr lang="en-US" sz="1400" b="0" i="0" u="none" strike="noStrike" dirty="0">
                          <a:solidFill>
                            <a:srgbClr val="555555"/>
                          </a:solidFill>
                          <a:effectLst/>
                          <a:latin typeface="Tahoma" panose="020B0604030504040204" pitchFamily="34" charset="0"/>
                        </a:rPr>
                        <a:t>B</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11</a:t>
                      </a:r>
                    </a:p>
                  </a:txBody>
                  <a:tcPr marL="9525" marR="9525" marT="9525" marB="0" anchor="b"/>
                </a:tc>
                <a:extLst>
                  <a:ext uri="{0D108BD9-81ED-4DB2-BD59-A6C34878D82A}">
                    <a16:rowId xmlns:a16="http://schemas.microsoft.com/office/drawing/2014/main" val="2728080141"/>
                  </a:ext>
                </a:extLst>
              </a:tr>
              <a:tr h="246635">
                <a:tc>
                  <a:txBody>
                    <a:bodyPr/>
                    <a:lstStyle/>
                    <a:p>
                      <a:pPr algn="ctr" fontAlgn="b"/>
                      <a:r>
                        <a:rPr lang="en-US" sz="1400" b="0" i="0" u="none" strike="noStrike" dirty="0">
                          <a:solidFill>
                            <a:srgbClr val="555555"/>
                          </a:solidFill>
                          <a:effectLst/>
                          <a:latin typeface="Tahoma" panose="020B0604030504040204" pitchFamily="34" charset="0"/>
                        </a:rPr>
                        <a:t>B</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12</a:t>
                      </a:r>
                    </a:p>
                  </a:txBody>
                  <a:tcPr marL="9525" marR="9525" marT="9525" marB="0" anchor="b"/>
                </a:tc>
                <a:extLst>
                  <a:ext uri="{0D108BD9-81ED-4DB2-BD59-A6C34878D82A}">
                    <a16:rowId xmlns:a16="http://schemas.microsoft.com/office/drawing/2014/main" val="2907833319"/>
                  </a:ext>
                </a:extLst>
              </a:tr>
              <a:tr h="246635">
                <a:tc>
                  <a:txBody>
                    <a:bodyPr/>
                    <a:lstStyle/>
                    <a:p>
                      <a:pPr algn="ctr" fontAlgn="b"/>
                      <a:r>
                        <a:rPr lang="en-US" sz="1400" b="0" i="0" u="none" strike="noStrike" dirty="0">
                          <a:solidFill>
                            <a:srgbClr val="555555"/>
                          </a:solidFill>
                          <a:effectLst/>
                          <a:latin typeface="Tahoma" panose="020B0604030504040204" pitchFamily="34" charset="0"/>
                        </a:rPr>
                        <a:t>B</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13</a:t>
                      </a:r>
                    </a:p>
                  </a:txBody>
                  <a:tcPr marL="9525" marR="9525" marT="9525" marB="0" anchor="b"/>
                </a:tc>
                <a:extLst>
                  <a:ext uri="{0D108BD9-81ED-4DB2-BD59-A6C34878D82A}">
                    <a16:rowId xmlns:a16="http://schemas.microsoft.com/office/drawing/2014/main" val="971680817"/>
                  </a:ext>
                </a:extLst>
              </a:tr>
              <a:tr h="246635">
                <a:tc>
                  <a:txBody>
                    <a:bodyPr/>
                    <a:lstStyle/>
                    <a:p>
                      <a:pPr algn="ctr" fontAlgn="b"/>
                      <a:r>
                        <a:rPr lang="en-US" sz="1400" b="0" i="0" u="none" strike="noStrike" dirty="0">
                          <a:solidFill>
                            <a:srgbClr val="555555"/>
                          </a:solidFill>
                          <a:effectLst/>
                          <a:latin typeface="Tahoma" panose="020B0604030504040204" pitchFamily="34" charset="0"/>
                        </a:rPr>
                        <a:t>B</a:t>
                      </a:r>
                    </a:p>
                  </a:txBody>
                  <a:tcPr marL="9525" marR="9525" marT="9525" marB="0" anchor="b"/>
                </a:tc>
                <a:tc>
                  <a:txBody>
                    <a:bodyPr/>
                    <a:lstStyle/>
                    <a:p>
                      <a:pPr algn="ctr" fontAlgn="b"/>
                      <a:r>
                        <a:rPr lang="en-US" sz="1200" b="0" i="0" u="none" strike="noStrike" dirty="0">
                          <a:solidFill>
                            <a:srgbClr val="000000"/>
                          </a:solidFill>
                          <a:effectLst/>
                          <a:latin typeface="Calibri" panose="020F0502020204030204" pitchFamily="34" charset="0"/>
                        </a:rPr>
                        <a:t>15</a:t>
                      </a:r>
                    </a:p>
                  </a:txBody>
                  <a:tcPr marL="9525" marR="9525" marT="9525" marB="0" anchor="b"/>
                </a:tc>
                <a:extLst>
                  <a:ext uri="{0D108BD9-81ED-4DB2-BD59-A6C34878D82A}">
                    <a16:rowId xmlns:a16="http://schemas.microsoft.com/office/drawing/2014/main" val="802068641"/>
                  </a:ext>
                </a:extLst>
              </a:tr>
            </a:tbl>
          </a:graphicData>
        </a:graphic>
      </p:graphicFrame>
    </p:spTree>
    <p:extLst>
      <p:ext uri="{BB962C8B-B14F-4D97-AF65-F5344CB8AC3E}">
        <p14:creationId xmlns:p14="http://schemas.microsoft.com/office/powerpoint/2010/main" val="27894385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Shape 49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SQL </a:t>
            </a:r>
            <a:r>
              <a:rPr lang="en" dirty="0" err="1"/>
              <a:t>面试题</a:t>
            </a:r>
            <a:r>
              <a:rPr lang="en" dirty="0"/>
              <a:t> - </a:t>
            </a:r>
            <a:r>
              <a:rPr lang="en" dirty="0" err="1"/>
              <a:t>示例</a:t>
            </a:r>
            <a:r>
              <a:rPr lang="en-US" altLang="zh-Hans" dirty="0"/>
              <a:t>5</a:t>
            </a:r>
            <a:endParaRPr dirty="0"/>
          </a:p>
        </p:txBody>
      </p:sp>
      <p:sp>
        <p:nvSpPr>
          <p:cNvPr id="498" name="Shape 498"/>
          <p:cNvSpPr txBox="1">
            <a:spLocks noGrp="1"/>
          </p:cNvSpPr>
          <p:nvPr>
            <p:ph type="body" idx="1"/>
          </p:nvPr>
        </p:nvSpPr>
        <p:spPr>
          <a:xfrm>
            <a:off x="1210015" y="1285477"/>
            <a:ext cx="7030500" cy="31239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endParaRPr sz="1500" b="1" dirty="0">
              <a:solidFill>
                <a:srgbClr val="000000"/>
              </a:solidFill>
              <a:highlight>
                <a:srgbClr val="FFFFFF"/>
              </a:highlight>
              <a:latin typeface="Arial"/>
              <a:ea typeface="Arial"/>
              <a:cs typeface="Arial"/>
              <a:sym typeface="Arial"/>
            </a:endParaRPr>
          </a:p>
        </p:txBody>
      </p:sp>
      <p:graphicFrame>
        <p:nvGraphicFramePr>
          <p:cNvPr id="3" name="Table 2">
            <a:extLst>
              <a:ext uri="{FF2B5EF4-FFF2-40B4-BE49-F238E27FC236}">
                <a16:creationId xmlns:a16="http://schemas.microsoft.com/office/drawing/2014/main" id="{E5BAEA43-2039-374A-BB6B-3051352311D0}"/>
              </a:ext>
            </a:extLst>
          </p:cNvPr>
          <p:cNvGraphicFramePr>
            <a:graphicFrameLocks noGrp="1"/>
          </p:cNvGraphicFramePr>
          <p:nvPr>
            <p:extLst>
              <p:ext uri="{D42A27DB-BD31-4B8C-83A1-F6EECF244321}">
                <p14:modId xmlns:p14="http://schemas.microsoft.com/office/powerpoint/2010/main" val="1624301211"/>
              </p:ext>
            </p:extLst>
          </p:nvPr>
        </p:nvGraphicFramePr>
        <p:xfrm>
          <a:off x="1303800" y="2110154"/>
          <a:ext cx="2476500" cy="2095500"/>
        </p:xfrm>
        <a:graphic>
          <a:graphicData uri="http://schemas.openxmlformats.org/drawingml/2006/table">
            <a:tbl>
              <a:tblPr>
                <a:tableStyleId>{2EDDCA71-C1F1-4830-809A-BECE72603488}</a:tableStyleId>
              </a:tblPr>
              <a:tblGrid>
                <a:gridCol w="825500">
                  <a:extLst>
                    <a:ext uri="{9D8B030D-6E8A-4147-A177-3AD203B41FA5}">
                      <a16:colId xmlns:a16="http://schemas.microsoft.com/office/drawing/2014/main" val="2747836966"/>
                    </a:ext>
                  </a:extLst>
                </a:gridCol>
                <a:gridCol w="825500">
                  <a:extLst>
                    <a:ext uri="{9D8B030D-6E8A-4147-A177-3AD203B41FA5}">
                      <a16:colId xmlns:a16="http://schemas.microsoft.com/office/drawing/2014/main" val="1475008957"/>
                    </a:ext>
                  </a:extLst>
                </a:gridCol>
                <a:gridCol w="825500">
                  <a:extLst>
                    <a:ext uri="{9D8B030D-6E8A-4147-A177-3AD203B41FA5}">
                      <a16:colId xmlns:a16="http://schemas.microsoft.com/office/drawing/2014/main" val="2564553019"/>
                    </a:ext>
                  </a:extLst>
                </a:gridCol>
              </a:tblGrid>
              <a:tr h="203200">
                <a:tc>
                  <a:txBody>
                    <a:bodyPr/>
                    <a:lstStyle/>
                    <a:p>
                      <a:pPr algn="ctr" fontAlgn="b"/>
                      <a:r>
                        <a:rPr lang="en-US" sz="1200" u="none" strike="noStrike">
                          <a:effectLst/>
                        </a:rPr>
                        <a:t>user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product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volume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25015003"/>
                  </a:ext>
                </a:extLst>
              </a:tr>
              <a:tr h="215900">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20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2657021"/>
                  </a:ext>
                </a:extLst>
              </a:tr>
              <a:tr h="215900">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B</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47316835"/>
                  </a:ext>
                </a:extLst>
              </a:tr>
              <a:tr h="215900">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C</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39519061"/>
                  </a:ext>
                </a:extLst>
              </a:tr>
              <a:tr h="215900">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42800282"/>
                  </a:ext>
                </a:extLst>
              </a:tr>
              <a:tr h="215900">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B</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75488357"/>
                  </a:ext>
                </a:extLst>
              </a:tr>
              <a:tr h="203200">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C</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723356"/>
                  </a:ext>
                </a:extLst>
              </a:tr>
              <a:tr h="203200">
                <a:tc>
                  <a:txBody>
                    <a:bodyPr/>
                    <a:lstStyle/>
                    <a:p>
                      <a:pPr algn="ct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8040142"/>
                  </a:ext>
                </a:extLst>
              </a:tr>
              <a:tr h="203200">
                <a:tc>
                  <a:txBody>
                    <a:bodyPr/>
                    <a:lstStyle/>
                    <a:p>
                      <a:pPr algn="ct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B</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43749708"/>
                  </a:ext>
                </a:extLst>
              </a:tr>
              <a:tr h="203200">
                <a:tc>
                  <a:txBody>
                    <a:bodyPr/>
                    <a:lstStyle/>
                    <a:p>
                      <a:pPr algn="ct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C</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3</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39589859"/>
                  </a:ext>
                </a:extLst>
              </a:tr>
            </a:tbl>
          </a:graphicData>
        </a:graphic>
      </p:graphicFrame>
      <p:sp>
        <p:nvSpPr>
          <p:cNvPr id="7" name="Rectangle 6">
            <a:extLst>
              <a:ext uri="{FF2B5EF4-FFF2-40B4-BE49-F238E27FC236}">
                <a16:creationId xmlns:a16="http://schemas.microsoft.com/office/drawing/2014/main" id="{448D3418-E6B5-964C-AED6-FE201BA82A41}"/>
              </a:ext>
            </a:extLst>
          </p:cNvPr>
          <p:cNvSpPr/>
          <p:nvPr/>
        </p:nvSpPr>
        <p:spPr>
          <a:xfrm>
            <a:off x="1165347" y="1220455"/>
            <a:ext cx="7168953" cy="307777"/>
          </a:xfrm>
          <a:prstGeom prst="rect">
            <a:avLst/>
          </a:prstGeom>
        </p:spPr>
        <p:txBody>
          <a:bodyPr wrap="square">
            <a:spAutoFit/>
          </a:bodyPr>
          <a:lstStyle/>
          <a:p>
            <a:r>
              <a:rPr lang="en-US" dirty="0">
                <a:solidFill>
                  <a:srgbClr val="555555"/>
                </a:solidFill>
                <a:latin typeface="Tahoma" panose="020B0604030504040204" pitchFamily="34" charset="0"/>
              </a:rPr>
              <a:t>Can you use SQL to transpose a table</a:t>
            </a:r>
            <a:r>
              <a:rPr lang="zh-Hans" altLang="en-US" dirty="0">
                <a:solidFill>
                  <a:srgbClr val="555555"/>
                </a:solidFill>
                <a:latin typeface="Tahoma" panose="020B0604030504040204" pitchFamily="34" charset="0"/>
              </a:rPr>
              <a:t> </a:t>
            </a:r>
            <a:r>
              <a:rPr lang="en-US" altLang="zh-Hans" dirty="0">
                <a:solidFill>
                  <a:srgbClr val="555555"/>
                </a:solidFill>
                <a:latin typeface="Tahoma" panose="020B0604030504040204" pitchFamily="34" charset="0"/>
              </a:rPr>
              <a:t>without pivot/</a:t>
            </a:r>
            <a:r>
              <a:rPr lang="en-US" altLang="zh-Hans" dirty="0" err="1">
                <a:solidFill>
                  <a:srgbClr val="555555"/>
                </a:solidFill>
                <a:latin typeface="Tahoma" panose="020B0604030504040204" pitchFamily="34" charset="0"/>
              </a:rPr>
              <a:t>unpivot</a:t>
            </a:r>
            <a:r>
              <a:rPr lang="en-US" altLang="zh-Hans" dirty="0">
                <a:solidFill>
                  <a:srgbClr val="555555"/>
                </a:solidFill>
                <a:latin typeface="Tahoma" panose="020B0604030504040204" pitchFamily="34" charset="0"/>
              </a:rPr>
              <a:t> function</a:t>
            </a:r>
            <a:r>
              <a:rPr lang="en-US" dirty="0">
                <a:solidFill>
                  <a:srgbClr val="555555"/>
                </a:solidFill>
                <a:latin typeface="Tahoma" panose="020B0604030504040204" pitchFamily="34" charset="0"/>
              </a:rPr>
              <a:t>?</a:t>
            </a:r>
          </a:p>
        </p:txBody>
      </p:sp>
      <p:graphicFrame>
        <p:nvGraphicFramePr>
          <p:cNvPr id="4" name="Table 3">
            <a:extLst>
              <a:ext uri="{FF2B5EF4-FFF2-40B4-BE49-F238E27FC236}">
                <a16:creationId xmlns:a16="http://schemas.microsoft.com/office/drawing/2014/main" id="{61795F5D-7513-FA43-8509-5B05CEDC17A6}"/>
              </a:ext>
            </a:extLst>
          </p:cNvPr>
          <p:cNvGraphicFramePr>
            <a:graphicFrameLocks noGrp="1"/>
          </p:cNvGraphicFramePr>
          <p:nvPr>
            <p:extLst>
              <p:ext uri="{D42A27DB-BD31-4B8C-83A1-F6EECF244321}">
                <p14:modId xmlns:p14="http://schemas.microsoft.com/office/powerpoint/2010/main" val="2300212813"/>
              </p:ext>
            </p:extLst>
          </p:nvPr>
        </p:nvGraphicFramePr>
        <p:xfrm>
          <a:off x="4421554" y="2114943"/>
          <a:ext cx="3302000" cy="812800"/>
        </p:xfrm>
        <a:graphic>
          <a:graphicData uri="http://schemas.openxmlformats.org/drawingml/2006/table">
            <a:tbl>
              <a:tblPr>
                <a:tableStyleId>{2EDDCA71-C1F1-4830-809A-BECE72603488}</a:tableStyleId>
              </a:tblPr>
              <a:tblGrid>
                <a:gridCol w="825500">
                  <a:extLst>
                    <a:ext uri="{9D8B030D-6E8A-4147-A177-3AD203B41FA5}">
                      <a16:colId xmlns:a16="http://schemas.microsoft.com/office/drawing/2014/main" val="4262699433"/>
                    </a:ext>
                  </a:extLst>
                </a:gridCol>
                <a:gridCol w="825500">
                  <a:extLst>
                    <a:ext uri="{9D8B030D-6E8A-4147-A177-3AD203B41FA5}">
                      <a16:colId xmlns:a16="http://schemas.microsoft.com/office/drawing/2014/main" val="3428233031"/>
                    </a:ext>
                  </a:extLst>
                </a:gridCol>
                <a:gridCol w="825500">
                  <a:extLst>
                    <a:ext uri="{9D8B030D-6E8A-4147-A177-3AD203B41FA5}">
                      <a16:colId xmlns:a16="http://schemas.microsoft.com/office/drawing/2014/main" val="3738985301"/>
                    </a:ext>
                  </a:extLst>
                </a:gridCol>
                <a:gridCol w="825500">
                  <a:extLst>
                    <a:ext uri="{9D8B030D-6E8A-4147-A177-3AD203B41FA5}">
                      <a16:colId xmlns:a16="http://schemas.microsoft.com/office/drawing/2014/main" val="3245369220"/>
                    </a:ext>
                  </a:extLst>
                </a:gridCol>
              </a:tblGrid>
              <a:tr h="203200">
                <a:tc>
                  <a:txBody>
                    <a:bodyPr/>
                    <a:lstStyle/>
                    <a:p>
                      <a:pPr algn="l" fontAlgn="b"/>
                      <a:r>
                        <a:rPr lang="en-US" sz="1200" u="none" strike="noStrike">
                          <a:effectLst/>
                        </a:rPr>
                        <a:t>user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ProductA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ProductB</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ProductC</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9130385"/>
                  </a:ext>
                </a:extLst>
              </a:tr>
              <a:tr h="203200">
                <a:tc>
                  <a:txBody>
                    <a:bodyPr/>
                    <a:lstStyle/>
                    <a:p>
                      <a:pPr algn="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4655713"/>
                  </a:ext>
                </a:extLst>
              </a:tr>
              <a:tr h="203200">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7219336"/>
                  </a:ext>
                </a:extLst>
              </a:tr>
              <a:tr h="203200">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0076844"/>
                  </a:ext>
                </a:extLst>
              </a:tr>
            </a:tbl>
          </a:graphicData>
        </a:graphic>
      </p:graphicFrame>
      <p:sp>
        <p:nvSpPr>
          <p:cNvPr id="5" name="Right Arrow 4">
            <a:extLst>
              <a:ext uri="{FF2B5EF4-FFF2-40B4-BE49-F238E27FC236}">
                <a16:creationId xmlns:a16="http://schemas.microsoft.com/office/drawing/2014/main" id="{522DA636-369A-6448-A02D-2B2E8D101C9F}"/>
              </a:ext>
            </a:extLst>
          </p:cNvPr>
          <p:cNvSpPr/>
          <p:nvPr/>
        </p:nvSpPr>
        <p:spPr>
          <a:xfrm>
            <a:off x="3915508" y="2555631"/>
            <a:ext cx="422030" cy="1406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76ECE586-8759-114C-95DB-BB5449349FA9}"/>
              </a:ext>
            </a:extLst>
          </p:cNvPr>
          <p:cNvSpPr/>
          <p:nvPr/>
        </p:nvSpPr>
        <p:spPr>
          <a:xfrm rot="10800000">
            <a:off x="3889911" y="2772636"/>
            <a:ext cx="422030" cy="1406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61069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Shape 49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Summary</a:t>
            </a:r>
            <a:endParaRPr dirty="0"/>
          </a:p>
        </p:txBody>
      </p:sp>
      <p:sp>
        <p:nvSpPr>
          <p:cNvPr id="498" name="Shape 498"/>
          <p:cNvSpPr txBox="1">
            <a:spLocks noGrp="1"/>
          </p:cNvSpPr>
          <p:nvPr>
            <p:ph type="body" idx="1"/>
          </p:nvPr>
        </p:nvSpPr>
        <p:spPr>
          <a:xfrm>
            <a:off x="1210015" y="1285477"/>
            <a:ext cx="7030500" cy="31239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endParaRPr sz="1500" dirty="0">
              <a:solidFill>
                <a:srgbClr val="000000"/>
              </a:solidFill>
              <a:highlight>
                <a:srgbClr val="FFFFFF"/>
              </a:highlight>
              <a:latin typeface="Arial"/>
              <a:ea typeface="Arial"/>
              <a:cs typeface="Arial"/>
              <a:sym typeface="Arial"/>
            </a:endParaRPr>
          </a:p>
          <a:p>
            <a:pPr marL="0" lvl="0" indent="0" rtl="0">
              <a:spcBef>
                <a:spcPts val="0"/>
              </a:spcBef>
              <a:spcAft>
                <a:spcPts val="0"/>
              </a:spcAft>
              <a:buNone/>
            </a:pPr>
            <a:endParaRPr sz="1500" b="1" dirty="0">
              <a:solidFill>
                <a:srgbClr val="000000"/>
              </a:solidFill>
              <a:highlight>
                <a:srgbClr val="FFFFFF"/>
              </a:highlight>
              <a:latin typeface="Arial"/>
              <a:ea typeface="Arial"/>
              <a:cs typeface="Arial"/>
              <a:sym typeface="Arial"/>
            </a:endParaRPr>
          </a:p>
        </p:txBody>
      </p:sp>
      <p:sp>
        <p:nvSpPr>
          <p:cNvPr id="7" name="Rectangle 6">
            <a:extLst>
              <a:ext uri="{FF2B5EF4-FFF2-40B4-BE49-F238E27FC236}">
                <a16:creationId xmlns:a16="http://schemas.microsoft.com/office/drawing/2014/main" id="{448D3418-E6B5-964C-AED6-FE201BA82A41}"/>
              </a:ext>
            </a:extLst>
          </p:cNvPr>
          <p:cNvSpPr/>
          <p:nvPr/>
        </p:nvSpPr>
        <p:spPr>
          <a:xfrm>
            <a:off x="1165347" y="1220455"/>
            <a:ext cx="7168953" cy="2893100"/>
          </a:xfrm>
          <a:prstGeom prst="rect">
            <a:avLst/>
          </a:prstGeom>
        </p:spPr>
        <p:txBody>
          <a:bodyPr wrap="square">
            <a:spAutoFit/>
          </a:bodyPr>
          <a:lstStyle/>
          <a:p>
            <a:r>
              <a:rPr lang="en-US" dirty="0">
                <a:solidFill>
                  <a:srgbClr val="555555"/>
                </a:solidFill>
                <a:latin typeface="Tahoma" panose="020B0604030504040204" pitchFamily="34" charset="0"/>
              </a:rPr>
              <a:t>Q1: Limit, Order by</a:t>
            </a:r>
          </a:p>
          <a:p>
            <a:r>
              <a:rPr lang="en-US" dirty="0">
                <a:solidFill>
                  <a:srgbClr val="555555"/>
                </a:solidFill>
                <a:latin typeface="Tahoma" panose="020B0604030504040204" pitchFamily="34" charset="0"/>
              </a:rPr>
              <a:t>      RANK() OVER () function</a:t>
            </a:r>
          </a:p>
          <a:p>
            <a:endParaRPr lang="en-US" dirty="0">
              <a:solidFill>
                <a:srgbClr val="555555"/>
              </a:solidFill>
              <a:latin typeface="Tahoma" panose="020B0604030504040204" pitchFamily="34" charset="0"/>
            </a:endParaRPr>
          </a:p>
          <a:p>
            <a:r>
              <a:rPr lang="en-US" dirty="0">
                <a:solidFill>
                  <a:srgbClr val="555555"/>
                </a:solidFill>
                <a:latin typeface="Tahoma" panose="020B0604030504040204" pitchFamily="34" charset="0"/>
              </a:rPr>
              <a:t>Q2: GROUP BY, JOIN, CASE WHEN, CAST</a:t>
            </a:r>
          </a:p>
          <a:p>
            <a:endParaRPr lang="en-US" dirty="0">
              <a:solidFill>
                <a:srgbClr val="555555"/>
              </a:solidFill>
              <a:latin typeface="Tahoma" panose="020B0604030504040204" pitchFamily="34" charset="0"/>
            </a:endParaRPr>
          </a:p>
          <a:p>
            <a:endParaRPr lang="en-US" dirty="0">
              <a:solidFill>
                <a:srgbClr val="555555"/>
              </a:solidFill>
              <a:latin typeface="Tahoma" panose="020B0604030504040204" pitchFamily="34" charset="0"/>
            </a:endParaRPr>
          </a:p>
          <a:p>
            <a:r>
              <a:rPr lang="en-US" dirty="0">
                <a:solidFill>
                  <a:srgbClr val="555555"/>
                </a:solidFill>
                <a:latin typeface="Tahoma" panose="020B0604030504040204" pitchFamily="34" charset="0"/>
              </a:rPr>
              <a:t>Q3: </a:t>
            </a:r>
            <a:r>
              <a:rPr lang="en-US" altLang="zh-Hans" dirty="0">
                <a:solidFill>
                  <a:srgbClr val="555555"/>
                </a:solidFill>
                <a:latin typeface="Tahoma" panose="020B0604030504040204" pitchFamily="34" charset="0"/>
              </a:rPr>
              <a:t>define</a:t>
            </a:r>
            <a:r>
              <a:rPr lang="zh-Hans" altLang="en-US" dirty="0">
                <a:solidFill>
                  <a:srgbClr val="555555"/>
                </a:solidFill>
                <a:latin typeface="Tahoma" panose="020B0604030504040204" pitchFamily="34" charset="0"/>
              </a:rPr>
              <a:t> </a:t>
            </a:r>
            <a:r>
              <a:rPr lang="en-US" altLang="zh-Hans" dirty="0">
                <a:solidFill>
                  <a:srgbClr val="555555"/>
                </a:solidFill>
                <a:latin typeface="Tahoma" panose="020B0604030504040204" pitchFamily="34" charset="0"/>
              </a:rPr>
              <a:t>your</a:t>
            </a:r>
            <a:r>
              <a:rPr lang="zh-Hans" altLang="en-US" dirty="0">
                <a:solidFill>
                  <a:srgbClr val="555555"/>
                </a:solidFill>
                <a:latin typeface="Tahoma" panose="020B0604030504040204" pitchFamily="34" charset="0"/>
              </a:rPr>
              <a:t> </a:t>
            </a:r>
            <a:r>
              <a:rPr lang="en-US" altLang="zh-Hans" dirty="0">
                <a:solidFill>
                  <a:srgbClr val="555555"/>
                </a:solidFill>
                <a:latin typeface="Tahoma" panose="020B0604030504040204" pitchFamily="34" charset="0"/>
              </a:rPr>
              <a:t>metrics</a:t>
            </a:r>
            <a:r>
              <a:rPr lang="zh-Hans" altLang="en-US" dirty="0">
                <a:solidFill>
                  <a:srgbClr val="555555"/>
                </a:solidFill>
                <a:latin typeface="Tahoma" panose="020B0604030504040204" pitchFamily="34" charset="0"/>
              </a:rPr>
              <a:t> </a:t>
            </a:r>
            <a:r>
              <a:rPr lang="en-US" altLang="zh-Hans" dirty="0">
                <a:solidFill>
                  <a:srgbClr val="555555"/>
                </a:solidFill>
                <a:latin typeface="Tahoma" panose="020B0604030504040204" pitchFamily="34" charset="0"/>
              </a:rPr>
              <a:t>to</a:t>
            </a:r>
            <a:r>
              <a:rPr lang="zh-Hans" altLang="en-US" dirty="0">
                <a:solidFill>
                  <a:srgbClr val="555555"/>
                </a:solidFill>
                <a:latin typeface="Tahoma" panose="020B0604030504040204" pitchFamily="34" charset="0"/>
              </a:rPr>
              <a:t> </a:t>
            </a:r>
            <a:r>
              <a:rPr lang="en-US" altLang="zh-Hans" dirty="0">
                <a:solidFill>
                  <a:srgbClr val="555555"/>
                </a:solidFill>
                <a:latin typeface="Tahoma" panose="020B0604030504040204" pitchFamily="34" charset="0"/>
              </a:rPr>
              <a:t>calculate</a:t>
            </a:r>
          </a:p>
          <a:p>
            <a:r>
              <a:rPr lang="zh-Hans" altLang="en-US" dirty="0">
                <a:solidFill>
                  <a:srgbClr val="555555"/>
                </a:solidFill>
                <a:latin typeface="Tahoma" panose="020B0604030504040204" pitchFamily="34" charset="0"/>
              </a:rPr>
              <a:t>      </a:t>
            </a:r>
            <a:r>
              <a:rPr lang="en-US" altLang="zh-Hans" dirty="0">
                <a:solidFill>
                  <a:srgbClr val="555555"/>
                </a:solidFill>
                <a:latin typeface="Tahoma" panose="020B0604030504040204" pitchFamily="34" charset="0"/>
              </a:rPr>
              <a:t>WITH, multiple JOINs</a:t>
            </a:r>
          </a:p>
          <a:p>
            <a:endParaRPr lang="en-US" altLang="zh-Hans" dirty="0">
              <a:solidFill>
                <a:srgbClr val="555555"/>
              </a:solidFill>
              <a:latin typeface="Tahoma" panose="020B0604030504040204" pitchFamily="34" charset="0"/>
            </a:endParaRPr>
          </a:p>
          <a:p>
            <a:r>
              <a:rPr lang="en-US" altLang="zh-Hans" dirty="0">
                <a:solidFill>
                  <a:srgbClr val="555555"/>
                </a:solidFill>
                <a:latin typeface="Tahoma" panose="020B0604030504040204" pitchFamily="34" charset="0"/>
              </a:rPr>
              <a:t>Q4: SELF JOIN, LEFT OUTER JOIN, add ON condition to optimize query</a:t>
            </a:r>
          </a:p>
          <a:p>
            <a:r>
              <a:rPr lang="en-US" altLang="zh-Hans" dirty="0">
                <a:solidFill>
                  <a:srgbClr val="555555"/>
                </a:solidFill>
                <a:latin typeface="Tahoma" panose="020B0604030504040204" pitchFamily="34" charset="0"/>
              </a:rPr>
              <a:t>      HAVING, FULL OUTER JOIN</a:t>
            </a:r>
          </a:p>
          <a:p>
            <a:endParaRPr lang="en-US" altLang="zh-Hans" dirty="0">
              <a:solidFill>
                <a:srgbClr val="555555"/>
              </a:solidFill>
              <a:latin typeface="Tahoma" panose="020B0604030504040204" pitchFamily="34" charset="0"/>
            </a:endParaRPr>
          </a:p>
          <a:p>
            <a:r>
              <a:rPr lang="en-US" altLang="zh-Hans" dirty="0">
                <a:solidFill>
                  <a:srgbClr val="555555"/>
                </a:solidFill>
                <a:latin typeface="Tahoma" panose="020B0604030504040204" pitchFamily="34" charset="0"/>
              </a:rPr>
              <a:t>Q5: CASE WHEN, UNION ALL</a:t>
            </a:r>
          </a:p>
        </p:txBody>
      </p:sp>
    </p:spTree>
    <p:extLst>
      <p:ext uri="{BB962C8B-B14F-4D97-AF65-F5344CB8AC3E}">
        <p14:creationId xmlns:p14="http://schemas.microsoft.com/office/powerpoint/2010/main" val="17800590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Other types of SQL questions</a:t>
            </a:r>
            <a:endParaRPr/>
          </a:p>
        </p:txBody>
      </p:sp>
      <p:sp>
        <p:nvSpPr>
          <p:cNvPr id="580" name="Shape 580"/>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343678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Shape 58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Contraints</a:t>
            </a:r>
            <a:endParaRPr/>
          </a:p>
        </p:txBody>
      </p:sp>
      <p:sp>
        <p:nvSpPr>
          <p:cNvPr id="586" name="Shape 586"/>
          <p:cNvSpPr txBox="1">
            <a:spLocks noGrp="1"/>
          </p:cNvSpPr>
          <p:nvPr>
            <p:ph type="body" idx="1"/>
          </p:nvPr>
        </p:nvSpPr>
        <p:spPr>
          <a:xfrm>
            <a:off x="323650" y="1546300"/>
            <a:ext cx="8232000" cy="572700"/>
          </a:xfrm>
          <a:prstGeom prst="rect">
            <a:avLst/>
          </a:prstGeom>
        </p:spPr>
        <p:txBody>
          <a:bodyPr spcFirstLastPara="1" wrap="square" lIns="91425" tIns="91425" rIns="91425" bIns="91425" anchor="t" anchorCtr="0">
            <a:noAutofit/>
          </a:bodyPr>
          <a:lstStyle/>
          <a:p>
            <a:pPr marL="0" lvl="0" indent="0" rtl="0">
              <a:lnSpc>
                <a:spcPct val="141666"/>
              </a:lnSpc>
              <a:spcBef>
                <a:spcPts val="0"/>
              </a:spcBef>
              <a:spcAft>
                <a:spcPts val="0"/>
              </a:spcAft>
              <a:buNone/>
            </a:pPr>
            <a:r>
              <a:rPr lang="en" sz="1000" b="1">
                <a:solidFill>
                  <a:srgbClr val="000000"/>
                </a:solidFill>
                <a:highlight>
                  <a:srgbClr val="FFFFFF"/>
                </a:highlight>
              </a:rPr>
              <a:t>What is PRIMARY KEY?</a:t>
            </a:r>
            <a:endParaRPr sz="1000" b="1">
              <a:solidFill>
                <a:srgbClr val="000000"/>
              </a:solidFill>
              <a:highlight>
                <a:srgbClr val="FFFFFF"/>
              </a:highlight>
            </a:endParaRPr>
          </a:p>
          <a:p>
            <a:pPr marL="0" lvl="0" indent="0" rtl="0">
              <a:lnSpc>
                <a:spcPct val="141666"/>
              </a:lnSpc>
              <a:spcBef>
                <a:spcPts val="0"/>
              </a:spcBef>
              <a:spcAft>
                <a:spcPts val="0"/>
              </a:spcAft>
              <a:buNone/>
            </a:pPr>
            <a:r>
              <a:rPr lang="en" sz="1000">
                <a:solidFill>
                  <a:srgbClr val="000000"/>
                </a:solidFill>
                <a:highlight>
                  <a:srgbClr val="FFFFFF"/>
                </a:highlight>
              </a:rPr>
              <a:t>A PRIMARY KEY constraint is a unique identifier for a row within a database table. Every table should have a primary key constraint to uniquely identify each row and only one primary key constraint can be created for each table. The primary key constraints are used to enforce entity integrity.</a:t>
            </a:r>
            <a:endParaRPr sz="1000">
              <a:solidFill>
                <a:srgbClr val="000000"/>
              </a:solidFill>
              <a:highlight>
                <a:srgbClr val="FFFFFF"/>
              </a:highlight>
            </a:endParaRPr>
          </a:p>
          <a:p>
            <a:pPr marL="0" lvl="0" indent="0" rtl="0">
              <a:lnSpc>
                <a:spcPct val="141666"/>
              </a:lnSpc>
              <a:spcBef>
                <a:spcPts val="0"/>
              </a:spcBef>
              <a:spcAft>
                <a:spcPts val="0"/>
              </a:spcAft>
              <a:buNone/>
            </a:pPr>
            <a:r>
              <a:rPr lang="en" sz="1000" b="1">
                <a:solidFill>
                  <a:srgbClr val="000000"/>
                </a:solidFill>
                <a:highlight>
                  <a:srgbClr val="FFFFFF"/>
                </a:highlight>
              </a:rPr>
              <a:t>What is UNIQUE KEY constraint?</a:t>
            </a:r>
            <a:endParaRPr sz="1000" b="1">
              <a:solidFill>
                <a:srgbClr val="000000"/>
              </a:solidFill>
              <a:highlight>
                <a:srgbClr val="FFFFFF"/>
              </a:highlight>
            </a:endParaRPr>
          </a:p>
          <a:p>
            <a:pPr marL="0" lvl="0" indent="0" rtl="0">
              <a:lnSpc>
                <a:spcPct val="141666"/>
              </a:lnSpc>
              <a:spcBef>
                <a:spcPts val="0"/>
              </a:spcBef>
              <a:spcAft>
                <a:spcPts val="0"/>
              </a:spcAft>
              <a:buNone/>
            </a:pPr>
            <a:r>
              <a:rPr lang="en" sz="1000">
                <a:solidFill>
                  <a:srgbClr val="000000"/>
                </a:solidFill>
                <a:highlight>
                  <a:srgbClr val="FFFFFF"/>
                </a:highlight>
              </a:rPr>
              <a:t>A UNIQUE constraint enforces the uniqueness of the values in a set of columns, so no duplicate values are entered. The unique key constraints are used to enforce entity integrity as the primary key constraints.</a:t>
            </a:r>
            <a:endParaRPr sz="1000">
              <a:solidFill>
                <a:srgbClr val="000000"/>
              </a:solidFill>
              <a:highlight>
                <a:srgbClr val="FFFFFF"/>
              </a:highlight>
            </a:endParaRPr>
          </a:p>
          <a:p>
            <a:pPr marL="0" lvl="0" indent="0" rtl="0">
              <a:lnSpc>
                <a:spcPct val="141666"/>
              </a:lnSpc>
              <a:spcBef>
                <a:spcPts val="0"/>
              </a:spcBef>
              <a:spcAft>
                <a:spcPts val="0"/>
              </a:spcAft>
              <a:buNone/>
            </a:pPr>
            <a:r>
              <a:rPr lang="en" sz="1000" b="1">
                <a:solidFill>
                  <a:srgbClr val="000000"/>
                </a:solidFill>
                <a:highlight>
                  <a:srgbClr val="FFFFFF"/>
                </a:highlight>
              </a:rPr>
              <a:t>What is FOREIGN KEY?</a:t>
            </a:r>
            <a:endParaRPr sz="1000" b="1">
              <a:solidFill>
                <a:srgbClr val="000000"/>
              </a:solidFill>
              <a:highlight>
                <a:srgbClr val="FFFFFF"/>
              </a:highlight>
            </a:endParaRPr>
          </a:p>
          <a:p>
            <a:pPr marL="0" lvl="0" indent="0" rtl="0">
              <a:lnSpc>
                <a:spcPct val="141666"/>
              </a:lnSpc>
              <a:spcBef>
                <a:spcPts val="0"/>
              </a:spcBef>
              <a:spcAft>
                <a:spcPts val="0"/>
              </a:spcAft>
              <a:buNone/>
            </a:pPr>
            <a:r>
              <a:rPr lang="en" sz="1000">
                <a:solidFill>
                  <a:srgbClr val="000000"/>
                </a:solidFill>
                <a:highlight>
                  <a:srgbClr val="FFFFFF"/>
                </a:highlight>
              </a:rPr>
              <a:t>A FOREIGN KEY constraint prevents any actions that would destroy links between tables with the corresponding data values. A foreign key in one table points to a primary key in another table. Foreign keys prevent actions that would leave rows with foreign key values when there are no primary keys with that value. The foreign key constraints are used to enforce referential integrity.</a:t>
            </a:r>
            <a:endParaRPr sz="1000">
              <a:solidFill>
                <a:srgbClr val="000000"/>
              </a:solidFill>
              <a:highlight>
                <a:srgbClr val="FFFFFF"/>
              </a:highlight>
            </a:endParaRPr>
          </a:p>
          <a:p>
            <a:pPr marL="0" lvl="0" indent="0" rtl="0">
              <a:lnSpc>
                <a:spcPct val="141666"/>
              </a:lnSpc>
              <a:spcBef>
                <a:spcPts val="0"/>
              </a:spcBef>
              <a:spcAft>
                <a:spcPts val="0"/>
              </a:spcAft>
              <a:buNone/>
            </a:pPr>
            <a:r>
              <a:rPr lang="en" sz="1000" b="1">
                <a:solidFill>
                  <a:srgbClr val="000000"/>
                </a:solidFill>
                <a:highlight>
                  <a:srgbClr val="FFFFFF"/>
                </a:highlight>
              </a:rPr>
              <a:t>What is CHECK Constraint?</a:t>
            </a:r>
            <a:endParaRPr sz="1000" b="1">
              <a:solidFill>
                <a:srgbClr val="000000"/>
              </a:solidFill>
              <a:highlight>
                <a:srgbClr val="FFFFFF"/>
              </a:highlight>
            </a:endParaRPr>
          </a:p>
          <a:p>
            <a:pPr marL="0" lvl="0" indent="0" rtl="0">
              <a:lnSpc>
                <a:spcPct val="141666"/>
              </a:lnSpc>
              <a:spcBef>
                <a:spcPts val="0"/>
              </a:spcBef>
              <a:spcAft>
                <a:spcPts val="0"/>
              </a:spcAft>
              <a:buNone/>
            </a:pPr>
            <a:r>
              <a:rPr lang="en" sz="1000">
                <a:solidFill>
                  <a:srgbClr val="000000"/>
                </a:solidFill>
                <a:highlight>
                  <a:srgbClr val="FFFFFF"/>
                </a:highlight>
              </a:rPr>
              <a:t>A CHECK constraint is used to limit the values that can be placed in a column. The check constraints are used to enforce domain integrity.</a:t>
            </a:r>
            <a:endParaRPr sz="1000">
              <a:solidFill>
                <a:srgbClr val="000000"/>
              </a:solidFill>
              <a:highlight>
                <a:srgbClr val="FFFFFF"/>
              </a:highlight>
            </a:endParaRPr>
          </a:p>
          <a:p>
            <a:pPr marL="0" lvl="0" indent="0" rtl="0">
              <a:lnSpc>
                <a:spcPct val="141666"/>
              </a:lnSpc>
              <a:spcBef>
                <a:spcPts val="0"/>
              </a:spcBef>
              <a:spcAft>
                <a:spcPts val="0"/>
              </a:spcAft>
              <a:buNone/>
            </a:pPr>
            <a:r>
              <a:rPr lang="en" sz="1000" b="1">
                <a:solidFill>
                  <a:srgbClr val="000000"/>
                </a:solidFill>
                <a:highlight>
                  <a:srgbClr val="FFFFFF"/>
                </a:highlight>
              </a:rPr>
              <a:t>What is NOT NULL Constraint?</a:t>
            </a:r>
            <a:endParaRPr sz="1000" b="1">
              <a:solidFill>
                <a:srgbClr val="000000"/>
              </a:solidFill>
              <a:highlight>
                <a:srgbClr val="FFFFFF"/>
              </a:highlight>
            </a:endParaRPr>
          </a:p>
          <a:p>
            <a:pPr marL="0" lvl="0" indent="0" rtl="0">
              <a:lnSpc>
                <a:spcPct val="115909"/>
              </a:lnSpc>
              <a:spcBef>
                <a:spcPts val="0"/>
              </a:spcBef>
              <a:spcAft>
                <a:spcPts val="0"/>
              </a:spcAft>
              <a:buNone/>
            </a:pPr>
            <a:r>
              <a:rPr lang="en" sz="1000">
                <a:solidFill>
                  <a:srgbClr val="000000"/>
                </a:solidFill>
                <a:highlight>
                  <a:srgbClr val="FFFFFF"/>
                </a:highlight>
              </a:rPr>
              <a:t>A NOT NULL constraint enforces that the column will not accept n</a:t>
            </a:r>
            <a:endParaRPr sz="1000">
              <a:solidFill>
                <a:srgbClr val="000000"/>
              </a:solidFill>
              <a:highlight>
                <a:srgbClr val="FFFFFF"/>
              </a:highlight>
            </a:endParaRPr>
          </a:p>
        </p:txBody>
      </p:sp>
    </p:spTree>
    <p:extLst>
      <p:ext uri="{BB962C8B-B14F-4D97-AF65-F5344CB8AC3E}">
        <p14:creationId xmlns:p14="http://schemas.microsoft.com/office/powerpoint/2010/main" val="121834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SQL vs. NoSQL</a:t>
            </a:r>
            <a:endParaRPr/>
          </a:p>
        </p:txBody>
      </p:sp>
      <p:sp>
        <p:nvSpPr>
          <p:cNvPr id="493" name="Shape 49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NoSQL = Not Only SQL</a:t>
            </a:r>
            <a:endParaRPr>
              <a:solidFill>
                <a:srgbClr val="000000"/>
              </a:solidFill>
            </a:endParaRPr>
          </a:p>
          <a:p>
            <a:pPr marL="0" lvl="0" indent="0">
              <a:spcBef>
                <a:spcPts val="1600"/>
              </a:spcBef>
              <a:spcAft>
                <a:spcPts val="0"/>
              </a:spcAft>
              <a:buNone/>
            </a:pPr>
            <a:r>
              <a:rPr lang="en">
                <a:solidFill>
                  <a:srgbClr val="000000"/>
                </a:solidFill>
              </a:rPr>
              <a:t>SQL databases are table based databases</a:t>
            </a:r>
            <a:endParaRPr>
              <a:solidFill>
                <a:srgbClr val="000000"/>
              </a:solidFill>
            </a:endParaRPr>
          </a:p>
          <a:p>
            <a:pPr marL="0" lvl="0" indent="0">
              <a:spcBef>
                <a:spcPts val="1600"/>
              </a:spcBef>
              <a:spcAft>
                <a:spcPts val="0"/>
              </a:spcAft>
              <a:buNone/>
            </a:pPr>
            <a:r>
              <a:rPr lang="en">
                <a:solidFill>
                  <a:srgbClr val="000000"/>
                </a:solidFill>
              </a:rPr>
              <a:t>NoSQL databases are document based, key-value pairs, graph databases or wide-column stores. </a:t>
            </a:r>
            <a:endParaRPr>
              <a:solidFill>
                <a:srgbClr val="000000"/>
              </a:solidFill>
            </a:endParaRPr>
          </a:p>
          <a:p>
            <a:pPr marL="457200" lvl="0" indent="-311150" rtl="0">
              <a:spcBef>
                <a:spcPts val="1600"/>
              </a:spcBef>
              <a:spcAft>
                <a:spcPts val="0"/>
              </a:spcAft>
              <a:buClr>
                <a:srgbClr val="000000"/>
              </a:buClr>
              <a:buSzPts val="1300"/>
              <a:buChar char="-"/>
            </a:pPr>
            <a:r>
              <a:rPr lang="en">
                <a:solidFill>
                  <a:srgbClr val="000000"/>
                </a:solidFill>
              </a:rPr>
              <a:t>Hadoop/Hbase (Wide-column)</a:t>
            </a:r>
            <a:endParaRPr>
              <a:solidFill>
                <a:srgbClr val="000000"/>
              </a:solidFill>
            </a:endParaRPr>
          </a:p>
          <a:p>
            <a:pPr marL="457200" lvl="0" indent="-311150" rtl="0">
              <a:spcBef>
                <a:spcPts val="0"/>
              </a:spcBef>
              <a:spcAft>
                <a:spcPts val="0"/>
              </a:spcAft>
              <a:buClr>
                <a:srgbClr val="000000"/>
              </a:buClr>
              <a:buSzPts val="1300"/>
              <a:buChar char="-"/>
            </a:pPr>
            <a:r>
              <a:rPr lang="en">
                <a:solidFill>
                  <a:srgbClr val="000000"/>
                </a:solidFill>
              </a:rPr>
              <a:t>MongoDB (Document Based)</a:t>
            </a:r>
            <a:endParaRPr>
              <a:solidFill>
                <a:srgbClr val="000000"/>
              </a:solidFill>
            </a:endParaRPr>
          </a:p>
          <a:p>
            <a:pPr marL="457200" lvl="0" indent="-311150">
              <a:spcBef>
                <a:spcPts val="0"/>
              </a:spcBef>
              <a:spcAft>
                <a:spcPts val="0"/>
              </a:spcAft>
              <a:buClr>
                <a:srgbClr val="000000"/>
              </a:buClr>
              <a:buSzPts val="1300"/>
              <a:buChar char="-"/>
            </a:pPr>
            <a:r>
              <a:rPr lang="en">
                <a:solidFill>
                  <a:srgbClr val="000000"/>
                </a:solidFill>
              </a:rPr>
              <a:t>Neo4J (Graph)</a:t>
            </a:r>
            <a:endParaRPr>
              <a:solidFill>
                <a:srgbClr val="000000"/>
              </a:solidFill>
            </a:endParaRPr>
          </a:p>
          <a:p>
            <a:pPr marL="0" lvl="0" indent="0">
              <a:spcBef>
                <a:spcPts val="1600"/>
              </a:spcBef>
              <a:spcAft>
                <a:spcPts val="1600"/>
              </a:spcAft>
              <a:buNone/>
            </a:pPr>
            <a:endParaRPr>
              <a:solidFill>
                <a:srgbClr val="000000"/>
              </a:solidFill>
            </a:endParaRPr>
          </a:p>
        </p:txBody>
      </p:sp>
    </p:spTree>
    <p:extLst>
      <p:ext uri="{BB962C8B-B14F-4D97-AF65-F5344CB8AC3E}">
        <p14:creationId xmlns:p14="http://schemas.microsoft.com/office/powerpoint/2010/main" val="4778969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Shape 59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CAST/CONVERT</a:t>
            </a:r>
            <a:endParaRPr/>
          </a:p>
        </p:txBody>
      </p:sp>
      <p:sp>
        <p:nvSpPr>
          <p:cNvPr id="592" name="Shape 59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400">
                <a:solidFill>
                  <a:srgbClr val="000000"/>
                </a:solidFill>
              </a:rPr>
              <a:t>Cast functions and operators enable conversion of values from one data type to another.</a:t>
            </a:r>
            <a:br>
              <a:rPr lang="en" sz="1400">
                <a:solidFill>
                  <a:srgbClr val="000000"/>
                </a:solidFill>
              </a:rPr>
            </a:br>
            <a:r>
              <a:rPr lang="en" sz="1400">
                <a:solidFill>
                  <a:srgbClr val="000000"/>
                </a:solidFill>
              </a:rPr>
              <a:t>CONVERT() with a USING clause provides a way to convert data between different character sets:</a:t>
            </a:r>
            <a:endParaRPr sz="1400">
              <a:solidFill>
                <a:srgbClr val="000000"/>
              </a:solidFill>
            </a:endParaRPr>
          </a:p>
          <a:p>
            <a:pPr marL="0" marR="0" lvl="0" indent="0" algn="l" rtl="0">
              <a:lnSpc>
                <a:spcPct val="115000"/>
              </a:lnSpc>
              <a:spcBef>
                <a:spcPts val="0"/>
              </a:spcBef>
              <a:spcAft>
                <a:spcPts val="0"/>
              </a:spcAft>
              <a:buNone/>
            </a:pPr>
            <a:endParaRPr sz="1400">
              <a:solidFill>
                <a:srgbClr val="000000"/>
              </a:solidFill>
            </a:endParaRPr>
          </a:p>
          <a:p>
            <a:pPr marL="0" marR="0" lvl="0" indent="0" algn="l" rtl="0">
              <a:lnSpc>
                <a:spcPct val="115000"/>
              </a:lnSpc>
              <a:spcBef>
                <a:spcPts val="0"/>
              </a:spcBef>
              <a:spcAft>
                <a:spcPts val="0"/>
              </a:spcAft>
              <a:buNone/>
            </a:pPr>
            <a:r>
              <a:rPr lang="en" sz="1400">
                <a:solidFill>
                  <a:srgbClr val="000000"/>
                </a:solidFill>
              </a:rPr>
              <a:t>Examples: </a:t>
            </a:r>
            <a:endParaRPr sz="1400">
              <a:solidFill>
                <a:srgbClr val="000000"/>
              </a:solidFill>
            </a:endParaRPr>
          </a:p>
          <a:p>
            <a:pPr marL="0" marR="0" lvl="0" indent="0" algn="l" rtl="0">
              <a:lnSpc>
                <a:spcPct val="115000"/>
              </a:lnSpc>
              <a:spcBef>
                <a:spcPts val="0"/>
              </a:spcBef>
              <a:spcAft>
                <a:spcPts val="0"/>
              </a:spcAft>
              <a:buNone/>
            </a:pPr>
            <a:r>
              <a:rPr lang="en" sz="1400">
                <a:solidFill>
                  <a:srgbClr val="000000"/>
                </a:solidFill>
              </a:rPr>
              <a:t>SELECT CONVERT('test', CHAR CHARACTER SET utf8);</a:t>
            </a:r>
            <a:br>
              <a:rPr lang="en" sz="1400">
                <a:solidFill>
                  <a:srgbClr val="000000"/>
                </a:solidFill>
              </a:rPr>
            </a:br>
            <a:r>
              <a:rPr lang="en" sz="1400">
                <a:solidFill>
                  <a:srgbClr val="000000"/>
                </a:solidFill>
              </a:rPr>
              <a:t>SELECT CAST('test' AS CHAR CHARACTER SET utf8);</a:t>
            </a:r>
            <a:endParaRPr sz="1400">
              <a:solidFill>
                <a:srgbClr val="000000"/>
              </a:solidFill>
            </a:endParaRPr>
          </a:p>
          <a:p>
            <a:pPr marL="0" marR="0" lvl="0" indent="0" algn="l" rtl="0">
              <a:lnSpc>
                <a:spcPct val="115000"/>
              </a:lnSpc>
              <a:spcBef>
                <a:spcPts val="0"/>
              </a:spcBef>
              <a:spcAft>
                <a:spcPts val="0"/>
              </a:spcAft>
              <a:buNone/>
            </a:pPr>
            <a:endParaRPr sz="1400">
              <a:solidFill>
                <a:srgbClr val="000000"/>
              </a:solidFill>
            </a:endParaRPr>
          </a:p>
        </p:txBody>
      </p:sp>
    </p:spTree>
    <p:extLst>
      <p:ext uri="{BB962C8B-B14F-4D97-AF65-F5344CB8AC3E}">
        <p14:creationId xmlns:p14="http://schemas.microsoft.com/office/powerpoint/2010/main" val="826987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Shape 59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SQL good practice</a:t>
            </a:r>
            <a:endParaRPr/>
          </a:p>
        </p:txBody>
      </p:sp>
      <p:sp>
        <p:nvSpPr>
          <p:cNvPr id="598" name="Shape 598"/>
          <p:cNvSpPr txBox="1">
            <a:spLocks noGrp="1"/>
          </p:cNvSpPr>
          <p:nvPr>
            <p:ph type="body" idx="1"/>
          </p:nvPr>
        </p:nvSpPr>
        <p:spPr>
          <a:xfrm>
            <a:off x="705600" y="1300950"/>
            <a:ext cx="7628700" cy="25416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Clr>
                <a:srgbClr val="000000"/>
              </a:buClr>
              <a:buSzPts val="1400"/>
              <a:buChar char="●"/>
            </a:pPr>
            <a:r>
              <a:rPr lang="en" sz="1400">
                <a:solidFill>
                  <a:srgbClr val="000000"/>
                </a:solidFill>
              </a:rPr>
              <a:t>Primary Key 字段的长度尽量小，能用 small integer 就不要用 integer。例如员工数据表，若能用员工编号当主键，就不要用身分证号码。</a:t>
            </a:r>
            <a:endParaRPr sz="1400">
              <a:solidFill>
                <a:srgbClr val="000000"/>
              </a:solidFill>
            </a:endParaRPr>
          </a:p>
          <a:p>
            <a:pPr marL="457200" lvl="0" indent="-317500" rtl="0">
              <a:spcBef>
                <a:spcPts val="0"/>
              </a:spcBef>
              <a:spcAft>
                <a:spcPts val="0"/>
              </a:spcAft>
              <a:buClr>
                <a:srgbClr val="000000"/>
              </a:buClr>
              <a:buSzPts val="1400"/>
              <a:buChar char="●"/>
            </a:pPr>
            <a:r>
              <a:rPr lang="en" sz="1400">
                <a:solidFill>
                  <a:srgbClr val="000000"/>
                </a:solidFill>
              </a:rPr>
              <a:t>一般字段亦同。若该数据表要存放的数据不会超过 3 万笔，用 small integer 即可，不必用 integer。</a:t>
            </a:r>
            <a:endParaRPr sz="1400">
              <a:solidFill>
                <a:srgbClr val="000000"/>
              </a:solidFill>
            </a:endParaRPr>
          </a:p>
          <a:p>
            <a:pPr marL="457200" lvl="0" indent="-317500" rtl="0">
              <a:spcBef>
                <a:spcPts val="0"/>
              </a:spcBef>
              <a:spcAft>
                <a:spcPts val="0"/>
              </a:spcAft>
              <a:buClr>
                <a:srgbClr val="000000"/>
              </a:buClr>
              <a:buSzPts val="1400"/>
              <a:buChar char="●"/>
            </a:pPr>
            <a:r>
              <a:rPr lang="en" sz="1400">
                <a:solidFill>
                  <a:srgbClr val="000000"/>
                </a:solidFill>
              </a:rPr>
              <a:t>文字数据字段若长度固定，如：身分证号码，就不要用 varchar 或 nvarchar，应该用 char 或 nchar。</a:t>
            </a:r>
            <a:endParaRPr sz="1400">
              <a:solidFill>
                <a:srgbClr val="000000"/>
              </a:solidFill>
            </a:endParaRPr>
          </a:p>
          <a:p>
            <a:pPr marL="457200" lvl="0" indent="-317500" rtl="0">
              <a:spcBef>
                <a:spcPts val="0"/>
              </a:spcBef>
              <a:spcAft>
                <a:spcPts val="0"/>
              </a:spcAft>
              <a:buClr>
                <a:srgbClr val="000000"/>
              </a:buClr>
              <a:buSzPts val="1400"/>
              <a:buChar char="●"/>
            </a:pPr>
            <a:r>
              <a:rPr lang="en" sz="1400">
                <a:solidFill>
                  <a:srgbClr val="000000"/>
                </a:solidFill>
              </a:rPr>
              <a:t>文字数据字段若长度不固定，如：地址，则该用 varchar 或 nvarchar。除了可节省存储空间外，存取硬盘时也会较有效率。</a:t>
            </a:r>
            <a:endParaRPr sz="1400">
              <a:solidFill>
                <a:srgbClr val="000000"/>
              </a:solidFill>
            </a:endParaRPr>
          </a:p>
          <a:p>
            <a:pPr marL="457200" lvl="0" indent="-317500" rtl="0">
              <a:spcBef>
                <a:spcPts val="0"/>
              </a:spcBef>
              <a:spcAft>
                <a:spcPts val="0"/>
              </a:spcAft>
              <a:buClr>
                <a:srgbClr val="000000"/>
              </a:buClr>
              <a:buSzPts val="1400"/>
              <a:buChar char="●"/>
            </a:pPr>
            <a:r>
              <a:rPr lang="en" sz="1400">
                <a:solidFill>
                  <a:srgbClr val="000000"/>
                </a:solidFill>
              </a:rPr>
              <a:t>设计字段时，若其值可有可无，最好也给一个默认值，并设成「不允许 NULL」(一般字段默认为「允许 NULL」)。因为 SQL Server 在存放和查询有 NULL 的数据表时，会花费额外的运算动作 [2]。</a:t>
            </a:r>
            <a:endParaRPr sz="1400">
              <a:solidFill>
                <a:srgbClr val="000000"/>
              </a:solidFill>
            </a:endParaRPr>
          </a:p>
          <a:p>
            <a:pPr marL="457200" lvl="0" indent="-317500">
              <a:spcBef>
                <a:spcPts val="0"/>
              </a:spcBef>
              <a:spcAft>
                <a:spcPts val="0"/>
              </a:spcAft>
              <a:buClr>
                <a:srgbClr val="000000"/>
              </a:buClr>
              <a:buSzPts val="1400"/>
              <a:buChar char="●"/>
            </a:pPr>
            <a:r>
              <a:rPr lang="en" sz="1400">
                <a:solidFill>
                  <a:srgbClr val="000000"/>
                </a:solidFill>
              </a:rPr>
              <a:t>若一个数据表的字段过多，应垂直切割成两个以上的数据表，并可用同名的 Primary Key 一对多连结起来，如：Northwind 的 Orders、Order Details 数据表。以避免在存取数据时，以「集簇索引 (clustered index)」扫描时会加载过多的数据，或修改数据时造成互相锁定或锁定过久。</a:t>
            </a:r>
            <a:br>
              <a:rPr lang="en" sz="1400">
                <a:solidFill>
                  <a:srgbClr val="000000"/>
                </a:solidFill>
              </a:rPr>
            </a:br>
            <a:endParaRPr sz="1400">
              <a:solidFill>
                <a:srgbClr val="000000"/>
              </a:solidFill>
            </a:endParaRPr>
          </a:p>
        </p:txBody>
      </p:sp>
    </p:spTree>
    <p:extLst>
      <p:ext uri="{BB962C8B-B14F-4D97-AF65-F5344CB8AC3E}">
        <p14:creationId xmlns:p14="http://schemas.microsoft.com/office/powerpoint/2010/main" val="10296757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Others</a:t>
            </a:r>
            <a:endParaRPr/>
          </a:p>
        </p:txBody>
      </p:sp>
      <p:sp>
        <p:nvSpPr>
          <p:cNvPr id="604" name="Shape 60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a:solidFill>
                  <a:srgbClr val="000000"/>
                </a:solidFill>
              </a:rPr>
              <a:t>Find the maximum value without using max or min function</a:t>
            </a:r>
            <a:endParaRPr sz="1400">
              <a:solidFill>
                <a:srgbClr val="000000"/>
              </a:solidFill>
            </a:endParaRPr>
          </a:p>
          <a:p>
            <a:pPr marL="0" lvl="0" indent="0" rtl="0">
              <a:spcBef>
                <a:spcPts val="1600"/>
              </a:spcBef>
              <a:spcAft>
                <a:spcPts val="1600"/>
              </a:spcAft>
              <a:buNone/>
            </a:pPr>
            <a:r>
              <a:rPr lang="en" sz="1400">
                <a:solidFill>
                  <a:srgbClr val="000000"/>
                </a:solidFill>
              </a:rPr>
              <a:t>What's the difference between DELETE TABLE and TRUNCATE TABLE commands?</a:t>
            </a:r>
            <a:endParaRPr sz="1400">
              <a:solidFill>
                <a:srgbClr val="000000"/>
              </a:solidFill>
            </a:endParaRPr>
          </a:p>
        </p:txBody>
      </p:sp>
    </p:spTree>
    <p:extLst>
      <p:ext uri="{BB962C8B-B14F-4D97-AF65-F5344CB8AC3E}">
        <p14:creationId xmlns:p14="http://schemas.microsoft.com/office/powerpoint/2010/main" val="3516097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Shape 49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NoSQL Example (Json, document based)</a:t>
            </a:r>
            <a:endParaRPr/>
          </a:p>
        </p:txBody>
      </p:sp>
      <p:sp>
        <p:nvSpPr>
          <p:cNvPr id="499" name="Shape 499"/>
          <p:cNvSpPr txBox="1">
            <a:spLocks noGrp="1"/>
          </p:cNvSpPr>
          <p:nvPr>
            <p:ph type="body" idx="1"/>
          </p:nvPr>
        </p:nvSpPr>
        <p:spPr>
          <a:xfrm>
            <a:off x="1303800" y="1597875"/>
            <a:ext cx="7030500" cy="2541600"/>
          </a:xfrm>
          <a:prstGeom prst="rect">
            <a:avLst/>
          </a:prstGeom>
        </p:spPr>
        <p:txBody>
          <a:bodyPr spcFirstLastPara="1" wrap="square" lIns="91425" tIns="91425" rIns="91425" bIns="91425" anchor="t" anchorCtr="0">
            <a:noAutofit/>
          </a:bodyPr>
          <a:lstStyle/>
          <a:p>
            <a:pPr marL="0" lvl="0" indent="0" rtl="0">
              <a:lnSpc>
                <a:spcPct val="125000"/>
              </a:lnSpc>
              <a:spcBef>
                <a:spcPts val="0"/>
              </a:spcBef>
              <a:spcAft>
                <a:spcPts val="0"/>
              </a:spcAft>
              <a:buNone/>
            </a:pPr>
            <a:r>
              <a:rPr lang="en" sz="1100">
                <a:solidFill>
                  <a:srgbClr val="222222"/>
                </a:solidFill>
                <a:highlight>
                  <a:srgbClr val="F9F9F9"/>
                </a:highlight>
                <a:latin typeface="Consolas"/>
                <a:ea typeface="Consolas"/>
                <a:cs typeface="Consolas"/>
                <a:sym typeface="Consolas"/>
              </a:rPr>
              <a:t>{</a:t>
            </a:r>
            <a:br>
              <a:rPr lang="en" sz="1100">
                <a:solidFill>
                  <a:srgbClr val="222222"/>
                </a:solidFill>
                <a:highlight>
                  <a:srgbClr val="F9F9F9"/>
                </a:highlight>
                <a:latin typeface="Consolas"/>
                <a:ea typeface="Consolas"/>
                <a:cs typeface="Consolas"/>
                <a:sym typeface="Consolas"/>
              </a:rPr>
            </a:br>
            <a:r>
              <a:rPr lang="en" sz="1100">
                <a:solidFill>
                  <a:srgbClr val="222222"/>
                </a:solidFill>
                <a:highlight>
                  <a:srgbClr val="F9F9F9"/>
                </a:highlight>
                <a:latin typeface="Consolas"/>
                <a:ea typeface="Consolas"/>
                <a:cs typeface="Consolas"/>
                <a:sym typeface="Consolas"/>
              </a:rPr>
              <a:t>    "id":"ew12-res2-234e-544f",</a:t>
            </a:r>
            <a:br>
              <a:rPr lang="en" sz="1100">
                <a:solidFill>
                  <a:srgbClr val="222222"/>
                </a:solidFill>
                <a:highlight>
                  <a:srgbClr val="F9F9F9"/>
                </a:highlight>
                <a:latin typeface="Consolas"/>
                <a:ea typeface="Consolas"/>
                <a:cs typeface="Consolas"/>
                <a:sym typeface="Consolas"/>
              </a:rPr>
            </a:br>
            <a:r>
              <a:rPr lang="en" sz="1100">
                <a:solidFill>
                  <a:srgbClr val="222222"/>
                </a:solidFill>
                <a:highlight>
                  <a:srgbClr val="F9F9F9"/>
                </a:highlight>
                <a:latin typeface="Consolas"/>
                <a:ea typeface="Consolas"/>
                <a:cs typeface="Consolas"/>
                <a:sym typeface="Consolas"/>
              </a:rPr>
              <a:t>    "title":"post title",</a:t>
            </a:r>
            <a:br>
              <a:rPr lang="en" sz="1100">
                <a:solidFill>
                  <a:srgbClr val="222222"/>
                </a:solidFill>
                <a:highlight>
                  <a:srgbClr val="F9F9F9"/>
                </a:highlight>
                <a:latin typeface="Consolas"/>
                <a:ea typeface="Consolas"/>
                <a:cs typeface="Consolas"/>
                <a:sym typeface="Consolas"/>
              </a:rPr>
            </a:br>
            <a:r>
              <a:rPr lang="en" sz="1100">
                <a:solidFill>
                  <a:srgbClr val="222222"/>
                </a:solidFill>
                <a:highlight>
                  <a:srgbClr val="F9F9F9"/>
                </a:highlight>
                <a:latin typeface="Consolas"/>
                <a:ea typeface="Consolas"/>
                <a:cs typeface="Consolas"/>
                <a:sym typeface="Consolas"/>
              </a:rPr>
              <a:t>    "date":"2016-01-01",</a:t>
            </a:r>
            <a:br>
              <a:rPr lang="en" sz="1100">
                <a:solidFill>
                  <a:srgbClr val="222222"/>
                </a:solidFill>
                <a:highlight>
                  <a:srgbClr val="F9F9F9"/>
                </a:highlight>
                <a:latin typeface="Consolas"/>
                <a:ea typeface="Consolas"/>
                <a:cs typeface="Consolas"/>
                <a:sym typeface="Consolas"/>
              </a:rPr>
            </a:br>
            <a:r>
              <a:rPr lang="en" sz="1100">
                <a:solidFill>
                  <a:srgbClr val="222222"/>
                </a:solidFill>
                <a:highlight>
                  <a:srgbClr val="F9F9F9"/>
                </a:highlight>
                <a:latin typeface="Consolas"/>
                <a:ea typeface="Consolas"/>
                <a:cs typeface="Consolas"/>
                <a:sym typeface="Consolas"/>
              </a:rPr>
              <a:t>    "body":"this is an awesome post stored on NoSQL",</a:t>
            </a:r>
            <a:br>
              <a:rPr lang="en" sz="1100">
                <a:solidFill>
                  <a:srgbClr val="222222"/>
                </a:solidFill>
                <a:highlight>
                  <a:srgbClr val="F9F9F9"/>
                </a:highlight>
                <a:latin typeface="Consolas"/>
                <a:ea typeface="Consolas"/>
                <a:cs typeface="Consolas"/>
                <a:sym typeface="Consolas"/>
              </a:rPr>
            </a:br>
            <a:r>
              <a:rPr lang="en" sz="1100">
                <a:solidFill>
                  <a:srgbClr val="222222"/>
                </a:solidFill>
                <a:highlight>
                  <a:srgbClr val="F9F9F9"/>
                </a:highlight>
                <a:latin typeface="Consolas"/>
                <a:ea typeface="Consolas"/>
                <a:cs typeface="Consolas"/>
                <a:sym typeface="Consolas"/>
              </a:rPr>
              <a:t>    "createdBy":User,</a:t>
            </a:r>
            <a:br>
              <a:rPr lang="en" sz="1100">
                <a:solidFill>
                  <a:srgbClr val="222222"/>
                </a:solidFill>
                <a:highlight>
                  <a:srgbClr val="F9F9F9"/>
                </a:highlight>
                <a:latin typeface="Consolas"/>
                <a:ea typeface="Consolas"/>
                <a:cs typeface="Consolas"/>
                <a:sym typeface="Consolas"/>
              </a:rPr>
            </a:br>
            <a:r>
              <a:rPr lang="en" sz="1100">
                <a:solidFill>
                  <a:srgbClr val="222222"/>
                </a:solidFill>
                <a:highlight>
                  <a:srgbClr val="F9F9F9"/>
                </a:highlight>
                <a:latin typeface="Consolas"/>
                <a:ea typeface="Consolas"/>
                <a:cs typeface="Consolas"/>
                <a:sym typeface="Consolas"/>
              </a:rPr>
              <a:t>    "images":["http://myfirstimage.png","http://mysecondimage.png"],</a:t>
            </a:r>
            <a:br>
              <a:rPr lang="en" sz="1100">
                <a:solidFill>
                  <a:srgbClr val="222222"/>
                </a:solidFill>
                <a:highlight>
                  <a:srgbClr val="F9F9F9"/>
                </a:highlight>
                <a:latin typeface="Consolas"/>
                <a:ea typeface="Consolas"/>
                <a:cs typeface="Consolas"/>
                <a:sym typeface="Consolas"/>
              </a:rPr>
            </a:br>
            <a:r>
              <a:rPr lang="en" sz="1100">
                <a:solidFill>
                  <a:srgbClr val="222222"/>
                </a:solidFill>
                <a:highlight>
                  <a:srgbClr val="F9F9F9"/>
                </a:highlight>
                <a:latin typeface="Consolas"/>
                <a:ea typeface="Consolas"/>
                <a:cs typeface="Consolas"/>
                <a:sym typeface="Consolas"/>
              </a:rPr>
              <a:t>    "videos":[</a:t>
            </a:r>
            <a:br>
              <a:rPr lang="en" sz="1100">
                <a:solidFill>
                  <a:srgbClr val="222222"/>
                </a:solidFill>
                <a:highlight>
                  <a:srgbClr val="F9F9F9"/>
                </a:highlight>
                <a:latin typeface="Consolas"/>
                <a:ea typeface="Consolas"/>
                <a:cs typeface="Consolas"/>
                <a:sym typeface="Consolas"/>
              </a:rPr>
            </a:br>
            <a:r>
              <a:rPr lang="en" sz="1100">
                <a:solidFill>
                  <a:srgbClr val="222222"/>
                </a:solidFill>
                <a:highlight>
                  <a:srgbClr val="F9F9F9"/>
                </a:highlight>
                <a:latin typeface="Consolas"/>
                <a:ea typeface="Consolas"/>
                <a:cs typeface="Consolas"/>
                <a:sym typeface="Consolas"/>
              </a:rPr>
              <a:t>        {"url":"http://myfirstvideo.mp4", "title":"The first video"},</a:t>
            </a:r>
            <a:br>
              <a:rPr lang="en" sz="1100">
                <a:solidFill>
                  <a:srgbClr val="222222"/>
                </a:solidFill>
                <a:highlight>
                  <a:srgbClr val="F9F9F9"/>
                </a:highlight>
                <a:latin typeface="Consolas"/>
                <a:ea typeface="Consolas"/>
                <a:cs typeface="Consolas"/>
                <a:sym typeface="Consolas"/>
              </a:rPr>
            </a:br>
            <a:r>
              <a:rPr lang="en" sz="1100">
                <a:solidFill>
                  <a:srgbClr val="222222"/>
                </a:solidFill>
                <a:highlight>
                  <a:srgbClr val="F9F9F9"/>
                </a:highlight>
                <a:latin typeface="Consolas"/>
                <a:ea typeface="Consolas"/>
                <a:cs typeface="Consolas"/>
                <a:sym typeface="Consolas"/>
              </a:rPr>
              <a:t>        {"url":"http://mysecondvideo.mp4", "title":"The second video"}</a:t>
            </a:r>
            <a:br>
              <a:rPr lang="en" sz="1100">
                <a:solidFill>
                  <a:srgbClr val="222222"/>
                </a:solidFill>
                <a:highlight>
                  <a:srgbClr val="F9F9F9"/>
                </a:highlight>
                <a:latin typeface="Consolas"/>
                <a:ea typeface="Consolas"/>
                <a:cs typeface="Consolas"/>
                <a:sym typeface="Consolas"/>
              </a:rPr>
            </a:br>
            <a:r>
              <a:rPr lang="en" sz="1100">
                <a:solidFill>
                  <a:srgbClr val="222222"/>
                </a:solidFill>
                <a:highlight>
                  <a:srgbClr val="F9F9F9"/>
                </a:highlight>
                <a:latin typeface="Consolas"/>
                <a:ea typeface="Consolas"/>
                <a:cs typeface="Consolas"/>
                <a:sym typeface="Consolas"/>
              </a:rPr>
              <a:t>    ],</a:t>
            </a:r>
            <a:br>
              <a:rPr lang="en" sz="1100">
                <a:solidFill>
                  <a:srgbClr val="222222"/>
                </a:solidFill>
                <a:highlight>
                  <a:srgbClr val="F9F9F9"/>
                </a:highlight>
                <a:latin typeface="Consolas"/>
                <a:ea typeface="Consolas"/>
                <a:cs typeface="Consolas"/>
                <a:sym typeface="Consolas"/>
              </a:rPr>
            </a:br>
            <a:r>
              <a:rPr lang="en" sz="1100">
                <a:solidFill>
                  <a:srgbClr val="222222"/>
                </a:solidFill>
                <a:highlight>
                  <a:srgbClr val="F9F9F9"/>
                </a:highlight>
                <a:latin typeface="Consolas"/>
                <a:ea typeface="Consolas"/>
                <a:cs typeface="Consolas"/>
                <a:sym typeface="Consolas"/>
              </a:rPr>
              <a:t>    "audios":[</a:t>
            </a:r>
            <a:br>
              <a:rPr lang="en" sz="1100">
                <a:solidFill>
                  <a:srgbClr val="222222"/>
                </a:solidFill>
                <a:highlight>
                  <a:srgbClr val="F9F9F9"/>
                </a:highlight>
                <a:latin typeface="Consolas"/>
                <a:ea typeface="Consolas"/>
                <a:cs typeface="Consolas"/>
                <a:sym typeface="Consolas"/>
              </a:rPr>
            </a:br>
            <a:r>
              <a:rPr lang="en" sz="1100">
                <a:solidFill>
                  <a:srgbClr val="222222"/>
                </a:solidFill>
                <a:highlight>
                  <a:srgbClr val="F9F9F9"/>
                </a:highlight>
                <a:latin typeface="Consolas"/>
                <a:ea typeface="Consolas"/>
                <a:cs typeface="Consolas"/>
                <a:sym typeface="Consolas"/>
              </a:rPr>
              <a:t>        {"url":"http://myfirstaudio.mp3", "title":"The first audio"},</a:t>
            </a:r>
            <a:br>
              <a:rPr lang="en" sz="1100">
                <a:solidFill>
                  <a:srgbClr val="222222"/>
                </a:solidFill>
                <a:highlight>
                  <a:srgbClr val="F9F9F9"/>
                </a:highlight>
                <a:latin typeface="Consolas"/>
                <a:ea typeface="Consolas"/>
                <a:cs typeface="Consolas"/>
                <a:sym typeface="Consolas"/>
              </a:rPr>
            </a:br>
            <a:r>
              <a:rPr lang="en" sz="1100">
                <a:solidFill>
                  <a:srgbClr val="222222"/>
                </a:solidFill>
                <a:highlight>
                  <a:srgbClr val="F9F9F9"/>
                </a:highlight>
                <a:latin typeface="Consolas"/>
                <a:ea typeface="Consolas"/>
                <a:cs typeface="Consolas"/>
                <a:sym typeface="Consolas"/>
              </a:rPr>
              <a:t>        {"url":"http://mysecondaudio.mp3", "title":"The second audio"}</a:t>
            </a:r>
            <a:br>
              <a:rPr lang="en" sz="1100">
                <a:solidFill>
                  <a:srgbClr val="222222"/>
                </a:solidFill>
                <a:highlight>
                  <a:srgbClr val="F9F9F9"/>
                </a:highlight>
                <a:latin typeface="Consolas"/>
                <a:ea typeface="Consolas"/>
                <a:cs typeface="Consolas"/>
                <a:sym typeface="Consolas"/>
              </a:rPr>
            </a:br>
            <a:r>
              <a:rPr lang="en" sz="1100">
                <a:solidFill>
                  <a:srgbClr val="222222"/>
                </a:solidFill>
                <a:highlight>
                  <a:srgbClr val="F9F9F9"/>
                </a:highlight>
                <a:latin typeface="Consolas"/>
                <a:ea typeface="Consolas"/>
                <a:cs typeface="Consolas"/>
                <a:sym typeface="Consolas"/>
              </a:rPr>
              <a:t>    ]</a:t>
            </a:r>
            <a:br>
              <a:rPr lang="en" sz="1100">
                <a:solidFill>
                  <a:srgbClr val="222222"/>
                </a:solidFill>
                <a:highlight>
                  <a:srgbClr val="F9F9F9"/>
                </a:highlight>
                <a:latin typeface="Consolas"/>
                <a:ea typeface="Consolas"/>
                <a:cs typeface="Consolas"/>
                <a:sym typeface="Consolas"/>
              </a:rPr>
            </a:br>
            <a:r>
              <a:rPr lang="en" sz="1100">
                <a:solidFill>
                  <a:srgbClr val="222222"/>
                </a:solidFill>
                <a:highlight>
                  <a:srgbClr val="F9F9F9"/>
                </a:highlight>
                <a:latin typeface="Consolas"/>
                <a:ea typeface="Consolas"/>
                <a:cs typeface="Consolas"/>
                <a:sym typeface="Consolas"/>
              </a:rPr>
              <a:t>}</a:t>
            </a:r>
            <a:endParaRPr sz="1100">
              <a:solidFill>
                <a:srgbClr val="222222"/>
              </a:solidFill>
              <a:highlight>
                <a:srgbClr val="F9F9F9"/>
              </a:highlight>
              <a:latin typeface="Consolas"/>
              <a:ea typeface="Consolas"/>
              <a:cs typeface="Consolas"/>
              <a:sym typeface="Consolas"/>
            </a:endParaRPr>
          </a:p>
          <a:p>
            <a:pPr marL="0" lvl="0" indent="0">
              <a:spcBef>
                <a:spcPts val="1400"/>
              </a:spcBef>
              <a:spcAft>
                <a:spcPts val="1600"/>
              </a:spcAft>
              <a:buNone/>
            </a:pPr>
            <a:endParaRPr/>
          </a:p>
        </p:txBody>
      </p:sp>
    </p:spTree>
    <p:extLst>
      <p:ext uri="{BB962C8B-B14F-4D97-AF65-F5344CB8AC3E}">
        <p14:creationId xmlns:p14="http://schemas.microsoft.com/office/powerpoint/2010/main" val="99506874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1541</TotalTime>
  <Words>4992</Words>
  <Application>Microsoft Macintosh PowerPoint</Application>
  <PresentationFormat>On-screen Show (16:9)</PresentationFormat>
  <Paragraphs>1391</Paragraphs>
  <Slides>82</Slides>
  <Notes>82</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82</vt:i4>
      </vt:variant>
    </vt:vector>
  </HeadingPairs>
  <TitlesOfParts>
    <vt:vector size="95" baseType="lpstr">
      <vt:lpstr>Raleway</vt:lpstr>
      <vt:lpstr>Calibri</vt:lpstr>
      <vt:lpstr>Maven Pro</vt:lpstr>
      <vt:lpstr>Helvetica Neue</vt:lpstr>
      <vt:lpstr>Arial</vt:lpstr>
      <vt:lpstr>Consolas</vt:lpstr>
      <vt:lpstr>Tahoma</vt:lpstr>
      <vt:lpstr>Nunito</vt:lpstr>
      <vt:lpstr>Proxima Nova</vt:lpstr>
      <vt:lpstr>Simple Light</vt:lpstr>
      <vt:lpstr>White</vt:lpstr>
      <vt:lpstr>Office Theme</vt:lpstr>
      <vt:lpstr>Momentum</vt:lpstr>
      <vt:lpstr>PowerPoint Presentation</vt:lpstr>
      <vt:lpstr>PowerPoint Presentation</vt:lpstr>
      <vt:lpstr>PowerPoint Presentation</vt:lpstr>
      <vt:lpstr>PowerPoint Presentation</vt:lpstr>
      <vt:lpstr> Database Basics</vt:lpstr>
      <vt:lpstr>SQL Introduction</vt:lpstr>
      <vt:lpstr>PowerPoint Presentation</vt:lpstr>
      <vt:lpstr>SQL vs. NoSQL</vt:lpstr>
      <vt:lpstr>NoSQL Example (Json, document based)</vt:lpstr>
      <vt:lpstr>SQL Data Types</vt:lpstr>
      <vt:lpstr>SQL Data Types</vt:lpstr>
      <vt:lpstr>本章常见面试考题</vt:lpstr>
      <vt:lpstr>推荐学习网站</vt:lpstr>
      <vt:lpstr> SQL Basic Syntax</vt:lpstr>
      <vt:lpstr>SQL Syntax</vt:lpstr>
      <vt:lpstr>SQL Syntax: SELECT, FROM, WHERE</vt:lpstr>
      <vt:lpstr>SELECT NOTES</vt:lpstr>
      <vt:lpstr>WHERE NOTES</vt:lpstr>
      <vt:lpstr>Like and Wildcards Examples </vt:lpstr>
      <vt:lpstr>SQL Syntax: AGGREGATE FUNCTIONS </vt:lpstr>
      <vt:lpstr>SQL Syntax: GROUP  BY</vt:lpstr>
      <vt:lpstr>SQL Syntax: HAVING </vt:lpstr>
      <vt:lpstr>SQL Syntax: HAVING </vt:lpstr>
      <vt:lpstr>如何用R跑sql</vt:lpstr>
      <vt:lpstr>本章常见面试考题</vt:lpstr>
      <vt:lpstr> SQL Intermediate Syntax</vt:lpstr>
      <vt:lpstr>INNER JOIN, LEFT JOIN, RIGHT JOIN, FULL JOIN </vt:lpstr>
      <vt:lpstr>INNER JOIN, LEFT JOIN, RIGHT JOIN, FULL JOIN</vt:lpstr>
      <vt:lpstr>INNER JOIN, LEFT JOIN, RIGHT JOIN, FULL JOIN</vt:lpstr>
      <vt:lpstr>INNER JOIN, LEFT JOIN, RIGHT JOIN, FULL JOIN</vt:lpstr>
      <vt:lpstr>INNER JOIN, LEFT JOIN, RIGHT JOIN, FULL JOIN</vt:lpstr>
      <vt:lpstr>INNER JOIN, LEFT JOIN, RIGHT JOIN, FULL JOIN</vt:lpstr>
      <vt:lpstr>Common ‘Mistakes’: duplicate created unexpectedly</vt:lpstr>
      <vt:lpstr>Distinct</vt:lpstr>
      <vt:lpstr>Count distinct without using distinct</vt:lpstr>
      <vt:lpstr>UNION and UNION ALL</vt:lpstr>
      <vt:lpstr>PowerPoint Presentation</vt:lpstr>
      <vt:lpstr>COALESCE</vt:lpstr>
      <vt:lpstr>Creating CTE with ‘WITH’</vt:lpstr>
      <vt:lpstr>TEMP TABLE</vt:lpstr>
      <vt:lpstr>PowerPoint Presentation</vt:lpstr>
      <vt:lpstr>本章常见面试考题</vt:lpstr>
      <vt:lpstr>SQL Advanced</vt:lpstr>
      <vt:lpstr>SELF JOIN</vt:lpstr>
      <vt:lpstr>SELF JOIN</vt:lpstr>
      <vt:lpstr>SELF JOIN</vt:lpstr>
      <vt:lpstr>CASE WHEN</vt:lpstr>
      <vt:lpstr>IF</vt:lpstr>
      <vt:lpstr>Over Partition By</vt:lpstr>
      <vt:lpstr>RANK(), ROW_NUMBER() AND DENSE_RANK()</vt:lpstr>
      <vt:lpstr>PowerPoint Presentation</vt:lpstr>
      <vt:lpstr>PowerPoint Presentation</vt:lpstr>
      <vt:lpstr>Date Time functions </vt:lpstr>
      <vt:lpstr>Other advanced topics</vt:lpstr>
      <vt:lpstr>SQL Interview</vt:lpstr>
      <vt:lpstr>SQL interview questions</vt:lpstr>
      <vt:lpstr>How to approach SQL interview questions</vt:lpstr>
      <vt:lpstr>What to notice</vt:lpstr>
      <vt:lpstr>Steps in Syntax</vt:lpstr>
      <vt:lpstr>Coding Practice</vt:lpstr>
      <vt:lpstr>SQL question 1: Get 1000th highest spend value</vt:lpstr>
      <vt:lpstr>PowerPoint Presentation</vt:lpstr>
      <vt:lpstr>PowerPoint Presentation</vt:lpstr>
      <vt:lpstr>PowerPoint Presentation</vt:lpstr>
      <vt:lpstr>SQL question 1: Get 1000th highest spend value</vt:lpstr>
      <vt:lpstr>SQL 面试题 - 示例2</vt:lpstr>
      <vt:lpstr>SQL 面试题 - 示例2</vt:lpstr>
      <vt:lpstr>SQL 面试题 - 示例2</vt:lpstr>
      <vt:lpstr>SQL 面试题 - 示例3</vt:lpstr>
      <vt:lpstr>SQL 面试题 - 示例3</vt:lpstr>
      <vt:lpstr>SQL 面试题 - 示例3</vt:lpstr>
      <vt:lpstr>SQL 面试题 - 示例4</vt:lpstr>
      <vt:lpstr>SQL 面试题 - 示例4 - 1</vt:lpstr>
      <vt:lpstr>SQL 面试题 - 示例4 - 1</vt:lpstr>
      <vt:lpstr>SQL 面试题 - 示例4 - 2</vt:lpstr>
      <vt:lpstr>SQL 面试题 - 示例5</vt:lpstr>
      <vt:lpstr>Summary</vt:lpstr>
      <vt:lpstr>Other types of SQL questions</vt:lpstr>
      <vt:lpstr>Contraints</vt:lpstr>
      <vt:lpstr>CAST/CONVERT</vt:lpstr>
      <vt:lpstr>SQL good practice</vt:lpstr>
      <vt:lpstr>Others</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Conghui Yang</cp:lastModifiedBy>
  <cp:revision>50</cp:revision>
  <dcterms:modified xsi:type="dcterms:W3CDTF">2018-07-18T01:15:41Z</dcterms:modified>
</cp:coreProperties>
</file>