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6" r:id="rId2"/>
    <p:sldId id="336" r:id="rId3"/>
    <p:sldId id="315" r:id="rId4"/>
    <p:sldId id="334" r:id="rId5"/>
    <p:sldId id="335" r:id="rId6"/>
    <p:sldId id="318" r:id="rId7"/>
    <p:sldId id="329" r:id="rId8"/>
    <p:sldId id="271" r:id="rId9"/>
  </p:sldIdLst>
  <p:sldSz cx="9144000" cy="6858000" type="screen4x3"/>
  <p:notesSz cx="6797675" cy="9926638"/>
  <p:embeddedFontLst>
    <p:embeddedFont>
      <p:font typeface="나눔고딕" panose="020B0600000101010101" charset="-127"/>
      <p:regular r:id="rId12"/>
      <p:bold r:id="rId13"/>
    </p:embeddedFont>
    <p:embeddedFont>
      <p:font typeface="나눔고딕 ExtraBold" panose="020B0600000101010101" charset="-127"/>
      <p:bold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나눔명조 ExtraBold" panose="020B0600000101010101" charset="-127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4116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3748">
          <p15:clr>
            <a:srgbClr val="A4A3A4"/>
          </p15:clr>
        </p15:guide>
        <p15:guide id="5" orient="horz" pos="618">
          <p15:clr>
            <a:srgbClr val="A4A3A4"/>
          </p15:clr>
        </p15:guide>
        <p15:guide id="6" pos="275">
          <p15:clr>
            <a:srgbClr val="A4A3A4"/>
          </p15:clr>
        </p15:guide>
        <p15:guide id="7" pos="5495">
          <p15:clr>
            <a:srgbClr val="A4A3A4"/>
          </p15:clr>
        </p15:guide>
        <p15:guide id="8" pos="1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9ED6"/>
    <a:srgbClr val="00D0C6"/>
    <a:srgbClr val="2D2D2D"/>
    <a:srgbClr val="99CCFF"/>
    <a:srgbClr val="373737"/>
    <a:srgbClr val="323232"/>
    <a:srgbClr val="282828"/>
    <a:srgbClr val="0082B0"/>
    <a:srgbClr val="00708A"/>
    <a:srgbClr val="106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2" autoAdjust="0"/>
    <p:restoredTop sz="86364" autoAdjust="0"/>
  </p:normalViewPr>
  <p:slideViewPr>
    <p:cSldViewPr>
      <p:cViewPr varScale="1">
        <p:scale>
          <a:sx n="115" d="100"/>
          <a:sy n="115" d="100"/>
        </p:scale>
        <p:origin x="1680" y="-138"/>
      </p:cViewPr>
      <p:guideLst>
        <p:guide orient="horz" pos="210"/>
        <p:guide orient="horz" pos="4116"/>
        <p:guide orient="horz" pos="845"/>
        <p:guide orient="horz" pos="3748"/>
        <p:guide orient="horz" pos="618"/>
        <p:guide pos="275"/>
        <p:guide pos="5495"/>
        <p:guide pos="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58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ECFA4-89E8-4268-9C88-1ED14DC42D0E}" type="datetimeFigureOut">
              <a:rPr lang="ko-KR" altLang="en-US" smtClean="0"/>
              <a:pPr/>
              <a:t>2017-09-16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1E4FE-08F6-4517-BD2F-2D3EFB00A3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5338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EEFE4-19A1-4A65-B089-0C267B1C7D65}" type="datetimeFigureOut">
              <a:rPr lang="ko-KR" altLang="en-US" smtClean="0"/>
              <a:pPr/>
              <a:t>2017-09-16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6550" y="661253"/>
            <a:ext cx="5184576" cy="388925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6184B-23F9-4FFD-8DCA-0B8A99BF55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741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90056" y="3429000"/>
            <a:ext cx="7772400" cy="132673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323528" y="4974952"/>
            <a:ext cx="7776864" cy="814222"/>
          </a:xfrm>
        </p:spPr>
        <p:txBody>
          <a:bodyPr anchor="ctr">
            <a:normAutofit/>
          </a:bodyPr>
          <a:lstStyle>
            <a:lvl1pPr marL="0" indent="0" algn="l">
              <a:buNone/>
              <a:defRPr sz="9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15020" y="780721"/>
            <a:ext cx="2037432" cy="776071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</a:t>
            </a:r>
            <a:endParaRPr lang="ko-KR" altLang="en-US"/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360072" y="929928"/>
            <a:ext cx="6396012" cy="30073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9" name="내용 개체 틀 2"/>
          <p:cNvSpPr>
            <a:spLocks noGrp="1"/>
          </p:cNvSpPr>
          <p:nvPr>
            <p:ph idx="10"/>
          </p:nvPr>
        </p:nvSpPr>
        <p:spPr>
          <a:xfrm>
            <a:off x="2362612" y="1168114"/>
            <a:ext cx="6385852" cy="388640"/>
          </a:xfrm>
        </p:spPr>
        <p:txBody>
          <a:bodyPr anchor="ctr"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335-AFDE-4DDF-A89A-1BE8BD3EEA0B}" type="datetime1">
              <a:rPr lang="ko-KR" altLang="en-US" smtClean="0"/>
              <a:pPr/>
              <a:t>2017-09-16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D3F92B4C-3F96-4250-9886-458852A898CE}" type="datetime1">
              <a:rPr lang="ko-KR" altLang="en-US" smtClean="0"/>
              <a:pPr/>
              <a:t>2017-09-16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9" r:id="rId4"/>
    <p:sldLayoutId id="2147483688" r:id="rId5"/>
    <p:sldLayoutId id="2147483649" r:id="rId6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500" b="1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&#49884;&#50672;%20&#46041;&#50689;&#49345;.mp4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terms.naver.com/list.nhn?cid=51030&amp;categoryId=51030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47634" y="1643050"/>
            <a:ext cx="4643470" cy="1588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304096" y="405279"/>
            <a:ext cx="7772400" cy="1007497"/>
          </a:xfrm>
        </p:spPr>
        <p:txBody>
          <a:bodyPr anchor="t"/>
          <a:lstStyle/>
          <a:p>
            <a:pPr algn="l"/>
            <a:r>
              <a:rPr lang="ko-KR" altLang="en-US" b="0" spc="-50" dirty="0" smtClean="0"/>
              <a:t>목차</a:t>
            </a:r>
            <a:endParaRPr lang="ko-KR" altLang="en-US" spc="-5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500034" y="1795450"/>
            <a:ext cx="4643470" cy="1588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평행 사변형 8"/>
          <p:cNvSpPr/>
          <p:nvPr/>
        </p:nvSpPr>
        <p:spPr>
          <a:xfrm>
            <a:off x="0" y="0"/>
            <a:ext cx="9144000" cy="1357298"/>
          </a:xfrm>
          <a:prstGeom prst="parallelogram">
            <a:avLst>
              <a:gd name="adj" fmla="val 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평행 사변형 11"/>
          <p:cNvSpPr/>
          <p:nvPr/>
        </p:nvSpPr>
        <p:spPr>
          <a:xfrm>
            <a:off x="3124192" y="5572116"/>
            <a:ext cx="7000924" cy="1285884"/>
          </a:xfrm>
          <a:prstGeom prst="parallelogram">
            <a:avLst>
              <a:gd name="adj" fmla="val 8072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평행 사변형 12"/>
          <p:cNvSpPr/>
          <p:nvPr/>
        </p:nvSpPr>
        <p:spPr>
          <a:xfrm>
            <a:off x="3276592" y="5724516"/>
            <a:ext cx="7000924" cy="1285884"/>
          </a:xfrm>
          <a:prstGeom prst="parallelogram">
            <a:avLst>
              <a:gd name="adj" fmla="val 8072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평행 사변형 14"/>
          <p:cNvSpPr/>
          <p:nvPr/>
        </p:nvSpPr>
        <p:spPr>
          <a:xfrm>
            <a:off x="3428992" y="5876916"/>
            <a:ext cx="7000924" cy="1285884"/>
          </a:xfrm>
          <a:prstGeom prst="parallelogram">
            <a:avLst>
              <a:gd name="adj" fmla="val 8072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85786" y="2413337"/>
            <a:ext cx="45514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1-1   </a:t>
            </a:r>
            <a:r>
              <a:rPr lang="ko-KR" altLang="en-US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프로젝트 목표</a:t>
            </a:r>
            <a:endParaRPr lang="en-US" altLang="ko-KR" sz="2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1-2   </a:t>
            </a:r>
            <a:r>
              <a:rPr lang="ko-KR" altLang="en-US" sz="2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프로그램 </a:t>
            </a:r>
            <a:r>
              <a:rPr lang="ko-KR" altLang="en-US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기능</a:t>
            </a:r>
            <a:endParaRPr lang="en-US" altLang="ko-KR" sz="20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1-3   </a:t>
            </a:r>
            <a:r>
              <a:rPr lang="ko-KR" altLang="en-US" sz="2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프로그램 </a:t>
            </a:r>
            <a:r>
              <a:rPr lang="ko-KR" altLang="en-US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구조</a:t>
            </a:r>
            <a:endParaRPr lang="en-US" altLang="ko-KR" sz="20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8792" y="2000216"/>
            <a:ext cx="2702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20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시스템 개요</a:t>
            </a:r>
            <a:endParaRPr lang="en-US" altLang="ko-KR" sz="2000" b="1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5786" y="4361300"/>
            <a:ext cx="4551475" cy="961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2-1 </a:t>
            </a:r>
            <a:r>
              <a:rPr lang="ko-KR" altLang="en-US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협업 및 프로젝트 수행 방법</a:t>
            </a:r>
            <a:endParaRPr lang="en-US" altLang="ko-KR" sz="2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 </a:t>
            </a:r>
            <a:r>
              <a:rPr lang="ko-KR" altLang="en-US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오픈소스 활용 내역</a:t>
            </a:r>
            <a:endParaRPr lang="en-US" altLang="ko-KR" sz="2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8792" y="3963733"/>
            <a:ext cx="2702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2 </a:t>
            </a:r>
            <a:r>
              <a:rPr lang="ko-KR" altLang="en-US" sz="20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개발 과정</a:t>
            </a:r>
            <a:endParaRPr lang="en-US" altLang="ko-KR" sz="2000" b="1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85786" y="5873069"/>
            <a:ext cx="4551475" cy="49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3-1   </a:t>
            </a:r>
            <a:r>
              <a:rPr lang="ko-KR" altLang="en-US" sz="2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시연 </a:t>
            </a:r>
            <a:r>
              <a:rPr lang="ko-KR" altLang="en-US" sz="2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동영상</a:t>
            </a:r>
            <a:endParaRPr lang="en-US" altLang="ko-KR" sz="20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8792" y="5475502"/>
            <a:ext cx="2702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3 </a:t>
            </a:r>
            <a:r>
              <a:rPr lang="ko-KR" altLang="en-US" sz="2000" b="1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시스템 </a:t>
            </a:r>
            <a:r>
              <a:rPr lang="ko-KR" altLang="en-US" sz="20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시연</a:t>
            </a:r>
            <a:endParaRPr lang="en-US" altLang="ko-KR" sz="2000" b="1" dirty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929190" y="1596326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089828" y="1765202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47634" y="1643050"/>
            <a:ext cx="4643470" cy="1588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442938" y="492677"/>
            <a:ext cx="7772400" cy="1007497"/>
          </a:xfrm>
        </p:spPr>
        <p:txBody>
          <a:bodyPr anchor="t"/>
          <a:lstStyle/>
          <a:p>
            <a:pPr algn="l"/>
            <a:r>
              <a:rPr lang="ko-KR" altLang="en-US" spc="-50" dirty="0" smtClean="0"/>
              <a:t>프로젝트 </a:t>
            </a:r>
            <a:r>
              <a:rPr lang="ko-KR" altLang="en-US" spc="-50" dirty="0" smtClean="0"/>
              <a:t>목표</a:t>
            </a:r>
            <a:endParaRPr lang="ko-KR" altLang="en-US" spc="-5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500034" y="1795450"/>
            <a:ext cx="4643470" cy="1588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평행 사변형 8"/>
          <p:cNvSpPr/>
          <p:nvPr/>
        </p:nvSpPr>
        <p:spPr>
          <a:xfrm>
            <a:off x="0" y="11614"/>
            <a:ext cx="9144000" cy="1357298"/>
          </a:xfrm>
          <a:prstGeom prst="parallelogram">
            <a:avLst>
              <a:gd name="adj" fmla="val 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평행 사변형 11"/>
          <p:cNvSpPr/>
          <p:nvPr/>
        </p:nvSpPr>
        <p:spPr>
          <a:xfrm>
            <a:off x="3124192" y="5572116"/>
            <a:ext cx="7000924" cy="1285884"/>
          </a:xfrm>
          <a:prstGeom prst="parallelogram">
            <a:avLst>
              <a:gd name="adj" fmla="val 8072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평행 사변형 12"/>
          <p:cNvSpPr/>
          <p:nvPr/>
        </p:nvSpPr>
        <p:spPr>
          <a:xfrm>
            <a:off x="3276592" y="5724516"/>
            <a:ext cx="7000924" cy="1285884"/>
          </a:xfrm>
          <a:prstGeom prst="parallelogram">
            <a:avLst>
              <a:gd name="adj" fmla="val 8072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평행 사변형 14"/>
          <p:cNvSpPr/>
          <p:nvPr/>
        </p:nvSpPr>
        <p:spPr>
          <a:xfrm>
            <a:off x="3428992" y="5876916"/>
            <a:ext cx="7000924" cy="1285884"/>
          </a:xfrm>
          <a:prstGeom prst="parallelogram">
            <a:avLst>
              <a:gd name="adj" fmla="val 8072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929190" y="1596326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089828" y="1765202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0"/>
            <a:ext cx="2702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20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시스템 </a:t>
            </a:r>
            <a:r>
              <a:rPr lang="ko-KR" altLang="en-US" sz="2000" b="1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개요</a:t>
            </a:r>
            <a:endParaRPr lang="en-US" altLang="ko-KR" sz="2000" b="1" dirty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500034" y="2285992"/>
            <a:ext cx="8001056" cy="1000132"/>
          </a:xfrm>
          <a:prstGeom prst="flowChartProcess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>
            <a:noFill/>
          </a:ln>
          <a:effectLst>
            <a:innerShdw blurRad="63500" dist="177800" dir="13500000">
              <a:prstClr val="black">
                <a:alpha val="7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bg1"/>
                </a:solidFill>
              </a:rPr>
              <a:t>1. </a:t>
            </a:r>
            <a:r>
              <a:rPr lang="ko-KR" altLang="en-US" sz="2500" dirty="0" smtClean="0">
                <a:solidFill>
                  <a:schemeClr val="bg1"/>
                </a:solidFill>
              </a:rPr>
              <a:t>개발자들의 집단 지성 강화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500034" y="3571876"/>
            <a:ext cx="8001056" cy="1000132"/>
          </a:xfrm>
          <a:prstGeom prst="flowChartProcess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>
            <a:noFill/>
          </a:ln>
          <a:effectLst>
            <a:innerShdw blurRad="63500" dist="177800" dir="13500000">
              <a:prstClr val="black">
                <a:alpha val="7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bg1"/>
                </a:solidFill>
              </a:rPr>
              <a:t>2. </a:t>
            </a:r>
            <a:r>
              <a:rPr lang="ko-KR" altLang="en-US" sz="2500" dirty="0" smtClean="0">
                <a:solidFill>
                  <a:schemeClr val="bg1"/>
                </a:solidFill>
              </a:rPr>
              <a:t>개인별 다양한 관심사</a:t>
            </a:r>
            <a:r>
              <a:rPr lang="en-US" altLang="ko-KR" sz="2500" dirty="0" smtClean="0">
                <a:solidFill>
                  <a:schemeClr val="bg1"/>
                </a:solidFill>
              </a:rPr>
              <a:t>(</a:t>
            </a:r>
            <a:r>
              <a:rPr lang="ko-KR" altLang="en-US" sz="2500" dirty="0" smtClean="0">
                <a:solidFill>
                  <a:schemeClr val="bg1"/>
                </a:solidFill>
              </a:rPr>
              <a:t>언어</a:t>
            </a:r>
            <a:r>
              <a:rPr lang="en-US" altLang="ko-KR" sz="2500" dirty="0" smtClean="0">
                <a:solidFill>
                  <a:schemeClr val="bg1"/>
                </a:solidFill>
              </a:rPr>
              <a:t>, </a:t>
            </a:r>
            <a:r>
              <a:rPr lang="ko-KR" altLang="en-US" sz="2500" dirty="0" smtClean="0">
                <a:solidFill>
                  <a:schemeClr val="bg1"/>
                </a:solidFill>
              </a:rPr>
              <a:t>분야 등</a:t>
            </a:r>
            <a:r>
              <a:rPr lang="en-US" altLang="ko-KR" sz="2500" dirty="0" smtClean="0">
                <a:solidFill>
                  <a:schemeClr val="bg1"/>
                </a:solidFill>
              </a:rPr>
              <a:t> )</a:t>
            </a:r>
            <a:endParaRPr lang="ko-KR" altLang="en-US" sz="2500" dirty="0"/>
          </a:p>
        </p:txBody>
      </p:sp>
      <p:sp>
        <p:nvSpPr>
          <p:cNvPr id="20" name="순서도: 처리 19"/>
          <p:cNvSpPr/>
          <p:nvPr/>
        </p:nvSpPr>
        <p:spPr>
          <a:xfrm>
            <a:off x="500034" y="4857760"/>
            <a:ext cx="8001056" cy="1000132"/>
          </a:xfrm>
          <a:prstGeom prst="flowChartProcess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>
            <a:noFill/>
          </a:ln>
          <a:effectLst>
            <a:innerShdw blurRad="63500" dist="177800" dir="13500000">
              <a:prstClr val="black">
                <a:alpha val="7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bg1"/>
                </a:solidFill>
              </a:rPr>
              <a:t>3. </a:t>
            </a:r>
            <a:r>
              <a:rPr lang="ko-KR" altLang="en-US" sz="2500" dirty="0" smtClean="0">
                <a:solidFill>
                  <a:schemeClr val="bg1"/>
                </a:solidFill>
              </a:rPr>
              <a:t>무분별한 정보들에 대한 검열 필요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490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47634" y="1643050"/>
            <a:ext cx="4643470" cy="1588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442938" y="492677"/>
            <a:ext cx="7772400" cy="1007497"/>
          </a:xfrm>
        </p:spPr>
        <p:txBody>
          <a:bodyPr anchor="t"/>
          <a:lstStyle/>
          <a:p>
            <a:pPr algn="l"/>
            <a:r>
              <a:rPr lang="ko-KR" altLang="en-US" spc="-50" dirty="0" smtClean="0"/>
              <a:t>프로젝트 </a:t>
            </a:r>
            <a:r>
              <a:rPr lang="ko-KR" altLang="en-US" spc="-50" dirty="0" smtClean="0"/>
              <a:t>기능</a:t>
            </a:r>
            <a:endParaRPr lang="ko-KR" altLang="en-US" spc="-5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500034" y="1795450"/>
            <a:ext cx="4643470" cy="1588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평행 사변형 8"/>
          <p:cNvSpPr/>
          <p:nvPr/>
        </p:nvSpPr>
        <p:spPr>
          <a:xfrm>
            <a:off x="0" y="6282"/>
            <a:ext cx="9144000" cy="1357298"/>
          </a:xfrm>
          <a:prstGeom prst="parallelogram">
            <a:avLst>
              <a:gd name="adj" fmla="val 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평행 사변형 11"/>
          <p:cNvSpPr/>
          <p:nvPr/>
        </p:nvSpPr>
        <p:spPr>
          <a:xfrm>
            <a:off x="3124192" y="5572116"/>
            <a:ext cx="7000924" cy="1285884"/>
          </a:xfrm>
          <a:prstGeom prst="parallelogram">
            <a:avLst>
              <a:gd name="adj" fmla="val 8072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평행 사변형 12"/>
          <p:cNvSpPr/>
          <p:nvPr/>
        </p:nvSpPr>
        <p:spPr>
          <a:xfrm>
            <a:off x="3276592" y="5724516"/>
            <a:ext cx="7000924" cy="1285884"/>
          </a:xfrm>
          <a:prstGeom prst="parallelogram">
            <a:avLst>
              <a:gd name="adj" fmla="val 8072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평행 사변형 14"/>
          <p:cNvSpPr/>
          <p:nvPr/>
        </p:nvSpPr>
        <p:spPr>
          <a:xfrm>
            <a:off x="3428992" y="5876916"/>
            <a:ext cx="7000924" cy="1285884"/>
          </a:xfrm>
          <a:prstGeom prst="parallelogram">
            <a:avLst>
              <a:gd name="adj" fmla="val 8072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929190" y="1596326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089828" y="1765202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0"/>
            <a:ext cx="2702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20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시스템 </a:t>
            </a:r>
            <a:r>
              <a:rPr lang="ko-KR" altLang="en-US" sz="2000" b="1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개요</a:t>
            </a:r>
            <a:endParaRPr lang="en-US" altLang="ko-KR" sz="2000" b="1" dirty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500034" y="2285992"/>
            <a:ext cx="8001056" cy="1000132"/>
          </a:xfrm>
          <a:prstGeom prst="flowChartProcess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>
            <a:noFill/>
          </a:ln>
          <a:effectLst>
            <a:innerShdw blurRad="63500" dist="177800" dir="13500000">
              <a:prstClr val="black">
                <a:alpha val="7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bg1"/>
                </a:solidFill>
              </a:rPr>
              <a:t>1. </a:t>
            </a:r>
            <a:r>
              <a:rPr lang="ko-KR" altLang="en-US" sz="2500" dirty="0" smtClean="0">
                <a:solidFill>
                  <a:schemeClr val="bg1"/>
                </a:solidFill>
              </a:rPr>
              <a:t>개발자</a:t>
            </a:r>
            <a:r>
              <a:rPr lang="en-US" altLang="ko-KR" sz="2500" dirty="0" smtClean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관련 </a:t>
            </a:r>
            <a:r>
              <a:rPr lang="ko-KR" altLang="en-US" sz="2500" dirty="0" smtClean="0">
                <a:solidFill>
                  <a:schemeClr val="bg1"/>
                </a:solidFill>
              </a:rPr>
              <a:t>지식 </a:t>
            </a:r>
            <a:r>
              <a:rPr lang="ko-KR" altLang="en-US" sz="2500" dirty="0" smtClean="0">
                <a:solidFill>
                  <a:schemeClr val="bg1"/>
                </a:solidFill>
              </a:rPr>
              <a:t>공유 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500034" y="3571876"/>
            <a:ext cx="8001056" cy="1000132"/>
          </a:xfrm>
          <a:prstGeom prst="flowChartProcess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>
            <a:noFill/>
          </a:ln>
          <a:effectLst>
            <a:innerShdw blurRad="63500" dist="177800" dir="13500000">
              <a:prstClr val="black">
                <a:alpha val="7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bg1"/>
                </a:solidFill>
              </a:rPr>
              <a:t>2. </a:t>
            </a:r>
            <a:r>
              <a:rPr lang="ko-KR" altLang="en-US" sz="2500" dirty="0" smtClean="0">
                <a:solidFill>
                  <a:schemeClr val="bg1"/>
                </a:solidFill>
              </a:rPr>
              <a:t>개인 관심 이슈 목록 관리</a:t>
            </a:r>
            <a:endParaRPr lang="ko-KR" altLang="en-US" sz="2500" dirty="0"/>
          </a:p>
        </p:txBody>
      </p:sp>
      <p:sp>
        <p:nvSpPr>
          <p:cNvPr id="20" name="순서도: 처리 19"/>
          <p:cNvSpPr/>
          <p:nvPr/>
        </p:nvSpPr>
        <p:spPr>
          <a:xfrm>
            <a:off x="500034" y="4857760"/>
            <a:ext cx="8001056" cy="1000132"/>
          </a:xfrm>
          <a:prstGeom prst="flowChartProcess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>
            <a:noFill/>
          </a:ln>
          <a:effectLst>
            <a:innerShdw blurRad="63500" dist="177800" dir="13500000">
              <a:prstClr val="black">
                <a:alpha val="7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bg1"/>
                </a:solidFill>
              </a:rPr>
              <a:t>3. </a:t>
            </a:r>
            <a:r>
              <a:rPr lang="ko-KR" altLang="en-US" sz="2500" dirty="0" smtClean="0">
                <a:solidFill>
                  <a:schemeClr val="bg1"/>
                </a:solidFill>
              </a:rPr>
              <a:t>선별된 </a:t>
            </a:r>
            <a:r>
              <a:rPr lang="ko-KR" altLang="en-US" sz="2500" dirty="0" smtClean="0">
                <a:solidFill>
                  <a:schemeClr val="bg1"/>
                </a:solidFill>
              </a:rPr>
              <a:t>정보 </a:t>
            </a:r>
            <a:r>
              <a:rPr lang="ko-KR" altLang="en-US" sz="2500" dirty="0" smtClean="0">
                <a:solidFill>
                  <a:schemeClr val="bg1"/>
                </a:solidFill>
              </a:rPr>
              <a:t>제공</a:t>
            </a:r>
            <a:r>
              <a:rPr lang="en-US" altLang="ko-KR" sz="2500" dirty="0" smtClean="0">
                <a:solidFill>
                  <a:schemeClr val="bg1"/>
                </a:solidFill>
              </a:rPr>
              <a:t> 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47634" y="1643050"/>
            <a:ext cx="4643470" cy="1588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442938" y="492677"/>
            <a:ext cx="7772400" cy="1007497"/>
          </a:xfrm>
        </p:spPr>
        <p:txBody>
          <a:bodyPr anchor="t"/>
          <a:lstStyle/>
          <a:p>
            <a:pPr algn="l"/>
            <a:r>
              <a:rPr lang="ko-KR" altLang="en-US" spc="-50" dirty="0" smtClean="0"/>
              <a:t>협업 및 프로젝트 수행 방법</a:t>
            </a:r>
            <a:endParaRPr lang="ko-KR" altLang="en-US" spc="-5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500034" y="1795450"/>
            <a:ext cx="4643470" cy="1588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평행 사변형 8"/>
          <p:cNvSpPr/>
          <p:nvPr/>
        </p:nvSpPr>
        <p:spPr>
          <a:xfrm>
            <a:off x="0" y="-26195"/>
            <a:ext cx="9144000" cy="1357298"/>
          </a:xfrm>
          <a:prstGeom prst="parallelogram">
            <a:avLst>
              <a:gd name="adj" fmla="val 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평행 사변형 11"/>
          <p:cNvSpPr/>
          <p:nvPr/>
        </p:nvSpPr>
        <p:spPr>
          <a:xfrm>
            <a:off x="3124192" y="5572116"/>
            <a:ext cx="7000924" cy="1285884"/>
          </a:xfrm>
          <a:prstGeom prst="parallelogram">
            <a:avLst>
              <a:gd name="adj" fmla="val 8072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평행 사변형 12"/>
          <p:cNvSpPr/>
          <p:nvPr/>
        </p:nvSpPr>
        <p:spPr>
          <a:xfrm>
            <a:off x="3276592" y="5724516"/>
            <a:ext cx="7000924" cy="1285884"/>
          </a:xfrm>
          <a:prstGeom prst="parallelogram">
            <a:avLst>
              <a:gd name="adj" fmla="val 8072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평행 사변형 14"/>
          <p:cNvSpPr/>
          <p:nvPr/>
        </p:nvSpPr>
        <p:spPr>
          <a:xfrm>
            <a:off x="3428992" y="5876916"/>
            <a:ext cx="7000924" cy="1285884"/>
          </a:xfrm>
          <a:prstGeom prst="parallelogram">
            <a:avLst>
              <a:gd name="adj" fmla="val 8072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929190" y="1596326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089828" y="1765202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0"/>
            <a:ext cx="2702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2 </a:t>
            </a:r>
            <a:r>
              <a:rPr lang="ko-KR" altLang="en-US" sz="20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개발 과정</a:t>
            </a:r>
            <a:endParaRPr lang="en-US" altLang="ko-KR" sz="2000" b="1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5035189" y="2550463"/>
            <a:ext cx="3821193" cy="2349704"/>
          </a:xfrm>
          <a:prstGeom prst="flowChartProcess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>
            <a:noFill/>
          </a:ln>
          <a:effectLst>
            <a:innerShdw blurRad="63500" dist="177800" dir="13500000">
              <a:prstClr val="black">
                <a:alpha val="7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-</a:t>
            </a:r>
            <a:r>
              <a:rPr lang="ko-KR" altLang="en-US" sz="2000" dirty="0" smtClean="0">
                <a:solidFill>
                  <a:schemeClr val="bg1"/>
                </a:solidFill>
              </a:rPr>
              <a:t>지속적인 회의 및 코딩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-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Github</a:t>
            </a:r>
            <a:r>
              <a:rPr lang="ko-KR" altLang="en-US" sz="2000" dirty="0" smtClean="0">
                <a:solidFill>
                  <a:schemeClr val="bg1"/>
                </a:solidFill>
              </a:rPr>
              <a:t>를 통한 프로젝트 진행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93449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47634" y="1643050"/>
            <a:ext cx="4643470" cy="1588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442938" y="492677"/>
            <a:ext cx="7772400" cy="1007497"/>
          </a:xfrm>
        </p:spPr>
        <p:txBody>
          <a:bodyPr anchor="t"/>
          <a:lstStyle/>
          <a:p>
            <a:pPr algn="l"/>
            <a:r>
              <a:rPr lang="ko-KR" altLang="en-US" spc="-50" dirty="0" smtClean="0"/>
              <a:t>오픈소스 활용 내역</a:t>
            </a:r>
            <a:endParaRPr lang="ko-KR" altLang="en-US" spc="-5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500034" y="1795450"/>
            <a:ext cx="4643470" cy="1588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평행 사변형 8"/>
          <p:cNvSpPr/>
          <p:nvPr/>
        </p:nvSpPr>
        <p:spPr>
          <a:xfrm>
            <a:off x="0" y="10960"/>
            <a:ext cx="9144000" cy="1357298"/>
          </a:xfrm>
          <a:prstGeom prst="parallelogram">
            <a:avLst>
              <a:gd name="adj" fmla="val 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평행 사변형 11"/>
          <p:cNvSpPr/>
          <p:nvPr/>
        </p:nvSpPr>
        <p:spPr>
          <a:xfrm>
            <a:off x="3124192" y="5572116"/>
            <a:ext cx="7000924" cy="1285884"/>
          </a:xfrm>
          <a:prstGeom prst="parallelogram">
            <a:avLst>
              <a:gd name="adj" fmla="val 8072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평행 사변형 12"/>
          <p:cNvSpPr/>
          <p:nvPr/>
        </p:nvSpPr>
        <p:spPr>
          <a:xfrm>
            <a:off x="3276592" y="5724516"/>
            <a:ext cx="7000924" cy="1285884"/>
          </a:xfrm>
          <a:prstGeom prst="parallelogram">
            <a:avLst>
              <a:gd name="adj" fmla="val 8072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평행 사변형 14"/>
          <p:cNvSpPr/>
          <p:nvPr/>
        </p:nvSpPr>
        <p:spPr>
          <a:xfrm>
            <a:off x="3428992" y="5876916"/>
            <a:ext cx="7000924" cy="1285884"/>
          </a:xfrm>
          <a:prstGeom prst="parallelogram">
            <a:avLst>
              <a:gd name="adj" fmla="val 8072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929190" y="1596326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089828" y="1765202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0"/>
            <a:ext cx="2702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2 </a:t>
            </a:r>
            <a:r>
              <a:rPr lang="ko-KR" altLang="en-US" sz="20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개발 과정</a:t>
            </a:r>
            <a:endParaRPr lang="en-US" altLang="ko-KR" sz="2000" b="1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827584" y="1947850"/>
            <a:ext cx="7673506" cy="844950"/>
          </a:xfrm>
          <a:prstGeom prst="flowChartProcess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>
            <a:noFill/>
          </a:ln>
          <a:effectLst>
            <a:innerShdw blurRad="63500" dist="177800" dir="13500000">
              <a:prstClr val="black">
                <a:alpha val="7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bg1"/>
                </a:solidFill>
              </a:rPr>
              <a:t>구글</a:t>
            </a:r>
            <a:r>
              <a:rPr lang="en-US" altLang="ko-KR" sz="2500" dirty="0" smtClean="0">
                <a:solidFill>
                  <a:schemeClr val="bg1"/>
                </a:solidFill>
              </a:rPr>
              <a:t>, </a:t>
            </a:r>
            <a:r>
              <a:rPr lang="en-US" altLang="ko-KR" sz="2800" dirty="0" err="1"/>
              <a:t>NodeJs</a:t>
            </a:r>
            <a:r>
              <a:rPr lang="en-US" altLang="ko-KR" sz="2500" dirty="0" smtClean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</a:rPr>
              <a:t>API</a:t>
            </a:r>
            <a:endParaRPr lang="en-US" altLang="ko-KR" sz="25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500" dirty="0" err="1" smtClean="0">
                <a:solidFill>
                  <a:schemeClr val="bg1"/>
                </a:solidFill>
              </a:rPr>
              <a:t>Github</a:t>
            </a:r>
            <a:r>
              <a:rPr lang="en-US" altLang="ko-KR" sz="2500" dirty="0" smtClean="0">
                <a:solidFill>
                  <a:schemeClr val="bg1"/>
                </a:solidFill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</a:rPr>
              <a:t>오픈소스 참조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4693926" y="3396387"/>
            <a:ext cx="3888432" cy="812579"/>
          </a:xfrm>
          <a:prstGeom prst="flowChartProcess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>
            <a:noFill/>
          </a:ln>
          <a:effectLst>
            <a:innerShdw blurRad="63500" dist="177800" dir="13500000">
              <a:prstClr val="black">
                <a:alpha val="7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(</a:t>
            </a:r>
            <a:r>
              <a:rPr lang="ko-KR" altLang="en-US" sz="2000" dirty="0" smtClean="0"/>
              <a:t>구글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Github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오픈소스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18" name="순서도: 처리 17"/>
          <p:cNvSpPr/>
          <p:nvPr/>
        </p:nvSpPr>
        <p:spPr>
          <a:xfrm>
            <a:off x="4929190" y="4900182"/>
            <a:ext cx="3226588" cy="671934"/>
          </a:xfrm>
          <a:prstGeom prst="flowChartProcess">
            <a:avLst/>
          </a:prstGeom>
          <a:solidFill>
            <a:schemeClr val="tx1">
              <a:lumMod val="50000"/>
              <a:lumOff val="50000"/>
              <a:alpha val="14000"/>
            </a:schemeClr>
          </a:solidFill>
          <a:ln>
            <a:noFill/>
          </a:ln>
          <a:effectLst>
            <a:innerShdw blurRad="63500" dist="177800" dir="13500000">
              <a:prstClr val="black">
                <a:alpha val="7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NodeJs</a:t>
            </a:r>
            <a:r>
              <a:rPr lang="en-US" altLang="ko-KR" sz="2000" dirty="0" smtClean="0"/>
              <a:t> API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941991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47634" y="1643050"/>
            <a:ext cx="4643470" cy="1588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442938" y="492677"/>
            <a:ext cx="7772400" cy="1007497"/>
          </a:xfrm>
        </p:spPr>
        <p:txBody>
          <a:bodyPr anchor="t"/>
          <a:lstStyle/>
          <a:p>
            <a:pPr algn="l"/>
            <a:r>
              <a:rPr lang="ko-KR" altLang="en-US" spc="-50" dirty="0" smtClean="0"/>
              <a:t>시연 동영상</a:t>
            </a:r>
            <a:endParaRPr lang="ko-KR" altLang="en-US" spc="-5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500034" y="1795450"/>
            <a:ext cx="4643470" cy="1588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평행 사변형 8"/>
          <p:cNvSpPr/>
          <p:nvPr/>
        </p:nvSpPr>
        <p:spPr>
          <a:xfrm>
            <a:off x="0" y="16737"/>
            <a:ext cx="9144000" cy="1357298"/>
          </a:xfrm>
          <a:prstGeom prst="parallelogram">
            <a:avLst>
              <a:gd name="adj" fmla="val 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평행 사변형 11"/>
          <p:cNvSpPr/>
          <p:nvPr/>
        </p:nvSpPr>
        <p:spPr>
          <a:xfrm>
            <a:off x="3124192" y="5572116"/>
            <a:ext cx="7000924" cy="1285884"/>
          </a:xfrm>
          <a:prstGeom prst="parallelogram">
            <a:avLst>
              <a:gd name="adj" fmla="val 8072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평행 사변형 12"/>
          <p:cNvSpPr/>
          <p:nvPr/>
        </p:nvSpPr>
        <p:spPr>
          <a:xfrm>
            <a:off x="3276592" y="5724516"/>
            <a:ext cx="7000924" cy="1285884"/>
          </a:xfrm>
          <a:prstGeom prst="parallelogram">
            <a:avLst>
              <a:gd name="adj" fmla="val 8072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평행 사변형 14"/>
          <p:cNvSpPr/>
          <p:nvPr/>
        </p:nvSpPr>
        <p:spPr>
          <a:xfrm>
            <a:off x="3428992" y="5876916"/>
            <a:ext cx="7000924" cy="1285884"/>
          </a:xfrm>
          <a:prstGeom prst="parallelogram">
            <a:avLst>
              <a:gd name="adj" fmla="val 8072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929190" y="1596326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089828" y="1765202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0"/>
            <a:ext cx="2702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en-US" altLang="ko-KR" sz="20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시스템 시연</a:t>
            </a:r>
            <a:endParaRPr lang="en-US" altLang="ko-KR" sz="2000" b="1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 descr="C:\Users\Jum\AppData\Local\Microsoft\Windows\Temporary Internet Files\Content.IE5\Z9VZGV8Z\thumbnail[1].jp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2000240"/>
            <a:ext cx="4454749" cy="366403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51520" y="908720"/>
            <a:ext cx="8496944" cy="5112568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2500" b="0" spc="-50" dirty="0" smtClean="0">
                <a:solidFill>
                  <a:srgbClr val="FFFF00"/>
                </a:solidFill>
                <a:effectLst>
                  <a:outerShdw blurRad="215900" dist="310007" dir="7680000" sy="30000" kx="1300200" algn="ctr" rotWithShape="0">
                    <a:schemeClr val="bg1">
                      <a:alpha val="32000"/>
                    </a:schemeClr>
                  </a:outerShdw>
                </a:effectLst>
              </a:rPr>
              <a:t>참고 문헌</a:t>
            </a:r>
            <a:r>
              <a:rPr lang="en-US" altLang="ko-KR" sz="2500" b="0" spc="-50" dirty="0" smtClean="0">
                <a:solidFill>
                  <a:srgbClr val="FFFF00"/>
                </a:solidFill>
                <a:effectLst>
                  <a:outerShdw blurRad="215900" dist="310007" dir="7680000" sy="30000" kx="1300200" algn="ctr" rotWithShape="0">
                    <a:schemeClr val="bg1">
                      <a:alpha val="32000"/>
                    </a:schemeClr>
                  </a:outerShdw>
                </a:effectLst>
              </a:rPr>
              <a:t/>
            </a:r>
            <a:br>
              <a:rPr lang="en-US" altLang="ko-KR" sz="2500" b="0" spc="-50" dirty="0" smtClean="0">
                <a:solidFill>
                  <a:srgbClr val="FFFF00"/>
                </a:solidFill>
                <a:effectLst>
                  <a:outerShdw blurRad="215900" dist="310007" dir="7680000" sy="30000" kx="1300200" algn="ctr" rotWithShape="0">
                    <a:schemeClr val="bg1">
                      <a:alpha val="32000"/>
                    </a:schemeClr>
                  </a:outerShdw>
                </a:effectLst>
              </a:rPr>
            </a:br>
            <a:r>
              <a:rPr lang="en-US" altLang="ko-KR" sz="2500" dirty="0" smtClean="0"/>
              <a:t/>
            </a:r>
            <a:br>
              <a:rPr lang="en-US" altLang="ko-KR" sz="2500" dirty="0" smtClean="0"/>
            </a:br>
            <a:r>
              <a:rPr lang="ko-KR" altLang="en-US" sz="2500" dirty="0"/>
              <a:t/>
            </a:r>
            <a:br>
              <a:rPr lang="ko-KR" altLang="en-US" sz="2500" dirty="0"/>
            </a:br>
            <a:r>
              <a:rPr lang="ko-KR" altLang="en-US" sz="2500" dirty="0"/>
              <a:t>네이버 지식백과</a:t>
            </a:r>
            <a:r>
              <a:rPr lang="en-US" altLang="ko-KR" sz="2500" dirty="0"/>
              <a:t>(</a:t>
            </a:r>
            <a:r>
              <a:rPr lang="ko-KR" altLang="en-US" sz="2500" dirty="0"/>
              <a:t>동영상으로 배우는 근력운동</a:t>
            </a:r>
            <a:r>
              <a:rPr lang="en-US" altLang="ko-KR" sz="2500" dirty="0"/>
              <a:t>) - </a:t>
            </a:r>
            <a:r>
              <a:rPr lang="en-US" altLang="ko-KR" sz="2500" dirty="0">
                <a:hlinkClick r:id="rId2"/>
              </a:rPr>
              <a:t>http://</a:t>
            </a:r>
            <a:r>
              <a:rPr lang="en-US" altLang="ko-KR" sz="2500" dirty="0" smtClean="0">
                <a:hlinkClick r:id="rId2"/>
              </a:rPr>
              <a:t>terms.naver.com/list.nhn?cid=51030&amp;categoryId=51030</a:t>
            </a:r>
            <a:r>
              <a:rPr lang="en-US" altLang="ko-KR" sz="2500" dirty="0" smtClean="0"/>
              <a:t/>
            </a:r>
            <a:br>
              <a:rPr lang="en-US" altLang="ko-KR" sz="2500" dirty="0" smtClean="0"/>
            </a:br>
            <a:r>
              <a:rPr lang="en-US" altLang="ko-KR" sz="2500" dirty="0"/>
              <a:t/>
            </a:r>
            <a:br>
              <a:rPr lang="en-US" altLang="ko-KR" sz="2500" dirty="0"/>
            </a:br>
            <a:r>
              <a:rPr lang="ko-KR" altLang="en-US" sz="2500" dirty="0" smtClean="0"/>
              <a:t>기사</a:t>
            </a:r>
            <a:r>
              <a:rPr lang="en-US" altLang="ko-KR" sz="2500" dirty="0" smtClean="0"/>
              <a:t>-</a:t>
            </a:r>
            <a:br>
              <a:rPr lang="en-US" altLang="ko-KR" sz="2500" dirty="0" smtClean="0"/>
            </a:br>
            <a:r>
              <a:rPr lang="en-US" altLang="ko-KR" sz="1500" dirty="0"/>
              <a:t>http://www.hankyung.com/news/app/newsview.php?aid=201705295311a</a:t>
            </a:r>
            <a:br>
              <a:rPr lang="en-US" altLang="ko-KR" sz="1500" dirty="0"/>
            </a:br>
            <a:r>
              <a:rPr lang="en-US" altLang="ko-KR" sz="1500" dirty="0" smtClean="0"/>
              <a:t>http</a:t>
            </a:r>
            <a:r>
              <a:rPr lang="en-US" altLang="ko-KR" sz="1500" dirty="0"/>
              <a:t>://news20.busan.com/controller/newsController.jsp?newsId=20160229000330</a:t>
            </a:r>
            <a:br>
              <a:rPr lang="en-US" altLang="ko-KR" sz="1500" dirty="0"/>
            </a:br>
            <a:r>
              <a:rPr lang="en-US" altLang="ko-KR" sz="1500" dirty="0" smtClean="0"/>
              <a:t>http</a:t>
            </a:r>
            <a:r>
              <a:rPr lang="en-US" altLang="ko-KR" sz="1500" dirty="0"/>
              <a:t>://view.asiae.co.kr/news/view.htm?idxno=2017011910152720099</a:t>
            </a:r>
            <a:r>
              <a:rPr lang="en-US" altLang="ko-KR" sz="2500" dirty="0"/>
              <a:t/>
            </a:r>
            <a:br>
              <a:rPr lang="en-US" altLang="ko-KR" sz="2500" dirty="0"/>
            </a:br>
            <a:r>
              <a:rPr lang="ko-KR" altLang="en-US" sz="2500" dirty="0"/>
              <a:t/>
            </a:r>
            <a:br>
              <a:rPr lang="ko-KR" altLang="en-US" sz="2500" dirty="0"/>
            </a:br>
            <a:endParaRPr lang="ko-KR" altLang="en-US" sz="2500" dirty="0">
              <a:effectLst>
                <a:outerShdw blurRad="215900" dist="310007" dir="7680000" sy="30000" kx="1300200" algn="ctr" rotWithShape="0">
                  <a:schemeClr val="bg1">
                    <a:alpha val="32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4790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3491880" y="2492896"/>
            <a:ext cx="2276804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8000" b="0" spc="-50" dirty="0" smtClean="0">
                <a:solidFill>
                  <a:srgbClr val="FFFF00"/>
                </a:solidFill>
                <a:effectLst>
                  <a:outerShdw blurRad="215900" dist="310007" dir="7680000" sy="30000" kx="1300200" algn="ctr" rotWithShape="0">
                    <a:schemeClr val="bg1">
                      <a:alpha val="32000"/>
                    </a:schemeClr>
                  </a:outerShdw>
                </a:effectLst>
              </a:rPr>
              <a:t>Q</a:t>
            </a:r>
            <a:r>
              <a:rPr lang="en-US" altLang="ko-KR" sz="4800" b="0" spc="-50" dirty="0" smtClean="0">
                <a:effectLst>
                  <a:outerShdw blurRad="215900" dist="310007" dir="7680000" sy="30000" kx="1300200" algn="ctr" rotWithShape="0">
                    <a:schemeClr val="bg1">
                      <a:alpha val="32000"/>
                    </a:schemeClr>
                  </a:outerShdw>
                </a:effectLst>
              </a:rPr>
              <a:t>&amp;</a:t>
            </a:r>
            <a:r>
              <a:rPr lang="en-US" altLang="ko-KR" sz="8000" b="0" spc="-50" dirty="0" smtClean="0">
                <a:solidFill>
                  <a:srgbClr val="FFFF00"/>
                </a:solidFill>
                <a:effectLst>
                  <a:outerShdw blurRad="215900" dist="310007" dir="7680000" sy="30000" kx="1300200" algn="ctr" rotWithShape="0">
                    <a:schemeClr val="bg1">
                      <a:alpha val="32000"/>
                    </a:schemeClr>
                  </a:outerShdw>
                </a:effectLst>
              </a:rPr>
              <a:t>A</a:t>
            </a:r>
            <a:endParaRPr lang="ko-KR" altLang="en-US" sz="8000" dirty="0">
              <a:effectLst>
                <a:outerShdw blurRad="215900" dist="310007" dir="7680000" sy="30000" kx="1300200" algn="ctr" rotWithShape="0">
                  <a:schemeClr val="bg1">
                    <a:alpha val="32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595959"/>
      </a:folHlink>
    </a:clrScheme>
    <a:fontScheme name="나눔명조 ExtraBold">
      <a:majorFont>
        <a:latin typeface="나눔명조 ExtraBold"/>
        <a:ea typeface="나눔명조 ExtraBold"/>
        <a:cs typeface=""/>
      </a:majorFont>
      <a:minorFont>
        <a:latin typeface="나눔명조 ExtraBold"/>
        <a:ea typeface="나눔명조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1000">
              <a:srgbClr val="78DCF0"/>
            </a:gs>
            <a:gs pos="5000">
              <a:srgbClr val="30C9E8"/>
            </a:gs>
            <a:gs pos="70000">
              <a:srgbClr val="0D515F"/>
            </a:gs>
          </a:gsLst>
          <a:lin ang="2700000" scaled="1"/>
          <a:tileRect/>
        </a:gradFill>
        <a:ln>
          <a:noFill/>
        </a:ln>
        <a:effectLst>
          <a:outerShdw blurRad="101600" dist="76200" algn="tl" rotWithShape="0">
            <a:prstClr val="black">
              <a:alpha val="55000"/>
            </a:prstClr>
          </a:outerShdw>
        </a:effectLst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6375</TotalTime>
  <Words>134</Words>
  <Application>Microsoft Office PowerPoint</Application>
  <PresentationFormat>화면 슬라이드 쇼(4:3)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나눔고딕</vt:lpstr>
      <vt:lpstr>나눔고딕 ExtraBold</vt:lpstr>
      <vt:lpstr>맑은 고딕</vt:lpstr>
      <vt:lpstr>Arial</vt:lpstr>
      <vt:lpstr>나눔명조 ExtraBold</vt:lpstr>
      <vt:lpstr>Office 테마</vt:lpstr>
      <vt:lpstr>목차</vt:lpstr>
      <vt:lpstr>프로젝트 목표</vt:lpstr>
      <vt:lpstr>프로젝트 기능</vt:lpstr>
      <vt:lpstr>협업 및 프로젝트 수행 방법</vt:lpstr>
      <vt:lpstr>오픈소스 활용 내역</vt:lpstr>
      <vt:lpstr>시연 동영상</vt:lpstr>
      <vt:lpstr>참고 문헌   네이버 지식백과(동영상으로 배우는 근력운동) - http://terms.naver.com/list.nhn?cid=51030&amp;categoryId=51030  기사- http://www.hankyung.com/news/app/newsview.php?aid=201705295311a http://news20.busan.com/controller/newsController.jsp?newsId=20160229000330 http://view.asiae.co.kr/news/view.htm?idxno=2017011910152720099  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Windows 사용자</cp:lastModifiedBy>
  <cp:revision>142</cp:revision>
  <dcterms:created xsi:type="dcterms:W3CDTF">2011-08-23T09:45:48Z</dcterms:created>
  <dcterms:modified xsi:type="dcterms:W3CDTF">2017-09-16T03:06:26Z</dcterms:modified>
</cp:coreProperties>
</file>