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340" r:id="rId3"/>
    <p:sldId id="469" r:id="rId4"/>
    <p:sldId id="475" r:id="rId5"/>
    <p:sldId id="460" r:id="rId6"/>
    <p:sldId id="461" r:id="rId7"/>
    <p:sldId id="462" r:id="rId8"/>
    <p:sldId id="463" r:id="rId9"/>
    <p:sldId id="464" r:id="rId10"/>
    <p:sldId id="466" r:id="rId11"/>
    <p:sldId id="478" r:id="rId12"/>
    <p:sldId id="479" r:id="rId13"/>
    <p:sldId id="471" r:id="rId14"/>
    <p:sldId id="472" r:id="rId15"/>
    <p:sldId id="473" r:id="rId16"/>
    <p:sldId id="474" r:id="rId17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" userDrawn="1">
          <p15:clr>
            <a:srgbClr val="A4A3A4"/>
          </p15:clr>
        </p15:guide>
        <p15:guide id="2" pos="7423" userDrawn="1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E4"/>
    <a:srgbClr val="353D50"/>
    <a:srgbClr val="5C698A"/>
    <a:srgbClr val="B6BDCE"/>
    <a:srgbClr val="FFEB9C"/>
    <a:srgbClr val="1F2B34"/>
    <a:srgbClr val="FFC7CE"/>
    <a:srgbClr val="5785B7"/>
    <a:srgbClr val="707883"/>
    <a:srgbClr val="95A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>
        <p:guide pos="279"/>
        <p:guide pos="7423"/>
        <p:guide orient="horz" pos="1434"/>
        <p:guide orient="horz" pos="504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8807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2025.04.02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 정서윤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>
                <a:solidFill>
                  <a:srgbClr val="353D50"/>
                </a:solidFill>
              </a:rPr>
              <a:t>심리 검사 개발 데이터 검증 프로세스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82A96-4506-7AAE-5867-06AE8CB05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1E8B50-94C2-475D-557F-5DE418B461E2}"/>
              </a:ext>
            </a:extLst>
          </p:cNvPr>
          <p:cNvSpPr/>
          <p:nvPr/>
        </p:nvSpPr>
        <p:spPr>
          <a:xfrm>
            <a:off x="0" y="-10274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2-4.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 응답 패턴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및 범주 확인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1DDD5D-4083-09E1-94C4-71DE13EB85EC}"/>
              </a:ext>
            </a:extLst>
          </p:cNvPr>
          <p:cNvGrpSpPr/>
          <p:nvPr/>
        </p:nvGrpSpPr>
        <p:grpSpPr>
          <a:xfrm>
            <a:off x="576716" y="2459391"/>
            <a:ext cx="11038568" cy="1162182"/>
            <a:chOff x="576716" y="1626221"/>
            <a:chExt cx="11038568" cy="11621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055D5A-079B-26F0-252F-D4F3E8E8613A}"/>
                </a:ext>
              </a:extLst>
            </p:cNvPr>
            <p:cNvSpPr txBox="1"/>
            <p:nvPr/>
          </p:nvSpPr>
          <p:spPr>
            <a:xfrm>
              <a:off x="7453313" y="2328242"/>
              <a:ext cx="38559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buFont typeface="+mj-lt"/>
                <a:buAutoNum type="arabicPeriod" startAt="6"/>
              </a:pPr>
              <a:r>
                <a:rPr lang="ko-KR" altLang="en-US" sz="1600" b="0" i="0" dirty="0">
                  <a:solidFill>
                    <a:srgbClr val="1F2328"/>
                  </a:solidFill>
                  <a:effectLst/>
                  <a:latin typeface="-apple-system"/>
                </a:rPr>
                <a:t>데이터 타입 및 범주 확인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4589D8-1C22-69F8-777C-6789DD99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60" y="1626221"/>
              <a:ext cx="10902763" cy="11621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585F20-090B-EF8E-542A-5C8199CD8B59}"/>
                </a:ext>
              </a:extLst>
            </p:cNvPr>
            <p:cNvSpPr/>
            <p:nvPr/>
          </p:nvSpPr>
          <p:spPr>
            <a:xfrm>
              <a:off x="576716" y="2203187"/>
              <a:ext cx="11038568" cy="223649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67804E-A3AD-BCE5-CCA0-CCF228B537F5}"/>
              </a:ext>
            </a:extLst>
          </p:cNvPr>
          <p:cNvSpPr txBox="1"/>
          <p:nvPr/>
        </p:nvSpPr>
        <p:spPr>
          <a:xfrm>
            <a:off x="576716" y="1610970"/>
            <a:ext cx="2918499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응답 패턴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EFE7A-1CA3-8D6B-AC9B-73D80A05F263}"/>
              </a:ext>
            </a:extLst>
          </p:cNvPr>
          <p:cNvSpPr txBox="1"/>
          <p:nvPr/>
        </p:nvSpPr>
        <p:spPr>
          <a:xfrm>
            <a:off x="574001" y="3998226"/>
            <a:ext cx="2918499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타입 및 범주 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1EB9E-B1FF-AD6F-4CDA-F5270FB75F50}"/>
              </a:ext>
            </a:extLst>
          </p:cNvPr>
          <p:cNvSpPr txBox="1"/>
          <p:nvPr/>
        </p:nvSpPr>
        <p:spPr>
          <a:xfrm>
            <a:off x="600260" y="2053188"/>
            <a:ext cx="84205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응답이 반복되거나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무작위 응답이 있는지 확인함    </a:t>
            </a:r>
            <a:r>
              <a:rPr lang="en-US" altLang="ko-KR" sz="1600" b="0" i="0" dirty="0">
                <a:solidFill>
                  <a:srgbClr val="5C698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번에 응답함</a:t>
            </a:r>
            <a:endParaRPr lang="en-US" altLang="ko-KR" sz="16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3735A9A-802D-E1B8-F04A-14CD3A54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04" y="4221489"/>
            <a:ext cx="5007836" cy="22595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477239-D055-A844-7EC2-E6E639575425}"/>
              </a:ext>
            </a:extLst>
          </p:cNvPr>
          <p:cNvSpPr txBox="1"/>
          <p:nvPr/>
        </p:nvSpPr>
        <p:spPr>
          <a:xfrm>
            <a:off x="600260" y="4459579"/>
            <a:ext cx="5894927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타입 또는 범주를 벗어난 값이 있는지 확인함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0" i="0" dirty="0">
                <a:solidFill>
                  <a:srgbClr val="5C698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600" b="0" i="0" dirty="0">
                <a:solidFill>
                  <a:srgbClr val="5C698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DATE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타입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생년월일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다른 타입이 있음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(YYYY-MM-DD)</a:t>
            </a:r>
          </a:p>
          <a:p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소수점 입력이 불가능한 항목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소수 값이 있음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(3.2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5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척도 문항에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‘6’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있음</a:t>
            </a:r>
            <a:endParaRPr lang="en-US" altLang="ko-KR" sz="16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범주형 변수 값의 오류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남성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남자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혼합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endParaRPr lang="ko-KR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E1FCBF-AE29-2DC3-D63C-E0F9AB0D122B}"/>
              </a:ext>
            </a:extLst>
          </p:cNvPr>
          <p:cNvSpPr/>
          <p:nvPr/>
        </p:nvSpPr>
        <p:spPr>
          <a:xfrm>
            <a:off x="442913" y="789063"/>
            <a:ext cx="11341100" cy="52158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D5DE6-3430-86B3-8771-809055D3238F}"/>
              </a:ext>
            </a:extLst>
          </p:cNvPr>
          <p:cNvSpPr txBox="1"/>
          <p:nvPr/>
        </p:nvSpPr>
        <p:spPr>
          <a:xfrm>
            <a:off x="500177" y="839908"/>
            <a:ext cx="1005671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내 반복적인 응답 패턴 케이스가 있는지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타입 및 범주를 벗어나는 값이 있는지 확인한다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6753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1AD9A-D7EC-5B02-8AB4-8DDAD77C5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513B5C-BFF3-CCE4-A378-D91FA0D6DF00}"/>
              </a:ext>
            </a:extLst>
          </p:cNvPr>
          <p:cNvSpPr/>
          <p:nvPr/>
        </p:nvSpPr>
        <p:spPr>
          <a:xfrm>
            <a:off x="0" y="-10274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2-5.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극단값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이상치 탐색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40E230-F147-880D-391C-6CBA62FA4AE2}"/>
              </a:ext>
            </a:extLst>
          </p:cNvPr>
          <p:cNvSpPr/>
          <p:nvPr/>
        </p:nvSpPr>
        <p:spPr>
          <a:xfrm>
            <a:off x="442913" y="789062"/>
            <a:ext cx="11341100" cy="903851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B8521-B00C-228B-7209-94E908D46E00}"/>
              </a:ext>
            </a:extLst>
          </p:cNvPr>
          <p:cNvSpPr txBox="1"/>
          <p:nvPr/>
        </p:nvSpPr>
        <p:spPr>
          <a:xfrm>
            <a:off x="472075" y="847876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이상치를 어떠한 기반으로 정의하는지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(IQR, SD, Z, Percentile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특성과 데이터의 특징을 살펴 정의 방법을 설정할지 정리</a:t>
            </a:r>
          </a:p>
        </p:txBody>
      </p:sp>
    </p:spTree>
    <p:extLst>
      <p:ext uri="{BB962C8B-B14F-4D97-AF65-F5344CB8AC3E}">
        <p14:creationId xmlns:p14="http://schemas.microsoft.com/office/powerpoint/2010/main" val="18253192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B33C4-F83C-4979-49B1-D5A8A23E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7059A8-A9C3-D495-2C20-62C8BA9DCA87}"/>
              </a:ext>
            </a:extLst>
          </p:cNvPr>
          <p:cNvSpPr/>
          <p:nvPr/>
        </p:nvSpPr>
        <p:spPr>
          <a:xfrm>
            <a:off x="695325" y="265470"/>
            <a:ext cx="10837864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23415B-A505-FA42-8806-10DAA688C1E6}"/>
              </a:ext>
            </a:extLst>
          </p:cNvPr>
          <p:cNvSpPr/>
          <p:nvPr/>
        </p:nvSpPr>
        <p:spPr>
          <a:xfrm>
            <a:off x="1816199" y="1429164"/>
            <a:ext cx="4737001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극단값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비정상 응답 </a:t>
            </a:r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CA7922F-1FCC-01A2-F085-90059448E00B}"/>
              </a:ext>
            </a:extLst>
          </p:cNvPr>
          <p:cNvSpPr/>
          <p:nvPr/>
        </p:nvSpPr>
        <p:spPr>
          <a:xfrm>
            <a:off x="1237993" y="1455899"/>
            <a:ext cx="540000" cy="468000"/>
          </a:xfrm>
          <a:prstGeom prst="flowChartAlternateProcess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9C5CBA-5F80-D2BD-940E-66685005609A}"/>
              </a:ext>
            </a:extLst>
          </p:cNvPr>
          <p:cNvGrpSpPr/>
          <p:nvPr/>
        </p:nvGrpSpPr>
        <p:grpSpPr>
          <a:xfrm>
            <a:off x="10172699" y="5902791"/>
            <a:ext cx="1458785" cy="537030"/>
            <a:chOff x="10172699" y="5902791"/>
            <a:chExt cx="1458785" cy="5370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81D0E9-4089-976A-E908-9BF9A026F619}"/>
                </a:ext>
              </a:extLst>
            </p:cNvPr>
            <p:cNvSpPr/>
            <p:nvPr/>
          </p:nvSpPr>
          <p:spPr>
            <a:xfrm>
              <a:off x="10172699" y="5902791"/>
              <a:ext cx="1458785" cy="537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0570537-EF19-F1AB-CFD8-28FBAB85FF20}"/>
                </a:ext>
              </a:extLst>
            </p:cNvPr>
            <p:cNvSpPr/>
            <p:nvPr/>
          </p:nvSpPr>
          <p:spPr>
            <a:xfrm>
              <a:off x="10244266" y="5954109"/>
              <a:ext cx="296862" cy="429020"/>
            </a:xfrm>
            <a:prstGeom prst="rect">
              <a:avLst/>
            </a:prstGeom>
            <a:solidFill>
              <a:srgbClr val="D7DBE4"/>
            </a:solidFill>
            <a:ln>
              <a:solidFill>
                <a:srgbClr val="353D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7981A9F-D181-BE28-B04E-D770CE21D68C}"/>
                </a:ext>
              </a:extLst>
            </p:cNvPr>
            <p:cNvSpPr/>
            <p:nvPr/>
          </p:nvSpPr>
          <p:spPr>
            <a:xfrm>
              <a:off x="10587166" y="5954109"/>
              <a:ext cx="296862" cy="429020"/>
            </a:xfrm>
            <a:prstGeom prst="rect">
              <a:avLst/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7A2D4A-3856-0357-ABA8-523BDAD3EFD9}"/>
                </a:ext>
              </a:extLst>
            </p:cNvPr>
            <p:cNvSpPr/>
            <p:nvPr/>
          </p:nvSpPr>
          <p:spPr>
            <a:xfrm>
              <a:off x="10930066" y="5954109"/>
              <a:ext cx="296862" cy="429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3D5508-11FC-ED20-1058-7C13A8AEFF69}"/>
                </a:ext>
              </a:extLst>
            </p:cNvPr>
            <p:cNvSpPr/>
            <p:nvPr/>
          </p:nvSpPr>
          <p:spPr>
            <a:xfrm>
              <a:off x="11272966" y="5954109"/>
              <a:ext cx="296862" cy="425670"/>
            </a:xfrm>
            <a:prstGeom prst="rect">
              <a:avLst/>
            </a:prstGeom>
            <a:solidFill>
              <a:srgbClr val="353D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CA8F8E-80C6-121D-F506-6BD9EC92DF80}"/>
              </a:ext>
            </a:extLst>
          </p:cNvPr>
          <p:cNvSpPr/>
          <p:nvPr/>
        </p:nvSpPr>
        <p:spPr>
          <a:xfrm>
            <a:off x="1935011" y="2049412"/>
            <a:ext cx="5317101" cy="250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후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재탐색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기록 및 문서화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60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7E53F-F338-5685-057F-2B62CB31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F0FCCF-0CD1-185F-3C05-7B89AE0E3278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D802BD-C029-40B6-D975-C28ED7BCB8E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47F85-C622-4D8F-CC97-55C422C5CDE0}"/>
              </a:ext>
            </a:extLst>
          </p:cNvPr>
          <p:cNvSpPr txBox="1"/>
          <p:nvPr/>
        </p:nvSpPr>
        <p:spPr>
          <a:xfrm>
            <a:off x="500177" y="830383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어느정도 이상의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케이스를 제거할지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이하인 경우의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어떻게 대체할지</a:t>
            </a:r>
          </a:p>
        </p:txBody>
      </p:sp>
    </p:spTree>
    <p:extLst>
      <p:ext uri="{BB962C8B-B14F-4D97-AF65-F5344CB8AC3E}">
        <p14:creationId xmlns:p14="http://schemas.microsoft.com/office/powerpoint/2010/main" val="21120667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11CE-5F0C-0C90-9CA4-D7D68215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1D27AA-92F6-1DA5-E080-9724F13E0F50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4C7D55-D613-F944-282A-AE4B75844252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극단값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94479-4A45-25DD-E83B-21CDFC57B70C}"/>
              </a:ext>
            </a:extLst>
          </p:cNvPr>
          <p:cNvSpPr txBox="1"/>
          <p:nvPr/>
        </p:nvSpPr>
        <p:spPr>
          <a:xfrm>
            <a:off x="500177" y="830383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IQR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백분위 기반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등 다양한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방법이 존재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상황에서 어떠한 방법이 적절한지 정리</a:t>
            </a:r>
          </a:p>
        </p:txBody>
      </p:sp>
    </p:spTree>
    <p:extLst>
      <p:ext uri="{BB962C8B-B14F-4D97-AF65-F5344CB8AC3E}">
        <p14:creationId xmlns:p14="http://schemas.microsoft.com/office/powerpoint/2010/main" val="6623896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764C-897C-9B81-0EF6-88F3F6E1F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7BD3AE1-3D0A-E9F6-42A0-CEFDE847EF68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8F62DA-FE9C-5F1B-1F4A-47AC57344AFD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재탐색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E8597-727A-BE44-6FA8-7B9152CB7C6C}"/>
              </a:ext>
            </a:extLst>
          </p:cNvPr>
          <p:cNvSpPr txBox="1"/>
          <p:nvPr/>
        </p:nvSpPr>
        <p:spPr>
          <a:xfrm>
            <a:off x="500177" y="830383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후에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정상적으로 처리되었는지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처리되었다면 어떤 분포를 이루었는지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7341870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A707-B80F-E3D2-770B-BDD351DE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526D22-112B-B662-385F-BFF343EFCD9F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A854C-12B1-C08A-4673-5F292136F17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기록 및 문서화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1A061-A8A9-D335-CBD4-AB0BD4C9B042}"/>
              </a:ext>
            </a:extLst>
          </p:cNvPr>
          <p:cNvSpPr txBox="1"/>
          <p:nvPr/>
        </p:nvSpPr>
        <p:spPr>
          <a:xfrm>
            <a:off x="500177" y="830383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결정사항과 이유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결과를 정리할 수 있는 양식 마련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8523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AB51FE-D8BE-2BED-B16C-A4AFF25AC8B8}"/>
              </a:ext>
            </a:extLst>
          </p:cNvPr>
          <p:cNvSpPr/>
          <p:nvPr/>
        </p:nvSpPr>
        <p:spPr>
          <a:xfrm>
            <a:off x="695325" y="265470"/>
            <a:ext cx="10837864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9B35F9-AABD-12B5-BA27-9D4240403734}"/>
              </a:ext>
            </a:extLst>
          </p:cNvPr>
          <p:cNvSpPr/>
          <p:nvPr/>
        </p:nvSpPr>
        <p:spPr>
          <a:xfrm>
            <a:off x="1816199" y="1429164"/>
            <a:ext cx="4737001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검증 프로세스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4B197-7525-D02C-9BB7-4E9075FA77D4}"/>
              </a:ext>
            </a:extLst>
          </p:cNvPr>
          <p:cNvSpPr/>
          <p:nvPr/>
        </p:nvSpPr>
        <p:spPr>
          <a:xfrm>
            <a:off x="1935007" y="2736198"/>
            <a:ext cx="5317101" cy="250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검증 검토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비정상 응답 탐지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비정상 응답 처리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규준집단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규준 산출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7.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규준 검증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6427CB82-974F-9DF8-78A2-D350E7489799}"/>
              </a:ext>
            </a:extLst>
          </p:cNvPr>
          <p:cNvSpPr/>
          <p:nvPr/>
        </p:nvSpPr>
        <p:spPr>
          <a:xfrm>
            <a:off x="1237993" y="1455899"/>
            <a:ext cx="540000" cy="468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rgbClr val="353D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A7542F-343C-61AE-2D39-C9358D88F73F}"/>
              </a:ext>
            </a:extLst>
          </p:cNvPr>
          <p:cNvGrpSpPr/>
          <p:nvPr/>
        </p:nvGrpSpPr>
        <p:grpSpPr>
          <a:xfrm>
            <a:off x="10172699" y="5902791"/>
            <a:ext cx="1458785" cy="537030"/>
            <a:chOff x="10172699" y="5902791"/>
            <a:chExt cx="1458785" cy="5370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97FF72-F745-FF53-1CDB-EEA46BED7BD3}"/>
                </a:ext>
              </a:extLst>
            </p:cNvPr>
            <p:cNvSpPr/>
            <p:nvPr/>
          </p:nvSpPr>
          <p:spPr>
            <a:xfrm>
              <a:off x="10172699" y="5902791"/>
              <a:ext cx="1458785" cy="537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D76700-9F18-EA82-6708-58E7D6CA7D97}"/>
                </a:ext>
              </a:extLst>
            </p:cNvPr>
            <p:cNvSpPr/>
            <p:nvPr/>
          </p:nvSpPr>
          <p:spPr>
            <a:xfrm>
              <a:off x="10244266" y="5954109"/>
              <a:ext cx="296862" cy="429020"/>
            </a:xfrm>
            <a:prstGeom prst="rect">
              <a:avLst/>
            </a:prstGeom>
            <a:solidFill>
              <a:srgbClr val="D7D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0E39E5-42C4-7788-6D1D-574FF4D7701D}"/>
                </a:ext>
              </a:extLst>
            </p:cNvPr>
            <p:cNvSpPr/>
            <p:nvPr/>
          </p:nvSpPr>
          <p:spPr>
            <a:xfrm>
              <a:off x="10587166" y="5954109"/>
              <a:ext cx="296862" cy="429020"/>
            </a:xfrm>
            <a:prstGeom prst="rect">
              <a:avLst/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5034FC-3481-0AC5-0E29-01A8C4EF7CD7}"/>
                </a:ext>
              </a:extLst>
            </p:cNvPr>
            <p:cNvSpPr/>
            <p:nvPr/>
          </p:nvSpPr>
          <p:spPr>
            <a:xfrm>
              <a:off x="10930066" y="5954109"/>
              <a:ext cx="296862" cy="429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DAE0C2-24D7-BD64-6ADA-C453E7D55736}"/>
                </a:ext>
              </a:extLst>
            </p:cNvPr>
            <p:cNvSpPr/>
            <p:nvPr/>
          </p:nvSpPr>
          <p:spPr>
            <a:xfrm>
              <a:off x="11272966" y="5954109"/>
              <a:ext cx="296862" cy="425670"/>
            </a:xfrm>
            <a:prstGeom prst="rect">
              <a:avLst/>
            </a:prstGeom>
            <a:solidFill>
              <a:srgbClr val="353D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51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3A4E9-C667-4419-13B6-B65B4F87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59DBB7-C3D7-4086-4B80-B4E7BC07F240}"/>
              </a:ext>
            </a:extLst>
          </p:cNvPr>
          <p:cNvSpPr/>
          <p:nvPr/>
        </p:nvSpPr>
        <p:spPr>
          <a:xfrm>
            <a:off x="442913" y="789063"/>
            <a:ext cx="11341100" cy="111582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995205-D6D9-66F7-1FDB-349D4A42EEDC}"/>
              </a:ext>
            </a:extLst>
          </p:cNvPr>
          <p:cNvCxnSpPr>
            <a:cxnSpLocks/>
          </p:cNvCxnSpPr>
          <p:nvPr/>
        </p:nvCxnSpPr>
        <p:spPr>
          <a:xfrm>
            <a:off x="1899275" y="2670151"/>
            <a:ext cx="954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4C7836-8090-0B42-F221-BEF97105A3B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● 데이터 검증 프로세스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(Data Validation Process)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F1471F-3404-1802-E0FC-321F4A1D29C0}"/>
              </a:ext>
            </a:extLst>
          </p:cNvPr>
          <p:cNvGrpSpPr/>
          <p:nvPr/>
        </p:nvGrpSpPr>
        <p:grpSpPr>
          <a:xfrm>
            <a:off x="474706" y="2457734"/>
            <a:ext cx="1674093" cy="424833"/>
            <a:chOff x="579724" y="1423137"/>
            <a:chExt cx="1424568" cy="424833"/>
          </a:xfrm>
          <a:solidFill>
            <a:srgbClr val="353D50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C8F79C0-0511-58DF-A879-E99AA1FA9B81}"/>
                </a:ext>
              </a:extLst>
            </p:cNvPr>
            <p:cNvSpPr/>
            <p:nvPr/>
          </p:nvSpPr>
          <p:spPr>
            <a:xfrm>
              <a:off x="579724" y="1423137"/>
              <a:ext cx="1424568" cy="424833"/>
            </a:xfrm>
            <a:prstGeom prst="roundRect">
              <a:avLst>
                <a:gd name="adj" fmla="val 41966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CCF0E24-AE43-7548-0223-AC84689A0921}"/>
                </a:ext>
              </a:extLst>
            </p:cNvPr>
            <p:cNvSpPr/>
            <p:nvPr/>
          </p:nvSpPr>
          <p:spPr>
            <a:xfrm>
              <a:off x="713822" y="1503709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표집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설계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91286F-1CB9-27FD-49D0-5F302BC9F0B9}"/>
              </a:ext>
            </a:extLst>
          </p:cNvPr>
          <p:cNvGrpSpPr/>
          <p:nvPr/>
        </p:nvGrpSpPr>
        <p:grpSpPr>
          <a:xfrm>
            <a:off x="10082689" y="2457734"/>
            <a:ext cx="1674093" cy="424833"/>
            <a:chOff x="10187707" y="1423137"/>
            <a:chExt cx="1424568" cy="424833"/>
          </a:xfrm>
          <a:solidFill>
            <a:srgbClr val="353D50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CAD0B65-2B3D-29E4-8775-B5B339352570}"/>
                </a:ext>
              </a:extLst>
            </p:cNvPr>
            <p:cNvSpPr/>
            <p:nvPr/>
          </p:nvSpPr>
          <p:spPr>
            <a:xfrm>
              <a:off x="10187707" y="1423137"/>
              <a:ext cx="1424568" cy="424833"/>
            </a:xfrm>
            <a:prstGeom prst="roundRect">
              <a:avLst>
                <a:gd name="adj" fmla="val 419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9795477-EA11-068B-26A7-D1969B385322}"/>
                </a:ext>
              </a:extLst>
            </p:cNvPr>
            <p:cNvSpPr/>
            <p:nvPr/>
          </p:nvSpPr>
          <p:spPr>
            <a:xfrm>
              <a:off x="10321805" y="1503709"/>
              <a:ext cx="1156373" cy="263689"/>
            </a:xfrm>
            <a:prstGeom prst="roundRect">
              <a:avLst>
                <a:gd name="adj" fmla="val 38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규준 검증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D82210-29CC-2C4C-260C-6DDEE601DE5F}"/>
              </a:ext>
            </a:extLst>
          </p:cNvPr>
          <p:cNvGrpSpPr/>
          <p:nvPr/>
        </p:nvGrpSpPr>
        <p:grpSpPr>
          <a:xfrm>
            <a:off x="8161094" y="2457734"/>
            <a:ext cx="1674093" cy="424833"/>
            <a:chOff x="10187707" y="1423137"/>
            <a:chExt cx="1424568" cy="424833"/>
          </a:xfrm>
          <a:solidFill>
            <a:srgbClr val="353D50"/>
          </a:solidFill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D270A51-BF8D-3657-B001-D5B9B8CA0D52}"/>
                </a:ext>
              </a:extLst>
            </p:cNvPr>
            <p:cNvSpPr/>
            <p:nvPr/>
          </p:nvSpPr>
          <p:spPr>
            <a:xfrm>
              <a:off x="10187707" y="1423137"/>
              <a:ext cx="1424568" cy="424833"/>
            </a:xfrm>
            <a:prstGeom prst="roundRect">
              <a:avLst>
                <a:gd name="adj" fmla="val 41966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2454FB-786B-A54A-4F39-74DFEABFDC28}"/>
                </a:ext>
              </a:extLst>
            </p:cNvPr>
            <p:cNvSpPr/>
            <p:nvPr/>
          </p:nvSpPr>
          <p:spPr>
            <a:xfrm>
              <a:off x="10321805" y="1503709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규준 산출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A3CDD8-9533-F7C2-81E7-C14AC928B24D}"/>
              </a:ext>
            </a:extLst>
          </p:cNvPr>
          <p:cNvGrpSpPr/>
          <p:nvPr/>
        </p:nvGrpSpPr>
        <p:grpSpPr>
          <a:xfrm>
            <a:off x="6239497" y="2457734"/>
            <a:ext cx="1674093" cy="424833"/>
            <a:chOff x="10187707" y="1423137"/>
            <a:chExt cx="1424568" cy="424833"/>
          </a:xfrm>
          <a:solidFill>
            <a:srgbClr val="353D50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DC21549-83D8-8A68-95C9-CFBEF00F1B87}"/>
                </a:ext>
              </a:extLst>
            </p:cNvPr>
            <p:cNvSpPr/>
            <p:nvPr/>
          </p:nvSpPr>
          <p:spPr>
            <a:xfrm>
              <a:off x="10187707" y="1423137"/>
              <a:ext cx="1424568" cy="424833"/>
            </a:xfrm>
            <a:prstGeom prst="roundRect">
              <a:avLst>
                <a:gd name="adj" fmla="val 419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48F9DFE-6745-1775-4757-9E5AFFEA6F82}"/>
                </a:ext>
              </a:extLst>
            </p:cNvPr>
            <p:cNvSpPr/>
            <p:nvPr/>
          </p:nvSpPr>
          <p:spPr>
            <a:xfrm>
              <a:off x="10321805" y="1503709"/>
              <a:ext cx="1156373" cy="263689"/>
            </a:xfrm>
            <a:prstGeom prst="roundRect">
              <a:avLst>
                <a:gd name="adj" fmla="val 38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규준집단 설정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CC0A17-6EE9-9283-2DAF-64587D53086D}"/>
              </a:ext>
            </a:extLst>
          </p:cNvPr>
          <p:cNvGrpSpPr/>
          <p:nvPr/>
        </p:nvGrpSpPr>
        <p:grpSpPr>
          <a:xfrm>
            <a:off x="4317900" y="2457734"/>
            <a:ext cx="1674093" cy="424833"/>
            <a:chOff x="10187707" y="1423137"/>
            <a:chExt cx="1424568" cy="424833"/>
          </a:xfrm>
          <a:solidFill>
            <a:srgbClr val="353D50"/>
          </a:solidFill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5EEDFBE-6ECA-C777-A168-D098C9D47E72}"/>
                </a:ext>
              </a:extLst>
            </p:cNvPr>
            <p:cNvSpPr/>
            <p:nvPr/>
          </p:nvSpPr>
          <p:spPr>
            <a:xfrm>
              <a:off x="10187707" y="1423137"/>
              <a:ext cx="1424568" cy="424833"/>
            </a:xfrm>
            <a:prstGeom prst="roundRect">
              <a:avLst>
                <a:gd name="adj" fmla="val 41966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9AB307C-27CB-B3AE-C5CE-A5B37D784397}"/>
                </a:ext>
              </a:extLst>
            </p:cNvPr>
            <p:cNvSpPr/>
            <p:nvPr/>
          </p:nvSpPr>
          <p:spPr>
            <a:xfrm>
              <a:off x="10321805" y="1503709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069C4A-44BE-B027-CF75-64DFDF863D9E}"/>
              </a:ext>
            </a:extLst>
          </p:cNvPr>
          <p:cNvGrpSpPr/>
          <p:nvPr/>
        </p:nvGrpSpPr>
        <p:grpSpPr>
          <a:xfrm>
            <a:off x="2396303" y="2457734"/>
            <a:ext cx="1674093" cy="424833"/>
            <a:chOff x="10187707" y="1423137"/>
            <a:chExt cx="1424568" cy="424833"/>
          </a:xfrm>
          <a:solidFill>
            <a:srgbClr val="353D50"/>
          </a:solidFill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8E4889E-B249-7771-34FE-02894B04E4BB}"/>
                </a:ext>
              </a:extLst>
            </p:cNvPr>
            <p:cNvSpPr/>
            <p:nvPr/>
          </p:nvSpPr>
          <p:spPr>
            <a:xfrm>
              <a:off x="10187707" y="1423137"/>
              <a:ext cx="1424568" cy="424833"/>
            </a:xfrm>
            <a:prstGeom prst="roundRect">
              <a:avLst>
                <a:gd name="adj" fmla="val 4196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D13FF41-6B78-6DFB-9342-2A61F053A7BB}"/>
                </a:ext>
              </a:extLst>
            </p:cNvPr>
            <p:cNvSpPr/>
            <p:nvPr/>
          </p:nvSpPr>
          <p:spPr>
            <a:xfrm>
              <a:off x="10321805" y="1503709"/>
              <a:ext cx="1156373" cy="263689"/>
            </a:xfrm>
            <a:prstGeom prst="roundRect">
              <a:avLst>
                <a:gd name="adj" fmla="val 38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표본 검토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032223-AF87-ACD3-A0EB-1C798796D231}"/>
              </a:ext>
            </a:extLst>
          </p:cNvPr>
          <p:cNvSpPr txBox="1"/>
          <p:nvPr/>
        </p:nvSpPr>
        <p:spPr>
          <a:xfrm>
            <a:off x="599469" y="3017399"/>
            <a:ext cx="1424567" cy="10191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 설정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추출 방식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층화 변수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표본의 크기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70E1BF-89C9-6809-C2D1-2E6B6FF3E19F}"/>
              </a:ext>
            </a:extLst>
          </p:cNvPr>
          <p:cNvSpPr txBox="1"/>
          <p:nvPr/>
        </p:nvSpPr>
        <p:spPr>
          <a:xfrm>
            <a:off x="2364488" y="3017399"/>
            <a:ext cx="2111518" cy="17947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층화 변수와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결측값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 및 처리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응답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 논리 오류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 응답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타입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9E7AF-9511-66B9-744B-D765758D8AFB}"/>
              </a:ext>
            </a:extLst>
          </p:cNvPr>
          <p:cNvSpPr txBox="1"/>
          <p:nvPr/>
        </p:nvSpPr>
        <p:spPr>
          <a:xfrm>
            <a:off x="4513864" y="3017399"/>
            <a:ext cx="1424567" cy="76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백분위 기반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적합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IQR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573D4-6B3C-7A24-AB54-866728DBCEDC}"/>
              </a:ext>
            </a:extLst>
          </p:cNvPr>
          <p:cNvSpPr txBox="1"/>
          <p:nvPr/>
        </p:nvSpPr>
        <p:spPr>
          <a:xfrm>
            <a:off x="6219803" y="3017399"/>
            <a:ext cx="1787499" cy="50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규준 집단 설정 기준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타당성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5AE49-3DFE-52A7-B767-A7762C4664C7}"/>
              </a:ext>
            </a:extLst>
          </p:cNvPr>
          <p:cNvSpPr txBox="1"/>
          <p:nvPr/>
        </p:nvSpPr>
        <p:spPr>
          <a:xfrm>
            <a:off x="8137886" y="3017399"/>
            <a:ext cx="1866472" cy="10191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표준화 점수 산출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분포 기반 산출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백분위 기반 산출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혼합 산출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F87AB-00AB-DF1B-A8F7-265CA61C70D2}"/>
              </a:ext>
            </a:extLst>
          </p:cNvPr>
          <p:cNvSpPr txBox="1"/>
          <p:nvPr/>
        </p:nvSpPr>
        <p:spPr>
          <a:xfrm>
            <a:off x="10225807" y="3017399"/>
            <a:ext cx="1558665" cy="10191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발달 검사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성향 검사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역량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선별 검사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" indent="-144000">
              <a:lnSpc>
                <a:spcPct val="120000"/>
              </a:lnSpc>
              <a:buAutoNum type="arabicPeriod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정서 검사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6F65E-03F4-E9AE-AB3B-9693F06D2C77}"/>
              </a:ext>
            </a:extLst>
          </p:cNvPr>
          <p:cNvSpPr txBox="1"/>
          <p:nvPr/>
        </p:nvSpPr>
        <p:spPr>
          <a:xfrm>
            <a:off x="474706" y="804759"/>
            <a:ext cx="10056711" cy="10703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심리검사 개발 과정에서 수집된 데이터를 기반으로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설계부터 결과에 이르기까지 전체적인 </a:t>
            </a:r>
            <a:r>
              <a:rPr lang="ko-KR" altLang="en-US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타당도와 신뢰도를 체계적으로 분석 및 검토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함으로써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검사로서의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적절성과 활용 가능성을 검증하고 이를 정량적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정성적으로 정립하는 것을 목적으로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6300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CB7CC-AC05-5F1F-AC6A-0EA038EDB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632646-FC53-5EA6-8122-14CAF2F315EA}"/>
              </a:ext>
            </a:extLst>
          </p:cNvPr>
          <p:cNvSpPr/>
          <p:nvPr/>
        </p:nvSpPr>
        <p:spPr>
          <a:xfrm>
            <a:off x="1935012" y="2649031"/>
            <a:ext cx="5317101" cy="250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검증</a:t>
            </a:r>
            <a:endParaRPr lang="en-US" altLang="ko-KR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2-1.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층화 변수와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비교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2-2.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결측값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2-3.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응답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2-3.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응답 논리 오류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2-4.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반복적인 응답 패턴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2-4.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타입 및 범주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2-5.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극단값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이상치 확인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F6027-DB15-45D8-E714-39AF432B909A}"/>
              </a:ext>
            </a:extLst>
          </p:cNvPr>
          <p:cNvSpPr/>
          <p:nvPr/>
        </p:nvSpPr>
        <p:spPr>
          <a:xfrm>
            <a:off x="695325" y="265470"/>
            <a:ext cx="10837864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 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91A347-F20A-E6EC-3DE8-C8A2F9059F10}"/>
              </a:ext>
            </a:extLst>
          </p:cNvPr>
          <p:cNvSpPr/>
          <p:nvPr/>
        </p:nvSpPr>
        <p:spPr>
          <a:xfrm>
            <a:off x="1816199" y="1429164"/>
            <a:ext cx="4737001" cy="537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표집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표본 검증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863CB52-2C90-3847-95FA-8E0D9C58B039}"/>
              </a:ext>
            </a:extLst>
          </p:cNvPr>
          <p:cNvSpPr/>
          <p:nvPr/>
        </p:nvSpPr>
        <p:spPr>
          <a:xfrm>
            <a:off x="1237993" y="1455899"/>
            <a:ext cx="540000" cy="468000"/>
          </a:xfrm>
          <a:prstGeom prst="flowChartAlternateProcess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303E37-B6E6-F82A-B07E-30195E7CD947}"/>
              </a:ext>
            </a:extLst>
          </p:cNvPr>
          <p:cNvGrpSpPr/>
          <p:nvPr/>
        </p:nvGrpSpPr>
        <p:grpSpPr>
          <a:xfrm>
            <a:off x="10172699" y="5902791"/>
            <a:ext cx="1458785" cy="537030"/>
            <a:chOff x="10172699" y="5902791"/>
            <a:chExt cx="1458785" cy="5370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EFB153-109F-0F32-B528-65D2FD70D050}"/>
                </a:ext>
              </a:extLst>
            </p:cNvPr>
            <p:cNvSpPr/>
            <p:nvPr/>
          </p:nvSpPr>
          <p:spPr>
            <a:xfrm>
              <a:off x="10172699" y="5902791"/>
              <a:ext cx="1458785" cy="537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113FD4-ECE4-897B-29DB-F7BEEB1B4F70}"/>
                </a:ext>
              </a:extLst>
            </p:cNvPr>
            <p:cNvSpPr/>
            <p:nvPr/>
          </p:nvSpPr>
          <p:spPr>
            <a:xfrm>
              <a:off x="10244266" y="5954109"/>
              <a:ext cx="296862" cy="429020"/>
            </a:xfrm>
            <a:prstGeom prst="rect">
              <a:avLst/>
            </a:prstGeom>
            <a:solidFill>
              <a:srgbClr val="D7DBE4"/>
            </a:solidFill>
            <a:ln>
              <a:solidFill>
                <a:srgbClr val="353D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ACAB42-FB94-3B65-3EAA-641A1469FC7F}"/>
                </a:ext>
              </a:extLst>
            </p:cNvPr>
            <p:cNvSpPr/>
            <p:nvPr/>
          </p:nvSpPr>
          <p:spPr>
            <a:xfrm>
              <a:off x="10587166" y="5954109"/>
              <a:ext cx="296862" cy="429020"/>
            </a:xfrm>
            <a:prstGeom prst="rect">
              <a:avLst/>
            </a:prstGeom>
            <a:solidFill>
              <a:srgbClr val="5C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2D1F7E-91C1-BD56-7FCB-8C846FE46484}"/>
                </a:ext>
              </a:extLst>
            </p:cNvPr>
            <p:cNvSpPr/>
            <p:nvPr/>
          </p:nvSpPr>
          <p:spPr>
            <a:xfrm>
              <a:off x="10930066" y="5954109"/>
              <a:ext cx="296862" cy="4290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3DA785-D38E-9C50-DFF2-88C35EDD3FE1}"/>
                </a:ext>
              </a:extLst>
            </p:cNvPr>
            <p:cNvSpPr/>
            <p:nvPr/>
          </p:nvSpPr>
          <p:spPr>
            <a:xfrm>
              <a:off x="11272966" y="5954109"/>
              <a:ext cx="296862" cy="425670"/>
            </a:xfrm>
            <a:prstGeom prst="rect">
              <a:avLst/>
            </a:prstGeom>
            <a:solidFill>
              <a:srgbClr val="353D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49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E10F-FD21-A082-AEDC-9116561D4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BB1F023-81BD-661B-620C-BA7DF8343F2B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74A054-D034-6137-51A9-F6E65AFC66D1}"/>
              </a:ext>
            </a:extLst>
          </p:cNvPr>
          <p:cNvSpPr/>
          <p:nvPr/>
        </p:nvSpPr>
        <p:spPr>
          <a:xfrm>
            <a:off x="749300" y="2162628"/>
            <a:ext cx="2974975" cy="864000"/>
          </a:xfrm>
          <a:prstGeom prst="roundRect">
            <a:avLst/>
          </a:prstGeom>
          <a:solidFill>
            <a:srgbClr val="B6B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19CDCC-C013-DD2C-0503-9ED0B3FD1F23}"/>
              </a:ext>
            </a:extLst>
          </p:cNvPr>
          <p:cNvSpPr/>
          <p:nvPr/>
        </p:nvSpPr>
        <p:spPr>
          <a:xfrm>
            <a:off x="749300" y="3164113"/>
            <a:ext cx="2974975" cy="864000"/>
          </a:xfrm>
          <a:prstGeom prst="roundRect">
            <a:avLst/>
          </a:prstGeom>
          <a:solidFill>
            <a:srgbClr val="B6B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D38124F-26FF-922D-FBE6-D3F60A95AAE8}"/>
              </a:ext>
            </a:extLst>
          </p:cNvPr>
          <p:cNvSpPr/>
          <p:nvPr/>
        </p:nvSpPr>
        <p:spPr>
          <a:xfrm>
            <a:off x="749300" y="4146548"/>
            <a:ext cx="2974975" cy="864000"/>
          </a:xfrm>
          <a:prstGeom prst="roundRect">
            <a:avLst/>
          </a:prstGeom>
          <a:solidFill>
            <a:srgbClr val="B6B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7B977E-342F-7608-87A1-865BF677F4B1}"/>
              </a:ext>
            </a:extLst>
          </p:cNvPr>
          <p:cNvSpPr/>
          <p:nvPr/>
        </p:nvSpPr>
        <p:spPr>
          <a:xfrm>
            <a:off x="749300" y="5153475"/>
            <a:ext cx="2974975" cy="1122941"/>
          </a:xfrm>
          <a:prstGeom prst="roundRect">
            <a:avLst/>
          </a:prstGeom>
          <a:solidFill>
            <a:srgbClr val="B6BD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B208D-B604-30D9-0BAF-441C6C480C71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표집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17FCEC-9B4B-72F1-B200-1468DBC2011F}"/>
              </a:ext>
            </a:extLst>
          </p:cNvPr>
          <p:cNvSpPr txBox="1"/>
          <p:nvPr/>
        </p:nvSpPr>
        <p:spPr>
          <a:xfrm>
            <a:off x="4107544" y="2349176"/>
            <a:ext cx="722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검사가 적용될 대상 집단 설정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예 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중학생, 특정 진단을 받은 성인, 일반 성인 등)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2A62A-52D7-03B4-B6EE-702E372C56B3}"/>
              </a:ext>
            </a:extLst>
          </p:cNvPr>
          <p:cNvSpPr txBox="1"/>
          <p:nvPr/>
        </p:nvSpPr>
        <p:spPr>
          <a:xfrm>
            <a:off x="4107544" y="3404636"/>
            <a:ext cx="6893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무작위, 층화, 군집 등 다양하지만 대부분 </a:t>
            </a:r>
            <a:r>
              <a:rPr lang="ko-KR" altLang="en-US" sz="16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층화 + 할당표집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혼합되어 사용됨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A496F2-3631-2288-479D-467F7F096F27}"/>
              </a:ext>
            </a:extLst>
          </p:cNvPr>
          <p:cNvSpPr txBox="1"/>
          <p:nvPr/>
        </p:nvSpPr>
        <p:spPr>
          <a:xfrm>
            <a:off x="4107544" y="4263961"/>
            <a:ext cx="6998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층화를 어떻게 설정하는지에 따라 규준 집단 최소 기준이 달라지므로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신중하게 설정해야 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9A03A-919E-F0E0-2AAB-0BBC43CBEBA6}"/>
              </a:ext>
            </a:extLst>
          </p:cNvPr>
          <p:cNvSpPr txBox="1"/>
          <p:nvPr/>
        </p:nvSpPr>
        <p:spPr>
          <a:xfrm>
            <a:off x="4107545" y="5232178"/>
            <a:ext cx="6350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크기에 따라 분석 결과부터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검정력까지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다방면으로 영향을 줄 수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규준화 : 각 하위 집단에서 일정 수 이상 확보</a:t>
            </a:r>
          </a:p>
          <a:p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요인분석 : 문항 수 </a:t>
            </a:r>
            <a:r>
              <a:rPr lang="ko-KR" altLang="en-US" sz="1400" dirty="0" err="1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5~10배</a:t>
            </a:r>
          </a:p>
          <a:p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IRT 모델링 : 최소 500명 이상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753E23-4B02-C01C-616F-ACFB180E69CA}"/>
              </a:ext>
            </a:extLst>
          </p:cNvPr>
          <p:cNvSpPr txBox="1"/>
          <p:nvPr/>
        </p:nvSpPr>
        <p:spPr>
          <a:xfrm>
            <a:off x="1542501" y="2391423"/>
            <a:ext cx="238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53D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모집단 설정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53DF6-5EDA-FF54-9426-C5F8FA7AC4C6}"/>
              </a:ext>
            </a:extLst>
          </p:cNvPr>
          <p:cNvSpPr txBox="1"/>
          <p:nvPr/>
        </p:nvSpPr>
        <p:spPr>
          <a:xfrm>
            <a:off x="1542501" y="4394393"/>
            <a:ext cx="238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53D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층화 변수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437A34-46E8-5373-82B9-D9E39D5D21CB}"/>
              </a:ext>
            </a:extLst>
          </p:cNvPr>
          <p:cNvSpPr txBox="1"/>
          <p:nvPr/>
        </p:nvSpPr>
        <p:spPr>
          <a:xfrm>
            <a:off x="1542501" y="3411958"/>
            <a:ext cx="238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53D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추출 방식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15DDE-6858-A51F-914A-CEA39760F7CC}"/>
              </a:ext>
            </a:extLst>
          </p:cNvPr>
          <p:cNvSpPr txBox="1"/>
          <p:nvPr/>
        </p:nvSpPr>
        <p:spPr>
          <a:xfrm>
            <a:off x="1542501" y="5542157"/>
            <a:ext cx="238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53D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표본의 크기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7E3209C9-037D-D48F-87C0-A954780BA1D6}"/>
              </a:ext>
            </a:extLst>
          </p:cNvPr>
          <p:cNvSpPr/>
          <p:nvPr/>
        </p:nvSpPr>
        <p:spPr>
          <a:xfrm>
            <a:off x="907793" y="2347953"/>
            <a:ext cx="540000" cy="468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8D6A8068-9A5C-D6DE-B06F-825823BE4297}"/>
              </a:ext>
            </a:extLst>
          </p:cNvPr>
          <p:cNvSpPr/>
          <p:nvPr/>
        </p:nvSpPr>
        <p:spPr>
          <a:xfrm>
            <a:off x="907793" y="3378013"/>
            <a:ext cx="540000" cy="468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061A4042-4E5F-859F-D3B8-3AEE07D1213B}"/>
              </a:ext>
            </a:extLst>
          </p:cNvPr>
          <p:cNvSpPr/>
          <p:nvPr/>
        </p:nvSpPr>
        <p:spPr>
          <a:xfrm>
            <a:off x="907793" y="4360448"/>
            <a:ext cx="540000" cy="468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8094A37E-4803-D3F8-79CE-B4B47C849CFB}"/>
              </a:ext>
            </a:extLst>
          </p:cNvPr>
          <p:cNvSpPr/>
          <p:nvPr/>
        </p:nvSpPr>
        <p:spPr>
          <a:xfrm>
            <a:off x="907793" y="5508212"/>
            <a:ext cx="540000" cy="468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6D835-5FEF-34AD-B636-78D4126E6043}"/>
              </a:ext>
            </a:extLst>
          </p:cNvPr>
          <p:cNvSpPr txBox="1"/>
          <p:nvPr/>
        </p:nvSpPr>
        <p:spPr>
          <a:xfrm>
            <a:off x="500177" y="830383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설계를 검토하는 단계이다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심리검사는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기반으로 개발하므로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또한 중요하다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36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969D-EB26-4AB7-A875-F10347E3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2C2C7A-310D-51D5-1C5A-183A0AEA284A}"/>
              </a:ext>
            </a:extLst>
          </p:cNvPr>
          <p:cNvSpPr/>
          <p:nvPr/>
        </p:nvSpPr>
        <p:spPr>
          <a:xfrm>
            <a:off x="442913" y="789063"/>
            <a:ext cx="11341100" cy="52158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FD861-0543-B575-A550-C859454A8988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(Sample Date Validation)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B609D-B228-4274-E63B-00AC2E55CAE9}"/>
              </a:ext>
            </a:extLst>
          </p:cNvPr>
          <p:cNvSpPr txBox="1"/>
          <p:nvPr/>
        </p:nvSpPr>
        <p:spPr>
          <a:xfrm>
            <a:off x="500177" y="839908"/>
            <a:ext cx="1005671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표본이 계획한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설계와 일치하는지 점검하는 단계이다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33C26C-A1D3-BF31-20CA-6FE667CBEB0C}"/>
              </a:ext>
            </a:extLst>
          </p:cNvPr>
          <p:cNvCxnSpPr>
            <a:cxnSpLocks/>
          </p:cNvCxnSpPr>
          <p:nvPr/>
        </p:nvCxnSpPr>
        <p:spPr>
          <a:xfrm>
            <a:off x="449306" y="3954263"/>
            <a:ext cx="11306175" cy="0"/>
          </a:xfrm>
          <a:prstGeom prst="line">
            <a:avLst/>
          </a:prstGeom>
          <a:ln>
            <a:solidFill>
              <a:srgbClr val="353D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58837C-1BCD-BAC9-545C-E75664696ED7}"/>
              </a:ext>
            </a:extLst>
          </p:cNvPr>
          <p:cNvGrpSpPr/>
          <p:nvPr/>
        </p:nvGrpSpPr>
        <p:grpSpPr>
          <a:xfrm>
            <a:off x="2426522" y="3813674"/>
            <a:ext cx="1980000" cy="2006450"/>
            <a:chOff x="1636834" y="3813674"/>
            <a:chExt cx="1980000" cy="200645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956CF0-4349-B09E-5F62-EF8A44D08E22}"/>
                </a:ext>
              </a:extLst>
            </p:cNvPr>
            <p:cNvSpPr txBox="1"/>
            <p:nvPr/>
          </p:nvSpPr>
          <p:spPr>
            <a:xfrm>
              <a:off x="1638049" y="5296904"/>
              <a:ext cx="19775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무응답 및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결측치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확인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원인 및 처리 방법 파악</a:t>
              </a:r>
            </a:p>
          </p:txBody>
        </p:sp>
        <p:sp>
          <p:nvSpPr>
            <p:cNvPr id="2048" name="타원 2047">
              <a:extLst>
                <a:ext uri="{FF2B5EF4-FFF2-40B4-BE49-F238E27FC236}">
                  <a16:creationId xmlns:a16="http://schemas.microsoft.com/office/drawing/2014/main" id="{7E7B22FF-CF73-A567-1BA7-F14E3C8F439F}"/>
                </a:ext>
              </a:extLst>
            </p:cNvPr>
            <p:cNvSpPr/>
            <p:nvPr/>
          </p:nvSpPr>
          <p:spPr>
            <a:xfrm>
              <a:off x="2500834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066" name="직선 연결선 2065">
              <a:extLst>
                <a:ext uri="{FF2B5EF4-FFF2-40B4-BE49-F238E27FC236}">
                  <a16:creationId xmlns:a16="http://schemas.microsoft.com/office/drawing/2014/main" id="{E100BD34-EBB2-3F4A-85D4-24609B3FBDB6}"/>
                </a:ext>
              </a:extLst>
            </p:cNvPr>
            <p:cNvCxnSpPr>
              <a:cxnSpLocks/>
              <a:stCxn id="2048" idx="4"/>
            </p:cNvCxnSpPr>
            <p:nvPr/>
          </p:nvCxnSpPr>
          <p:spPr>
            <a:xfrm>
              <a:off x="2626834" y="4065674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5D460D-B415-5535-672F-A9E9031FCEE9}"/>
                </a:ext>
              </a:extLst>
            </p:cNvPr>
            <p:cNvSpPr txBox="1"/>
            <p:nvPr/>
          </p:nvSpPr>
          <p:spPr>
            <a:xfrm>
              <a:off x="1636834" y="4540094"/>
              <a:ext cx="1980000" cy="667501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결측값</a:t>
              </a:r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확인</a:t>
              </a:r>
              <a:endParaRPr lang="en-US" altLang="ko-KR" sz="16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32AB57-E1BC-5E65-C4E2-BCF92E5F7FE5}"/>
              </a:ext>
            </a:extLst>
          </p:cNvPr>
          <p:cNvGrpSpPr/>
          <p:nvPr/>
        </p:nvGrpSpPr>
        <p:grpSpPr>
          <a:xfrm>
            <a:off x="3753156" y="2073525"/>
            <a:ext cx="2584417" cy="1992149"/>
            <a:chOff x="3009633" y="2073525"/>
            <a:chExt cx="2584417" cy="19921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8EEF02-25EB-957F-7AF0-57B5775F9146}"/>
                </a:ext>
              </a:extLst>
            </p:cNvPr>
            <p:cNvSpPr txBox="1"/>
            <p:nvPr/>
          </p:nvSpPr>
          <p:spPr>
            <a:xfrm>
              <a:off x="3023880" y="2073525"/>
              <a:ext cx="25701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내 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중복 응답자 여부 확인</a:t>
              </a:r>
            </a:p>
          </p:txBody>
        </p:sp>
        <p:sp>
          <p:nvSpPr>
            <p:cNvPr id="2049" name="타원 2048">
              <a:extLst>
                <a:ext uri="{FF2B5EF4-FFF2-40B4-BE49-F238E27FC236}">
                  <a16:creationId xmlns:a16="http://schemas.microsoft.com/office/drawing/2014/main" id="{C236E03C-D1D5-36C1-41EF-23EE2CCCBC4A}"/>
                </a:ext>
              </a:extLst>
            </p:cNvPr>
            <p:cNvSpPr/>
            <p:nvPr/>
          </p:nvSpPr>
          <p:spPr>
            <a:xfrm>
              <a:off x="3891714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070" name="직선 연결선 2069">
              <a:extLst>
                <a:ext uri="{FF2B5EF4-FFF2-40B4-BE49-F238E27FC236}">
                  <a16:creationId xmlns:a16="http://schemas.microsoft.com/office/drawing/2014/main" id="{50348F8A-4D53-62E9-158B-5A934AE7EB42}"/>
                </a:ext>
              </a:extLst>
            </p:cNvPr>
            <p:cNvCxnSpPr/>
            <p:nvPr/>
          </p:nvCxnSpPr>
          <p:spPr>
            <a:xfrm>
              <a:off x="4015413" y="3355243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757-4569-42C3-C827-60C3FB84F6A8}"/>
                </a:ext>
              </a:extLst>
            </p:cNvPr>
            <p:cNvSpPr txBox="1"/>
            <p:nvPr/>
          </p:nvSpPr>
          <p:spPr>
            <a:xfrm>
              <a:off x="3009633" y="2730895"/>
              <a:ext cx="1980000" cy="675920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중복 응답 확인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37751F-AC11-6606-FA06-8FC36CDC6A1A}"/>
              </a:ext>
            </a:extLst>
          </p:cNvPr>
          <p:cNvGrpSpPr/>
          <p:nvPr/>
        </p:nvGrpSpPr>
        <p:grpSpPr>
          <a:xfrm>
            <a:off x="5684207" y="3813674"/>
            <a:ext cx="1980000" cy="2006450"/>
            <a:chOff x="4311823" y="3813674"/>
            <a:chExt cx="1980000" cy="200645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A193B-5210-D6EC-1586-DAFDD195E228}"/>
                </a:ext>
              </a:extLst>
            </p:cNvPr>
            <p:cNvSpPr txBox="1"/>
            <p:nvPr/>
          </p:nvSpPr>
          <p:spPr>
            <a:xfrm>
              <a:off x="4313038" y="5296904"/>
              <a:ext cx="19775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내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비논리적 오류 확인</a:t>
              </a:r>
            </a:p>
          </p:txBody>
        </p:sp>
        <p:sp>
          <p:nvSpPr>
            <p:cNvPr id="2051" name="타원 2050">
              <a:extLst>
                <a:ext uri="{FF2B5EF4-FFF2-40B4-BE49-F238E27FC236}">
                  <a16:creationId xmlns:a16="http://schemas.microsoft.com/office/drawing/2014/main" id="{8DB14FC9-3667-7691-16B5-900122C5DD97}"/>
                </a:ext>
              </a:extLst>
            </p:cNvPr>
            <p:cNvSpPr/>
            <p:nvPr/>
          </p:nvSpPr>
          <p:spPr>
            <a:xfrm>
              <a:off x="5175823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067" name="직선 연결선 2066">
              <a:extLst>
                <a:ext uri="{FF2B5EF4-FFF2-40B4-BE49-F238E27FC236}">
                  <a16:creationId xmlns:a16="http://schemas.microsoft.com/office/drawing/2014/main" id="{15A2D2E3-8235-2931-BE56-47F2E36DC276}"/>
                </a:ext>
              </a:extLst>
            </p:cNvPr>
            <p:cNvCxnSpPr/>
            <p:nvPr/>
          </p:nvCxnSpPr>
          <p:spPr>
            <a:xfrm>
              <a:off x="5294991" y="4075199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1DB824-5FC0-C07A-61E9-0D55CC853D08}"/>
                </a:ext>
              </a:extLst>
            </p:cNvPr>
            <p:cNvSpPr txBox="1"/>
            <p:nvPr/>
          </p:nvSpPr>
          <p:spPr>
            <a:xfrm>
              <a:off x="4311823" y="4540094"/>
              <a:ext cx="1980000" cy="667501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응답 논리 오류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5CE77E-2573-7A45-1D5B-1FA7C092C647}"/>
              </a:ext>
            </a:extLst>
          </p:cNvPr>
          <p:cNvGrpSpPr/>
          <p:nvPr/>
        </p:nvGrpSpPr>
        <p:grpSpPr>
          <a:xfrm>
            <a:off x="8373360" y="3813674"/>
            <a:ext cx="2016886" cy="2025500"/>
            <a:chOff x="9692888" y="3813674"/>
            <a:chExt cx="2016886" cy="20255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A6766C-811C-15BA-9B54-9F9A3F2A5A10}"/>
                </a:ext>
              </a:extLst>
            </p:cNvPr>
            <p:cNvSpPr txBox="1"/>
            <p:nvPr/>
          </p:nvSpPr>
          <p:spPr>
            <a:xfrm>
              <a:off x="9732203" y="5315954"/>
              <a:ext cx="19775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타입의 데이터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존재 여부 확인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55" name="타원 2054">
              <a:extLst>
                <a:ext uri="{FF2B5EF4-FFF2-40B4-BE49-F238E27FC236}">
                  <a16:creationId xmlns:a16="http://schemas.microsoft.com/office/drawing/2014/main" id="{99C732DB-FBFE-C939-2366-4211AFD08E15}"/>
                </a:ext>
              </a:extLst>
            </p:cNvPr>
            <p:cNvSpPr/>
            <p:nvPr/>
          </p:nvSpPr>
          <p:spPr>
            <a:xfrm>
              <a:off x="10556888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068" name="직선 연결선 2067">
              <a:extLst>
                <a:ext uri="{FF2B5EF4-FFF2-40B4-BE49-F238E27FC236}">
                  <a16:creationId xmlns:a16="http://schemas.microsoft.com/office/drawing/2014/main" id="{21BA495D-20A0-9BFC-0928-F2C7E09509D4}"/>
                </a:ext>
              </a:extLst>
            </p:cNvPr>
            <p:cNvCxnSpPr/>
            <p:nvPr/>
          </p:nvCxnSpPr>
          <p:spPr>
            <a:xfrm>
              <a:off x="10672418" y="4065674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11DE28-A7C2-8224-35FC-5D4239A01CA2}"/>
                </a:ext>
              </a:extLst>
            </p:cNvPr>
            <p:cNvSpPr txBox="1"/>
            <p:nvPr/>
          </p:nvSpPr>
          <p:spPr>
            <a:xfrm>
              <a:off x="9692888" y="4540094"/>
              <a:ext cx="1980000" cy="667504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타입 및 </a:t>
              </a:r>
              <a:endParaRPr lang="en-US" altLang="ko-KR" sz="16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범주 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680368-1842-5319-C8FD-BCFDEE2A39A0}"/>
              </a:ext>
            </a:extLst>
          </p:cNvPr>
          <p:cNvGrpSpPr/>
          <p:nvPr/>
        </p:nvGrpSpPr>
        <p:grpSpPr>
          <a:xfrm>
            <a:off x="7010841" y="2073525"/>
            <a:ext cx="2015885" cy="1992149"/>
            <a:chOff x="7919892" y="2073525"/>
            <a:chExt cx="2015885" cy="19921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ADD481-321B-5EB2-046D-1366D3D25314}"/>
                </a:ext>
              </a:extLst>
            </p:cNvPr>
            <p:cNvSpPr txBox="1"/>
            <p:nvPr/>
          </p:nvSpPr>
          <p:spPr>
            <a:xfrm>
              <a:off x="7919892" y="2073525"/>
              <a:ext cx="20158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같은 응답 반복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무작위 응답 등 확인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71" name="직선 연결선 2070">
              <a:extLst>
                <a:ext uri="{FF2B5EF4-FFF2-40B4-BE49-F238E27FC236}">
                  <a16:creationId xmlns:a16="http://schemas.microsoft.com/office/drawing/2014/main" id="{40B5EDFB-B294-B141-FB5C-3EBB5704163E}"/>
                </a:ext>
              </a:extLst>
            </p:cNvPr>
            <p:cNvCxnSpPr/>
            <p:nvPr/>
          </p:nvCxnSpPr>
          <p:spPr>
            <a:xfrm>
              <a:off x="8902038" y="3380643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812272-17D9-B090-F197-E7234136EB3F}"/>
                </a:ext>
              </a:extLst>
            </p:cNvPr>
            <p:cNvSpPr txBox="1"/>
            <p:nvPr/>
          </p:nvSpPr>
          <p:spPr>
            <a:xfrm>
              <a:off x="7919892" y="2730894"/>
              <a:ext cx="1980000" cy="675919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반복적인 패턴</a:t>
              </a:r>
              <a:endParaRPr lang="en-US" altLang="ko-KR" sz="16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응답 확인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989DA5-3E92-2E7D-82A4-AA72101F138D}"/>
                </a:ext>
              </a:extLst>
            </p:cNvPr>
            <p:cNvSpPr/>
            <p:nvPr/>
          </p:nvSpPr>
          <p:spPr>
            <a:xfrm>
              <a:off x="8783892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D83398-B989-2DF0-1812-A2BC06E88D12}"/>
              </a:ext>
            </a:extLst>
          </p:cNvPr>
          <p:cNvGrpSpPr/>
          <p:nvPr/>
        </p:nvGrpSpPr>
        <p:grpSpPr>
          <a:xfrm>
            <a:off x="519815" y="1888048"/>
            <a:ext cx="2560073" cy="2177626"/>
            <a:chOff x="519815" y="1888048"/>
            <a:chExt cx="2560073" cy="217762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E921A9-9BEC-57D3-1EC4-DE1F1C7F5CBF}"/>
                </a:ext>
              </a:extLst>
            </p:cNvPr>
            <p:cNvSpPr txBox="1"/>
            <p:nvPr/>
          </p:nvSpPr>
          <p:spPr>
            <a:xfrm>
              <a:off x="519815" y="1888048"/>
              <a:ext cx="256007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수집된 표본이 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설계된 층화 설정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층화 비율과 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일치하는지 검토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69" name="직선 연결선 2068">
              <a:extLst>
                <a:ext uri="{FF2B5EF4-FFF2-40B4-BE49-F238E27FC236}">
                  <a16:creationId xmlns:a16="http://schemas.microsoft.com/office/drawing/2014/main" id="{679788D3-4A08-FC0C-7B10-A0A35A48D623}"/>
                </a:ext>
              </a:extLst>
            </p:cNvPr>
            <p:cNvCxnSpPr/>
            <p:nvPr/>
          </p:nvCxnSpPr>
          <p:spPr>
            <a:xfrm>
              <a:off x="1533498" y="3379874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68A908-A282-B695-61B5-743B87ABAA68}"/>
                </a:ext>
              </a:extLst>
            </p:cNvPr>
            <p:cNvSpPr txBox="1"/>
            <p:nvPr/>
          </p:nvSpPr>
          <p:spPr>
            <a:xfrm>
              <a:off x="548070" y="2730895"/>
              <a:ext cx="1980000" cy="675920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층화 변수와 </a:t>
              </a:r>
              <a:endPara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수집 데이터 비교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5411366-5BA1-A8A5-03C6-5BA1A0478C6D}"/>
                </a:ext>
              </a:extLst>
            </p:cNvPr>
            <p:cNvSpPr/>
            <p:nvPr/>
          </p:nvSpPr>
          <p:spPr>
            <a:xfrm>
              <a:off x="1412070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68417D-DF92-D67D-9983-E4AE3F0577D2}"/>
              </a:ext>
            </a:extLst>
          </p:cNvPr>
          <p:cNvGrpSpPr/>
          <p:nvPr/>
        </p:nvGrpSpPr>
        <p:grpSpPr>
          <a:xfrm>
            <a:off x="9736879" y="2073525"/>
            <a:ext cx="2015885" cy="1992149"/>
            <a:chOff x="7919892" y="2073525"/>
            <a:chExt cx="2015885" cy="19921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3B34F0-B1C7-2038-3E04-ED1599AF74E3}"/>
                </a:ext>
              </a:extLst>
            </p:cNvPr>
            <p:cNvSpPr txBox="1"/>
            <p:nvPr/>
          </p:nvSpPr>
          <p:spPr>
            <a:xfrm>
              <a:off x="7919892" y="2073525"/>
              <a:ext cx="20158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질에 영향을 주는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극단치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및 이상치 확인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F1539E8-9E81-D8DF-9BF2-1A8E6DAD7049}"/>
                </a:ext>
              </a:extLst>
            </p:cNvPr>
            <p:cNvCxnSpPr/>
            <p:nvPr/>
          </p:nvCxnSpPr>
          <p:spPr>
            <a:xfrm>
              <a:off x="8902038" y="3380643"/>
              <a:ext cx="0" cy="458431"/>
            </a:xfrm>
            <a:prstGeom prst="line">
              <a:avLst/>
            </a:prstGeom>
            <a:ln>
              <a:solidFill>
                <a:srgbClr val="353D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A7878-C3A1-034E-0883-621D6B53C9F1}"/>
                </a:ext>
              </a:extLst>
            </p:cNvPr>
            <p:cNvSpPr txBox="1"/>
            <p:nvPr/>
          </p:nvSpPr>
          <p:spPr>
            <a:xfrm>
              <a:off x="7919892" y="2730894"/>
              <a:ext cx="1980000" cy="675919"/>
            </a:xfrm>
            <a:prstGeom prst="roundRect">
              <a:avLst/>
            </a:prstGeom>
            <a:solidFill>
              <a:srgbClr val="353D50"/>
            </a:solidFill>
            <a:ln>
              <a:solidFill>
                <a:srgbClr val="353D50"/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sz="1600" b="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극단치</a:t>
              </a:r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및 이상치</a:t>
              </a:r>
              <a:endParaRPr lang="en-US" altLang="ko-KR" sz="16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b="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탐색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3831AA0-0EE9-A2B7-7F97-6E48F74212F9}"/>
                </a:ext>
              </a:extLst>
            </p:cNvPr>
            <p:cNvSpPr/>
            <p:nvPr/>
          </p:nvSpPr>
          <p:spPr>
            <a:xfrm>
              <a:off x="8783892" y="3813674"/>
              <a:ext cx="252000" cy="252000"/>
            </a:xfrm>
            <a:prstGeom prst="ellipse">
              <a:avLst/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8289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E591-3738-16E4-806E-1F6C84F0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38171-AD4D-5C4B-C54E-602786E61ECF}"/>
              </a:ext>
            </a:extLst>
          </p:cNvPr>
          <p:cNvSpPr/>
          <p:nvPr/>
        </p:nvSpPr>
        <p:spPr>
          <a:xfrm>
            <a:off x="442913" y="789062"/>
            <a:ext cx="11341100" cy="1134988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628D5-8C4B-2A08-367C-26687D1A78F8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2-1.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층화 변수와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표집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429E-C020-3443-E8C8-0689A5A34D8E}"/>
              </a:ext>
            </a:extLst>
          </p:cNvPr>
          <p:cNvSpPr txBox="1"/>
          <p:nvPr/>
        </p:nvSpPr>
        <p:spPr>
          <a:xfrm>
            <a:off x="6666913" y="2838289"/>
            <a:ext cx="4472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 설계에 맞게 </a:t>
            </a:r>
            <a:r>
              <a:rPr lang="ko-KR" altLang="en-US" sz="1600" dirty="0" err="1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되지 않은 경우 </a:t>
            </a:r>
            <a:endParaRPr lang="en-US" altLang="ko-KR" sz="16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E775D-3151-4183-C71A-FC38F2742C1A}"/>
              </a:ext>
            </a:extLst>
          </p:cNvPr>
          <p:cNvSpPr txBox="1"/>
          <p:nvPr/>
        </p:nvSpPr>
        <p:spPr>
          <a:xfrm>
            <a:off x="1222706" y="2288675"/>
            <a:ext cx="3844594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층화 설정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40D04-CDFD-EBE2-318E-50C86E289D29}"/>
              </a:ext>
            </a:extLst>
          </p:cNvPr>
          <p:cNvSpPr/>
          <p:nvPr/>
        </p:nvSpPr>
        <p:spPr>
          <a:xfrm>
            <a:off x="445627" y="2281187"/>
            <a:ext cx="5580000" cy="412190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A3802-2FD4-8F32-1986-723121F8AEE1}"/>
              </a:ext>
            </a:extLst>
          </p:cNvPr>
          <p:cNvSpPr txBox="1"/>
          <p:nvPr/>
        </p:nvSpPr>
        <p:spPr>
          <a:xfrm>
            <a:off x="474706" y="830959"/>
            <a:ext cx="10056711" cy="1039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수집된 표본이 층화 설정과 일치하는지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설계된 층화 비율과 일치하는지 확인한다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tabLst>
                <a:tab pos="2159000" algn="l"/>
              </a:tabLs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층화가 맞지 않다면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저자측과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논의 필요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tabLst>
                <a:tab pos="2159000" algn="l"/>
              </a:tabLs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-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샘플 수가 적더라도 대표성을 가지고 있을 수 있기 때문에 추후 검토 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39FF7-FB51-C853-4892-272B7AD057EF}"/>
              </a:ext>
            </a:extLst>
          </p:cNvPr>
          <p:cNvSpPr txBox="1"/>
          <p:nvPr/>
        </p:nvSpPr>
        <p:spPr>
          <a:xfrm>
            <a:off x="7052194" y="2287561"/>
            <a:ext cx="3917100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층화 비율 </a:t>
            </a:r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표집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 비교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D04D41-6DE3-3383-E43B-F206E2BB478A}"/>
              </a:ext>
            </a:extLst>
          </p:cNvPr>
          <p:cNvSpPr/>
          <p:nvPr/>
        </p:nvSpPr>
        <p:spPr>
          <a:xfrm>
            <a:off x="6191254" y="2281187"/>
            <a:ext cx="5580000" cy="412190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9A3F99-C1A6-0B44-BB0C-0DEBDAFB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36362"/>
              </p:ext>
            </p:extLst>
          </p:nvPr>
        </p:nvGraphicFramePr>
        <p:xfrm>
          <a:off x="6561035" y="3545455"/>
          <a:ext cx="4840437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79">
                  <a:extLst>
                    <a:ext uri="{9D8B030D-6E8A-4147-A177-3AD203B41FA5}">
                      <a16:colId xmlns:a16="http://schemas.microsoft.com/office/drawing/2014/main" val="4047658389"/>
                    </a:ext>
                  </a:extLst>
                </a:gridCol>
                <a:gridCol w="1613479">
                  <a:extLst>
                    <a:ext uri="{9D8B030D-6E8A-4147-A177-3AD203B41FA5}">
                      <a16:colId xmlns:a16="http://schemas.microsoft.com/office/drawing/2014/main" val="1361310205"/>
                    </a:ext>
                  </a:extLst>
                </a:gridCol>
                <a:gridCol w="1613479">
                  <a:extLst>
                    <a:ext uri="{9D8B030D-6E8A-4147-A177-3AD203B41FA5}">
                      <a16:colId xmlns:a16="http://schemas.microsoft.com/office/drawing/2014/main" val="184334961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69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69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표집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B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68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2449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B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132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3498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606102E-A5DB-1AB6-7062-C936476E2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0403"/>
              </p:ext>
            </p:extLst>
          </p:nvPr>
        </p:nvGraphicFramePr>
        <p:xfrm>
          <a:off x="815408" y="3545455"/>
          <a:ext cx="4840437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79">
                  <a:extLst>
                    <a:ext uri="{9D8B030D-6E8A-4147-A177-3AD203B41FA5}">
                      <a16:colId xmlns:a16="http://schemas.microsoft.com/office/drawing/2014/main" val="4047658389"/>
                    </a:ext>
                  </a:extLst>
                </a:gridCol>
                <a:gridCol w="1613479">
                  <a:extLst>
                    <a:ext uri="{9D8B030D-6E8A-4147-A177-3AD203B41FA5}">
                      <a16:colId xmlns:a16="http://schemas.microsoft.com/office/drawing/2014/main" val="1361310205"/>
                    </a:ext>
                  </a:extLst>
                </a:gridCol>
                <a:gridCol w="1613479">
                  <a:extLst>
                    <a:ext uri="{9D8B030D-6E8A-4147-A177-3AD203B41FA5}">
                      <a16:colId xmlns:a16="http://schemas.microsoft.com/office/drawing/2014/main" val="184334961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연령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 나이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69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69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표집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1696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10~13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B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endParaRPr lang="en-US" altLang="ko-KR" sz="1600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연령 알 수 없는</a:t>
                      </a:r>
                      <a:endParaRPr lang="en-US" altLang="ko-KR" sz="1100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RAW </a:t>
                      </a:r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2449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14~16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B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93714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17~19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B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3498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B1B91B-53DC-4177-CC4C-E82706B01009}"/>
              </a:ext>
            </a:extLst>
          </p:cNvPr>
          <p:cNvSpPr txBox="1"/>
          <p:nvPr/>
        </p:nvSpPr>
        <p:spPr>
          <a:xfrm>
            <a:off x="815408" y="2782111"/>
            <a:ext cx="4472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나이에 따라 표본 설계 하였으나</a:t>
            </a:r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16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나이가 아닌 연령대로 응답을 받은 경우</a:t>
            </a:r>
            <a:endParaRPr lang="en-US" altLang="ko-KR" sz="16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7720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B22B2-DFE5-BFF3-9B32-18EE2298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882632-ED00-8832-65E5-EA3D49D80E84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2-2.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결측값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42F3B-DEAF-4E00-947D-A2AB2122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"/>
          <a:stretch/>
        </p:blipFill>
        <p:spPr>
          <a:xfrm>
            <a:off x="822965" y="2908300"/>
            <a:ext cx="5059669" cy="2987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146BF-2960-6DA2-CA2F-D915D4B5B88E}"/>
              </a:ext>
            </a:extLst>
          </p:cNvPr>
          <p:cNvCxnSpPr>
            <a:cxnSpLocks/>
          </p:cNvCxnSpPr>
          <p:nvPr/>
        </p:nvCxnSpPr>
        <p:spPr>
          <a:xfrm flipV="1">
            <a:off x="5572225" y="2908300"/>
            <a:ext cx="1220461" cy="747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4DF5921-B4CE-7CB1-43AA-9CC49903E1E8}"/>
              </a:ext>
            </a:extLst>
          </p:cNvPr>
          <p:cNvSpPr/>
          <p:nvPr/>
        </p:nvSpPr>
        <p:spPr>
          <a:xfrm>
            <a:off x="3620088" y="3221987"/>
            <a:ext cx="2133600" cy="1943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C40162-0A6E-A29A-BB87-5BB615AD3D45}"/>
              </a:ext>
            </a:extLst>
          </p:cNvPr>
          <p:cNvSpPr/>
          <p:nvPr/>
        </p:nvSpPr>
        <p:spPr>
          <a:xfrm>
            <a:off x="442913" y="789062"/>
            <a:ext cx="11341100" cy="903851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667B5-38D4-F371-980E-EFDCE23D67F3}"/>
              </a:ext>
            </a:extLst>
          </p:cNvPr>
          <p:cNvSpPr txBox="1"/>
          <p:nvPr/>
        </p:nvSpPr>
        <p:spPr>
          <a:xfrm>
            <a:off x="472075" y="847876"/>
            <a:ext cx="10056711" cy="737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무응답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확인하고 원인을 파악한다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방법을 활용하여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대치할지에 대한 검토가 필요하다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A4C24-D87F-98D7-CEAB-B33E316F64B3}"/>
              </a:ext>
            </a:extLst>
          </p:cNvPr>
          <p:cNvSpPr txBox="1"/>
          <p:nvPr/>
        </p:nvSpPr>
        <p:spPr>
          <a:xfrm>
            <a:off x="8378482" y="4397449"/>
            <a:ext cx="273108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대치법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삭제</a:t>
            </a:r>
            <a:r>
              <a:rPr lang="en-US" altLang="ko-KR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대치</a:t>
            </a:r>
            <a:r>
              <a:rPr lang="en-US" altLang="ko-KR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단순확률 대치</a:t>
            </a:r>
            <a:r>
              <a:rPr lang="en-US" altLang="ko-KR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 err="1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핫덱</a:t>
            </a:r>
            <a:r>
              <a:rPr lang="ko-KR" altLang="en-US" sz="1300" dirty="0">
                <a:solidFill>
                  <a:srgbClr val="5C698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07FB8-2ADE-AA2B-4341-E7492503F501}"/>
              </a:ext>
            </a:extLst>
          </p:cNvPr>
          <p:cNvSpPr txBox="1"/>
          <p:nvPr/>
        </p:nvSpPr>
        <p:spPr>
          <a:xfrm>
            <a:off x="6958059" y="2549987"/>
            <a:ext cx="3673835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무응답 및 </a:t>
            </a:r>
            <a:r>
              <a:rPr lang="ko-KR" altLang="en-US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FCB3C-126D-C093-DC15-0773C572C6D6}"/>
              </a:ext>
            </a:extLst>
          </p:cNvPr>
          <p:cNvSpPr txBox="1"/>
          <p:nvPr/>
        </p:nvSpPr>
        <p:spPr>
          <a:xfrm>
            <a:off x="7038494" y="3126947"/>
            <a:ext cx="1195189" cy="1008000"/>
          </a:xfrm>
          <a:prstGeom prst="roundRect">
            <a:avLst/>
          </a:prstGeom>
          <a:solidFill>
            <a:srgbClr val="D7DB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원인 파악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9F02E-49B6-3997-C275-42CF1E46C1AC}"/>
              </a:ext>
            </a:extLst>
          </p:cNvPr>
          <p:cNvSpPr txBox="1"/>
          <p:nvPr/>
        </p:nvSpPr>
        <p:spPr>
          <a:xfrm>
            <a:off x="7038494" y="4438809"/>
            <a:ext cx="1195189" cy="1008000"/>
          </a:xfrm>
          <a:prstGeom prst="roundRect">
            <a:avLst/>
          </a:prstGeom>
          <a:solidFill>
            <a:srgbClr val="D7DB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 방안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D7197-DCD9-B3A7-3650-E305DB6BD848}"/>
              </a:ext>
            </a:extLst>
          </p:cNvPr>
          <p:cNvSpPr txBox="1"/>
          <p:nvPr/>
        </p:nvSpPr>
        <p:spPr>
          <a:xfrm>
            <a:off x="8378482" y="3087543"/>
            <a:ext cx="2731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무응답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문항 기피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오류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래픽 21" descr="돋보기 단색으로 채워진">
            <a:extLst>
              <a:ext uri="{FF2B5EF4-FFF2-40B4-BE49-F238E27FC236}">
                <a16:creationId xmlns:a16="http://schemas.microsoft.com/office/drawing/2014/main" id="{6E530E67-AA37-FF64-3230-9FC6FA33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763" y="3523838"/>
            <a:ext cx="585130" cy="58513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3C26C2-D55E-75D3-BC05-C33127336618}"/>
              </a:ext>
            </a:extLst>
          </p:cNvPr>
          <p:cNvSpPr/>
          <p:nvPr/>
        </p:nvSpPr>
        <p:spPr>
          <a:xfrm>
            <a:off x="7378054" y="4849124"/>
            <a:ext cx="531779" cy="53177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배지 체크 표시1 단색으로 채워진">
            <a:extLst>
              <a:ext uri="{FF2B5EF4-FFF2-40B4-BE49-F238E27FC236}">
                <a16:creationId xmlns:a16="http://schemas.microsoft.com/office/drawing/2014/main" id="{41BF46EC-4FD0-DC17-DBB9-A0D91BAA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1555" y="4915355"/>
            <a:ext cx="396142" cy="3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04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7DDAB-A673-766A-C1B1-D9CE61BF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670270E-FBD6-14C9-678B-3B7EA7F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alphaModFix amt="56000"/>
          </a:blip>
          <a:stretch>
            <a:fillRect/>
          </a:stretch>
        </p:blipFill>
        <p:spPr>
          <a:xfrm>
            <a:off x="442913" y="5129797"/>
            <a:ext cx="11341100" cy="14627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1DCC8A-F6D7-E974-04F4-E13B2E55F3DD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2-3.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 검토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응답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 논리 오류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DCF2C-6ACD-7656-CCDC-47D83EC19812}"/>
              </a:ext>
            </a:extLst>
          </p:cNvPr>
          <p:cNvSpPr txBox="1"/>
          <p:nvPr/>
        </p:nvSpPr>
        <p:spPr>
          <a:xfrm>
            <a:off x="6807200" y="2004458"/>
            <a:ext cx="4320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연령과 학령이 맞지 않는 등의 데이터 오류 확인함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세인데 대학교 졸업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1BF0DB-D2CD-9C50-35C6-0E74BBDA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20" y="3020465"/>
            <a:ext cx="7432578" cy="32674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A560EB-8C59-00FA-5257-B31861387C0B}"/>
              </a:ext>
            </a:extLst>
          </p:cNvPr>
          <p:cNvSpPr txBox="1"/>
          <p:nvPr/>
        </p:nvSpPr>
        <p:spPr>
          <a:xfrm>
            <a:off x="934905" y="1557691"/>
            <a:ext cx="2013778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응답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629F9-1554-F4DC-D381-59C82DE10C75}"/>
              </a:ext>
            </a:extLst>
          </p:cNvPr>
          <p:cNvSpPr txBox="1"/>
          <p:nvPr/>
        </p:nvSpPr>
        <p:spPr>
          <a:xfrm>
            <a:off x="893808" y="1976135"/>
            <a:ext cx="41816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생년월일 등의 데이터를 통해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응답자가 존재하는지 확인함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3F20A-C0DD-4415-B4BE-B35546570C8F}"/>
              </a:ext>
            </a:extLst>
          </p:cNvPr>
          <p:cNvSpPr txBox="1"/>
          <p:nvPr/>
        </p:nvSpPr>
        <p:spPr>
          <a:xfrm>
            <a:off x="6841856" y="1588582"/>
            <a:ext cx="2125387" cy="408623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응답 논리 오류 확인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F9A94F7-B021-49AB-A949-C2E9043FF913}"/>
              </a:ext>
            </a:extLst>
          </p:cNvPr>
          <p:cNvCxnSpPr>
            <a:cxnSpLocks/>
          </p:cNvCxnSpPr>
          <p:nvPr/>
        </p:nvCxnSpPr>
        <p:spPr>
          <a:xfrm rot="10800000">
            <a:off x="2123505" y="2549081"/>
            <a:ext cx="2129997" cy="1767155"/>
          </a:xfrm>
          <a:prstGeom prst="bentConnector3">
            <a:avLst>
              <a:gd name="adj1" fmla="val 1001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B2DEE2B-0885-B732-DD20-674785768CD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42158" y="3658628"/>
            <a:ext cx="29534" cy="1315214"/>
          </a:xfrm>
          <a:prstGeom prst="bentConnector3">
            <a:avLst>
              <a:gd name="adj1" fmla="val -126105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A52396F-82E9-F4BE-3EBE-32ACF38590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02160" y="2402405"/>
            <a:ext cx="2047966" cy="1602286"/>
          </a:xfrm>
          <a:prstGeom prst="bentConnector4">
            <a:avLst>
              <a:gd name="adj1" fmla="val 1313"/>
              <a:gd name="adj2" fmla="val 11426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8EF230D-3521-0F7F-990E-61E69E4611CC}"/>
              </a:ext>
            </a:extLst>
          </p:cNvPr>
          <p:cNvSpPr/>
          <p:nvPr/>
        </p:nvSpPr>
        <p:spPr>
          <a:xfrm>
            <a:off x="442913" y="789063"/>
            <a:ext cx="11341100" cy="52158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26D93-3213-1403-0B01-58950595996E}"/>
              </a:ext>
            </a:extLst>
          </p:cNvPr>
          <p:cNvSpPr txBox="1"/>
          <p:nvPr/>
        </p:nvSpPr>
        <p:spPr>
          <a:xfrm>
            <a:off x="500177" y="839908"/>
            <a:ext cx="1005671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tabLst>
                <a:tab pos="2159000" algn="l"/>
              </a:tabLs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내 중복 응답자가 있는지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논리적인 오류가 없는지 확인한다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0452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984</Words>
  <Application>Microsoft Office PowerPoint</Application>
  <PresentationFormat>와이드스크린</PresentationFormat>
  <Paragraphs>195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-apple-system</vt:lpstr>
      <vt:lpstr>나눔스퀘어</vt:lpstr>
      <vt:lpstr>Wingdings</vt:lpstr>
      <vt:lpstr>나눔스퀘어 ExtraBold</vt:lpstr>
      <vt:lpstr>Arial</vt:lpstr>
      <vt:lpstr>맑은 고딕</vt:lpstr>
      <vt:lpstr>Office 테마</vt:lpstr>
      <vt:lpstr>심리 검사 개발 데이터 검증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37</cp:revision>
  <dcterms:created xsi:type="dcterms:W3CDTF">2025-03-19T00:30:40Z</dcterms:created>
  <dcterms:modified xsi:type="dcterms:W3CDTF">2025-04-03T02:28:18Z</dcterms:modified>
</cp:coreProperties>
</file>