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8" r:id="rId3"/>
    <p:sldId id="284" r:id="rId4"/>
    <p:sldId id="286" r:id="rId5"/>
    <p:sldId id="285" r:id="rId6"/>
    <p:sldId id="282" r:id="rId7"/>
    <p:sldId id="287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9"/>
    <a:srgbClr val="D99694"/>
    <a:srgbClr val="4F81BD"/>
    <a:srgbClr val="E5EEF1"/>
    <a:srgbClr val="387895"/>
    <a:srgbClr val="2E3D86"/>
    <a:srgbClr val="3C3A79"/>
    <a:srgbClr val="B7BB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758" autoAdjust="0"/>
  </p:normalViewPr>
  <p:slideViewPr>
    <p:cSldViewPr snapToGrid="0">
      <p:cViewPr>
        <p:scale>
          <a:sx n="100" d="100"/>
          <a:sy n="100" d="100"/>
        </p:scale>
        <p:origin x="19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250313_&#46608;&#47000;&#51648;&#47749;_&#44160;&#49324;_&#54924;&#51032;_&#54980;_&#45436;&#51032;_&#48143;_&#54869;&#51064;&#49324;&#54637;_J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250313_&#46608;&#47000;&#51648;&#47749;_&#44160;&#49324;_&#54924;&#51032;_&#54980;_&#45436;&#51032;_&#48143;_&#54869;&#51064;&#49324;&#54637;_J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250313_&#46608;&#47000;&#51648;&#47749;_&#44160;&#49324;_&#54924;&#51032;_&#54980;_&#45436;&#51032;_&#48143;_&#54869;&#51064;&#49324;&#54637;_J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250313_&#46608;&#47000;&#51648;&#47749;_&#44160;&#49324;_&#54924;&#51032;_&#54980;_&#45436;&#51032;_&#48143;_&#54869;&#51064;&#49324;&#54637;_J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250313_&#46608;&#47000;&#51648;&#47749;_&#44160;&#49324;_&#54924;&#51032;_&#54980;_&#45436;&#51032;_&#48143;_&#54869;&#51064;&#49324;&#54637;_J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250313_&#46608;&#47000;&#51648;&#47749;_&#44160;&#49324;_&#54924;&#51032;_&#54980;_&#45436;&#51032;_&#48143;_&#54869;&#51064;&#49324;&#54637;_J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250313_&#46608;&#47000;&#51648;&#47749;_&#44160;&#49324;_&#54924;&#51032;_&#54980;_&#45436;&#51032;_&#48143;_&#54869;&#51064;&#49324;&#54637;_JK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250313_&#46608;&#47000;&#51648;&#47749;_&#44160;&#49324;_&#54924;&#51032;_&#54980;_&#45436;&#51032;_&#48143;_&#54869;&#51064;&#49324;&#54637;_J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250313_&#46608;&#47000;&#51648;&#47749;_&#44160;&#49324;_&#54924;&#51032;_&#54980;_&#45436;&#51032;_&#48143;_&#54869;&#51064;&#49324;&#54637;_JK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로직정리!$R$163</c:f>
              <c:strCache>
                <c:ptCount val="1"/>
                <c:pt idx="0">
                  <c:v>학생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로직정리!$S$162:$AL$162</c:f>
              <c:strCache>
                <c:ptCount val="20"/>
                <c:pt idx="0">
                  <c:v>student1</c:v>
                </c:pt>
                <c:pt idx="1">
                  <c:v>student2</c:v>
                </c:pt>
                <c:pt idx="2">
                  <c:v>student3</c:v>
                </c:pt>
                <c:pt idx="3">
                  <c:v>student4</c:v>
                </c:pt>
                <c:pt idx="4">
                  <c:v>student5</c:v>
                </c:pt>
                <c:pt idx="5">
                  <c:v>student6</c:v>
                </c:pt>
                <c:pt idx="6">
                  <c:v>student7</c:v>
                </c:pt>
                <c:pt idx="7">
                  <c:v>student8</c:v>
                </c:pt>
                <c:pt idx="8">
                  <c:v>student9</c:v>
                </c:pt>
                <c:pt idx="9">
                  <c:v>student10</c:v>
                </c:pt>
                <c:pt idx="10">
                  <c:v>student11</c:v>
                </c:pt>
                <c:pt idx="11">
                  <c:v>student12</c:v>
                </c:pt>
                <c:pt idx="12">
                  <c:v>student13</c:v>
                </c:pt>
                <c:pt idx="13">
                  <c:v>student14</c:v>
                </c:pt>
                <c:pt idx="14">
                  <c:v>student15</c:v>
                </c:pt>
                <c:pt idx="15">
                  <c:v>student16</c:v>
                </c:pt>
                <c:pt idx="16">
                  <c:v>student17</c:v>
                </c:pt>
                <c:pt idx="17">
                  <c:v>student18</c:v>
                </c:pt>
                <c:pt idx="18">
                  <c:v>student19</c:v>
                </c:pt>
                <c:pt idx="19">
                  <c:v>student20</c:v>
                </c:pt>
              </c:strCache>
            </c:strRef>
          </c:cat>
          <c:val>
            <c:numRef>
              <c:f>로직정리!$S$163:$AL$163</c:f>
              <c:numCache>
                <c:formatCode>General</c:formatCode>
                <c:ptCount val="20"/>
                <c:pt idx="0">
                  <c:v>4</c:v>
                </c:pt>
                <c:pt idx="1">
                  <c:v>1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5">
                  <c:v>1</c:v>
                </c:pt>
                <c:pt idx="6">
                  <c:v>5</c:v>
                </c:pt>
                <c:pt idx="7">
                  <c:v>4</c:v>
                </c:pt>
                <c:pt idx="8">
                  <c:v>3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1</c:v>
                </c:pt>
                <c:pt idx="13">
                  <c:v>3</c:v>
                </c:pt>
                <c:pt idx="14">
                  <c:v>5</c:v>
                </c:pt>
                <c:pt idx="15">
                  <c:v>5</c:v>
                </c:pt>
                <c:pt idx="16">
                  <c:v>1</c:v>
                </c:pt>
                <c:pt idx="17">
                  <c:v>3</c:v>
                </c:pt>
                <c:pt idx="18">
                  <c:v>1</c:v>
                </c:pt>
                <c:pt idx="1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4F-4EB7-A953-93F579784BC8}"/>
            </c:ext>
          </c:extLst>
        </c:ser>
        <c:ser>
          <c:idx val="1"/>
          <c:order val="1"/>
          <c:tx>
            <c:strRef>
              <c:f>로직정리!$R$164</c:f>
              <c:strCache>
                <c:ptCount val="1"/>
                <c:pt idx="0">
                  <c:v>교사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로직정리!$S$162:$AL$162</c:f>
              <c:strCache>
                <c:ptCount val="20"/>
                <c:pt idx="0">
                  <c:v>student1</c:v>
                </c:pt>
                <c:pt idx="1">
                  <c:v>student2</c:v>
                </c:pt>
                <c:pt idx="2">
                  <c:v>student3</c:v>
                </c:pt>
                <c:pt idx="3">
                  <c:v>student4</c:v>
                </c:pt>
                <c:pt idx="4">
                  <c:v>student5</c:v>
                </c:pt>
                <c:pt idx="5">
                  <c:v>student6</c:v>
                </c:pt>
                <c:pt idx="6">
                  <c:v>student7</c:v>
                </c:pt>
                <c:pt idx="7">
                  <c:v>student8</c:v>
                </c:pt>
                <c:pt idx="8">
                  <c:v>student9</c:v>
                </c:pt>
                <c:pt idx="9">
                  <c:v>student10</c:v>
                </c:pt>
                <c:pt idx="10">
                  <c:v>student11</c:v>
                </c:pt>
                <c:pt idx="11">
                  <c:v>student12</c:v>
                </c:pt>
                <c:pt idx="12">
                  <c:v>student13</c:v>
                </c:pt>
                <c:pt idx="13">
                  <c:v>student14</c:v>
                </c:pt>
                <c:pt idx="14">
                  <c:v>student15</c:v>
                </c:pt>
                <c:pt idx="15">
                  <c:v>student16</c:v>
                </c:pt>
                <c:pt idx="16">
                  <c:v>student17</c:v>
                </c:pt>
                <c:pt idx="17">
                  <c:v>student18</c:v>
                </c:pt>
                <c:pt idx="18">
                  <c:v>student19</c:v>
                </c:pt>
                <c:pt idx="19">
                  <c:v>student20</c:v>
                </c:pt>
              </c:strCache>
            </c:strRef>
          </c:cat>
          <c:val>
            <c:numRef>
              <c:f>로직정리!$S$164:$AL$164</c:f>
              <c:numCache>
                <c:formatCode>General</c:formatCode>
                <c:ptCount val="20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5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3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1</c:v>
                </c:pt>
                <c:pt idx="16">
                  <c:v>3</c:v>
                </c:pt>
                <c:pt idx="17">
                  <c:v>2</c:v>
                </c:pt>
                <c:pt idx="18">
                  <c:v>5</c:v>
                </c:pt>
                <c:pt idx="1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4F-4EB7-A953-93F579784B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5227983"/>
        <c:axId val="565219343"/>
      </c:lineChart>
      <c:catAx>
        <c:axId val="5652279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5219343"/>
        <c:crosses val="autoZero"/>
        <c:auto val="1"/>
        <c:lblAlgn val="ctr"/>
        <c:lblOffset val="100"/>
        <c:noMultiLvlLbl val="0"/>
      </c:catAx>
      <c:valAx>
        <c:axId val="56521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52279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로직정리!$Q$182</c:f>
              <c:strCache>
                <c:ptCount val="1"/>
                <c:pt idx="0">
                  <c:v>교사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로직정리!$R$181:$V$181</c:f>
              <c:strCache>
                <c:ptCount val="5"/>
                <c:pt idx="0">
                  <c:v>학생 평등한 지위관리</c:v>
                </c:pt>
                <c:pt idx="1">
                  <c:v>소외 학생 관리</c:v>
                </c:pt>
                <c:pt idx="2">
                  <c:v>문제행동 관리</c:v>
                </c:pt>
                <c:pt idx="3">
                  <c:v>공격성 관리</c:v>
                </c:pt>
                <c:pt idx="4">
                  <c:v>긍정적 학급 분위기 조성</c:v>
                </c:pt>
              </c:strCache>
            </c:strRef>
          </c:cat>
          <c:val>
            <c:numRef>
              <c:f>로직정리!$R$182:$V$182</c:f>
              <c:numCache>
                <c:formatCode>General</c:formatCode>
                <c:ptCount val="5"/>
                <c:pt idx="0">
                  <c:v>2.5</c:v>
                </c:pt>
                <c:pt idx="1">
                  <c:v>2.25</c:v>
                </c:pt>
                <c:pt idx="2">
                  <c:v>3.33</c:v>
                </c:pt>
                <c:pt idx="3">
                  <c:v>3.4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D9-4839-8D9B-CFDDD9C57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7419327"/>
        <c:axId val="1507419807"/>
      </c:barChart>
      <c:lineChart>
        <c:grouping val="standard"/>
        <c:varyColors val="0"/>
        <c:ser>
          <c:idx val="1"/>
          <c:order val="1"/>
          <c:tx>
            <c:strRef>
              <c:f>로직정리!$Q$183</c:f>
              <c:strCache>
                <c:ptCount val="1"/>
                <c:pt idx="0">
                  <c:v>평균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로직정리!$R$181:$V$181</c:f>
              <c:strCache>
                <c:ptCount val="5"/>
                <c:pt idx="0">
                  <c:v>학생 평등한 지위관리</c:v>
                </c:pt>
                <c:pt idx="1">
                  <c:v>소외 학생 관리</c:v>
                </c:pt>
                <c:pt idx="2">
                  <c:v>문제행동 관리</c:v>
                </c:pt>
                <c:pt idx="3">
                  <c:v>공격성 관리</c:v>
                </c:pt>
                <c:pt idx="4">
                  <c:v>긍정적 학급 분위기 조성</c:v>
                </c:pt>
              </c:strCache>
            </c:strRef>
          </c:cat>
          <c:val>
            <c:numRef>
              <c:f>로직정리!$R$183:$V$183</c:f>
              <c:numCache>
                <c:formatCode>General</c:formatCode>
                <c:ptCount val="5"/>
                <c:pt idx="0">
                  <c:v>3.81</c:v>
                </c:pt>
                <c:pt idx="1">
                  <c:v>3.66</c:v>
                </c:pt>
                <c:pt idx="2">
                  <c:v>4</c:v>
                </c:pt>
                <c:pt idx="3">
                  <c:v>4.4800000000000004</c:v>
                </c:pt>
                <c:pt idx="4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D9-4839-8D9B-CFDDD9C573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319743"/>
        <c:axId val="526317343"/>
      </c:lineChart>
      <c:catAx>
        <c:axId val="15074193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07419807"/>
        <c:crosses val="autoZero"/>
        <c:auto val="1"/>
        <c:lblAlgn val="ctr"/>
        <c:lblOffset val="100"/>
        <c:noMultiLvlLbl val="0"/>
      </c:catAx>
      <c:valAx>
        <c:axId val="1507419807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07419327"/>
        <c:crosses val="autoZero"/>
        <c:crossBetween val="between"/>
      </c:valAx>
      <c:valAx>
        <c:axId val="526317343"/>
        <c:scaling>
          <c:orientation val="minMax"/>
          <c:max val="6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6319743"/>
        <c:crosses val="max"/>
        <c:crossBetween val="between"/>
      </c:valAx>
      <c:catAx>
        <c:axId val="52631974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263173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로직정리!$J$20:$M$20</c:f>
              <c:strCache>
                <c:ptCount val="4"/>
                <c:pt idx="0">
                  <c:v>지각된 인기</c:v>
                </c:pt>
                <c:pt idx="1">
                  <c:v>PN1</c:v>
                </c:pt>
                <c:pt idx="2">
                  <c:v>Z점수 기반으로 위 기준으로 산출</c:v>
                </c:pt>
                <c:pt idx="3">
                  <c:v>(본인 지명수 - 지명된 평균)/지명된 표준편차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로직정리!$N$19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로직정리!$N$20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05-439A-BB93-212A9CF16431}"/>
            </c:ext>
          </c:extLst>
        </c:ser>
        <c:ser>
          <c:idx val="1"/>
          <c:order val="1"/>
          <c:tx>
            <c:strRef>
              <c:f>로직정리!$J$21:$M$21</c:f>
              <c:strCache>
                <c:ptCount val="4"/>
                <c:pt idx="0">
                  <c:v>사회적 선호</c:v>
                </c:pt>
                <c:pt idx="1">
                  <c:v>PN2</c:v>
                </c:pt>
                <c:pt idx="2">
                  <c:v>Z점수 기반으로 위 기준으로 산출</c:v>
                </c:pt>
                <c:pt idx="3">
                  <c:v>(본인 지명수 - 지명된 평균)/지명된 표준편차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로직정리!$N$19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로직정리!$N$21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05-439A-BB93-212A9CF16431}"/>
            </c:ext>
          </c:extLst>
        </c:ser>
        <c:ser>
          <c:idx val="2"/>
          <c:order val="2"/>
          <c:tx>
            <c:strRef>
              <c:f>로직정리!$J$22:$M$22</c:f>
              <c:strCache>
                <c:ptCount val="4"/>
                <c:pt idx="0">
                  <c:v>외현적 공격성</c:v>
                </c:pt>
                <c:pt idx="1">
                  <c:v>PN4-5</c:v>
                </c:pt>
                <c:pt idx="2">
                  <c:v>Z점수 기반으로 위 기준으로 산출</c:v>
                </c:pt>
                <c:pt idx="3">
                  <c:v>(본인 지명수 - 지명된 평균)/지명된 표준편차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로직정리!$N$19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로직정리!$N$22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05-439A-BB93-212A9CF16431}"/>
            </c:ext>
          </c:extLst>
        </c:ser>
        <c:ser>
          <c:idx val="3"/>
          <c:order val="3"/>
          <c:tx>
            <c:strRef>
              <c:f>로직정리!$J$23:$M$23</c:f>
              <c:strCache>
                <c:ptCount val="4"/>
                <c:pt idx="0">
                  <c:v>관계적 공격성</c:v>
                </c:pt>
                <c:pt idx="1">
                  <c:v>PN6-7</c:v>
                </c:pt>
                <c:pt idx="2">
                  <c:v>Z점수 기반으로 위 기준으로 산출</c:v>
                </c:pt>
                <c:pt idx="3">
                  <c:v>(본인 지명수 - 지명된 평균)/지명된 표준편차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로직정리!$N$19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로직정리!$N$23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05-439A-BB93-212A9CF16431}"/>
            </c:ext>
          </c:extLst>
        </c:ser>
        <c:ser>
          <c:idx val="4"/>
          <c:order val="4"/>
          <c:tx>
            <c:strRef>
              <c:f>로직정리!$J$24:$M$24</c:f>
              <c:strCache>
                <c:ptCount val="4"/>
                <c:pt idx="0">
                  <c:v>친사회성</c:v>
                </c:pt>
                <c:pt idx="1">
                  <c:v>PN8-9</c:v>
                </c:pt>
                <c:pt idx="2">
                  <c:v>Z점수 기반으로 위 기준으로 산출</c:v>
                </c:pt>
                <c:pt idx="3">
                  <c:v>(본인 지명수 - 지명된 평균)/지명된 표준편차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로직정리!$N$19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로직정리!$N$24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05-439A-BB93-212A9CF16431}"/>
            </c:ext>
          </c:extLst>
        </c:ser>
        <c:ser>
          <c:idx val="5"/>
          <c:order val="5"/>
          <c:tx>
            <c:strRef>
              <c:f>로직정리!$J$25:$M$25</c:f>
              <c:strCache>
                <c:ptCount val="4"/>
                <c:pt idx="0">
                  <c:v>인기추구</c:v>
                </c:pt>
                <c:pt idx="1">
                  <c:v>SR1-3</c:v>
                </c:pt>
                <c:pt idx="2">
                  <c:v>응답한 평균 점수 산출</c:v>
                </c:pt>
                <c:pt idx="3">
                  <c:v>SR1-3 문항 점수의 평균(반올림)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로직정리!$N$19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로직정리!$N$25</c:f>
              <c:numCache>
                <c:formatCode>General</c:formatCode>
                <c:ptCount val="1"/>
                <c:pt idx="0">
                  <c:v>3.67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05-439A-BB93-212A9CF16431}"/>
            </c:ext>
          </c:extLst>
        </c:ser>
        <c:ser>
          <c:idx val="6"/>
          <c:order val="6"/>
          <c:tx>
            <c:strRef>
              <c:f>로직정리!$J$26:$M$26</c:f>
              <c:strCache>
                <c:ptCount val="4"/>
                <c:pt idx="0">
                  <c:v>인기 상실불안</c:v>
                </c:pt>
                <c:pt idx="1">
                  <c:v>SR4-6</c:v>
                </c:pt>
                <c:pt idx="2">
                  <c:v>응답한 평균 점수 산출</c:v>
                </c:pt>
                <c:pt idx="3">
                  <c:v>SR4-6 문항 점수의 평균(반올림)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로직정리!$N$19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로직정리!$N$26</c:f>
              <c:numCache>
                <c:formatCode>General</c:formatCode>
                <c:ptCount val="1"/>
                <c:pt idx="0">
                  <c:v>2.67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05-439A-BB93-212A9CF164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3152687"/>
        <c:axId val="1203155087"/>
      </c:barChart>
      <c:catAx>
        <c:axId val="12031526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3155087"/>
        <c:crosses val="autoZero"/>
        <c:auto val="1"/>
        <c:lblAlgn val="ctr"/>
        <c:lblOffset val="100"/>
        <c:noMultiLvlLbl val="0"/>
      </c:catAx>
      <c:valAx>
        <c:axId val="1203155087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315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로직정리!$J$36:$M$36</c:f>
              <c:strCache>
                <c:ptCount val="4"/>
                <c:pt idx="0">
                  <c:v>또래 괴롭힘 가해</c:v>
                </c:pt>
                <c:pt idx="1">
                  <c:v>PN10-11</c:v>
                </c:pt>
                <c:pt idx="2">
                  <c:v>Z점수 기반으로 위 기준으로 산출</c:v>
                </c:pt>
                <c:pt idx="3">
                  <c:v>(본인 지명수 - 지명된 평균)/지명된 표준편차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로직정리!$N$35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로직정리!$N$36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2-448A-9DDD-B5581BB8E790}"/>
            </c:ext>
          </c:extLst>
        </c:ser>
        <c:ser>
          <c:idx val="1"/>
          <c:order val="1"/>
          <c:tx>
            <c:strRef>
              <c:f>로직정리!$J$37:$M$37</c:f>
              <c:strCache>
                <c:ptCount val="4"/>
                <c:pt idx="0">
                  <c:v>또래 괴롭힘 피해</c:v>
                </c:pt>
                <c:pt idx="1">
                  <c:v>PN12-13</c:v>
                </c:pt>
                <c:pt idx="2">
                  <c:v>Z점수 기반으로 위 기준으로 산출</c:v>
                </c:pt>
                <c:pt idx="3">
                  <c:v>(본인 지명수 - 지명된 평균)/지명된 표준편차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로직정리!$N$35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로직정리!$N$37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A2-448A-9DDD-B5581BB8E790}"/>
            </c:ext>
          </c:extLst>
        </c:ser>
        <c:ser>
          <c:idx val="2"/>
          <c:order val="2"/>
          <c:tx>
            <c:strRef>
              <c:f>로직정리!$J$38:$M$38</c:f>
              <c:strCache>
                <c:ptCount val="4"/>
                <c:pt idx="0">
                  <c:v>인지적 공감</c:v>
                </c:pt>
                <c:pt idx="1">
                  <c:v>SR7-13</c:v>
                </c:pt>
                <c:pt idx="2">
                  <c:v>응답한 평균 점수 산출</c:v>
                </c:pt>
                <c:pt idx="3">
                  <c:v>SR7-13 문항 점수의 평균(반올림)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로직정리!$N$35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로직정리!$N$38</c:f>
              <c:numCache>
                <c:formatCode>General</c:formatCode>
                <c:ptCount val="1"/>
                <c:pt idx="0">
                  <c:v>3.29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A2-448A-9DDD-B5581BB8E790}"/>
            </c:ext>
          </c:extLst>
        </c:ser>
        <c:ser>
          <c:idx val="3"/>
          <c:order val="3"/>
          <c:tx>
            <c:strRef>
              <c:f>로직정리!$J$39:$M$39</c:f>
              <c:strCache>
                <c:ptCount val="4"/>
                <c:pt idx="0">
                  <c:v>정서적 공감</c:v>
                </c:pt>
                <c:pt idx="1">
                  <c:v>SR14-20</c:v>
                </c:pt>
                <c:pt idx="2">
                  <c:v>응답한 평균 점수 산출</c:v>
                </c:pt>
                <c:pt idx="3">
                  <c:v>SR14-20 문항 점수의 평균(반올림)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로직정리!$N$35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로직정리!$N$39</c:f>
              <c:numCache>
                <c:formatCode>General</c:formatCode>
                <c:ptCount val="1"/>
                <c:pt idx="0">
                  <c:v>3.14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A2-448A-9DDD-B5581BB8E790}"/>
            </c:ext>
          </c:extLst>
        </c:ser>
        <c:ser>
          <c:idx val="4"/>
          <c:order val="4"/>
          <c:tx>
            <c:strRef>
              <c:f>로직정리!$J$40:$M$40</c:f>
              <c:strCache>
                <c:ptCount val="4"/>
                <c:pt idx="0">
                  <c:v>내재화 (우울)</c:v>
                </c:pt>
                <c:pt idx="1">
                  <c:v>SR21-30</c:v>
                </c:pt>
                <c:pt idx="2">
                  <c:v>응답한 평균 점수 산출</c:v>
                </c:pt>
                <c:pt idx="3">
                  <c:v>SR21-30 문항 점수의 평균(반올림)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로직정리!$N$35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로직정리!$N$40</c:f>
              <c:numCache>
                <c:formatCode>General</c:formatCode>
                <c:ptCount val="1"/>
                <c:pt idx="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A2-448A-9DDD-B5581BB8E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3152687"/>
        <c:axId val="1203155087"/>
      </c:barChart>
      <c:catAx>
        <c:axId val="12031526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3155087"/>
        <c:crosses val="autoZero"/>
        <c:auto val="1"/>
        <c:lblAlgn val="ctr"/>
        <c:lblOffset val="100"/>
        <c:noMultiLvlLbl val="0"/>
      </c:catAx>
      <c:valAx>
        <c:axId val="1203155087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315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로직정리!$J$61:$M$61</c:f>
              <c:strCache>
                <c:ptCount val="4"/>
                <c:pt idx="0">
                  <c:v>행동적 수업참여</c:v>
                </c:pt>
                <c:pt idx="1">
                  <c:v>SR35-39</c:v>
                </c:pt>
                <c:pt idx="2">
                  <c:v>응답한 평균 점수 산출</c:v>
                </c:pt>
                <c:pt idx="3">
                  <c:v>SR35-39 문항 점수의 평균(반올림)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로직정리!$N$60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로직정리!$N$61</c:f>
              <c:numCache>
                <c:formatCode>General</c:formatCode>
                <c:ptCount val="1"/>
                <c:pt idx="0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4-448F-BE29-7B8BC8FA9D29}"/>
            </c:ext>
          </c:extLst>
        </c:ser>
        <c:ser>
          <c:idx val="1"/>
          <c:order val="1"/>
          <c:tx>
            <c:strRef>
              <c:f>로직정리!$J$62:$M$62</c:f>
              <c:strCache>
                <c:ptCount val="4"/>
                <c:pt idx="0">
                  <c:v>정서적 수업참여</c:v>
                </c:pt>
                <c:pt idx="1">
                  <c:v>SR40-44</c:v>
                </c:pt>
                <c:pt idx="2">
                  <c:v>응답한 평균 점수 산출</c:v>
                </c:pt>
                <c:pt idx="3">
                  <c:v>SR40-44 문항 점수의 평균(반올림)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로직정리!$N$60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로직정리!$N$62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34-448F-BE29-7B8BC8FA9D29}"/>
            </c:ext>
          </c:extLst>
        </c:ser>
        <c:ser>
          <c:idx val="2"/>
          <c:order val="2"/>
          <c:tx>
            <c:strRef>
              <c:f>로직정리!$J$63:$M$63</c:f>
              <c:strCache>
                <c:ptCount val="4"/>
                <c:pt idx="0">
                  <c:v>협력적 태도</c:v>
                </c:pt>
                <c:pt idx="1">
                  <c:v>SR45-51</c:v>
                </c:pt>
                <c:pt idx="2">
                  <c:v>응답한 평균 점수 산출</c:v>
                </c:pt>
                <c:pt idx="3">
                  <c:v>SR45-51 문항 점수의 평균(반올림)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로직정리!$N$60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로직정리!$N$63</c:f>
              <c:numCache>
                <c:formatCode>General</c:formatCode>
                <c:ptCount val="1"/>
                <c:pt idx="0">
                  <c:v>3.14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34-448F-BE29-7B8BC8FA9D29}"/>
            </c:ext>
          </c:extLst>
        </c:ser>
        <c:ser>
          <c:idx val="3"/>
          <c:order val="3"/>
          <c:tx>
            <c:strRef>
              <c:f>로직정리!$J$64:$M$64</c:f>
              <c:strCache>
                <c:ptCount val="4"/>
                <c:pt idx="0">
                  <c:v>경쟁적 태도</c:v>
                </c:pt>
                <c:pt idx="1">
                  <c:v>SR52-59</c:v>
                </c:pt>
                <c:pt idx="2">
                  <c:v>응답한 평균 점수 산출</c:v>
                </c:pt>
                <c:pt idx="3">
                  <c:v>SR52-59 문항 점수의 평균(반올림)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로직정리!$N$60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로직정리!$N$64</c:f>
              <c:numCache>
                <c:formatCode>General</c:formatCode>
                <c:ptCount val="1"/>
                <c:pt idx="0">
                  <c:v>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34-448F-BE29-7B8BC8FA9D29}"/>
            </c:ext>
          </c:extLst>
        </c:ser>
        <c:ser>
          <c:idx val="4"/>
          <c:order val="4"/>
          <c:tx>
            <c:strRef>
              <c:f>로직정리!$J$65:$M$65</c:f>
              <c:strCache>
                <c:ptCount val="4"/>
                <c:pt idx="0">
                  <c:v>교사평정 성취도</c:v>
                </c:pt>
                <c:pt idx="1">
                  <c:v>TR1</c:v>
                </c:pt>
                <c:pt idx="2">
                  <c:v>교사가 평정한 해당 학생의 성취도</c:v>
                </c:pt>
                <c:pt idx="3">
                  <c:v>해당 학생의 TR1 점수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로직정리!$N$60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로직정리!$N$65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34-448F-BE29-7B8BC8FA9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3152687"/>
        <c:axId val="1203155087"/>
      </c:barChart>
      <c:catAx>
        <c:axId val="12031526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3155087"/>
        <c:crosses val="autoZero"/>
        <c:auto val="1"/>
        <c:lblAlgn val="ctr"/>
        <c:lblOffset val="100"/>
        <c:noMultiLvlLbl val="0"/>
      </c:catAx>
      <c:valAx>
        <c:axId val="1203155087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315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16795702721106"/>
          <c:y val="9.0196118218804217E-2"/>
          <c:w val="0.85079376087559577"/>
          <c:h val="0.768067124580217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로직정리!$J$86:$M$86</c:f>
              <c:strCache>
                <c:ptCount val="4"/>
                <c:pt idx="0">
                  <c:v>친한 친구</c:v>
                </c:pt>
                <c:pt idx="1">
                  <c:v>PN14</c:v>
                </c:pt>
                <c:pt idx="2">
                  <c:v>지목된 횟수</c:v>
                </c:pt>
                <c:pt idx="3">
                  <c:v>PN14 본인이 지목된 횟수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로직정리!$N$85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로직정리!$N$86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08-4A0A-BA5E-9D7792CD68B3}"/>
            </c:ext>
          </c:extLst>
        </c:ser>
        <c:ser>
          <c:idx val="1"/>
          <c:order val="1"/>
          <c:tx>
            <c:strRef>
              <c:f>로직정리!$J$87:$M$87</c:f>
              <c:strCache>
                <c:ptCount val="4"/>
                <c:pt idx="0">
                  <c:v>학습 친구</c:v>
                </c:pt>
                <c:pt idx="1">
                  <c:v>PN15</c:v>
                </c:pt>
                <c:pt idx="2">
                  <c:v>지목된 횟수</c:v>
                </c:pt>
                <c:pt idx="3">
                  <c:v>PN15 본인이 지목된 횟수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로직정리!$N$85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로직정리!$N$87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08-4A0A-BA5E-9D7792CD68B3}"/>
            </c:ext>
          </c:extLst>
        </c:ser>
        <c:ser>
          <c:idx val="2"/>
          <c:order val="2"/>
          <c:tx>
            <c:strRef>
              <c:f>로직정리!$J$88:$M$88</c:f>
              <c:strCache>
                <c:ptCount val="4"/>
                <c:pt idx="0">
                  <c:v>협동학습 친구</c:v>
                </c:pt>
                <c:pt idx="1">
                  <c:v>PN16</c:v>
                </c:pt>
                <c:pt idx="2">
                  <c:v>지목된 횟수</c:v>
                </c:pt>
                <c:pt idx="3">
                  <c:v>PN16 본인이 지목된 횟수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로직정리!$N$85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로직정리!$N$88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08-4A0A-BA5E-9D7792CD68B3}"/>
            </c:ext>
          </c:extLst>
        </c:ser>
        <c:ser>
          <c:idx val="3"/>
          <c:order val="3"/>
          <c:tx>
            <c:strRef>
              <c:f>로직정리!$J$89:$M$89</c:f>
              <c:strCache>
                <c:ptCount val="4"/>
                <c:pt idx="0">
                  <c:v>선망받는 친구</c:v>
                </c:pt>
                <c:pt idx="1">
                  <c:v>PN17</c:v>
                </c:pt>
                <c:pt idx="2">
                  <c:v>지목된 횟수</c:v>
                </c:pt>
                <c:pt idx="3">
                  <c:v>PN17 본인이 지목된 횟수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로직정리!$N$85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로직정리!$N$89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08-4A0A-BA5E-9D7792CD68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3152687"/>
        <c:axId val="1203155087"/>
        <c:extLst>
          <c:ext xmlns:c15="http://schemas.microsoft.com/office/drawing/2012/chart" uri="{02D57815-91ED-43cb-92C2-25804820EDAC}">
            <c15:filteredBar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로직정리!$J$90:$M$90</c15:sqref>
                        </c15:formulaRef>
                      </c:ext>
                    </c:extLst>
                    <c:strCache>
                      <c:ptCount val="4"/>
                      <c:pt idx="0">
                        <c:v>교사 선호</c:v>
                      </c:pt>
                      <c:pt idx="1">
                        <c:v>PN18</c:v>
                      </c:pt>
                      <c:pt idx="2">
                        <c:v>지목된 횟수</c:v>
                      </c:pt>
                      <c:pt idx="3">
                        <c:v>PN18 본인이 지목된 횟수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로직정리!$N$90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0308-4A0A-BA5E-9D7792CD68B3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로직정리!$J$91:$M$91</c15:sqref>
                        </c15:formulaRef>
                      </c:ext>
                    </c:extLst>
                    <c:strCache>
                      <c:ptCount val="4"/>
                      <c:pt idx="0">
                        <c:v>교사 비선호</c:v>
                      </c:pt>
                      <c:pt idx="1">
                        <c:v>PN19</c:v>
                      </c:pt>
                      <c:pt idx="2">
                        <c:v>지목된 횟수</c:v>
                      </c:pt>
                      <c:pt idx="3">
                        <c:v>PN19 본인이 지목된 횟수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로직정리!$N$91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308-4A0A-BA5E-9D7792CD68B3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로직정리!$J$92:$M$92</c15:sqref>
                        </c15:formulaRef>
                      </c:ext>
                    </c:extLst>
                    <c:strCache>
                      <c:ptCount val="4"/>
                      <c:pt idx="0">
                        <c:v>애정</c:v>
                      </c:pt>
                      <c:pt idx="1">
                        <c:v>SR60-68</c:v>
                      </c:pt>
                      <c:pt idx="2">
                        <c:v>응답한 평균 점수 산출</c:v>
                      </c:pt>
                      <c:pt idx="3">
                        <c:v>SR60-68 문항 점수의 평균(반올림)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로직정리!$N$92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2.2200000000000002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308-4A0A-BA5E-9D7792CD68B3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로직정리!$J$93:$M$93</c15:sqref>
                        </c15:formulaRef>
                      </c:ext>
                    </c:extLst>
                    <c:strCache>
                      <c:ptCount val="4"/>
                      <c:pt idx="0">
                        <c:v>거부</c:v>
                      </c:pt>
                      <c:pt idx="1">
                        <c:v>SR69-75</c:v>
                      </c:pt>
                      <c:pt idx="2">
                        <c:v>응답한 평균 점수 산출</c:v>
                      </c:pt>
                      <c:pt idx="3">
                        <c:v>SR69-75 문항 점수의 평균(반올림)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로직정리!$N$93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3.86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308-4A0A-BA5E-9D7792CD68B3}"/>
                  </c:ext>
                </c:extLst>
              </c15:ser>
            </c15:filteredBarSeries>
          </c:ext>
        </c:extLst>
      </c:barChart>
      <c:catAx>
        <c:axId val="12031526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3155087"/>
        <c:crosses val="autoZero"/>
        <c:auto val="1"/>
        <c:lblAlgn val="ctr"/>
        <c:lblOffset val="100"/>
        <c:noMultiLvlLbl val="0"/>
      </c:catAx>
      <c:valAx>
        <c:axId val="1203155087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315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16795702721106"/>
          <c:y val="9.0196118218804217E-2"/>
          <c:w val="0.85079376087559577"/>
          <c:h val="0.76806712458021775"/>
        </c:manualLayout>
      </c:layout>
      <c:barChart>
        <c:barDir val="col"/>
        <c:grouping val="clustered"/>
        <c:varyColors val="0"/>
        <c:ser>
          <c:idx val="4"/>
          <c:order val="4"/>
          <c:tx>
            <c:strRef>
              <c:f>로직정리!$J$90:$M$90</c:f>
              <c:strCache>
                <c:ptCount val="4"/>
                <c:pt idx="0">
                  <c:v>교사 선호</c:v>
                </c:pt>
                <c:pt idx="1">
                  <c:v>PN18</c:v>
                </c:pt>
                <c:pt idx="2">
                  <c:v>지목된 횟수</c:v>
                </c:pt>
                <c:pt idx="3">
                  <c:v>PN18 본인이 지목된 횟수</c:v>
                </c:pt>
              </c:strCache>
              <c:extLst xmlns:c15="http://schemas.microsoft.com/office/drawing/2012/chart"/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로직정리!$N$85</c:f>
              <c:strCache>
                <c:ptCount val="1"/>
                <c:pt idx="0">
                  <c:v>산출(20번 학생 대상)</c:v>
                </c:pt>
              </c:strCache>
              <c:extLst xmlns:c15="http://schemas.microsoft.com/office/drawing/2012/chart"/>
            </c:strRef>
          </c:cat>
          <c:val>
            <c:numRef>
              <c:f>로직정리!$N$90</c:f>
              <c:numCache>
                <c:formatCode>General</c:formatCode>
                <c:ptCount val="1"/>
                <c:pt idx="0">
                  <c:v>0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17A0-4735-AE99-FC72409EBBBF}"/>
            </c:ext>
          </c:extLst>
        </c:ser>
        <c:ser>
          <c:idx val="5"/>
          <c:order val="5"/>
          <c:tx>
            <c:strRef>
              <c:f>로직정리!$J$91:$M$91</c:f>
              <c:strCache>
                <c:ptCount val="4"/>
                <c:pt idx="0">
                  <c:v>교사 비선호</c:v>
                </c:pt>
                <c:pt idx="1">
                  <c:v>PN19</c:v>
                </c:pt>
                <c:pt idx="2">
                  <c:v>지목된 횟수</c:v>
                </c:pt>
                <c:pt idx="3">
                  <c:v>PN19 본인이 지목된 횟수</c:v>
                </c:pt>
              </c:strCache>
              <c:extLst xmlns:c15="http://schemas.microsoft.com/office/drawing/2012/chart"/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로직정리!$N$85</c:f>
              <c:strCache>
                <c:ptCount val="1"/>
                <c:pt idx="0">
                  <c:v>산출(20번 학생 대상)</c:v>
                </c:pt>
              </c:strCache>
              <c:extLst xmlns:c15="http://schemas.microsoft.com/office/drawing/2012/chart"/>
            </c:strRef>
          </c:cat>
          <c:val>
            <c:numRef>
              <c:f>로직정리!$N$91</c:f>
              <c:numCache>
                <c:formatCode>General</c:formatCode>
                <c:ptCount val="1"/>
                <c:pt idx="0">
                  <c:v>1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17A0-4735-AE99-FC72409EBB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3152687"/>
        <c:axId val="120315508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로직정리!$J$86:$M$86</c15:sqref>
                        </c15:formulaRef>
                      </c:ext>
                    </c:extLst>
                    <c:strCache>
                      <c:ptCount val="4"/>
                      <c:pt idx="0">
                        <c:v>친한 친구</c:v>
                      </c:pt>
                      <c:pt idx="1">
                        <c:v>PN14</c:v>
                      </c:pt>
                      <c:pt idx="2">
                        <c:v>지목된 횟수</c:v>
                      </c:pt>
                      <c:pt idx="3">
                        <c:v>PN14 본인이 지목된 횟수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로직정리!$N$86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7A0-4735-AE99-FC72409EBBBF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로직정리!$J$87:$M$87</c15:sqref>
                        </c15:formulaRef>
                      </c:ext>
                    </c:extLst>
                    <c:strCache>
                      <c:ptCount val="4"/>
                      <c:pt idx="0">
                        <c:v>학습 친구</c:v>
                      </c:pt>
                      <c:pt idx="1">
                        <c:v>PN15</c:v>
                      </c:pt>
                      <c:pt idx="2">
                        <c:v>지목된 횟수</c:v>
                      </c:pt>
                      <c:pt idx="3">
                        <c:v>PN15 본인이 지목된 횟수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로직정리!$N$87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7A0-4735-AE99-FC72409EBBBF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로직정리!$J$88:$M$88</c15:sqref>
                        </c15:formulaRef>
                      </c:ext>
                    </c:extLst>
                    <c:strCache>
                      <c:ptCount val="4"/>
                      <c:pt idx="0">
                        <c:v>협동학습 친구</c:v>
                      </c:pt>
                      <c:pt idx="1">
                        <c:v>PN16</c:v>
                      </c:pt>
                      <c:pt idx="2">
                        <c:v>지목된 횟수</c:v>
                      </c:pt>
                      <c:pt idx="3">
                        <c:v>PN16 본인이 지목된 횟수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로직정리!$N$88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7A0-4735-AE99-FC72409EBBBF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로직정리!$J$89:$M$89</c15:sqref>
                        </c15:formulaRef>
                      </c:ext>
                    </c:extLst>
                    <c:strCache>
                      <c:ptCount val="4"/>
                      <c:pt idx="0">
                        <c:v>선망받는 친구</c:v>
                      </c:pt>
                      <c:pt idx="1">
                        <c:v>PN17</c:v>
                      </c:pt>
                      <c:pt idx="2">
                        <c:v>지목된 횟수</c:v>
                      </c:pt>
                      <c:pt idx="3">
                        <c:v>PN17 본인이 지목된 횟수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17A0-4735-AE99-FC72409EBBBF}"/>
                  </c:ext>
                </c:extLst>
              </c15:ser>
            </c15:filteredBarSeries>
            <c15:filteredBar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로직정리!$J$92:$M$92</c15:sqref>
                        </c15:formulaRef>
                      </c:ext>
                    </c:extLst>
                    <c:strCache>
                      <c:ptCount val="4"/>
                      <c:pt idx="0">
                        <c:v>애정</c:v>
                      </c:pt>
                      <c:pt idx="1">
                        <c:v>SR60-68</c:v>
                      </c:pt>
                      <c:pt idx="2">
                        <c:v>응답한 평균 점수 산출</c:v>
                      </c:pt>
                      <c:pt idx="3">
                        <c:v>SR60-68 문항 점수의 평균(반올림)</c:v>
                      </c:pt>
                    </c:strCache>
                  </c:strRef>
                </c:tx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로직정리!$N$92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2.2200000000000002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7A0-4735-AE99-FC72409EBBBF}"/>
                  </c:ext>
                </c:extLst>
              </c15:ser>
            </c15:filteredBarSeries>
            <c15:filteredBar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로직정리!$J$93:$M$93</c15:sqref>
                        </c15:formulaRef>
                      </c:ext>
                    </c:extLst>
                    <c:strCache>
                      <c:ptCount val="4"/>
                      <c:pt idx="0">
                        <c:v>거부</c:v>
                      </c:pt>
                      <c:pt idx="1">
                        <c:v>SR69-75</c:v>
                      </c:pt>
                      <c:pt idx="2">
                        <c:v>응답한 평균 점수 산출</c:v>
                      </c:pt>
                      <c:pt idx="3">
                        <c:v>SR69-75 문항 점수의 평균(반올림)</c:v>
                      </c:pt>
                    </c:strCache>
                  </c:strRef>
                </c:tx>
                <c:spPr>
                  <a:solidFill>
                    <a:schemeClr val="accent2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로직정리!$N$93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3.86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7A0-4735-AE99-FC72409EBBBF}"/>
                  </c:ext>
                </c:extLst>
              </c15:ser>
            </c15:filteredBarSeries>
          </c:ext>
        </c:extLst>
      </c:barChart>
      <c:catAx>
        <c:axId val="12031526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3155087"/>
        <c:crosses val="autoZero"/>
        <c:auto val="1"/>
        <c:lblAlgn val="ctr"/>
        <c:lblOffset val="100"/>
        <c:noMultiLvlLbl val="0"/>
      </c:catAx>
      <c:valAx>
        <c:axId val="1203155087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315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16795702721106"/>
          <c:y val="9.0196118218804217E-2"/>
          <c:w val="0.85079376087559577"/>
          <c:h val="0.76806712458021775"/>
        </c:manualLayout>
      </c:layout>
      <c:barChart>
        <c:barDir val="col"/>
        <c:grouping val="clustered"/>
        <c:varyColors val="0"/>
        <c:ser>
          <c:idx val="6"/>
          <c:order val="6"/>
          <c:tx>
            <c:strRef>
              <c:f>로직정리!$J$92:$M$92</c:f>
              <c:strCache>
                <c:ptCount val="4"/>
                <c:pt idx="0">
                  <c:v>애정</c:v>
                </c:pt>
                <c:pt idx="1">
                  <c:v>SR60-68</c:v>
                </c:pt>
                <c:pt idx="2">
                  <c:v>응답한 평균 점수 산출</c:v>
                </c:pt>
                <c:pt idx="3">
                  <c:v>SR60-68 문항 점수의 평균(반올림)</c:v>
                </c:pt>
              </c:strCache>
              <c:extLst xmlns:c15="http://schemas.microsoft.com/office/drawing/2012/chart"/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로직정리!$N$85</c:f>
              <c:strCache>
                <c:ptCount val="1"/>
                <c:pt idx="0">
                  <c:v>산출(20번 학생 대상)</c:v>
                </c:pt>
              </c:strCache>
              <c:extLst xmlns:c15="http://schemas.microsoft.com/office/drawing/2012/chart"/>
            </c:strRef>
          </c:cat>
          <c:val>
            <c:numRef>
              <c:f>로직정리!$N$92</c:f>
              <c:numCache>
                <c:formatCode>General</c:formatCode>
                <c:ptCount val="1"/>
                <c:pt idx="0">
                  <c:v>2.2200000000000002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7B1A-4D44-A09F-760E452012D8}"/>
            </c:ext>
          </c:extLst>
        </c:ser>
        <c:ser>
          <c:idx val="7"/>
          <c:order val="7"/>
          <c:tx>
            <c:strRef>
              <c:f>로직정리!$J$93:$M$93</c:f>
              <c:strCache>
                <c:ptCount val="4"/>
                <c:pt idx="0">
                  <c:v>거부</c:v>
                </c:pt>
                <c:pt idx="1">
                  <c:v>SR69-75</c:v>
                </c:pt>
                <c:pt idx="2">
                  <c:v>응답한 평균 점수 산출</c:v>
                </c:pt>
                <c:pt idx="3">
                  <c:v>SR69-75 문항 점수의 평균(반올림)</c:v>
                </c:pt>
              </c:strCache>
              <c:extLst xmlns:c15="http://schemas.microsoft.com/office/drawing/2012/chart"/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로직정리!$N$85</c:f>
              <c:strCache>
                <c:ptCount val="1"/>
                <c:pt idx="0">
                  <c:v>산출(20번 학생 대상)</c:v>
                </c:pt>
              </c:strCache>
              <c:extLst xmlns:c15="http://schemas.microsoft.com/office/drawing/2012/chart"/>
            </c:strRef>
          </c:cat>
          <c:val>
            <c:numRef>
              <c:f>로직정리!$N$93</c:f>
              <c:numCache>
                <c:formatCode>General</c:formatCode>
                <c:ptCount val="1"/>
                <c:pt idx="0">
                  <c:v>3.86</c:v>
                </c:pt>
              </c:numCache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7B1A-4D44-A09F-760E452012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3152687"/>
        <c:axId val="1203155087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로직정리!$J$86:$M$86</c15:sqref>
                        </c15:formulaRef>
                      </c:ext>
                    </c:extLst>
                    <c:strCache>
                      <c:ptCount val="4"/>
                      <c:pt idx="0">
                        <c:v>친한 친구</c:v>
                      </c:pt>
                      <c:pt idx="1">
                        <c:v>PN14</c:v>
                      </c:pt>
                      <c:pt idx="2">
                        <c:v>지목된 횟수</c:v>
                      </c:pt>
                      <c:pt idx="3">
                        <c:v>PN14 본인이 지목된 횟수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로직정리!$N$86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B1A-4D44-A09F-760E452012D8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로직정리!$J$87:$M$87</c15:sqref>
                        </c15:formulaRef>
                      </c:ext>
                    </c:extLst>
                    <c:strCache>
                      <c:ptCount val="4"/>
                      <c:pt idx="0">
                        <c:v>학습 친구</c:v>
                      </c:pt>
                      <c:pt idx="1">
                        <c:v>PN15</c:v>
                      </c:pt>
                      <c:pt idx="2">
                        <c:v>지목된 횟수</c:v>
                      </c:pt>
                      <c:pt idx="3">
                        <c:v>PN15 본인이 지목된 횟수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로직정리!$N$87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B1A-4D44-A09F-760E452012D8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로직정리!$J$88:$M$88</c15:sqref>
                        </c15:formulaRef>
                      </c:ext>
                    </c:extLst>
                    <c:strCache>
                      <c:ptCount val="4"/>
                      <c:pt idx="0">
                        <c:v>협동학습 친구</c:v>
                      </c:pt>
                      <c:pt idx="1">
                        <c:v>PN16</c:v>
                      </c:pt>
                      <c:pt idx="2">
                        <c:v>지목된 횟수</c:v>
                      </c:pt>
                      <c:pt idx="3">
                        <c:v>PN16 본인이 지목된 횟수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로직정리!$N$88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B1A-4D44-A09F-760E452012D8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로직정리!$J$89:$M$89</c15:sqref>
                        </c15:formulaRef>
                      </c:ext>
                    </c:extLst>
                    <c:strCache>
                      <c:ptCount val="4"/>
                      <c:pt idx="0">
                        <c:v>선망받는 친구</c:v>
                      </c:pt>
                      <c:pt idx="1">
                        <c:v>PN17</c:v>
                      </c:pt>
                      <c:pt idx="2">
                        <c:v>지목된 횟수</c:v>
                      </c:pt>
                      <c:pt idx="3">
                        <c:v>PN17 본인이 지목된 횟수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로직정리!$N$89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7B1A-4D44-A09F-760E452012D8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로직정리!$J$90:$M$90</c15:sqref>
                        </c15:formulaRef>
                      </c:ext>
                    </c:extLst>
                    <c:strCache>
                      <c:ptCount val="4"/>
                      <c:pt idx="0">
                        <c:v>교사 선호</c:v>
                      </c:pt>
                      <c:pt idx="1">
                        <c:v>PN18</c:v>
                      </c:pt>
                      <c:pt idx="2">
                        <c:v>지목된 횟수</c:v>
                      </c:pt>
                      <c:pt idx="3">
                        <c:v>PN18 본인이 지목된 횟수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로직정리!$N$90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7B1A-4D44-A09F-760E452012D8}"/>
                  </c:ext>
                </c:extLst>
              </c15:ser>
            </c15:filteredBarSeries>
            <c15:filteredBa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로직정리!$J$91:$M$91</c15:sqref>
                        </c15:formulaRef>
                      </c:ext>
                    </c:extLst>
                    <c:strCache>
                      <c:ptCount val="4"/>
                      <c:pt idx="0">
                        <c:v>교사 비선호</c:v>
                      </c:pt>
                      <c:pt idx="1">
                        <c:v>PN19</c:v>
                      </c:pt>
                      <c:pt idx="2">
                        <c:v>지목된 횟수</c:v>
                      </c:pt>
                      <c:pt idx="3">
                        <c:v>PN19 본인이 지목된 횟수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로직정리!$N$85</c15:sqref>
                        </c15:formulaRef>
                      </c:ext>
                    </c:extLst>
                    <c:strCache>
                      <c:ptCount val="1"/>
                      <c:pt idx="0">
                        <c:v>산출(20번 학생 대상)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로직정리!$N$91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7B1A-4D44-A09F-760E452012D8}"/>
                  </c:ext>
                </c:extLst>
              </c15:ser>
            </c15:filteredBarSeries>
          </c:ext>
        </c:extLst>
      </c:barChart>
      <c:catAx>
        <c:axId val="12031526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3155087"/>
        <c:crosses val="autoZero"/>
        <c:auto val="1"/>
        <c:lblAlgn val="ctr"/>
        <c:lblOffset val="100"/>
        <c:noMultiLvlLbl val="0"/>
      </c:catAx>
      <c:valAx>
        <c:axId val="1203155087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315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로직정리!$J$36:$M$36</c:f>
              <c:strCache>
                <c:ptCount val="4"/>
                <c:pt idx="0">
                  <c:v>또래 괴롭힘 가해</c:v>
                </c:pt>
                <c:pt idx="1">
                  <c:v>PN10-11</c:v>
                </c:pt>
                <c:pt idx="2">
                  <c:v>Z점수 기반으로 위 기준으로 산출</c:v>
                </c:pt>
                <c:pt idx="3">
                  <c:v>(본인 지명수 - 지명된 평균)/지명된 표준편차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로직정리!$N$35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로직정리!$N$36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79-42E9-ADDC-10D54072CCE0}"/>
            </c:ext>
          </c:extLst>
        </c:ser>
        <c:ser>
          <c:idx val="1"/>
          <c:order val="1"/>
          <c:tx>
            <c:strRef>
              <c:f>로직정리!$J$37:$M$37</c:f>
              <c:strCache>
                <c:ptCount val="4"/>
                <c:pt idx="0">
                  <c:v>또래 괴롭힘 피해</c:v>
                </c:pt>
                <c:pt idx="1">
                  <c:v>PN12-13</c:v>
                </c:pt>
                <c:pt idx="2">
                  <c:v>Z점수 기반으로 위 기준으로 산출</c:v>
                </c:pt>
                <c:pt idx="3">
                  <c:v>(본인 지명수 - 지명된 평균)/지명된 표준편차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로직정리!$N$35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로직정리!$N$37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79-42E9-ADDC-10D54072CCE0}"/>
            </c:ext>
          </c:extLst>
        </c:ser>
        <c:ser>
          <c:idx val="2"/>
          <c:order val="2"/>
          <c:tx>
            <c:strRef>
              <c:f>로직정리!$J$38:$M$38</c:f>
              <c:strCache>
                <c:ptCount val="4"/>
                <c:pt idx="0">
                  <c:v>인지적 공감</c:v>
                </c:pt>
                <c:pt idx="1">
                  <c:v>SR7-13</c:v>
                </c:pt>
                <c:pt idx="2">
                  <c:v>응답한 평균 점수 산출</c:v>
                </c:pt>
                <c:pt idx="3">
                  <c:v>SR7-13 문항 점수의 평균(반올림)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로직정리!$N$35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로직정리!$N$38</c:f>
              <c:numCache>
                <c:formatCode>General</c:formatCode>
                <c:ptCount val="1"/>
                <c:pt idx="0">
                  <c:v>3.29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79-42E9-ADDC-10D54072CCE0}"/>
            </c:ext>
          </c:extLst>
        </c:ser>
        <c:ser>
          <c:idx val="3"/>
          <c:order val="3"/>
          <c:tx>
            <c:strRef>
              <c:f>로직정리!$J$39:$M$39</c:f>
              <c:strCache>
                <c:ptCount val="4"/>
                <c:pt idx="0">
                  <c:v>정서적 공감</c:v>
                </c:pt>
                <c:pt idx="1">
                  <c:v>SR14-20</c:v>
                </c:pt>
                <c:pt idx="2">
                  <c:v>응답한 평균 점수 산출</c:v>
                </c:pt>
                <c:pt idx="3">
                  <c:v>SR14-20 문항 점수의 평균(반올림)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로직정리!$N$35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로직정리!$N$39</c:f>
              <c:numCache>
                <c:formatCode>General</c:formatCode>
                <c:ptCount val="1"/>
                <c:pt idx="0">
                  <c:v>3.14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79-42E9-ADDC-10D54072CCE0}"/>
            </c:ext>
          </c:extLst>
        </c:ser>
        <c:ser>
          <c:idx val="4"/>
          <c:order val="4"/>
          <c:tx>
            <c:strRef>
              <c:f>로직정리!$J$40:$M$40</c:f>
              <c:strCache>
                <c:ptCount val="4"/>
                <c:pt idx="0">
                  <c:v>내재화 (우울)</c:v>
                </c:pt>
                <c:pt idx="1">
                  <c:v>SR21-30</c:v>
                </c:pt>
                <c:pt idx="2">
                  <c:v>응답한 평균 점수 산출</c:v>
                </c:pt>
                <c:pt idx="3">
                  <c:v>SR21-30 문항 점수의 평균(반올림)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로직정리!$N$35</c:f>
              <c:strCache>
                <c:ptCount val="1"/>
                <c:pt idx="0">
                  <c:v>산출(20번 학생 대상)</c:v>
                </c:pt>
              </c:strCache>
            </c:strRef>
          </c:cat>
          <c:val>
            <c:numRef>
              <c:f>로직정리!$N$40</c:f>
              <c:numCache>
                <c:formatCode>General</c:formatCode>
                <c:ptCount val="1"/>
                <c:pt idx="0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79-42E9-ADDC-10D54072CC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3152687"/>
        <c:axId val="1203155087"/>
      </c:barChart>
      <c:catAx>
        <c:axId val="12031526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03155087"/>
        <c:crosses val="autoZero"/>
        <c:auto val="1"/>
        <c:lblAlgn val="ctr"/>
        <c:lblOffset val="100"/>
        <c:noMultiLvlLbl val="0"/>
      </c:catAx>
      <c:valAx>
        <c:axId val="1203155087"/>
        <c:scaling>
          <c:orientation val="minMax"/>
          <c:max val="5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03152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0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1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8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5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1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4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image" Target="../media/image3.png"/><Relationship Id="rId7" Type="http://schemas.openxmlformats.org/officeDocument/2006/relationships/chart" Target="../charts/chart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E938243B-2B73-83A7-92EC-D60E05EDE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33" y="1769200"/>
            <a:ext cx="7554154" cy="4446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558800" y="1007367"/>
            <a:ext cx="1872686" cy="3936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000" dirty="0">
                <a:solidFill>
                  <a:srgbClr val="000000"/>
                </a:solidFill>
                <a:ea typeface="Pretendard SemiBold"/>
              </a:rPr>
              <a:t>검사 진행 </a:t>
            </a:r>
            <a:r>
              <a:rPr lang="ko-KR" altLang="en-US" sz="2000" dirty="0">
                <a:solidFill>
                  <a:srgbClr val="3C3A79"/>
                </a:solidFill>
                <a:ea typeface="Pretendard SemiBold"/>
              </a:rPr>
              <a:t>구조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6B360C39-6B0F-7DD0-FAB8-89E89CD4A842}"/>
              </a:ext>
            </a:extLst>
          </p:cNvPr>
          <p:cNvSpPr txBox="1"/>
          <p:nvPr/>
        </p:nvSpPr>
        <p:spPr>
          <a:xfrm>
            <a:off x="558800" y="516467"/>
            <a:ext cx="2269067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1333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또래관계 기획</a:t>
            </a:r>
            <a:endParaRPr lang="en-US" sz="1333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3734E5ED-128C-8BAF-99AA-5271094B2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326" y="626533"/>
            <a:ext cx="6604000" cy="8467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D6D801B-BF1B-3870-9A8C-5E27640C7AD1}"/>
              </a:ext>
            </a:extLst>
          </p:cNvPr>
          <p:cNvGrpSpPr/>
          <p:nvPr/>
        </p:nvGrpSpPr>
        <p:grpSpPr>
          <a:xfrm>
            <a:off x="8487029" y="2271716"/>
            <a:ext cx="3704971" cy="621601"/>
            <a:chOff x="8487029" y="1959825"/>
            <a:chExt cx="3704971" cy="6216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01762B-83F4-0587-92C4-651C0DA96DEE}"/>
                </a:ext>
              </a:extLst>
            </p:cNvPr>
            <p:cNvSpPr/>
            <p:nvPr/>
          </p:nvSpPr>
          <p:spPr>
            <a:xfrm>
              <a:off x="8487029" y="1983501"/>
              <a:ext cx="45719" cy="263723"/>
            </a:xfrm>
            <a:prstGeom prst="rect">
              <a:avLst/>
            </a:prstGeom>
            <a:solidFill>
              <a:srgbClr val="2E3D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5C5654B5-CC08-2A6E-A76D-F9E026B37F8C}"/>
                </a:ext>
              </a:extLst>
            </p:cNvPr>
            <p:cNvSpPr txBox="1"/>
            <p:nvPr/>
          </p:nvSpPr>
          <p:spPr>
            <a:xfrm>
              <a:off x="8613122" y="1959825"/>
              <a:ext cx="784878" cy="2805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l">
                <a:lnSpc>
                  <a:spcPct val="150000"/>
                </a:lnSpc>
              </a:pPr>
              <a:r>
                <a:rPr lang="en-US" altLang="ko-KR" sz="1267" b="1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ID</a:t>
              </a:r>
              <a:r>
                <a:rPr lang="ko-KR" altLang="en-US" sz="1267" b="1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 생성</a:t>
              </a:r>
              <a:endParaRPr lang="en-US" altLang="ko-KR" sz="1267" b="1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F95961E2-3EE1-829B-3FE1-8ED1D67EA9D2}"/>
                </a:ext>
              </a:extLst>
            </p:cNvPr>
            <p:cNvSpPr txBox="1"/>
            <p:nvPr/>
          </p:nvSpPr>
          <p:spPr>
            <a:xfrm>
              <a:off x="8613122" y="2300831"/>
              <a:ext cx="3578878" cy="2805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l"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- </a:t>
              </a:r>
              <a:r>
                <a:rPr lang="ko-KR" altLang="en-US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마스터</a:t>
              </a:r>
              <a:r>
                <a:rPr lang="en-US" altLang="ko-KR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/</a:t>
              </a:r>
              <a:r>
                <a:rPr lang="ko-KR" altLang="en-US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교사가 학생 인적정보 기반으로 </a:t>
              </a:r>
              <a:r>
                <a:rPr lang="en-US" altLang="ko-KR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ID </a:t>
              </a:r>
              <a:r>
                <a:rPr lang="ko-KR" altLang="en-US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생성</a:t>
              </a:r>
              <a:endPara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FDDAD95-3914-950E-AB9D-E860BB1034E9}"/>
              </a:ext>
            </a:extLst>
          </p:cNvPr>
          <p:cNvGrpSpPr/>
          <p:nvPr/>
        </p:nvGrpSpPr>
        <p:grpSpPr>
          <a:xfrm>
            <a:off x="8487029" y="3546708"/>
            <a:ext cx="3704971" cy="933493"/>
            <a:chOff x="8487029" y="3104353"/>
            <a:chExt cx="3704971" cy="93349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7F5D9DE-8295-229C-D7D1-6E939DB1688F}"/>
                </a:ext>
              </a:extLst>
            </p:cNvPr>
            <p:cNvSpPr/>
            <p:nvPr/>
          </p:nvSpPr>
          <p:spPr>
            <a:xfrm>
              <a:off x="8487029" y="3128029"/>
              <a:ext cx="45719" cy="263723"/>
            </a:xfrm>
            <a:prstGeom prst="rect">
              <a:avLst/>
            </a:prstGeom>
            <a:solidFill>
              <a:srgbClr val="2E3D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C54D5BE5-254C-8A77-CFA0-EA67F28B6405}"/>
                </a:ext>
              </a:extLst>
            </p:cNvPr>
            <p:cNvSpPr txBox="1"/>
            <p:nvPr/>
          </p:nvSpPr>
          <p:spPr>
            <a:xfrm>
              <a:off x="8613122" y="3104353"/>
              <a:ext cx="784878" cy="2805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l">
                <a:lnSpc>
                  <a:spcPct val="150000"/>
                </a:lnSpc>
              </a:pPr>
              <a:r>
                <a:rPr lang="ko-KR" altLang="en-US" sz="1267" b="1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검사 실시</a:t>
              </a:r>
              <a:endParaRPr lang="en-US" altLang="ko-KR" sz="1267" b="1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02A709E4-C1E1-3BBD-6E6F-0369B1AF77B5}"/>
                </a:ext>
              </a:extLst>
            </p:cNvPr>
            <p:cNvSpPr txBox="1"/>
            <p:nvPr/>
          </p:nvSpPr>
          <p:spPr>
            <a:xfrm>
              <a:off x="8613122" y="3445359"/>
              <a:ext cx="3578878" cy="5924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144000" lvl="0" indent="-108000" algn="l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마스터</a:t>
              </a:r>
              <a:r>
                <a:rPr lang="en-US" altLang="ko-KR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/</a:t>
              </a:r>
              <a:r>
                <a:rPr lang="ko-KR" altLang="en-US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교사 </a:t>
              </a:r>
              <a:r>
                <a:rPr lang="en-US" altLang="ko-KR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: </a:t>
              </a:r>
              <a:r>
                <a:rPr lang="ko-KR" altLang="en-US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교사용 검사</a:t>
              </a:r>
              <a:endPara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  <a:p>
              <a:pPr marL="144000" lvl="0" indent="-108000" algn="l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학생 </a:t>
              </a:r>
              <a:r>
                <a:rPr lang="en-US" altLang="ko-KR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: </a:t>
              </a:r>
              <a:r>
                <a:rPr lang="ko-KR" altLang="en-US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별도 </a:t>
              </a:r>
              <a:r>
                <a:rPr lang="en-US" altLang="ko-KR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ID</a:t>
              </a:r>
              <a:r>
                <a:rPr lang="ko-KR" altLang="en-US" sz="1200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로 학생용 검사</a:t>
              </a:r>
              <a:endPara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004DFF6-E853-4B02-5761-96DDC204CD89}"/>
              </a:ext>
            </a:extLst>
          </p:cNvPr>
          <p:cNvGrpSpPr/>
          <p:nvPr/>
        </p:nvGrpSpPr>
        <p:grpSpPr>
          <a:xfrm>
            <a:off x="8487029" y="5133592"/>
            <a:ext cx="3704971" cy="621603"/>
            <a:chOff x="8487029" y="4276575"/>
            <a:chExt cx="3704971" cy="62160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0CA7739-0504-B036-38FF-5B8336E94A62}"/>
                </a:ext>
              </a:extLst>
            </p:cNvPr>
            <p:cNvSpPr/>
            <p:nvPr/>
          </p:nvSpPr>
          <p:spPr>
            <a:xfrm>
              <a:off x="8487029" y="4300251"/>
              <a:ext cx="45719" cy="263723"/>
            </a:xfrm>
            <a:prstGeom prst="rect">
              <a:avLst/>
            </a:prstGeom>
            <a:solidFill>
              <a:srgbClr val="2E3D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7F5F2595-5021-D440-EED8-055C3EA23A46}"/>
                </a:ext>
              </a:extLst>
            </p:cNvPr>
            <p:cNvSpPr txBox="1"/>
            <p:nvPr/>
          </p:nvSpPr>
          <p:spPr>
            <a:xfrm>
              <a:off x="8613122" y="4276575"/>
              <a:ext cx="784878" cy="28059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l">
                <a:lnSpc>
                  <a:spcPct val="150000"/>
                </a:lnSpc>
              </a:pPr>
              <a:r>
                <a:rPr lang="ko-KR" altLang="en-US" sz="1267" b="1" dirty="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검사 결과</a:t>
              </a:r>
              <a:endParaRPr lang="en-US" altLang="ko-KR" sz="1267" b="1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B86BC06F-08BB-1D08-00F9-3AAB765D57F5}"/>
                </a:ext>
              </a:extLst>
            </p:cNvPr>
            <p:cNvSpPr txBox="1"/>
            <p:nvPr/>
          </p:nvSpPr>
          <p:spPr>
            <a:xfrm>
              <a:off x="8613122" y="4617582"/>
              <a:ext cx="3578878" cy="28059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144000" lvl="0" indent="-108000" algn="l">
                <a:lnSpc>
                  <a:spcPct val="150000"/>
                </a:lnSpc>
                <a:buFontTx/>
                <a:buChar char="-"/>
              </a:pPr>
              <a:r>
                <a:rPr lang="ko-KR" altLang="en-US" sz="1200">
                  <a:solidFill>
                    <a:srgbClr val="000000"/>
                  </a:solidFill>
                  <a:latin typeface="Pretendard Light" panose="02000403000000020004" pitchFamily="50" charset="-127"/>
                  <a:ea typeface="Pretendard Light" panose="02000403000000020004" pitchFamily="50" charset="-127"/>
                  <a:cs typeface="Pretendard Light" panose="02000403000000020004" pitchFamily="50" charset="-127"/>
                </a:rPr>
                <a:t>두 검사 결과를 활용해 하나의 리포트로 산출</a:t>
              </a:r>
              <a:endPara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endParaRPr>
            </a:p>
          </p:txBody>
        </p:sp>
      </p:grpSp>
      <p:pic>
        <p:nvPicPr>
          <p:cNvPr id="31" name="Picture 7">
            <a:extLst>
              <a:ext uri="{FF2B5EF4-FFF2-40B4-BE49-F238E27FC236}">
                <a16:creationId xmlns:a16="http://schemas.microsoft.com/office/drawing/2014/main" id="{D845B3DB-64AA-E58E-85C3-7EBC6307D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619" y="926933"/>
            <a:ext cx="160867" cy="160867"/>
          </a:xfrm>
          <a:prstGeom prst="rect">
            <a:avLst/>
          </a:prstGeom>
        </p:spPr>
      </p:pic>
      <p:sp>
        <p:nvSpPr>
          <p:cNvPr id="32" name="TextBox 11">
            <a:extLst>
              <a:ext uri="{FF2B5EF4-FFF2-40B4-BE49-F238E27FC236}">
                <a16:creationId xmlns:a16="http://schemas.microsoft.com/office/drawing/2014/main" id="{83DD4768-643E-D639-6CFD-D37E7AEC72D2}"/>
              </a:ext>
            </a:extLst>
          </p:cNvPr>
          <p:cNvSpPr txBox="1"/>
          <p:nvPr/>
        </p:nvSpPr>
        <p:spPr>
          <a:xfrm>
            <a:off x="9199984" y="516467"/>
            <a:ext cx="2433216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㈜</a:t>
            </a:r>
            <a:r>
              <a:rPr lang="ko-KR" altLang="en-US" sz="1200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인싸이트</a:t>
            </a: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X </a:t>
            </a:r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Shuffle to Learn LAB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EBD47-F359-9C42-96A4-56CF521D9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extBox 7">
            <a:extLst>
              <a:ext uri="{FF2B5EF4-FFF2-40B4-BE49-F238E27FC236}">
                <a16:creationId xmlns:a16="http://schemas.microsoft.com/office/drawing/2014/main" id="{BA84CEEA-76FB-6011-53C3-9FE608A06A13}"/>
              </a:ext>
            </a:extLst>
          </p:cNvPr>
          <p:cNvSpPr txBox="1"/>
          <p:nvPr/>
        </p:nvSpPr>
        <p:spPr>
          <a:xfrm>
            <a:off x="558800" y="1007367"/>
            <a:ext cx="1969796" cy="3936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000" dirty="0">
                <a:solidFill>
                  <a:srgbClr val="000000"/>
                </a:solidFill>
                <a:ea typeface="Pretendard SemiBold"/>
              </a:rPr>
              <a:t>교사용 검사 구성</a:t>
            </a:r>
            <a:endParaRPr lang="ko-KR" altLang="en-US" sz="2000" dirty="0">
              <a:solidFill>
                <a:srgbClr val="3C3A79"/>
              </a:solidFill>
              <a:ea typeface="Pretendard SemiBold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E379B8F-A5D8-9120-6CB2-791EC09B6105}"/>
              </a:ext>
            </a:extLst>
          </p:cNvPr>
          <p:cNvSpPr/>
          <p:nvPr/>
        </p:nvSpPr>
        <p:spPr>
          <a:xfrm>
            <a:off x="1344172" y="1558541"/>
            <a:ext cx="9507894" cy="3712904"/>
          </a:xfrm>
          <a:prstGeom prst="roundRect">
            <a:avLst>
              <a:gd name="adj" fmla="val 4758"/>
            </a:avLst>
          </a:prstGeom>
          <a:solidFill>
            <a:srgbClr val="E5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75E37CCB-6CB6-50D8-8C2D-EE20ED56AECB}"/>
              </a:ext>
            </a:extLst>
          </p:cNvPr>
          <p:cNvSpPr txBox="1"/>
          <p:nvPr/>
        </p:nvSpPr>
        <p:spPr>
          <a:xfrm>
            <a:off x="558800" y="516467"/>
            <a:ext cx="2269067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1333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또래관계 기획</a:t>
            </a:r>
            <a:endParaRPr lang="en-US" sz="1333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8D855198-061A-EA3B-C443-31DAA573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26" y="626533"/>
            <a:ext cx="6604000" cy="8467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17F5B3C0-5A8F-2A55-52D8-64F4B5F80874}"/>
              </a:ext>
            </a:extLst>
          </p:cNvPr>
          <p:cNvGrpSpPr/>
          <p:nvPr/>
        </p:nvGrpSpPr>
        <p:grpSpPr>
          <a:xfrm>
            <a:off x="1951401" y="1875000"/>
            <a:ext cx="3610947" cy="3079986"/>
            <a:chOff x="1755458" y="1916178"/>
            <a:chExt cx="3610947" cy="3079986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5573C67-40BD-AAA2-6F09-62671642056F}"/>
                </a:ext>
              </a:extLst>
            </p:cNvPr>
            <p:cNvSpPr/>
            <p:nvPr/>
          </p:nvSpPr>
          <p:spPr>
            <a:xfrm>
              <a:off x="1755458" y="1916178"/>
              <a:ext cx="3610947" cy="3079986"/>
            </a:xfrm>
            <a:prstGeom prst="roundRect">
              <a:avLst>
                <a:gd name="adj" fmla="val 4042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0D241E03-909A-0C51-8010-6E5E35488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0437" y="2018268"/>
              <a:ext cx="3364481" cy="2865105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E91632A-1017-AA5F-327B-D66727EB407F}"/>
              </a:ext>
            </a:extLst>
          </p:cNvPr>
          <p:cNvGrpSpPr/>
          <p:nvPr/>
        </p:nvGrpSpPr>
        <p:grpSpPr>
          <a:xfrm>
            <a:off x="6633890" y="1875000"/>
            <a:ext cx="3610947" cy="3079986"/>
            <a:chOff x="6858000" y="1912404"/>
            <a:chExt cx="3610947" cy="307998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70744F9-4A2D-86D2-8C5C-A82327B403F9}"/>
                </a:ext>
              </a:extLst>
            </p:cNvPr>
            <p:cNvSpPr/>
            <p:nvPr/>
          </p:nvSpPr>
          <p:spPr>
            <a:xfrm>
              <a:off x="6858000" y="1912404"/>
              <a:ext cx="3610947" cy="3079986"/>
            </a:xfrm>
            <a:prstGeom prst="roundRect">
              <a:avLst>
                <a:gd name="adj" fmla="val 4042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08CE0BA-DE9D-3039-A014-234DCDC87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2979" y="2014494"/>
              <a:ext cx="3364481" cy="2865105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9AF18DA-7750-6BAB-F0AE-E10CF36AAB74}"/>
              </a:ext>
            </a:extLst>
          </p:cNvPr>
          <p:cNvSpPr/>
          <p:nvPr/>
        </p:nvSpPr>
        <p:spPr>
          <a:xfrm>
            <a:off x="3205111" y="5377547"/>
            <a:ext cx="1103527" cy="262711"/>
          </a:xfrm>
          <a:prstGeom prst="roundRect">
            <a:avLst/>
          </a:prstGeom>
          <a:solidFill>
            <a:srgbClr val="387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D8E4B6-D947-5E75-1B5D-1AB68B862FAC}"/>
              </a:ext>
            </a:extLst>
          </p:cNvPr>
          <p:cNvSpPr txBox="1"/>
          <p:nvPr/>
        </p:nvSpPr>
        <p:spPr>
          <a:xfrm>
            <a:off x="3251255" y="5345907"/>
            <a:ext cx="1011238" cy="2551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학생평가 문항</a:t>
            </a:r>
          </a:p>
        </p:txBody>
      </p:sp>
      <p:sp>
        <p:nvSpPr>
          <p:cNvPr id="4096" name="사각형: 둥근 모서리 4095">
            <a:extLst>
              <a:ext uri="{FF2B5EF4-FFF2-40B4-BE49-F238E27FC236}">
                <a16:creationId xmlns:a16="http://schemas.microsoft.com/office/drawing/2014/main" id="{A4EDAFBF-0693-D422-0F80-40D942652C46}"/>
              </a:ext>
            </a:extLst>
          </p:cNvPr>
          <p:cNvSpPr/>
          <p:nvPr/>
        </p:nvSpPr>
        <p:spPr>
          <a:xfrm>
            <a:off x="7879345" y="5373535"/>
            <a:ext cx="1103527" cy="266723"/>
          </a:xfrm>
          <a:prstGeom prst="roundRect">
            <a:avLst/>
          </a:prstGeom>
          <a:solidFill>
            <a:srgbClr val="387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098" name="TextBox 4097">
            <a:extLst>
              <a:ext uri="{FF2B5EF4-FFF2-40B4-BE49-F238E27FC236}">
                <a16:creationId xmlns:a16="http://schemas.microsoft.com/office/drawing/2014/main" id="{FDCC6446-67A9-2538-770E-0DB467CD34C8}"/>
              </a:ext>
            </a:extLst>
          </p:cNvPr>
          <p:cNvSpPr txBox="1"/>
          <p:nvPr/>
        </p:nvSpPr>
        <p:spPr>
          <a:xfrm>
            <a:off x="7933744" y="5345907"/>
            <a:ext cx="1011238" cy="2551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자기보고 문항</a:t>
            </a:r>
          </a:p>
        </p:txBody>
      </p:sp>
      <p:sp>
        <p:nvSpPr>
          <p:cNvPr id="4099" name="사각형: 둥근 모서리 4098">
            <a:extLst>
              <a:ext uri="{FF2B5EF4-FFF2-40B4-BE49-F238E27FC236}">
                <a16:creationId xmlns:a16="http://schemas.microsoft.com/office/drawing/2014/main" id="{86B76988-3738-B2FD-7D1F-3FBB72A36C62}"/>
              </a:ext>
            </a:extLst>
          </p:cNvPr>
          <p:cNvSpPr/>
          <p:nvPr/>
        </p:nvSpPr>
        <p:spPr>
          <a:xfrm>
            <a:off x="6633890" y="5675503"/>
            <a:ext cx="4053708" cy="711109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30000"/>
              </a:lnSpc>
            </a:pPr>
            <a:r>
              <a:rPr lang="ko-KR" altLang="en-US" sz="1100" b="1" dirty="0">
                <a:solidFill>
                  <a:schemeClr val="tx1"/>
                </a:solidFill>
              </a:rPr>
              <a:t>문항 수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en-US" altLang="ko-KR" sz="1100" dirty="0">
                <a:solidFill>
                  <a:schemeClr val="tx1"/>
                </a:solidFill>
              </a:rPr>
              <a:t>23</a:t>
            </a:r>
            <a:r>
              <a:rPr lang="ko-KR" altLang="en-US" sz="1100" dirty="0">
                <a:solidFill>
                  <a:schemeClr val="tx1"/>
                </a:solidFill>
              </a:rPr>
              <a:t>문항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100" b="1" dirty="0">
                <a:solidFill>
                  <a:schemeClr val="tx1"/>
                </a:solidFill>
              </a:rPr>
              <a:t>보고방식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교사가 본인 및 학급을 </a:t>
            </a:r>
            <a:r>
              <a:rPr lang="en-US" altLang="ko-KR" sz="1100" dirty="0">
                <a:solidFill>
                  <a:schemeClr val="tx1"/>
                </a:solidFill>
              </a:rPr>
              <a:t>1-5</a:t>
            </a:r>
            <a:r>
              <a:rPr lang="ko-KR" altLang="en-US" sz="1100" dirty="0">
                <a:solidFill>
                  <a:schemeClr val="tx1"/>
                </a:solidFill>
              </a:rPr>
              <a:t>점으로 평가하는 보고방식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100" b="1" dirty="0">
                <a:solidFill>
                  <a:schemeClr val="tx1"/>
                </a:solidFill>
              </a:rPr>
              <a:t>목적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교사의 생활지도 역량을 평가하는 목적</a:t>
            </a:r>
          </a:p>
        </p:txBody>
      </p:sp>
      <p:sp>
        <p:nvSpPr>
          <p:cNvPr id="4100" name="사각형: 둥근 모서리 4099">
            <a:extLst>
              <a:ext uri="{FF2B5EF4-FFF2-40B4-BE49-F238E27FC236}">
                <a16:creationId xmlns:a16="http://schemas.microsoft.com/office/drawing/2014/main" id="{95763E2C-E127-B2F4-1573-BB701FF9BD7F}"/>
              </a:ext>
            </a:extLst>
          </p:cNvPr>
          <p:cNvSpPr/>
          <p:nvPr/>
        </p:nvSpPr>
        <p:spPr>
          <a:xfrm>
            <a:off x="1951401" y="5667886"/>
            <a:ext cx="4215404" cy="711109"/>
          </a:xfrm>
          <a:prstGeom prst="roundRect">
            <a:avLst>
              <a:gd name="adj" fmla="val 1038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30000"/>
              </a:lnSpc>
            </a:pPr>
            <a:r>
              <a:rPr lang="ko-KR" altLang="en-US" sz="1100" b="1" dirty="0">
                <a:solidFill>
                  <a:schemeClr val="tx1"/>
                </a:solidFill>
              </a:rPr>
              <a:t>문항 수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en-US" altLang="ko-KR" sz="1100" dirty="0">
                <a:solidFill>
                  <a:schemeClr val="tx1"/>
                </a:solidFill>
              </a:rPr>
              <a:t>10</a:t>
            </a:r>
            <a:r>
              <a:rPr lang="ko-KR" altLang="en-US" sz="1100" dirty="0">
                <a:solidFill>
                  <a:schemeClr val="tx1"/>
                </a:solidFill>
              </a:rPr>
              <a:t>문항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100" b="1" dirty="0">
                <a:solidFill>
                  <a:schemeClr val="tx1"/>
                </a:solidFill>
              </a:rPr>
              <a:t>보고방식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교사가 문항을 읽고 학생을 </a:t>
            </a:r>
            <a:r>
              <a:rPr lang="en-US" altLang="ko-KR" sz="1100" dirty="0">
                <a:solidFill>
                  <a:schemeClr val="tx1"/>
                </a:solidFill>
              </a:rPr>
              <a:t>1-5</a:t>
            </a:r>
            <a:r>
              <a:rPr lang="ko-KR" altLang="en-US" sz="1100" dirty="0">
                <a:solidFill>
                  <a:schemeClr val="tx1"/>
                </a:solidFill>
              </a:rPr>
              <a:t>점으로 평가하는 보고방식</a:t>
            </a:r>
            <a:endParaRPr lang="en-US" altLang="ko-KR" sz="110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100" b="1" dirty="0">
                <a:solidFill>
                  <a:schemeClr val="tx1"/>
                </a:solidFill>
              </a:rPr>
              <a:t>목적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학생 간의 평가와 유사도를 평가하는 목적</a:t>
            </a:r>
          </a:p>
        </p:txBody>
      </p:sp>
      <p:pic>
        <p:nvPicPr>
          <p:cNvPr id="4106" name="Picture 7">
            <a:extLst>
              <a:ext uri="{FF2B5EF4-FFF2-40B4-BE49-F238E27FC236}">
                <a16:creationId xmlns:a16="http://schemas.microsoft.com/office/drawing/2014/main" id="{68D011BD-08EB-7FEF-DDD4-568925F17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7492" y="926933"/>
            <a:ext cx="160867" cy="160867"/>
          </a:xfrm>
          <a:prstGeom prst="rect">
            <a:avLst/>
          </a:prstGeom>
        </p:spPr>
      </p:pic>
      <p:sp>
        <p:nvSpPr>
          <p:cNvPr id="4107" name="TextBox 11">
            <a:extLst>
              <a:ext uri="{FF2B5EF4-FFF2-40B4-BE49-F238E27FC236}">
                <a16:creationId xmlns:a16="http://schemas.microsoft.com/office/drawing/2014/main" id="{F207D52A-C598-C057-01E4-7E933D03114B}"/>
              </a:ext>
            </a:extLst>
          </p:cNvPr>
          <p:cNvSpPr txBox="1"/>
          <p:nvPr/>
        </p:nvSpPr>
        <p:spPr>
          <a:xfrm>
            <a:off x="9199984" y="516467"/>
            <a:ext cx="2433216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㈜</a:t>
            </a:r>
            <a:r>
              <a:rPr lang="ko-KR" altLang="en-US" sz="1200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인싸이트</a:t>
            </a: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X </a:t>
            </a:r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Shuffle to Learn LAB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840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4EBF4-27A0-E18C-5938-38DFBB32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D35BB7C-AD33-E1D0-D1CE-E694DF5E438D}"/>
              </a:ext>
            </a:extLst>
          </p:cNvPr>
          <p:cNvSpPr/>
          <p:nvPr/>
        </p:nvSpPr>
        <p:spPr>
          <a:xfrm>
            <a:off x="6466118" y="1481499"/>
            <a:ext cx="3061002" cy="4966817"/>
          </a:xfrm>
          <a:prstGeom prst="roundRect">
            <a:avLst>
              <a:gd name="adj" fmla="val 2871"/>
            </a:avLst>
          </a:prstGeom>
          <a:solidFill>
            <a:srgbClr val="E5EEF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2F0A68-DCEB-DAD1-E50A-BE123F5DA4DC}"/>
              </a:ext>
            </a:extLst>
          </p:cNvPr>
          <p:cNvSpPr/>
          <p:nvPr/>
        </p:nvSpPr>
        <p:spPr>
          <a:xfrm>
            <a:off x="2571150" y="1481499"/>
            <a:ext cx="3061002" cy="4966817"/>
          </a:xfrm>
          <a:prstGeom prst="roundRect">
            <a:avLst>
              <a:gd name="adj" fmla="val 2557"/>
            </a:avLst>
          </a:prstGeom>
          <a:solidFill>
            <a:srgbClr val="E5EEF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0898B25-05C5-19B7-AA6A-9388BFB29BE8}"/>
              </a:ext>
            </a:extLst>
          </p:cNvPr>
          <p:cNvGrpSpPr/>
          <p:nvPr/>
        </p:nvGrpSpPr>
        <p:grpSpPr>
          <a:xfrm>
            <a:off x="2981947" y="1694602"/>
            <a:ext cx="2239408" cy="2194174"/>
            <a:chOff x="588458" y="1630287"/>
            <a:chExt cx="2239408" cy="2194174"/>
          </a:xfrm>
        </p:grpSpPr>
        <p:cxnSp>
          <p:nvCxnSpPr>
            <p:cNvPr id="4096" name="직선 연결선 4095">
              <a:extLst>
                <a:ext uri="{FF2B5EF4-FFF2-40B4-BE49-F238E27FC236}">
                  <a16:creationId xmlns:a16="http://schemas.microsoft.com/office/drawing/2014/main" id="{12C299A7-9A1F-CEC8-B51A-615FA45C5D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58" y="1630767"/>
              <a:ext cx="0" cy="274234"/>
            </a:xfrm>
            <a:prstGeom prst="line">
              <a:avLst/>
            </a:prstGeom>
            <a:ln w="57150">
              <a:solidFill>
                <a:srgbClr val="387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사각형: 둥근 모서리 4097">
              <a:extLst>
                <a:ext uri="{FF2B5EF4-FFF2-40B4-BE49-F238E27FC236}">
                  <a16:creationId xmlns:a16="http://schemas.microsoft.com/office/drawing/2014/main" id="{C3DCBBF2-3792-692E-2A7E-0AF192B9FF26}"/>
                </a:ext>
              </a:extLst>
            </p:cNvPr>
            <p:cNvSpPr/>
            <p:nvPr/>
          </p:nvSpPr>
          <p:spPr>
            <a:xfrm>
              <a:off x="720165" y="1630287"/>
              <a:ext cx="2107701" cy="274235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100" b="1" dirty="0">
                  <a:solidFill>
                    <a:schemeClr val="tx1"/>
                  </a:solidFill>
                </a:rPr>
                <a:t>학생과 교사의 척도별 인식률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099" name="TextBox 4098">
              <a:extLst>
                <a:ext uri="{FF2B5EF4-FFF2-40B4-BE49-F238E27FC236}">
                  <a16:creationId xmlns:a16="http://schemas.microsoft.com/office/drawing/2014/main" id="{586C42C3-D1F2-68BC-F662-2FADD489D375}"/>
                </a:ext>
              </a:extLst>
            </p:cNvPr>
            <p:cNvSpPr txBox="1"/>
            <p:nvPr/>
          </p:nvSpPr>
          <p:spPr>
            <a:xfrm>
              <a:off x="654851" y="2083087"/>
              <a:ext cx="1626161" cy="17413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인기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사회적 선호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공격성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 err="1"/>
                <a:t>친사회성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괴롭힘 가해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괴롭힘 피해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행동적 수업참여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정서적 수업참여</a:t>
              </a:r>
              <a:endParaRPr lang="en-US" altLang="ko-KR" sz="1100" b="1" dirty="0"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FAE3A9B8-5023-19DC-8903-51EE8DEE8E1E}"/>
              </a:ext>
            </a:extLst>
          </p:cNvPr>
          <p:cNvSpPr txBox="1"/>
          <p:nvPr/>
        </p:nvSpPr>
        <p:spPr>
          <a:xfrm>
            <a:off x="558800" y="516467"/>
            <a:ext cx="2269067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1333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또래관계 기획</a:t>
            </a:r>
            <a:endParaRPr lang="en-US" sz="1333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9BF5D68E-9A8B-54DB-CF85-93A1FBDD0263}"/>
              </a:ext>
            </a:extLst>
          </p:cNvPr>
          <p:cNvSpPr txBox="1"/>
          <p:nvPr/>
        </p:nvSpPr>
        <p:spPr>
          <a:xfrm>
            <a:off x="9199984" y="516467"/>
            <a:ext cx="2433216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㈜</a:t>
            </a:r>
            <a:r>
              <a:rPr lang="ko-KR" altLang="en-US" sz="1200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인싸이트</a:t>
            </a: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X </a:t>
            </a:r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Shuffle to Learn LAB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C79C551D-9ACE-B834-B227-B4E3E6E6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26" y="626533"/>
            <a:ext cx="6604000" cy="8467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CB924C5F-207F-CE16-F3AE-0CF214218F5D}"/>
              </a:ext>
            </a:extLst>
          </p:cNvPr>
          <p:cNvSpPr txBox="1"/>
          <p:nvPr/>
        </p:nvSpPr>
        <p:spPr>
          <a:xfrm>
            <a:off x="558800" y="1007367"/>
            <a:ext cx="1969796" cy="3936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000" dirty="0">
                <a:solidFill>
                  <a:srgbClr val="000000"/>
                </a:solidFill>
                <a:ea typeface="Pretendard SemiBold"/>
              </a:rPr>
              <a:t>교사용 척도 구성</a:t>
            </a:r>
            <a:endParaRPr lang="ko-KR" altLang="en-US" sz="2000" dirty="0">
              <a:solidFill>
                <a:srgbClr val="3C3A79"/>
              </a:solidFill>
              <a:ea typeface="Pretendard SemiBold"/>
            </a:endParaRPr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95720C34-CBBE-CB98-9D17-36E4A4D1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94" y="926933"/>
            <a:ext cx="160867" cy="160867"/>
          </a:xfrm>
          <a:prstGeom prst="rect">
            <a:avLst/>
          </a:prstGeom>
        </p:spPr>
      </p:pic>
      <p:grpSp>
        <p:nvGrpSpPr>
          <p:cNvPr id="4100" name="그룹 4099">
            <a:extLst>
              <a:ext uri="{FF2B5EF4-FFF2-40B4-BE49-F238E27FC236}">
                <a16:creationId xmlns:a16="http://schemas.microsoft.com/office/drawing/2014/main" id="{5D09E2E8-9F38-BDB7-741A-E93750CC010F}"/>
              </a:ext>
            </a:extLst>
          </p:cNvPr>
          <p:cNvGrpSpPr/>
          <p:nvPr/>
        </p:nvGrpSpPr>
        <p:grpSpPr>
          <a:xfrm>
            <a:off x="6876915" y="1693912"/>
            <a:ext cx="2239408" cy="1533993"/>
            <a:chOff x="588458" y="1630287"/>
            <a:chExt cx="2239408" cy="1533993"/>
          </a:xfrm>
        </p:grpSpPr>
        <p:cxnSp>
          <p:nvCxnSpPr>
            <p:cNvPr id="4101" name="직선 연결선 4100">
              <a:extLst>
                <a:ext uri="{FF2B5EF4-FFF2-40B4-BE49-F238E27FC236}">
                  <a16:creationId xmlns:a16="http://schemas.microsoft.com/office/drawing/2014/main" id="{EA18C541-189D-9D21-28BF-1B60B3568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58" y="1630767"/>
              <a:ext cx="0" cy="274234"/>
            </a:xfrm>
            <a:prstGeom prst="line">
              <a:avLst/>
            </a:prstGeom>
            <a:ln w="57150">
              <a:solidFill>
                <a:srgbClr val="387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2" name="사각형: 둥근 모서리 4101">
              <a:extLst>
                <a:ext uri="{FF2B5EF4-FFF2-40B4-BE49-F238E27FC236}">
                  <a16:creationId xmlns:a16="http://schemas.microsoft.com/office/drawing/2014/main" id="{3DCD77AC-FCDF-3505-F3FC-C82C220F1944}"/>
                </a:ext>
              </a:extLst>
            </p:cNvPr>
            <p:cNvSpPr/>
            <p:nvPr/>
          </p:nvSpPr>
          <p:spPr>
            <a:xfrm>
              <a:off x="720165" y="1630287"/>
              <a:ext cx="2107701" cy="274235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100" b="1" dirty="0">
                  <a:solidFill>
                    <a:schemeClr val="tx1"/>
                  </a:solidFill>
                </a:rPr>
                <a:t>교사의 생활지도 역량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103" name="TextBox 4102">
              <a:extLst>
                <a:ext uri="{FF2B5EF4-FFF2-40B4-BE49-F238E27FC236}">
                  <a16:creationId xmlns:a16="http://schemas.microsoft.com/office/drawing/2014/main" id="{5D03EACA-6CD5-A3FD-3598-17238F0EFA62}"/>
                </a:ext>
              </a:extLst>
            </p:cNvPr>
            <p:cNvSpPr txBox="1"/>
            <p:nvPr/>
          </p:nvSpPr>
          <p:spPr>
            <a:xfrm>
              <a:off x="654851" y="2083087"/>
              <a:ext cx="1787093" cy="10811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학생 평등한 지위관리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소외 학생 관리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문제행동 관리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공격성 관리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긍정적 학급 분위기 조성</a:t>
              </a:r>
              <a:endParaRPr lang="en-US" altLang="ko-KR" sz="1100" b="1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4B2015-FE13-DC4D-8206-F04DD4A006D6}"/>
              </a:ext>
            </a:extLst>
          </p:cNvPr>
          <p:cNvGrpSpPr/>
          <p:nvPr/>
        </p:nvGrpSpPr>
        <p:grpSpPr>
          <a:xfrm>
            <a:off x="2711928" y="4144086"/>
            <a:ext cx="2779447" cy="1977754"/>
            <a:chOff x="2783036" y="4144086"/>
            <a:chExt cx="2779447" cy="1977754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A56D26-DEAC-1E32-ADF6-A916228EB2B8}"/>
                </a:ext>
              </a:extLst>
            </p:cNvPr>
            <p:cNvSpPr/>
            <p:nvPr/>
          </p:nvSpPr>
          <p:spPr>
            <a:xfrm>
              <a:off x="2842142" y="4409853"/>
              <a:ext cx="2583179" cy="1711987"/>
            </a:xfrm>
            <a:prstGeom prst="roundRect">
              <a:avLst>
                <a:gd name="adj" fmla="val 46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" name="차트 10">
              <a:extLst>
                <a:ext uri="{FF2B5EF4-FFF2-40B4-BE49-F238E27FC236}">
                  <a16:creationId xmlns:a16="http://schemas.microsoft.com/office/drawing/2014/main" id="{BAAD7C53-482E-3D8D-9AB2-CC46F5544E2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45743134"/>
                </p:ext>
              </p:extLst>
            </p:nvPr>
          </p:nvGraphicFramePr>
          <p:xfrm>
            <a:off x="2783036" y="4409853"/>
            <a:ext cx="2779447" cy="17119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67DCD99-1920-8BE3-F3BE-D2DBDB25B709}"/>
                </a:ext>
              </a:extLst>
            </p:cNvPr>
            <p:cNvSpPr/>
            <p:nvPr/>
          </p:nvSpPr>
          <p:spPr>
            <a:xfrm>
              <a:off x="2842142" y="4144086"/>
              <a:ext cx="2583179" cy="2657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또래 평가의 학생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050" b="1" dirty="0">
                  <a:solidFill>
                    <a:schemeClr val="tx1"/>
                  </a:solidFill>
                </a:rPr>
                <a:t>교사 인식률 비교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C9CB19F-731C-5AFC-A839-ECC8A3AAA0CD}"/>
              </a:ext>
            </a:extLst>
          </p:cNvPr>
          <p:cNvGrpSpPr/>
          <p:nvPr/>
        </p:nvGrpSpPr>
        <p:grpSpPr>
          <a:xfrm>
            <a:off x="6677544" y="4144086"/>
            <a:ext cx="2638151" cy="1977754"/>
            <a:chOff x="6561833" y="4144086"/>
            <a:chExt cx="2638151" cy="197775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B7AFF442-A585-08DC-6814-E9D3A119882E}"/>
                </a:ext>
              </a:extLst>
            </p:cNvPr>
            <p:cNvSpPr/>
            <p:nvPr/>
          </p:nvSpPr>
          <p:spPr>
            <a:xfrm>
              <a:off x="6616805" y="4409853"/>
              <a:ext cx="2583179" cy="1711987"/>
            </a:xfrm>
            <a:prstGeom prst="roundRect">
              <a:avLst>
                <a:gd name="adj" fmla="val 46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5E6F1A71-0BA8-D4F4-6B7C-2DF29CC7B715}"/>
                </a:ext>
              </a:extLst>
            </p:cNvPr>
            <p:cNvSpPr/>
            <p:nvPr/>
          </p:nvSpPr>
          <p:spPr>
            <a:xfrm>
              <a:off x="6616805" y="4144086"/>
              <a:ext cx="2583179" cy="2657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교사의 생활지도 역량</a:t>
              </a:r>
            </a:p>
          </p:txBody>
        </p:sp>
        <p:graphicFrame>
          <p:nvGraphicFramePr>
            <p:cNvPr id="19" name="차트 18">
              <a:extLst>
                <a:ext uri="{FF2B5EF4-FFF2-40B4-BE49-F238E27FC236}">
                  <a16:creationId xmlns:a16="http://schemas.microsoft.com/office/drawing/2014/main" id="{27852CA9-FE86-D421-7BD0-C2785F0109E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21589338"/>
                </p:ext>
              </p:extLst>
            </p:nvPr>
          </p:nvGraphicFramePr>
          <p:xfrm>
            <a:off x="6561833" y="4414818"/>
            <a:ext cx="2638151" cy="17070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5837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52511-999C-1B96-2DBB-1A9688F39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>
            <a:extLst>
              <a:ext uri="{FF2B5EF4-FFF2-40B4-BE49-F238E27FC236}">
                <a16:creationId xmlns:a16="http://schemas.microsoft.com/office/drawing/2014/main" id="{C09CB045-5CFA-9C55-3D88-19567D149A89}"/>
              </a:ext>
            </a:extLst>
          </p:cNvPr>
          <p:cNvSpPr txBox="1"/>
          <p:nvPr/>
        </p:nvSpPr>
        <p:spPr>
          <a:xfrm>
            <a:off x="558800" y="516467"/>
            <a:ext cx="2269067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1333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또래관계 기획</a:t>
            </a:r>
            <a:endParaRPr lang="en-US" sz="1333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028F675-20CE-5C1F-C0AA-8156C75DC6D6}"/>
              </a:ext>
            </a:extLst>
          </p:cNvPr>
          <p:cNvSpPr txBox="1"/>
          <p:nvPr/>
        </p:nvSpPr>
        <p:spPr>
          <a:xfrm>
            <a:off x="9199984" y="516467"/>
            <a:ext cx="2433216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㈜</a:t>
            </a:r>
            <a:r>
              <a:rPr lang="ko-KR" altLang="en-US" sz="1200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인싸이트</a:t>
            </a: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X </a:t>
            </a:r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Shuffle to Learn LAB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53B322E1-B0B5-41B9-FA9A-10CC3174B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26" y="626533"/>
            <a:ext cx="6604000" cy="8467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4089283C-C7C2-FC49-B58F-8F7B88ED6B1C}"/>
              </a:ext>
            </a:extLst>
          </p:cNvPr>
          <p:cNvSpPr txBox="1"/>
          <p:nvPr/>
        </p:nvSpPr>
        <p:spPr>
          <a:xfrm>
            <a:off x="558800" y="1007367"/>
            <a:ext cx="1969796" cy="3936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000" dirty="0">
                <a:solidFill>
                  <a:srgbClr val="000000"/>
                </a:solidFill>
                <a:ea typeface="Pretendard SemiBold"/>
              </a:rPr>
              <a:t>학생용 척도 구성</a:t>
            </a:r>
            <a:endParaRPr lang="ko-KR" altLang="en-US" sz="2000" dirty="0">
              <a:solidFill>
                <a:srgbClr val="3C3A79"/>
              </a:solidFill>
              <a:ea typeface="Pretendard SemiBold"/>
            </a:endParaRPr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56CEE827-7C53-D943-747F-6776963A6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94" y="926933"/>
            <a:ext cx="160867" cy="16086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654435B-150B-A0C3-B7DE-19629C830257}"/>
              </a:ext>
            </a:extLst>
          </p:cNvPr>
          <p:cNvSpPr/>
          <p:nvPr/>
        </p:nvSpPr>
        <p:spPr>
          <a:xfrm>
            <a:off x="9161752" y="1481499"/>
            <a:ext cx="2654723" cy="4966817"/>
          </a:xfrm>
          <a:prstGeom prst="roundRect">
            <a:avLst>
              <a:gd name="adj" fmla="val 2557"/>
            </a:avLst>
          </a:prstGeom>
          <a:solidFill>
            <a:srgbClr val="E5EEF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8FE8DC-55B2-F3CD-A887-692E04F7D692}"/>
              </a:ext>
            </a:extLst>
          </p:cNvPr>
          <p:cNvGrpSpPr/>
          <p:nvPr/>
        </p:nvGrpSpPr>
        <p:grpSpPr>
          <a:xfrm>
            <a:off x="9361123" y="1694602"/>
            <a:ext cx="2239408" cy="2194174"/>
            <a:chOff x="588458" y="1630287"/>
            <a:chExt cx="2239408" cy="2194174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2AF0655B-1A84-BE8C-2ED4-6BB3FCF27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58" y="1630767"/>
              <a:ext cx="0" cy="274234"/>
            </a:xfrm>
            <a:prstGeom prst="line">
              <a:avLst/>
            </a:prstGeom>
            <a:ln w="57150">
              <a:solidFill>
                <a:srgbClr val="387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080A2A1-B68A-17AF-62F8-F1F04F3F2DA3}"/>
                </a:ext>
              </a:extLst>
            </p:cNvPr>
            <p:cNvSpPr/>
            <p:nvPr/>
          </p:nvSpPr>
          <p:spPr>
            <a:xfrm>
              <a:off x="720165" y="1630287"/>
              <a:ext cx="2107701" cy="274235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100" b="1" dirty="0">
                  <a:solidFill>
                    <a:schemeClr val="tx1"/>
                  </a:solidFill>
                </a:rPr>
                <a:t>사회적 관계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C62A02-1AC6-2996-3D41-49692492262F}"/>
                </a:ext>
              </a:extLst>
            </p:cNvPr>
            <p:cNvSpPr txBox="1"/>
            <p:nvPr/>
          </p:nvSpPr>
          <p:spPr>
            <a:xfrm>
              <a:off x="654851" y="2083087"/>
              <a:ext cx="1626161" cy="17413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친한 친구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학습 친구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협동학습 친구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 err="1"/>
                <a:t>선망받는</a:t>
              </a:r>
              <a:r>
                <a:rPr lang="ko-KR" altLang="en-US" sz="1100" b="1" dirty="0"/>
                <a:t> 친구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교사 선호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교사 </a:t>
              </a:r>
              <a:r>
                <a:rPr lang="ko-KR" altLang="en-US" sz="1100" b="1" dirty="0" err="1"/>
                <a:t>비선호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애정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거부</a:t>
              </a:r>
              <a:endParaRPr lang="en-US" altLang="ko-KR" sz="1100" b="1" dirty="0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35152D-CD0B-7D34-9E6C-91C1873E833A}"/>
              </a:ext>
            </a:extLst>
          </p:cNvPr>
          <p:cNvSpPr/>
          <p:nvPr/>
        </p:nvSpPr>
        <p:spPr>
          <a:xfrm>
            <a:off x="9197012" y="4409853"/>
            <a:ext cx="2583179" cy="1711987"/>
          </a:xfrm>
          <a:prstGeom prst="roundRect">
            <a:avLst>
              <a:gd name="adj" fmla="val 46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E919A0-4F32-84AE-96C0-EA036F529784}"/>
              </a:ext>
            </a:extLst>
          </p:cNvPr>
          <p:cNvSpPr/>
          <p:nvPr/>
        </p:nvSpPr>
        <p:spPr>
          <a:xfrm>
            <a:off x="9199393" y="4144086"/>
            <a:ext cx="2583179" cy="26576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본인이 지명된 사회적 관계 </a:t>
            </a:r>
            <a:r>
              <a:rPr lang="en-US" altLang="ko-KR" sz="1050" b="1" dirty="0">
                <a:solidFill>
                  <a:schemeClr val="tx1"/>
                </a:solidFill>
              </a:rPr>
              <a:t>(</a:t>
            </a:r>
            <a:r>
              <a:rPr lang="ko-KR" altLang="en-US" sz="1050" b="1" dirty="0">
                <a:solidFill>
                  <a:schemeClr val="tx1"/>
                </a:solidFill>
              </a:rPr>
              <a:t>횟수</a:t>
            </a:r>
            <a:r>
              <a:rPr lang="en-US" altLang="ko-KR" sz="1050" b="1" dirty="0">
                <a:solidFill>
                  <a:schemeClr val="tx1"/>
                </a:solidFill>
              </a:rPr>
              <a:t>)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29CC93-1E5B-69EE-07FD-81923CF4955C}"/>
              </a:ext>
            </a:extLst>
          </p:cNvPr>
          <p:cNvSpPr/>
          <p:nvPr/>
        </p:nvSpPr>
        <p:spPr>
          <a:xfrm>
            <a:off x="6185911" y="1481499"/>
            <a:ext cx="2654723" cy="4966817"/>
          </a:xfrm>
          <a:prstGeom prst="roundRect">
            <a:avLst>
              <a:gd name="adj" fmla="val 2871"/>
            </a:avLst>
          </a:prstGeom>
          <a:solidFill>
            <a:srgbClr val="E5EEF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2FFDA3E-0D88-C932-FFE9-527D139BF01E}"/>
              </a:ext>
            </a:extLst>
          </p:cNvPr>
          <p:cNvGrpSpPr/>
          <p:nvPr/>
        </p:nvGrpSpPr>
        <p:grpSpPr>
          <a:xfrm>
            <a:off x="6385282" y="1693912"/>
            <a:ext cx="2239408" cy="1533993"/>
            <a:chOff x="588458" y="1630287"/>
            <a:chExt cx="2239408" cy="1533993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043D301-0487-E55D-9DA3-78BF8E53B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58" y="1630767"/>
              <a:ext cx="0" cy="274234"/>
            </a:xfrm>
            <a:prstGeom prst="line">
              <a:avLst/>
            </a:prstGeom>
            <a:ln w="57150">
              <a:solidFill>
                <a:srgbClr val="387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ACD30A3E-C7C9-DF94-34EA-C6AE3B7D52F7}"/>
                </a:ext>
              </a:extLst>
            </p:cNvPr>
            <p:cNvSpPr/>
            <p:nvPr/>
          </p:nvSpPr>
          <p:spPr>
            <a:xfrm>
              <a:off x="720165" y="1630287"/>
              <a:ext cx="2107701" cy="274235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100" b="1" dirty="0">
                  <a:solidFill>
                    <a:schemeClr val="tx1"/>
                  </a:solidFill>
                </a:rPr>
                <a:t>학업적 적응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CDAF45-B2B7-687F-1424-D00CAA03E681}"/>
                </a:ext>
              </a:extLst>
            </p:cNvPr>
            <p:cNvSpPr txBox="1"/>
            <p:nvPr/>
          </p:nvSpPr>
          <p:spPr>
            <a:xfrm>
              <a:off x="654851" y="2083087"/>
              <a:ext cx="1787093" cy="10811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행동적 수업참여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정서적 수업참여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협력적 태도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경쟁적 태도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교사평정 성취도</a:t>
              </a:r>
              <a:endParaRPr lang="en-US" altLang="ko-KR" sz="1100" b="1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FEC39C9-988C-FD2D-8789-2924A9BD580F}"/>
              </a:ext>
            </a:extLst>
          </p:cNvPr>
          <p:cNvGrpSpPr/>
          <p:nvPr/>
        </p:nvGrpSpPr>
        <p:grpSpPr>
          <a:xfrm>
            <a:off x="6221833" y="4144086"/>
            <a:ext cx="2583179" cy="1977754"/>
            <a:chOff x="6616805" y="4144086"/>
            <a:chExt cx="2583179" cy="1977754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7D1049D-E169-6324-617F-6E3FF453CACD}"/>
                </a:ext>
              </a:extLst>
            </p:cNvPr>
            <p:cNvSpPr/>
            <p:nvPr/>
          </p:nvSpPr>
          <p:spPr>
            <a:xfrm>
              <a:off x="6616805" y="4409853"/>
              <a:ext cx="2583179" cy="1711987"/>
            </a:xfrm>
            <a:prstGeom prst="roundRect">
              <a:avLst>
                <a:gd name="adj" fmla="val 46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77B0FB5A-10DC-6686-DD76-DAB40F350AF3}"/>
                </a:ext>
              </a:extLst>
            </p:cNvPr>
            <p:cNvSpPr/>
            <p:nvPr/>
          </p:nvSpPr>
          <p:spPr>
            <a:xfrm>
              <a:off x="6616805" y="4144086"/>
              <a:ext cx="2583179" cy="2657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학생의 학업 태도와 교사평정 비교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8F1BFFF-27CF-1FEC-ECA6-73FCB8C828A2}"/>
              </a:ext>
            </a:extLst>
          </p:cNvPr>
          <p:cNvSpPr/>
          <p:nvPr/>
        </p:nvSpPr>
        <p:spPr>
          <a:xfrm>
            <a:off x="3280718" y="1481499"/>
            <a:ext cx="2654723" cy="4966817"/>
          </a:xfrm>
          <a:prstGeom prst="roundRect">
            <a:avLst>
              <a:gd name="adj" fmla="val 2871"/>
            </a:avLst>
          </a:prstGeom>
          <a:solidFill>
            <a:srgbClr val="E5EEF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A5D8938-4E90-708F-DB63-93C712744A04}"/>
              </a:ext>
            </a:extLst>
          </p:cNvPr>
          <p:cNvGrpSpPr/>
          <p:nvPr/>
        </p:nvGrpSpPr>
        <p:grpSpPr>
          <a:xfrm>
            <a:off x="3480089" y="1693912"/>
            <a:ext cx="2239408" cy="1533993"/>
            <a:chOff x="588458" y="1630287"/>
            <a:chExt cx="2239408" cy="1533993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C3D5A86E-799F-7C4D-626A-01C44101F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58" y="1630767"/>
              <a:ext cx="0" cy="274234"/>
            </a:xfrm>
            <a:prstGeom prst="line">
              <a:avLst/>
            </a:prstGeom>
            <a:ln w="57150">
              <a:solidFill>
                <a:srgbClr val="387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A6A5156-3ADC-D939-17EC-A2FA94137E88}"/>
                </a:ext>
              </a:extLst>
            </p:cNvPr>
            <p:cNvSpPr/>
            <p:nvPr/>
          </p:nvSpPr>
          <p:spPr>
            <a:xfrm>
              <a:off x="720165" y="1630287"/>
              <a:ext cx="2107701" cy="274235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100" b="1" dirty="0" err="1">
                  <a:solidFill>
                    <a:schemeClr val="tx1"/>
                  </a:solidFill>
                </a:rPr>
                <a:t>또래괴롭힘과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 개인심리적 특성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AA6E27-445B-77E1-F7A2-42BCDF35383F}"/>
                </a:ext>
              </a:extLst>
            </p:cNvPr>
            <p:cNvSpPr txBox="1"/>
            <p:nvPr/>
          </p:nvSpPr>
          <p:spPr>
            <a:xfrm>
              <a:off x="654851" y="2083087"/>
              <a:ext cx="1787093" cy="10811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또래 괴롭힘 가해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또래 괴롭힘 피해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인지적 공감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정서적 공감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내재화 </a:t>
              </a:r>
              <a:r>
                <a:rPr lang="en-US" altLang="ko-KR" sz="1100" b="1" dirty="0"/>
                <a:t>(</a:t>
              </a:r>
              <a:r>
                <a:rPr lang="ko-KR" altLang="en-US" sz="1100" b="1" dirty="0"/>
                <a:t>우울</a:t>
              </a:r>
              <a:r>
                <a:rPr lang="en-US" altLang="ko-KR" sz="1100" b="1" dirty="0"/>
                <a:t>)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03D77DA-F0A7-7188-9BCB-870AC96AF48F}"/>
              </a:ext>
            </a:extLst>
          </p:cNvPr>
          <p:cNvGrpSpPr/>
          <p:nvPr/>
        </p:nvGrpSpPr>
        <p:grpSpPr>
          <a:xfrm>
            <a:off x="3326165" y="4144086"/>
            <a:ext cx="2583179" cy="1977754"/>
            <a:chOff x="6616805" y="4144086"/>
            <a:chExt cx="2583179" cy="1977754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B5B34B27-1AC6-FFB0-F920-544B08C9E0B6}"/>
                </a:ext>
              </a:extLst>
            </p:cNvPr>
            <p:cNvSpPr/>
            <p:nvPr/>
          </p:nvSpPr>
          <p:spPr>
            <a:xfrm>
              <a:off x="6616805" y="4409853"/>
              <a:ext cx="2583179" cy="1711987"/>
            </a:xfrm>
            <a:prstGeom prst="roundRect">
              <a:avLst>
                <a:gd name="adj" fmla="val 46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BECD2955-89E1-6CD7-43C2-D340B660F2BA}"/>
                </a:ext>
              </a:extLst>
            </p:cNvPr>
            <p:cNvSpPr/>
            <p:nvPr/>
          </p:nvSpPr>
          <p:spPr>
            <a:xfrm>
              <a:off x="6616805" y="4144086"/>
              <a:ext cx="2583179" cy="2657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또래간 가해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/</a:t>
              </a:r>
              <a:r>
                <a:rPr lang="ko-KR" altLang="en-US" sz="1050" b="1" dirty="0">
                  <a:solidFill>
                    <a:schemeClr val="tx1"/>
                  </a:solidFill>
                </a:rPr>
                <a:t>피해와 심리적 특성 비교</a:t>
              </a:r>
            </a:p>
          </p:txBody>
        </p:sp>
      </p:grp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6A3EA14-C6CB-E266-DEC4-22D9AEF437B0}"/>
              </a:ext>
            </a:extLst>
          </p:cNvPr>
          <p:cNvSpPr/>
          <p:nvPr/>
        </p:nvSpPr>
        <p:spPr>
          <a:xfrm>
            <a:off x="375525" y="1481499"/>
            <a:ext cx="2654723" cy="4966817"/>
          </a:xfrm>
          <a:prstGeom prst="roundRect">
            <a:avLst>
              <a:gd name="adj" fmla="val 2871"/>
            </a:avLst>
          </a:prstGeom>
          <a:solidFill>
            <a:srgbClr val="E5EEF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FC7EF90-A0BD-A3E3-37FB-8F7F8B4C624B}"/>
              </a:ext>
            </a:extLst>
          </p:cNvPr>
          <p:cNvGrpSpPr/>
          <p:nvPr/>
        </p:nvGrpSpPr>
        <p:grpSpPr>
          <a:xfrm>
            <a:off x="574896" y="1693912"/>
            <a:ext cx="2239408" cy="1754054"/>
            <a:chOff x="588458" y="1630287"/>
            <a:chExt cx="2239408" cy="1754054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4D901399-FA7F-2136-0A79-34CE0D779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58" y="1630767"/>
              <a:ext cx="0" cy="274234"/>
            </a:xfrm>
            <a:prstGeom prst="line">
              <a:avLst/>
            </a:prstGeom>
            <a:ln w="57150">
              <a:solidFill>
                <a:srgbClr val="387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00D1F25-0CB0-2CC0-D299-ECA152C1B084}"/>
                </a:ext>
              </a:extLst>
            </p:cNvPr>
            <p:cNvSpPr/>
            <p:nvPr/>
          </p:nvSpPr>
          <p:spPr>
            <a:xfrm>
              <a:off x="720165" y="1630287"/>
              <a:ext cx="2107701" cy="274235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100" b="1" dirty="0">
                  <a:solidFill>
                    <a:schemeClr val="tx1"/>
                  </a:solidFill>
                </a:rPr>
                <a:t>또래지위와 사회적 행동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F9AE45B-51A1-62F4-F956-3DB776C343BF}"/>
                </a:ext>
              </a:extLst>
            </p:cNvPr>
            <p:cNvSpPr txBox="1"/>
            <p:nvPr/>
          </p:nvSpPr>
          <p:spPr>
            <a:xfrm>
              <a:off x="654851" y="2083087"/>
              <a:ext cx="1787093" cy="13012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지각된 인기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사회적 선호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외현적 공격성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 err="1"/>
                <a:t>친사회성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인기추구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인기상실불안</a:t>
              </a:r>
              <a:endParaRPr lang="en-US" altLang="ko-KR" sz="1100" b="1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3E1333B-3385-5A6A-BC5E-6D087F7080CD}"/>
              </a:ext>
            </a:extLst>
          </p:cNvPr>
          <p:cNvGrpSpPr/>
          <p:nvPr/>
        </p:nvGrpSpPr>
        <p:grpSpPr>
          <a:xfrm>
            <a:off x="420972" y="4144086"/>
            <a:ext cx="2583179" cy="1977754"/>
            <a:chOff x="6616805" y="4144086"/>
            <a:chExt cx="2583179" cy="197775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7D88698D-EAC1-D2D4-17A9-A8673C91F259}"/>
                </a:ext>
              </a:extLst>
            </p:cNvPr>
            <p:cNvSpPr/>
            <p:nvPr/>
          </p:nvSpPr>
          <p:spPr>
            <a:xfrm>
              <a:off x="6616805" y="4409853"/>
              <a:ext cx="2583179" cy="1711987"/>
            </a:xfrm>
            <a:prstGeom prst="roundRect">
              <a:avLst>
                <a:gd name="adj" fmla="val 46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CA476B0-0DD9-E6F3-5AEE-0266DC07AEB7}"/>
                </a:ext>
              </a:extLst>
            </p:cNvPr>
            <p:cNvSpPr/>
            <p:nvPr/>
          </p:nvSpPr>
          <p:spPr>
            <a:xfrm>
              <a:off x="6616805" y="4144086"/>
              <a:ext cx="2583179" cy="2657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또래간 평가와 본인의 사회적 수준 비교</a:t>
              </a:r>
            </a:p>
          </p:txBody>
        </p:sp>
      </p:grpSp>
      <p:graphicFrame>
        <p:nvGraphicFramePr>
          <p:cNvPr id="57" name="차트 56">
            <a:extLst>
              <a:ext uri="{FF2B5EF4-FFF2-40B4-BE49-F238E27FC236}">
                <a16:creationId xmlns:a16="http://schemas.microsoft.com/office/drawing/2014/main" id="{7B56F985-FA34-49E0-B022-D516777F10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513677"/>
              </p:ext>
            </p:extLst>
          </p:nvPr>
        </p:nvGraphicFramePr>
        <p:xfrm>
          <a:off x="304950" y="4294465"/>
          <a:ext cx="2699201" cy="1827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8" name="차트 57">
            <a:extLst>
              <a:ext uri="{FF2B5EF4-FFF2-40B4-BE49-F238E27FC236}">
                <a16:creationId xmlns:a16="http://schemas.microsoft.com/office/drawing/2014/main" id="{A81AC7E6-3CA5-4773-BD64-F4C0CC9057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143341"/>
              </p:ext>
            </p:extLst>
          </p:nvPr>
        </p:nvGraphicFramePr>
        <p:xfrm>
          <a:off x="3282252" y="4294465"/>
          <a:ext cx="2627092" cy="182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9" name="차트 58">
            <a:extLst>
              <a:ext uri="{FF2B5EF4-FFF2-40B4-BE49-F238E27FC236}">
                <a16:creationId xmlns:a16="http://schemas.microsoft.com/office/drawing/2014/main" id="{69CB1E1C-FFB7-49EA-98A4-041B25365A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747115"/>
              </p:ext>
            </p:extLst>
          </p:nvPr>
        </p:nvGraphicFramePr>
        <p:xfrm>
          <a:off x="6165952" y="4294464"/>
          <a:ext cx="2654723" cy="182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1" name="차트 60">
            <a:extLst>
              <a:ext uri="{FF2B5EF4-FFF2-40B4-BE49-F238E27FC236}">
                <a16:creationId xmlns:a16="http://schemas.microsoft.com/office/drawing/2014/main" id="{DE396170-21B4-4649-BDFE-93A2AFB37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410144"/>
              </p:ext>
            </p:extLst>
          </p:nvPr>
        </p:nvGraphicFramePr>
        <p:xfrm>
          <a:off x="9091104" y="4164722"/>
          <a:ext cx="2689087" cy="813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2" name="차트 61">
            <a:extLst>
              <a:ext uri="{FF2B5EF4-FFF2-40B4-BE49-F238E27FC236}">
                <a16:creationId xmlns:a16="http://schemas.microsoft.com/office/drawing/2014/main" id="{E99E4B9C-1ED5-AA6F-9CB7-FB27171B5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198878"/>
              </p:ext>
            </p:extLst>
          </p:nvPr>
        </p:nvGraphicFramePr>
        <p:xfrm>
          <a:off x="9091104" y="4755172"/>
          <a:ext cx="2689087" cy="815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097" name="차트 4096">
            <a:extLst>
              <a:ext uri="{FF2B5EF4-FFF2-40B4-BE49-F238E27FC236}">
                <a16:creationId xmlns:a16="http://schemas.microsoft.com/office/drawing/2014/main" id="{3AC07443-DCE8-735D-474F-93E05A642A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347788"/>
              </p:ext>
            </p:extLst>
          </p:nvPr>
        </p:nvGraphicFramePr>
        <p:xfrm>
          <a:off x="9091104" y="5376501"/>
          <a:ext cx="2689087" cy="813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23259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52EB0-894B-8809-6EA6-059B56127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>
            <a:extLst>
              <a:ext uri="{FF2B5EF4-FFF2-40B4-BE49-F238E27FC236}">
                <a16:creationId xmlns:a16="http://schemas.microsoft.com/office/drawing/2014/main" id="{5F058F48-80B7-7D20-6428-1D9B41D7B2ED}"/>
              </a:ext>
            </a:extLst>
          </p:cNvPr>
          <p:cNvSpPr txBox="1"/>
          <p:nvPr/>
        </p:nvSpPr>
        <p:spPr>
          <a:xfrm>
            <a:off x="558800" y="516467"/>
            <a:ext cx="2269067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1333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또래관계 기획</a:t>
            </a:r>
            <a:endParaRPr lang="en-US" sz="1333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9E522A0F-91CD-7CCD-49BD-65DD1A810C0E}"/>
              </a:ext>
            </a:extLst>
          </p:cNvPr>
          <p:cNvSpPr txBox="1"/>
          <p:nvPr/>
        </p:nvSpPr>
        <p:spPr>
          <a:xfrm>
            <a:off x="9199984" y="516467"/>
            <a:ext cx="2433216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㈜</a:t>
            </a:r>
            <a:r>
              <a:rPr lang="ko-KR" altLang="en-US" sz="1200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인싸이트</a:t>
            </a: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X </a:t>
            </a:r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Shuffle to Learn LAB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27B09D07-8884-74EF-92D4-93257556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26" y="626533"/>
            <a:ext cx="6604000" cy="8467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76A815CB-15F5-AA31-1ECB-7B6C9CCFB152}"/>
              </a:ext>
            </a:extLst>
          </p:cNvPr>
          <p:cNvSpPr txBox="1"/>
          <p:nvPr/>
        </p:nvSpPr>
        <p:spPr>
          <a:xfrm>
            <a:off x="558800" y="1007367"/>
            <a:ext cx="1969796" cy="3936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000" dirty="0">
                <a:solidFill>
                  <a:srgbClr val="000000"/>
                </a:solidFill>
                <a:ea typeface="Pretendard SemiBold"/>
              </a:rPr>
              <a:t>또래 네트워크</a:t>
            </a:r>
            <a:endParaRPr lang="ko-KR" altLang="en-US" sz="2000" dirty="0">
              <a:solidFill>
                <a:srgbClr val="3C3A79"/>
              </a:solidFill>
              <a:ea typeface="Pretendard SemiBold"/>
            </a:endParaRPr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17A79D48-2486-432E-05E3-74AE4BC7E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59" y="926933"/>
            <a:ext cx="160867" cy="160867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B35A39-73E3-666B-84BA-83425E35C296}"/>
              </a:ext>
            </a:extLst>
          </p:cNvPr>
          <p:cNvSpPr/>
          <p:nvPr/>
        </p:nvSpPr>
        <p:spPr>
          <a:xfrm>
            <a:off x="375525" y="1481499"/>
            <a:ext cx="8171575" cy="4966817"/>
          </a:xfrm>
          <a:prstGeom prst="roundRect">
            <a:avLst>
              <a:gd name="adj" fmla="val 992"/>
            </a:avLst>
          </a:prstGeom>
          <a:solidFill>
            <a:srgbClr val="E5EEF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4154" name="사각형: 둥근 모서리 4153">
            <a:extLst>
              <a:ext uri="{FF2B5EF4-FFF2-40B4-BE49-F238E27FC236}">
                <a16:creationId xmlns:a16="http://schemas.microsoft.com/office/drawing/2014/main" id="{EC226E3D-85F8-ABB0-045D-25D50FA060D8}"/>
              </a:ext>
            </a:extLst>
          </p:cNvPr>
          <p:cNvSpPr/>
          <p:nvPr/>
        </p:nvSpPr>
        <p:spPr>
          <a:xfrm>
            <a:off x="868074" y="5644908"/>
            <a:ext cx="3367606" cy="473638"/>
          </a:xfrm>
          <a:prstGeom prst="roundRect">
            <a:avLst>
              <a:gd name="adj" fmla="val 1537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130" name="사각형: 둥근 모서리 4129">
            <a:extLst>
              <a:ext uri="{FF2B5EF4-FFF2-40B4-BE49-F238E27FC236}">
                <a16:creationId xmlns:a16="http://schemas.microsoft.com/office/drawing/2014/main" id="{A22FA3C9-84E8-D4A7-C6E4-A99EB6232BC1}"/>
              </a:ext>
            </a:extLst>
          </p:cNvPr>
          <p:cNvSpPr/>
          <p:nvPr/>
        </p:nvSpPr>
        <p:spPr>
          <a:xfrm>
            <a:off x="868074" y="3083358"/>
            <a:ext cx="3367606" cy="2806441"/>
          </a:xfrm>
          <a:prstGeom prst="roundRect">
            <a:avLst>
              <a:gd name="adj" fmla="val 46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3543E10-6AFF-0071-5A10-56ED9D7AAF57}"/>
              </a:ext>
            </a:extLst>
          </p:cNvPr>
          <p:cNvSpPr/>
          <p:nvPr/>
        </p:nvSpPr>
        <p:spPr>
          <a:xfrm>
            <a:off x="8950326" y="1481499"/>
            <a:ext cx="2866149" cy="4966817"/>
          </a:xfrm>
          <a:prstGeom prst="roundRect">
            <a:avLst>
              <a:gd name="adj" fmla="val 2557"/>
            </a:avLst>
          </a:prstGeom>
          <a:solidFill>
            <a:srgbClr val="E5EEF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BAEDA77-5683-D1BF-6061-FBE78E186457}"/>
              </a:ext>
            </a:extLst>
          </p:cNvPr>
          <p:cNvGrpSpPr/>
          <p:nvPr/>
        </p:nvGrpSpPr>
        <p:grpSpPr>
          <a:xfrm>
            <a:off x="574896" y="1693912"/>
            <a:ext cx="2239408" cy="1230278"/>
            <a:chOff x="588458" y="1630287"/>
            <a:chExt cx="2239408" cy="123027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79E87D3-D88C-418F-2D0F-DA4BEB19E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58" y="1630767"/>
              <a:ext cx="0" cy="274234"/>
            </a:xfrm>
            <a:prstGeom prst="line">
              <a:avLst/>
            </a:prstGeom>
            <a:ln w="57150">
              <a:solidFill>
                <a:srgbClr val="387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F29E572C-AE80-B7F2-1A13-EA4BBEDB162A}"/>
                </a:ext>
              </a:extLst>
            </p:cNvPr>
            <p:cNvSpPr/>
            <p:nvPr/>
          </p:nvSpPr>
          <p:spPr>
            <a:xfrm>
              <a:off x="720165" y="1630287"/>
              <a:ext cx="2107701" cy="274235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100" b="1" dirty="0">
                  <a:solidFill>
                    <a:schemeClr val="tx1"/>
                  </a:solidFill>
                </a:rPr>
                <a:t>또래관계 네트워크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CDC096-D808-D18F-D3E0-541097E7EB13}"/>
                </a:ext>
              </a:extLst>
            </p:cNvPr>
            <p:cNvSpPr txBox="1"/>
            <p:nvPr/>
          </p:nvSpPr>
          <p:spPr>
            <a:xfrm>
              <a:off x="654851" y="1999432"/>
              <a:ext cx="1787093" cy="86113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친구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학습 친구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협동하는 친구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선망하는 친구</a:t>
              </a:r>
              <a:endParaRPr lang="en-US" altLang="ko-KR" sz="1100" b="1" dirty="0"/>
            </a:p>
          </p:txBody>
        </p:sp>
      </p:grpSp>
      <p:grpSp>
        <p:nvGrpSpPr>
          <p:cNvPr id="4200" name="그룹 4199">
            <a:extLst>
              <a:ext uri="{FF2B5EF4-FFF2-40B4-BE49-F238E27FC236}">
                <a16:creationId xmlns:a16="http://schemas.microsoft.com/office/drawing/2014/main" id="{118B8CAD-AA23-96C0-3FE2-304686425A3C}"/>
              </a:ext>
            </a:extLst>
          </p:cNvPr>
          <p:cNvGrpSpPr/>
          <p:nvPr/>
        </p:nvGrpSpPr>
        <p:grpSpPr>
          <a:xfrm>
            <a:off x="996778" y="3462663"/>
            <a:ext cx="2525937" cy="2210073"/>
            <a:chOff x="1002974" y="3351986"/>
            <a:chExt cx="3018755" cy="2527222"/>
          </a:xfrm>
        </p:grpSpPr>
        <p:sp>
          <p:nvSpPr>
            <p:cNvPr id="10" name="순서도: 연결자 9">
              <a:extLst>
                <a:ext uri="{FF2B5EF4-FFF2-40B4-BE49-F238E27FC236}">
                  <a16:creationId xmlns:a16="http://schemas.microsoft.com/office/drawing/2014/main" id="{208B7FD3-286E-94D3-E472-B8445C2BBC50}"/>
                </a:ext>
              </a:extLst>
            </p:cNvPr>
            <p:cNvSpPr/>
            <p:nvPr/>
          </p:nvSpPr>
          <p:spPr>
            <a:xfrm>
              <a:off x="3697729" y="4779923"/>
              <a:ext cx="324000" cy="32400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D7C24134-A842-674F-4C6E-AC224135662A}"/>
                </a:ext>
              </a:extLst>
            </p:cNvPr>
            <p:cNvSpPr/>
            <p:nvPr/>
          </p:nvSpPr>
          <p:spPr>
            <a:xfrm>
              <a:off x="3120677" y="5555208"/>
              <a:ext cx="324000" cy="324000"/>
            </a:xfrm>
            <a:prstGeom prst="flowChartConnector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연결자 12">
              <a:extLst>
                <a:ext uri="{FF2B5EF4-FFF2-40B4-BE49-F238E27FC236}">
                  <a16:creationId xmlns:a16="http://schemas.microsoft.com/office/drawing/2014/main" id="{2B20CF24-8EA3-36B6-EBF8-7B8521510645}"/>
                </a:ext>
              </a:extLst>
            </p:cNvPr>
            <p:cNvSpPr/>
            <p:nvPr/>
          </p:nvSpPr>
          <p:spPr>
            <a:xfrm>
              <a:off x="2249922" y="4518673"/>
              <a:ext cx="324000" cy="32400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순서도: 연결자 13">
              <a:extLst>
                <a:ext uri="{FF2B5EF4-FFF2-40B4-BE49-F238E27FC236}">
                  <a16:creationId xmlns:a16="http://schemas.microsoft.com/office/drawing/2014/main" id="{5F881039-D032-2E97-9FD4-EEC3C1E8DD74}"/>
                </a:ext>
              </a:extLst>
            </p:cNvPr>
            <p:cNvSpPr/>
            <p:nvPr/>
          </p:nvSpPr>
          <p:spPr>
            <a:xfrm>
              <a:off x="1501777" y="5329654"/>
              <a:ext cx="324000" cy="32400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94F949C4-AAAD-0EE5-A312-221FB5CBDD0A}"/>
                </a:ext>
              </a:extLst>
            </p:cNvPr>
            <p:cNvSpPr/>
            <p:nvPr/>
          </p:nvSpPr>
          <p:spPr>
            <a:xfrm>
              <a:off x="1002974" y="3805196"/>
              <a:ext cx="324000" cy="324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E4DBA06F-EC66-6D85-1893-E10ECBDE5061}"/>
                </a:ext>
              </a:extLst>
            </p:cNvPr>
            <p:cNvSpPr/>
            <p:nvPr/>
          </p:nvSpPr>
          <p:spPr>
            <a:xfrm>
              <a:off x="2836623" y="3351986"/>
              <a:ext cx="324000" cy="32400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651E1938-DFB9-FAE2-92E3-B03104E0CF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4480" y="4086051"/>
              <a:ext cx="894129" cy="5369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E1DC350C-E1B2-8964-7F0D-E00F2EF2DBFB}"/>
                </a:ext>
              </a:extLst>
            </p:cNvPr>
            <p:cNvSpPr/>
            <p:nvPr/>
          </p:nvSpPr>
          <p:spPr>
            <a:xfrm>
              <a:off x="3472952" y="3771424"/>
              <a:ext cx="324000" cy="324000"/>
            </a:xfrm>
            <a:prstGeom prst="flowChartConnector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FD18AD9-8707-27D1-EC28-EB9DD0F6B56A}"/>
                </a:ext>
              </a:extLst>
            </p:cNvPr>
            <p:cNvCxnSpPr>
              <a:cxnSpLocks/>
            </p:cNvCxnSpPr>
            <p:nvPr/>
          </p:nvCxnSpPr>
          <p:spPr>
            <a:xfrm>
              <a:off x="2614654" y="4730479"/>
              <a:ext cx="1020298" cy="141744"/>
            </a:xfrm>
            <a:prstGeom prst="line">
              <a:avLst/>
            </a:prstGeom>
            <a:ln w="12700"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B48A918-5919-32CB-68F1-B4B07CF87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9811" y="3675200"/>
              <a:ext cx="410927" cy="804759"/>
            </a:xfrm>
            <a:prstGeom prst="line">
              <a:avLst/>
            </a:prstGeom>
            <a:ln w="12700">
              <a:solidFill>
                <a:srgbClr val="00B05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A1496E2-4F70-78F2-4379-E618A9654398}"/>
                </a:ext>
              </a:extLst>
            </p:cNvPr>
            <p:cNvCxnSpPr>
              <a:cxnSpLocks/>
            </p:cNvCxnSpPr>
            <p:nvPr/>
          </p:nvCxnSpPr>
          <p:spPr>
            <a:xfrm>
              <a:off x="1352050" y="4095424"/>
              <a:ext cx="897872" cy="464968"/>
            </a:xfrm>
            <a:prstGeom prst="line">
              <a:avLst/>
            </a:prstGeom>
            <a:ln w="12700"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F19E911-DD57-A248-6953-F82D027FE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536" y="4816849"/>
              <a:ext cx="475944" cy="566951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E0BECC9-0D7F-2F12-9ECD-43F2A32A81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1877" y="4850992"/>
              <a:ext cx="620475" cy="704216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5758012-00B0-8EBA-45B1-6EC588C779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0016" y="4793192"/>
              <a:ext cx="620475" cy="704216"/>
            </a:xfrm>
            <a:prstGeom prst="line">
              <a:avLst/>
            </a:prstGeom>
            <a:ln w="12700">
              <a:solidFill>
                <a:srgbClr val="00B05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직선 연결선 4096">
              <a:extLst>
                <a:ext uri="{FF2B5EF4-FFF2-40B4-BE49-F238E27FC236}">
                  <a16:creationId xmlns:a16="http://schemas.microsoft.com/office/drawing/2014/main" id="{68BA425D-08FF-DB44-B236-FA42A1063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4483" y="4023805"/>
              <a:ext cx="808316" cy="478099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0" name="직선 연결선 4109">
              <a:extLst>
                <a:ext uri="{FF2B5EF4-FFF2-40B4-BE49-F238E27FC236}">
                  <a16:creationId xmlns:a16="http://schemas.microsoft.com/office/drawing/2014/main" id="{DC2BCF26-8423-F3C7-3120-F58B8A3592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7884" y="4102693"/>
              <a:ext cx="138136" cy="62172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3" name="직선 연결선 4112">
              <a:extLst>
                <a:ext uri="{FF2B5EF4-FFF2-40B4-BE49-F238E27FC236}">
                  <a16:creationId xmlns:a16="http://schemas.microsoft.com/office/drawing/2014/main" id="{25573914-2FA6-F43C-DCAC-5170342518E2}"/>
                </a:ext>
              </a:extLst>
            </p:cNvPr>
            <p:cNvCxnSpPr>
              <a:cxnSpLocks/>
            </p:cNvCxnSpPr>
            <p:nvPr/>
          </p:nvCxnSpPr>
          <p:spPr>
            <a:xfrm>
              <a:off x="3645270" y="4125006"/>
              <a:ext cx="135866" cy="599407"/>
            </a:xfrm>
            <a:prstGeom prst="line">
              <a:avLst/>
            </a:prstGeom>
            <a:ln w="12700">
              <a:solidFill>
                <a:srgbClr val="00B05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6" name="직선 연결선 4115">
              <a:extLst>
                <a:ext uri="{FF2B5EF4-FFF2-40B4-BE49-F238E27FC236}">
                  <a16:creationId xmlns:a16="http://schemas.microsoft.com/office/drawing/2014/main" id="{C2DD7EE1-AB54-F7D6-5764-B6649B6487C8}"/>
                </a:ext>
              </a:extLst>
            </p:cNvPr>
            <p:cNvCxnSpPr>
              <a:cxnSpLocks/>
            </p:cNvCxnSpPr>
            <p:nvPr/>
          </p:nvCxnSpPr>
          <p:spPr>
            <a:xfrm>
              <a:off x="1846695" y="5555208"/>
              <a:ext cx="1198505" cy="133964"/>
            </a:xfrm>
            <a:prstGeom prst="line">
              <a:avLst/>
            </a:prstGeom>
            <a:ln w="12700">
              <a:solidFill>
                <a:srgbClr val="00B05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9" name="직선 연결선 4118">
              <a:extLst>
                <a:ext uri="{FF2B5EF4-FFF2-40B4-BE49-F238E27FC236}">
                  <a16:creationId xmlns:a16="http://schemas.microsoft.com/office/drawing/2014/main" id="{002D9C95-EFDF-EF50-27B6-36222613B0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1800" y="4226521"/>
              <a:ext cx="333690" cy="1103133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2" name="직선 연결선 4121">
              <a:extLst>
                <a:ext uri="{FF2B5EF4-FFF2-40B4-BE49-F238E27FC236}">
                  <a16:creationId xmlns:a16="http://schemas.microsoft.com/office/drawing/2014/main" id="{00B4B7E5-3C34-2193-24C9-3BB72FBAA7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1298" y="4162967"/>
              <a:ext cx="1721089" cy="1481545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5" name="직선 연결선 4124">
              <a:extLst>
                <a:ext uri="{FF2B5EF4-FFF2-40B4-BE49-F238E27FC236}">
                  <a16:creationId xmlns:a16="http://schemas.microsoft.com/office/drawing/2014/main" id="{3D96F0AD-A720-BC18-BE11-B4D385706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4537" y="3966891"/>
              <a:ext cx="2028262" cy="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8" name="직선 연결선 4127">
              <a:extLst>
                <a:ext uri="{FF2B5EF4-FFF2-40B4-BE49-F238E27FC236}">
                  <a16:creationId xmlns:a16="http://schemas.microsoft.com/office/drawing/2014/main" id="{FB64E72B-CA53-F7CA-729D-B423CA11E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4537" y="3847624"/>
              <a:ext cx="2028262" cy="0"/>
            </a:xfrm>
            <a:prstGeom prst="line">
              <a:avLst/>
            </a:prstGeom>
            <a:ln w="12700"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47" name="그룹 4146">
            <a:extLst>
              <a:ext uri="{FF2B5EF4-FFF2-40B4-BE49-F238E27FC236}">
                <a16:creationId xmlns:a16="http://schemas.microsoft.com/office/drawing/2014/main" id="{08BBBE51-B0A7-5A2B-BF63-8F572774F6D3}"/>
              </a:ext>
            </a:extLst>
          </p:cNvPr>
          <p:cNvGrpSpPr/>
          <p:nvPr/>
        </p:nvGrpSpPr>
        <p:grpSpPr>
          <a:xfrm>
            <a:off x="2689410" y="5938457"/>
            <a:ext cx="634005" cy="127856"/>
            <a:chOff x="2750867" y="2283443"/>
            <a:chExt cx="634005" cy="127856"/>
          </a:xfrm>
        </p:grpSpPr>
        <p:cxnSp>
          <p:nvCxnSpPr>
            <p:cNvPr id="4134" name="직선 연결선 4133">
              <a:extLst>
                <a:ext uri="{FF2B5EF4-FFF2-40B4-BE49-F238E27FC236}">
                  <a16:creationId xmlns:a16="http://schemas.microsoft.com/office/drawing/2014/main" id="{A01B7D8E-19E3-EABD-D9D7-C112B0804B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867" y="2339225"/>
              <a:ext cx="311520" cy="0"/>
            </a:xfrm>
            <a:prstGeom prst="line">
              <a:avLst/>
            </a:prstGeom>
            <a:ln w="12700"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3" name="TextBox 4142">
              <a:extLst>
                <a:ext uri="{FF2B5EF4-FFF2-40B4-BE49-F238E27FC236}">
                  <a16:creationId xmlns:a16="http://schemas.microsoft.com/office/drawing/2014/main" id="{663423BF-B3DD-42EC-F1B8-C65B8610C110}"/>
                </a:ext>
              </a:extLst>
            </p:cNvPr>
            <p:cNvSpPr txBox="1"/>
            <p:nvPr/>
          </p:nvSpPr>
          <p:spPr>
            <a:xfrm>
              <a:off x="3096863" y="2283443"/>
              <a:ext cx="288009" cy="1278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700" b="1" dirty="0"/>
                <a:t>선망</a:t>
              </a:r>
              <a:endParaRPr lang="en-US" altLang="ko-KR" sz="700" b="1" dirty="0"/>
            </a:p>
          </p:txBody>
        </p:sp>
      </p:grpSp>
      <p:grpSp>
        <p:nvGrpSpPr>
          <p:cNvPr id="4148" name="그룹 4147">
            <a:extLst>
              <a:ext uri="{FF2B5EF4-FFF2-40B4-BE49-F238E27FC236}">
                <a16:creationId xmlns:a16="http://schemas.microsoft.com/office/drawing/2014/main" id="{BBD43788-8FB8-518D-FB6F-940B80D4C95B}"/>
              </a:ext>
            </a:extLst>
          </p:cNvPr>
          <p:cNvGrpSpPr/>
          <p:nvPr/>
        </p:nvGrpSpPr>
        <p:grpSpPr>
          <a:xfrm>
            <a:off x="1541496" y="5938457"/>
            <a:ext cx="634005" cy="127856"/>
            <a:chOff x="2750867" y="2421522"/>
            <a:chExt cx="634005" cy="127856"/>
          </a:xfrm>
        </p:grpSpPr>
        <p:cxnSp>
          <p:nvCxnSpPr>
            <p:cNvPr id="4133" name="직선 연결선 4132">
              <a:extLst>
                <a:ext uri="{FF2B5EF4-FFF2-40B4-BE49-F238E27FC236}">
                  <a16:creationId xmlns:a16="http://schemas.microsoft.com/office/drawing/2014/main" id="{BCBFA5A7-7872-BA85-30A9-78BE83C12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867" y="2487833"/>
              <a:ext cx="311520" cy="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4" name="TextBox 4143">
              <a:extLst>
                <a:ext uri="{FF2B5EF4-FFF2-40B4-BE49-F238E27FC236}">
                  <a16:creationId xmlns:a16="http://schemas.microsoft.com/office/drawing/2014/main" id="{7A50F894-ED1C-6D82-80F1-E06392E06D1A}"/>
                </a:ext>
              </a:extLst>
            </p:cNvPr>
            <p:cNvSpPr txBox="1"/>
            <p:nvPr/>
          </p:nvSpPr>
          <p:spPr>
            <a:xfrm>
              <a:off x="3096863" y="2421522"/>
              <a:ext cx="288009" cy="1278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700" b="1" dirty="0"/>
                <a:t>학습</a:t>
              </a:r>
              <a:endParaRPr lang="en-US" altLang="ko-KR" sz="700" b="1" dirty="0"/>
            </a:p>
          </p:txBody>
        </p:sp>
      </p:grpSp>
      <p:grpSp>
        <p:nvGrpSpPr>
          <p:cNvPr id="4149" name="그룹 4148">
            <a:extLst>
              <a:ext uri="{FF2B5EF4-FFF2-40B4-BE49-F238E27FC236}">
                <a16:creationId xmlns:a16="http://schemas.microsoft.com/office/drawing/2014/main" id="{F51FF713-7945-A6CF-990D-2CDA83A3DEB2}"/>
              </a:ext>
            </a:extLst>
          </p:cNvPr>
          <p:cNvGrpSpPr/>
          <p:nvPr/>
        </p:nvGrpSpPr>
        <p:grpSpPr>
          <a:xfrm>
            <a:off x="2111379" y="5938457"/>
            <a:ext cx="634005" cy="127856"/>
            <a:chOff x="2750867" y="2559773"/>
            <a:chExt cx="634005" cy="127856"/>
          </a:xfrm>
        </p:grpSpPr>
        <p:cxnSp>
          <p:nvCxnSpPr>
            <p:cNvPr id="4132" name="직선 연결선 4131">
              <a:extLst>
                <a:ext uri="{FF2B5EF4-FFF2-40B4-BE49-F238E27FC236}">
                  <a16:creationId xmlns:a16="http://schemas.microsoft.com/office/drawing/2014/main" id="{91DEE63B-4DFA-8A0D-14D9-C7954B957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867" y="2635606"/>
              <a:ext cx="311520" cy="0"/>
            </a:xfrm>
            <a:prstGeom prst="line">
              <a:avLst/>
            </a:prstGeom>
            <a:ln w="12700">
              <a:solidFill>
                <a:srgbClr val="00B05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5" name="TextBox 4144">
              <a:extLst>
                <a:ext uri="{FF2B5EF4-FFF2-40B4-BE49-F238E27FC236}">
                  <a16:creationId xmlns:a16="http://schemas.microsoft.com/office/drawing/2014/main" id="{7496CB87-24F0-C40B-EDBB-954110EC326B}"/>
                </a:ext>
              </a:extLst>
            </p:cNvPr>
            <p:cNvSpPr txBox="1"/>
            <p:nvPr/>
          </p:nvSpPr>
          <p:spPr>
            <a:xfrm>
              <a:off x="3096863" y="2559773"/>
              <a:ext cx="288009" cy="1278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700" b="1" dirty="0"/>
                <a:t>협동</a:t>
              </a:r>
              <a:endParaRPr lang="en-US" altLang="ko-KR" sz="700" b="1" dirty="0"/>
            </a:p>
          </p:txBody>
        </p:sp>
      </p:grpSp>
      <p:grpSp>
        <p:nvGrpSpPr>
          <p:cNvPr id="4151" name="그룹 4150">
            <a:extLst>
              <a:ext uri="{FF2B5EF4-FFF2-40B4-BE49-F238E27FC236}">
                <a16:creationId xmlns:a16="http://schemas.microsoft.com/office/drawing/2014/main" id="{8225A345-FB84-7F6B-312B-20FD26EE3CFD}"/>
              </a:ext>
            </a:extLst>
          </p:cNvPr>
          <p:cNvGrpSpPr/>
          <p:nvPr/>
        </p:nvGrpSpPr>
        <p:grpSpPr>
          <a:xfrm>
            <a:off x="972097" y="5938457"/>
            <a:ext cx="634005" cy="127856"/>
            <a:chOff x="2750867" y="2697852"/>
            <a:chExt cx="634005" cy="127856"/>
          </a:xfrm>
        </p:grpSpPr>
        <p:cxnSp>
          <p:nvCxnSpPr>
            <p:cNvPr id="4152" name="직선 연결선 4151">
              <a:extLst>
                <a:ext uri="{FF2B5EF4-FFF2-40B4-BE49-F238E27FC236}">
                  <a16:creationId xmlns:a16="http://schemas.microsoft.com/office/drawing/2014/main" id="{4040639A-5BF1-9552-67B1-CE1D5A65C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867" y="2763691"/>
              <a:ext cx="3115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3" name="TextBox 4152">
              <a:extLst>
                <a:ext uri="{FF2B5EF4-FFF2-40B4-BE49-F238E27FC236}">
                  <a16:creationId xmlns:a16="http://schemas.microsoft.com/office/drawing/2014/main" id="{3C9281D3-59F1-6180-E2D8-FE45E0B52ACB}"/>
                </a:ext>
              </a:extLst>
            </p:cNvPr>
            <p:cNvSpPr txBox="1"/>
            <p:nvPr/>
          </p:nvSpPr>
          <p:spPr>
            <a:xfrm>
              <a:off x="3096863" y="2697852"/>
              <a:ext cx="288009" cy="1278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700" b="1" dirty="0"/>
                <a:t>친구</a:t>
              </a:r>
              <a:endParaRPr lang="en-US" altLang="ko-KR" sz="700" b="1" dirty="0"/>
            </a:p>
          </p:txBody>
        </p:sp>
      </p:grpSp>
      <p:sp>
        <p:nvSpPr>
          <p:cNvPr id="4158" name="TextBox 4157">
            <a:extLst>
              <a:ext uri="{FF2B5EF4-FFF2-40B4-BE49-F238E27FC236}">
                <a16:creationId xmlns:a16="http://schemas.microsoft.com/office/drawing/2014/main" id="{3468F929-92CF-2E8D-0157-F1BA163BB56B}"/>
              </a:ext>
            </a:extLst>
          </p:cNvPr>
          <p:cNvSpPr txBox="1"/>
          <p:nvPr/>
        </p:nvSpPr>
        <p:spPr>
          <a:xfrm>
            <a:off x="958373" y="3120126"/>
            <a:ext cx="1117758" cy="2009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전체 네트워크</a:t>
            </a:r>
            <a:endParaRPr lang="en-US" altLang="ko-KR" sz="1100" b="1" dirty="0"/>
          </a:p>
        </p:txBody>
      </p:sp>
      <p:grpSp>
        <p:nvGrpSpPr>
          <p:cNvPr id="4206" name="그룹 4205">
            <a:extLst>
              <a:ext uri="{FF2B5EF4-FFF2-40B4-BE49-F238E27FC236}">
                <a16:creationId xmlns:a16="http://schemas.microsoft.com/office/drawing/2014/main" id="{FB7C5012-EA11-3BA6-7404-A08CA0DF3D36}"/>
              </a:ext>
            </a:extLst>
          </p:cNvPr>
          <p:cNvGrpSpPr/>
          <p:nvPr/>
        </p:nvGrpSpPr>
        <p:grpSpPr>
          <a:xfrm>
            <a:off x="5208682" y="1706203"/>
            <a:ext cx="2640080" cy="2446336"/>
            <a:chOff x="4789417" y="1781662"/>
            <a:chExt cx="3367606" cy="3035188"/>
          </a:xfrm>
        </p:grpSpPr>
        <p:sp>
          <p:nvSpPr>
            <p:cNvPr id="4159" name="사각형: 둥근 모서리 4158">
              <a:extLst>
                <a:ext uri="{FF2B5EF4-FFF2-40B4-BE49-F238E27FC236}">
                  <a16:creationId xmlns:a16="http://schemas.microsoft.com/office/drawing/2014/main" id="{A28B1CD5-1312-4F5D-D941-3C1BBD111F04}"/>
                </a:ext>
              </a:extLst>
            </p:cNvPr>
            <p:cNvSpPr/>
            <p:nvPr/>
          </p:nvSpPr>
          <p:spPr>
            <a:xfrm>
              <a:off x="4789417" y="4343212"/>
              <a:ext cx="3367606" cy="473638"/>
            </a:xfrm>
            <a:prstGeom prst="roundRect">
              <a:avLst>
                <a:gd name="adj" fmla="val 1537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160" name="사각형: 둥근 모서리 4159">
              <a:extLst>
                <a:ext uri="{FF2B5EF4-FFF2-40B4-BE49-F238E27FC236}">
                  <a16:creationId xmlns:a16="http://schemas.microsoft.com/office/drawing/2014/main" id="{09B28913-F2D6-FAFE-D521-00527AD3FDEF}"/>
                </a:ext>
              </a:extLst>
            </p:cNvPr>
            <p:cNvSpPr/>
            <p:nvPr/>
          </p:nvSpPr>
          <p:spPr>
            <a:xfrm>
              <a:off x="4789417" y="1781662"/>
              <a:ext cx="3367606" cy="2806441"/>
            </a:xfrm>
            <a:prstGeom prst="roundRect">
              <a:avLst>
                <a:gd name="adj" fmla="val 46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161" name="순서도: 연결자 4160">
              <a:extLst>
                <a:ext uri="{FF2B5EF4-FFF2-40B4-BE49-F238E27FC236}">
                  <a16:creationId xmlns:a16="http://schemas.microsoft.com/office/drawing/2014/main" id="{D13A6E4F-27D6-D1FC-D5B8-E13D604FFB14}"/>
                </a:ext>
              </a:extLst>
            </p:cNvPr>
            <p:cNvSpPr/>
            <p:nvPr/>
          </p:nvSpPr>
          <p:spPr>
            <a:xfrm>
              <a:off x="7649227" y="3309784"/>
              <a:ext cx="216000" cy="21600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2" name="순서도: 연결자 4161">
              <a:extLst>
                <a:ext uri="{FF2B5EF4-FFF2-40B4-BE49-F238E27FC236}">
                  <a16:creationId xmlns:a16="http://schemas.microsoft.com/office/drawing/2014/main" id="{3F61528D-EB44-1710-F53A-BD50763EF980}"/>
                </a:ext>
              </a:extLst>
            </p:cNvPr>
            <p:cNvSpPr/>
            <p:nvPr/>
          </p:nvSpPr>
          <p:spPr>
            <a:xfrm>
              <a:off x="6995262" y="4155962"/>
              <a:ext cx="197703" cy="197703"/>
            </a:xfrm>
            <a:prstGeom prst="flowChartConnector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3" name="순서도: 연결자 4162">
              <a:extLst>
                <a:ext uri="{FF2B5EF4-FFF2-40B4-BE49-F238E27FC236}">
                  <a16:creationId xmlns:a16="http://schemas.microsoft.com/office/drawing/2014/main" id="{850B9F4B-25F3-27F6-EB02-E9FE108FA027}"/>
                </a:ext>
              </a:extLst>
            </p:cNvPr>
            <p:cNvSpPr/>
            <p:nvPr/>
          </p:nvSpPr>
          <p:spPr>
            <a:xfrm>
              <a:off x="6057633" y="3045614"/>
              <a:ext cx="444695" cy="444695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4" name="순서도: 연결자 4163">
              <a:extLst>
                <a:ext uri="{FF2B5EF4-FFF2-40B4-BE49-F238E27FC236}">
                  <a16:creationId xmlns:a16="http://schemas.microsoft.com/office/drawing/2014/main" id="{227A4D38-D6E6-557A-2E37-5CA0803BAB5E}"/>
                </a:ext>
              </a:extLst>
            </p:cNvPr>
            <p:cNvSpPr/>
            <p:nvPr/>
          </p:nvSpPr>
          <p:spPr>
            <a:xfrm>
              <a:off x="5359401" y="3908904"/>
              <a:ext cx="369159" cy="369159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5" name="순서도: 연결자 4164">
              <a:extLst>
                <a:ext uri="{FF2B5EF4-FFF2-40B4-BE49-F238E27FC236}">
                  <a16:creationId xmlns:a16="http://schemas.microsoft.com/office/drawing/2014/main" id="{DEB0B636-AC30-B096-C013-2DB70DCB76D6}"/>
                </a:ext>
              </a:extLst>
            </p:cNvPr>
            <p:cNvSpPr/>
            <p:nvPr/>
          </p:nvSpPr>
          <p:spPr>
            <a:xfrm>
              <a:off x="4967172" y="2454525"/>
              <a:ext cx="288000" cy="288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6" name="순서도: 연결자 4165">
              <a:extLst>
                <a:ext uri="{FF2B5EF4-FFF2-40B4-BE49-F238E27FC236}">
                  <a16:creationId xmlns:a16="http://schemas.microsoft.com/office/drawing/2014/main" id="{AF7FE21C-2473-05AF-3B7F-F296DDEA6A08}"/>
                </a:ext>
              </a:extLst>
            </p:cNvPr>
            <p:cNvSpPr/>
            <p:nvPr/>
          </p:nvSpPr>
          <p:spPr>
            <a:xfrm>
              <a:off x="6757966" y="1899613"/>
              <a:ext cx="324000" cy="324000"/>
            </a:xfrm>
            <a:prstGeom prst="flowChartConnector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67" name="직선 연결선 4166">
              <a:extLst>
                <a:ext uri="{FF2B5EF4-FFF2-40B4-BE49-F238E27FC236}">
                  <a16:creationId xmlns:a16="http://schemas.microsoft.com/office/drawing/2014/main" id="{A44E4060-C3A3-02DF-83B0-4B4A1F584D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5826" y="3349694"/>
              <a:ext cx="1038689" cy="68749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68" name="순서도: 연결자 4167">
              <a:extLst>
                <a:ext uri="{FF2B5EF4-FFF2-40B4-BE49-F238E27FC236}">
                  <a16:creationId xmlns:a16="http://schemas.microsoft.com/office/drawing/2014/main" id="{3982808D-9D49-A813-911D-39D77423AB1C}"/>
                </a:ext>
              </a:extLst>
            </p:cNvPr>
            <p:cNvSpPr/>
            <p:nvPr/>
          </p:nvSpPr>
          <p:spPr>
            <a:xfrm>
              <a:off x="7394295" y="2319051"/>
              <a:ext cx="324000" cy="324000"/>
            </a:xfrm>
            <a:prstGeom prst="flowChartConnector">
              <a:avLst/>
            </a:prstGeom>
            <a:solidFill>
              <a:srgbClr val="D996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170" name="직선 연결선 4169">
              <a:extLst>
                <a:ext uri="{FF2B5EF4-FFF2-40B4-BE49-F238E27FC236}">
                  <a16:creationId xmlns:a16="http://schemas.microsoft.com/office/drawing/2014/main" id="{A0010BA9-2943-FDEC-DACC-A85392129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1154" y="2222827"/>
              <a:ext cx="410927" cy="804759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5" name="직선 연결선 4174">
              <a:extLst>
                <a:ext uri="{FF2B5EF4-FFF2-40B4-BE49-F238E27FC236}">
                  <a16:creationId xmlns:a16="http://schemas.microsoft.com/office/drawing/2014/main" id="{C7A00FB2-91A2-B113-314F-4F16A6F31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5826" y="2571432"/>
              <a:ext cx="808316" cy="478099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6" name="직선 연결선 4175">
              <a:extLst>
                <a:ext uri="{FF2B5EF4-FFF2-40B4-BE49-F238E27FC236}">
                  <a16:creationId xmlns:a16="http://schemas.microsoft.com/office/drawing/2014/main" id="{09B8C07C-32B3-89D1-02DD-4888E0BB89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49227" y="2650320"/>
              <a:ext cx="138136" cy="62172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8" name="직선 연결선 4177">
              <a:extLst>
                <a:ext uri="{FF2B5EF4-FFF2-40B4-BE49-F238E27FC236}">
                  <a16:creationId xmlns:a16="http://schemas.microsoft.com/office/drawing/2014/main" id="{E483A06C-9D30-5E9D-16FE-D6D7BFA33360}"/>
                </a:ext>
              </a:extLst>
            </p:cNvPr>
            <p:cNvCxnSpPr>
              <a:cxnSpLocks/>
            </p:cNvCxnSpPr>
            <p:nvPr/>
          </p:nvCxnSpPr>
          <p:spPr>
            <a:xfrm>
              <a:off x="5768038" y="4102835"/>
              <a:ext cx="1198505" cy="133964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9" name="직선 연결선 4178">
              <a:extLst>
                <a:ext uri="{FF2B5EF4-FFF2-40B4-BE49-F238E27FC236}">
                  <a16:creationId xmlns:a16="http://schemas.microsoft.com/office/drawing/2014/main" id="{DC744DEF-71C5-924C-E8EB-128075E6B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3143" y="2774148"/>
              <a:ext cx="333690" cy="1103133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3" name="직선 연결선 4192">
              <a:extLst>
                <a:ext uri="{FF2B5EF4-FFF2-40B4-BE49-F238E27FC236}">
                  <a16:creationId xmlns:a16="http://schemas.microsoft.com/office/drawing/2014/main" id="{1C3D0BA7-2EB0-29E4-EAC1-9BDB09609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0188" y="4702730"/>
              <a:ext cx="3115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4" name="TextBox 4193">
              <a:extLst>
                <a:ext uri="{FF2B5EF4-FFF2-40B4-BE49-F238E27FC236}">
                  <a16:creationId xmlns:a16="http://schemas.microsoft.com/office/drawing/2014/main" id="{BAE17A89-803A-EA67-9104-E0CA35EF564F}"/>
                </a:ext>
              </a:extLst>
            </p:cNvPr>
            <p:cNvSpPr txBox="1"/>
            <p:nvPr/>
          </p:nvSpPr>
          <p:spPr>
            <a:xfrm>
              <a:off x="6346183" y="4636892"/>
              <a:ext cx="620359" cy="1586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700" b="1" dirty="0"/>
                <a:t>가해</a:t>
              </a:r>
              <a:r>
                <a:rPr lang="en-US" altLang="ko-KR" sz="700" b="1" dirty="0"/>
                <a:t>/</a:t>
              </a:r>
              <a:r>
                <a:rPr lang="ko-KR" altLang="en-US" sz="700" b="1" dirty="0"/>
                <a:t>피해</a:t>
              </a:r>
              <a:endParaRPr lang="en-US" altLang="ko-KR" sz="700" b="1" dirty="0"/>
            </a:p>
          </p:txBody>
        </p:sp>
        <p:sp>
          <p:nvSpPr>
            <p:cNvPr id="4195" name="TextBox 4194">
              <a:extLst>
                <a:ext uri="{FF2B5EF4-FFF2-40B4-BE49-F238E27FC236}">
                  <a16:creationId xmlns:a16="http://schemas.microsoft.com/office/drawing/2014/main" id="{5F118120-7F42-6EE8-E4C0-9AA15C99F1CC}"/>
                </a:ext>
              </a:extLst>
            </p:cNvPr>
            <p:cNvSpPr txBox="1"/>
            <p:nvPr/>
          </p:nvSpPr>
          <p:spPr>
            <a:xfrm>
              <a:off x="4879715" y="1818430"/>
              <a:ext cx="1732332" cy="2493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가해</a:t>
              </a:r>
              <a:r>
                <a:rPr lang="en-US" altLang="ko-KR" sz="1100" b="1" dirty="0"/>
                <a:t>/</a:t>
              </a:r>
              <a:r>
                <a:rPr lang="ko-KR" altLang="en-US" sz="1100" b="1" dirty="0"/>
                <a:t>피해 네트워크</a:t>
              </a:r>
              <a:endParaRPr lang="en-US" altLang="ko-KR" sz="1100" b="1" dirty="0"/>
            </a:p>
          </p:txBody>
        </p:sp>
      </p:grpSp>
      <p:sp>
        <p:nvSpPr>
          <p:cNvPr id="4201" name="순서도: 연결자 4200">
            <a:extLst>
              <a:ext uri="{FF2B5EF4-FFF2-40B4-BE49-F238E27FC236}">
                <a16:creationId xmlns:a16="http://schemas.microsoft.com/office/drawing/2014/main" id="{6E98B1B9-5A33-B826-0539-72EA8AC4DDC6}"/>
              </a:ext>
            </a:extLst>
          </p:cNvPr>
          <p:cNvSpPr/>
          <p:nvPr/>
        </p:nvSpPr>
        <p:spPr>
          <a:xfrm>
            <a:off x="3522715" y="5250256"/>
            <a:ext cx="271106" cy="283340"/>
          </a:xfrm>
          <a:prstGeom prst="flowChartConnector">
            <a:avLst/>
          </a:prstGeom>
          <a:solidFill>
            <a:srgbClr val="FFFF89"/>
          </a:solidFill>
          <a:ln>
            <a:solidFill>
              <a:srgbClr val="D996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2" name="순서도: 연결자 4201">
            <a:extLst>
              <a:ext uri="{FF2B5EF4-FFF2-40B4-BE49-F238E27FC236}">
                <a16:creationId xmlns:a16="http://schemas.microsoft.com/office/drawing/2014/main" id="{7090DB46-7939-8BF9-DAC1-AFE266075DD6}"/>
              </a:ext>
            </a:extLst>
          </p:cNvPr>
          <p:cNvSpPr/>
          <p:nvPr/>
        </p:nvSpPr>
        <p:spPr>
          <a:xfrm>
            <a:off x="3821987" y="3896102"/>
            <a:ext cx="271106" cy="283340"/>
          </a:xfrm>
          <a:prstGeom prst="flowChartConnector">
            <a:avLst/>
          </a:prstGeom>
          <a:solidFill>
            <a:srgbClr val="FFFF89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3" name="순서도: 연결자 4202">
            <a:extLst>
              <a:ext uri="{FF2B5EF4-FFF2-40B4-BE49-F238E27FC236}">
                <a16:creationId xmlns:a16="http://schemas.microsoft.com/office/drawing/2014/main" id="{2A5EF244-B971-1BD9-8089-7121F32E6E89}"/>
              </a:ext>
            </a:extLst>
          </p:cNvPr>
          <p:cNvSpPr/>
          <p:nvPr/>
        </p:nvSpPr>
        <p:spPr>
          <a:xfrm>
            <a:off x="3332156" y="5936790"/>
            <a:ext cx="144000" cy="144000"/>
          </a:xfrm>
          <a:prstGeom prst="flowChartConnector">
            <a:avLst/>
          </a:prstGeom>
          <a:solidFill>
            <a:srgbClr val="FFFF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4" name="TextBox 4203">
            <a:extLst>
              <a:ext uri="{FF2B5EF4-FFF2-40B4-BE49-F238E27FC236}">
                <a16:creationId xmlns:a16="http://schemas.microsoft.com/office/drawing/2014/main" id="{790F3CEF-37E8-A2AC-9597-9A52BAD0719B}"/>
              </a:ext>
            </a:extLst>
          </p:cNvPr>
          <p:cNvSpPr txBox="1"/>
          <p:nvPr/>
        </p:nvSpPr>
        <p:spPr>
          <a:xfrm>
            <a:off x="3532225" y="5942766"/>
            <a:ext cx="388832" cy="127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700" b="1"/>
              <a:t>취약아동</a:t>
            </a:r>
            <a:endParaRPr lang="en-US" altLang="ko-KR" sz="700" b="1" dirty="0"/>
          </a:p>
        </p:txBody>
      </p:sp>
      <p:sp>
        <p:nvSpPr>
          <p:cNvPr id="4226" name="사각형: 둥근 모서리 4225">
            <a:extLst>
              <a:ext uri="{FF2B5EF4-FFF2-40B4-BE49-F238E27FC236}">
                <a16:creationId xmlns:a16="http://schemas.microsoft.com/office/drawing/2014/main" id="{B8D4C232-C279-9DC2-6CAB-8FAE22F2CE03}"/>
              </a:ext>
            </a:extLst>
          </p:cNvPr>
          <p:cNvSpPr/>
          <p:nvPr/>
        </p:nvSpPr>
        <p:spPr>
          <a:xfrm>
            <a:off x="5199700" y="5921361"/>
            <a:ext cx="2640080" cy="250853"/>
          </a:xfrm>
          <a:prstGeom prst="roundRect">
            <a:avLst>
              <a:gd name="adj" fmla="val 1537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227" name="사각형: 둥근 모서리 4226">
            <a:extLst>
              <a:ext uri="{FF2B5EF4-FFF2-40B4-BE49-F238E27FC236}">
                <a16:creationId xmlns:a16="http://schemas.microsoft.com/office/drawing/2014/main" id="{29F0BC3B-0D66-7343-56B0-7C8FE65FB329}"/>
              </a:ext>
            </a:extLst>
          </p:cNvPr>
          <p:cNvSpPr/>
          <p:nvPr/>
        </p:nvSpPr>
        <p:spPr>
          <a:xfrm>
            <a:off x="5199700" y="4322547"/>
            <a:ext cx="2640080" cy="1654391"/>
          </a:xfrm>
          <a:prstGeom prst="roundRect">
            <a:avLst>
              <a:gd name="adj" fmla="val 46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263" name="TextBox 4262">
            <a:extLst>
              <a:ext uri="{FF2B5EF4-FFF2-40B4-BE49-F238E27FC236}">
                <a16:creationId xmlns:a16="http://schemas.microsoft.com/office/drawing/2014/main" id="{B0770710-3360-F46C-723D-9CB34233D02D}"/>
              </a:ext>
            </a:extLst>
          </p:cNvPr>
          <p:cNvSpPr txBox="1"/>
          <p:nvPr/>
        </p:nvSpPr>
        <p:spPr>
          <a:xfrm>
            <a:off x="5270491" y="4345496"/>
            <a:ext cx="1131611" cy="2009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44000" indent="-144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/>
              <a:t>세부 네트워크</a:t>
            </a:r>
            <a:endParaRPr lang="en-US" altLang="ko-KR" sz="1100" b="1" dirty="0"/>
          </a:p>
        </p:txBody>
      </p:sp>
      <p:grpSp>
        <p:nvGrpSpPr>
          <p:cNvPr id="4269" name="그룹 4268">
            <a:extLst>
              <a:ext uri="{FF2B5EF4-FFF2-40B4-BE49-F238E27FC236}">
                <a16:creationId xmlns:a16="http://schemas.microsoft.com/office/drawing/2014/main" id="{A3BF69D6-9BA6-2F4C-CC9F-E9025C390C1A}"/>
              </a:ext>
            </a:extLst>
          </p:cNvPr>
          <p:cNvGrpSpPr/>
          <p:nvPr/>
        </p:nvGrpSpPr>
        <p:grpSpPr>
          <a:xfrm>
            <a:off x="7155298" y="6010826"/>
            <a:ext cx="634005" cy="127856"/>
            <a:chOff x="2750867" y="2283443"/>
            <a:chExt cx="634005" cy="127856"/>
          </a:xfrm>
        </p:grpSpPr>
        <p:cxnSp>
          <p:nvCxnSpPr>
            <p:cNvPr id="4270" name="직선 연결선 4269">
              <a:extLst>
                <a:ext uri="{FF2B5EF4-FFF2-40B4-BE49-F238E27FC236}">
                  <a16:creationId xmlns:a16="http://schemas.microsoft.com/office/drawing/2014/main" id="{ABECB422-C5FC-6C7B-CAA1-87C894388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867" y="2339225"/>
              <a:ext cx="311520" cy="0"/>
            </a:xfrm>
            <a:prstGeom prst="line">
              <a:avLst/>
            </a:prstGeom>
            <a:ln w="12700">
              <a:solidFill>
                <a:srgbClr val="FFC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1" name="TextBox 4270">
              <a:extLst>
                <a:ext uri="{FF2B5EF4-FFF2-40B4-BE49-F238E27FC236}">
                  <a16:creationId xmlns:a16="http://schemas.microsoft.com/office/drawing/2014/main" id="{6D5ADCA3-4794-4300-81DA-29A4C40741AB}"/>
                </a:ext>
              </a:extLst>
            </p:cNvPr>
            <p:cNvSpPr txBox="1"/>
            <p:nvPr/>
          </p:nvSpPr>
          <p:spPr>
            <a:xfrm>
              <a:off x="3096863" y="2283443"/>
              <a:ext cx="288009" cy="1278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700" b="1" dirty="0"/>
                <a:t>선망</a:t>
              </a:r>
              <a:endParaRPr lang="en-US" altLang="ko-KR" sz="700" b="1" dirty="0"/>
            </a:p>
          </p:txBody>
        </p:sp>
      </p:grpSp>
      <p:grpSp>
        <p:nvGrpSpPr>
          <p:cNvPr id="4272" name="그룹 4271">
            <a:extLst>
              <a:ext uri="{FF2B5EF4-FFF2-40B4-BE49-F238E27FC236}">
                <a16:creationId xmlns:a16="http://schemas.microsoft.com/office/drawing/2014/main" id="{657FED7A-AB63-70CB-415C-516C0DF188B1}"/>
              </a:ext>
            </a:extLst>
          </p:cNvPr>
          <p:cNvGrpSpPr/>
          <p:nvPr/>
        </p:nvGrpSpPr>
        <p:grpSpPr>
          <a:xfrm>
            <a:off x="6007384" y="6010826"/>
            <a:ext cx="634005" cy="127856"/>
            <a:chOff x="2750867" y="2421522"/>
            <a:chExt cx="634005" cy="127856"/>
          </a:xfrm>
        </p:grpSpPr>
        <p:cxnSp>
          <p:nvCxnSpPr>
            <p:cNvPr id="4273" name="직선 연결선 4272">
              <a:extLst>
                <a:ext uri="{FF2B5EF4-FFF2-40B4-BE49-F238E27FC236}">
                  <a16:creationId xmlns:a16="http://schemas.microsoft.com/office/drawing/2014/main" id="{6F235E18-1728-3EA7-6398-8F4F9F433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867" y="2487833"/>
              <a:ext cx="311520" cy="0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4" name="TextBox 4273">
              <a:extLst>
                <a:ext uri="{FF2B5EF4-FFF2-40B4-BE49-F238E27FC236}">
                  <a16:creationId xmlns:a16="http://schemas.microsoft.com/office/drawing/2014/main" id="{CB9BC537-26AB-507F-0A0D-FCC9C145DD78}"/>
                </a:ext>
              </a:extLst>
            </p:cNvPr>
            <p:cNvSpPr txBox="1"/>
            <p:nvPr/>
          </p:nvSpPr>
          <p:spPr>
            <a:xfrm>
              <a:off x="3096863" y="2421522"/>
              <a:ext cx="288009" cy="1278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700" b="1" dirty="0"/>
                <a:t>학습</a:t>
              </a:r>
              <a:endParaRPr lang="en-US" altLang="ko-KR" sz="700" b="1" dirty="0"/>
            </a:p>
          </p:txBody>
        </p:sp>
      </p:grpSp>
      <p:grpSp>
        <p:nvGrpSpPr>
          <p:cNvPr id="4275" name="그룹 4274">
            <a:extLst>
              <a:ext uri="{FF2B5EF4-FFF2-40B4-BE49-F238E27FC236}">
                <a16:creationId xmlns:a16="http://schemas.microsoft.com/office/drawing/2014/main" id="{A22DF286-F77E-C7A5-AB0D-DC9D93277936}"/>
              </a:ext>
            </a:extLst>
          </p:cNvPr>
          <p:cNvGrpSpPr/>
          <p:nvPr/>
        </p:nvGrpSpPr>
        <p:grpSpPr>
          <a:xfrm>
            <a:off x="6577267" y="6010826"/>
            <a:ext cx="634005" cy="127856"/>
            <a:chOff x="2750867" y="2559773"/>
            <a:chExt cx="634005" cy="127856"/>
          </a:xfrm>
        </p:grpSpPr>
        <p:cxnSp>
          <p:nvCxnSpPr>
            <p:cNvPr id="4276" name="직선 연결선 4275">
              <a:extLst>
                <a:ext uri="{FF2B5EF4-FFF2-40B4-BE49-F238E27FC236}">
                  <a16:creationId xmlns:a16="http://schemas.microsoft.com/office/drawing/2014/main" id="{ECCD761A-FE2A-B6E2-785A-0CA81FB87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867" y="2635606"/>
              <a:ext cx="311520" cy="0"/>
            </a:xfrm>
            <a:prstGeom prst="line">
              <a:avLst/>
            </a:prstGeom>
            <a:ln w="12700">
              <a:solidFill>
                <a:srgbClr val="00B05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77" name="TextBox 4276">
              <a:extLst>
                <a:ext uri="{FF2B5EF4-FFF2-40B4-BE49-F238E27FC236}">
                  <a16:creationId xmlns:a16="http://schemas.microsoft.com/office/drawing/2014/main" id="{06B878D2-4DC8-1B09-F988-0E2697F65DC7}"/>
                </a:ext>
              </a:extLst>
            </p:cNvPr>
            <p:cNvSpPr txBox="1"/>
            <p:nvPr/>
          </p:nvSpPr>
          <p:spPr>
            <a:xfrm>
              <a:off x="3096863" y="2559773"/>
              <a:ext cx="288009" cy="1278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700" b="1" dirty="0"/>
                <a:t>협동</a:t>
              </a:r>
              <a:endParaRPr lang="en-US" altLang="ko-KR" sz="700" b="1" dirty="0"/>
            </a:p>
          </p:txBody>
        </p:sp>
      </p:grpSp>
      <p:grpSp>
        <p:nvGrpSpPr>
          <p:cNvPr id="4278" name="그룹 4277">
            <a:extLst>
              <a:ext uri="{FF2B5EF4-FFF2-40B4-BE49-F238E27FC236}">
                <a16:creationId xmlns:a16="http://schemas.microsoft.com/office/drawing/2014/main" id="{84C8B204-78DF-F60E-2C46-AA796E821816}"/>
              </a:ext>
            </a:extLst>
          </p:cNvPr>
          <p:cNvGrpSpPr/>
          <p:nvPr/>
        </p:nvGrpSpPr>
        <p:grpSpPr>
          <a:xfrm>
            <a:off x="5437985" y="6010826"/>
            <a:ext cx="634005" cy="127856"/>
            <a:chOff x="2750867" y="2697852"/>
            <a:chExt cx="634005" cy="127856"/>
          </a:xfrm>
        </p:grpSpPr>
        <p:cxnSp>
          <p:nvCxnSpPr>
            <p:cNvPr id="4279" name="직선 연결선 4278">
              <a:extLst>
                <a:ext uri="{FF2B5EF4-FFF2-40B4-BE49-F238E27FC236}">
                  <a16:creationId xmlns:a16="http://schemas.microsoft.com/office/drawing/2014/main" id="{DF87B74B-712F-F518-B165-4E407B884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867" y="2763691"/>
              <a:ext cx="31152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0" name="TextBox 4279">
              <a:extLst>
                <a:ext uri="{FF2B5EF4-FFF2-40B4-BE49-F238E27FC236}">
                  <a16:creationId xmlns:a16="http://schemas.microsoft.com/office/drawing/2014/main" id="{1A7D1A80-D8A6-6883-A21B-AF2F93B15B62}"/>
                </a:ext>
              </a:extLst>
            </p:cNvPr>
            <p:cNvSpPr txBox="1"/>
            <p:nvPr/>
          </p:nvSpPr>
          <p:spPr>
            <a:xfrm>
              <a:off x="3096863" y="2697852"/>
              <a:ext cx="288009" cy="1278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700" b="1" dirty="0"/>
                <a:t>친구</a:t>
              </a:r>
              <a:endParaRPr lang="en-US" altLang="ko-KR" sz="700" b="1" dirty="0"/>
            </a:p>
          </p:txBody>
        </p:sp>
      </p:grpSp>
      <p:sp>
        <p:nvSpPr>
          <p:cNvPr id="4282" name="순서도: 연결자 4281">
            <a:extLst>
              <a:ext uri="{FF2B5EF4-FFF2-40B4-BE49-F238E27FC236}">
                <a16:creationId xmlns:a16="http://schemas.microsoft.com/office/drawing/2014/main" id="{4D6E2E83-B92E-B1A8-193C-6DDD6592718B}"/>
              </a:ext>
            </a:extLst>
          </p:cNvPr>
          <p:cNvSpPr/>
          <p:nvPr/>
        </p:nvSpPr>
        <p:spPr>
          <a:xfrm>
            <a:off x="7321555" y="5136784"/>
            <a:ext cx="252000" cy="252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4" name="순서도: 연결자 4283">
            <a:extLst>
              <a:ext uri="{FF2B5EF4-FFF2-40B4-BE49-F238E27FC236}">
                <a16:creationId xmlns:a16="http://schemas.microsoft.com/office/drawing/2014/main" id="{BA059723-788D-C460-D82A-B319D82BBFBB}"/>
              </a:ext>
            </a:extLst>
          </p:cNvPr>
          <p:cNvSpPr/>
          <p:nvPr/>
        </p:nvSpPr>
        <p:spPr>
          <a:xfrm>
            <a:off x="5657981" y="5625788"/>
            <a:ext cx="252000" cy="252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86" name="순서도: 연결자 4285">
            <a:extLst>
              <a:ext uri="{FF2B5EF4-FFF2-40B4-BE49-F238E27FC236}">
                <a16:creationId xmlns:a16="http://schemas.microsoft.com/office/drawing/2014/main" id="{F1553B31-CC98-003B-C4FC-1D6CD220E675}"/>
              </a:ext>
            </a:extLst>
          </p:cNvPr>
          <p:cNvSpPr/>
          <p:nvPr/>
        </p:nvSpPr>
        <p:spPr>
          <a:xfrm>
            <a:off x="5459344" y="4757876"/>
            <a:ext cx="252000" cy="252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88" name="직선 연결선 4287">
            <a:extLst>
              <a:ext uri="{FF2B5EF4-FFF2-40B4-BE49-F238E27FC236}">
                <a16:creationId xmlns:a16="http://schemas.microsoft.com/office/drawing/2014/main" id="{AA98F818-D4F5-7EC5-A7B9-0B9856327502}"/>
              </a:ext>
            </a:extLst>
          </p:cNvPr>
          <p:cNvCxnSpPr>
            <a:cxnSpLocks/>
          </p:cNvCxnSpPr>
          <p:nvPr/>
        </p:nvCxnSpPr>
        <p:spPr>
          <a:xfrm flipV="1">
            <a:off x="5909981" y="5305031"/>
            <a:ext cx="497225" cy="376975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9" name="순서도: 연결자 4288">
            <a:extLst>
              <a:ext uri="{FF2B5EF4-FFF2-40B4-BE49-F238E27FC236}">
                <a16:creationId xmlns:a16="http://schemas.microsoft.com/office/drawing/2014/main" id="{BD8FAC21-AB0D-72AC-6BF4-8B6E7B35023C}"/>
              </a:ext>
            </a:extLst>
          </p:cNvPr>
          <p:cNvSpPr/>
          <p:nvPr/>
        </p:nvSpPr>
        <p:spPr>
          <a:xfrm>
            <a:off x="6379634" y="5033546"/>
            <a:ext cx="252000" cy="252000"/>
          </a:xfrm>
          <a:prstGeom prst="flowChartConnector">
            <a:avLst/>
          </a:prstGeom>
          <a:solidFill>
            <a:srgbClr val="D996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96" name="직선 연결선 4295">
            <a:extLst>
              <a:ext uri="{FF2B5EF4-FFF2-40B4-BE49-F238E27FC236}">
                <a16:creationId xmlns:a16="http://schemas.microsoft.com/office/drawing/2014/main" id="{93B078E0-D3E5-F308-9CE6-CE7572A7624E}"/>
              </a:ext>
            </a:extLst>
          </p:cNvPr>
          <p:cNvCxnSpPr>
            <a:cxnSpLocks/>
          </p:cNvCxnSpPr>
          <p:nvPr/>
        </p:nvCxnSpPr>
        <p:spPr>
          <a:xfrm flipH="1">
            <a:off x="5871125" y="5259826"/>
            <a:ext cx="488360" cy="359000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7" name="직선 연결선 4296">
            <a:extLst>
              <a:ext uri="{FF2B5EF4-FFF2-40B4-BE49-F238E27FC236}">
                <a16:creationId xmlns:a16="http://schemas.microsoft.com/office/drawing/2014/main" id="{35BFDB29-1E27-8AE1-224D-00C7886E3EE2}"/>
              </a:ext>
            </a:extLst>
          </p:cNvPr>
          <p:cNvCxnSpPr>
            <a:cxnSpLocks/>
          </p:cNvCxnSpPr>
          <p:nvPr/>
        </p:nvCxnSpPr>
        <p:spPr>
          <a:xfrm flipH="1" flipV="1">
            <a:off x="6674088" y="5107722"/>
            <a:ext cx="628236" cy="70754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8" name="직선 연결선 4297">
            <a:extLst>
              <a:ext uri="{FF2B5EF4-FFF2-40B4-BE49-F238E27FC236}">
                <a16:creationId xmlns:a16="http://schemas.microsoft.com/office/drawing/2014/main" id="{6ED9777B-02EF-ADA5-3060-2F0358E11AFB}"/>
              </a:ext>
            </a:extLst>
          </p:cNvPr>
          <p:cNvCxnSpPr>
            <a:cxnSpLocks/>
          </p:cNvCxnSpPr>
          <p:nvPr/>
        </p:nvCxnSpPr>
        <p:spPr>
          <a:xfrm>
            <a:off x="6646215" y="5201130"/>
            <a:ext cx="629303" cy="75876"/>
          </a:xfrm>
          <a:prstGeom prst="line">
            <a:avLst/>
          </a:prstGeom>
          <a:ln w="127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2" name="직선 연결선 4301">
            <a:extLst>
              <a:ext uri="{FF2B5EF4-FFF2-40B4-BE49-F238E27FC236}">
                <a16:creationId xmlns:a16="http://schemas.microsoft.com/office/drawing/2014/main" id="{6955530C-96BD-E6CD-A551-F2111DB9FA01}"/>
              </a:ext>
            </a:extLst>
          </p:cNvPr>
          <p:cNvCxnSpPr>
            <a:cxnSpLocks/>
          </p:cNvCxnSpPr>
          <p:nvPr/>
        </p:nvCxnSpPr>
        <p:spPr>
          <a:xfrm flipH="1" flipV="1">
            <a:off x="5720027" y="4966153"/>
            <a:ext cx="638810" cy="169427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3" name="직선 연결선 4302">
            <a:extLst>
              <a:ext uri="{FF2B5EF4-FFF2-40B4-BE49-F238E27FC236}">
                <a16:creationId xmlns:a16="http://schemas.microsoft.com/office/drawing/2014/main" id="{31FEBF87-D93B-DB8F-3AB0-634CD4332C5F}"/>
              </a:ext>
            </a:extLst>
          </p:cNvPr>
          <p:cNvCxnSpPr>
            <a:cxnSpLocks/>
          </p:cNvCxnSpPr>
          <p:nvPr/>
        </p:nvCxnSpPr>
        <p:spPr>
          <a:xfrm flipH="1" flipV="1">
            <a:off x="5734315" y="4883876"/>
            <a:ext cx="645319" cy="180317"/>
          </a:xfrm>
          <a:prstGeom prst="line">
            <a:avLst/>
          </a:prstGeom>
          <a:ln w="12700">
            <a:solidFill>
              <a:srgbClr val="FFC00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4" name="TextBox 4313">
            <a:extLst>
              <a:ext uri="{FF2B5EF4-FFF2-40B4-BE49-F238E27FC236}">
                <a16:creationId xmlns:a16="http://schemas.microsoft.com/office/drawing/2014/main" id="{F7FC2107-ECEC-B108-5833-ACB23672F3B4}"/>
              </a:ext>
            </a:extLst>
          </p:cNvPr>
          <p:cNvSpPr txBox="1"/>
          <p:nvPr/>
        </p:nvSpPr>
        <p:spPr>
          <a:xfrm>
            <a:off x="6389828" y="5098056"/>
            <a:ext cx="225252" cy="109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600" dirty="0"/>
              <a:t>학생 </a:t>
            </a:r>
            <a:r>
              <a:rPr lang="en-US" altLang="ko-KR" sz="600" dirty="0"/>
              <a:t>1</a:t>
            </a:r>
          </a:p>
        </p:txBody>
      </p:sp>
      <p:sp>
        <p:nvSpPr>
          <p:cNvPr id="4315" name="TextBox 4314">
            <a:extLst>
              <a:ext uri="{FF2B5EF4-FFF2-40B4-BE49-F238E27FC236}">
                <a16:creationId xmlns:a16="http://schemas.microsoft.com/office/drawing/2014/main" id="{54478AA2-C738-71AB-5A78-0D4EB2430DC8}"/>
              </a:ext>
            </a:extLst>
          </p:cNvPr>
          <p:cNvSpPr txBox="1"/>
          <p:nvPr/>
        </p:nvSpPr>
        <p:spPr>
          <a:xfrm>
            <a:off x="7343541" y="5205321"/>
            <a:ext cx="225252" cy="109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600" dirty="0"/>
              <a:t>학생 </a:t>
            </a:r>
            <a:r>
              <a:rPr lang="en-US" altLang="ko-KR" sz="600" dirty="0"/>
              <a:t>7</a:t>
            </a:r>
          </a:p>
        </p:txBody>
      </p:sp>
      <p:sp>
        <p:nvSpPr>
          <p:cNvPr id="4317" name="TextBox 4316">
            <a:extLst>
              <a:ext uri="{FF2B5EF4-FFF2-40B4-BE49-F238E27FC236}">
                <a16:creationId xmlns:a16="http://schemas.microsoft.com/office/drawing/2014/main" id="{159B242D-238E-AE30-0630-C22502C41C19}"/>
              </a:ext>
            </a:extLst>
          </p:cNvPr>
          <p:cNvSpPr txBox="1"/>
          <p:nvPr/>
        </p:nvSpPr>
        <p:spPr>
          <a:xfrm>
            <a:off x="5671355" y="5697496"/>
            <a:ext cx="225252" cy="109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600" dirty="0"/>
              <a:t>학생 </a:t>
            </a:r>
            <a:r>
              <a:rPr lang="en-US" altLang="ko-KR" sz="600" dirty="0"/>
              <a:t>4</a:t>
            </a:r>
          </a:p>
        </p:txBody>
      </p:sp>
      <p:sp>
        <p:nvSpPr>
          <p:cNvPr id="4318" name="TextBox 4317">
            <a:extLst>
              <a:ext uri="{FF2B5EF4-FFF2-40B4-BE49-F238E27FC236}">
                <a16:creationId xmlns:a16="http://schemas.microsoft.com/office/drawing/2014/main" id="{A53D36E1-A0B8-5787-473A-11F054EE4B4F}"/>
              </a:ext>
            </a:extLst>
          </p:cNvPr>
          <p:cNvSpPr txBox="1"/>
          <p:nvPr/>
        </p:nvSpPr>
        <p:spPr>
          <a:xfrm>
            <a:off x="5472790" y="4827038"/>
            <a:ext cx="225252" cy="1095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600" dirty="0"/>
              <a:t>학생 </a:t>
            </a:r>
            <a:r>
              <a:rPr lang="en-US" altLang="ko-KR" sz="600" dirty="0"/>
              <a:t>5</a:t>
            </a:r>
          </a:p>
        </p:txBody>
      </p:sp>
      <p:sp>
        <p:nvSpPr>
          <p:cNvPr id="4319" name="화살표: 오른쪽 4318">
            <a:extLst>
              <a:ext uri="{FF2B5EF4-FFF2-40B4-BE49-F238E27FC236}">
                <a16:creationId xmlns:a16="http://schemas.microsoft.com/office/drawing/2014/main" id="{CAF53991-AEEB-F086-8AD3-5DA9CF8F6A26}"/>
              </a:ext>
            </a:extLst>
          </p:cNvPr>
          <p:cNvSpPr/>
          <p:nvPr/>
        </p:nvSpPr>
        <p:spPr>
          <a:xfrm rot="19482755">
            <a:off x="4380672" y="3232205"/>
            <a:ext cx="696863" cy="26592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0" name="화살표: 오른쪽 4319">
            <a:extLst>
              <a:ext uri="{FF2B5EF4-FFF2-40B4-BE49-F238E27FC236}">
                <a16:creationId xmlns:a16="http://schemas.microsoft.com/office/drawing/2014/main" id="{8FE1764C-3AFD-0BBE-7930-935481B31815}"/>
              </a:ext>
            </a:extLst>
          </p:cNvPr>
          <p:cNvSpPr/>
          <p:nvPr/>
        </p:nvSpPr>
        <p:spPr>
          <a:xfrm rot="979064">
            <a:off x="4368283" y="4957561"/>
            <a:ext cx="696863" cy="265922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21" name="그룹 4320">
            <a:extLst>
              <a:ext uri="{FF2B5EF4-FFF2-40B4-BE49-F238E27FC236}">
                <a16:creationId xmlns:a16="http://schemas.microsoft.com/office/drawing/2014/main" id="{95BE49A3-636B-35F6-759E-9FB092A1F1FF}"/>
              </a:ext>
            </a:extLst>
          </p:cNvPr>
          <p:cNvGrpSpPr/>
          <p:nvPr/>
        </p:nvGrpSpPr>
        <p:grpSpPr>
          <a:xfrm>
            <a:off x="9199984" y="1693912"/>
            <a:ext cx="2239408" cy="1450338"/>
            <a:chOff x="588458" y="1630287"/>
            <a:chExt cx="2239408" cy="1450338"/>
          </a:xfrm>
        </p:grpSpPr>
        <p:cxnSp>
          <p:nvCxnSpPr>
            <p:cNvPr id="4322" name="직선 연결선 4321">
              <a:extLst>
                <a:ext uri="{FF2B5EF4-FFF2-40B4-BE49-F238E27FC236}">
                  <a16:creationId xmlns:a16="http://schemas.microsoft.com/office/drawing/2014/main" id="{3AA50DE1-EE9F-B6C1-0DCE-2A244C234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458" y="1630767"/>
              <a:ext cx="0" cy="274234"/>
            </a:xfrm>
            <a:prstGeom prst="line">
              <a:avLst/>
            </a:prstGeom>
            <a:ln w="57150">
              <a:solidFill>
                <a:srgbClr val="3878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23" name="사각형: 둥근 모서리 4322">
              <a:extLst>
                <a:ext uri="{FF2B5EF4-FFF2-40B4-BE49-F238E27FC236}">
                  <a16:creationId xmlns:a16="http://schemas.microsoft.com/office/drawing/2014/main" id="{33A5C522-E79B-5D00-F3E5-4A63438ADE10}"/>
                </a:ext>
              </a:extLst>
            </p:cNvPr>
            <p:cNvSpPr/>
            <p:nvPr/>
          </p:nvSpPr>
          <p:spPr>
            <a:xfrm>
              <a:off x="720165" y="1630287"/>
              <a:ext cx="2107701" cy="274235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100" b="1" dirty="0">
                  <a:solidFill>
                    <a:schemeClr val="tx1"/>
                  </a:solidFill>
                </a:rPr>
                <a:t>학급 분위기</a:t>
              </a:r>
              <a:endParaRPr lang="en-US" altLang="ko-KR" sz="1100" dirty="0">
                <a:solidFill>
                  <a:schemeClr val="tx1"/>
                </a:solidFill>
              </a:endParaRPr>
            </a:p>
          </p:txBody>
        </p:sp>
        <p:sp>
          <p:nvSpPr>
            <p:cNvPr id="4324" name="TextBox 4323">
              <a:extLst>
                <a:ext uri="{FF2B5EF4-FFF2-40B4-BE49-F238E27FC236}">
                  <a16:creationId xmlns:a16="http://schemas.microsoft.com/office/drawing/2014/main" id="{466857FF-34D0-E047-2E9A-B66ADEF565BA}"/>
                </a:ext>
              </a:extLst>
            </p:cNvPr>
            <p:cNvSpPr txBox="1"/>
            <p:nvPr/>
          </p:nvSpPr>
          <p:spPr>
            <a:xfrm>
              <a:off x="654851" y="1999432"/>
              <a:ext cx="1787093" cy="10811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공동체 의식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친구관계 밀도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친구관계 집중화도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친구관계 공격성 규범</a:t>
              </a:r>
              <a:endParaRPr lang="en-US" altLang="ko-KR" sz="1100" b="1" dirty="0"/>
            </a:p>
            <a:p>
              <a:pPr marL="144000" indent="-1440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100" b="1" dirty="0"/>
                <a:t>친구관계 </a:t>
              </a:r>
              <a:r>
                <a:rPr lang="ko-KR" altLang="en-US" sz="1100" b="1" dirty="0" err="1"/>
                <a:t>친사회성</a:t>
              </a:r>
              <a:r>
                <a:rPr lang="ko-KR" altLang="en-US" sz="1100" b="1" dirty="0"/>
                <a:t> 규범</a:t>
              </a:r>
              <a:endParaRPr lang="en-US" altLang="ko-KR" sz="1100" b="1" dirty="0"/>
            </a:p>
          </p:txBody>
        </p:sp>
      </p:grpSp>
      <p:grpSp>
        <p:nvGrpSpPr>
          <p:cNvPr id="4325" name="그룹 4324">
            <a:extLst>
              <a:ext uri="{FF2B5EF4-FFF2-40B4-BE49-F238E27FC236}">
                <a16:creationId xmlns:a16="http://schemas.microsoft.com/office/drawing/2014/main" id="{2E35F1F0-527F-6043-4709-7ED41B82B1B4}"/>
              </a:ext>
            </a:extLst>
          </p:cNvPr>
          <p:cNvGrpSpPr/>
          <p:nvPr/>
        </p:nvGrpSpPr>
        <p:grpSpPr>
          <a:xfrm>
            <a:off x="9083562" y="4144086"/>
            <a:ext cx="2583179" cy="1977754"/>
            <a:chOff x="6616805" y="4144086"/>
            <a:chExt cx="2583179" cy="1977754"/>
          </a:xfrm>
        </p:grpSpPr>
        <p:sp>
          <p:nvSpPr>
            <p:cNvPr id="4326" name="사각형: 둥근 모서리 4325">
              <a:extLst>
                <a:ext uri="{FF2B5EF4-FFF2-40B4-BE49-F238E27FC236}">
                  <a16:creationId xmlns:a16="http://schemas.microsoft.com/office/drawing/2014/main" id="{BE7D42BB-C7F5-9F9C-87D6-A75C45E9CDFB}"/>
                </a:ext>
              </a:extLst>
            </p:cNvPr>
            <p:cNvSpPr/>
            <p:nvPr/>
          </p:nvSpPr>
          <p:spPr>
            <a:xfrm>
              <a:off x="6616805" y="4409853"/>
              <a:ext cx="2583179" cy="1711987"/>
            </a:xfrm>
            <a:prstGeom prst="roundRect">
              <a:avLst>
                <a:gd name="adj" fmla="val 464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4327" name="사각형: 둥근 모서리 4326">
              <a:extLst>
                <a:ext uri="{FF2B5EF4-FFF2-40B4-BE49-F238E27FC236}">
                  <a16:creationId xmlns:a16="http://schemas.microsoft.com/office/drawing/2014/main" id="{53F13590-D49C-A154-EDB7-43C79939224E}"/>
                </a:ext>
              </a:extLst>
            </p:cNvPr>
            <p:cNvSpPr/>
            <p:nvPr/>
          </p:nvSpPr>
          <p:spPr>
            <a:xfrm>
              <a:off x="6616805" y="4144086"/>
              <a:ext cx="2583179" cy="26576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네트워크 기반하여 학급 분위기 수치화</a:t>
              </a:r>
            </a:p>
          </p:txBody>
        </p:sp>
      </p:grpSp>
      <p:graphicFrame>
        <p:nvGraphicFramePr>
          <p:cNvPr id="4328" name="차트 4327">
            <a:extLst>
              <a:ext uri="{FF2B5EF4-FFF2-40B4-BE49-F238E27FC236}">
                <a16:creationId xmlns:a16="http://schemas.microsoft.com/office/drawing/2014/main" id="{7F1048B8-DF08-8C80-57E4-CAC98E13B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009028"/>
              </p:ext>
            </p:extLst>
          </p:nvPr>
        </p:nvGraphicFramePr>
        <p:xfrm>
          <a:off x="9039649" y="4294465"/>
          <a:ext cx="2627092" cy="1825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8620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96EB-E2E2-10D8-0F76-EC759B1A6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>
            <a:extLst>
              <a:ext uri="{FF2B5EF4-FFF2-40B4-BE49-F238E27FC236}">
                <a16:creationId xmlns:a16="http://schemas.microsoft.com/office/drawing/2014/main" id="{F5A1B72C-7ED4-FD22-A158-20F6DE8F2A33}"/>
              </a:ext>
            </a:extLst>
          </p:cNvPr>
          <p:cNvSpPr txBox="1"/>
          <p:nvPr/>
        </p:nvSpPr>
        <p:spPr>
          <a:xfrm>
            <a:off x="558800" y="516467"/>
            <a:ext cx="2269067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1333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또래관계 기획</a:t>
            </a:r>
            <a:endParaRPr lang="en-US" sz="1333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798C6B9D-F945-C191-7526-0D11A3BB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26" y="626533"/>
            <a:ext cx="6604000" cy="8467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6E34D401-FCF3-5909-C47F-B3B1BED71FDC}"/>
              </a:ext>
            </a:extLst>
          </p:cNvPr>
          <p:cNvSpPr txBox="1"/>
          <p:nvPr/>
        </p:nvSpPr>
        <p:spPr>
          <a:xfrm>
            <a:off x="558799" y="1007367"/>
            <a:ext cx="2505009" cy="3936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000" dirty="0">
                <a:solidFill>
                  <a:srgbClr val="000000"/>
                </a:solidFill>
                <a:ea typeface="Pretendard SemiBold"/>
              </a:rPr>
              <a:t>교사용 검사 실시 과정</a:t>
            </a:r>
            <a:endParaRPr lang="ko-KR" altLang="en-US" sz="2000" dirty="0">
              <a:solidFill>
                <a:srgbClr val="3C3A79"/>
              </a:solidFill>
              <a:ea typeface="Pretendard SemiBold"/>
            </a:endParaRPr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9322E12B-7005-C243-88AF-132691B6E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08" y="926933"/>
            <a:ext cx="160867" cy="160867"/>
          </a:xfrm>
          <a:prstGeom prst="rect">
            <a:avLst/>
          </a:prstGeom>
        </p:spPr>
      </p:pic>
      <p:sp>
        <p:nvSpPr>
          <p:cNvPr id="14" name="TextBox 11">
            <a:extLst>
              <a:ext uri="{FF2B5EF4-FFF2-40B4-BE49-F238E27FC236}">
                <a16:creationId xmlns:a16="http://schemas.microsoft.com/office/drawing/2014/main" id="{396898B2-A2A0-B75D-3726-9677C695793B}"/>
              </a:ext>
            </a:extLst>
          </p:cNvPr>
          <p:cNvSpPr txBox="1"/>
          <p:nvPr/>
        </p:nvSpPr>
        <p:spPr>
          <a:xfrm>
            <a:off x="9199984" y="516467"/>
            <a:ext cx="2433216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㈜</a:t>
            </a:r>
            <a:r>
              <a:rPr lang="ko-KR" altLang="en-US" sz="1200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인싸이트</a:t>
            </a: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X </a:t>
            </a:r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Shuffle to Learn LAB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C28DCAD-6EDC-52DC-E7ED-600A88C9C7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385" r="10106"/>
          <a:stretch/>
        </p:blipFill>
        <p:spPr>
          <a:xfrm>
            <a:off x="582341" y="2107901"/>
            <a:ext cx="3335401" cy="30171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7D5E54F-827C-8440-8071-910DA8CA70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183" r="10307"/>
          <a:stretch/>
        </p:blipFill>
        <p:spPr>
          <a:xfrm>
            <a:off x="4373266" y="2116368"/>
            <a:ext cx="3335401" cy="30204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6DD2B51-B974-E10A-FBB3-DF8D6E6EA5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183" r="10307"/>
          <a:stretch/>
        </p:blipFill>
        <p:spPr>
          <a:xfrm>
            <a:off x="8164192" y="2107901"/>
            <a:ext cx="3335401" cy="30171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A392E3-7078-FE3A-C17D-64FE8F3507BC}"/>
              </a:ext>
            </a:extLst>
          </p:cNvPr>
          <p:cNvSpPr/>
          <p:nvPr/>
        </p:nvSpPr>
        <p:spPr>
          <a:xfrm>
            <a:off x="873568" y="5306140"/>
            <a:ext cx="45719" cy="263723"/>
          </a:xfrm>
          <a:prstGeom prst="rect">
            <a:avLst/>
          </a:prstGeom>
          <a:solidFill>
            <a:srgbClr val="2E3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F2D2583E-185C-C452-ABE5-5D270F2056E7}"/>
              </a:ext>
            </a:extLst>
          </p:cNvPr>
          <p:cNvSpPr txBox="1"/>
          <p:nvPr/>
        </p:nvSpPr>
        <p:spPr>
          <a:xfrm>
            <a:off x="999661" y="5282464"/>
            <a:ext cx="784878" cy="28059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0000"/>
              </a:lnSpc>
            </a:pPr>
            <a:r>
              <a:rPr lang="ko-KR" altLang="en-US" sz="1267" b="1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검사 안내</a:t>
            </a:r>
            <a:endParaRPr lang="en-US" altLang="ko-KR" sz="1267" b="1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98DC1D02-1B4F-E1D8-A89D-8F1830124235}"/>
              </a:ext>
            </a:extLst>
          </p:cNvPr>
          <p:cNvSpPr txBox="1"/>
          <p:nvPr/>
        </p:nvSpPr>
        <p:spPr>
          <a:xfrm>
            <a:off x="999661" y="5623470"/>
            <a:ext cx="3123354" cy="28059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학생 평가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자기 보고 응답 안내</a:t>
            </a:r>
            <a:endParaRPr lang="en-US" altLang="ko-KR" sz="12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445BEC-D464-A656-0553-659C9C29062C}"/>
              </a:ext>
            </a:extLst>
          </p:cNvPr>
          <p:cNvSpPr/>
          <p:nvPr/>
        </p:nvSpPr>
        <p:spPr>
          <a:xfrm>
            <a:off x="4736442" y="5306140"/>
            <a:ext cx="45719" cy="263723"/>
          </a:xfrm>
          <a:prstGeom prst="rect">
            <a:avLst/>
          </a:prstGeom>
          <a:solidFill>
            <a:srgbClr val="2E3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F4641E5A-9372-8D93-D6C8-A8E3C1C71418}"/>
              </a:ext>
            </a:extLst>
          </p:cNvPr>
          <p:cNvSpPr txBox="1"/>
          <p:nvPr/>
        </p:nvSpPr>
        <p:spPr>
          <a:xfrm>
            <a:off x="4862535" y="5282464"/>
            <a:ext cx="784878" cy="28059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0000"/>
              </a:lnSpc>
            </a:pPr>
            <a:r>
              <a:rPr lang="ko-KR" altLang="en-US" sz="1267" b="1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학생 평가</a:t>
            </a:r>
            <a:endParaRPr lang="en-US" altLang="ko-KR" sz="1267" b="1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28DB4B95-68FC-FDE8-0772-91A93A1B4A09}"/>
              </a:ext>
            </a:extLst>
          </p:cNvPr>
          <p:cNvSpPr txBox="1"/>
          <p:nvPr/>
        </p:nvSpPr>
        <p:spPr>
          <a:xfrm>
            <a:off x="4862535" y="5623470"/>
            <a:ext cx="3123354" cy="28059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171450" lvl="0" indent="-171450" algn="l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교사가 문항 내용에 해당되는 내용에 대해</a:t>
            </a:r>
            <a:endParaRPr lang="en-US" altLang="ko-KR" sz="12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171450" lvl="0" indent="-171450" algn="l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학생 평가</a:t>
            </a:r>
            <a:endParaRPr lang="en-US" altLang="ko-KR" sz="12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BF11A6-D385-08A1-06D0-EDE9A526F216}"/>
              </a:ext>
            </a:extLst>
          </p:cNvPr>
          <p:cNvSpPr/>
          <p:nvPr/>
        </p:nvSpPr>
        <p:spPr>
          <a:xfrm>
            <a:off x="8501216" y="5306140"/>
            <a:ext cx="45719" cy="263723"/>
          </a:xfrm>
          <a:prstGeom prst="rect">
            <a:avLst/>
          </a:prstGeom>
          <a:solidFill>
            <a:srgbClr val="2E3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41BB9B65-815E-F4D9-D4D1-B053D04956EE}"/>
              </a:ext>
            </a:extLst>
          </p:cNvPr>
          <p:cNvSpPr txBox="1"/>
          <p:nvPr/>
        </p:nvSpPr>
        <p:spPr>
          <a:xfrm>
            <a:off x="8627309" y="5282464"/>
            <a:ext cx="784878" cy="28059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0000"/>
              </a:lnSpc>
            </a:pPr>
            <a:r>
              <a:rPr lang="ko-KR" altLang="en-US" sz="1267" b="1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자기 보고</a:t>
            </a:r>
            <a:endParaRPr lang="en-US" altLang="ko-KR" sz="1267" b="1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641AA10E-B51E-20EB-2D07-C7EC991A91EF}"/>
              </a:ext>
            </a:extLst>
          </p:cNvPr>
          <p:cNvSpPr txBox="1"/>
          <p:nvPr/>
        </p:nvSpPr>
        <p:spPr>
          <a:xfrm>
            <a:off x="8627309" y="5623470"/>
            <a:ext cx="3123354" cy="28059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171450" lvl="0" indent="-171450" algn="l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교사가 학급 또는 본인의 역량에 대해</a:t>
            </a:r>
            <a:endParaRPr lang="en-US" altLang="ko-KR" sz="12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171450" lvl="0" indent="-171450" algn="l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자기 보고</a:t>
            </a:r>
            <a:endParaRPr lang="en-US" altLang="ko-KR" sz="12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621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47769-5F48-E69C-CE4B-9DAF7B803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0">
            <a:extLst>
              <a:ext uri="{FF2B5EF4-FFF2-40B4-BE49-F238E27FC236}">
                <a16:creationId xmlns:a16="http://schemas.microsoft.com/office/drawing/2014/main" id="{1F27DEE7-8D44-A6E0-2AAC-3247DD87DA0D}"/>
              </a:ext>
            </a:extLst>
          </p:cNvPr>
          <p:cNvSpPr txBox="1"/>
          <p:nvPr/>
        </p:nvSpPr>
        <p:spPr>
          <a:xfrm>
            <a:off x="558800" y="516467"/>
            <a:ext cx="2269067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1333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또래관계 기획</a:t>
            </a:r>
            <a:endParaRPr lang="en-US" sz="1333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40E68816-3764-502C-E30C-36BE16E8C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326" y="626533"/>
            <a:ext cx="6604000" cy="8467"/>
          </a:xfrm>
          <a:prstGeom prst="rect">
            <a:avLst/>
          </a:prstGeom>
        </p:spPr>
      </p:pic>
      <p:sp>
        <p:nvSpPr>
          <p:cNvPr id="2" name="TextBox 11">
            <a:extLst>
              <a:ext uri="{FF2B5EF4-FFF2-40B4-BE49-F238E27FC236}">
                <a16:creationId xmlns:a16="http://schemas.microsoft.com/office/drawing/2014/main" id="{163E1DE0-ADC7-42D5-09CB-FFD7AB5A2A4E}"/>
              </a:ext>
            </a:extLst>
          </p:cNvPr>
          <p:cNvSpPr txBox="1"/>
          <p:nvPr/>
        </p:nvSpPr>
        <p:spPr>
          <a:xfrm>
            <a:off x="9199984" y="516467"/>
            <a:ext cx="2433216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16199"/>
              </a:lnSpc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㈜</a:t>
            </a:r>
            <a:r>
              <a:rPr lang="ko-KR" altLang="en-US" sz="1200" dirty="0" err="1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인싸이트</a:t>
            </a: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X </a:t>
            </a:r>
            <a:r>
              <a:rPr lang="en-US" altLang="ko-KR" sz="12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Shuffle to Learn LAB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90227B38-6412-7033-31D9-CBD5EF5735F4}"/>
              </a:ext>
            </a:extLst>
          </p:cNvPr>
          <p:cNvSpPr txBox="1"/>
          <p:nvPr/>
        </p:nvSpPr>
        <p:spPr>
          <a:xfrm>
            <a:off x="558799" y="1007367"/>
            <a:ext cx="2505009" cy="3936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000" dirty="0">
                <a:solidFill>
                  <a:srgbClr val="000000"/>
                </a:solidFill>
                <a:ea typeface="Pretendard SemiBold"/>
              </a:rPr>
              <a:t>학생용 검사 실시 과정</a:t>
            </a:r>
            <a:endParaRPr lang="ko-KR" altLang="en-US" sz="2000" dirty="0">
              <a:solidFill>
                <a:srgbClr val="3C3A79"/>
              </a:solidFill>
              <a:ea typeface="Pretendard SemiBold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60E9779-5D3A-A431-7CE6-2F485345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808" y="926933"/>
            <a:ext cx="160867" cy="16086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8EFB274-E03A-BB3A-F1AD-D9A98CEFD1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073" r="9807"/>
          <a:stretch/>
        </p:blipFill>
        <p:spPr>
          <a:xfrm>
            <a:off x="582341" y="2116369"/>
            <a:ext cx="3361389" cy="30171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27FFD19-60AC-8E6E-0D0A-FF687CF4402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130" r="12304"/>
          <a:stretch/>
        </p:blipFill>
        <p:spPr>
          <a:xfrm>
            <a:off x="4373266" y="2116369"/>
            <a:ext cx="3335401" cy="30087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0C7A6B3-AD1A-C3B3-0186-FDA026CD02C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339" r="12196"/>
          <a:stretch/>
        </p:blipFill>
        <p:spPr>
          <a:xfrm>
            <a:off x="8164191" y="2116369"/>
            <a:ext cx="3335401" cy="30087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621AC9-7F52-CE1F-E89A-3F2423BDE63A}"/>
              </a:ext>
            </a:extLst>
          </p:cNvPr>
          <p:cNvSpPr/>
          <p:nvPr/>
        </p:nvSpPr>
        <p:spPr>
          <a:xfrm>
            <a:off x="873568" y="5306140"/>
            <a:ext cx="45719" cy="263723"/>
          </a:xfrm>
          <a:prstGeom prst="rect">
            <a:avLst/>
          </a:prstGeom>
          <a:solidFill>
            <a:srgbClr val="2E3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4F42F080-3BB1-5E83-47D0-10D0DE7338F6}"/>
              </a:ext>
            </a:extLst>
          </p:cNvPr>
          <p:cNvSpPr txBox="1"/>
          <p:nvPr/>
        </p:nvSpPr>
        <p:spPr>
          <a:xfrm>
            <a:off x="999661" y="5282464"/>
            <a:ext cx="784878" cy="28059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0000"/>
              </a:lnSpc>
            </a:pPr>
            <a:r>
              <a:rPr lang="ko-KR" altLang="en-US" sz="1267" b="1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검사 안내</a:t>
            </a:r>
            <a:endParaRPr lang="en-US" altLang="ko-KR" sz="1267" b="1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FF410C59-925F-B17D-D2E0-5D962910838E}"/>
              </a:ext>
            </a:extLst>
          </p:cNvPr>
          <p:cNvSpPr txBox="1"/>
          <p:nvPr/>
        </p:nvSpPr>
        <p:spPr>
          <a:xfrm>
            <a:off x="999661" y="5623470"/>
            <a:ext cx="3123354" cy="28059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또래 지명</a:t>
            </a:r>
            <a:r>
              <a:rPr lang="en-US" altLang="ko-KR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자기 보고 응답 안내</a:t>
            </a:r>
            <a:endParaRPr lang="en-US" altLang="ko-KR" sz="12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B4F15A4-28EA-7E9D-E5F4-BBCB169D19A9}"/>
              </a:ext>
            </a:extLst>
          </p:cNvPr>
          <p:cNvSpPr/>
          <p:nvPr/>
        </p:nvSpPr>
        <p:spPr>
          <a:xfrm>
            <a:off x="4736442" y="5306140"/>
            <a:ext cx="45719" cy="263723"/>
          </a:xfrm>
          <a:prstGeom prst="rect">
            <a:avLst/>
          </a:prstGeom>
          <a:solidFill>
            <a:srgbClr val="2E3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F71431A6-D852-43D2-8AAA-7742612FF19A}"/>
              </a:ext>
            </a:extLst>
          </p:cNvPr>
          <p:cNvSpPr txBox="1"/>
          <p:nvPr/>
        </p:nvSpPr>
        <p:spPr>
          <a:xfrm>
            <a:off x="4862535" y="5282464"/>
            <a:ext cx="784878" cy="28059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0000"/>
              </a:lnSpc>
            </a:pPr>
            <a:r>
              <a:rPr lang="ko-KR" altLang="en-US" sz="1267" b="1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또래 지명</a:t>
            </a:r>
            <a:endParaRPr lang="en-US" altLang="ko-KR" sz="1267" b="1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78C25993-F89B-2887-60AB-EE090B1CA6A2}"/>
              </a:ext>
            </a:extLst>
          </p:cNvPr>
          <p:cNvSpPr txBox="1"/>
          <p:nvPr/>
        </p:nvSpPr>
        <p:spPr>
          <a:xfrm>
            <a:off x="4862535" y="5623470"/>
            <a:ext cx="3123354" cy="28059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171450" lvl="0" indent="-171450" algn="l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본인을 제외한</a:t>
            </a:r>
            <a:endParaRPr lang="en-US" altLang="ko-KR" sz="12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171450" lvl="0" indent="-171450" algn="l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문항에 해당되는 내용에 대해</a:t>
            </a:r>
            <a:endParaRPr lang="en-US" altLang="ko-KR" sz="12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171450" lvl="0" indent="-171450" algn="l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또래 지명</a:t>
            </a:r>
            <a:endParaRPr lang="en-US" altLang="ko-KR" sz="12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DA3BAC-F696-64DE-1ACA-89F59777E2EB}"/>
              </a:ext>
            </a:extLst>
          </p:cNvPr>
          <p:cNvSpPr/>
          <p:nvPr/>
        </p:nvSpPr>
        <p:spPr>
          <a:xfrm>
            <a:off x="8501216" y="5306140"/>
            <a:ext cx="45719" cy="263723"/>
          </a:xfrm>
          <a:prstGeom prst="rect">
            <a:avLst/>
          </a:prstGeom>
          <a:solidFill>
            <a:srgbClr val="2E3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D514A93C-E46A-48D0-25B1-302B0E5BBD1C}"/>
              </a:ext>
            </a:extLst>
          </p:cNvPr>
          <p:cNvSpPr txBox="1"/>
          <p:nvPr/>
        </p:nvSpPr>
        <p:spPr>
          <a:xfrm>
            <a:off x="8627309" y="5282464"/>
            <a:ext cx="784878" cy="28059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50000"/>
              </a:lnSpc>
            </a:pPr>
            <a:r>
              <a:rPr lang="ko-KR" altLang="en-US" sz="1267" b="1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자기 보고</a:t>
            </a:r>
            <a:endParaRPr lang="en-US" altLang="ko-KR" sz="1267" b="1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16F0781B-378E-C17B-5D80-85E4B46B40DE}"/>
              </a:ext>
            </a:extLst>
          </p:cNvPr>
          <p:cNvSpPr txBox="1"/>
          <p:nvPr/>
        </p:nvSpPr>
        <p:spPr>
          <a:xfrm>
            <a:off x="8627309" y="5623470"/>
            <a:ext cx="3123354" cy="28059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171450" lvl="0" indent="-171450" algn="l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학생이 문항 내용에 대해</a:t>
            </a:r>
            <a:endParaRPr lang="en-US" altLang="ko-KR" sz="12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 marL="171450" lvl="0" indent="-171450" algn="l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자기 보고</a:t>
            </a:r>
            <a:endParaRPr lang="en-US" altLang="ko-KR" sz="1200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18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933" y="2378143"/>
            <a:ext cx="609600" cy="87206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667" y="3072410"/>
            <a:ext cx="321733" cy="3217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3394143"/>
            <a:ext cx="389467" cy="41486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067" y="2191877"/>
            <a:ext cx="220133" cy="22013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067" y="4079943"/>
            <a:ext cx="127000" cy="304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743200" y="3013143"/>
            <a:ext cx="6714067" cy="165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ko-KR" altLang="en-US" sz="4800" spc="-400" dirty="0">
                <a:solidFill>
                  <a:srgbClr val="2E3D86"/>
                </a:solidFill>
                <a:ea typeface="Pretendard SemiBold"/>
              </a:rPr>
              <a:t>감사합니다</a:t>
            </a:r>
            <a:r>
              <a:rPr lang="en-US" sz="4800" spc="-400" dirty="0">
                <a:solidFill>
                  <a:srgbClr val="2E3D86"/>
                </a:solidFill>
                <a:latin typeface="Pretendard SemiBold"/>
              </a:rPr>
              <a:t>.</a:t>
            </a: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2C4F4C59-38A0-8469-FBA5-1D0CA9AAF129}"/>
              </a:ext>
            </a:extLst>
          </p:cNvPr>
          <p:cNvSpPr txBox="1"/>
          <p:nvPr/>
        </p:nvSpPr>
        <p:spPr>
          <a:xfrm>
            <a:off x="558800" y="516467"/>
            <a:ext cx="2269067" cy="23706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1333" dirty="0">
                <a:solidFill>
                  <a:srgbClr val="000000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또래관계 기획</a:t>
            </a:r>
            <a:endParaRPr lang="en-US" sz="1333" dirty="0">
              <a:solidFill>
                <a:srgbClr val="000000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A60C2D0E-D632-5D22-1315-6A33E8D1BB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6326" y="626533"/>
            <a:ext cx="6604000" cy="84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413</Words>
  <Application>Microsoft Office PowerPoint</Application>
  <PresentationFormat>와이드스크린</PresentationFormat>
  <Paragraphs>133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Pretendard Light</vt:lpstr>
      <vt:lpstr>Pretendard SemiBold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민석</dc:creator>
  <cp:lastModifiedBy>부유민</cp:lastModifiedBy>
  <cp:revision>16</cp:revision>
  <dcterms:created xsi:type="dcterms:W3CDTF">2025-03-18T08:57:14Z</dcterms:created>
  <dcterms:modified xsi:type="dcterms:W3CDTF">2025-03-28T03:09:49Z</dcterms:modified>
</cp:coreProperties>
</file>