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6A7"/>
    <a:srgbClr val="A0A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C3500-3039-D8D1-C798-F28B2215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D74B-7484-C4D0-6177-8F3BCCEEC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795A31-A028-AE3B-F322-6E726498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A2F83-4FC4-13C3-0B5E-26C513C5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DA078-9CC3-A295-3DD1-7CC42F9E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69D0-1E66-5752-9429-235284A8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987BF-0766-B579-B0CB-761EF81F7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D822F-FEA0-55F1-C7F7-58A01A66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0B18B-5170-9C3D-0211-21EFB8D5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FE091-D2E5-ECEE-A220-73F4338C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0556C4-75FF-6F94-0EAA-FC9D6180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EAA907-6EE8-2F16-D46A-08103DE8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33752-5D66-6AF6-2313-82EFB2DE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37A16-0A1F-5A5E-8C35-71496017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796B4-E81E-D764-8E6B-AA92EC70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3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6AD34-7B1E-C3FB-21BA-E17A4B4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0AFB4-4724-740A-BB70-2B36422F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2A6B5-523B-6859-ED63-358BF58A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61FCA-F0AD-3F35-C477-7E59B86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37D5A-2FCA-7225-5CC0-7C31EB03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E8C23-A58B-53B7-721E-58F9349D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E80CF-FE1F-E0D2-2313-2CD134559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213ED-56AC-7947-26A3-082EEC8B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C6BB2-2CEC-1636-E800-082A7BF9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D7CE8-311C-163A-E768-E8FF60D2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4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D905A-5B28-BB8B-CA65-617EC1C6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DF85D-EF1B-BA8B-BDE4-3DC5FDFA2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F8064-9897-E274-0A1E-DB082AD5B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FF87D-7CDB-41B5-7DCC-3FBB803D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9510DA-8951-8A84-39EC-75DC8460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A3217C-A6E7-769E-681C-22957138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E33E4-6845-2AA0-DC42-8DF1CE57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8539BC-5CF5-746B-473A-C5F7588A2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DA90CE-3176-1278-AC87-5CBB5093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19749-9BFB-1EDF-4DFC-C3624423A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E73044-5521-97DD-7386-CD09E13CF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764E23-1549-69FC-C50B-3E88C3F6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D744C0-E256-F7D4-71C3-78C8E3A1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A98B3-9C2A-40BD-A63C-240CE46F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8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12D-70B6-1071-5E19-E63E140B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C2CD4E-092F-9512-6D78-C5491F6D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4193E-4743-DBD1-955E-7D4CBF05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DF6428-85B8-9E52-2CCA-035728C7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D828DA-CA51-66F8-662A-7FF956B5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954675-957A-F305-D296-B9B44D5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6DD18A-0506-035E-BCCF-74DB42E6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EB5D-28B8-E59B-81B6-2221E364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E3502-EEA7-FF13-310C-9AEEDEB2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C2941-F863-E507-22E8-CF8A0F9D7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8E8C9-9D77-37D6-9BA9-1F0DD2A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45F78-1CFC-B9E7-6EBB-EC22C9E0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A4B48-B277-08DB-398F-223E3B75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3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5EF6-D41B-00A8-0A00-707B9CCE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06620-5180-2B1B-AEFB-C0EA754B7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6D961-E4B0-CA2C-0CFF-D6CC7ABA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8FD392-A1B1-BB19-9BB0-91B256C7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2E86B-58F9-EC66-1F03-E61EBED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9CA5DC-E99A-5635-4632-7D9FCF9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1CF50-40BA-5C10-61A6-DBBB6041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8F315-3D3F-0791-ECCA-4A272EB3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3F1F9B-4FC3-7FA0-ADA0-7687D9DAC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C83EA-D533-4362-BC68-0C0C847619C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BBF9A-211B-AFB6-163D-19BF4E5C0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CF860-88F6-B2D4-458E-04B2F286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AC82A-4703-4D8E-936A-FDB407DCC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AF62BD-C207-8ACF-D2CA-B35B69442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857863"/>
            <a:ext cx="8067675" cy="47720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2B9148-6B19-B669-801A-67D121F7EE3F}"/>
              </a:ext>
            </a:extLst>
          </p:cNvPr>
          <p:cNvSpPr/>
          <p:nvPr/>
        </p:nvSpPr>
        <p:spPr>
          <a:xfrm>
            <a:off x="9154392" y="5845387"/>
            <a:ext cx="247650" cy="784501"/>
          </a:xfrm>
          <a:prstGeom prst="roundRect">
            <a:avLst/>
          </a:prstGeom>
          <a:solidFill>
            <a:schemeClr val="tx2">
              <a:lumMod val="75000"/>
              <a:lumOff val="25000"/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8D5385-A3A9-9AFE-065B-7B70E25D7DEA}"/>
              </a:ext>
            </a:extLst>
          </p:cNvPr>
          <p:cNvSpPr/>
          <p:nvPr/>
        </p:nvSpPr>
        <p:spPr>
          <a:xfrm>
            <a:off x="9497292" y="5845387"/>
            <a:ext cx="247650" cy="784501"/>
          </a:xfrm>
          <a:prstGeom prst="roundRect">
            <a:avLst/>
          </a:prstGeom>
          <a:solidFill>
            <a:srgbClr val="C00000">
              <a:alpha val="48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4FCE33-286F-79FC-464B-48D9959AFBA2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637C96-F971-869A-1E90-73E94D3D52E7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51F68-8657-7F62-5D39-551F2346B1EA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새롭게 추가해주신 지위위계 척도 로직을 검증하기 위해 사전에 공유해주신 현장 데이터로 산출해보았습니다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6-2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0.017, 0.07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최소 최대로 산출되어 다음과 같이 학생별 지명 빈도를 확인했습니다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90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6C27D-3B5B-C69B-B78B-6EBDCF14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4523B9-6F8A-2E7D-1554-DE6A171898A2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D4194-89CC-C91A-EF7D-41EAEAFDD032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B6D4D-7BE1-53F5-9905-5DE2E9ADDB68}"/>
              </a:ext>
            </a:extLst>
          </p:cNvPr>
          <p:cNvSpPr txBox="1"/>
          <p:nvPr/>
        </p:nvSpPr>
        <p:spPr>
          <a:xfrm>
            <a:off x="500177" y="994666"/>
            <a:ext cx="10521191" cy="4055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6-4,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6-2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간 지명 횟수 차이는 시각적으로 확인 가능할 만큼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타당했습니다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304B30B-87A0-6CE9-72C2-7B5B21CA9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75" y="2427833"/>
            <a:ext cx="4846035" cy="282775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D08A563-5D56-1DE2-48B5-47C9B571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8" y="2421380"/>
            <a:ext cx="4846035" cy="275342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FABD53-BD84-E7D0-98FD-258D4EFAED1C}"/>
              </a:ext>
            </a:extLst>
          </p:cNvPr>
          <p:cNvCxnSpPr>
            <a:cxnSpLocks/>
          </p:cNvCxnSpPr>
          <p:nvPr/>
        </p:nvCxnSpPr>
        <p:spPr>
          <a:xfrm>
            <a:off x="6113463" y="1976707"/>
            <a:ext cx="0" cy="441601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4FEE95-043A-59C0-9654-6878D189B109}"/>
              </a:ext>
            </a:extLst>
          </p:cNvPr>
          <p:cNvSpPr txBox="1"/>
          <p:nvPr/>
        </p:nvSpPr>
        <p:spPr>
          <a:xfrm>
            <a:off x="1288838" y="5399804"/>
            <a:ext cx="387428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김기태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권휘준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송윤호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김규리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조자은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학생에게 상대적으로 집중되는 경향을 보이며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전체적으로 특정 학생 중심의 </a:t>
            </a:r>
            <a:r>
              <a:rPr lang="ko-KR" altLang="en-US" sz="15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편중된 분포를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나타냄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84724A-9F36-9497-931C-AA8EB2CD7DA9}"/>
              </a:ext>
            </a:extLst>
          </p:cNvPr>
          <p:cNvSpPr txBox="1"/>
          <p:nvPr/>
        </p:nvSpPr>
        <p:spPr>
          <a:xfrm>
            <a:off x="7378142" y="5399804"/>
            <a:ext cx="334953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몇몇 학생들 지명 횟수가 많아 보이지만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밖에 학생 역시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지명을 받아 </a:t>
            </a:r>
            <a:r>
              <a:rPr lang="ko-KR" altLang="en-US" sz="1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상대적 </a:t>
            </a:r>
            <a:r>
              <a:rPr lang="ko-KR" altLang="en-US" sz="15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플랫한</a:t>
            </a:r>
            <a:r>
              <a:rPr lang="ko-KR" altLang="en-US" sz="15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분포를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띄고 있음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AD0C8F-5E43-F6AF-134C-4FADBABF7825}"/>
              </a:ext>
            </a:extLst>
          </p:cNvPr>
          <p:cNvSpPr txBox="1"/>
          <p:nvPr/>
        </p:nvSpPr>
        <p:spPr>
          <a:xfrm>
            <a:off x="2644744" y="1976707"/>
            <a:ext cx="1363834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하원초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6-4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D800D-DA44-47AE-FF23-890AC191F32B}"/>
              </a:ext>
            </a:extLst>
          </p:cNvPr>
          <p:cNvSpPr txBox="1"/>
          <p:nvPr/>
        </p:nvSpPr>
        <p:spPr>
          <a:xfrm>
            <a:off x="8304955" y="1976707"/>
            <a:ext cx="1363834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tabLst>
                <a:tab pos="2159000" algn="l"/>
              </a:tabLst>
            </a:pP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송수초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6-2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1E9E52-B950-6F6D-70C2-480A2A7A2062}"/>
              </a:ext>
            </a:extLst>
          </p:cNvPr>
          <p:cNvSpPr/>
          <p:nvPr/>
        </p:nvSpPr>
        <p:spPr>
          <a:xfrm>
            <a:off x="2466109" y="2439852"/>
            <a:ext cx="1671782" cy="12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29DE6F-D323-C704-3981-3817EC9ECED9}"/>
              </a:ext>
            </a:extLst>
          </p:cNvPr>
          <p:cNvSpPr/>
          <p:nvPr/>
        </p:nvSpPr>
        <p:spPr>
          <a:xfrm>
            <a:off x="8304955" y="2449088"/>
            <a:ext cx="1671782" cy="120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1BD3-B973-15C0-E3B9-A7C0481C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ADB89D3-96FF-8558-2313-29FD7DC9D616}"/>
              </a:ext>
            </a:extLst>
          </p:cNvPr>
          <p:cNvSpPr txBox="1"/>
          <p:nvPr/>
        </p:nvSpPr>
        <p:spPr>
          <a:xfrm>
            <a:off x="1839884" y="5687097"/>
            <a:ext cx="7775171" cy="632907"/>
          </a:xfrm>
          <a:prstGeom prst="roundRect">
            <a:avLst>
              <a:gd name="adj" fmla="val 10830"/>
            </a:avLst>
          </a:prstGeom>
          <a:solidFill>
            <a:srgbClr val="7986A7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tabLst>
                <a:tab pos="2159000" algn="l"/>
              </a:tabLst>
            </a:pP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D313D-8038-E3C0-3315-CF2A920F514E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로직 검증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D0081-A742-2EE9-01D7-47BB27B6D11B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7F247-812D-1362-DFF3-BB2B6ED7AF97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지명횟수가 아닌 지명비율 표준편차로 산출하는 특성 상 학급의 학생수에 따라 범위가 변화하게 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극단적인 변화 예시는 다음과 같습니다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C2F3A-40CF-DE6A-9314-3A7D8F30547D}"/>
              </a:ext>
            </a:extLst>
          </p:cNvPr>
          <p:cNvSpPr txBox="1"/>
          <p:nvPr/>
        </p:nvSpPr>
        <p:spPr>
          <a:xfrm>
            <a:off x="576716" y="2384336"/>
            <a:ext cx="2101829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학급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수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D6F56-B968-5D4E-C75E-53FE52928DFB}"/>
              </a:ext>
            </a:extLst>
          </p:cNvPr>
          <p:cNvSpPr txBox="1"/>
          <p:nvPr/>
        </p:nvSpPr>
        <p:spPr>
          <a:xfrm>
            <a:off x="600260" y="2826554"/>
            <a:ext cx="842057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본인을 제외한 </a:t>
            </a:r>
            <a:r>
              <a:rPr lang="en-US" altLang="ko-KR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모두 본인을 지명하고 본인은 다른 </a:t>
            </a:r>
            <a:r>
              <a:rPr lang="ko-KR" altLang="en-US" sz="1300" b="0" i="0" dirty="0" err="1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한명을</a:t>
            </a:r>
            <a:r>
              <a:rPr lang="ko-KR" altLang="en-US" sz="13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지명했다면</a:t>
            </a:r>
            <a:endParaRPr lang="en-US" altLang="ko-KR" sz="1300" b="0" i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지명비율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[0.8, 0.2, 0, 0, 0]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지위위계 최대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0.31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점으로 나타나지만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endParaRPr lang="en-US" altLang="ko-KR" sz="1300" dirty="0">
              <a:solidFill>
                <a:srgbClr val="5C698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D0847-F5F7-85A0-BBD0-839198023FDC}"/>
              </a:ext>
            </a:extLst>
          </p:cNvPr>
          <p:cNvSpPr txBox="1"/>
          <p:nvPr/>
        </p:nvSpPr>
        <p:spPr>
          <a:xfrm>
            <a:off x="576716" y="3601808"/>
            <a:ext cx="2101829" cy="340519"/>
          </a:xfrm>
          <a:prstGeom prst="roundRect">
            <a:avLst/>
          </a:prstGeom>
          <a:solidFill>
            <a:srgbClr val="353D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2159000" algn="l"/>
              </a:tabLst>
            </a:pP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 학급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수 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6B6F1-DD75-D4FE-9A2A-55071B1EEBC4}"/>
              </a:ext>
            </a:extLst>
          </p:cNvPr>
          <p:cNvSpPr txBox="1"/>
          <p:nvPr/>
        </p:nvSpPr>
        <p:spPr>
          <a:xfrm>
            <a:off x="600260" y="4044026"/>
            <a:ext cx="842057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 중 본인을 제외한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29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명이 모두 본인을 지명하고 본인은 다른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한명을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지명했다면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지명비율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[0.96, 0.04, 0,,,,,,, 0, 0]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지위위계 최대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0.17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점으로 나타납니다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149877-8102-ACC8-386F-D70840A9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965" y="2255979"/>
            <a:ext cx="5265736" cy="3138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282AE1-9745-C3FA-9838-DFB51C7F88EF}"/>
              </a:ext>
            </a:extLst>
          </p:cNvPr>
          <p:cNvSpPr txBox="1"/>
          <p:nvPr/>
        </p:nvSpPr>
        <p:spPr>
          <a:xfrm>
            <a:off x="1839884" y="5725993"/>
            <a:ext cx="777517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이렇듯 학생 수가 증가함에 따라 지위위계 최대 점수가 변화하기 때문에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학생들 간 지명 차이를 반영하면서 안정성 높은 로직이 필요해 대안 탐색을 진행하였습니다</a:t>
            </a:r>
            <a:r>
              <a:rPr lang="en-US" altLang="ko-KR" sz="1600" b="0" i="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77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221C5-EC40-473F-C7C3-D88DF494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931E934-D6B9-AA37-29BD-FB6CFE2140FE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0F5F67-2602-E65F-0F78-21B9F6EF5FF1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C373F-8CF2-778B-4E5F-38AB45CF8D0E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안정성이 높으면서 변별력이 있는 로직은 다음과 같은 단계로 탐색했습니다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학급별 단순한 학생 간 지명 횟수의 표준편차를 산출하였습니다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BB06D49-5299-0DF2-83F5-26D7244E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81" y="2148336"/>
            <a:ext cx="6710363" cy="40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1280F-114D-AFE6-0BCB-4E553577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FC1C8B-8550-75BC-F99E-B36A64C837F3}"/>
              </a:ext>
            </a:extLst>
          </p:cNvPr>
          <p:cNvSpPr/>
          <p:nvPr/>
        </p:nvSpPr>
        <p:spPr>
          <a:xfrm>
            <a:off x="0" y="0"/>
            <a:ext cx="12192000" cy="537029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지위위계 안정성 로직 탐색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3CECE1-F6B8-4E68-471F-858B5F045AE0}"/>
              </a:ext>
            </a:extLst>
          </p:cNvPr>
          <p:cNvSpPr/>
          <p:nvPr/>
        </p:nvSpPr>
        <p:spPr>
          <a:xfrm>
            <a:off x="442913" y="789063"/>
            <a:ext cx="11341100" cy="816766"/>
          </a:xfrm>
          <a:prstGeom prst="rect">
            <a:avLst/>
          </a:prstGeom>
          <a:solidFill>
            <a:srgbClr val="D7DB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FDA0A-CA72-44AA-345D-D2A947B0AC28}"/>
              </a:ext>
            </a:extLst>
          </p:cNvPr>
          <p:cNvSpPr txBox="1"/>
          <p:nvPr/>
        </p:nvSpPr>
        <p:spPr>
          <a:xfrm>
            <a:off x="500177" y="830383"/>
            <a:ext cx="10521191" cy="685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안정성이 높으면서 변별력이 있는 로직은 다음과 같은 단계로 탐색했습니다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 학급별 단순한 학생 간 지명 횟수의 표준편차를 산출하였습니다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7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303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나눔스퀘어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2</cp:revision>
  <dcterms:created xsi:type="dcterms:W3CDTF">2025-04-23T07:09:47Z</dcterms:created>
  <dcterms:modified xsi:type="dcterms:W3CDTF">2025-04-24T09:17:03Z</dcterms:modified>
</cp:coreProperties>
</file>