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3" r:id="rId2"/>
    <p:sldId id="256" r:id="rId3"/>
    <p:sldId id="257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</p:sldIdLst>
  <p:sldSz cx="12192000" cy="6858000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86A7"/>
    <a:srgbClr val="A0A9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498F9CD-F5CE-48FF-8A90-5434A87CBC87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FFB4C4F-4965-4FBE-A5E8-32FEF6645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6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B4C4F-4965-4FBE-A5E8-32FEF66452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636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C3500-3039-D8D1-C798-F28B22153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07D74B-7484-C4D0-6177-8F3BCCEEC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795A31-A028-AE3B-F322-6E7264982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83EA-D533-4362-BC68-0C0C847619C8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A2F83-4FC4-13C3-0B5E-26C513C5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3DA078-9CC3-A295-3DD1-7CC42F9E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C82A-4703-4D8E-936A-FDB407DCC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46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069D0-1E66-5752-9429-235284A8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3987BF-0766-B579-B0CB-761EF81F7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7D822F-FEA0-55F1-C7F7-58A01A66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83EA-D533-4362-BC68-0C0C847619C8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80B18B-5170-9C3D-0211-21EFB8D5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BFE091-D2E5-ECEE-A220-73F4338C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C82A-4703-4D8E-936A-FDB407DCC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38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0556C4-75FF-6F94-0EAA-FC9D6180C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EAA907-6EE8-2F16-D46A-08103DE8E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33752-5D66-6AF6-2313-82EFB2DE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83EA-D533-4362-BC68-0C0C847619C8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37A16-0A1F-5A5E-8C35-714960177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8796B4-E81E-D764-8E6B-AA92EC70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C82A-4703-4D8E-936A-FDB407DCC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030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만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99">
            <a:extLst>
              <a:ext uri="{FF2B5EF4-FFF2-40B4-BE49-F238E27FC236}">
                <a16:creationId xmlns:a16="http://schemas.microsoft.com/office/drawing/2014/main" id="{5A19CFBF-3EFC-6A0F-6AB9-2DA6FF28BF98}"/>
              </a:ext>
            </a:extLst>
          </p:cNvPr>
          <p:cNvGraphicFramePr>
            <a:graphicFrameLocks noGrp="1"/>
          </p:cNvGraphicFramePr>
          <p:nvPr/>
        </p:nvGraphicFramePr>
        <p:xfrm>
          <a:off x="527050" y="5386388"/>
          <a:ext cx="10947400" cy="6921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3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71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300" u="none" strike="noStrike" cap="none" normalizeH="0" baseline="0">
                          <a:effectLst/>
                        </a:rPr>
                        <a:t>Document Version</a:t>
                      </a:r>
                      <a:endParaRPr kumimoji="1" lang="ko-KR" altLang="en-US" sz="1300" b="1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300" u="none" strike="noStrike" cap="none" normalizeH="0" baseline="0">
                          <a:effectLst/>
                        </a:rPr>
                        <a:t>Last Updated</a:t>
                      </a:r>
                      <a:endParaRPr kumimoji="1" lang="ko-KR" altLang="en-US" sz="1300" b="1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300" u="none" strike="noStrike" cap="none" normalizeH="0" baseline="0">
                          <a:effectLst/>
                        </a:rPr>
                        <a:t>Organization</a:t>
                      </a:r>
                      <a:endParaRPr kumimoji="1" lang="ko-KR" altLang="en-US" sz="1300" b="1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300" u="none" strike="noStrike" cap="none" normalizeH="0" baseline="0">
                          <a:effectLst/>
                        </a:rPr>
                        <a:t>Author</a:t>
                      </a:r>
                      <a:endParaRPr kumimoji="1" lang="ko-KR" altLang="en-US" sz="1300" b="1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43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500" b="0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500" b="0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500" b="0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600" b="0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380571" y="2274590"/>
            <a:ext cx="112840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33" i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532971" y="575206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3288871" y="575206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6012690" y="575206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8758899" y="575206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1731072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6AD34-7B1E-C3FB-21BA-E17A4B44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0AFB4-4724-740A-BB70-2B36422FE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F2A6B5-523B-6859-ED63-358BF58A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83EA-D533-4362-BC68-0C0C847619C8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61FCA-F0AD-3F35-C477-7E59B866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337D5A-2FCA-7225-5CC0-7C31EB03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C82A-4703-4D8E-936A-FDB407DCC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27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E8C23-A58B-53B7-721E-58F9349DC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4E80CF-FE1F-E0D2-2313-2CD134559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C213ED-56AC-7947-26A3-082EEC8B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83EA-D533-4362-BC68-0C0C847619C8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DC6BB2-2CEC-1636-E800-082A7BF9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D7CE8-311C-163A-E768-E8FF60D2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C82A-4703-4D8E-936A-FDB407DCC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44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D905A-5B28-BB8B-CA65-617EC1C62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DF85D-EF1B-BA8B-BDE4-3DC5FDFA2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F8064-9897-E274-0A1E-DB082AD5B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5FF87D-7CDB-41B5-7DCC-3FBB803D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83EA-D533-4362-BC68-0C0C847619C8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9510DA-8951-8A84-39EC-75DC8460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A3217C-A6E7-769E-681C-22957138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C82A-4703-4D8E-936A-FDB407DCC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97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E33E4-6845-2AA0-DC42-8DF1CE57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8539BC-5CF5-746B-473A-C5F7588A2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DA90CE-3176-1278-AC87-5CBB50937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D19749-9BFB-1EDF-4DFC-C3624423A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E73044-5521-97DD-7386-CD09E13CF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764E23-1549-69FC-C50B-3E88C3F6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83EA-D533-4362-BC68-0C0C847619C8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D744C0-E256-F7D4-71C3-78C8E3A1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AA98B3-9C2A-40BD-A63C-240CE46F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C82A-4703-4D8E-936A-FDB407DCC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80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7012D-70B6-1071-5E19-E63E140B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C2CD4E-092F-9512-6D78-C5491F6DD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83EA-D533-4362-BC68-0C0C847619C8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54193E-4743-DBD1-955E-7D4CBF05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DF6428-85B8-9E52-2CCA-035728C7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C82A-4703-4D8E-936A-FDB407DCC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1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D828DA-CA51-66F8-662A-7FF956B5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83EA-D533-4362-BC68-0C0C847619C8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954675-957A-F305-D296-B9B44D52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6DD18A-0506-035E-BCCF-74DB42E6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C82A-4703-4D8E-936A-FDB407DCC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9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0EB5D-28B8-E59B-81B6-2221E3647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BE3502-EEA7-FF13-310C-9AEEDEB2A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8C2941-F863-E507-22E8-CF8A0F9D7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D8E8C9-9D77-37D6-9BA9-1F0DD2AA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83EA-D533-4362-BC68-0C0C847619C8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845F78-1CFC-B9E7-6EBB-EC22C9E0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BA4B48-B277-08DB-398F-223E3B75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C82A-4703-4D8E-936A-FDB407DCC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35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55EF6-D41B-00A8-0A00-707B9CCE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E06620-5180-2B1B-AEFB-C0EA754B7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56D961-E4B0-CA2C-0CFF-D6CC7ABA7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8FD392-A1B1-BB19-9BB0-91B256C7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83EA-D533-4362-BC68-0C0C847619C8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62E86B-58F9-EC66-1F03-E61EBED1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9CA5DC-E99A-5635-4632-7D9FCF99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C82A-4703-4D8E-936A-FDB407DCC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39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81CF50-40BA-5C10-61A6-DBBB60415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8F315-3D3F-0791-ECCA-4A272EB39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F1F9B-4FC3-7FA0-ADA0-7687D9DAC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EC83EA-D533-4362-BC68-0C0C847619C8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FBBF9A-211B-AFB6-163D-19BF4E5C0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CF860-88F6-B2D4-458E-04B2F2862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3AC82A-4703-4D8E-936A-FDB407DCC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0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3F3194-F3CB-D4FA-71FC-35BE27E392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5751513"/>
            <a:ext cx="2687638" cy="2889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0C61B6-8869-FC5A-1927-7BC9180B7B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89300" y="5751513"/>
            <a:ext cx="2687638" cy="2889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2025.04.25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152FE14-90AF-20BC-7BB7-C6DFE951D2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3450" y="5751513"/>
            <a:ext cx="2687638" cy="2889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err="1"/>
              <a:t>인싸이트</a:t>
            </a:r>
            <a:r>
              <a:rPr lang="ko-KR" altLang="en-US" dirty="0"/>
              <a:t> 연구개발팀</a:t>
            </a:r>
          </a:p>
        </p:txBody>
      </p:sp>
      <p:sp>
        <p:nvSpPr>
          <p:cNvPr id="4102" name="텍스트 개체 틀 5">
            <a:extLst>
              <a:ext uri="{FF2B5EF4-FFF2-40B4-BE49-F238E27FC236}">
                <a16:creationId xmlns:a16="http://schemas.microsoft.com/office/drawing/2014/main" id="{268E0C3A-D21C-FF3B-CAE2-6505EBB2A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8238" y="5751513"/>
            <a:ext cx="2689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ko-KR" altLang="en-US" sz="1400" dirty="0">
                <a:solidFill>
                  <a:srgbClr val="7F7F7F"/>
                </a:solidFill>
              </a:rPr>
              <a:t>부유민</a:t>
            </a:r>
          </a:p>
        </p:txBody>
      </p:sp>
      <p:sp>
        <p:nvSpPr>
          <p:cNvPr id="10" name="제목 개체 틀 9">
            <a:extLst>
              <a:ext uri="{FF2B5EF4-FFF2-40B4-BE49-F238E27FC236}">
                <a16:creationId xmlns:a16="http://schemas.microsoft.com/office/drawing/2014/main" id="{0AABEC61-5EAB-0678-584A-A0EF6F14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78" y="2226659"/>
            <a:ext cx="10990245" cy="57606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200" b="1" spc="-150" dirty="0">
                <a:solidFill>
                  <a:srgbClr val="353D50"/>
                </a:solidFill>
              </a:rPr>
              <a:t>지위위계 로직 검증 및 대안 탐색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1F81D92-C1D6-4676-0E30-DA285F9498CE}"/>
              </a:ext>
            </a:extLst>
          </p:cNvPr>
          <p:cNvCxnSpPr>
            <a:cxnSpLocks/>
          </p:cNvCxnSpPr>
          <p:nvPr/>
        </p:nvCxnSpPr>
        <p:spPr>
          <a:xfrm>
            <a:off x="630555" y="2180939"/>
            <a:ext cx="10816908" cy="0"/>
          </a:xfrm>
          <a:prstGeom prst="line">
            <a:avLst/>
          </a:prstGeom>
          <a:ln w="19050">
            <a:solidFill>
              <a:srgbClr val="17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DC041F-7E4C-9C2E-E60D-6A2C9AA1AEDE}"/>
              </a:ext>
            </a:extLst>
          </p:cNvPr>
          <p:cNvSpPr/>
          <p:nvPr/>
        </p:nvSpPr>
        <p:spPr>
          <a:xfrm>
            <a:off x="630555" y="2161889"/>
            <a:ext cx="10816908" cy="45720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21790519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E985E-4BA6-A7FB-2B40-98A6CF88D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FC345B80-CDA1-BD42-073E-383BB9AAF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2119313"/>
            <a:ext cx="5489994" cy="307673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2A279C6-63BB-4637-E78E-B78542EFC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094" y="2119311"/>
            <a:ext cx="5524919" cy="309631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5861523-307C-CF02-9237-561E4CFC9F3F}"/>
              </a:ext>
            </a:extLst>
          </p:cNvPr>
          <p:cNvSpPr/>
          <p:nvPr/>
        </p:nvSpPr>
        <p:spPr>
          <a:xfrm>
            <a:off x="0" y="0"/>
            <a:ext cx="12192000" cy="537029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지위위계 안정성 로직 탐색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7A45EB-9D93-09B1-E8A6-60021C06D94F}"/>
              </a:ext>
            </a:extLst>
          </p:cNvPr>
          <p:cNvSpPr/>
          <p:nvPr/>
        </p:nvSpPr>
        <p:spPr>
          <a:xfrm>
            <a:off x="442913" y="789063"/>
            <a:ext cx="11341100" cy="537029"/>
          </a:xfrm>
          <a:prstGeom prst="rect">
            <a:avLst/>
          </a:prstGeom>
          <a:solidFill>
            <a:srgbClr val="D7DB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8D6687-8F9B-9460-F5F4-2211A390A197}"/>
              </a:ext>
            </a:extLst>
          </p:cNvPr>
          <p:cNvSpPr txBox="1"/>
          <p:nvPr/>
        </p:nvSpPr>
        <p:spPr>
          <a:xfrm>
            <a:off x="500177" y="830383"/>
            <a:ext cx="10521191" cy="4055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로직 고려하실 때 용이할 것 같아 학급별 지명횟수 시각자료 공유 드립니다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9644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99A98-BCA5-EC9B-991F-F32D9982E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072EA49-65CD-2A34-6E5A-AD0F3BAE27EB}"/>
              </a:ext>
            </a:extLst>
          </p:cNvPr>
          <p:cNvSpPr/>
          <p:nvPr/>
        </p:nvSpPr>
        <p:spPr>
          <a:xfrm>
            <a:off x="0" y="0"/>
            <a:ext cx="12192000" cy="537029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지위위계 안정성 로직 탐색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90E8DB-9B3A-78B9-FD6C-5208A17D2C44}"/>
              </a:ext>
            </a:extLst>
          </p:cNvPr>
          <p:cNvSpPr/>
          <p:nvPr/>
        </p:nvSpPr>
        <p:spPr>
          <a:xfrm>
            <a:off x="442913" y="789063"/>
            <a:ext cx="11341100" cy="537029"/>
          </a:xfrm>
          <a:prstGeom prst="rect">
            <a:avLst/>
          </a:prstGeom>
          <a:solidFill>
            <a:srgbClr val="D7DB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E5E6C2-E853-71B5-F24C-94CA3F828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2228849"/>
            <a:ext cx="5464174" cy="30622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07E550-0215-0835-E23A-1AC2F4DF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839" y="2228849"/>
            <a:ext cx="5464174" cy="30622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16DE32-2D37-063C-05DB-8B67D73370A4}"/>
              </a:ext>
            </a:extLst>
          </p:cNvPr>
          <p:cNvSpPr txBox="1"/>
          <p:nvPr/>
        </p:nvSpPr>
        <p:spPr>
          <a:xfrm>
            <a:off x="500177" y="830383"/>
            <a:ext cx="10521191" cy="4055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로직 고려하실 때 용이할 것 같아 학급별 지명횟수 시각자료 공유 드립니다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6514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1D100-6D98-54B3-3225-F0B589C94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8DD7980-52D4-578B-4038-0E7897574EE9}"/>
              </a:ext>
            </a:extLst>
          </p:cNvPr>
          <p:cNvSpPr/>
          <p:nvPr/>
        </p:nvSpPr>
        <p:spPr>
          <a:xfrm>
            <a:off x="0" y="0"/>
            <a:ext cx="12192000" cy="537029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지위위계 안정성 로직 탐색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34F096-FEF0-DD4C-2904-55DB15A5B402}"/>
              </a:ext>
            </a:extLst>
          </p:cNvPr>
          <p:cNvSpPr/>
          <p:nvPr/>
        </p:nvSpPr>
        <p:spPr>
          <a:xfrm>
            <a:off x="442913" y="789063"/>
            <a:ext cx="11341100" cy="537029"/>
          </a:xfrm>
          <a:prstGeom prst="rect">
            <a:avLst/>
          </a:prstGeom>
          <a:solidFill>
            <a:srgbClr val="D7DB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B7199A-5997-DD23-D1F6-109907983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2063902"/>
            <a:ext cx="5589769" cy="31326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F70EE7-F5E2-B9DF-313D-C74A196A1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243" y="2063901"/>
            <a:ext cx="5589770" cy="3231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78E6E8-69B6-09CA-5F47-6FCB92D8A9D3}"/>
              </a:ext>
            </a:extLst>
          </p:cNvPr>
          <p:cNvSpPr txBox="1"/>
          <p:nvPr/>
        </p:nvSpPr>
        <p:spPr>
          <a:xfrm>
            <a:off x="500177" y="830383"/>
            <a:ext cx="10521191" cy="4055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로직 고려하실 때 용이할 것 같아 학급별 지명횟수 시각자료 공유 드립니다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6843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2B277-C8ED-2EA5-6E14-4C92B8211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791E47F-0134-B698-73B9-A473AF456B9F}"/>
              </a:ext>
            </a:extLst>
          </p:cNvPr>
          <p:cNvSpPr/>
          <p:nvPr/>
        </p:nvSpPr>
        <p:spPr>
          <a:xfrm>
            <a:off x="0" y="0"/>
            <a:ext cx="12192000" cy="537029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지위위계 안정성 로직 탐색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CFDE62-4E52-D9CF-022F-DD5E216C6212}"/>
              </a:ext>
            </a:extLst>
          </p:cNvPr>
          <p:cNvSpPr/>
          <p:nvPr/>
        </p:nvSpPr>
        <p:spPr>
          <a:xfrm>
            <a:off x="442913" y="789063"/>
            <a:ext cx="11341100" cy="537029"/>
          </a:xfrm>
          <a:prstGeom prst="rect">
            <a:avLst/>
          </a:prstGeom>
          <a:solidFill>
            <a:srgbClr val="D7DB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690940-8B83-13E6-988B-07F400A9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4" y="1984450"/>
            <a:ext cx="5523874" cy="31938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FE5854-02F9-01AE-84CB-45C0A668B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139" y="1984450"/>
            <a:ext cx="5523874" cy="31938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0EC6F2-CDD3-59AA-859A-DD15683E7D13}"/>
              </a:ext>
            </a:extLst>
          </p:cNvPr>
          <p:cNvSpPr txBox="1"/>
          <p:nvPr/>
        </p:nvSpPr>
        <p:spPr>
          <a:xfrm>
            <a:off x="500177" y="830383"/>
            <a:ext cx="10521191" cy="4055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로직 고려하실 때 용이할 것 같아 학급별 지명횟수 시각자료 공유 드립니다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8459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3AE76-51B7-5BB4-1B69-EBAD733FA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CA5E9D-F2D8-0BB0-FF5F-A9FCCF3EBEBF}"/>
              </a:ext>
            </a:extLst>
          </p:cNvPr>
          <p:cNvSpPr/>
          <p:nvPr/>
        </p:nvSpPr>
        <p:spPr>
          <a:xfrm>
            <a:off x="0" y="0"/>
            <a:ext cx="12192000" cy="537029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지위위계 안정성 로직 탐색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10E852-CFC8-0959-C0BE-29C92AC66714}"/>
              </a:ext>
            </a:extLst>
          </p:cNvPr>
          <p:cNvSpPr/>
          <p:nvPr/>
        </p:nvSpPr>
        <p:spPr>
          <a:xfrm>
            <a:off x="442913" y="789063"/>
            <a:ext cx="11341100" cy="537029"/>
          </a:xfrm>
          <a:prstGeom prst="rect">
            <a:avLst/>
          </a:prstGeom>
          <a:solidFill>
            <a:srgbClr val="D7DB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186060-C313-1C71-F14C-E30554CC4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2073427"/>
            <a:ext cx="5523874" cy="31938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0EECE1-01F3-AB53-2F94-A1FC4AC4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139" y="2073427"/>
            <a:ext cx="5523874" cy="3193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02313-0F26-A615-924F-63F46AAA2906}"/>
              </a:ext>
            </a:extLst>
          </p:cNvPr>
          <p:cNvSpPr txBox="1"/>
          <p:nvPr/>
        </p:nvSpPr>
        <p:spPr>
          <a:xfrm>
            <a:off x="500177" y="830383"/>
            <a:ext cx="10521191" cy="4055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로직 고려하실 때 용이할 것 같아 학급별 지명횟수 시각자료 공유 드립니다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207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3740E-A0AF-969E-995D-C8D42F44A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C6397A-979B-9F71-030A-2BFB68767847}"/>
              </a:ext>
            </a:extLst>
          </p:cNvPr>
          <p:cNvSpPr/>
          <p:nvPr/>
        </p:nvSpPr>
        <p:spPr>
          <a:xfrm>
            <a:off x="0" y="0"/>
            <a:ext cx="12192000" cy="537029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지위위계 안정성 로직 탐색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93D715-C62C-FA23-49CC-31E6CA9F2256}"/>
              </a:ext>
            </a:extLst>
          </p:cNvPr>
          <p:cNvSpPr/>
          <p:nvPr/>
        </p:nvSpPr>
        <p:spPr>
          <a:xfrm>
            <a:off x="442913" y="789063"/>
            <a:ext cx="11341100" cy="537029"/>
          </a:xfrm>
          <a:prstGeom prst="rect">
            <a:avLst/>
          </a:prstGeom>
          <a:solidFill>
            <a:srgbClr val="D7DB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063D4A-086C-51BD-5427-43D2F05A1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2025802"/>
            <a:ext cx="5479189" cy="31680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93D94C-E2F1-D868-E171-8EA0EA339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824" y="2038351"/>
            <a:ext cx="5479189" cy="31680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024D4A-4D56-B1E6-85B8-B72D28BAF4DD}"/>
              </a:ext>
            </a:extLst>
          </p:cNvPr>
          <p:cNvSpPr txBox="1"/>
          <p:nvPr/>
        </p:nvSpPr>
        <p:spPr>
          <a:xfrm>
            <a:off x="500177" y="830383"/>
            <a:ext cx="10521191" cy="4055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로직 고려하실 때 용이할 것 같아 학급별 지명횟수 시각자료 공유 드립니다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7925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EF63B-7432-30F5-961F-4378399B2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47853FE-9D71-75DC-B2B4-0BFD341AFAE7}"/>
              </a:ext>
            </a:extLst>
          </p:cNvPr>
          <p:cNvSpPr/>
          <p:nvPr/>
        </p:nvSpPr>
        <p:spPr>
          <a:xfrm>
            <a:off x="0" y="0"/>
            <a:ext cx="12192000" cy="537029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지위위계 안정성 로직 탐색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017C98-43BE-3A01-927D-2E96ACDBF83A}"/>
              </a:ext>
            </a:extLst>
          </p:cNvPr>
          <p:cNvSpPr/>
          <p:nvPr/>
        </p:nvSpPr>
        <p:spPr>
          <a:xfrm>
            <a:off x="442913" y="789063"/>
            <a:ext cx="11341100" cy="537029"/>
          </a:xfrm>
          <a:prstGeom prst="rect">
            <a:avLst/>
          </a:prstGeom>
          <a:solidFill>
            <a:srgbClr val="D7DB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B64BF3-6756-15B3-6814-3E60D4DF9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2121051"/>
            <a:ext cx="5510212" cy="31859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6A9D0F-19C8-5DF0-ECCB-A9F797EF8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01" y="2121050"/>
            <a:ext cx="5510212" cy="3185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7CED4E-B9C1-11F7-7B54-B617EA35FA59}"/>
              </a:ext>
            </a:extLst>
          </p:cNvPr>
          <p:cNvSpPr txBox="1"/>
          <p:nvPr/>
        </p:nvSpPr>
        <p:spPr>
          <a:xfrm>
            <a:off x="500177" y="830383"/>
            <a:ext cx="10521191" cy="4055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로직 고려하실 때 용이할 것 같아 학급별 지명횟수 시각자료 공유 드립니다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2436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F021D-5110-2EBA-3325-1722E2638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C10B29-9E95-34BA-51FF-39EA5C5DF946}"/>
              </a:ext>
            </a:extLst>
          </p:cNvPr>
          <p:cNvSpPr/>
          <p:nvPr/>
        </p:nvSpPr>
        <p:spPr>
          <a:xfrm>
            <a:off x="0" y="0"/>
            <a:ext cx="12192000" cy="537029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지위위계 안정성 로직 탐색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4E0676-0D15-8DF8-36E7-66E13F48F588}"/>
              </a:ext>
            </a:extLst>
          </p:cNvPr>
          <p:cNvSpPr/>
          <p:nvPr/>
        </p:nvSpPr>
        <p:spPr>
          <a:xfrm>
            <a:off x="442913" y="789063"/>
            <a:ext cx="11341100" cy="537029"/>
          </a:xfrm>
          <a:prstGeom prst="rect">
            <a:avLst/>
          </a:prstGeom>
          <a:solidFill>
            <a:srgbClr val="D7DB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6133C5-0E38-36EE-1CD8-C97B759BE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2058913"/>
            <a:ext cx="5568065" cy="3219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8A835FD-473A-3ECE-6A93-23B8B424C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948" y="2058913"/>
            <a:ext cx="5568065" cy="3219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87338A-B5F4-4BB3-C13A-7EF04A67C4CD}"/>
              </a:ext>
            </a:extLst>
          </p:cNvPr>
          <p:cNvSpPr txBox="1"/>
          <p:nvPr/>
        </p:nvSpPr>
        <p:spPr>
          <a:xfrm>
            <a:off x="500177" y="830383"/>
            <a:ext cx="10521191" cy="4055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로직 고려하실 때 용이할 것 같아 학급별 지명횟수 시각자료 공유 드립니다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855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70CF5E-33FA-50B9-08B8-365FD0E84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447" y="1824412"/>
            <a:ext cx="7729105" cy="4838694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12B9148-6B19-B669-801A-67D121F7EE3F}"/>
              </a:ext>
            </a:extLst>
          </p:cNvPr>
          <p:cNvSpPr/>
          <p:nvPr/>
        </p:nvSpPr>
        <p:spPr>
          <a:xfrm>
            <a:off x="9375490" y="5667450"/>
            <a:ext cx="247650" cy="784501"/>
          </a:xfrm>
          <a:prstGeom prst="roundRect">
            <a:avLst/>
          </a:prstGeom>
          <a:solidFill>
            <a:schemeClr val="tx2">
              <a:lumMod val="75000"/>
              <a:lumOff val="25000"/>
              <a:alpha val="48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D8D5385-A3A9-9AFE-065B-7B70E25D7DEA}"/>
              </a:ext>
            </a:extLst>
          </p:cNvPr>
          <p:cNvSpPr/>
          <p:nvPr/>
        </p:nvSpPr>
        <p:spPr>
          <a:xfrm>
            <a:off x="5082312" y="5667450"/>
            <a:ext cx="247650" cy="784501"/>
          </a:xfrm>
          <a:prstGeom prst="roundRect">
            <a:avLst/>
          </a:prstGeom>
          <a:solidFill>
            <a:srgbClr val="C00000">
              <a:alpha val="48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4FCE33-286F-79FC-464B-48D9959AFBA2}"/>
              </a:ext>
            </a:extLst>
          </p:cNvPr>
          <p:cNvSpPr/>
          <p:nvPr/>
        </p:nvSpPr>
        <p:spPr>
          <a:xfrm>
            <a:off x="442913" y="789063"/>
            <a:ext cx="11341100" cy="816766"/>
          </a:xfrm>
          <a:prstGeom prst="rect">
            <a:avLst/>
          </a:prstGeom>
          <a:solidFill>
            <a:srgbClr val="D7DB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637C96-F971-869A-1E90-73E94D3D52E7}"/>
              </a:ext>
            </a:extLst>
          </p:cNvPr>
          <p:cNvSpPr/>
          <p:nvPr/>
        </p:nvSpPr>
        <p:spPr>
          <a:xfrm>
            <a:off x="0" y="0"/>
            <a:ext cx="12192000" cy="537029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지위위계 로직 검증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51F68-8657-7F62-5D39-551F2346B1EA}"/>
              </a:ext>
            </a:extLst>
          </p:cNvPr>
          <p:cNvSpPr txBox="1"/>
          <p:nvPr/>
        </p:nvSpPr>
        <p:spPr>
          <a:xfrm>
            <a:off x="500177" y="830383"/>
            <a:ext cx="10521191" cy="685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새롭게 추가해주신 지위위계 척도 로직을 검증하기 위해 사전에 공유해주신 현장 데이터로 산출해보았습니다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- </a:t>
            </a:r>
            <a:r>
              <a:rPr lang="ko-KR" altLang="en-US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하원초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6-4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ko-KR" altLang="en-US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송수초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6-2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0.017, 0.07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최소 최대로 산출되어 다음과 같이 학생별 지명 빈도를 확인했습니다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990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6C27D-3B5B-C69B-B78B-6EBDCF144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FB9B460-CA85-7B2D-422D-AF555342C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85" y="2348914"/>
            <a:ext cx="5001715" cy="28452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C22638-C00F-4791-5A0A-F2D49490B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482" y="2367541"/>
            <a:ext cx="4952780" cy="290642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64523B9-6F8A-2E7D-1554-DE6A171898A2}"/>
              </a:ext>
            </a:extLst>
          </p:cNvPr>
          <p:cNvSpPr/>
          <p:nvPr/>
        </p:nvSpPr>
        <p:spPr>
          <a:xfrm>
            <a:off x="0" y="0"/>
            <a:ext cx="12192000" cy="537029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지위위계 로직 검증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9D4194-89CC-C91A-EF7D-41EAEAFDD032}"/>
              </a:ext>
            </a:extLst>
          </p:cNvPr>
          <p:cNvSpPr/>
          <p:nvPr/>
        </p:nvSpPr>
        <p:spPr>
          <a:xfrm>
            <a:off x="442913" y="789063"/>
            <a:ext cx="11341100" cy="816766"/>
          </a:xfrm>
          <a:prstGeom prst="rect">
            <a:avLst/>
          </a:prstGeom>
          <a:solidFill>
            <a:srgbClr val="D7DB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AB6D4D-7BE1-53F5-9905-5DE2E9ADDB68}"/>
              </a:ext>
            </a:extLst>
          </p:cNvPr>
          <p:cNvSpPr txBox="1"/>
          <p:nvPr/>
        </p:nvSpPr>
        <p:spPr>
          <a:xfrm>
            <a:off x="500177" y="994666"/>
            <a:ext cx="10521191" cy="4055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실제로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하원초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6-4,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송수초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6-2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학생 간 지명 횟수 차이는 시각적으로 확인 가능할 만큼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타당했습니다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9FABD53-BD84-E7D0-98FD-258D4EFAED1C}"/>
              </a:ext>
            </a:extLst>
          </p:cNvPr>
          <p:cNvCxnSpPr>
            <a:cxnSpLocks/>
          </p:cNvCxnSpPr>
          <p:nvPr/>
        </p:nvCxnSpPr>
        <p:spPr>
          <a:xfrm>
            <a:off x="6113463" y="1976707"/>
            <a:ext cx="0" cy="441601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4FEE95-043A-59C0-9654-6878D189B109}"/>
              </a:ext>
            </a:extLst>
          </p:cNvPr>
          <p:cNvSpPr txBox="1"/>
          <p:nvPr/>
        </p:nvSpPr>
        <p:spPr>
          <a:xfrm>
            <a:off x="1288838" y="5399804"/>
            <a:ext cx="387428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김기태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권휘준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송윤호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김규리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조자은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학생에게 상대적으로 집중되는 경향을 보이며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전체적으로 특정 학생 중심의 </a:t>
            </a:r>
            <a:r>
              <a:rPr lang="ko-KR" altLang="en-US" sz="1500" b="1" dirty="0">
                <a:solidFill>
                  <a:srgbClr val="00B0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편중된 분포를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나타냄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84724A-9F36-9497-931C-AA8EB2CD7DA9}"/>
              </a:ext>
            </a:extLst>
          </p:cNvPr>
          <p:cNvSpPr txBox="1"/>
          <p:nvPr/>
        </p:nvSpPr>
        <p:spPr>
          <a:xfrm>
            <a:off x="7378142" y="5399804"/>
            <a:ext cx="334953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몇몇 학생들 지명 횟수가 많아 보이지만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 밖에 학생 역시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 이상 지명을 받아 </a:t>
            </a:r>
            <a:r>
              <a:rPr lang="ko-KR" altLang="en-US" sz="1500" b="1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상대적 </a:t>
            </a:r>
            <a:r>
              <a:rPr lang="ko-KR" altLang="en-US" sz="1500" b="1" dirty="0" err="1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플랫한</a:t>
            </a:r>
            <a:r>
              <a:rPr lang="ko-KR" altLang="en-US" sz="1500" b="1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분포를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띄고 있음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1E9E52-B950-6F6D-70C2-480A2A7A2062}"/>
              </a:ext>
            </a:extLst>
          </p:cNvPr>
          <p:cNvSpPr/>
          <p:nvPr/>
        </p:nvSpPr>
        <p:spPr>
          <a:xfrm>
            <a:off x="2294730" y="2373995"/>
            <a:ext cx="1671782" cy="120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29DE6F-D323-C704-3981-3817EC9ECED9}"/>
              </a:ext>
            </a:extLst>
          </p:cNvPr>
          <p:cNvSpPr/>
          <p:nvPr/>
        </p:nvSpPr>
        <p:spPr>
          <a:xfrm>
            <a:off x="8190641" y="2391882"/>
            <a:ext cx="1671782" cy="120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A49E68-CEF0-229F-E509-D527285BCBCC}"/>
              </a:ext>
            </a:extLst>
          </p:cNvPr>
          <p:cNvSpPr txBox="1"/>
          <p:nvPr/>
        </p:nvSpPr>
        <p:spPr>
          <a:xfrm>
            <a:off x="2413835" y="1985943"/>
            <a:ext cx="1363834" cy="340519"/>
          </a:xfrm>
          <a:prstGeom prst="roundRect">
            <a:avLst/>
          </a:prstGeom>
          <a:solidFill>
            <a:srgbClr val="353D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tabLst>
                <a:tab pos="2159000" algn="l"/>
              </a:tabLst>
            </a:pPr>
            <a:r>
              <a:rPr lang="ko-KR" altLang="en-US" sz="1400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송수초</a:t>
            </a:r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6-2</a:t>
            </a:r>
            <a:endParaRPr lang="ko-KR" altLang="en-US" sz="14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0F973-FFB4-12C5-6D3C-40AF53E20878}"/>
              </a:ext>
            </a:extLst>
          </p:cNvPr>
          <p:cNvSpPr txBox="1"/>
          <p:nvPr/>
        </p:nvSpPr>
        <p:spPr>
          <a:xfrm>
            <a:off x="8304955" y="1985943"/>
            <a:ext cx="1363834" cy="340519"/>
          </a:xfrm>
          <a:prstGeom prst="roundRect">
            <a:avLst/>
          </a:prstGeom>
          <a:solidFill>
            <a:srgbClr val="353D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tabLst>
                <a:tab pos="2159000" algn="l"/>
              </a:tabLst>
            </a:pPr>
            <a:r>
              <a:rPr lang="ko-KR" altLang="en-US" sz="1400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하원초</a:t>
            </a:r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6-4</a:t>
            </a:r>
            <a:endParaRPr lang="ko-KR" altLang="en-US" sz="14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2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61BD3-B973-15C0-E3B9-A7C0481CE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ADB89D3-96FF-8558-2313-29FD7DC9D616}"/>
              </a:ext>
            </a:extLst>
          </p:cNvPr>
          <p:cNvSpPr txBox="1"/>
          <p:nvPr/>
        </p:nvSpPr>
        <p:spPr>
          <a:xfrm>
            <a:off x="1839884" y="5687097"/>
            <a:ext cx="7775171" cy="632907"/>
          </a:xfrm>
          <a:prstGeom prst="roundRect">
            <a:avLst>
              <a:gd name="adj" fmla="val 10830"/>
            </a:avLst>
          </a:prstGeom>
          <a:solidFill>
            <a:srgbClr val="7986A7"/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tabLst>
                <a:tab pos="2159000" algn="l"/>
              </a:tabLst>
            </a:pPr>
            <a:endParaRPr lang="ko-KR" altLang="en-US" sz="14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4D313D-8038-E3C0-3315-CF2A920F514E}"/>
              </a:ext>
            </a:extLst>
          </p:cNvPr>
          <p:cNvSpPr/>
          <p:nvPr/>
        </p:nvSpPr>
        <p:spPr>
          <a:xfrm>
            <a:off x="0" y="0"/>
            <a:ext cx="12192000" cy="537029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지위위계 로직 검증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4D0081-A742-2EE9-01D7-47BB27B6D11B}"/>
              </a:ext>
            </a:extLst>
          </p:cNvPr>
          <p:cNvSpPr/>
          <p:nvPr/>
        </p:nvSpPr>
        <p:spPr>
          <a:xfrm>
            <a:off x="442913" y="789063"/>
            <a:ext cx="11341100" cy="816766"/>
          </a:xfrm>
          <a:prstGeom prst="rect">
            <a:avLst/>
          </a:prstGeom>
          <a:solidFill>
            <a:srgbClr val="D7DB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7F247-812D-1362-DFF3-BB2B6ED7AF97}"/>
              </a:ext>
            </a:extLst>
          </p:cNvPr>
          <p:cNvSpPr txBox="1"/>
          <p:nvPr/>
        </p:nvSpPr>
        <p:spPr>
          <a:xfrm>
            <a:off x="500177" y="830383"/>
            <a:ext cx="10521191" cy="685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그러나 지명횟수가 아닌 지명비율 표준편차로 산출하는 특성 상 학급의 학생수에 따라 범위가 변화하게 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극단적인 변화 예시는 다음과 같습니다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C2F3A-40CF-DE6A-9314-3A7D8F30547D}"/>
              </a:ext>
            </a:extLst>
          </p:cNvPr>
          <p:cNvSpPr txBox="1"/>
          <p:nvPr/>
        </p:nvSpPr>
        <p:spPr>
          <a:xfrm>
            <a:off x="576716" y="2384336"/>
            <a:ext cx="2101829" cy="340519"/>
          </a:xfrm>
          <a:prstGeom prst="roundRect">
            <a:avLst/>
          </a:prstGeom>
          <a:solidFill>
            <a:srgbClr val="353D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tabLst>
                <a:tab pos="2159000" algn="l"/>
              </a:tabLst>
            </a:pP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 학급 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학생 수 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4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D6F56-B968-5D4E-C75E-53FE52928DFB}"/>
              </a:ext>
            </a:extLst>
          </p:cNvPr>
          <p:cNvSpPr txBox="1"/>
          <p:nvPr/>
        </p:nvSpPr>
        <p:spPr>
          <a:xfrm>
            <a:off x="600260" y="2826554"/>
            <a:ext cx="842057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3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3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명 중 본인을 제외한 </a:t>
            </a:r>
            <a:r>
              <a:rPr lang="en-US" altLang="ko-KR" sz="13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3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명이 모두 본인을 지명하고 본인은 다른 </a:t>
            </a:r>
            <a:r>
              <a:rPr lang="ko-KR" altLang="en-US" sz="1300" b="0" i="0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한명을</a:t>
            </a:r>
            <a:r>
              <a:rPr lang="ko-KR" altLang="en-US" sz="13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지명했다면</a:t>
            </a:r>
            <a:endParaRPr lang="en-US" altLang="ko-KR" sz="1300" b="0" i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지명비율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[0.8, 0.2, 0, 0, 0]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지위위계 최대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0.31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점으로 나타나지만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endParaRPr lang="en-US" altLang="ko-KR" sz="1300" dirty="0">
              <a:solidFill>
                <a:srgbClr val="5C698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D0847-F5F7-85A0-BBD0-839198023FDC}"/>
              </a:ext>
            </a:extLst>
          </p:cNvPr>
          <p:cNvSpPr txBox="1"/>
          <p:nvPr/>
        </p:nvSpPr>
        <p:spPr>
          <a:xfrm>
            <a:off x="576716" y="3601808"/>
            <a:ext cx="2101829" cy="340519"/>
          </a:xfrm>
          <a:prstGeom prst="roundRect">
            <a:avLst/>
          </a:prstGeom>
          <a:solidFill>
            <a:srgbClr val="353D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tabLst>
                <a:tab pos="2159000" algn="l"/>
              </a:tabLst>
            </a:pP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</a:t>
            </a:r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 학급 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학생 수 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</a:t>
            </a:r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4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56B6F1-DD75-D4FE-9A2A-55071B1EEBC4}"/>
              </a:ext>
            </a:extLst>
          </p:cNvPr>
          <p:cNvSpPr txBox="1"/>
          <p:nvPr/>
        </p:nvSpPr>
        <p:spPr>
          <a:xfrm>
            <a:off x="600260" y="4044026"/>
            <a:ext cx="842057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30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중 본인을 제외한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29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명이 모두 본인을 지명하고 본인은 다른 </a:t>
            </a:r>
            <a:r>
              <a:rPr lang="ko-KR" altLang="en-US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한명을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지명했다면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지명비율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[0.96, 0.04, 0,,,,,,, 0, 0]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지위위계 최대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0.17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점으로 나타납니다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1149877-8102-ACC8-386F-D70840A90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965" y="2255979"/>
            <a:ext cx="5265736" cy="31380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282AE1-9745-C3FA-9838-DFB51C7F88EF}"/>
              </a:ext>
            </a:extLst>
          </p:cNvPr>
          <p:cNvSpPr txBox="1"/>
          <p:nvPr/>
        </p:nvSpPr>
        <p:spPr>
          <a:xfrm>
            <a:off x="1839884" y="5725993"/>
            <a:ext cx="777517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* </a:t>
            </a:r>
            <a:r>
              <a:rPr lang="ko-KR" altLang="en-US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이렇듯 학생 수가 증가함에 따라 지위위계 최대 점수가 변화하기 때문에</a:t>
            </a:r>
            <a:r>
              <a:rPr lang="en-US" altLang="ko-KR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학생들 간 지명 차이를 반영하면서 안정성 높은 로직이 필요해 대안 탐색을 진행하였습니다</a:t>
            </a:r>
            <a:r>
              <a:rPr lang="en-US" altLang="ko-KR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759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221C5-EC40-473F-C7C3-D88DF494F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1B1744D-DF93-8D05-C49F-FFAD7B8D9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84" y="1867098"/>
            <a:ext cx="7438159" cy="476366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931E934-D6B9-AA37-29BD-FB6CFE2140FE}"/>
              </a:ext>
            </a:extLst>
          </p:cNvPr>
          <p:cNvSpPr/>
          <p:nvPr/>
        </p:nvSpPr>
        <p:spPr>
          <a:xfrm>
            <a:off x="0" y="0"/>
            <a:ext cx="12192000" cy="537029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지위위계 안정성 로직 탐색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0F5F67-2602-E65F-0F78-21B9F6EF5FF1}"/>
              </a:ext>
            </a:extLst>
          </p:cNvPr>
          <p:cNvSpPr/>
          <p:nvPr/>
        </p:nvSpPr>
        <p:spPr>
          <a:xfrm>
            <a:off x="442913" y="789063"/>
            <a:ext cx="11341100" cy="816766"/>
          </a:xfrm>
          <a:prstGeom prst="rect">
            <a:avLst/>
          </a:prstGeom>
          <a:solidFill>
            <a:srgbClr val="D7DB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3C373F-8CF2-778B-4E5F-38AB45CF8D0E}"/>
              </a:ext>
            </a:extLst>
          </p:cNvPr>
          <p:cNvSpPr txBox="1"/>
          <p:nvPr/>
        </p:nvSpPr>
        <p:spPr>
          <a:xfrm>
            <a:off x="500177" y="830383"/>
            <a:ext cx="10521191" cy="685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안정성이 높으면서 변별력이 있는 로직은 다음과 같은 단계로 탐색했습니다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우선 학급별 단순한 학생 간 지명 횟수의 표준편차를 산출하였습니다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E6D2D2E-9E1A-AFCF-8131-0DFFF57A88FA}"/>
              </a:ext>
            </a:extLst>
          </p:cNvPr>
          <p:cNvSpPr/>
          <p:nvPr/>
        </p:nvSpPr>
        <p:spPr>
          <a:xfrm>
            <a:off x="5124303" y="5667450"/>
            <a:ext cx="247650" cy="784501"/>
          </a:xfrm>
          <a:prstGeom prst="roundRect">
            <a:avLst/>
          </a:prstGeom>
          <a:solidFill>
            <a:schemeClr val="tx2">
              <a:lumMod val="75000"/>
              <a:lumOff val="25000"/>
              <a:alpha val="48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3CDB70F-EF44-90AF-2137-0DA767C91CB6}"/>
              </a:ext>
            </a:extLst>
          </p:cNvPr>
          <p:cNvSpPr/>
          <p:nvPr/>
        </p:nvSpPr>
        <p:spPr>
          <a:xfrm>
            <a:off x="1867476" y="5667450"/>
            <a:ext cx="247650" cy="784501"/>
          </a:xfrm>
          <a:prstGeom prst="roundRect">
            <a:avLst/>
          </a:prstGeom>
          <a:solidFill>
            <a:srgbClr val="C00000">
              <a:alpha val="48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ABC3C-6E33-0DD0-1238-B4F94740CDCF}"/>
              </a:ext>
            </a:extLst>
          </p:cNvPr>
          <p:cNvSpPr txBox="1"/>
          <p:nvPr/>
        </p:nvSpPr>
        <p:spPr>
          <a:xfrm>
            <a:off x="8432801" y="3164604"/>
            <a:ext cx="3532546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일반적인 표준편차로는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500" u="sng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송수초</a:t>
            </a:r>
            <a:r>
              <a:rPr lang="ko-KR" altLang="en-US" sz="15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4-3, </a:t>
            </a:r>
            <a:r>
              <a:rPr lang="ko-KR" altLang="en-US" sz="1500" u="sng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하원초</a:t>
            </a:r>
            <a:r>
              <a:rPr lang="ko-KR" altLang="en-US" sz="15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4-3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높고 낮았으며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지위위계와 차이나는 이유는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학급의 지명활성도와 학생수에 영향을 받는 것으로 판단되어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지명활성도와 학생 수 변화에도 안정적인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지위위계 로직을 다음과 같이 </a:t>
            </a:r>
            <a:r>
              <a:rPr lang="ko-KR" altLang="en-US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제안드립니다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44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1280F-114D-AFE6-0BCB-4E5535774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77E0BFD-A9DA-E270-E72F-0A02B3DE2112}"/>
              </a:ext>
            </a:extLst>
          </p:cNvPr>
          <p:cNvSpPr txBox="1"/>
          <p:nvPr/>
        </p:nvSpPr>
        <p:spPr>
          <a:xfrm>
            <a:off x="549008" y="1779709"/>
            <a:ext cx="3376448" cy="340519"/>
          </a:xfrm>
          <a:prstGeom prst="roundRect">
            <a:avLst/>
          </a:prstGeom>
          <a:solidFill>
            <a:srgbClr val="353D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tabLst>
                <a:tab pos="2159000" algn="l"/>
              </a:tabLst>
            </a:pPr>
            <a:endParaRPr lang="ko-KR" altLang="en-US" sz="14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FC1C8B-8550-75BC-F99E-B36A64C837F3}"/>
              </a:ext>
            </a:extLst>
          </p:cNvPr>
          <p:cNvSpPr/>
          <p:nvPr/>
        </p:nvSpPr>
        <p:spPr>
          <a:xfrm>
            <a:off x="0" y="0"/>
            <a:ext cx="12192000" cy="537029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지위위계 안정성 로직 탐색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3CECE1-F6B8-4E68-471F-858B5F045AE0}"/>
              </a:ext>
            </a:extLst>
          </p:cNvPr>
          <p:cNvSpPr/>
          <p:nvPr/>
        </p:nvSpPr>
        <p:spPr>
          <a:xfrm>
            <a:off x="442913" y="789063"/>
            <a:ext cx="11341100" cy="816766"/>
          </a:xfrm>
          <a:prstGeom prst="rect">
            <a:avLst/>
          </a:prstGeom>
          <a:solidFill>
            <a:srgbClr val="D7DB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CFDA0A-CA72-44AA-345D-D2A947B0AC28}"/>
              </a:ext>
            </a:extLst>
          </p:cNvPr>
          <p:cNvSpPr txBox="1"/>
          <p:nvPr/>
        </p:nvSpPr>
        <p:spPr>
          <a:xfrm>
            <a:off x="500177" y="830383"/>
            <a:ext cx="10521191" cy="685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안정성이 높으면서 변별력이 있는 로직은 다음과 같은 단계로 탐색했습니다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ii)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학급의 학생 수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학급의 지명활성도와 독립적인 지위위계 로직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변동계수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8E27A-85C1-917E-AD37-FEDB5F3265B8}"/>
              </a:ext>
            </a:extLst>
          </p:cNvPr>
          <p:cNvSpPr txBox="1"/>
          <p:nvPr/>
        </p:nvSpPr>
        <p:spPr>
          <a:xfrm>
            <a:off x="500177" y="1788386"/>
            <a:ext cx="387428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변동계수</a:t>
            </a:r>
            <a:r>
              <a:rPr lang="en-US" altLang="ko-KR" sz="1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(CV)</a:t>
            </a:r>
            <a:r>
              <a:rPr lang="ko-KR" altLang="en-US" sz="1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 </a:t>
            </a:r>
            <a:r>
              <a:rPr lang="ko-KR" altLang="en-US" sz="1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지명 표준편차 </a:t>
            </a:r>
            <a:r>
              <a:rPr lang="en-US" altLang="ko-KR" sz="1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지명 평균</a:t>
            </a:r>
            <a:endParaRPr lang="en-US" altLang="ko-KR" sz="15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F82A3-6A5A-E909-70FB-7F8802C5D754}"/>
              </a:ext>
            </a:extLst>
          </p:cNvPr>
          <p:cNvSpPr txBox="1"/>
          <p:nvPr/>
        </p:nvSpPr>
        <p:spPr>
          <a:xfrm>
            <a:off x="500176" y="2294108"/>
            <a:ext cx="89024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비율점수가 아닌 절대적 명수를 기반으로 계산하여 학급의 학생 수에 따라 최대범위가 줄어드는 문제를 해결하고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표준편차를 평균으로 나눔으로써 절대 지명 수가 많든 적든 지명 불균형 정도만 산출할 수 있어 채택하였습니다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101534-54B1-D677-F192-211FEAF4D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906" y="2848106"/>
            <a:ext cx="5302019" cy="33004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3C13F3-20BA-6D04-855D-90FA6C4F09FB}"/>
              </a:ext>
            </a:extLst>
          </p:cNvPr>
          <p:cNvSpPr txBox="1"/>
          <p:nvPr/>
        </p:nvSpPr>
        <p:spPr>
          <a:xfrm>
            <a:off x="1839883" y="6195098"/>
            <a:ext cx="8772698" cy="377450"/>
          </a:xfrm>
          <a:prstGeom prst="roundRect">
            <a:avLst>
              <a:gd name="adj" fmla="val 10830"/>
            </a:avLst>
          </a:prstGeom>
          <a:solidFill>
            <a:srgbClr val="7986A7"/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tabLst>
                <a:tab pos="2159000" algn="l"/>
              </a:tabLst>
            </a:pPr>
            <a:endParaRPr lang="ko-KR" altLang="en-US" sz="14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AC100-8B9B-1AE1-D222-14F022F52076}"/>
              </a:ext>
            </a:extLst>
          </p:cNvPr>
          <p:cNvSpPr txBox="1"/>
          <p:nvPr/>
        </p:nvSpPr>
        <p:spPr>
          <a:xfrm>
            <a:off x="3183774" y="6233993"/>
            <a:ext cx="608491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* </a:t>
            </a:r>
            <a:r>
              <a:rPr lang="ko-KR" altLang="en-US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그러나 계수의 범위 제한이 없어 점수화</a:t>
            </a:r>
            <a:r>
              <a:rPr lang="en-US" altLang="ko-KR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(1-5</a:t>
            </a:r>
            <a:r>
              <a:rPr lang="ko-KR" altLang="en-US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점</a:t>
            </a:r>
            <a:r>
              <a:rPr lang="en-US" altLang="ko-KR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에 어려움이 있습니다</a:t>
            </a:r>
            <a:r>
              <a:rPr lang="en-US" altLang="ko-KR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275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78E81-55B5-1E77-A64C-8EBF08B63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2625CD-99D6-2477-1045-4C74E204A997}"/>
              </a:ext>
            </a:extLst>
          </p:cNvPr>
          <p:cNvSpPr txBox="1"/>
          <p:nvPr/>
        </p:nvSpPr>
        <p:spPr>
          <a:xfrm>
            <a:off x="539771" y="1779709"/>
            <a:ext cx="6350557" cy="340519"/>
          </a:xfrm>
          <a:prstGeom prst="roundRect">
            <a:avLst/>
          </a:prstGeom>
          <a:solidFill>
            <a:srgbClr val="353D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tabLst>
                <a:tab pos="2159000" algn="l"/>
              </a:tabLst>
            </a:pPr>
            <a:endParaRPr lang="ko-KR" altLang="en-US" sz="14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E1A1EC-8920-396F-D91D-E26F5B7CE189}"/>
              </a:ext>
            </a:extLst>
          </p:cNvPr>
          <p:cNvSpPr txBox="1"/>
          <p:nvPr/>
        </p:nvSpPr>
        <p:spPr>
          <a:xfrm>
            <a:off x="500177" y="1788386"/>
            <a:ext cx="65933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지니계수</a:t>
            </a:r>
            <a:r>
              <a:rPr lang="en-US" altLang="ko-KR" sz="1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(Gini)</a:t>
            </a:r>
            <a:r>
              <a:rPr lang="ko-KR" altLang="en-US" sz="1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 </a:t>
            </a:r>
            <a:r>
              <a:rPr lang="ko-KR" altLang="en-US" sz="1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학급에서 불평등 총합 </a:t>
            </a:r>
            <a:r>
              <a:rPr lang="en-US" altLang="ko-KR" sz="1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학급에서 최대 지명 </a:t>
            </a:r>
            <a:r>
              <a:rPr lang="ko-KR" altLang="en-US" sz="15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불평등량</a:t>
            </a:r>
            <a:endParaRPr lang="en-US" altLang="ko-KR" sz="15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95E0277-4B52-710C-3AA3-39A614F5F230}"/>
              </a:ext>
            </a:extLst>
          </p:cNvPr>
          <p:cNvSpPr/>
          <p:nvPr/>
        </p:nvSpPr>
        <p:spPr>
          <a:xfrm>
            <a:off x="0" y="0"/>
            <a:ext cx="12192000" cy="537029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지위위계 안정성 로직 탐색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E73E67-9254-A0CC-0F2E-582C4E0B21A0}"/>
              </a:ext>
            </a:extLst>
          </p:cNvPr>
          <p:cNvSpPr/>
          <p:nvPr/>
        </p:nvSpPr>
        <p:spPr>
          <a:xfrm>
            <a:off x="442913" y="789063"/>
            <a:ext cx="11341100" cy="816766"/>
          </a:xfrm>
          <a:prstGeom prst="rect">
            <a:avLst/>
          </a:prstGeom>
          <a:solidFill>
            <a:srgbClr val="D7DB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07CA72-C12A-B556-059D-DAF62C587D0C}"/>
              </a:ext>
            </a:extLst>
          </p:cNvPr>
          <p:cNvSpPr txBox="1"/>
          <p:nvPr/>
        </p:nvSpPr>
        <p:spPr>
          <a:xfrm>
            <a:off x="500177" y="830383"/>
            <a:ext cx="10521191" cy="685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안정성이 높으면서 변별력이 있는 로직은 다음과 같은 단계로 탐색했습니다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iii) 1-5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 범위 고려하면서 학급의 학생 수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학급의 지명활성도와 독립적인 지위위계 로직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지니계수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36381-FEDD-0160-8234-0D599D8394DE}"/>
              </a:ext>
            </a:extLst>
          </p:cNvPr>
          <p:cNvSpPr txBox="1"/>
          <p:nvPr/>
        </p:nvSpPr>
        <p:spPr>
          <a:xfrm>
            <a:off x="500176" y="2294108"/>
            <a:ext cx="95674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학생 별 지명 수를 기반으로 모든 학생 간 지명 수의 차를 계산하여 이를 분자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학급에서 최대로 나올 수 있는 지명 수의 차를 분모로 하여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0-1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 범위로 고정하여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이를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1-5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 선형 변환하여 산출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7CDF5B8-8C79-B065-086A-4C8066DE2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151" y="2808507"/>
            <a:ext cx="5264036" cy="33400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D02B2E-C714-82FE-A2D1-63D9CE32819C}"/>
              </a:ext>
            </a:extLst>
          </p:cNvPr>
          <p:cNvSpPr txBox="1"/>
          <p:nvPr/>
        </p:nvSpPr>
        <p:spPr>
          <a:xfrm>
            <a:off x="1839883" y="6195098"/>
            <a:ext cx="8772698" cy="377450"/>
          </a:xfrm>
          <a:prstGeom prst="roundRect">
            <a:avLst>
              <a:gd name="adj" fmla="val 10830"/>
            </a:avLst>
          </a:prstGeom>
          <a:solidFill>
            <a:srgbClr val="7986A7"/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tabLst>
                <a:tab pos="2159000" algn="l"/>
              </a:tabLst>
            </a:pPr>
            <a:endParaRPr lang="ko-KR" altLang="en-US" sz="14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CABA42-722E-B941-D6A7-0AEBC7147ACA}"/>
              </a:ext>
            </a:extLst>
          </p:cNvPr>
          <p:cNvSpPr txBox="1"/>
          <p:nvPr/>
        </p:nvSpPr>
        <p:spPr>
          <a:xfrm>
            <a:off x="2584132" y="6233993"/>
            <a:ext cx="728420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* </a:t>
            </a:r>
            <a:r>
              <a:rPr lang="ko-KR" altLang="en-US" sz="1600" b="0" i="0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지니계수</a:t>
            </a:r>
            <a:r>
              <a:rPr lang="ko-KR" altLang="en-US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특징으로 선형변환 이후 </a:t>
            </a:r>
            <a:r>
              <a:rPr lang="en-US" altLang="ko-KR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2-3</a:t>
            </a:r>
            <a:r>
              <a:rPr lang="ko-KR" altLang="en-US" sz="1600" b="0" i="0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점대에</a:t>
            </a:r>
            <a:r>
              <a:rPr lang="ko-KR" altLang="en-US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몰리는 경향이 있어 유의 부탁드립니다</a:t>
            </a:r>
            <a:r>
              <a:rPr lang="en-US" altLang="ko-KR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039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47DDD-64F8-E767-B028-8254D9297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9BA8E0-51B0-BED6-EE40-F3B5F26DCF1E}"/>
              </a:ext>
            </a:extLst>
          </p:cNvPr>
          <p:cNvSpPr/>
          <p:nvPr/>
        </p:nvSpPr>
        <p:spPr>
          <a:xfrm>
            <a:off x="0" y="0"/>
            <a:ext cx="12192000" cy="537029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지위위계 안정성 로직 탐색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D98202-59F2-DC5E-9D47-DE559A3170F8}"/>
              </a:ext>
            </a:extLst>
          </p:cNvPr>
          <p:cNvSpPr/>
          <p:nvPr/>
        </p:nvSpPr>
        <p:spPr>
          <a:xfrm>
            <a:off x="442913" y="789063"/>
            <a:ext cx="11341100" cy="537029"/>
          </a:xfrm>
          <a:prstGeom prst="rect">
            <a:avLst/>
          </a:prstGeom>
          <a:solidFill>
            <a:srgbClr val="D7DB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76D51B-DBC6-3314-CD83-C55649967D41}"/>
              </a:ext>
            </a:extLst>
          </p:cNvPr>
          <p:cNvSpPr txBox="1"/>
          <p:nvPr/>
        </p:nvSpPr>
        <p:spPr>
          <a:xfrm>
            <a:off x="500177" y="830383"/>
            <a:ext cx="10521191" cy="4055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로직 고려하실 때 용이할 것 같아 학급별 지명횟수 시각자료 공유 드립니다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9035DB9-69EC-2092-5A23-1AA21D3FA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2111526"/>
            <a:ext cx="5558290" cy="328504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4B00585-50BC-BB71-E461-5C959BDB1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723" y="2151688"/>
            <a:ext cx="5558290" cy="372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40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1A722-BD5B-9757-BEE9-C43B43AD1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372F85-9F62-796C-59F4-3CBC803D9DB0}"/>
              </a:ext>
            </a:extLst>
          </p:cNvPr>
          <p:cNvSpPr/>
          <p:nvPr/>
        </p:nvSpPr>
        <p:spPr>
          <a:xfrm>
            <a:off x="0" y="0"/>
            <a:ext cx="12192000" cy="537029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지위위계 안정성 로직 탐색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6A80DA-8960-94F7-77CC-FB504A8AC46B}"/>
              </a:ext>
            </a:extLst>
          </p:cNvPr>
          <p:cNvSpPr/>
          <p:nvPr/>
        </p:nvSpPr>
        <p:spPr>
          <a:xfrm>
            <a:off x="442913" y="789063"/>
            <a:ext cx="11341100" cy="537029"/>
          </a:xfrm>
          <a:prstGeom prst="rect">
            <a:avLst/>
          </a:prstGeom>
          <a:solidFill>
            <a:srgbClr val="D7DB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9C13D2-105B-AAE5-5F28-A498D66CE78D}"/>
              </a:ext>
            </a:extLst>
          </p:cNvPr>
          <p:cNvSpPr txBox="1"/>
          <p:nvPr/>
        </p:nvSpPr>
        <p:spPr>
          <a:xfrm>
            <a:off x="500177" y="830383"/>
            <a:ext cx="10521191" cy="4055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로직 고려하실 때 용이할 것 같아 학급별 지명횟수 시각자료 공유 드립니다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7B08FD2-469B-6132-5F11-ED3DEC17F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7" y="2155319"/>
            <a:ext cx="5593216" cy="312717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C386FDC-25B5-903E-1EC1-4FB5BE0A6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419" y="2155319"/>
            <a:ext cx="5460669" cy="306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5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675</Words>
  <Application>Microsoft Office PowerPoint</Application>
  <PresentationFormat>와이드스크린</PresentationFormat>
  <Paragraphs>73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</vt:lpstr>
      <vt:lpstr>나눔스퀘어</vt:lpstr>
      <vt:lpstr>나눔스퀘어 ExtraBold</vt:lpstr>
      <vt:lpstr>맑은 고딕</vt:lpstr>
      <vt:lpstr>Office 테마</vt:lpstr>
      <vt:lpstr>지위위계 로직 검증 및 대안 탐색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부유민</dc:creator>
  <cp:lastModifiedBy>부유민</cp:lastModifiedBy>
  <cp:revision>4</cp:revision>
  <dcterms:created xsi:type="dcterms:W3CDTF">2025-04-23T07:09:47Z</dcterms:created>
  <dcterms:modified xsi:type="dcterms:W3CDTF">2025-04-25T07:23:59Z</dcterms:modified>
</cp:coreProperties>
</file>