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EDB829C-CBE2-4DF2-93F4-42F28C879A36}">
  <a:tblStyle styleId="{DEDB829C-CBE2-4DF2-93F4-42F28C879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87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da63809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da63809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da6380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da63809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a81cf5ea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a81cf5ea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da63809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da63809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da63809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da63809b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da63809b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da63809b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da63809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da63809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a81cf5ea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ea81cf5ea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da63809b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da63809b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da63809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da63809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9da63809b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9da63809b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f6c7b0f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f6c7b0f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9da63809b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9da63809b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9da63809b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9da63809b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9da63809b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9da63809b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9da63809b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9da63809b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9da63809b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9da63809b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9da63809b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9da63809b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f6c7b0f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cf6c7b0f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cf6c7b0f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cf6c7b0f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f6c7b0f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cf6c7b0f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da6380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da6380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a81cf5e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a81cf5e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da63809b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da63809b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a81cf5ea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a81cf5ea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0" y="-12800"/>
            <a:ext cx="9144001" cy="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 idx="2"/>
          </p:nvPr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0" y="-12800"/>
            <a:ext cx="9144001" cy="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 idx="2"/>
          </p:nvPr>
        </p:nvSpPr>
        <p:spPr>
          <a:xfrm>
            <a:off x="2424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3"/>
          </p:nvPr>
        </p:nvSpPr>
        <p:spPr>
          <a:xfrm>
            <a:off x="394800" y="1295400"/>
            <a:ext cx="8673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0" y="-12800"/>
            <a:ext cx="9144001" cy="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2"/>
          </p:nvPr>
        </p:nvSpPr>
        <p:spPr>
          <a:xfrm>
            <a:off x="616500" y="129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0" y="-12800"/>
            <a:ext cx="9144001" cy="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 idx="2"/>
          </p:nvPr>
        </p:nvSpPr>
        <p:spPr>
          <a:xfrm>
            <a:off x="166200" y="3276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 포트폴리오</a:t>
            </a:r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두개의 테이블을 활용하여 SQL을 작성하시오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878125"/>
            <a:ext cx="76962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5] 데이터 정렬</a:t>
            </a:r>
            <a:endParaRPr/>
          </a:p>
        </p:txBody>
      </p:sp>
      <p:sp>
        <p:nvSpPr>
          <p:cNvPr id="198" name="Google Shape;198;p37"/>
          <p:cNvSpPr txBox="1"/>
          <p:nvPr/>
        </p:nvSpPr>
        <p:spPr>
          <a:xfrm>
            <a:off x="394800" y="1295400"/>
            <a:ext cx="8486100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b="1"/>
              <a:t>emp 테이블에서 10번 부서(deptno) 혹은 30번 부서에 속하는 사람중 급여(sal)가 1500이 넘는 사람들만 조회하고 이름으로 내림차순 정렬되도록 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SQL을 작성하시오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2913900"/>
            <a:ext cx="52482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6] Function</a:t>
            </a:r>
            <a:endParaRPr/>
          </a:p>
        </p:txBody>
      </p:sp>
      <p:sp>
        <p:nvSpPr>
          <p:cNvPr id="207" name="Google Shape;207;p38"/>
          <p:cNvSpPr txBox="1"/>
          <p:nvPr/>
        </p:nvSpPr>
        <p:spPr>
          <a:xfrm>
            <a:off x="394800" y="1295400"/>
            <a:ext cx="93390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부서별 가장 낮은 급여, 가장 높은 급여, 급여 평균을 구하세요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급여 평균은 소수점 셋째 자리에서 반올림하는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SQL을 작성하시오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graphicFrame>
        <p:nvGraphicFramePr>
          <p:cNvPr id="208" name="Google Shape;208;p38"/>
          <p:cNvGraphicFramePr/>
          <p:nvPr/>
        </p:nvGraphicFramePr>
        <p:xfrm>
          <a:off x="2786138" y="2647513"/>
          <a:ext cx="3571725" cy="1524000"/>
        </p:xfrm>
        <a:graphic>
          <a:graphicData uri="http://schemas.openxmlformats.org/drawingml/2006/table">
            <a:tbl>
              <a:tblPr>
                <a:noFill/>
                <a:tableStyleId>{DEDB829C-CBE2-4DF2-93F4-42F28C879A36}</a:tableStyleId>
              </a:tblPr>
              <a:tblGrid>
                <a:gridCol w="690450"/>
                <a:gridCol w="1055175"/>
                <a:gridCol w="848850"/>
                <a:gridCol w="9772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deptno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MAX_SAL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MIN_SAL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AVG_SAL</a:t>
                      </a:r>
                      <a:endParaRPr sz="1000"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2850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950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1566.67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800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2175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1300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2916.67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7] 데이터 결합</a:t>
            </a:r>
            <a:endParaRPr/>
          </a:p>
        </p:txBody>
      </p:sp>
      <p:sp>
        <p:nvSpPr>
          <p:cNvPr id="216" name="Google Shape;216;p39"/>
          <p:cNvSpPr txBox="1"/>
          <p:nvPr/>
        </p:nvSpPr>
        <p:spPr>
          <a:xfrm>
            <a:off x="394800" y="1295400"/>
            <a:ext cx="8441400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b="1">
                <a:solidFill>
                  <a:schemeClr val="dk1"/>
                </a:solidFill>
              </a:rPr>
              <a:t>급여 2500 초과, 사번이 7600보다 크고, RESEARCH 부서에 속하는 사원을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다음과 같이 조회하는 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SQL을 작성하시오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8" y="2898600"/>
            <a:ext cx="34766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8" y="2898600"/>
            <a:ext cx="34766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8] 데이터 결합</a:t>
            </a:r>
            <a:endParaRPr/>
          </a:p>
        </p:txBody>
      </p:sp>
      <p:sp>
        <p:nvSpPr>
          <p:cNvPr id="226" name="Google Shape;226;p40"/>
          <p:cNvSpPr txBox="1"/>
          <p:nvPr/>
        </p:nvSpPr>
        <p:spPr>
          <a:xfrm>
            <a:off x="394800" y="1295400"/>
            <a:ext cx="887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b="1">
                <a:solidFill>
                  <a:schemeClr val="dk1"/>
                </a:solidFill>
              </a:rPr>
              <a:t>부서번호 10, 30에 속하는 사원 정보를 다음과 같이 조회하는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SQL을 작성하시오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2659800"/>
            <a:ext cx="32575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9] 데이터 결합</a:t>
            </a:r>
            <a:endParaRPr/>
          </a:p>
        </p:txBody>
      </p:sp>
      <p:sp>
        <p:nvSpPr>
          <p:cNvPr id="235" name="Google Shape;235;p41"/>
          <p:cNvSpPr txBox="1"/>
          <p:nvPr/>
        </p:nvSpPr>
        <p:spPr>
          <a:xfrm>
            <a:off x="394800" y="1295400"/>
            <a:ext cx="84414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b="1">
                <a:solidFill>
                  <a:schemeClr val="dk1"/>
                </a:solidFill>
              </a:rPr>
              <a:t>사원의 이름과 해당 사원의 상급자 이름을 다음과 같이 조회하도록 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SQL을 작성하시오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	(단, 상급자가 없는 경우 null이 나오도록 한다)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236" name="Google Shape;236;p41"/>
          <p:cNvGraphicFramePr/>
          <p:nvPr/>
        </p:nvGraphicFramePr>
        <p:xfrm>
          <a:off x="5926400" y="208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{DEDB829C-CBE2-4DF2-93F4-42F28C879A36}</a:tableStyleId>
              </a:tblPr>
              <a:tblGrid>
                <a:gridCol w="382850"/>
                <a:gridCol w="733775"/>
                <a:gridCol w="667425"/>
              </a:tblGrid>
              <a:tr h="27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ename</a:t>
                      </a:r>
                      <a:endParaRPr sz="12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mgr</a:t>
                      </a:r>
                      <a:endParaRPr sz="1200" b="1"/>
                    </a:p>
                  </a:txBody>
                  <a:tcPr marL="91425" marR="91425" marT="91425" marB="91425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FORD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JONES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SCOTT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JONES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TURNER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BLAKE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ALLEN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BLAKE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WARD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BLAKE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JAMES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BLAKE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MARTIN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BLAKE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MILLER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CLARK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ADAMS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SCOTT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BLAKE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KING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JONES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KING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12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CLARK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KING</a:t>
                      </a:r>
                      <a:endParaRPr sz="800"/>
                    </a:p>
                  </a:txBody>
                  <a:tcPr marL="91425" marR="91425" marT="0" marB="0" anchor="ctr"/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13</a:t>
                      </a:r>
                      <a:endParaRPr sz="80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SMITH</a:t>
                      </a:r>
                      <a:endParaRPr sz="800"/>
                    </a:p>
                  </a:txBody>
                  <a:tcPr marL="91425" marR="91425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FORD</a:t>
                      </a:r>
                      <a:endParaRPr sz="800"/>
                    </a:p>
                  </a:txBody>
                  <a:tcPr marL="91425" marR="91425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14</a:t>
                      </a:r>
                      <a:endParaRPr sz="800"/>
                    </a:p>
                  </a:txBody>
                  <a:tcPr marL="91425" marR="91425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KING</a:t>
                      </a:r>
                      <a:endParaRPr sz="800"/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NULL</a:t>
                      </a:r>
                      <a:endParaRPr sz="800"/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10] group function</a:t>
            </a:r>
            <a:endParaRPr/>
          </a:p>
        </p:txBody>
      </p:sp>
      <p:sp>
        <p:nvSpPr>
          <p:cNvPr id="244" name="Google Shape;244;p42"/>
          <p:cNvSpPr txBox="1"/>
          <p:nvPr/>
        </p:nvSpPr>
        <p:spPr>
          <a:xfrm>
            <a:off x="394800" y="1295400"/>
            <a:ext cx="8441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사원의 입사 년월별로 몇명의 사원이 입사했는지 조회하는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SQL을 작성하시오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75" y="2353000"/>
            <a:ext cx="1874450" cy="25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11] 서브쿼리</a:t>
            </a:r>
            <a:endParaRPr/>
          </a:p>
        </p:txBody>
      </p:sp>
      <p:sp>
        <p:nvSpPr>
          <p:cNvPr id="253" name="Google Shape;253;p43"/>
          <p:cNvSpPr txBox="1"/>
          <p:nvPr/>
        </p:nvSpPr>
        <p:spPr>
          <a:xfrm>
            <a:off x="394800" y="1295400"/>
            <a:ext cx="8441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SMITH와 WARD사원이 속한 부서의 모든 사원 정보를 조회하는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SQL을 작성하시오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(단 서브쿼리를 활용)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2442900"/>
            <a:ext cx="60769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12] 서브쿼리</a:t>
            </a:r>
            <a:endParaRPr/>
          </a:p>
        </p:txBody>
      </p:sp>
      <p:sp>
        <p:nvSpPr>
          <p:cNvPr id="262" name="Google Shape;262;p44"/>
          <p:cNvSpPr txBox="1"/>
          <p:nvPr/>
        </p:nvSpPr>
        <p:spPr>
          <a:xfrm>
            <a:off x="394800" y="1295400"/>
            <a:ext cx="84414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사원 전체 평균 급여보다 높은 급여를 받는 사원의 정보를 조회하는 SQL을 작성하시오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(조회 순서는 관계 없음)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2346000"/>
            <a:ext cx="5610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13] 신규입력</a:t>
            </a:r>
            <a:endParaRPr/>
          </a:p>
        </p:txBody>
      </p:sp>
      <p:sp>
        <p:nvSpPr>
          <p:cNvPr id="271" name="Google Shape;271;p45"/>
          <p:cNvSpPr txBox="1"/>
          <p:nvPr/>
        </p:nvSpPr>
        <p:spPr>
          <a:xfrm>
            <a:off x="394800" y="1295400"/>
            <a:ext cx="8688000" cy="1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dept 테이블에 다음과 같은 신규 데이터를 입력하는 SQL을 작성하시오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deptno : 99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dname : ddit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 : 대전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77" name="Google Shape;27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78" name="Google Shape;278;p46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14] 수정</a:t>
            </a:r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394800" y="1295400"/>
            <a:ext cx="8688000" cy="23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dept 테이블의 99번 부서번호를 갖는 데이터를 다음과 같이 수정하는  SQL을 작성하시오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dname : ddit_modi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 : 대전_modi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 포트폴리오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주의사항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9"/>
          <p:cNvSpPr txBox="1"/>
          <p:nvPr/>
        </p:nvSpPr>
        <p:spPr>
          <a:xfrm>
            <a:off x="394800" y="1295400"/>
            <a:ext cx="798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이전과 이후는 해당 값을 포함하는 의미 입니다.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38" y="2198850"/>
            <a:ext cx="4232869" cy="19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107" y="2248789"/>
            <a:ext cx="4013055" cy="1823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85" name="Google Shape;28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15] 삭제</a:t>
            </a:r>
            <a:endParaRPr/>
          </a:p>
        </p:txBody>
      </p:sp>
      <p:sp>
        <p:nvSpPr>
          <p:cNvPr id="287" name="Google Shape;287;p47"/>
          <p:cNvSpPr txBox="1"/>
          <p:nvPr/>
        </p:nvSpPr>
        <p:spPr>
          <a:xfrm>
            <a:off x="394800" y="1295400"/>
            <a:ext cx="86880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dept 테이블의 99번 부서번호를 갖는 데이터를 삭제하는 SQL을 작성하시오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293" name="Google Shape;29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94" name="Google Shape;294;p48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16] 객체생성</a:t>
            </a:r>
            <a:endParaRPr/>
          </a:p>
        </p:txBody>
      </p:sp>
      <p:sp>
        <p:nvSpPr>
          <p:cNvPr id="295" name="Google Shape;295;p48"/>
          <p:cNvSpPr txBox="1"/>
          <p:nvPr/>
        </p:nvSpPr>
        <p:spPr>
          <a:xfrm>
            <a:off x="394800" y="1295400"/>
            <a:ext cx="86880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물리 설계서를 참고하여 제약조건을 포함하여 emp, dept 테이블을 생성하는 DDL을 작성하시오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301" name="Google Shape;30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02" name="Google Shape;302;p49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17] report group function</a:t>
            </a:r>
            <a:endParaRPr/>
          </a:p>
        </p:txBody>
      </p:sp>
      <p:sp>
        <p:nvSpPr>
          <p:cNvPr id="303" name="Google Shape;303;p49"/>
          <p:cNvSpPr txBox="1"/>
          <p:nvPr/>
        </p:nvSpPr>
        <p:spPr>
          <a:xfrm>
            <a:off x="394800" y="1295400"/>
            <a:ext cx="80241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 b="1"/>
              <a:t>부서별 급여 합계와, 전체 급여 합계를 다음과 같이 구하는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SQL을 작성하시오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(ROLLUP 혹은  GROUPING SETS 절을 이용)</a:t>
            </a:r>
            <a:endParaRPr sz="1800" b="1"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87" y="2671800"/>
            <a:ext cx="2153025" cy="1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/>
        </p:nvSpPr>
        <p:spPr>
          <a:xfrm>
            <a:off x="394800" y="1295400"/>
            <a:ext cx="87492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b="1">
                <a:solidFill>
                  <a:schemeClr val="dk1"/>
                </a:solidFill>
              </a:rPr>
              <a:t>사원의 소속부서에서의 급여 순위를 다음과 같이 조회되도록 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SQL을 작성하시오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(단 순위가 같을 경우 입사일자가 빠른사람이 순위가 높도록 작성)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312" name="Google Shape;312;p50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18] 분석함수 / window 함수</a:t>
            </a:r>
            <a:endParaRPr/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837" y="2221225"/>
            <a:ext cx="4142325" cy="2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/>
        </p:nvSpPr>
        <p:spPr>
          <a:xfrm>
            <a:off x="394800" y="1295400"/>
            <a:ext cx="8441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 b="1">
                <a:solidFill>
                  <a:schemeClr val="dk1"/>
                </a:solidFill>
              </a:rPr>
              <a:t>모든 사원에 대해 사원번호, 사원이름, 입사일자, 급여, 전체 사원중 급여 순위가 1단계 낮은 사람의 급여를 구하는 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SQL을 작성하시오</a:t>
            </a:r>
            <a:endParaRPr sz="18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(급여가 같을 경우 입사일이 빠른 사람이 높은순위)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319" name="Google Shape;319;p51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320" name="Google Shape;320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21" name="Google Shape;321;p51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19] 분석함수 / window 함수</a:t>
            </a:r>
            <a:endParaRPr/>
          </a:p>
        </p:txBody>
      </p:sp>
      <p:grpSp>
        <p:nvGrpSpPr>
          <p:cNvPr id="322" name="Google Shape;322;p51"/>
          <p:cNvGrpSpPr/>
          <p:nvPr/>
        </p:nvGrpSpPr>
        <p:grpSpPr>
          <a:xfrm>
            <a:off x="3070833" y="2572225"/>
            <a:ext cx="3002334" cy="2548200"/>
            <a:chOff x="6018825" y="2115025"/>
            <a:chExt cx="3002334" cy="2548200"/>
          </a:xfrm>
        </p:grpSpPr>
        <p:pic>
          <p:nvPicPr>
            <p:cNvPr id="323" name="Google Shape;323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18825" y="2115025"/>
              <a:ext cx="3002334" cy="2548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4" name="Google Shape;324;p51"/>
            <p:cNvCxnSpPr/>
            <p:nvPr/>
          </p:nvCxnSpPr>
          <p:spPr>
            <a:xfrm rot="10800000" flipH="1">
              <a:off x="8331525" y="2374950"/>
              <a:ext cx="262800" cy="164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5" name="Google Shape;325;p51"/>
            <p:cNvCxnSpPr/>
            <p:nvPr/>
          </p:nvCxnSpPr>
          <p:spPr>
            <a:xfrm rot="10800000" flipH="1">
              <a:off x="8331525" y="2576649"/>
              <a:ext cx="262800" cy="164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51"/>
            <p:cNvCxnSpPr/>
            <p:nvPr/>
          </p:nvCxnSpPr>
          <p:spPr>
            <a:xfrm rot="10800000" flipH="1">
              <a:off x="8331525" y="2729049"/>
              <a:ext cx="262800" cy="164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/>
        </p:nvSpPr>
        <p:spPr>
          <a:xfrm>
            <a:off x="394800" y="1295400"/>
            <a:ext cx="84414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b="1">
                <a:solidFill>
                  <a:schemeClr val="dk1"/>
                </a:solidFill>
              </a:rPr>
              <a:t>전체 사원을 급여순으로 오름차순 정렬하고, 자신보다 급여가 낮은 사람들의 급여 누적합을 다음과 같이 구하는 SQL을 작성하시오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52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333" name="Google Shape;33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334" name="Google Shape;334;p52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20] 분석함수 / window 함수</a:t>
            </a:r>
            <a:endParaRPr/>
          </a:p>
        </p:txBody>
      </p:sp>
      <p:grpSp>
        <p:nvGrpSpPr>
          <p:cNvPr id="335" name="Google Shape;335;p52"/>
          <p:cNvGrpSpPr/>
          <p:nvPr/>
        </p:nvGrpSpPr>
        <p:grpSpPr>
          <a:xfrm>
            <a:off x="3326350" y="2415300"/>
            <a:ext cx="2491300" cy="2118600"/>
            <a:chOff x="3429000" y="2872500"/>
            <a:chExt cx="2491300" cy="2118600"/>
          </a:xfrm>
        </p:grpSpPr>
        <p:cxnSp>
          <p:nvCxnSpPr>
            <p:cNvPr id="336" name="Google Shape;336;p52"/>
            <p:cNvCxnSpPr/>
            <p:nvPr/>
          </p:nvCxnSpPr>
          <p:spPr>
            <a:xfrm rot="10800000">
              <a:off x="5725425" y="3018825"/>
              <a:ext cx="1500" cy="16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52"/>
            <p:cNvCxnSpPr/>
            <p:nvPr/>
          </p:nvCxnSpPr>
          <p:spPr>
            <a:xfrm rot="10800000">
              <a:off x="5791383" y="3017875"/>
              <a:ext cx="0" cy="28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52"/>
            <p:cNvCxnSpPr/>
            <p:nvPr/>
          </p:nvCxnSpPr>
          <p:spPr>
            <a:xfrm rot="10800000">
              <a:off x="5855842" y="3017750"/>
              <a:ext cx="0" cy="42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9" name="Google Shape;339;p52"/>
            <p:cNvCxnSpPr/>
            <p:nvPr/>
          </p:nvCxnSpPr>
          <p:spPr>
            <a:xfrm rot="10800000">
              <a:off x="5920300" y="3017700"/>
              <a:ext cx="0" cy="54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40" name="Google Shape;340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29000" y="2872500"/>
              <a:ext cx="2253226" cy="211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주의사항</a:t>
            </a:r>
            <a:endParaRPr/>
          </a:p>
        </p:txBody>
      </p:sp>
      <p:sp>
        <p:nvSpPr>
          <p:cNvPr id="138" name="Google Shape;138;p30"/>
          <p:cNvSpPr txBox="1"/>
          <p:nvPr/>
        </p:nvSpPr>
        <p:spPr>
          <a:xfrm>
            <a:off x="394800" y="1295400"/>
            <a:ext cx="87492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즉 입사 일자가 1982년 1월 1일 이후부터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          1983년 1월 1일 이전이라는 표현은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   1982년 1월 1일과, 1983년 1월 1일을 포함하는 개념입니다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주의사항</a:t>
            </a:r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394800" y="1295400"/>
            <a:ext cx="87492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초과, 미만은 해당 값을 포함하지 않는 개념 입니다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주의사항</a:t>
            </a:r>
            <a:endParaRPr/>
          </a:p>
        </p:txBody>
      </p:sp>
      <p:sp>
        <p:nvSpPr>
          <p:cNvPr id="154" name="Google Shape;154;p32"/>
          <p:cNvSpPr txBox="1"/>
          <p:nvPr/>
        </p:nvSpPr>
        <p:spPr>
          <a:xfrm>
            <a:off x="394800" y="1295400"/>
            <a:ext cx="87492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문제에서 요구하는 연산자가 존재하면 해당 연산자를 이용하세요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1] 논리연산</a:t>
            </a:r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394800" y="1295400"/>
            <a:ext cx="92139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emp 테이블에서 입사 일자가 1982년 1월 1일 이후부터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1983년 1월 1일 이전인 사원의 ename, hiredate 데이터를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조회하는 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SQL을 작성하시오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단 연산자는 비교연산자(&gt;, &gt;=, &lt;=, &lt;)를 사용한다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175" y="3067800"/>
            <a:ext cx="17716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2] 논리연산</a:t>
            </a:r>
            <a:endParaRPr/>
          </a:p>
        </p:txBody>
      </p:sp>
      <p:sp>
        <p:nvSpPr>
          <p:cNvPr id="171" name="Google Shape;171;p34"/>
          <p:cNvSpPr txBox="1"/>
          <p:nvPr/>
        </p:nvSpPr>
        <p:spPr>
          <a:xfrm>
            <a:off x="394800" y="1295400"/>
            <a:ext cx="84861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emp 테이블에서 job이 SALESMAN 이고 입사일자가 1981년 6월 1일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이후인 사원의 정보를 다음과 같이 조회하는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SQL을 작성하시오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3057000"/>
            <a:ext cx="54483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3] 논리연산</a:t>
            </a:r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394800" y="1295400"/>
            <a:ext cx="84861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emp 테이블에서 부서번호가 10번이 아니고 입사일자가 1981년 6월 1일 이후인 사원의 정보를 다음과 같이 조회하는 SQL을 작성하시오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(단 NOT IN 연산자 사용)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2676000"/>
            <a:ext cx="55626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138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</a:t>
            </a:r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2"/>
          </p:nvPr>
        </p:nvSpPr>
        <p:spPr>
          <a:xfrm>
            <a:off x="257200" y="77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4] 데이터 정렬</a:t>
            </a:r>
            <a:endParaRPr/>
          </a:p>
        </p:txBody>
      </p:sp>
      <p:sp>
        <p:nvSpPr>
          <p:cNvPr id="189" name="Google Shape;189;p36"/>
          <p:cNvSpPr txBox="1"/>
          <p:nvPr/>
        </p:nvSpPr>
        <p:spPr>
          <a:xfrm>
            <a:off x="394800" y="1295400"/>
            <a:ext cx="84861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emp 테이블에서 empno 컬럼을 기준으로 정렬한 결과에 1부터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시작하는 번호를 순차적으로 부여하는</a:t>
            </a:r>
            <a:r>
              <a:rPr lang="ko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SQL을 작성하시오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125" y="2069800"/>
            <a:ext cx="2163750" cy="29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PresentationFormat>화면 슬라이드 쇼(16:9)</PresentationFormat>
  <Paragraphs>184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Simple Light</vt:lpstr>
      <vt:lpstr>Simple Light</vt:lpstr>
      <vt:lpstr>SQL 포트폴리오</vt:lpstr>
      <vt:lpstr>SQL 포트폴리오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포트폴리오</dc:title>
  <cp:lastModifiedBy>jw-sem</cp:lastModifiedBy>
  <cp:revision>1</cp:revision>
  <dcterms:modified xsi:type="dcterms:W3CDTF">2021-01-11T08:04:46Z</dcterms:modified>
</cp:coreProperties>
</file>