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5"/>
  </p:notesMasterIdLst>
  <p:handoutMasterIdLst>
    <p:handoutMasterId r:id="rId26"/>
  </p:handoutMasterIdLst>
  <p:sldIdLst>
    <p:sldId id="637" r:id="rId2"/>
    <p:sldId id="665" r:id="rId3"/>
    <p:sldId id="666" r:id="rId4"/>
    <p:sldId id="678" r:id="rId5"/>
    <p:sldId id="650" r:id="rId6"/>
    <p:sldId id="667" r:id="rId7"/>
    <p:sldId id="668" r:id="rId8"/>
    <p:sldId id="669" r:id="rId9"/>
    <p:sldId id="670" r:id="rId10"/>
    <p:sldId id="664" r:id="rId11"/>
    <p:sldId id="671" r:id="rId12"/>
    <p:sldId id="672" r:id="rId13"/>
    <p:sldId id="673" r:id="rId14"/>
    <p:sldId id="674" r:id="rId15"/>
    <p:sldId id="675" r:id="rId16"/>
    <p:sldId id="676" r:id="rId17"/>
    <p:sldId id="677" r:id="rId18"/>
    <p:sldId id="682" r:id="rId19"/>
    <p:sldId id="679" r:id="rId20"/>
    <p:sldId id="681" r:id="rId21"/>
    <p:sldId id="680" r:id="rId22"/>
    <p:sldId id="683" r:id="rId23"/>
    <p:sldId id="566" r:id="rId24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서웅기" initials="서" lastIdx="3" clrIdx="0">
    <p:extLst>
      <p:ext uri="{19B8F6BF-5375-455C-9EA6-DF929625EA0E}">
        <p15:presenceInfo xmlns:p15="http://schemas.microsoft.com/office/powerpoint/2012/main" userId="078b64887c75d5a8" providerId="Windows Live"/>
      </p:ext>
    </p:extLst>
  </p:cmAuthor>
  <p:cmAuthor id="2" name="BYUNG-JUNE" initials="B" lastIdx="1" clrIdx="1">
    <p:extLst>
      <p:ext uri="{19B8F6BF-5375-455C-9EA6-DF929625EA0E}">
        <p15:presenceInfo xmlns:p15="http://schemas.microsoft.com/office/powerpoint/2012/main" userId="BYUNG-JU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7375E"/>
    <a:srgbClr val="FFFFFF"/>
    <a:srgbClr val="F2F2F2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55" autoAdjust="0"/>
    <p:restoredTop sz="96559" autoAdjust="0"/>
  </p:normalViewPr>
  <p:slideViewPr>
    <p:cSldViewPr>
      <p:cViewPr varScale="1">
        <p:scale>
          <a:sx n="89" d="100"/>
          <a:sy n="89" d="100"/>
        </p:scale>
        <p:origin x="102" y="12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39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161" cy="341071"/>
          </a:xfrm>
          <a:prstGeom prst="rect">
            <a:avLst/>
          </a:prstGeom>
        </p:spPr>
        <p:txBody>
          <a:bodyPr vert="horz" lIns="90681" tIns="45341" rIns="90681" bIns="4534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183" y="0"/>
            <a:ext cx="4301161" cy="341071"/>
          </a:xfrm>
          <a:prstGeom prst="rect">
            <a:avLst/>
          </a:prstGeom>
        </p:spPr>
        <p:txBody>
          <a:bodyPr vert="horz" lIns="90681" tIns="45341" rIns="90681" bIns="45341" rtlCol="0"/>
          <a:lstStyle>
            <a:lvl1pPr algn="r">
              <a:defRPr sz="1200"/>
            </a:lvl1pPr>
          </a:lstStyle>
          <a:p>
            <a:fld id="{AC454D2A-C1B2-4405-9014-841894197716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04"/>
            <a:ext cx="4301161" cy="341071"/>
          </a:xfrm>
          <a:prstGeom prst="rect">
            <a:avLst/>
          </a:prstGeom>
        </p:spPr>
        <p:txBody>
          <a:bodyPr vert="horz" lIns="90681" tIns="45341" rIns="90681" bIns="4534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183" y="6456604"/>
            <a:ext cx="4301161" cy="341071"/>
          </a:xfrm>
          <a:prstGeom prst="rect">
            <a:avLst/>
          </a:prstGeom>
        </p:spPr>
        <p:txBody>
          <a:bodyPr vert="horz" lIns="90681" tIns="45341" rIns="90681" bIns="45341" rtlCol="0" anchor="b"/>
          <a:lstStyle>
            <a:lvl1pPr algn="r">
              <a:defRPr sz="1200"/>
            </a:lvl1pPr>
          </a:lstStyle>
          <a:p>
            <a:fld id="{B9F3DB2D-60E1-4C0B-BDD9-C863B6498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98809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301543" cy="339884"/>
          </a:xfrm>
          <a:prstGeom prst="rect">
            <a:avLst/>
          </a:prstGeom>
        </p:spPr>
        <p:txBody>
          <a:bodyPr vert="horz" lIns="91434" tIns="45716" rIns="91434" bIns="457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802" y="0"/>
            <a:ext cx="4301543" cy="339884"/>
          </a:xfrm>
          <a:prstGeom prst="rect">
            <a:avLst/>
          </a:prstGeom>
        </p:spPr>
        <p:txBody>
          <a:bodyPr vert="horz" lIns="91434" tIns="45716" rIns="91434" bIns="45716" rtlCol="0"/>
          <a:lstStyle>
            <a:lvl1pPr algn="r">
              <a:defRPr sz="1200"/>
            </a:lvl1pPr>
          </a:lstStyle>
          <a:p>
            <a:fld id="{1F7ACDA0-91D4-4358-9F0B-7CDA1D8F9BCB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6" rIns="91434" bIns="4571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6" y="3228897"/>
            <a:ext cx="7941309" cy="3058954"/>
          </a:xfrm>
          <a:prstGeom prst="rect">
            <a:avLst/>
          </a:prstGeom>
        </p:spPr>
        <p:txBody>
          <a:bodyPr vert="horz" lIns="91434" tIns="45716" rIns="91434" bIns="45716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6456612"/>
            <a:ext cx="4301543" cy="339884"/>
          </a:xfrm>
          <a:prstGeom prst="rect">
            <a:avLst/>
          </a:prstGeom>
        </p:spPr>
        <p:txBody>
          <a:bodyPr vert="horz" lIns="91434" tIns="45716" rIns="91434" bIns="457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802" y="6456612"/>
            <a:ext cx="4301543" cy="339884"/>
          </a:xfrm>
          <a:prstGeom prst="rect">
            <a:avLst/>
          </a:prstGeom>
        </p:spPr>
        <p:txBody>
          <a:bodyPr vert="horz" lIns="91434" tIns="45716" rIns="91434" bIns="45716" rtlCol="0" anchor="b"/>
          <a:lstStyle>
            <a:lvl1pPr algn="r">
              <a:defRPr sz="1200"/>
            </a:lvl1pPr>
          </a:lstStyle>
          <a:p>
            <a:fld id="{28413357-78AE-4744-8678-D128F019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1616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머리글 개체 틀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81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356517"/>
            <a:ext cx="9144000" cy="350148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027752"/>
            <a:ext cx="7772400" cy="1969200"/>
          </a:xfrm>
        </p:spPr>
        <p:txBody>
          <a:bodyPr>
            <a:normAutofit/>
          </a:bodyPr>
          <a:lstStyle>
            <a:lvl1pPr>
              <a:defRPr sz="2800" b="0" baseline="0">
                <a:latin typeface="HY견고딕" pitchFamily="18" charset="-127"/>
                <a:ea typeface="HY견고딕" pitchFamily="18" charset="-127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789040"/>
            <a:ext cx="6400800" cy="2228400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pic>
        <p:nvPicPr>
          <p:cNvPr id="9" name="Picture 2" descr="C:\Users\user\Desktop\logo (1)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9071"/>
            <a:ext cx="28765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809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auto">
          <a:xfrm>
            <a:off x="333100" y="949666"/>
            <a:ext cx="8460000" cy="18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kumimoji="1" lang="ko-KR" altLang="en-US" sz="1200" dirty="0" smtClean="0">
              <a:solidFill>
                <a:prstClr val="black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08314" y="230996"/>
            <a:ext cx="7575046" cy="633600"/>
          </a:xfrm>
        </p:spPr>
        <p:txBody>
          <a:bodyPr>
            <a:normAutofit/>
          </a:bodyPr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08314" y="1052736"/>
            <a:ext cx="7575046" cy="5328592"/>
          </a:xfrm>
        </p:spPr>
        <p:txBody>
          <a:bodyPr/>
          <a:lstStyle>
            <a:lvl1pPr marL="358775" indent="-358775">
              <a:spcBef>
                <a:spcPts val="600"/>
              </a:spcBef>
              <a:buClr>
                <a:srgbClr val="3C23D3"/>
              </a:buClr>
              <a:buSzPct val="100000"/>
              <a:buFontTx/>
              <a:buBlip>
                <a:blip r:embed="rId2"/>
              </a:buBlip>
              <a:defRPr sz="1800" b="1">
                <a:latin typeface="Arial" pitchFamily="34" charset="0"/>
                <a:cs typeface="Arial" pitchFamily="34" charset="0"/>
              </a:defRPr>
            </a:lvl1pPr>
            <a:lvl2pPr marL="717550" indent="-374650">
              <a:spcBef>
                <a:spcPts val="600"/>
              </a:spcBef>
              <a:buClr>
                <a:srgbClr val="A40052"/>
              </a:buClr>
              <a:buSzPct val="70000"/>
              <a:buFont typeface="Wingdings" pitchFamily="2" charset="2"/>
              <a:buChar char="l"/>
              <a:defRPr sz="1600">
                <a:latin typeface="Arial" pitchFamily="34" charset="0"/>
                <a:cs typeface="Arial" pitchFamily="34" charset="0"/>
              </a:defRPr>
            </a:lvl2pPr>
            <a:lvl3pPr marL="1076325" indent="-320675">
              <a:spcBef>
                <a:spcPts val="600"/>
              </a:spcBef>
              <a:buFontTx/>
              <a:buBlip>
                <a:blip r:embed="rId3"/>
              </a:buBlip>
              <a:defRPr sz="1400">
                <a:latin typeface="Arial" pitchFamily="34" charset="0"/>
                <a:cs typeface="Arial" pitchFamily="34" charset="0"/>
              </a:defRPr>
            </a:lvl3pPr>
            <a:lvl4pPr marL="1435100" indent="-315913">
              <a:spcBef>
                <a:spcPts val="600"/>
              </a:spcBef>
              <a:defRPr sz="12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400235" y="6510536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16128B11-0E06-4D5A-805C-B6E4FE50EEE8}" type="slidenum">
              <a:rPr lang="ko-KR" altLang="en-US" sz="90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ctr"/>
              <a:t>‹#›</a:t>
            </a:fld>
            <a:endParaRPr lang="ko-KR" altLang="en-US" sz="9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C:\Users\user\Desktop\logo (1).gi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625952"/>
            <a:ext cx="28765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81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417019"/>
            <a:ext cx="7772400" cy="804069"/>
          </a:xfrm>
        </p:spPr>
        <p:txBody>
          <a:bodyPr anchor="t">
            <a:normAutofit/>
          </a:bodyPr>
          <a:lstStyle>
            <a:lvl1pPr algn="l">
              <a:defRPr sz="2800" b="1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191683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89941" y="3429000"/>
            <a:ext cx="8919148" cy="144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kumimoji="1" lang="ko-KR" altLang="en-US" sz="1200" smtClean="0">
              <a:solidFill>
                <a:prstClr val="black"/>
              </a:solidFill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467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68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37120" y="116632"/>
            <a:ext cx="8650800" cy="6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4480" y="833744"/>
            <a:ext cx="8658000" cy="569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106892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58775" indent="-358775" algn="l" defTabSz="914400" rtl="0" eaLnBrk="1" latinLnBrk="1" hangingPunct="1">
        <a:lnSpc>
          <a:spcPct val="150000"/>
        </a:lnSpc>
        <a:spcBef>
          <a:spcPts val="1000"/>
        </a:spcBef>
        <a:buClr>
          <a:schemeClr val="tx2"/>
        </a:buClr>
        <a:buFontTx/>
        <a:buBlip>
          <a:blip r:embed="rId6"/>
        </a:buBlip>
        <a:defRPr lang="ko-KR" altLang="en-US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17550" indent="-374650" algn="l" defTabSz="914400" rtl="0" eaLnBrk="1" latinLnBrk="1" hangingPunct="1">
        <a:lnSpc>
          <a:spcPct val="150000"/>
        </a:lnSpc>
        <a:spcBef>
          <a:spcPts val="1000"/>
        </a:spcBef>
        <a:buClr>
          <a:srgbClr val="A40052"/>
        </a:buClr>
        <a:buSzPct val="70000"/>
        <a:buFont typeface="Wingdings" pitchFamily="2" charset="2"/>
        <a:buChar char="l"/>
        <a:defRPr lang="ko-KR" altLang="en-US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6325" indent="-320675" algn="l" defTabSz="914400" rtl="0" eaLnBrk="1" latinLnBrk="1" hangingPunct="1">
        <a:lnSpc>
          <a:spcPct val="150000"/>
        </a:lnSpc>
        <a:spcBef>
          <a:spcPts val="1000"/>
        </a:spcBef>
        <a:buFontTx/>
        <a:buBlip>
          <a:blip r:embed="rId7"/>
        </a:buBlip>
        <a:defRPr lang="ko-KR" altLang="en-US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5100" indent="-315913" algn="l" defTabSz="914400" rtl="0" eaLnBrk="1" latinLnBrk="1" hangingPunct="1">
        <a:lnSpc>
          <a:spcPct val="150000"/>
        </a:lnSpc>
        <a:spcBef>
          <a:spcPts val="1000"/>
        </a:spcBef>
        <a:buFont typeface="Arial" pitchFamily="34" charset="0"/>
        <a:buChar char="–"/>
        <a:tabLst>
          <a:tab pos="1435100" algn="l"/>
        </a:tabLst>
        <a:defRPr lang="ko-KR" altLang="en-US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Markov Quantal Response Equilibrium and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a </a:t>
            </a:r>
            <a:r>
              <a:rPr lang="en-US" altLang="ko-KR" sz="2400" dirty="0" err="1"/>
              <a:t>Homotopy</a:t>
            </a:r>
            <a:r>
              <a:rPr lang="en-US" altLang="ko-KR" sz="2400" dirty="0"/>
              <a:t> Method</a:t>
            </a:r>
            <a:endParaRPr lang="ko-KR" altLang="en-US" sz="1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2020.07.06.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POSTECH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김병준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16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958" y="1831500"/>
            <a:ext cx="5988980" cy="3515468"/>
          </a:xfrm>
          <a:prstGeom prst="rect">
            <a:avLst/>
          </a:prstGeom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95536" y="980728"/>
            <a:ext cx="8387824" cy="864096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Model 1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No-preventive-cost model</a:t>
            </a:r>
          </a:p>
          <a:p>
            <a:pPr marL="0" indent="0">
              <a:buNone/>
            </a:pPr>
            <a:r>
              <a:rPr lang="en-US" altLang="ko-KR" sz="1200" dirty="0" smtClean="0">
                <a:solidFill>
                  <a:srgbClr val="0070C0"/>
                </a:solidFill>
              </a:rPr>
              <a:t>The Risk-Neutral </a:t>
            </a:r>
            <a:r>
              <a:rPr lang="en-US" altLang="ko-KR" sz="1200" dirty="0">
                <a:solidFill>
                  <a:srgbClr val="0070C0"/>
                </a:solidFill>
              </a:rPr>
              <a:t>M</a:t>
            </a:r>
            <a:r>
              <a:rPr lang="en-US" altLang="ko-KR" sz="1200" dirty="0" smtClean="0">
                <a:solidFill>
                  <a:srgbClr val="0070C0"/>
                </a:solidFill>
              </a:rPr>
              <a:t>easure</a:t>
            </a:r>
            <a:endParaRPr lang="en-US" altLang="ko-KR" sz="1200" b="0" dirty="0" smtClean="0">
              <a:solidFill>
                <a:srgbClr val="0070C0"/>
              </a:solidFill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784477" y="230996"/>
            <a:ext cx="7575046" cy="633600"/>
          </a:xfrm>
        </p:spPr>
        <p:txBody>
          <a:bodyPr/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17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95536" y="980728"/>
            <a:ext cx="8387824" cy="864096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Model 1</a:t>
            </a:r>
            <a:r>
              <a:rPr lang="en-US" altLang="ko-KR" sz="1400" dirty="0"/>
              <a:t>) No-preventive-cost </a:t>
            </a:r>
            <a:r>
              <a:rPr lang="en-US" altLang="ko-KR" sz="1400" dirty="0" smtClean="0"/>
              <a:t>model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70C0"/>
                </a:solidFill>
              </a:rPr>
              <a:t>Budget Constraints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49" y="1844824"/>
            <a:ext cx="5850902" cy="1944216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784477" y="230996"/>
            <a:ext cx="7575046" cy="633600"/>
          </a:xfrm>
        </p:spPr>
        <p:txBody>
          <a:bodyPr/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95536" y="4163431"/>
            <a:ext cx="1454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Wealth Dynamics</a:t>
            </a:r>
            <a:endParaRPr lang="en-US" altLang="ko-KR" sz="1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608" y="4413692"/>
            <a:ext cx="5149680" cy="12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4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95536" y="980728"/>
            <a:ext cx="8387824" cy="864096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Model 1</a:t>
            </a:r>
            <a:r>
              <a:rPr lang="en-US" altLang="ko-KR" sz="1400" dirty="0"/>
              <a:t>) No-preventive-cost </a:t>
            </a:r>
            <a:r>
              <a:rPr lang="en-US" altLang="ko-KR" sz="1400" dirty="0" smtClean="0"/>
              <a:t>model</a:t>
            </a:r>
          </a:p>
          <a:p>
            <a:pPr marL="0" indent="0">
              <a:buNone/>
            </a:pPr>
            <a:r>
              <a:rPr lang="en-US" altLang="ko-KR" sz="1200" dirty="0" smtClean="0">
                <a:solidFill>
                  <a:srgbClr val="0070C0"/>
                </a:solidFill>
              </a:rPr>
              <a:t>Optimization Problem</a:t>
            </a:r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784477" y="230996"/>
            <a:ext cx="7575046" cy="633600"/>
          </a:xfrm>
        </p:spPr>
        <p:txBody>
          <a:bodyPr/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879211"/>
            <a:ext cx="47625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6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95536" y="980728"/>
            <a:ext cx="8387824" cy="864096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Model 1</a:t>
            </a:r>
            <a:r>
              <a:rPr lang="en-US" altLang="ko-KR" sz="1400" dirty="0"/>
              <a:t>) No-preventive-cost </a:t>
            </a:r>
            <a:r>
              <a:rPr lang="en-US" altLang="ko-KR" sz="1400" dirty="0" smtClean="0"/>
              <a:t>model</a:t>
            </a:r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784477" y="230996"/>
            <a:ext cx="7575046" cy="633600"/>
          </a:xfrm>
        </p:spPr>
        <p:txBody>
          <a:bodyPr/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691680" y="1484784"/>
            <a:ext cx="5184576" cy="4896544"/>
            <a:chOff x="1668362" y="1556792"/>
            <a:chExt cx="4415806" cy="444145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8362" y="1556792"/>
              <a:ext cx="4415806" cy="2135749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9712" y="3690657"/>
              <a:ext cx="4043205" cy="2307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675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95536" y="980728"/>
            <a:ext cx="8387824" cy="864096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Model 1</a:t>
            </a:r>
            <a:r>
              <a:rPr lang="en-US" altLang="ko-KR" sz="1400" dirty="0"/>
              <a:t>) No-preventive-cost </a:t>
            </a:r>
            <a:r>
              <a:rPr lang="en-US" altLang="ko-KR" sz="1400" dirty="0" smtClean="0"/>
              <a:t>model</a:t>
            </a:r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784477" y="230996"/>
            <a:ext cx="7575046" cy="633600"/>
          </a:xfrm>
        </p:spPr>
        <p:txBody>
          <a:bodyPr/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571624" y="1445212"/>
            <a:ext cx="6032486" cy="5008174"/>
            <a:chOff x="1571624" y="1445212"/>
            <a:chExt cx="6032486" cy="500817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4785" y="1445212"/>
              <a:ext cx="6029325" cy="133350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1624" y="2852936"/>
              <a:ext cx="6032485" cy="3600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678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4477" y="230996"/>
            <a:ext cx="7575046" cy="633600"/>
          </a:xfrm>
        </p:spPr>
        <p:txBody>
          <a:bodyPr/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980728"/>
                <a:ext cx="4032449" cy="489654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400" dirty="0" smtClean="0"/>
                  <a:t>Model 2) </a:t>
                </a:r>
                <a:r>
                  <a:rPr lang="en-US" altLang="ko-KR" sz="1400" dirty="0"/>
                  <a:t>Preventive-cost </a:t>
                </a:r>
                <a:r>
                  <a:rPr lang="en-US" altLang="ko-KR" sz="1400" dirty="0" smtClean="0"/>
                  <a:t>model</a:t>
                </a:r>
              </a:p>
              <a:p>
                <a:pPr marL="0" indent="0">
                  <a:buNone/>
                </a:pPr>
                <a:r>
                  <a:rPr lang="en-US" altLang="ko-KR" sz="1200" dirty="0" smtClean="0">
                    <a:solidFill>
                      <a:srgbClr val="0070C0"/>
                    </a:solidFill>
                  </a:rPr>
                  <a:t>Agent</a:t>
                </a: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US" altLang="ko-KR" sz="1200" dirty="0" smtClean="0"/>
                  <a:t>At time 0</a:t>
                </a:r>
                <a:r>
                  <a:rPr lang="en-US" altLang="ko-KR" sz="1200" b="0" dirty="0" smtClean="0"/>
                  <a:t>, she pay the preventive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sz="1200" b="0" dirty="0" smtClean="0"/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US" altLang="ko-KR" sz="1200" dirty="0" smtClean="0"/>
                  <a:t>At time 1</a:t>
                </a:r>
                <a:r>
                  <a:rPr lang="en-US" altLang="ko-KR" sz="1200" b="0" dirty="0" smtClean="0"/>
                  <a:t>, the health state probability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sz="1200" b="0" dirty="0" smtClean="0"/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endParaRPr lang="en-US" altLang="ko-KR" sz="1200" b="0" dirty="0"/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endParaRPr lang="en-US" altLang="ko-KR" sz="1200" b="0" dirty="0" smtClean="0"/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endParaRPr lang="en-US" altLang="ko-KR" sz="1200" b="0" dirty="0"/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endParaRPr lang="en-US" altLang="ko-KR" sz="1200" b="0" dirty="0" smtClean="0"/>
              </a:p>
              <a:p>
                <a:pPr marL="0" indent="0">
                  <a:buNone/>
                </a:pPr>
                <a:r>
                  <a:rPr lang="en-US" altLang="ko-KR" sz="1200" dirty="0" smtClean="0">
                    <a:solidFill>
                      <a:srgbClr val="0070C0"/>
                    </a:solidFill>
                  </a:rPr>
                  <a:t>Financial Assets</a:t>
                </a:r>
                <a:endParaRPr lang="en-US" altLang="ko-KR" sz="1200" dirty="0">
                  <a:solidFill>
                    <a:srgbClr val="0070C0"/>
                  </a:solidFill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US" altLang="ko-KR" sz="1200" b="0" dirty="0"/>
                  <a:t>We assume the symmetric </a:t>
                </a:r>
                <a:r>
                  <a:rPr lang="en-US" altLang="ko-KR" sz="1200" b="0" dirty="0" smtClean="0"/>
                  <a:t>information</a:t>
                </a: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US" altLang="ko-KR" sz="1200" dirty="0" smtClean="0"/>
                  <a:t>Longevity Externality)</a:t>
                </a:r>
                <a:r>
                  <a:rPr lang="en-US" altLang="ko-KR" sz="1200" b="0" dirty="0" smtClean="0"/>
                  <a:t> The prices of mortality/morbidity contingent claim depend on the preventive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sz="1200" b="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980728"/>
                <a:ext cx="4032449" cy="4896544"/>
              </a:xfrm>
              <a:blipFill>
                <a:blip r:embed="rId2"/>
                <a:stretch>
                  <a:fillRect l="-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496" y="1340768"/>
            <a:ext cx="4657226" cy="26696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780928"/>
            <a:ext cx="3274210" cy="10081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1" y="5834476"/>
            <a:ext cx="3744417" cy="5468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2872" y="4148051"/>
            <a:ext cx="4248473" cy="212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4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4477" y="230996"/>
            <a:ext cx="7575046" cy="633600"/>
          </a:xfrm>
        </p:spPr>
        <p:txBody>
          <a:bodyPr/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980728"/>
            <a:ext cx="4032449" cy="936104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Model 2) </a:t>
            </a:r>
            <a:r>
              <a:rPr lang="en-US" altLang="ko-KR" sz="1400" dirty="0"/>
              <a:t>Preventive-cost </a:t>
            </a:r>
            <a:r>
              <a:rPr lang="en-US" altLang="ko-KR" sz="1400" dirty="0" smtClean="0"/>
              <a:t>model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547813" y="2019300"/>
            <a:ext cx="5976516" cy="2705844"/>
            <a:chOff x="1547812" y="3143250"/>
            <a:chExt cx="6048375" cy="28194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7812" y="3143250"/>
              <a:ext cx="6048375" cy="5715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7458" y="3714750"/>
              <a:ext cx="6028729" cy="2247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430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4477" y="230996"/>
            <a:ext cx="7575046" cy="633600"/>
          </a:xfrm>
        </p:spPr>
        <p:txBody>
          <a:bodyPr/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980728"/>
            <a:ext cx="4032449" cy="4896544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Model 2) </a:t>
            </a:r>
            <a:r>
              <a:rPr lang="en-US" altLang="ko-KR" sz="1400" dirty="0"/>
              <a:t>Preventive-cost </a:t>
            </a:r>
            <a:r>
              <a:rPr lang="en-US" altLang="ko-KR" sz="1400" dirty="0" smtClean="0"/>
              <a:t>model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556793"/>
            <a:ext cx="5832648" cy="438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9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4477" y="230996"/>
            <a:ext cx="7575046" cy="633600"/>
          </a:xfrm>
        </p:spPr>
        <p:txBody>
          <a:bodyPr/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980728"/>
            <a:ext cx="4032449" cy="648072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Model 2) </a:t>
            </a:r>
            <a:r>
              <a:rPr lang="en-US" altLang="ko-KR" sz="1400" dirty="0"/>
              <a:t>Preventive-cost </a:t>
            </a:r>
            <a:r>
              <a:rPr lang="en-US" altLang="ko-KR" sz="1400" dirty="0" smtClean="0"/>
              <a:t>model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3127" r="10272"/>
          <a:stretch/>
        </p:blipFill>
        <p:spPr>
          <a:xfrm>
            <a:off x="61628" y="2204864"/>
            <a:ext cx="3948407" cy="28761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8000" r="4851"/>
          <a:stretch/>
        </p:blipFill>
        <p:spPr>
          <a:xfrm>
            <a:off x="4556600" y="2219506"/>
            <a:ext cx="4623911" cy="2721662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47929" y="1744932"/>
            <a:ext cx="2088232" cy="28803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The PC model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499992" y="1744932"/>
            <a:ext cx="2088232" cy="28803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The NPC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47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4477" y="230996"/>
            <a:ext cx="7575046" cy="633600"/>
          </a:xfrm>
        </p:spPr>
        <p:txBody>
          <a:bodyPr/>
          <a:lstStyle/>
          <a:p>
            <a:r>
              <a:rPr lang="en-US" altLang="ko-KR" dirty="0" smtClean="0"/>
              <a:t>Numerical Implications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980728"/>
            <a:ext cx="8280920" cy="2016224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Data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sz="1200" b="0" dirty="0"/>
              <a:t>Period: 2010 -</a:t>
            </a:r>
            <a:r>
              <a:rPr lang="en-US" altLang="ko-KR" sz="1200" b="0" dirty="0" smtClean="0"/>
              <a:t>2017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sz="1200" b="0" dirty="0" smtClean="0"/>
              <a:t>Public cross-country data for three categories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altLang="ko-KR" sz="1200" b="0" dirty="0" smtClean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altLang="ko-KR" sz="1200" b="0" dirty="0" smtClean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altLang="ko-KR" sz="1200" b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9283475"/>
                  </p:ext>
                </p:extLst>
              </p:nvPr>
            </p:nvGraphicFramePr>
            <p:xfrm>
              <a:off x="779486" y="2204865"/>
              <a:ext cx="7887190" cy="399184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22843">
                      <a:extLst>
                        <a:ext uri="{9D8B030D-6E8A-4147-A177-3AD203B41FA5}">
                          <a16:colId xmlns:a16="http://schemas.microsoft.com/office/drawing/2014/main" val="2762516342"/>
                        </a:ext>
                      </a:extLst>
                    </a:gridCol>
                    <a:gridCol w="3735284">
                      <a:extLst>
                        <a:ext uri="{9D8B030D-6E8A-4147-A177-3AD203B41FA5}">
                          <a16:colId xmlns:a16="http://schemas.microsoft.com/office/drawing/2014/main" val="594061084"/>
                        </a:ext>
                      </a:extLst>
                    </a:gridCol>
                    <a:gridCol w="2629063">
                      <a:extLst>
                        <a:ext uri="{9D8B030D-6E8A-4147-A177-3AD203B41FA5}">
                          <a16:colId xmlns:a16="http://schemas.microsoft.com/office/drawing/2014/main" val="2003324376"/>
                        </a:ext>
                      </a:extLst>
                    </a:gridCol>
                  </a:tblGrid>
                  <a:tr h="28938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Data description</a:t>
                          </a:r>
                          <a:endParaRPr lang="ko-KR" altLang="en-US" sz="11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Source</a:t>
                          </a:r>
                          <a:endParaRPr lang="ko-KR" altLang="en-US" sz="11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17300534"/>
                      </a:ext>
                    </a:extLst>
                  </a:tr>
                  <a:tr h="28938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dirty="0" smtClean="0"/>
                            <a:t>Market Data</a:t>
                          </a:r>
                          <a:endParaRPr lang="ko-KR" altLang="en-US" sz="1100" b="1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05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R" altLang="en-US" sz="105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96084402"/>
                      </a:ext>
                    </a:extLst>
                  </a:tr>
                  <a:tr h="35258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050" dirty="0" smtClean="0"/>
                            <a:t>The average &amp; std. of the annual stock return</a:t>
                          </a:r>
                          <a:endParaRPr lang="ko-KR" altLang="en-US" sz="105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05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Global Financial Development Database by World Bank</a:t>
                          </a:r>
                          <a:endParaRPr lang="ko-KR" altLang="en-US" sz="105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53367897"/>
                      </a:ext>
                    </a:extLst>
                  </a:tr>
                  <a:tr h="28938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050" dirty="0" smtClean="0"/>
                            <a:t>The</a:t>
                          </a:r>
                          <a:r>
                            <a:rPr lang="en-US" altLang="ko-KR" sz="1050" baseline="0" dirty="0" smtClean="0"/>
                            <a:t> risk-free rate (short-term rate)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/>
                            <a:t>OECD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196842"/>
                      </a:ext>
                    </a:extLst>
                  </a:tr>
                  <a:tr h="28938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𝑊𝑒𝑎𝑙𝑡h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𝑝𝑒𝑟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𝑐𝑎𝑝𝑖𝑡𝑎</m:t>
                                </m:r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dirty="0" smtClean="0"/>
                            <a:t>The average wealth</a:t>
                          </a:r>
                          <a:r>
                            <a:rPr lang="en-US" altLang="ko-KR" sz="1050" baseline="0" dirty="0" smtClean="0"/>
                            <a:t> owned by a single person</a:t>
                          </a:r>
                          <a:endParaRPr lang="ko-KR" altLang="en-US" sz="105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0" dirty="0" smtClean="0"/>
                            <a:t>OECD</a:t>
                          </a:r>
                          <a:endParaRPr lang="ko-KR" altLang="en-US" sz="105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6850213"/>
                      </a:ext>
                    </a:extLst>
                  </a:tr>
                  <a:tr h="35258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𝐻𝐷𝐼</m:t>
                                </m:r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dirty="0" smtClean="0"/>
                            <a:t>Human Development Index</a:t>
                          </a:r>
                          <a:endParaRPr lang="ko-KR" altLang="en-US" sz="105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United Nations Development </a:t>
                          </a:r>
                          <a:r>
                            <a:rPr lang="en-US" altLang="ko-KR" sz="105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Programme</a:t>
                          </a:r>
                          <a:endParaRPr lang="ko-KR" altLang="en-US" sz="105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26432903"/>
                      </a:ext>
                    </a:extLst>
                  </a:tr>
                  <a:tr h="28938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86449789"/>
                      </a:ext>
                    </a:extLst>
                  </a:tr>
                  <a:tr h="28938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dirty="0" smtClean="0"/>
                            <a:t>Health Data</a:t>
                          </a:r>
                          <a:endParaRPr lang="ko-KR" altLang="en-US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1633655"/>
                      </a:ext>
                    </a:extLst>
                  </a:tr>
                  <a:tr h="28938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𝑚𝑜𝑟𝑡𝑎𝑙𝑖𝑡𝑦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𝑟𝑎𝑡𝑒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altLang="ko-KR" sz="1100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𝑝𝑜𝑝𝑢𝑙𝑎𝑡𝑖𝑜𝑛</m:t>
                                </m:r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050" dirty="0" smtClean="0"/>
                            <a:t>Calculated</a:t>
                          </a:r>
                          <a:r>
                            <a:rPr lang="en-US" altLang="ko-KR" sz="1050" baseline="0" dirty="0" smtClean="0"/>
                            <a:t> the representative value </a:t>
                          </a:r>
                          <a:r>
                            <a:rPr lang="en-US" altLang="ko-KR" sz="1050" dirty="0" smtClean="0"/>
                            <a:t>for 65+ aged by population weight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/>
                            <a:t>The Human Mortality</a:t>
                          </a:r>
                          <a:r>
                            <a:rPr lang="en-US" altLang="ko-KR" sz="1050" baseline="0" dirty="0" smtClean="0"/>
                            <a:t> Database (HMD)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78285579"/>
                      </a:ext>
                    </a:extLst>
                  </a:tr>
                  <a:tr h="2893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𝑚𝑜𝑟𝑏𝑖𝑑𝑖𝑡𝑦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𝑟𝑎𝑡𝑒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altLang="ko-KR" sz="1100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𝑝𝑟𝑒𝑣𝑒𝑛𝑡𝑖𝑣𝑒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𝑐𝑜𝑠𝑡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altLang="ko-KR" sz="1100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𝑐𝑢𝑟𝑎𝑡𝑖𝑣𝑒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𝑐𝑜𝑠𝑡</m:t>
                                </m:r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/>
                            <a:t>OECD health</a:t>
                          </a:r>
                          <a:r>
                            <a:rPr lang="en-US" altLang="ko-KR" sz="1050" baseline="0" dirty="0" smtClean="0"/>
                            <a:t> statistics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6774814"/>
                      </a:ext>
                    </a:extLst>
                  </a:tr>
                  <a:tr h="2893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h𝑒𝑎𝑙𝑡h</m:t>
                              </m:r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𝑐𝑎𝑟𝑒</m:t>
                              </m:r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𝑖𝑛𝑑𝑒𝑥</m:t>
                              </m:r>
                            </m:oMath>
                          </a14:m>
                          <a:r>
                            <a:rPr lang="ko-KR" altLang="en-US" sz="1100" dirty="0" smtClean="0"/>
                            <a:t> </a:t>
                          </a:r>
                          <a:endParaRPr lang="ko-KR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ko-KR" sz="105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estimation of the overall quality of the healthcare system for 97 countries.</a:t>
                          </a:r>
                          <a:endParaRPr lang="ko-KR" altLang="en-US" sz="105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/>
                            <a:t>NUMBEO</a:t>
                          </a:r>
                          <a:endParaRPr lang="ko-KR" altLang="en-US" sz="105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1547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9283475"/>
                  </p:ext>
                </p:extLst>
              </p:nvPr>
            </p:nvGraphicFramePr>
            <p:xfrm>
              <a:off x="779486" y="2204865"/>
              <a:ext cx="7887190" cy="399184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22843">
                      <a:extLst>
                        <a:ext uri="{9D8B030D-6E8A-4147-A177-3AD203B41FA5}">
                          <a16:colId xmlns:a16="http://schemas.microsoft.com/office/drawing/2014/main" val="2762516342"/>
                        </a:ext>
                      </a:extLst>
                    </a:gridCol>
                    <a:gridCol w="3735284">
                      <a:extLst>
                        <a:ext uri="{9D8B030D-6E8A-4147-A177-3AD203B41FA5}">
                          <a16:colId xmlns:a16="http://schemas.microsoft.com/office/drawing/2014/main" val="594061084"/>
                        </a:ext>
                      </a:extLst>
                    </a:gridCol>
                    <a:gridCol w="2629063">
                      <a:extLst>
                        <a:ext uri="{9D8B030D-6E8A-4147-A177-3AD203B41FA5}">
                          <a16:colId xmlns:a16="http://schemas.microsoft.com/office/drawing/2014/main" val="2003324376"/>
                        </a:ext>
                      </a:extLst>
                    </a:gridCol>
                  </a:tblGrid>
                  <a:tr h="28938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Data description</a:t>
                          </a:r>
                          <a:endParaRPr lang="ko-KR" altLang="en-US" sz="11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Source</a:t>
                          </a:r>
                          <a:endParaRPr lang="ko-KR" altLang="en-US" sz="11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17300534"/>
                      </a:ext>
                    </a:extLst>
                  </a:tr>
                  <a:tr h="28938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dirty="0" smtClean="0"/>
                            <a:t>Market Data</a:t>
                          </a:r>
                          <a:endParaRPr lang="ko-KR" altLang="en-US" sz="1100" b="1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05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R" altLang="en-US" sz="105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96084402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141176" r="-418400" b="-73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050" dirty="0" smtClean="0"/>
                            <a:t>The average &amp; std. of the annual stock return</a:t>
                          </a:r>
                          <a:endParaRPr lang="ko-KR" altLang="en-US" sz="105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05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Global Financial Development Database by World Bank</a:t>
                          </a:r>
                          <a:endParaRPr lang="ko-KR" altLang="en-US" sz="105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53367897"/>
                      </a:ext>
                    </a:extLst>
                  </a:tr>
                  <a:tr h="28938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48936" r="-418400" b="-959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050" dirty="0" smtClean="0"/>
                            <a:t>The</a:t>
                          </a:r>
                          <a:r>
                            <a:rPr lang="en-US" altLang="ko-KR" sz="1050" baseline="0" dirty="0" smtClean="0"/>
                            <a:t> risk-free rate (short-term rate)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/>
                            <a:t>OECD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196842"/>
                      </a:ext>
                    </a:extLst>
                  </a:tr>
                  <a:tr h="28938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39583" r="-418400" b="-839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dirty="0" smtClean="0"/>
                            <a:t>The average wealth</a:t>
                          </a:r>
                          <a:r>
                            <a:rPr lang="en-US" altLang="ko-KR" sz="1050" baseline="0" dirty="0" smtClean="0"/>
                            <a:t> owned by a single person</a:t>
                          </a:r>
                          <a:endParaRPr lang="ko-KR" altLang="en-US" sz="105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0" dirty="0" smtClean="0"/>
                            <a:t>OECD</a:t>
                          </a:r>
                          <a:endParaRPr lang="ko-KR" altLang="en-US" sz="105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6850213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86567" r="-418400" b="-50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dirty="0" smtClean="0"/>
                            <a:t>Human Development Index</a:t>
                          </a:r>
                          <a:endParaRPr lang="ko-KR" altLang="en-US" sz="105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United Nations Development </a:t>
                          </a:r>
                          <a:r>
                            <a:rPr lang="en-US" altLang="ko-KR" sz="105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Programme</a:t>
                          </a:r>
                          <a:endParaRPr lang="ko-KR" altLang="en-US" sz="105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26432903"/>
                      </a:ext>
                    </a:extLst>
                  </a:tr>
                  <a:tr h="28938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86449789"/>
                      </a:ext>
                    </a:extLst>
                  </a:tr>
                  <a:tr h="28938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dirty="0" smtClean="0"/>
                            <a:t>Health Data</a:t>
                          </a:r>
                          <a:endParaRPr lang="ko-KR" altLang="en-US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1633655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602857" r="-418400" b="-24285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050" dirty="0" smtClean="0"/>
                            <a:t>Calculated</a:t>
                          </a:r>
                          <a:r>
                            <a:rPr lang="en-US" altLang="ko-KR" sz="1050" baseline="0" dirty="0" smtClean="0"/>
                            <a:t> the representative value </a:t>
                          </a:r>
                          <a:r>
                            <a:rPr lang="en-US" altLang="ko-KR" sz="1050" dirty="0" smtClean="0"/>
                            <a:t>for 65+ aged by population weight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/>
                            <a:t>The Human Mortality</a:t>
                          </a:r>
                          <a:r>
                            <a:rPr lang="en-US" altLang="ko-KR" sz="1050" baseline="0" dirty="0" smtClean="0"/>
                            <a:t> Database (HMD)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78285579"/>
                      </a:ext>
                    </a:extLst>
                  </a:tr>
                  <a:tr h="5943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507216" r="-418400" b="-7525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/>
                            <a:t>OECD health</a:t>
                          </a:r>
                          <a:r>
                            <a:rPr lang="en-US" altLang="ko-KR" sz="1050" baseline="0" dirty="0" smtClean="0"/>
                            <a:t> statistics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6774814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866176" r="-418400" b="-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ko-KR" sz="105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estimation of the overall quality of the healthcare system for 97 countries.</a:t>
                          </a:r>
                          <a:endParaRPr lang="ko-KR" altLang="en-US" sz="105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/>
                            <a:t>NUMBEO</a:t>
                          </a:r>
                          <a:endParaRPr lang="ko-KR" altLang="en-US" sz="105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1547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146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755576" y="2060848"/>
            <a:ext cx="7704856" cy="2736304"/>
            <a:chOff x="755576" y="908720"/>
            <a:chExt cx="7704856" cy="2736304"/>
          </a:xfrm>
        </p:grpSpPr>
        <p:sp>
          <p:nvSpPr>
            <p:cNvPr id="2" name="직사각형 1"/>
            <p:cNvSpPr/>
            <p:nvPr/>
          </p:nvSpPr>
          <p:spPr>
            <a:xfrm>
              <a:off x="755576" y="1196752"/>
              <a:ext cx="7704856" cy="2448272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한쪽 모서리가 둥근 사각형 2"/>
            <p:cNvSpPr/>
            <p:nvPr/>
          </p:nvSpPr>
          <p:spPr>
            <a:xfrm>
              <a:off x="755576" y="908720"/>
              <a:ext cx="2808312" cy="288032"/>
            </a:xfrm>
            <a:prstGeom prst="round1Rect">
              <a:avLst>
                <a:gd name="adj" fmla="val 50000"/>
              </a:avLst>
            </a:prstGeom>
            <a:solidFill>
              <a:srgbClr val="17375E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Main Topic</a:t>
              </a:r>
              <a:endParaRPr lang="ko-KR" altLang="en-US" sz="16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99592" y="1399128"/>
              <a:ext cx="7416824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“We </a:t>
              </a:r>
              <a:r>
                <a:rPr lang="en-US" altLang="ko-KR" sz="1600" dirty="0"/>
                <a:t>introduce a model in which preventive healthcare cost affects individual welfare through longevity and analyze how this longevity externality from the prevention rises both inter-country inequality and intra-country inequality, in the old-ages of developed countries</a:t>
              </a:r>
              <a:r>
                <a:rPr lang="en-US" altLang="ko-KR" sz="1600" dirty="0" smtClean="0"/>
                <a:t>.“</a:t>
              </a:r>
            </a:p>
            <a:p>
              <a:endParaRPr lang="en-US" altLang="ko-KR" sz="1600" b="1" dirty="0" smtClean="0"/>
            </a:p>
            <a:p>
              <a:endParaRPr lang="en-US" altLang="ko-KR" sz="1600" b="1" dirty="0"/>
            </a:p>
            <a:p>
              <a:r>
                <a:rPr lang="en-US" altLang="ko-KR" sz="1600" b="1" dirty="0" smtClean="0"/>
                <a:t>Preventive healthcare </a:t>
              </a:r>
              <a:r>
                <a:rPr lang="en-US" altLang="ko-KR" sz="1600" dirty="0" smtClean="0"/>
                <a:t>fosters both </a:t>
              </a:r>
              <a:r>
                <a:rPr lang="en-US" altLang="ko-KR" sz="1600" b="1" dirty="0"/>
                <a:t>inter-country inequality </a:t>
              </a:r>
              <a:r>
                <a:rPr lang="en-US" altLang="ko-KR" sz="1600" dirty="0"/>
                <a:t>and </a:t>
              </a:r>
              <a:r>
                <a:rPr lang="en-US" altLang="ko-KR" sz="1600" b="1" dirty="0"/>
                <a:t>intra-country </a:t>
              </a:r>
              <a:r>
                <a:rPr lang="en-US" altLang="ko-KR" sz="1600" b="1" dirty="0" smtClean="0"/>
                <a:t>inequality</a:t>
              </a:r>
              <a:r>
                <a:rPr lang="en-US" altLang="ko-KR" sz="1600" dirty="0" smtClean="0"/>
                <a:t>, for elders.</a:t>
              </a:r>
              <a:endParaRPr lang="ko-KR" altLang="en-US" sz="1600" dirty="0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971600" y="2636912"/>
              <a:ext cx="727280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397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4477" y="230996"/>
            <a:ext cx="7575046" cy="633600"/>
          </a:xfrm>
        </p:spPr>
        <p:txBody>
          <a:bodyPr/>
          <a:lstStyle/>
          <a:p>
            <a:r>
              <a:rPr lang="en-US" altLang="ko-KR" dirty="0" smtClean="0"/>
              <a:t>Numerical Implications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980728"/>
                <a:ext cx="8280920" cy="547260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400" dirty="0" smtClean="0"/>
                  <a:t>Data</a:t>
                </a: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US" altLang="ko-KR" sz="1200" b="0" dirty="0" smtClean="0"/>
                  <a:t>Characteristics of the agent</a:t>
                </a:r>
              </a:p>
              <a:p>
                <a:pPr lvl="1">
                  <a:buClrTx/>
                  <a:buFontTx/>
                  <a:buChar char="-"/>
                </a:pPr>
                <a:r>
                  <a:rPr lang="en-US" altLang="ko-KR" sz="1200" b="0" dirty="0" smtClean="0"/>
                  <a:t>The elasticity of intertemporal substitution on consumption (EIS)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endParaRPr lang="en-US" altLang="ko-KR" sz="1200" b="0" dirty="0" smtClean="0"/>
              </a:p>
              <a:p>
                <a:pPr lvl="1">
                  <a:buClrTx/>
                  <a:buFontTx/>
                  <a:buChar char="-"/>
                </a:pPr>
                <a:r>
                  <a:rPr lang="en-US" altLang="ko-KR" sz="1200" dirty="0" smtClean="0"/>
                  <a:t>The risk aversion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ko-KR" sz="1200" b="0" dirty="0" smtClean="0"/>
              </a:p>
              <a:p>
                <a:pPr lvl="1">
                  <a:buClrTx/>
                  <a:buFontTx/>
                  <a:buChar char="-"/>
                </a:pPr>
                <a:r>
                  <a:rPr lang="en-US" altLang="ko-KR" sz="1200" dirty="0" smtClean="0"/>
                  <a:t>The bequest motive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0.9</m:t>
                    </m:r>
                  </m:oMath>
                </a14:m>
                <a:endParaRPr lang="en-US" altLang="ko-KR" sz="1200" dirty="0"/>
              </a:p>
              <a:p>
                <a:pPr lvl="1">
                  <a:buClrTx/>
                  <a:buFontTx/>
                  <a:buChar char="-"/>
                </a:pPr>
                <a:endParaRPr lang="en-US" altLang="ko-KR" sz="1200" b="0" dirty="0" smtClean="0"/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US" altLang="ko-KR" sz="1200" b="0" dirty="0" smtClean="0"/>
                  <a:t>Parameter calibration in the health state probability model</a:t>
                </a:r>
                <a:endParaRPr lang="en-US" altLang="ko-KR" sz="1200" b="0" dirty="0"/>
              </a:p>
              <a:p>
                <a:pPr lvl="1">
                  <a:buClrTx/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altLang="ko-KR" sz="1200" b="0" dirty="0" smtClean="0"/>
              </a:p>
              <a:p>
                <a:pPr lvl="1">
                  <a:buClrTx/>
                  <a:buFontTx/>
                  <a:buChar char="-"/>
                </a:pPr>
                <a:endParaRPr lang="en-US" altLang="ko-KR" sz="1200" b="0" dirty="0" smtClean="0"/>
              </a:p>
              <a:p>
                <a:pPr lvl="1">
                  <a:buClrTx/>
                  <a:buFontTx/>
                  <a:buChar char="-"/>
                </a:pPr>
                <a:endParaRPr lang="en-US" altLang="ko-KR" sz="1200" dirty="0"/>
              </a:p>
              <a:p>
                <a:pPr lvl="1">
                  <a:buClrTx/>
                  <a:buFontTx/>
                  <a:buChar char="-"/>
                </a:pPr>
                <a:endParaRPr lang="en-US" altLang="ko-KR" sz="1200" b="0" dirty="0" smtClean="0"/>
              </a:p>
              <a:p>
                <a:pPr lvl="1">
                  <a:buClrTx/>
                  <a:buFontTx/>
                  <a:buChar char="-"/>
                </a:pPr>
                <a:r>
                  <a:rPr lang="en-US" altLang="ko-KR" sz="1200" dirty="0" smtClean="0"/>
                  <a:t>Least square minimization (Huber Loss)</a:t>
                </a:r>
                <a:endParaRPr lang="en-US" altLang="ko-KR" sz="1200" dirty="0"/>
              </a:p>
              <a:p>
                <a:pPr lvl="1">
                  <a:buClrTx/>
                  <a:buFontTx/>
                  <a:buChar char="-"/>
                </a:pPr>
                <a:r>
                  <a:rPr lang="en-US" altLang="ko-KR" sz="1200" dirty="0" smtClean="0"/>
                  <a:t>Suggest a two-step optimization technique</a:t>
                </a:r>
              </a:p>
              <a:p>
                <a:pPr marL="755650" lvl="2" indent="0">
                  <a:buNone/>
                </a:pPr>
                <a:r>
                  <a:rPr lang="en-US" altLang="ko-KR" sz="1000" b="0" dirty="0" smtClean="0"/>
                  <a:t>1) Adaptive grid-search (reduce candidate)</a:t>
                </a:r>
              </a:p>
              <a:p>
                <a:pPr marL="755650" lvl="2" indent="0">
                  <a:buNone/>
                </a:pPr>
                <a:r>
                  <a:rPr lang="en-US" altLang="ko-KR" sz="1000" dirty="0" smtClean="0"/>
                  <a:t>2) </a:t>
                </a:r>
                <a:r>
                  <a:rPr lang="en-US" altLang="ko-KR" sz="1000" dirty="0"/>
                  <a:t>Trust Region </a:t>
                </a:r>
                <a:r>
                  <a:rPr lang="en-US" altLang="ko-KR" sz="1000" dirty="0" smtClean="0"/>
                  <a:t>Reflective algorithm</a:t>
                </a:r>
                <a:endParaRPr lang="en-US" altLang="ko-KR" sz="1000" b="0" dirty="0" smtClean="0"/>
              </a:p>
              <a:p>
                <a:pPr marL="0" indent="0">
                  <a:buClrTx/>
                  <a:buNone/>
                </a:pPr>
                <a:endParaRPr lang="en-US" altLang="ko-KR" sz="1200" b="0" dirty="0" smtClean="0"/>
              </a:p>
              <a:p>
                <a:pPr marL="0" indent="0">
                  <a:buClrTx/>
                  <a:buNone/>
                </a:pPr>
                <a:endParaRPr lang="en-US" altLang="ko-KR" sz="1200" b="0" dirty="0"/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endParaRPr lang="en-US" altLang="ko-KR" sz="1200" b="0" dirty="0" smtClean="0"/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endParaRPr lang="en-US" altLang="ko-KR" sz="1200" b="0" dirty="0" smtClean="0"/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endParaRPr lang="en-US" altLang="ko-KR" sz="1200" b="0" dirty="0" smtClean="0"/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endParaRPr lang="en-US" altLang="ko-KR" sz="1200" b="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980728"/>
                <a:ext cx="8280920" cy="547260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99" y="3861048"/>
            <a:ext cx="3274210" cy="10081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3" y="3645024"/>
            <a:ext cx="4248473" cy="212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4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4477" y="230996"/>
            <a:ext cx="7575046" cy="633600"/>
          </a:xfrm>
        </p:spPr>
        <p:txBody>
          <a:bodyPr/>
          <a:lstStyle/>
          <a:p>
            <a:r>
              <a:rPr lang="en-US" altLang="ko-KR" dirty="0" smtClean="0"/>
              <a:t>Numerical Implications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980728"/>
            <a:ext cx="8280920" cy="5256584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Inter-country Inequality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altLang="ko-KR" sz="1200" b="0" dirty="0" smtClean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altLang="ko-KR" sz="1200" b="0" dirty="0" smtClean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altLang="ko-KR" sz="1200" b="0" dirty="0" smtClean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altLang="ko-KR" sz="1200" b="0" dirty="0" smtClean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altLang="ko-KR" sz="1200" b="0" dirty="0" smtClean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sz="1200" b="0" dirty="0" smtClean="0"/>
              <a:t>Inequality measure: the coefficient of variation (=average/standard deviation)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sz="1200" b="0" dirty="0" smtClean="0"/>
              <a:t>The PC model has higher value than the NPC model (more inequality)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sz="1200" b="0" dirty="0" smtClean="0"/>
              <a:t>The higher the EIS, the more heterogeneity between Low HDI group and High HDI group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altLang="ko-KR" sz="1200" b="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44" y="1412776"/>
            <a:ext cx="6408712" cy="340859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732240" y="2640421"/>
            <a:ext cx="43204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732240" y="3392996"/>
            <a:ext cx="432048" cy="396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254298" y="2640421"/>
            <a:ext cx="432048" cy="43204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254298" y="3392996"/>
            <a:ext cx="432048" cy="39604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98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4477" y="230996"/>
            <a:ext cx="7575046" cy="633600"/>
          </a:xfrm>
        </p:spPr>
        <p:txBody>
          <a:bodyPr/>
          <a:lstStyle/>
          <a:p>
            <a:r>
              <a:rPr lang="en-US" altLang="ko-KR" dirty="0" smtClean="0"/>
              <a:t>Numerical Implications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980728"/>
            <a:ext cx="8280920" cy="4032448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Intra-country Inequality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sz="1200" b="0" dirty="0" smtClean="0"/>
              <a:t>Inequality measure: the coefficient of variation (=average/standard deviation)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sz="1200" b="0" dirty="0" smtClean="0"/>
              <a:t>For set of </a:t>
            </a:r>
            <a:r>
              <a:rPr lang="en-US" altLang="ko-KR" sz="1200" b="0" dirty="0"/>
              <a:t>uniformly distributed </a:t>
            </a:r>
            <a:r>
              <a:rPr lang="en-US" altLang="ko-KR" sz="1200" b="0" dirty="0" smtClean="0"/>
              <a:t>EIS values,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altLang="ko-KR" sz="1200" b="0" dirty="0" smtClean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altLang="ko-KR" sz="1200" b="0" dirty="0" smtClean="0"/>
          </a:p>
          <a:p>
            <a:pPr lvl="1">
              <a:buClrTx/>
              <a:buFontTx/>
              <a:buChar char="-"/>
            </a:pPr>
            <a:r>
              <a:rPr lang="en-US" altLang="ko-KR" sz="1200" dirty="0" smtClean="0"/>
              <a:t>The PC model has higher coefficient of variation than the NPC model</a:t>
            </a:r>
            <a:endParaRPr lang="en-US" altLang="ko-KR" sz="1200" b="0" dirty="0" smtClean="0"/>
          </a:p>
          <a:p>
            <a:pPr marL="0" indent="0">
              <a:buClrTx/>
              <a:buNone/>
            </a:pPr>
            <a:endParaRPr lang="en-US" altLang="ko-KR" sz="1200" b="0" dirty="0" smtClean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sz="1200" b="0" dirty="0" smtClean="0"/>
              <a:t>The set of initial wealth values does not show significant impact of the prevention on inequality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altLang="ko-KR" sz="1200" b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5041338"/>
                  </p:ext>
                </p:extLst>
              </p:nvPr>
            </p:nvGraphicFramePr>
            <p:xfrm>
              <a:off x="1487996" y="2204864"/>
              <a:ext cx="6096000" cy="87987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40438496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31175694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155609761"/>
                        </a:ext>
                      </a:extLst>
                    </a:gridCol>
                  </a:tblGrid>
                  <a:tr h="29329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/>
                            <a:t>PC</a:t>
                          </a:r>
                          <a:endParaRPr lang="ko-KR" altLang="en-US" sz="12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/>
                            <a:t>NPC</a:t>
                          </a:r>
                          <a:endParaRPr lang="ko-KR" altLang="en-US" sz="12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8160765"/>
                      </a:ext>
                    </a:extLst>
                  </a:tr>
                  <a:tr h="29329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𝐸𝐼𝑆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0.79</a:t>
                          </a:r>
                          <a:endParaRPr lang="ko-KR" altLang="en-US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0.76</a:t>
                          </a:r>
                          <a:endParaRPr lang="ko-KR" altLang="en-US" sz="1200" dirty="0" smtClean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402224898"/>
                      </a:ext>
                    </a:extLst>
                  </a:tr>
                  <a:tr h="29329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𝐸𝐼𝑆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1.27</a:t>
                          </a:r>
                          <a:endParaRPr lang="ko-KR" altLang="en-US" sz="12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0.95</a:t>
                          </a:r>
                          <a:endParaRPr lang="ko-KR" altLang="en-US" sz="12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7717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5041338"/>
                  </p:ext>
                </p:extLst>
              </p:nvPr>
            </p:nvGraphicFramePr>
            <p:xfrm>
              <a:off x="1487996" y="2204864"/>
              <a:ext cx="6096000" cy="87987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40438496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31175694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155609761"/>
                        </a:ext>
                      </a:extLst>
                    </a:gridCol>
                  </a:tblGrid>
                  <a:tr h="29329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/>
                            <a:t>PC</a:t>
                          </a:r>
                          <a:endParaRPr lang="ko-KR" altLang="en-US" sz="12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/>
                            <a:t>NPC</a:t>
                          </a:r>
                          <a:endParaRPr lang="ko-KR" altLang="en-US" sz="12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8160765"/>
                      </a:ext>
                    </a:extLst>
                  </a:tr>
                  <a:tr h="29329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104167" r="-200000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0.79</a:t>
                          </a:r>
                          <a:endParaRPr lang="ko-KR" altLang="en-US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0.76</a:t>
                          </a:r>
                          <a:endParaRPr lang="ko-KR" altLang="en-US" sz="1200" dirty="0" smtClean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402224898"/>
                      </a:ext>
                    </a:extLst>
                  </a:tr>
                  <a:tr h="29329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200000" b="-102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1.27</a:t>
                          </a:r>
                          <a:endParaRPr lang="ko-KR" altLang="en-US" sz="12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0.95</a:t>
                          </a:r>
                          <a:endParaRPr lang="ko-KR" altLang="en-US" sz="12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7717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0789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722313" y="2492896"/>
            <a:ext cx="7772400" cy="1500187"/>
          </a:xfrm>
        </p:spPr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chemeClr val="tx1"/>
                </a:solidFill>
              </a:rPr>
              <a:t>End of Document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29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686752"/>
            <a:ext cx="7704856" cy="5484496"/>
            <a:chOff x="755576" y="798430"/>
            <a:chExt cx="7704856" cy="5484496"/>
          </a:xfrm>
        </p:grpSpPr>
        <p:grpSp>
          <p:nvGrpSpPr>
            <p:cNvPr id="8" name="그룹 7"/>
            <p:cNvGrpSpPr/>
            <p:nvPr/>
          </p:nvGrpSpPr>
          <p:grpSpPr>
            <a:xfrm>
              <a:off x="755576" y="3429000"/>
              <a:ext cx="7704856" cy="2853926"/>
              <a:chOff x="755576" y="908720"/>
              <a:chExt cx="7704856" cy="2853926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755576" y="1196752"/>
                <a:ext cx="7704856" cy="2565894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한쪽 모서리가 둥근 사각형 9"/>
              <p:cNvSpPr/>
              <p:nvPr/>
            </p:nvSpPr>
            <p:spPr>
              <a:xfrm>
                <a:off x="755576" y="908720"/>
                <a:ext cx="2808312" cy="288032"/>
              </a:xfrm>
              <a:prstGeom prst="round1Rect">
                <a:avLst>
                  <a:gd name="adj" fmla="val 50000"/>
                </a:avLst>
              </a:prstGeom>
              <a:solidFill>
                <a:srgbClr val="17375E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Principal findings</a:t>
                </a:r>
                <a:endParaRPr lang="ko-KR" altLang="en-US" sz="16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99592" y="1331194"/>
                <a:ext cx="741682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b="1" dirty="0" smtClean="0"/>
                  <a:t>Inter-country inequality</a:t>
                </a:r>
                <a:endParaRPr lang="en-US" altLang="ko-KR" sz="1600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sz="1600" dirty="0" smtClean="0"/>
                  <a:t>The PC model has higher value of the coefficient of variation in the indirect utility value than the NPC model</a:t>
                </a:r>
                <a:endParaRPr lang="en-US" altLang="ko-KR" sz="1600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sz="1600" dirty="0" smtClean="0"/>
                  <a:t>We divide 24 countries into High HDI group and Low HDI group, and there is significant heterogeneity between two groups</a:t>
                </a:r>
                <a:endParaRPr lang="en-US" altLang="ko-KR" sz="1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b="1" dirty="0" smtClean="0"/>
                  <a:t>Intra-country inequality</a:t>
                </a:r>
                <a:endParaRPr lang="en-US" altLang="ko-KR" sz="1600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sz="1600" dirty="0"/>
                  <a:t>EIS heterogeneity, not wealth distribution, is the main channel of intra-country </a:t>
                </a:r>
                <a:r>
                  <a:rPr lang="en-US" altLang="ko-KR" sz="1600" dirty="0" smtClean="0"/>
                  <a:t>inequality from prevention</a:t>
                </a:r>
                <a:endParaRPr lang="ko-KR" altLang="en-US" sz="1600" dirty="0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755576" y="798430"/>
              <a:ext cx="7704856" cy="2284087"/>
              <a:chOff x="755576" y="908720"/>
              <a:chExt cx="7704856" cy="2097809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55576" y="1196753"/>
                <a:ext cx="7704856" cy="1809776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한쪽 모서리가 둥근 사각형 13"/>
              <p:cNvSpPr/>
              <p:nvPr/>
            </p:nvSpPr>
            <p:spPr>
              <a:xfrm>
                <a:off x="755576" y="908720"/>
                <a:ext cx="2808312" cy="288032"/>
              </a:xfrm>
              <a:prstGeom prst="round1Rect">
                <a:avLst>
                  <a:gd name="adj" fmla="val 50000"/>
                </a:avLst>
              </a:prstGeom>
              <a:solidFill>
                <a:srgbClr val="17375E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Methodology</a:t>
                </a:r>
                <a:endParaRPr lang="ko-KR" altLang="en-US" sz="16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99592" y="1320230"/>
                <a:ext cx="7560840" cy="1667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 smtClean="0"/>
                  <a:t>Comparative analysis of </a:t>
                </a:r>
                <a:r>
                  <a:rPr lang="en-US" altLang="ko-KR" sz="1600" dirty="0" smtClean="0">
                    <a:solidFill>
                      <a:srgbClr val="FF0000"/>
                    </a:solidFill>
                  </a:rPr>
                  <a:t>PC model</a:t>
                </a:r>
                <a:r>
                  <a:rPr lang="en-US" altLang="ko-KR" sz="1600" dirty="0" smtClean="0"/>
                  <a:t> &amp; </a:t>
                </a:r>
                <a:r>
                  <a:rPr lang="en-US" altLang="ko-KR" sz="1600" dirty="0" smtClean="0">
                    <a:solidFill>
                      <a:srgbClr val="0070C0"/>
                    </a:solidFill>
                  </a:rPr>
                  <a:t>NPC model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sz="1600" dirty="0" smtClean="0"/>
                  <a:t>In the </a:t>
                </a:r>
                <a:r>
                  <a:rPr lang="en-US" altLang="ko-KR" sz="1600" dirty="0" smtClean="0">
                    <a:solidFill>
                      <a:srgbClr val="FF0000"/>
                    </a:solidFill>
                  </a:rPr>
                  <a:t>preventive-cost (PC)</a:t>
                </a:r>
                <a:r>
                  <a:rPr lang="en-US" altLang="ko-KR" sz="1600" dirty="0" smtClean="0"/>
                  <a:t> model, the preventive cost reduce both mortality &amp; morbidity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sz="1600" dirty="0" smtClean="0"/>
                  <a:t>The </a:t>
                </a:r>
                <a:r>
                  <a:rPr lang="en-US" altLang="ko-KR" sz="1600" dirty="0" smtClean="0">
                    <a:solidFill>
                      <a:srgbClr val="0070C0"/>
                    </a:solidFill>
                  </a:rPr>
                  <a:t>no-preventive-cost (NPC)</a:t>
                </a:r>
                <a:r>
                  <a:rPr lang="en-US" altLang="ko-KR" sz="1600" dirty="0" smtClean="0"/>
                  <a:t> model is a baseline model without prevention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sz="1600" dirty="0" smtClean="0"/>
                  <a:t>We compare the </a:t>
                </a:r>
                <a:r>
                  <a:rPr lang="en-US" altLang="ko-KR" sz="1600" b="1" u="sng" dirty="0" smtClean="0"/>
                  <a:t>coefficient of variation</a:t>
                </a:r>
                <a:r>
                  <a:rPr lang="en-US" altLang="ko-KR" sz="1600" dirty="0" smtClean="0"/>
                  <a:t> of both models’ indirect utility</a:t>
                </a:r>
                <a:endParaRPr lang="en-US" altLang="ko-KR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254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84477" y="230996"/>
            <a:ext cx="7575046" cy="633600"/>
          </a:xfrm>
        </p:spPr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2846" y="1340768"/>
            <a:ext cx="741682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Backgrounds</a:t>
            </a:r>
          </a:p>
          <a:p>
            <a:endParaRPr lang="en-US" altLang="ko-KR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Literatures</a:t>
            </a:r>
          </a:p>
          <a:p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Models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- The no-preventive-cost (NPC) model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en-US" altLang="ko-KR" sz="1600" dirty="0"/>
              <a:t>The </a:t>
            </a:r>
            <a:r>
              <a:rPr lang="en-US" altLang="ko-KR" sz="1600" dirty="0" smtClean="0"/>
              <a:t>preventive-cost (PC</a:t>
            </a:r>
            <a:r>
              <a:rPr lang="en-US" altLang="ko-KR" sz="1600" dirty="0"/>
              <a:t>) model</a:t>
            </a:r>
          </a:p>
          <a:p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Numerical Implications</a:t>
            </a:r>
            <a:endParaRPr lang="en-US" altLang="ko-KR" sz="1600" b="1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en-US" altLang="ko-KR" sz="1600" dirty="0"/>
              <a:t>- </a:t>
            </a:r>
            <a:r>
              <a:rPr lang="en-US" altLang="ko-KR" sz="1600" dirty="0" smtClean="0"/>
              <a:t>Data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- Inter-country Inequality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 - </a:t>
            </a:r>
            <a:r>
              <a:rPr lang="en-US" altLang="ko-KR" sz="1600" dirty="0" smtClean="0"/>
              <a:t>Intra-country Inequality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7210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84477" y="230996"/>
            <a:ext cx="7575046" cy="633600"/>
          </a:xfrm>
        </p:spPr>
        <p:txBody>
          <a:bodyPr/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2846" y="1340768"/>
            <a:ext cx="74168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Old-age inequalities?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13.5% of individual over 65 live in relative income poverty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The income inequality over the age of 65 in OECD countries has hardly changed in recent decades*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b="1" dirty="0" smtClean="0"/>
              <a:t>Consumption-based approach in old-age inequalities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Most studies about inequality focus on economic gain, or income growth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Public transfers (earning-related pensions, resource-tested benefits) and private occupational transfers (pensions, </a:t>
            </a:r>
            <a:r>
              <a:rPr lang="en-US" altLang="ko-KR" sz="1600" dirty="0"/>
              <a:t>severance payments, death </a:t>
            </a:r>
            <a:r>
              <a:rPr lang="en-US" altLang="ko-KR" sz="1600" dirty="0" smtClean="0"/>
              <a:t>grants) account for 2/3 of the total income for older people**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It would be more reasonable to measure inequality of the elder by consumption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b="1" dirty="0" smtClean="0"/>
              <a:t>Longevity externality from prevention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Life expectancy is increased through preventive healthcare such as exercise, immunization, regular checkups, and sufficient nutrition.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The </a:t>
            </a:r>
            <a:r>
              <a:rPr lang="en-US" altLang="ko-KR" sz="1600" dirty="0"/>
              <a:t>change in life expectancy leads to a price change of mortality contingent claims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8269" y="6021288"/>
            <a:ext cx="7416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*, **: </a:t>
            </a:r>
            <a:r>
              <a:rPr lang="en-US" altLang="ko-KR" sz="1000" dirty="0"/>
              <a:t>OECD (2019). Pensions at a glance 2019 - OECD and G20 Indicators.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405510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4477" y="230996"/>
            <a:ext cx="7575046" cy="633600"/>
          </a:xfrm>
        </p:spPr>
        <p:txBody>
          <a:bodyPr/>
          <a:lstStyle/>
          <a:p>
            <a:r>
              <a:rPr lang="en-US" altLang="ko-KR" dirty="0" smtClean="0"/>
              <a:t>Literatures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4476" y="1124744"/>
            <a:ext cx="7891979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100" dirty="0" smtClean="0"/>
              <a:t>1)</a:t>
            </a:r>
            <a:r>
              <a:rPr lang="en-US" altLang="ko-KR" sz="1200" dirty="0"/>
              <a:t> Economic Welfare, Inequality, and Healthcare</a:t>
            </a:r>
          </a:p>
          <a:p>
            <a:pPr marL="0" indent="0">
              <a:buNone/>
            </a:pPr>
            <a:r>
              <a:rPr lang="en-US" altLang="ko-KR" sz="1100" b="0" dirty="0">
                <a:solidFill>
                  <a:srgbClr val="FF0000"/>
                </a:solidFill>
              </a:rPr>
              <a:t>2005, Becker et al., American Economic Review</a:t>
            </a:r>
            <a:r>
              <a:rPr lang="en-US" altLang="ko-KR" sz="1100" b="0" dirty="0"/>
              <a:t/>
            </a:r>
            <a:br>
              <a:rPr lang="en-US" altLang="ko-KR" sz="1100" b="0" dirty="0"/>
            </a:br>
            <a:r>
              <a:rPr lang="en-US" altLang="ko-KR" sz="1100" b="0" dirty="0"/>
              <a:t>Analyzed the evolution of </a:t>
            </a:r>
            <a:r>
              <a:rPr lang="en-US" altLang="ko-KR" sz="1100" u="sng" dirty="0"/>
              <a:t>cross-country inequality</a:t>
            </a:r>
            <a:r>
              <a:rPr lang="en-US" altLang="ko-KR" sz="1100" dirty="0"/>
              <a:t> </a:t>
            </a:r>
            <a:r>
              <a:rPr lang="en-US" altLang="ko-KR" sz="1100" b="0" dirty="0"/>
              <a:t>with considering both the quantity and quality of life by longevity</a:t>
            </a:r>
          </a:p>
          <a:p>
            <a:pPr marL="0" indent="0">
              <a:buNone/>
            </a:pPr>
            <a:r>
              <a:rPr lang="en-US" altLang="ko-KR" sz="1100" b="0" dirty="0"/>
              <a:t>2006, Murphy and </a:t>
            </a:r>
            <a:r>
              <a:rPr lang="en-US" altLang="ko-KR" sz="1100" b="0" dirty="0" err="1"/>
              <a:t>Topel</a:t>
            </a:r>
            <a:r>
              <a:rPr lang="en-US" altLang="ko-KR" sz="1100" b="0" dirty="0"/>
              <a:t>, Journal of Political Economy</a:t>
            </a:r>
          </a:p>
          <a:p>
            <a:pPr marL="0" indent="0">
              <a:buNone/>
            </a:pPr>
            <a:r>
              <a:rPr lang="en-US" altLang="ko-KR" sz="1100" b="0" dirty="0"/>
              <a:t>Measure the economic gain from the extension of the life expectancy</a:t>
            </a:r>
          </a:p>
          <a:p>
            <a:pPr marL="0" indent="0">
              <a:buNone/>
            </a:pPr>
            <a:r>
              <a:rPr lang="en-US" altLang="ko-KR" sz="1100" b="0" dirty="0"/>
              <a:t>2007, Well, Quarterly Journal of Economics</a:t>
            </a:r>
          </a:p>
          <a:p>
            <a:pPr marL="0" indent="0">
              <a:buNone/>
            </a:pPr>
            <a:r>
              <a:rPr lang="en-US" altLang="ko-KR" sz="1100" b="0" dirty="0"/>
              <a:t>Estimate the effect of health on GDP per </a:t>
            </a:r>
            <a:r>
              <a:rPr lang="en-US" altLang="ko-KR" sz="1100" b="0" dirty="0" smtClean="0"/>
              <a:t>capita</a:t>
            </a:r>
          </a:p>
          <a:p>
            <a:pPr marL="0" indent="0">
              <a:buNone/>
            </a:pPr>
            <a:endParaRPr lang="en-US" altLang="ko-KR" sz="1050" dirty="0" smtClean="0"/>
          </a:p>
          <a:p>
            <a:pPr marL="0" indent="0">
              <a:buNone/>
            </a:pPr>
            <a:r>
              <a:rPr lang="en-US" altLang="ko-KR" sz="1200" dirty="0" smtClean="0"/>
              <a:t>2) Longevity Externality</a:t>
            </a:r>
          </a:p>
          <a:p>
            <a:pPr marL="0" indent="0">
              <a:buNone/>
            </a:pPr>
            <a:r>
              <a:rPr lang="en-US" altLang="ko-KR" sz="1100" b="0" dirty="0">
                <a:solidFill>
                  <a:srgbClr val="FF0000"/>
                </a:solidFill>
              </a:rPr>
              <a:t>1998, Philipson and Becker, Journal of Political Economy</a:t>
            </a:r>
            <a:r>
              <a:rPr lang="en-US" altLang="ko-KR" sz="1100" b="0" dirty="0"/>
              <a:t/>
            </a:r>
            <a:br>
              <a:rPr lang="en-US" altLang="ko-KR" sz="1100" b="0" dirty="0"/>
            </a:br>
            <a:r>
              <a:rPr lang="en-US" altLang="ko-KR" sz="1100" b="0" dirty="0"/>
              <a:t>Savings and longevity impacts of mortality contingent claims (Externality)</a:t>
            </a:r>
          </a:p>
          <a:p>
            <a:pPr marL="0" indent="0">
              <a:buNone/>
            </a:pPr>
            <a:r>
              <a:rPr lang="en-US" altLang="ko-KR" sz="1100" b="0" dirty="0">
                <a:solidFill>
                  <a:srgbClr val="FF0000"/>
                </a:solidFill>
              </a:rPr>
              <a:t>2015, Kuhn et al., Journal of Economic Theory</a:t>
            </a:r>
            <a:r>
              <a:rPr lang="en-US" altLang="ko-KR" sz="1100" b="0" dirty="0"/>
              <a:t/>
            </a:r>
            <a:br>
              <a:rPr lang="en-US" altLang="ko-KR" sz="1100" b="0" dirty="0"/>
            </a:br>
            <a:r>
              <a:rPr lang="en-US" altLang="ko-KR" sz="1100" b="0" dirty="0"/>
              <a:t>A life-cycle model with the simultaneous choice of healthcare and retirement together with </a:t>
            </a:r>
            <a:r>
              <a:rPr lang="en-US" altLang="ko-KR" sz="1100" b="0" dirty="0" smtClean="0"/>
              <a:t>consumption</a:t>
            </a:r>
            <a:endParaRPr lang="en-US" altLang="ko-KR" sz="1100" b="0" dirty="0"/>
          </a:p>
          <a:p>
            <a:pPr marL="0" indent="0">
              <a:buNone/>
            </a:pPr>
            <a:endParaRPr lang="ko-KR" altLang="en-US" sz="1100" b="0" dirty="0"/>
          </a:p>
        </p:txBody>
      </p:sp>
    </p:spTree>
    <p:extLst>
      <p:ext uri="{BB962C8B-B14F-4D97-AF65-F5344CB8AC3E}">
        <p14:creationId xmlns:p14="http://schemas.microsoft.com/office/powerpoint/2010/main" val="102803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4477" y="230996"/>
            <a:ext cx="7575046" cy="633600"/>
          </a:xfrm>
        </p:spPr>
        <p:txBody>
          <a:bodyPr/>
          <a:lstStyle/>
          <a:p>
            <a:r>
              <a:rPr lang="en-US" altLang="ko-KR" dirty="0" smtClean="0"/>
              <a:t>Literatures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4477" y="1124744"/>
            <a:ext cx="7891980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 smtClean="0"/>
              <a:t>3</a:t>
            </a:r>
            <a:r>
              <a:rPr lang="en-US" altLang="ko-KR" sz="1200" dirty="0"/>
              <a:t>) Lifetime portfolio problem with longevity</a:t>
            </a:r>
          </a:p>
          <a:p>
            <a:pPr marL="0" indent="0">
              <a:buNone/>
            </a:pPr>
            <a:r>
              <a:rPr lang="en-US" altLang="ko-KR" sz="1100" b="0" dirty="0"/>
              <a:t>2007, Hall and Jones, Quarterly Journal of Economics</a:t>
            </a:r>
          </a:p>
          <a:p>
            <a:pPr marL="0" indent="0">
              <a:buNone/>
            </a:pPr>
            <a:r>
              <a:rPr lang="en-US" altLang="ko-KR" sz="1100" b="0" dirty="0"/>
              <a:t>How health spending affects lifetime income and overall utility, taking into account the marginal utility of life extension and marginal utility of consumption</a:t>
            </a:r>
          </a:p>
          <a:p>
            <a:pPr marL="0" indent="0">
              <a:buNone/>
            </a:pPr>
            <a:r>
              <a:rPr lang="en-US" altLang="ko-KR" sz="1100" b="0" dirty="0"/>
              <a:t>2014, </a:t>
            </a:r>
            <a:r>
              <a:rPr lang="en-US" altLang="ko-KR" sz="1100" b="0" dirty="0" err="1"/>
              <a:t>Prettner</a:t>
            </a:r>
            <a:r>
              <a:rPr lang="en-US" altLang="ko-KR" sz="1100" b="0" dirty="0"/>
              <a:t> and Canning, Economic Theory</a:t>
            </a:r>
          </a:p>
          <a:p>
            <a:pPr marL="0" indent="0">
              <a:buNone/>
            </a:pPr>
            <a:r>
              <a:rPr lang="en-US" altLang="ko-KR" sz="1100" b="0" dirty="0"/>
              <a:t>How longevity change affects interest, consumption-saving, retirement in DSGE</a:t>
            </a:r>
          </a:p>
          <a:p>
            <a:pPr marL="0" indent="0">
              <a:buNone/>
            </a:pPr>
            <a:r>
              <a:rPr lang="en-US" altLang="ko-KR" sz="1100" b="0" dirty="0">
                <a:solidFill>
                  <a:srgbClr val="FF0000"/>
                </a:solidFill>
              </a:rPr>
              <a:t>2015, Jang et al. Economic Theory</a:t>
            </a:r>
          </a:p>
          <a:p>
            <a:pPr marL="0" indent="0">
              <a:buNone/>
            </a:pPr>
            <a:r>
              <a:rPr lang="en-US" altLang="ko-KR" sz="1100" b="0" dirty="0"/>
              <a:t>Present the longevity related lifetime model with complete insurance, and partial insurance (</a:t>
            </a:r>
            <a:r>
              <a:rPr lang="en-US" altLang="ko-KR" sz="1100" dirty="0"/>
              <a:t>Original framework of this paper)</a:t>
            </a:r>
          </a:p>
          <a:p>
            <a:pPr marL="0" indent="0">
              <a:buNone/>
            </a:pPr>
            <a:r>
              <a:rPr lang="en-US" altLang="ko-KR" sz="1100" b="0" dirty="0"/>
              <a:t>2016, </a:t>
            </a:r>
            <a:r>
              <a:rPr lang="en-US" altLang="ko-KR" sz="1100" b="0" dirty="0" err="1"/>
              <a:t>Yogo</a:t>
            </a:r>
            <a:r>
              <a:rPr lang="en-US" altLang="ko-KR" sz="1100" b="0" dirty="0"/>
              <a:t>, Journal of Monetary Economics</a:t>
            </a:r>
            <a:br>
              <a:rPr lang="en-US" altLang="ko-KR" sz="1100" b="0" dirty="0"/>
            </a:br>
            <a:r>
              <a:rPr lang="en-US" altLang="ko-KR" sz="1100" b="0" dirty="0"/>
              <a:t>A life-cycle model considering a retiree who faces stochastic health depreciation and chooses consumption, health expenditure, and the allocation of wealth between bonds, stocks, and housing</a:t>
            </a:r>
            <a:endParaRPr lang="en-US" altLang="ko-KR" sz="1100" b="0" dirty="0" smtClean="0"/>
          </a:p>
          <a:p>
            <a:pPr marL="0" indent="0">
              <a:buNone/>
            </a:pPr>
            <a:endParaRPr lang="en-US" altLang="ko-KR" sz="1100" b="0" dirty="0" smtClean="0"/>
          </a:p>
        </p:txBody>
      </p:sp>
    </p:spTree>
    <p:extLst>
      <p:ext uri="{BB962C8B-B14F-4D97-AF65-F5344CB8AC3E}">
        <p14:creationId xmlns:p14="http://schemas.microsoft.com/office/powerpoint/2010/main" val="316615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4477" y="230996"/>
            <a:ext cx="7575046" cy="633600"/>
          </a:xfrm>
        </p:spPr>
        <p:txBody>
          <a:bodyPr/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980728"/>
                <a:ext cx="4032449" cy="540060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400" dirty="0" smtClean="0"/>
                  <a:t>Model 1) No-preventive-cost model</a:t>
                </a:r>
              </a:p>
              <a:p>
                <a:pPr marL="0" indent="0">
                  <a:buNone/>
                </a:pPr>
                <a:r>
                  <a:rPr lang="en-US" altLang="ko-KR" sz="1200" dirty="0" smtClean="0">
                    <a:solidFill>
                      <a:srgbClr val="0070C0"/>
                    </a:solidFill>
                  </a:rPr>
                  <a:t>Agent</a:t>
                </a: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US" altLang="ko-KR" sz="1200" b="0" dirty="0" smtClean="0"/>
                  <a:t>Risk-averse </a:t>
                </a:r>
                <a:r>
                  <a:rPr lang="en-US" altLang="ko-KR" sz="1200" b="0" dirty="0"/>
                  <a:t>representative agent with Epstein-Zin-Weil type </a:t>
                </a:r>
                <a:r>
                  <a:rPr lang="en-US" altLang="ko-KR" sz="1200" b="0" dirty="0" smtClean="0"/>
                  <a:t>utility</a:t>
                </a: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US" altLang="ko-KR" sz="1200" dirty="0" smtClean="0"/>
                  <a:t>At time 0</a:t>
                </a:r>
                <a:r>
                  <a:rPr lang="en-US" altLang="ko-KR" sz="1200" b="0" dirty="0" smtClean="0"/>
                  <a:t>, she choose consumption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sz="1200" b="0" dirty="0" smtClean="0"/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US" altLang="ko-KR" sz="1200" dirty="0" smtClean="0"/>
                  <a:t>At time 1</a:t>
                </a:r>
                <a:r>
                  <a:rPr lang="en-US" altLang="ko-KR" sz="1200" b="0" dirty="0" smtClean="0"/>
                  <a:t>, her health state is determined – healthy (H), ill (I), or dead (D)</a:t>
                </a: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US" altLang="ko-KR" sz="1200" b="0" dirty="0" smtClean="0"/>
                  <a:t>When she is sick, she needs the curative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200" b="0" dirty="0" smtClean="0"/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US" altLang="ko-KR" sz="1200" b="0" dirty="0" smtClean="0"/>
                  <a:t>When she is dead, she can leave her remaining wealth as the inheritance</a:t>
                </a: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US" altLang="ko-KR" sz="1200" dirty="0" smtClean="0"/>
                  <a:t>Time 2</a:t>
                </a:r>
                <a:r>
                  <a:rPr lang="en-US" altLang="ko-KR" sz="1200" dirty="0"/>
                  <a:t> </a:t>
                </a:r>
                <a:r>
                  <a:rPr lang="en-US" altLang="ko-KR" sz="1200" b="0" dirty="0" smtClean="0"/>
                  <a:t>is the maximum attainable age</a:t>
                </a: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endParaRPr lang="en-US" altLang="ko-KR" sz="1200" b="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980728"/>
                <a:ext cx="4032449" cy="5400600"/>
              </a:xfrm>
              <a:blipFill>
                <a:blip r:embed="rId2"/>
                <a:stretch>
                  <a:fillRect l="-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204864"/>
            <a:ext cx="454127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3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980728"/>
                <a:ext cx="8387824" cy="5400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sz="1400" dirty="0" smtClean="0"/>
                  <a:t>Model 1</a:t>
                </a:r>
                <a:r>
                  <a:rPr lang="en-US" altLang="ko-KR" sz="1400" dirty="0"/>
                  <a:t>) </a:t>
                </a:r>
                <a:r>
                  <a:rPr lang="en-US" altLang="ko-KR" sz="1400" dirty="0" smtClean="0"/>
                  <a:t>No-preventive-cost model</a:t>
                </a:r>
              </a:p>
              <a:p>
                <a:pPr marL="0" indent="0">
                  <a:buNone/>
                </a:pPr>
                <a:r>
                  <a:rPr lang="en-US" altLang="ko-KR" sz="1200" dirty="0" smtClean="0">
                    <a:solidFill>
                      <a:srgbClr val="0070C0"/>
                    </a:solidFill>
                  </a:rPr>
                  <a:t>Financial Assets</a:t>
                </a:r>
                <a:endParaRPr lang="en-US" altLang="ko-KR" sz="1200" b="0" dirty="0" smtClean="0">
                  <a:solidFill>
                    <a:srgbClr val="0070C0"/>
                  </a:solidFill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US" altLang="ko-KR" sz="1200" b="0" dirty="0" smtClean="0"/>
                  <a:t>The risk-free return </a:t>
                </a:r>
                <a14:m>
                  <m:oMath xmlns:m="http://schemas.openxmlformats.org/officeDocument/2006/math">
                    <m:r>
                      <a:rPr lang="en-US" altLang="ko-KR" sz="1200" b="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R" sz="1200" b="0" dirty="0" smtClean="0"/>
                  <a:t> for bond</a:t>
                </a: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US" altLang="ko-KR" sz="1200" b="0" dirty="0" smtClean="0"/>
                  <a:t>The stock return is whether </a:t>
                </a:r>
                <a14:m>
                  <m:oMath xmlns:m="http://schemas.openxmlformats.org/officeDocument/2006/math">
                    <m:r>
                      <a:rPr lang="en-US" altLang="ko-KR" sz="1200" b="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ko-KR" sz="1200" b="0" dirty="0"/>
                  <a:t> </a:t>
                </a:r>
                <a:r>
                  <a:rPr lang="en-US" altLang="ko-KR" sz="1200" b="0" dirty="0" smtClean="0"/>
                  <a:t>or </a:t>
                </a:r>
                <a14:m>
                  <m:oMath xmlns:m="http://schemas.openxmlformats.org/officeDocument/2006/math">
                    <m:r>
                      <a:rPr lang="en-US" altLang="ko-KR" sz="1200" b="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ko-KR" sz="1200" b="0" dirty="0"/>
                  <a:t> (</a:t>
                </a:r>
                <a14:m>
                  <m:oMath xmlns:m="http://schemas.openxmlformats.org/officeDocument/2006/math">
                    <m:r>
                      <a:rPr lang="en-US" altLang="ko-KR" sz="1200" b="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1200" b="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1200" b="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1200" b="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1200" b="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200" b="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sz="1200" b="0" dirty="0"/>
                  <a:t>) </a:t>
                </a:r>
                <a:r>
                  <a:rPr lang="en-US" altLang="ko-KR" sz="1200" b="0" dirty="0" smtClean="0"/>
                  <a:t>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ko-KR" sz="1200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sz="1200" b="0" i="1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altLang="ko-KR" sz="1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altLang="ko-KR" sz="1200" b="0" dirty="0" smtClean="0"/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US" altLang="ko-KR" sz="1200" b="0" dirty="0" smtClean="0"/>
                  <a:t>Equity-indexed </a:t>
                </a:r>
                <a:r>
                  <a:rPr lang="en-US" altLang="ko-KR" sz="1200" b="0" dirty="0"/>
                  <a:t>securities (annuity, health insurance, life insurance</a:t>
                </a:r>
                <a:r>
                  <a:rPr lang="en-US" altLang="ko-KR" sz="1200" b="0" dirty="0" smtClean="0"/>
                  <a:t>)</a:t>
                </a: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US" altLang="ko-KR" sz="1200" b="0" dirty="0" smtClean="0"/>
                  <a:t>Fixed-indexed </a:t>
                </a:r>
                <a:r>
                  <a:rPr lang="en-US" altLang="ko-KR" sz="1200" b="0" dirty="0"/>
                  <a:t>securities (annuity, health insurance, life insurance)</a:t>
                </a:r>
              </a:p>
              <a:p>
                <a:pPr marL="0" indent="0">
                  <a:buNone/>
                </a:pPr>
                <a:endParaRPr lang="en-US" altLang="ko-KR" sz="12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altLang="ko-KR" sz="12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altLang="ko-KR" sz="12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altLang="ko-KR" sz="1200" dirty="0" smtClean="0">
                    <a:solidFill>
                      <a:srgbClr val="0070C0"/>
                    </a:solidFill>
                  </a:rPr>
                  <a:t>Utility Function</a:t>
                </a:r>
                <a:endParaRPr lang="en-US" altLang="ko-KR" sz="1200" b="0" dirty="0">
                  <a:solidFill>
                    <a:srgbClr val="0070C0"/>
                  </a:solidFill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US" altLang="ko-KR" sz="1200" b="0" dirty="0" smtClean="0"/>
                  <a:t>Epstein-Zin-Weil type recursive utility</a:t>
                </a:r>
              </a:p>
              <a:p>
                <a:pPr marL="0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altLang="ko-KR" sz="12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p>
                              </m:s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𝑈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altLang="ko-KR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altLang="ko-KR" sz="1200" b="0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sz="1200" b="0" i="1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𝜌</m:t>
                          </m:r>
                        </m:sup>
                      </m:sSup>
                    </m:oMath>
                  </m:oMathPara>
                </a14:m>
                <a:endParaRPr lang="en-US" altLang="ko-KR" sz="1200" b="0" dirty="0" smtClean="0"/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US" altLang="ko-KR" sz="1200" b="0" dirty="0" smtClean="0"/>
                  <a:t>Then indirect utility is</a:t>
                </a:r>
              </a:p>
              <a:p>
                <a:pPr lvl="1">
                  <a:buClrTx/>
                  <a:buFont typeface="Arial" panose="020B0604020202020204" pitchFamily="34" charset="0"/>
                  <a:buChar char="•"/>
                </a:pPr>
                <a:r>
                  <a:rPr lang="en-US" altLang="ko-KR" sz="1200" dirty="0" smtClean="0"/>
                  <a:t>At time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𝑖𝑠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𝑖𝑠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sup>
                            </m:s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</m:sub>
                              <m:sup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</m:sSup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ko-KR" sz="1200" dirty="0"/>
              </a:p>
              <a:p>
                <a:pPr lvl="1">
                  <a:buClrTx/>
                  <a:buFont typeface="Arial" panose="020B0604020202020204" pitchFamily="34" charset="0"/>
                  <a:buChar char="•"/>
                </a:pPr>
                <a:r>
                  <a:rPr lang="en-US" altLang="ko-KR" sz="1200" b="0" dirty="0" smtClean="0"/>
                  <a:t>At time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 =  </m:t>
                    </m:r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sup>
                            </m:sSub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𝑢𝐻</m:t>
                                        </m:r>
                                      </m:sub>
                                    </m:s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𝑢𝐻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p>
                                    </m:sSub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+ 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𝑢𝐼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𝑢𝐼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p>
                                    </m:sSub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+ 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𝑢𝐷</m:t>
                                        </m:r>
                                      </m:sub>
                                    </m:s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p>
                                    </m:sSub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+ 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𝑑𝐻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𝑑𝐻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p>
                                    </m:sSub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 + 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𝑑𝐼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𝑑𝐼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p>
                                    </m:sSub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+ 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𝑑𝐷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</m:sSup>
                  </m:oMath>
                </a14:m>
                <a:endParaRPr lang="en-US" altLang="ko-KR" sz="1100" b="0" dirty="0" smtClean="0"/>
              </a:p>
            </p:txBody>
          </p:sp>
        </mc:Choice>
        <mc:Fallback xmlns="">
          <p:sp>
            <p:nvSpPr>
              <p:cNvPr id="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980728"/>
                <a:ext cx="8387824" cy="5400600"/>
              </a:xfrm>
              <a:blipFill>
                <a:blip r:embed="rId2"/>
                <a:stretch>
                  <a:fillRect l="-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784477" y="230996"/>
            <a:ext cx="7575046" cy="633600"/>
          </a:xfrm>
        </p:spPr>
        <p:txBody>
          <a:bodyPr/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219" y="3068960"/>
            <a:ext cx="4261753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5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10118</TotalTime>
  <Words>1512</Words>
  <Application>Microsoft Office PowerPoint</Application>
  <PresentationFormat>화면 슬라이드 쇼(4:3)</PresentationFormat>
  <Paragraphs>218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HY견고딕</vt:lpstr>
      <vt:lpstr>굴림</vt:lpstr>
      <vt:lpstr>맑은 고딕</vt:lpstr>
      <vt:lpstr>Arial</vt:lpstr>
      <vt:lpstr>Cambria Math</vt:lpstr>
      <vt:lpstr>Wingdings</vt:lpstr>
      <vt:lpstr>Office 테마</vt:lpstr>
      <vt:lpstr>Markov Quantal Response Equilibrium and  a Homotopy Method</vt:lpstr>
      <vt:lpstr>PowerPoint 프레젠테이션</vt:lpstr>
      <vt:lpstr>PowerPoint 프레젠테이션</vt:lpstr>
      <vt:lpstr>Contents</vt:lpstr>
      <vt:lpstr>Background</vt:lpstr>
      <vt:lpstr>Literatures</vt:lpstr>
      <vt:lpstr>Literatures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Numerical Implications</vt:lpstr>
      <vt:lpstr>Numerical Implications</vt:lpstr>
      <vt:lpstr>Numerical Implications</vt:lpstr>
      <vt:lpstr>Numerical Implications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natural human</dc:creator>
  <cp:lastModifiedBy>owner</cp:lastModifiedBy>
  <cp:revision>2219</cp:revision>
  <cp:lastPrinted>2019-10-24T09:01:40Z</cp:lastPrinted>
  <dcterms:created xsi:type="dcterms:W3CDTF">2013-11-04T07:44:37Z</dcterms:created>
  <dcterms:modified xsi:type="dcterms:W3CDTF">2020-06-29T09:12:50Z</dcterms:modified>
</cp:coreProperties>
</file>