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893" r:id="rId2"/>
    <p:sldId id="638" r:id="rId3"/>
    <p:sldId id="752" r:id="rId4"/>
    <p:sldId id="894" r:id="rId5"/>
    <p:sldId id="770" r:id="rId6"/>
    <p:sldId id="896" r:id="rId7"/>
    <p:sldId id="897" r:id="rId8"/>
    <p:sldId id="898" r:id="rId9"/>
    <p:sldId id="899" r:id="rId10"/>
    <p:sldId id="900" r:id="rId11"/>
    <p:sldId id="901" r:id="rId12"/>
    <p:sldId id="90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40EE0-A43B-48B2-A4B4-A01281B0183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73498-AD0A-414E-9F5A-8CCE0512F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4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ED538F5-2F28-4602-A4D3-B9DE625143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1388" y="750888"/>
            <a:ext cx="4913312" cy="3684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859D652-C7B4-43E2-ABC3-EE99975CF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691063"/>
            <a:ext cx="4986338" cy="4443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4425CBC3-E815-4667-9C49-6366DA75A8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A702080B-88AD-42AF-9289-69523DA08B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6B496214-0443-4881-A30A-DB6AD987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DD1AA96-F917-422C-AA29-0BBE40E79760}" type="slidenum">
              <a:rPr lang="ko-KR" altLang="en-US" sz="1300" smtClean="0"/>
              <a:pPr>
                <a:spcBef>
                  <a:spcPct val="0"/>
                </a:spcBef>
              </a:pPr>
              <a:t>6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1635536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4425CBC3-E815-4667-9C49-6366DA75A8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A702080B-88AD-42AF-9289-69523DA08B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6B496214-0443-4881-A30A-DB6AD987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DD1AA96-F917-422C-AA29-0BBE40E79760}" type="slidenum">
              <a:rPr lang="ko-KR" altLang="en-US" sz="1300" smtClean="0"/>
              <a:pPr>
                <a:spcBef>
                  <a:spcPct val="0"/>
                </a:spcBef>
              </a:pPr>
              <a:t>7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45764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4425CBC3-E815-4667-9C49-6366DA75A8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A702080B-88AD-42AF-9289-69523DA08B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6B496214-0443-4881-A30A-DB6AD987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DD1AA96-F917-422C-AA29-0BBE40E79760}" type="slidenum">
              <a:rPr lang="ko-KR" altLang="en-US" sz="1300" smtClean="0"/>
              <a:pPr>
                <a:spcBef>
                  <a:spcPct val="0"/>
                </a:spcBef>
              </a:pPr>
              <a:t>8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66486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4425CBC3-E815-4667-9C49-6366DA75A8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A702080B-88AD-42AF-9289-69523DA08B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6B496214-0443-4881-A30A-DB6AD987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DD1AA96-F917-422C-AA29-0BBE40E79760}" type="slidenum">
              <a:rPr lang="ko-KR" altLang="en-US" sz="1300" smtClean="0"/>
              <a:pPr>
                <a:spcBef>
                  <a:spcPct val="0"/>
                </a:spcBef>
              </a:pPr>
              <a:t>9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190813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4425CBC3-E815-4667-9C49-6366DA75A8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A702080B-88AD-42AF-9289-69523DA08B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6B496214-0443-4881-A30A-DB6AD987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DD1AA96-F917-422C-AA29-0BBE40E79760}" type="slidenum">
              <a:rPr lang="ko-KR" altLang="en-US" sz="1300" smtClean="0"/>
              <a:pPr>
                <a:spcBef>
                  <a:spcPct val="0"/>
                </a:spcBef>
              </a:pPr>
              <a:t>10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22016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4425CBC3-E815-4667-9C49-6366DA75A8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A702080B-88AD-42AF-9289-69523DA08B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6B496214-0443-4881-A30A-DB6AD987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DD1AA96-F917-422C-AA29-0BBE40E79760}" type="slidenum">
              <a:rPr lang="ko-KR" altLang="en-US" sz="1300" smtClean="0"/>
              <a:pPr>
                <a:spcBef>
                  <a:spcPct val="0"/>
                </a:spcBef>
              </a:pPr>
              <a:t>11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39888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4425CBC3-E815-4667-9C49-6366DA75A8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A702080B-88AD-42AF-9289-69523DA08B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6B496214-0443-4881-A30A-DB6AD987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DD1AA96-F917-422C-AA29-0BBE40E79760}" type="slidenum">
              <a:rPr lang="ko-KR" altLang="en-US" sz="1300" smtClean="0"/>
              <a:pPr>
                <a:spcBef>
                  <a:spcPct val="0"/>
                </a:spcBef>
              </a:pPr>
              <a:t>12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5094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8D300-EAC5-4054-8730-C762A7BE3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726705-6E52-4379-AEFE-7DC9BB014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3B001-946E-4981-AB70-628A0CFA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60FA-441A-4B86-8DE7-54ACB243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54AC5-6C89-490F-8C37-87F02525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6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6FD63-1C8B-41A6-BC3D-EB3EC6D7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1A4CD3-CEF2-4725-A509-0A35CAB56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7A624-C55C-4FE2-B339-08247690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09F6D-A57B-4731-9FFB-3078A4CD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2E099-DBD5-4D75-912E-7BDA964F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5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874530-252C-4627-BA1A-8540DA51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888D2-8E46-4DF7-84C7-B7E1FA9D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02EDE-DA6C-4F69-A2FF-63944C96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74339-FB4D-494D-BDB4-7571101C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F1402-1294-4810-A7CC-48703133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1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35">
            <a:extLst>
              <a:ext uri="{FF2B5EF4-FFF2-40B4-BE49-F238E27FC236}">
                <a16:creationId xmlns:a16="http://schemas.microsoft.com/office/drawing/2014/main" id="{52099B9C-A033-4293-B78C-CF2B5CB3303E}"/>
              </a:ext>
            </a:extLst>
          </p:cNvPr>
          <p:cNvGraphicFramePr>
            <a:graphicFrameLocks noGrp="1"/>
          </p:cNvGraphicFramePr>
          <p:nvPr/>
        </p:nvGraphicFramePr>
        <p:xfrm>
          <a:off x="9323918" y="808038"/>
          <a:ext cx="2694516" cy="5721350"/>
        </p:xfrm>
        <a:graphic>
          <a:graphicData uri="http://schemas.openxmlformats.org/drawingml/2006/table">
            <a:tbl>
              <a:tblPr/>
              <a:tblGrid>
                <a:gridCol w="2694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19" marR="121919" marT="45718" marB="45718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19" marR="121919" marT="45718" marB="45718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985B5DBC-C0A6-4147-888D-B3C449DF7D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74684" y="6604000"/>
            <a:ext cx="2844800" cy="254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23E9-73B3-48CF-8884-EE1976D778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7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73581-7607-46A3-A7DD-E2633844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B2861-4CA1-460E-AE3F-8AAE85EC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24F62-621C-481A-A376-5149EFF4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4C3DF-3BB1-4009-8118-539837C5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5CA80-11D4-4743-B45D-5F1801F5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B1B7F-B717-4781-8018-803DFDBE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728DD-25C6-429D-9762-00E7BB87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1DB6B-2B93-4E08-A1ED-CD16F3E3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A9296-EE54-46D7-BC72-1BB0560E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65CE1-EED7-4CB3-96FE-E376D13B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32CC0-C710-4382-AE07-936B08D5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9E9B7-7291-43C6-A9A1-F7452A388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2043A-25F7-4B97-BB85-D9814A87A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936C0F-8856-4518-B3BE-7C387840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8BB6D-5EAA-4BA7-B5B6-BF5E7195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20643-259A-463F-89FC-E07EC80D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0D189-D9E8-4B6B-B412-6348F9A0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B3433E-876A-44B7-B1E2-6103B83BC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786366-A37D-4973-8B60-1FEB0E097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0DDF4C-5961-4F6B-AE25-07784C691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5D8A56-9453-4F80-A611-FCE2D14F7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02BA39-09E5-48EE-98EA-6B78B523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F6102B-88D0-4280-8C3D-23E92986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F62524-B3FA-47A0-AEF7-FAB3BFDD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6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316F7-8F12-456C-8E65-13627479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92096-D71D-4B25-9993-E3FF20BF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024F69-EB70-4926-ABFF-29DFAA7C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4388BA-1AE9-4313-8733-52C041D6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5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274209-3C45-48AE-B20B-FD1285B5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322AD8-B130-4FB3-9661-73056B7E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843AD0-30BD-42D9-9E7B-BA4F8E47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7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5E497-9C69-4F4B-B2EC-282E1055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141B-7668-4378-8A0F-2A69DC7B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D1149B-A384-4B23-A8A1-F59FCD610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75437C-70DF-4467-A6AF-1A55CED3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53BC3-A8F5-4057-B6D3-3D738081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2874D-9B92-43BB-874B-01DF6CCC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9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26D74-62A3-45CC-BD8D-8240D88D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D78C66-82B8-48DF-AF20-193EA60B8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4B67BA-98B2-43E6-B80F-348FF2D82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34E2E2-DC9A-4854-90ED-011E1693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2A556-8614-40D5-A6A4-31B1ECC1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4A487-954E-48A3-9AC6-DC1642D1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94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D30430-9BB5-4983-BD12-A8A32616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F8A908-C908-4126-B4E2-286C5D613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902C5-EE25-4631-A63D-E4DD8A7E1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7CB3E-9EBF-4E91-887D-4AFE88119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4D511-AD0B-402D-B793-9BCC5877B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3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>
            <a:extLst>
              <a:ext uri="{FF2B5EF4-FFF2-40B4-BE49-F238E27FC236}">
                <a16:creationId xmlns:a16="http://schemas.microsoft.com/office/drawing/2014/main" id="{82BBB4EC-99E6-4DB9-9E1E-0D1E4E16C1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6426" y="2389188"/>
            <a:ext cx="84423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61DD0795-B4BC-4ADD-9591-BC0C15A53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6" y="1822451"/>
            <a:ext cx="7623175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2769" b="1">
                <a:latin typeface="바탕체" panose="02030609000101010101" pitchFamily="17" charset="-127"/>
                <a:ea typeface="바탕체" panose="02030609000101010101" pitchFamily="17" charset="-127"/>
              </a:rPr>
              <a:t>시스템구성도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041EE74A-B456-4C24-A4F6-535D63CEA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4" y="1131889"/>
            <a:ext cx="5405437" cy="3762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spcBef>
                <a:spcPct val="50000"/>
              </a:spcBef>
              <a:buFontTx/>
              <a:buNone/>
              <a:defRPr/>
            </a:pPr>
            <a:r>
              <a:rPr lang="ko-KR" altLang="en-US" sz="1846" b="1">
                <a:latin typeface="바탕체" panose="02030609000101010101" pitchFamily="17" charset="-127"/>
                <a:ea typeface="바탕체" panose="02030609000101010101" pitchFamily="17" charset="-127"/>
              </a:rPr>
              <a:t>연구개발팀 표준프로세스</a:t>
            </a:r>
          </a:p>
        </p:txBody>
      </p:sp>
      <p:sp>
        <p:nvSpPr>
          <p:cNvPr id="4101" name="Rectangle 6">
            <a:extLst>
              <a:ext uri="{FF2B5EF4-FFF2-40B4-BE49-F238E27FC236}">
                <a16:creationId xmlns:a16="http://schemas.microsoft.com/office/drawing/2014/main" id="{5784F3AD-A017-4218-A450-254FE660E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" y="6008688"/>
            <a:ext cx="8442325" cy="3746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108" b="1">
                <a:latin typeface="바탕" panose="02030600000101010101" pitchFamily="18" charset="-127"/>
                <a:ea typeface="바탕" panose="02030600000101010101" pitchFamily="18" charset="-127"/>
              </a:rPr>
              <a:t>Copyright </a:t>
            </a:r>
            <a:r>
              <a:rPr lang="en-US" altLang="ko-KR" sz="1108" b="1">
                <a:latin typeface="Times New Roman" panose="02020603050405020304" pitchFamily="18" charset="0"/>
                <a:ea typeface="바탕" panose="02030600000101010101" pitchFamily="18" charset="-127"/>
              </a:rPr>
              <a:t>©</a:t>
            </a:r>
            <a:r>
              <a:rPr lang="en-US" altLang="ko-KR" sz="1108" b="1">
                <a:latin typeface="바탕" panose="02030600000101010101" pitchFamily="18" charset="-127"/>
                <a:ea typeface="바탕" panose="02030600000101010101" pitchFamily="18" charset="-127"/>
              </a:rPr>
              <a:t> COSWEAL INIC.</a:t>
            </a:r>
            <a:endParaRPr lang="ko-KR" altLang="en-US" sz="1108" b="1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738">
                <a:latin typeface="바탕" panose="02030600000101010101" pitchFamily="18" charset="-127"/>
                <a:ea typeface="바탕" panose="02030600000101010101" pitchFamily="18" charset="-127"/>
              </a:rPr>
              <a:t>COSWEAL</a:t>
            </a:r>
            <a:r>
              <a:rPr lang="ko-KR" altLang="en-US" sz="738">
                <a:latin typeface="바탕" panose="02030600000101010101" pitchFamily="18" charset="-127"/>
                <a:ea typeface="바탕" panose="02030600000101010101" pitchFamily="18" charset="-127"/>
              </a:rPr>
              <a:t>의 사전 승인 없이 본 내용의 전부 또는 일부에 대한 복사</a:t>
            </a:r>
            <a:r>
              <a:rPr lang="en-US" altLang="ko-KR" sz="738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738">
                <a:latin typeface="바탕" panose="02030600000101010101" pitchFamily="18" charset="-127"/>
                <a:ea typeface="바탕" panose="02030600000101010101" pitchFamily="18" charset="-127"/>
              </a:rPr>
              <a:t>전재</a:t>
            </a:r>
            <a:r>
              <a:rPr lang="en-US" altLang="ko-KR" sz="738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738">
                <a:latin typeface="바탕" panose="02030600000101010101" pitchFamily="18" charset="-127"/>
                <a:ea typeface="바탕" panose="02030600000101010101" pitchFamily="18" charset="-127"/>
              </a:rPr>
              <a:t>배포</a:t>
            </a:r>
            <a:r>
              <a:rPr lang="en-US" altLang="ko-KR" sz="738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738">
                <a:latin typeface="바탕" panose="02030600000101010101" pitchFamily="18" charset="-127"/>
                <a:ea typeface="바탕" panose="02030600000101010101" pitchFamily="18" charset="-127"/>
              </a:rPr>
              <a:t>사용을 금합니다</a:t>
            </a:r>
            <a:r>
              <a:rPr lang="en-US" altLang="ko-KR" sz="738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</a:p>
        </p:txBody>
      </p:sp>
      <p:sp>
        <p:nvSpPr>
          <p:cNvPr id="4102" name="Text Box 7">
            <a:extLst>
              <a:ext uri="{FF2B5EF4-FFF2-40B4-BE49-F238E27FC236}">
                <a16:creationId xmlns:a16="http://schemas.microsoft.com/office/drawing/2014/main" id="{DB872115-C783-4A64-B256-6C0BCC99D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14" y="2452689"/>
            <a:ext cx="4243387" cy="3762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ko-KR" sz="1846" b="1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</a:p>
        </p:txBody>
      </p:sp>
      <p:pic>
        <p:nvPicPr>
          <p:cNvPr id="11271" name="그림 7">
            <a:extLst>
              <a:ext uri="{FF2B5EF4-FFF2-40B4-BE49-F238E27FC236}">
                <a16:creationId xmlns:a16="http://schemas.microsoft.com/office/drawing/2014/main" id="{E9300311-C305-4BA2-B43F-848413AF7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6" y="4022726"/>
            <a:ext cx="19272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04FB1B-9CD0-4AA1-9F6A-9B91E8599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68952"/>
              </p:ext>
            </p:extLst>
          </p:nvPr>
        </p:nvGraphicFramePr>
        <p:xfrm>
          <a:off x="9370815" y="1213802"/>
          <a:ext cx="2605392" cy="176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찾고자 하는 캠페인의 타이틀을 키워드로 검색 가능하게 해주는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캠페인의 타이틀을 보여준다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캠페인의 상세 정보 확인 가능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새로운 캠페인을 생성하게 해준다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미디어 공간으로 넘어가서 캠페인을 생성할 수 있음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캠페인의 정보들을 수정 할 수 있음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캠페인 생성할 때와 동일한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팝업이 띄워지고 기존의 정보들이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들어가 있는 상태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E2E4846A-8082-48C3-B3C6-0319C6853410}"/>
              </a:ext>
            </a:extLst>
          </p:cNvPr>
          <p:cNvSpPr/>
          <p:nvPr/>
        </p:nvSpPr>
        <p:spPr>
          <a:xfrm>
            <a:off x="1657350" y="6426172"/>
            <a:ext cx="675005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footer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AC0392-448F-471A-8CE0-F8A66B00884B}"/>
              </a:ext>
            </a:extLst>
          </p:cNvPr>
          <p:cNvSpPr/>
          <p:nvPr/>
        </p:nvSpPr>
        <p:spPr>
          <a:xfrm>
            <a:off x="1657350" y="898903"/>
            <a:ext cx="6750050" cy="233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header, </a:t>
            </a:r>
            <a:r>
              <a:rPr lang="ko-KR" altLang="en-US" sz="1000" b="1" dirty="0">
                <a:solidFill>
                  <a:schemeClr val="tx1"/>
                </a:solidFill>
              </a:rPr>
              <a:t>검색영역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CA05D6-85CD-40D9-8686-DAEB8FD7F7CA}"/>
              </a:ext>
            </a:extLst>
          </p:cNvPr>
          <p:cNvGraphicFramePr>
            <a:graphicFrameLocks noGrp="1"/>
          </p:cNvGraphicFramePr>
          <p:nvPr/>
        </p:nvGraphicFramePr>
        <p:xfrm>
          <a:off x="1082181" y="152569"/>
          <a:ext cx="87422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69">
                  <a:extLst>
                    <a:ext uri="{9D8B030D-6E8A-4147-A177-3AD203B41FA5}">
                      <a16:colId xmlns:a16="http://schemas.microsoft.com/office/drawing/2014/main" val="3756797090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4254960439"/>
                    </a:ext>
                  </a:extLst>
                </a:gridCol>
                <a:gridCol w="3809416">
                  <a:extLst>
                    <a:ext uri="{9D8B030D-6E8A-4147-A177-3AD203B41FA5}">
                      <a16:colId xmlns:a16="http://schemas.microsoft.com/office/drawing/2014/main" val="454075658"/>
                    </a:ext>
                  </a:extLst>
                </a:gridCol>
                <a:gridCol w="2802044">
                  <a:extLst>
                    <a:ext uri="{9D8B030D-6E8A-4147-A177-3AD203B41FA5}">
                      <a16:colId xmlns:a16="http://schemas.microsoft.com/office/drawing/2014/main" val="2142158661"/>
                    </a:ext>
                  </a:extLst>
                </a:gridCol>
              </a:tblGrid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08325"/>
                  </a:ext>
                </a:extLst>
              </a:tr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연구개발팀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이광호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계정 추가 </a:t>
                      </a:r>
                      <a:r>
                        <a:rPr lang="ko-KR" altLang="en-US" sz="1100" b="1" dirty="0" err="1"/>
                        <a:t>팝업창</a:t>
                      </a:r>
                      <a:r>
                        <a:rPr lang="ko-KR" altLang="en-US" sz="1100" b="1" dirty="0"/>
                        <a:t> 버튼 동작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2019-09-23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789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1FF62AF-2F59-47A6-BE6A-0F5F3DC19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0" y="1213802"/>
            <a:ext cx="9105536" cy="51534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821BCE-BF07-475D-9BE1-26602A170DA5}"/>
              </a:ext>
            </a:extLst>
          </p:cNvPr>
          <p:cNvSpPr/>
          <p:nvPr/>
        </p:nvSpPr>
        <p:spPr>
          <a:xfrm>
            <a:off x="3311278" y="2162793"/>
            <a:ext cx="908384" cy="163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126E2A-3C5D-40CB-AE71-AB362CD16E06}"/>
              </a:ext>
            </a:extLst>
          </p:cNvPr>
          <p:cNvSpPr/>
          <p:nvPr/>
        </p:nvSpPr>
        <p:spPr>
          <a:xfrm>
            <a:off x="3460668" y="1977821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FFDA46-CE17-4415-8C0A-AB7452FC6EFE}"/>
              </a:ext>
            </a:extLst>
          </p:cNvPr>
          <p:cNvSpPr/>
          <p:nvPr/>
        </p:nvSpPr>
        <p:spPr>
          <a:xfrm>
            <a:off x="2649915" y="2816224"/>
            <a:ext cx="1938863" cy="163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841288-F72D-4BB5-B299-C04B2418F1A0}"/>
              </a:ext>
            </a:extLst>
          </p:cNvPr>
          <p:cNvSpPr/>
          <p:nvPr/>
        </p:nvSpPr>
        <p:spPr>
          <a:xfrm>
            <a:off x="2984354" y="2652712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1E7BAA-8ECE-44AD-9D2E-9AE676587291}"/>
              </a:ext>
            </a:extLst>
          </p:cNvPr>
          <p:cNvSpPr/>
          <p:nvPr/>
        </p:nvSpPr>
        <p:spPr>
          <a:xfrm>
            <a:off x="8051220" y="2750246"/>
            <a:ext cx="205582" cy="163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FCBEA0-FF34-4840-9AC2-1FD2D4EB5C35}"/>
              </a:ext>
            </a:extLst>
          </p:cNvPr>
          <p:cNvSpPr/>
          <p:nvPr/>
        </p:nvSpPr>
        <p:spPr>
          <a:xfrm>
            <a:off x="7578220" y="2146015"/>
            <a:ext cx="829180" cy="163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751339-3BBC-44B6-B16E-46906C784F87}"/>
              </a:ext>
            </a:extLst>
          </p:cNvPr>
          <p:cNvSpPr/>
          <p:nvPr/>
        </p:nvSpPr>
        <p:spPr>
          <a:xfrm>
            <a:off x="7723536" y="1976803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4BB342-5B2A-442E-A58D-369F802EAC36}"/>
              </a:ext>
            </a:extLst>
          </p:cNvPr>
          <p:cNvSpPr/>
          <p:nvPr/>
        </p:nvSpPr>
        <p:spPr>
          <a:xfrm>
            <a:off x="8256802" y="2751246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3022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E2E4846A-8082-48C3-B3C6-0319C6853410}"/>
              </a:ext>
            </a:extLst>
          </p:cNvPr>
          <p:cNvSpPr/>
          <p:nvPr/>
        </p:nvSpPr>
        <p:spPr>
          <a:xfrm>
            <a:off x="1657350" y="6426172"/>
            <a:ext cx="675005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footer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AC0392-448F-471A-8CE0-F8A66B00884B}"/>
              </a:ext>
            </a:extLst>
          </p:cNvPr>
          <p:cNvSpPr/>
          <p:nvPr/>
        </p:nvSpPr>
        <p:spPr>
          <a:xfrm>
            <a:off x="1657350" y="898903"/>
            <a:ext cx="6750050" cy="233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header, </a:t>
            </a:r>
            <a:r>
              <a:rPr lang="ko-KR" altLang="en-US" sz="1000" b="1" dirty="0">
                <a:solidFill>
                  <a:schemeClr val="tx1"/>
                </a:solidFill>
              </a:rPr>
              <a:t>검색영역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CA05D6-85CD-40D9-8686-DAEB8FD7F7CA}"/>
              </a:ext>
            </a:extLst>
          </p:cNvPr>
          <p:cNvGraphicFramePr>
            <a:graphicFrameLocks noGrp="1"/>
          </p:cNvGraphicFramePr>
          <p:nvPr/>
        </p:nvGraphicFramePr>
        <p:xfrm>
          <a:off x="1082181" y="152569"/>
          <a:ext cx="87422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69">
                  <a:extLst>
                    <a:ext uri="{9D8B030D-6E8A-4147-A177-3AD203B41FA5}">
                      <a16:colId xmlns:a16="http://schemas.microsoft.com/office/drawing/2014/main" val="3756797090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4254960439"/>
                    </a:ext>
                  </a:extLst>
                </a:gridCol>
                <a:gridCol w="3809416">
                  <a:extLst>
                    <a:ext uri="{9D8B030D-6E8A-4147-A177-3AD203B41FA5}">
                      <a16:colId xmlns:a16="http://schemas.microsoft.com/office/drawing/2014/main" val="454075658"/>
                    </a:ext>
                  </a:extLst>
                </a:gridCol>
                <a:gridCol w="2802044">
                  <a:extLst>
                    <a:ext uri="{9D8B030D-6E8A-4147-A177-3AD203B41FA5}">
                      <a16:colId xmlns:a16="http://schemas.microsoft.com/office/drawing/2014/main" val="2142158661"/>
                    </a:ext>
                  </a:extLst>
                </a:gridCol>
              </a:tblGrid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08325"/>
                  </a:ext>
                </a:extLst>
              </a:tr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연구개발팀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이광호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계정 추가 </a:t>
                      </a:r>
                      <a:r>
                        <a:rPr lang="ko-KR" altLang="en-US" sz="1100" b="1" dirty="0" err="1"/>
                        <a:t>팝업창</a:t>
                      </a:r>
                      <a:r>
                        <a:rPr lang="ko-KR" altLang="en-US" sz="1100" b="1" dirty="0"/>
                        <a:t> 버튼 동작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2019-09-23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789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777FE48-FFE8-44DF-B162-DD63C757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12" y="1213802"/>
            <a:ext cx="9067043" cy="51016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81A813-3491-411B-8097-7B706E24B831}"/>
              </a:ext>
            </a:extLst>
          </p:cNvPr>
          <p:cNvSpPr/>
          <p:nvPr/>
        </p:nvSpPr>
        <p:spPr>
          <a:xfrm>
            <a:off x="3084775" y="2070514"/>
            <a:ext cx="908384" cy="163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ABE5E-5341-43D0-BE13-4DFF66223D29}"/>
              </a:ext>
            </a:extLst>
          </p:cNvPr>
          <p:cNvSpPr/>
          <p:nvPr/>
        </p:nvSpPr>
        <p:spPr>
          <a:xfrm>
            <a:off x="3234165" y="1885542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1E5D9-48BD-4460-9E69-43E6525925C5}"/>
              </a:ext>
            </a:extLst>
          </p:cNvPr>
          <p:cNvSpPr/>
          <p:nvPr/>
        </p:nvSpPr>
        <p:spPr>
          <a:xfrm>
            <a:off x="7349182" y="1990331"/>
            <a:ext cx="1058218" cy="341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717800-0E1B-46BD-9CB1-93C6A17154FD}"/>
              </a:ext>
            </a:extLst>
          </p:cNvPr>
          <p:cNvSpPr/>
          <p:nvPr/>
        </p:nvSpPr>
        <p:spPr>
          <a:xfrm>
            <a:off x="7498572" y="1805359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3FE73B-8BBD-45FD-85CE-57BE96738051}"/>
              </a:ext>
            </a:extLst>
          </p:cNvPr>
          <p:cNvSpPr/>
          <p:nvPr/>
        </p:nvSpPr>
        <p:spPr>
          <a:xfrm>
            <a:off x="3529392" y="2905766"/>
            <a:ext cx="490703" cy="256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032EC3-14B3-4100-83F2-BBF2C9044CDB}"/>
              </a:ext>
            </a:extLst>
          </p:cNvPr>
          <p:cNvSpPr/>
          <p:nvPr/>
        </p:nvSpPr>
        <p:spPr>
          <a:xfrm>
            <a:off x="3604086" y="3174577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BEB6DE-DFD2-4633-820B-EC84FF2B1E52}"/>
              </a:ext>
            </a:extLst>
          </p:cNvPr>
          <p:cNvSpPr/>
          <p:nvPr/>
        </p:nvSpPr>
        <p:spPr>
          <a:xfrm>
            <a:off x="2314387" y="2357306"/>
            <a:ext cx="6175272" cy="1005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F93DEF-A4AB-4855-AD4C-0D18B233BD9F}"/>
              </a:ext>
            </a:extLst>
          </p:cNvPr>
          <p:cNvSpPr/>
          <p:nvPr/>
        </p:nvSpPr>
        <p:spPr>
          <a:xfrm>
            <a:off x="1953116" y="2465780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4975FF-78DE-4D8E-8E25-6A3F6291F908}"/>
              </a:ext>
            </a:extLst>
          </p:cNvPr>
          <p:cNvSpPr/>
          <p:nvPr/>
        </p:nvSpPr>
        <p:spPr>
          <a:xfrm>
            <a:off x="7253220" y="2990891"/>
            <a:ext cx="490703" cy="302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11DC29-A2F1-4DD1-8EB1-F7C2BC9688C4}"/>
              </a:ext>
            </a:extLst>
          </p:cNvPr>
          <p:cNvSpPr/>
          <p:nvPr/>
        </p:nvSpPr>
        <p:spPr>
          <a:xfrm>
            <a:off x="7327914" y="3293259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D06383-78D4-42F5-9A52-BD25A8C9EFA0}"/>
              </a:ext>
            </a:extLst>
          </p:cNvPr>
          <p:cNvSpPr/>
          <p:nvPr/>
        </p:nvSpPr>
        <p:spPr>
          <a:xfrm>
            <a:off x="7767048" y="2994324"/>
            <a:ext cx="640352" cy="298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B63E83-424B-45EB-B5A4-6AF61F9D7DF7}"/>
              </a:ext>
            </a:extLst>
          </p:cNvPr>
          <p:cNvSpPr/>
          <p:nvPr/>
        </p:nvSpPr>
        <p:spPr>
          <a:xfrm>
            <a:off x="7866909" y="3296692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6</a:t>
            </a:r>
            <a:endParaRPr lang="ko-KR" altLang="en-US" sz="11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42FE001-E4D3-441C-B099-C0B95288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66070"/>
              </p:ext>
            </p:extLst>
          </p:nvPr>
        </p:nvGraphicFramePr>
        <p:xfrm>
          <a:off x="9370815" y="1213802"/>
          <a:ext cx="2605392" cy="274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찾고자 하는 계정의 타이틀을 키워드로 검색 가능하게 해주는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새로운 계정을 추가하는 팝업을 띄워준다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해당 고객사의 유저들을 확인 할 수 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고객사 권한 설정 페이지로 이동한다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계정의 상태를 나타낸다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면 계정이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하이퍼비전을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사용할 수 있는 권한이 있는 상태이고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이면 계약이 만료되어서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하이퍼비전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사용 권한이 없는 상태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계정의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계정명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계약 날짜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하이퍼비전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정보 등을 수정 할 수 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계정 추가 버튼을 클릭 했을 때와 같은 팝업이 띄워지고 해당 정보가 입력된 상태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145192"/>
                  </a:ext>
                </a:extLst>
              </a:tr>
              <a:tr h="28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해당 계정을 삭제 할 수 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삭제 전에 경고창이 한 번 더 나타남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2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91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04FB1B-9CD0-4AA1-9F6A-9B91E8599677}"/>
              </a:ext>
            </a:extLst>
          </p:cNvPr>
          <p:cNvGraphicFramePr>
            <a:graphicFrameLocks noGrp="1"/>
          </p:cNvGraphicFramePr>
          <p:nvPr/>
        </p:nvGraphicFramePr>
        <p:xfrm>
          <a:off x="9370815" y="1213802"/>
          <a:ext cx="2605392" cy="257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계정 추가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닫기 버튼으로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팝업창이 사라진다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입력된 내용이 있어도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닫기버튼을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누르면 팝업창은 닫아지며 데이터는 저장되지 않는다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하이퍼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비전을 몇 바이 몇 형태로 사용할지 입력 및 입력한 값에 따른 형태를 볼 수 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하이퍼비전란에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ex)2x2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형식으로 표시된다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달력 이미지 버튼을 누르면 기간을 지정할 수 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지정된 기간은 만료일 텍스에 입력된다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계정 추가 버튼을 누르면 이메일 텍스트에 입력된 이메일로 계정추가 안내 메일 및 비밀번호 설정 링크가 제공되며 팝업창이 닫힌다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입력된 모든 내용은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에 저장된다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E2E4846A-8082-48C3-B3C6-0319C6853410}"/>
              </a:ext>
            </a:extLst>
          </p:cNvPr>
          <p:cNvSpPr/>
          <p:nvPr/>
        </p:nvSpPr>
        <p:spPr>
          <a:xfrm>
            <a:off x="1657350" y="6426172"/>
            <a:ext cx="675005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footer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AC0392-448F-471A-8CE0-F8A66B00884B}"/>
              </a:ext>
            </a:extLst>
          </p:cNvPr>
          <p:cNvSpPr/>
          <p:nvPr/>
        </p:nvSpPr>
        <p:spPr>
          <a:xfrm>
            <a:off x="1657350" y="898903"/>
            <a:ext cx="6750050" cy="233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header, </a:t>
            </a:r>
            <a:r>
              <a:rPr lang="ko-KR" altLang="en-US" sz="1000" b="1" dirty="0">
                <a:solidFill>
                  <a:schemeClr val="tx1"/>
                </a:solidFill>
              </a:rPr>
              <a:t>검색영역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CA05D6-85CD-40D9-8686-DAEB8FD7F7CA}"/>
              </a:ext>
            </a:extLst>
          </p:cNvPr>
          <p:cNvGraphicFramePr>
            <a:graphicFrameLocks noGrp="1"/>
          </p:cNvGraphicFramePr>
          <p:nvPr/>
        </p:nvGraphicFramePr>
        <p:xfrm>
          <a:off x="1082181" y="152569"/>
          <a:ext cx="87422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69">
                  <a:extLst>
                    <a:ext uri="{9D8B030D-6E8A-4147-A177-3AD203B41FA5}">
                      <a16:colId xmlns:a16="http://schemas.microsoft.com/office/drawing/2014/main" val="3756797090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4254960439"/>
                    </a:ext>
                  </a:extLst>
                </a:gridCol>
                <a:gridCol w="3809416">
                  <a:extLst>
                    <a:ext uri="{9D8B030D-6E8A-4147-A177-3AD203B41FA5}">
                      <a16:colId xmlns:a16="http://schemas.microsoft.com/office/drawing/2014/main" val="454075658"/>
                    </a:ext>
                  </a:extLst>
                </a:gridCol>
                <a:gridCol w="2802044">
                  <a:extLst>
                    <a:ext uri="{9D8B030D-6E8A-4147-A177-3AD203B41FA5}">
                      <a16:colId xmlns:a16="http://schemas.microsoft.com/office/drawing/2014/main" val="2142158661"/>
                    </a:ext>
                  </a:extLst>
                </a:gridCol>
              </a:tblGrid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08325"/>
                  </a:ext>
                </a:extLst>
              </a:tr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연구개발팀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이광호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계정 추가 </a:t>
                      </a:r>
                      <a:r>
                        <a:rPr lang="ko-KR" altLang="en-US" sz="1100" b="1" dirty="0" err="1"/>
                        <a:t>팝업창</a:t>
                      </a:r>
                      <a:r>
                        <a:rPr lang="ko-KR" altLang="en-US" sz="1100" b="1" dirty="0"/>
                        <a:t> 버튼 동작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2019-09-23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78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26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oup 113">
            <a:extLst>
              <a:ext uri="{FF2B5EF4-FFF2-40B4-BE49-F238E27FC236}">
                <a16:creationId xmlns:a16="http://schemas.microsoft.com/office/drawing/2014/main" id="{787FB9BC-A4D7-492D-A056-7AB52944F82D}"/>
              </a:ext>
            </a:extLst>
          </p:cNvPr>
          <p:cNvGraphicFramePr>
            <a:graphicFrameLocks noGrp="1"/>
          </p:cNvGraphicFramePr>
          <p:nvPr/>
        </p:nvGraphicFramePr>
        <p:xfrm>
          <a:off x="1774825" y="1857375"/>
          <a:ext cx="8642350" cy="2435220"/>
        </p:xfrm>
        <a:graphic>
          <a:graphicData uri="http://schemas.openxmlformats.org/drawingml/2006/table">
            <a:tbl>
              <a:tblPr/>
              <a:tblGrid>
                <a:gridCol w="564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6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896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전</a:t>
                      </a: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 자</a:t>
                      </a: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설 명</a:t>
                      </a: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작 성자</a:t>
                      </a: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업 체 명</a:t>
                      </a: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1" name="Group 112">
            <a:extLst>
              <a:ext uri="{FF2B5EF4-FFF2-40B4-BE49-F238E27FC236}">
                <a16:creationId xmlns:a16="http://schemas.microsoft.com/office/drawing/2014/main" id="{7A81ADBE-EB7A-4169-BAEA-E9927180FF5F}"/>
              </a:ext>
            </a:extLst>
          </p:cNvPr>
          <p:cNvGraphicFramePr>
            <a:graphicFrameLocks noGrp="1"/>
          </p:cNvGraphicFramePr>
          <p:nvPr/>
        </p:nvGraphicFramePr>
        <p:xfrm>
          <a:off x="1774825" y="992188"/>
          <a:ext cx="8642350" cy="674688"/>
        </p:xfrm>
        <a:graphic>
          <a:graphicData uri="http://schemas.openxmlformats.org/drawingml/2006/table">
            <a:tbl>
              <a:tblPr/>
              <a:tblGrid>
                <a:gridCol w="1129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COSWEAL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72009" marR="68588" marT="36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Storyboard</a:t>
                      </a:r>
                      <a:endParaRPr kumimoji="0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68588" marR="68588" marT="36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SYSTEM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2743200" algn="ctr"/>
                          <a:tab pos="5486400" algn="r"/>
                        </a:tabLst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문서명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작성일</a:t>
                      </a: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TASK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설계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/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기획</a:t>
                      </a: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문서번호</a:t>
                      </a: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버전</a:t>
                      </a: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1.0</a:t>
                      </a: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20" name="슬라이드 번호 개체 틀 2">
            <a:extLst>
              <a:ext uri="{FF2B5EF4-FFF2-40B4-BE49-F238E27FC236}">
                <a16:creationId xmlns:a16="http://schemas.microsoft.com/office/drawing/2014/main" id="{CEFFB3AA-54B1-4BFE-A8B2-E8CB1FB76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2ED9AF0-638A-4E68-A78B-C5135E5BEE00}" type="slidenum">
              <a:rPr lang="ko-KR" altLang="en-US" smtClean="0">
                <a:solidFill>
                  <a:schemeClr val="bg1"/>
                </a:solidFill>
              </a:rPr>
              <a:pPr/>
              <a:t>2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421" name="제목 3">
            <a:extLst>
              <a:ext uri="{FF2B5EF4-FFF2-40B4-BE49-F238E27FC236}">
                <a16:creationId xmlns:a16="http://schemas.microsoft.com/office/drawing/2014/main" id="{BE52C6AE-252B-493A-9BEB-FAFB5AB85B02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524001" y="382589"/>
            <a:ext cx="949325" cy="29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ko-KR" altLang="en-US" sz="1200" b="1"/>
              <a:t>버전관리</a:t>
            </a:r>
          </a:p>
        </p:txBody>
      </p:sp>
      <p:pic>
        <p:nvPicPr>
          <p:cNvPr id="13422" name="그림 7">
            <a:extLst>
              <a:ext uri="{FF2B5EF4-FFF2-40B4-BE49-F238E27FC236}">
                <a16:creationId xmlns:a16="http://schemas.microsoft.com/office/drawing/2014/main" id="{066BDB2A-C9A8-4312-B25F-97984A00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5" y="6146800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>
            <a:extLst>
              <a:ext uri="{FF2B5EF4-FFF2-40B4-BE49-F238E27FC236}">
                <a16:creationId xmlns:a16="http://schemas.microsoft.com/office/drawing/2014/main" id="{883A1EDE-536D-4BB9-AC8B-7ADB43411B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D90864-B8E7-4642-BF5C-081CFF6C9B24}" type="slidenum">
              <a:rPr lang="ko-KR" altLang="en-US" sz="10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000">
              <a:solidFill>
                <a:srgbClr val="898989"/>
              </a:solidFill>
            </a:endParaRPr>
          </a:p>
        </p:txBody>
      </p:sp>
      <p:sp>
        <p:nvSpPr>
          <p:cNvPr id="14339" name="제목 3">
            <a:extLst>
              <a:ext uri="{FF2B5EF4-FFF2-40B4-BE49-F238E27FC236}">
                <a16:creationId xmlns:a16="http://schemas.microsoft.com/office/drawing/2014/main" id="{70291140-8482-4212-AB66-E1B5C563BE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6714" y="260350"/>
            <a:ext cx="2238375" cy="369888"/>
          </a:xfrm>
        </p:spPr>
        <p:txBody>
          <a:bodyPr/>
          <a:lstStyle/>
          <a:p>
            <a:r>
              <a:rPr lang="ko-KR" altLang="en-US" sz="1800" b="1"/>
              <a:t>통합개발환경 </a:t>
            </a:r>
            <a:r>
              <a:rPr lang="en-US" altLang="ko-KR" sz="1800" b="1"/>
              <a:t>/IDE</a:t>
            </a:r>
            <a:endParaRPr lang="ko-KR" altLang="en-US" sz="1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3B1DBE-F74E-45A9-8DAE-DFEEE4BEE7EF}"/>
              </a:ext>
            </a:extLst>
          </p:cNvPr>
          <p:cNvSpPr txBox="1"/>
          <p:nvPr/>
        </p:nvSpPr>
        <p:spPr>
          <a:xfrm>
            <a:off x="1792288" y="692150"/>
            <a:ext cx="1092200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ko-KR" sz="1050" b="1" dirty="0">
                <a:latin typeface="+mn-ea"/>
                <a:ea typeface="+mn-ea"/>
              </a:rPr>
              <a:t>1. </a:t>
            </a:r>
            <a:r>
              <a:rPr lang="ko-KR" altLang="en-US" sz="1050" b="1" dirty="0">
                <a:latin typeface="+mn-ea"/>
                <a:ea typeface="+mn-ea"/>
              </a:rPr>
              <a:t>런타임 환경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B363D-02EB-4FE3-96E3-AB893EEDF7AA}"/>
              </a:ext>
            </a:extLst>
          </p:cNvPr>
          <p:cNvSpPr txBox="1"/>
          <p:nvPr/>
        </p:nvSpPr>
        <p:spPr>
          <a:xfrm>
            <a:off x="1900239" y="3241675"/>
            <a:ext cx="12033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ko-KR" sz="1050" b="1" dirty="0">
                <a:latin typeface="+mn-ea"/>
                <a:ea typeface="+mn-ea"/>
              </a:rPr>
              <a:t>2. </a:t>
            </a:r>
            <a:r>
              <a:rPr lang="ko-KR" altLang="en-US" sz="1050" b="1" dirty="0">
                <a:latin typeface="+mn-ea"/>
                <a:ea typeface="+mn-ea"/>
              </a:rPr>
              <a:t>프로그램 환경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CFB22-AD04-4B9C-9F78-E013E13CBCEF}"/>
              </a:ext>
            </a:extLst>
          </p:cNvPr>
          <p:cNvSpPr txBox="1"/>
          <p:nvPr/>
        </p:nvSpPr>
        <p:spPr>
          <a:xfrm>
            <a:off x="1792288" y="5200650"/>
            <a:ext cx="375761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ko-KR" sz="1050" b="1" dirty="0">
                <a:latin typeface="+mn-ea"/>
                <a:ea typeface="+mn-ea"/>
              </a:rPr>
              <a:t>3. </a:t>
            </a:r>
            <a:r>
              <a:rPr lang="ko-KR" altLang="en-US" sz="1050" b="1" dirty="0" err="1">
                <a:latin typeface="+mn-ea"/>
                <a:ea typeface="+mn-ea"/>
              </a:rPr>
              <a:t>웹퍼블리싱</a:t>
            </a:r>
            <a:r>
              <a:rPr lang="ko-KR" altLang="en-US" sz="1050" b="1" dirty="0">
                <a:latin typeface="+mn-ea"/>
                <a:ea typeface="+mn-ea"/>
              </a:rPr>
              <a:t> 환경  </a:t>
            </a:r>
            <a:r>
              <a:rPr lang="en-US" altLang="ko-KR" sz="1050" b="1" dirty="0">
                <a:latin typeface="+mn-ea"/>
                <a:ea typeface="+mn-ea"/>
              </a:rPr>
              <a:t>/ </a:t>
            </a:r>
            <a:r>
              <a:rPr lang="ko-KR" altLang="en-US" sz="1050" b="1" dirty="0">
                <a:latin typeface="+mn-ea"/>
                <a:ea typeface="+mn-ea"/>
              </a:rPr>
              <a:t>파이어폭스 </a:t>
            </a:r>
            <a:r>
              <a:rPr lang="en-US" altLang="ko-KR" sz="1050" b="1" dirty="0">
                <a:latin typeface="+mn-ea"/>
                <a:ea typeface="+mn-ea"/>
              </a:rPr>
              <a:t>/ </a:t>
            </a:r>
            <a:r>
              <a:rPr lang="ko-KR" altLang="en-US" sz="1050" b="1" dirty="0">
                <a:latin typeface="+mn-ea"/>
                <a:ea typeface="+mn-ea"/>
              </a:rPr>
              <a:t>오페라 </a:t>
            </a:r>
            <a:r>
              <a:rPr lang="en-US" altLang="ko-KR" sz="1050" b="1" dirty="0">
                <a:latin typeface="+mn-ea"/>
                <a:ea typeface="+mn-ea"/>
              </a:rPr>
              <a:t>/ </a:t>
            </a:r>
            <a:r>
              <a:rPr lang="ko-KR" altLang="en-US" sz="1050" b="1" dirty="0">
                <a:latin typeface="+mn-ea"/>
                <a:ea typeface="+mn-ea"/>
              </a:rPr>
              <a:t>크롬 </a:t>
            </a:r>
            <a:r>
              <a:rPr lang="en-US" altLang="ko-KR" sz="1050" b="1" dirty="0">
                <a:latin typeface="+mn-ea"/>
                <a:ea typeface="+mn-ea"/>
              </a:rPr>
              <a:t>/ </a:t>
            </a:r>
            <a:r>
              <a:rPr lang="ko-KR" altLang="en-US" sz="1050" b="1" dirty="0">
                <a:latin typeface="+mn-ea"/>
                <a:ea typeface="+mn-ea"/>
              </a:rPr>
              <a:t>사파리</a:t>
            </a:r>
            <a:endParaRPr lang="ko-KR" altLang="en-US" sz="105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5E2ED8-7C6C-4CD2-842E-C2AA44DC86AA}"/>
              </a:ext>
            </a:extLst>
          </p:cNvPr>
          <p:cNvGraphicFramePr>
            <a:graphicFrameLocks noGrp="1"/>
          </p:cNvGraphicFramePr>
          <p:nvPr/>
        </p:nvGraphicFramePr>
        <p:xfrm>
          <a:off x="1960563" y="1016001"/>
          <a:ext cx="8439150" cy="1897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JDK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HttpServer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WAS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DBMS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OS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C078B73-A164-4DA8-8240-5B6178E6C8D5}"/>
              </a:ext>
            </a:extLst>
          </p:cNvPr>
          <p:cNvGraphicFramePr>
            <a:graphicFrameLocks noGrp="1"/>
          </p:cNvGraphicFramePr>
          <p:nvPr/>
        </p:nvGraphicFramePr>
        <p:xfrm>
          <a:off x="1960563" y="3629025"/>
          <a:ext cx="8439150" cy="125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명세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비교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프레임워크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JDBC</a:t>
                      </a:r>
                      <a:endParaRPr lang="ko-KR" altLang="en-US" sz="12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로깅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>
            <a:extLst>
              <a:ext uri="{FF2B5EF4-FFF2-40B4-BE49-F238E27FC236}">
                <a16:creationId xmlns:a16="http://schemas.microsoft.com/office/drawing/2014/main" id="{B24FF7AD-D441-4214-B905-8ABF62E3B6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B9380F-9548-475D-8949-7457DE150B22}" type="slidenum">
              <a:rPr lang="ko-KR" altLang="en-US" sz="10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000">
              <a:solidFill>
                <a:srgbClr val="898989"/>
              </a:solidFill>
            </a:endParaRPr>
          </a:p>
        </p:txBody>
      </p:sp>
      <p:sp>
        <p:nvSpPr>
          <p:cNvPr id="15363" name="제목 3">
            <a:extLst>
              <a:ext uri="{FF2B5EF4-FFF2-40B4-BE49-F238E27FC236}">
                <a16:creationId xmlns:a16="http://schemas.microsoft.com/office/drawing/2014/main" id="{9C42ED2D-2FBF-4306-9BB4-50008F1E9B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6714" y="260350"/>
            <a:ext cx="2238375" cy="369888"/>
          </a:xfrm>
        </p:spPr>
        <p:txBody>
          <a:bodyPr/>
          <a:lstStyle/>
          <a:p>
            <a:r>
              <a:rPr lang="ko-KR" altLang="en-US" sz="1800" b="1"/>
              <a:t>통합개발환경 </a:t>
            </a:r>
            <a:r>
              <a:rPr lang="en-US" altLang="ko-KR" sz="1800" b="1"/>
              <a:t>/IDE</a:t>
            </a:r>
            <a:endParaRPr lang="ko-KR" altLang="en-US" sz="1800" b="1"/>
          </a:p>
        </p:txBody>
      </p:sp>
      <p:pic>
        <p:nvPicPr>
          <p:cNvPr id="15364" name="table">
            <a:extLst>
              <a:ext uri="{FF2B5EF4-FFF2-40B4-BE49-F238E27FC236}">
                <a16:creationId xmlns:a16="http://schemas.microsoft.com/office/drawing/2014/main" id="{5E1BFE8A-1B18-4263-88B6-6A49FB85D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9" y="1039814"/>
            <a:ext cx="849947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E71007-BEA4-4D5C-9542-82947BC8A255}"/>
              </a:ext>
            </a:extLst>
          </p:cNvPr>
          <p:cNvSpPr txBox="1"/>
          <p:nvPr/>
        </p:nvSpPr>
        <p:spPr>
          <a:xfrm>
            <a:off x="1792288" y="692150"/>
            <a:ext cx="1092200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ko-KR" sz="1050" b="1" dirty="0">
                <a:latin typeface="+mn-ea"/>
                <a:ea typeface="+mn-ea"/>
              </a:rPr>
              <a:t>1. </a:t>
            </a:r>
            <a:r>
              <a:rPr lang="ko-KR" altLang="en-US" sz="1050" b="1" dirty="0">
                <a:latin typeface="+mn-ea"/>
                <a:ea typeface="+mn-ea"/>
              </a:rPr>
              <a:t>런타임 환경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7B1F4-F71B-4ACE-A0F8-1C7864467EA3}"/>
              </a:ext>
            </a:extLst>
          </p:cNvPr>
          <p:cNvSpPr txBox="1"/>
          <p:nvPr/>
        </p:nvSpPr>
        <p:spPr>
          <a:xfrm>
            <a:off x="1830389" y="3127375"/>
            <a:ext cx="12033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ko-KR" sz="1050" b="1" dirty="0">
                <a:latin typeface="+mn-ea"/>
                <a:ea typeface="+mn-ea"/>
              </a:rPr>
              <a:t>2. </a:t>
            </a:r>
            <a:r>
              <a:rPr lang="ko-KR" altLang="en-US" sz="1050" b="1" dirty="0">
                <a:latin typeface="+mn-ea"/>
                <a:ea typeface="+mn-ea"/>
              </a:rPr>
              <a:t>프로그램 환경</a:t>
            </a:r>
          </a:p>
        </p:txBody>
      </p:sp>
      <p:pic>
        <p:nvPicPr>
          <p:cNvPr id="15367" name="table">
            <a:extLst>
              <a:ext uri="{FF2B5EF4-FFF2-40B4-BE49-F238E27FC236}">
                <a16:creationId xmlns:a16="http://schemas.microsoft.com/office/drawing/2014/main" id="{43284A17-6EE8-4E81-A35E-F66F12934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9" y="3487739"/>
            <a:ext cx="8499475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F97444-B3DC-4653-AE9A-DE1045B3AEDE}"/>
              </a:ext>
            </a:extLst>
          </p:cNvPr>
          <p:cNvSpPr txBox="1"/>
          <p:nvPr/>
        </p:nvSpPr>
        <p:spPr>
          <a:xfrm>
            <a:off x="1824038" y="5911850"/>
            <a:ext cx="49276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ko-KR" sz="1050" b="1" dirty="0">
                <a:latin typeface="+mn-ea"/>
                <a:ea typeface="+mn-ea"/>
              </a:rPr>
              <a:t>3. </a:t>
            </a:r>
            <a:r>
              <a:rPr lang="ko-KR" altLang="en-US" sz="1050" b="1" dirty="0" err="1">
                <a:latin typeface="+mn-ea"/>
                <a:ea typeface="+mn-ea"/>
              </a:rPr>
              <a:t>웹퍼블리싱</a:t>
            </a:r>
            <a:r>
              <a:rPr lang="ko-KR" altLang="en-US" sz="1050" b="1" dirty="0">
                <a:latin typeface="+mn-ea"/>
                <a:ea typeface="+mn-ea"/>
              </a:rPr>
              <a:t> 환경  </a:t>
            </a:r>
            <a:r>
              <a:rPr lang="en-US" altLang="ko-KR" sz="1050" b="1" dirty="0">
                <a:latin typeface="+mn-ea"/>
                <a:ea typeface="+mn-ea"/>
              </a:rPr>
              <a:t>/  </a:t>
            </a:r>
            <a:r>
              <a:rPr lang="ko-KR" altLang="en-US" sz="1050" b="1" dirty="0" err="1">
                <a:latin typeface="+mn-ea"/>
                <a:ea typeface="+mn-ea"/>
              </a:rPr>
              <a:t>익스</a:t>
            </a:r>
            <a:r>
              <a:rPr lang="ko-KR" altLang="en-US" sz="1050" b="1" dirty="0">
                <a:latin typeface="+mn-ea"/>
                <a:ea typeface="+mn-ea"/>
              </a:rPr>
              <a:t> </a:t>
            </a:r>
            <a:r>
              <a:rPr lang="en-US" altLang="ko-KR" sz="1050" b="1" dirty="0">
                <a:latin typeface="+mn-ea"/>
                <a:ea typeface="+mn-ea"/>
              </a:rPr>
              <a:t>6, 7,8,9  / </a:t>
            </a:r>
            <a:r>
              <a:rPr lang="ko-KR" altLang="en-US" sz="1050" b="1" dirty="0" err="1">
                <a:latin typeface="+mn-ea"/>
                <a:ea typeface="+mn-ea"/>
              </a:rPr>
              <a:t>파이어폭스</a:t>
            </a:r>
            <a:r>
              <a:rPr lang="ko-KR" altLang="en-US" sz="1050" b="1" dirty="0">
                <a:latin typeface="+mn-ea"/>
                <a:ea typeface="+mn-ea"/>
              </a:rPr>
              <a:t> </a:t>
            </a:r>
            <a:r>
              <a:rPr lang="en-US" altLang="ko-KR" sz="1050" b="1" dirty="0">
                <a:latin typeface="+mn-ea"/>
                <a:ea typeface="+mn-ea"/>
              </a:rPr>
              <a:t>/ </a:t>
            </a:r>
            <a:r>
              <a:rPr lang="ko-KR" altLang="en-US" sz="1050" b="1" dirty="0">
                <a:latin typeface="+mn-ea"/>
                <a:ea typeface="+mn-ea"/>
              </a:rPr>
              <a:t>오페라 </a:t>
            </a:r>
            <a:r>
              <a:rPr lang="en-US" altLang="ko-KR" sz="1050" b="1" dirty="0">
                <a:latin typeface="+mn-ea"/>
                <a:ea typeface="+mn-ea"/>
              </a:rPr>
              <a:t>/ </a:t>
            </a:r>
            <a:r>
              <a:rPr lang="ko-KR" altLang="en-US" sz="1050" b="1" dirty="0">
                <a:latin typeface="+mn-ea"/>
                <a:ea typeface="+mn-ea"/>
              </a:rPr>
              <a:t>크롬 </a:t>
            </a:r>
            <a:r>
              <a:rPr lang="en-US" altLang="ko-KR" sz="1050" b="1" dirty="0">
                <a:latin typeface="+mn-ea"/>
                <a:ea typeface="+mn-ea"/>
              </a:rPr>
              <a:t>/ </a:t>
            </a:r>
            <a:r>
              <a:rPr lang="ko-KR" altLang="en-US" sz="1050" b="1" dirty="0">
                <a:latin typeface="+mn-ea"/>
                <a:ea typeface="+mn-ea"/>
              </a:rPr>
              <a:t>사파리</a:t>
            </a:r>
            <a:endParaRPr lang="ko-KR" altLang="en-US" sz="105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3">
            <a:extLst>
              <a:ext uri="{FF2B5EF4-FFF2-40B4-BE49-F238E27FC236}">
                <a16:creationId xmlns:a16="http://schemas.microsoft.com/office/drawing/2014/main" id="{3523A2DA-C023-4934-88E3-092DB09975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6714" y="260350"/>
            <a:ext cx="4529137" cy="369888"/>
          </a:xfrm>
        </p:spPr>
        <p:txBody>
          <a:bodyPr/>
          <a:lstStyle/>
          <a:p>
            <a:pPr algn="l"/>
            <a:r>
              <a:rPr lang="ko-KR" altLang="en-US" sz="1800" b="1"/>
              <a:t>공통규칙</a:t>
            </a:r>
          </a:p>
        </p:txBody>
      </p:sp>
      <p:sp>
        <p:nvSpPr>
          <p:cNvPr id="16387" name="슬라이드 번호 개체 틀 2">
            <a:extLst>
              <a:ext uri="{FF2B5EF4-FFF2-40B4-BE49-F238E27FC236}">
                <a16:creationId xmlns:a16="http://schemas.microsoft.com/office/drawing/2014/main" id="{8FF693D2-BB09-4202-B61D-877B4D119E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1E8F7C-F508-4F70-BDD4-5CF920CFF824}" type="slidenum">
              <a:rPr lang="ko-KR" altLang="en-US" sz="10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000">
              <a:solidFill>
                <a:srgbClr val="898989"/>
              </a:solidFill>
            </a:endParaRPr>
          </a:p>
        </p:txBody>
      </p:sp>
      <p:sp>
        <p:nvSpPr>
          <p:cNvPr id="16388" name="TextBox 12">
            <a:extLst>
              <a:ext uri="{FF2B5EF4-FFF2-40B4-BE49-F238E27FC236}">
                <a16:creationId xmlns:a16="http://schemas.microsoft.com/office/drawing/2014/main" id="{B582D0F4-1F13-4C03-9E06-A502FD6F7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696914"/>
            <a:ext cx="849630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lang="ko-KR" altLang="en-US" sz="900"/>
              <a:t>셀렉트박스의  전체</a:t>
            </a:r>
            <a:r>
              <a:rPr lang="en-US" altLang="ko-KR" sz="900"/>
              <a:t>.</a:t>
            </a:r>
            <a:r>
              <a:rPr lang="ko-KR" altLang="en-US" sz="900"/>
              <a:t>선택 내용상 구별</a:t>
            </a:r>
            <a:r>
              <a:rPr lang="en-US" altLang="ko-KR" sz="900"/>
              <a:t> :  </a:t>
            </a:r>
            <a:r>
              <a:rPr lang="ko-KR" altLang="en-US" sz="900"/>
              <a:t>빨간별표시</a:t>
            </a:r>
            <a:r>
              <a:rPr lang="en-US" altLang="ko-KR" sz="900"/>
              <a:t>(</a:t>
            </a:r>
            <a:r>
              <a:rPr lang="en-US" altLang="ko-KR" sz="900" b="1">
                <a:solidFill>
                  <a:srgbClr val="FF0000"/>
                </a:solidFill>
              </a:rPr>
              <a:t>*</a:t>
            </a:r>
            <a:r>
              <a:rPr lang="en-US" altLang="ko-KR" sz="900"/>
              <a:t>)</a:t>
            </a:r>
            <a:r>
              <a:rPr lang="ko-KR" altLang="en-US" sz="900"/>
              <a:t>는</a:t>
            </a:r>
            <a:r>
              <a:rPr lang="en-US" altLang="ko-KR" sz="900"/>
              <a:t>,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>
                <a:solidFill>
                  <a:srgbClr val="FF0000"/>
                </a:solidFill>
              </a:rPr>
              <a:t> </a:t>
            </a:r>
            <a:r>
              <a:rPr lang="ko-KR" altLang="en-US" sz="900"/>
              <a:t>등록 화면에서 </a:t>
            </a:r>
            <a:r>
              <a:rPr lang="en-US" altLang="ko-KR" sz="900"/>
              <a:t>“</a:t>
            </a:r>
            <a:r>
              <a:rPr lang="ko-KR" altLang="en-US" sz="900"/>
              <a:t>필수 입력값</a:t>
            </a:r>
            <a:r>
              <a:rPr lang="en-US" altLang="ko-KR" sz="900"/>
              <a:t>”, </a:t>
            </a:r>
            <a:r>
              <a:rPr lang="ko-KR" altLang="en-US" sz="900"/>
              <a:t>조회화면에서 </a:t>
            </a:r>
            <a:r>
              <a:rPr lang="en-US" altLang="ko-KR" sz="900"/>
              <a:t>“</a:t>
            </a:r>
            <a:r>
              <a:rPr lang="ko-KR" altLang="en-US" sz="900"/>
              <a:t>필수 선택값</a:t>
            </a:r>
            <a:r>
              <a:rPr lang="en-US" altLang="ko-KR" sz="900"/>
              <a:t>”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lang="ko-KR" altLang="en-US" sz="900"/>
              <a:t>날짜포맷 표기 </a:t>
            </a:r>
            <a:r>
              <a:rPr lang="en-US" altLang="ko-KR" sz="900"/>
              <a:t>YY.MM.DD HH:MM =&gt; Java, DB</a:t>
            </a:r>
            <a:r>
              <a:rPr lang="ko-KR" altLang="en-US" sz="900"/>
              <a:t>함수 각 </a:t>
            </a:r>
            <a:r>
              <a:rPr lang="en-US" altLang="ko-KR" sz="900"/>
              <a:t>1</a:t>
            </a:r>
            <a:r>
              <a:rPr lang="ko-KR" altLang="en-US" sz="900"/>
              <a:t>개씩만 만듭니다</a:t>
            </a:r>
            <a:r>
              <a:rPr lang="en-US" altLang="ko-KR" sz="900"/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 startAt="3"/>
            </a:pPr>
            <a:r>
              <a:rPr lang="ko-KR" altLang="en-US" sz="900"/>
              <a:t>화면크기에 따라 가로의 </a:t>
            </a:r>
            <a:r>
              <a:rPr lang="en-US" altLang="ko-KR" sz="900"/>
              <a:t>WIDTH</a:t>
            </a:r>
            <a:r>
              <a:rPr lang="ko-KR" altLang="en-US" sz="900"/>
              <a:t>를 고정 </a:t>
            </a:r>
            <a:r>
              <a:rPr lang="en-US" altLang="ko-KR" sz="900"/>
              <a:t>OR %</a:t>
            </a:r>
            <a:r>
              <a:rPr lang="ko-KR" altLang="en-US" sz="900"/>
              <a:t>비율</a:t>
            </a:r>
            <a:endParaRPr lang="en-US" altLang="ko-KR" sz="9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 startAt="3"/>
            </a:pPr>
            <a:r>
              <a:rPr lang="ko-KR" altLang="en-US" sz="900"/>
              <a:t>등록자</a:t>
            </a:r>
            <a:r>
              <a:rPr lang="en-US" altLang="ko-KR" sz="900"/>
              <a:t>.</a:t>
            </a:r>
            <a:r>
              <a:rPr lang="ko-KR" altLang="en-US" sz="900"/>
              <a:t>수정자 및 회원표기 표기</a:t>
            </a:r>
            <a:r>
              <a:rPr lang="en-US" altLang="ko-KR" sz="900"/>
              <a:t> : </a:t>
            </a:r>
            <a:r>
              <a:rPr lang="ko-KR" altLang="en-US" sz="900"/>
              <a:t>이름</a:t>
            </a:r>
            <a:r>
              <a:rPr lang="en-US" altLang="ko-KR" sz="900"/>
              <a:t>(</a:t>
            </a:r>
            <a:r>
              <a:rPr lang="ko-KR" altLang="en-US" sz="900"/>
              <a:t>아이디</a:t>
            </a:r>
            <a:r>
              <a:rPr lang="en-US" altLang="ko-KR" sz="900"/>
              <a:t>)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 startAt="3"/>
            </a:pPr>
            <a:r>
              <a:rPr lang="ko-KR" altLang="en-US" sz="900"/>
              <a:t>게시판 기본 규칙</a:t>
            </a:r>
            <a:r>
              <a:rPr lang="en-US" altLang="ko-KR" sz="900"/>
              <a:t>: </a:t>
            </a:r>
            <a:r>
              <a:rPr lang="ko-KR" altLang="en-US" sz="900"/>
              <a:t>아래 참고</a:t>
            </a:r>
            <a:endParaRPr lang="en-US" altLang="ko-KR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C793A1-0A68-4CFB-8B5D-246BB5206D6C}"/>
              </a:ext>
            </a:extLst>
          </p:cNvPr>
          <p:cNvSpPr/>
          <p:nvPr/>
        </p:nvSpPr>
        <p:spPr>
          <a:xfrm>
            <a:off x="1765300" y="1860550"/>
            <a:ext cx="8713788" cy="3709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D283183-ACAD-4F01-89D7-F9711DD91CC0}"/>
              </a:ext>
            </a:extLst>
          </p:cNvPr>
          <p:cNvSpPr/>
          <p:nvPr/>
        </p:nvSpPr>
        <p:spPr>
          <a:xfrm>
            <a:off x="1968501" y="5765801"/>
            <a:ext cx="250825" cy="2524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latinLnBrk="1" hangingPunct="1">
              <a:defRPr/>
            </a:pPr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841939E-3798-4219-81E5-40CA55D0A5F2}"/>
              </a:ext>
            </a:extLst>
          </p:cNvPr>
          <p:cNvSpPr/>
          <p:nvPr/>
        </p:nvSpPr>
        <p:spPr>
          <a:xfrm>
            <a:off x="3438526" y="5765801"/>
            <a:ext cx="252413" cy="2524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latinLnBrk="1" hangingPunct="1">
              <a:defRPr/>
            </a:pPr>
            <a:r>
              <a:rPr lang="en-US" altLang="ko-KR" sz="900" dirty="0"/>
              <a:t>cg</a:t>
            </a:r>
            <a:endParaRPr lang="ko-KR" altLang="en-US" sz="9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E88366C-53C5-4527-97AA-C036737AEB4E}"/>
              </a:ext>
            </a:extLst>
          </p:cNvPr>
          <p:cNvSpPr/>
          <p:nvPr/>
        </p:nvSpPr>
        <p:spPr>
          <a:xfrm>
            <a:off x="4625976" y="5765801"/>
            <a:ext cx="252413" cy="2524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latinLnBrk="1" hangingPunct="1">
              <a:defRPr/>
            </a:pPr>
            <a:r>
              <a:rPr lang="en-US" altLang="ko-KR" sz="900" dirty="0" err="1"/>
              <a:t>pu</a:t>
            </a:r>
            <a:endParaRPr lang="ko-KR" altLang="en-US" sz="900" dirty="0"/>
          </a:p>
        </p:txBody>
      </p:sp>
      <p:sp>
        <p:nvSpPr>
          <p:cNvPr id="16393" name="TextBox 5">
            <a:extLst>
              <a:ext uri="{FF2B5EF4-FFF2-40B4-BE49-F238E27FC236}">
                <a16:creationId xmlns:a16="http://schemas.microsoft.com/office/drawing/2014/main" id="{0DDBB67C-FE76-4D89-8E68-ADD57C271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5780089"/>
            <a:ext cx="11128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b="1">
                <a:ea typeface="굴림" panose="020B0600000101010101" pitchFamily="50" charset="-127"/>
              </a:rPr>
              <a:t>기능 및 상세 설명</a:t>
            </a:r>
          </a:p>
        </p:txBody>
      </p:sp>
      <p:sp>
        <p:nvSpPr>
          <p:cNvPr id="16394" name="TextBox 45">
            <a:extLst>
              <a:ext uri="{FF2B5EF4-FFF2-40B4-BE49-F238E27FC236}">
                <a16:creationId xmlns:a16="http://schemas.microsoft.com/office/drawing/2014/main" id="{F2528052-9B71-4915-B5C9-6EFAD7231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5780089"/>
            <a:ext cx="681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b="1">
                <a:ea typeface="굴림" panose="020B0600000101010101" pitchFamily="50" charset="-127"/>
              </a:rPr>
              <a:t>화면 전환</a:t>
            </a:r>
          </a:p>
        </p:txBody>
      </p:sp>
      <p:sp>
        <p:nvSpPr>
          <p:cNvPr id="16395" name="TextBox 46">
            <a:extLst>
              <a:ext uri="{FF2B5EF4-FFF2-40B4-BE49-F238E27FC236}">
                <a16:creationId xmlns:a16="http://schemas.microsoft.com/office/drawing/2014/main" id="{343E98E9-36D3-46D7-A075-348F5B01E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80089"/>
            <a:ext cx="4127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b="1">
                <a:ea typeface="굴림" panose="020B0600000101010101" pitchFamily="50" charset="-127"/>
              </a:rPr>
              <a:t>팝업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E2E4846A-8082-48C3-B3C6-0319C6853410}"/>
              </a:ext>
            </a:extLst>
          </p:cNvPr>
          <p:cNvSpPr/>
          <p:nvPr/>
        </p:nvSpPr>
        <p:spPr>
          <a:xfrm>
            <a:off x="1657350" y="6426172"/>
            <a:ext cx="675005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footer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AC0392-448F-471A-8CE0-F8A66B00884B}"/>
              </a:ext>
            </a:extLst>
          </p:cNvPr>
          <p:cNvSpPr/>
          <p:nvPr/>
        </p:nvSpPr>
        <p:spPr>
          <a:xfrm>
            <a:off x="1657350" y="898903"/>
            <a:ext cx="6750050" cy="233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header, </a:t>
            </a:r>
            <a:r>
              <a:rPr lang="ko-KR" altLang="en-US" sz="1000" b="1" dirty="0">
                <a:solidFill>
                  <a:schemeClr val="tx1"/>
                </a:solidFill>
              </a:rPr>
              <a:t>검색영역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CA05D6-85CD-40D9-8686-DAEB8FD7F7CA}"/>
              </a:ext>
            </a:extLst>
          </p:cNvPr>
          <p:cNvGraphicFramePr>
            <a:graphicFrameLocks noGrp="1"/>
          </p:cNvGraphicFramePr>
          <p:nvPr/>
        </p:nvGraphicFramePr>
        <p:xfrm>
          <a:off x="1082181" y="152569"/>
          <a:ext cx="87422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69">
                  <a:extLst>
                    <a:ext uri="{9D8B030D-6E8A-4147-A177-3AD203B41FA5}">
                      <a16:colId xmlns:a16="http://schemas.microsoft.com/office/drawing/2014/main" val="3756797090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4254960439"/>
                    </a:ext>
                  </a:extLst>
                </a:gridCol>
                <a:gridCol w="3809416">
                  <a:extLst>
                    <a:ext uri="{9D8B030D-6E8A-4147-A177-3AD203B41FA5}">
                      <a16:colId xmlns:a16="http://schemas.microsoft.com/office/drawing/2014/main" val="454075658"/>
                    </a:ext>
                  </a:extLst>
                </a:gridCol>
                <a:gridCol w="2802044">
                  <a:extLst>
                    <a:ext uri="{9D8B030D-6E8A-4147-A177-3AD203B41FA5}">
                      <a16:colId xmlns:a16="http://schemas.microsoft.com/office/drawing/2014/main" val="2142158661"/>
                    </a:ext>
                  </a:extLst>
                </a:gridCol>
              </a:tblGrid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08325"/>
                  </a:ext>
                </a:extLst>
              </a:tr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연구개발팀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이광호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계정 추가 </a:t>
                      </a:r>
                      <a:r>
                        <a:rPr lang="ko-KR" altLang="en-US" sz="1100" b="1" dirty="0" err="1"/>
                        <a:t>팝업창</a:t>
                      </a:r>
                      <a:r>
                        <a:rPr lang="ko-KR" altLang="en-US" sz="1100" b="1" dirty="0"/>
                        <a:t> 버튼 동작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2019-09-23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78900"/>
                  </a:ext>
                </a:extLst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:a16="http://schemas.microsoft.com/office/drawing/2014/main" id="{52FAC987-D776-471A-83B9-5CB68C825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4" y="1213802"/>
            <a:ext cx="9189469" cy="516554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14A91E-9682-450A-B421-B6D542619848}"/>
              </a:ext>
            </a:extLst>
          </p:cNvPr>
          <p:cNvSpPr/>
          <p:nvPr/>
        </p:nvSpPr>
        <p:spPr>
          <a:xfrm>
            <a:off x="3312579" y="3853280"/>
            <a:ext cx="2291265" cy="210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F8BF76-F72C-45FB-BF1A-56D58E82FC2E}"/>
              </a:ext>
            </a:extLst>
          </p:cNvPr>
          <p:cNvSpPr/>
          <p:nvPr/>
        </p:nvSpPr>
        <p:spPr>
          <a:xfrm>
            <a:off x="2967907" y="3877939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1</a:t>
            </a:r>
            <a:endParaRPr lang="ko-KR" altLang="en-US" sz="1100" dirty="0"/>
          </a:p>
        </p:txBody>
      </p:sp>
      <p:grpSp>
        <p:nvGrpSpPr>
          <p:cNvPr id="41" name="그룹 105">
            <a:extLst>
              <a:ext uri="{FF2B5EF4-FFF2-40B4-BE49-F238E27FC236}">
                <a16:creationId xmlns:a16="http://schemas.microsoft.com/office/drawing/2014/main" id="{6BD7A17F-6124-4A94-BEB2-152CE0D97513}"/>
              </a:ext>
            </a:extLst>
          </p:cNvPr>
          <p:cNvGrpSpPr>
            <a:grpSpLocks/>
          </p:cNvGrpSpPr>
          <p:nvPr/>
        </p:nvGrpSpPr>
        <p:grpSpPr bwMode="auto">
          <a:xfrm>
            <a:off x="5890053" y="1426419"/>
            <a:ext cx="3173598" cy="2831803"/>
            <a:chOff x="97709" y="4387900"/>
            <a:chExt cx="3510729" cy="3273559"/>
          </a:xfrm>
        </p:grpSpPr>
        <p:sp>
          <p:nvSpPr>
            <p:cNvPr id="42" name="AutoShape 164">
              <a:extLst>
                <a:ext uri="{FF2B5EF4-FFF2-40B4-BE49-F238E27FC236}">
                  <a16:creationId xmlns:a16="http://schemas.microsoft.com/office/drawing/2014/main" id="{D77B5467-9AC9-43B3-9456-F8A3EADA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325" y="4387900"/>
              <a:ext cx="2678113" cy="3273559"/>
            </a:xfrm>
            <a:prstGeom prst="roundRect">
              <a:avLst>
                <a:gd name="adj" fmla="val 856"/>
              </a:avLst>
            </a:prstGeom>
            <a:solidFill>
              <a:srgbClr val="FFFFFF"/>
            </a:solidFill>
            <a:ln w="34925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900">
                <a:ea typeface="맑은 고딕" panose="020B0503020000020004" pitchFamily="50" charset="-127"/>
              </a:endParaRPr>
            </a:p>
          </p:txBody>
        </p:sp>
        <p:sp>
          <p:nvSpPr>
            <p:cNvPr id="43" name="AutoShape 165">
              <a:extLst>
                <a:ext uri="{FF2B5EF4-FFF2-40B4-BE49-F238E27FC236}">
                  <a16:creationId xmlns:a16="http://schemas.microsoft.com/office/drawing/2014/main" id="{FF3A30D3-12AB-4D17-A64F-FF2909DCF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325" y="4410944"/>
              <a:ext cx="2678113" cy="295229"/>
            </a:xfrm>
            <a:prstGeom prst="roundRect">
              <a:avLst>
                <a:gd name="adj" fmla="val 16667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900" b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ID/PW </a:t>
              </a:r>
              <a:r>
                <a:rPr lang="ko-KR" altLang="en-US" sz="900" b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찾기</a:t>
              </a:r>
            </a:p>
          </p:txBody>
        </p:sp>
        <p:sp>
          <p:nvSpPr>
            <p:cNvPr id="44" name="AutoShape 21">
              <a:extLst>
                <a:ext uri="{FF2B5EF4-FFF2-40B4-BE49-F238E27FC236}">
                  <a16:creationId xmlns:a16="http://schemas.microsoft.com/office/drawing/2014/main" id="{A328BB7E-55E8-471F-91A4-4A1767F45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44" y="7363951"/>
              <a:ext cx="539749" cy="146050"/>
            </a:xfrm>
            <a:prstGeom prst="roundRect">
              <a:avLst>
                <a:gd name="adj" fmla="val 10204"/>
              </a:avLst>
            </a:prstGeom>
            <a:solidFill>
              <a:schemeClr val="bg1"/>
            </a:soli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ea typeface="맑은 고딕" panose="020B0503020000020004" pitchFamily="50" charset="-127"/>
                </a:rPr>
                <a:t>찾기</a:t>
              </a:r>
            </a:p>
          </p:txBody>
        </p:sp>
        <p:sp>
          <p:nvSpPr>
            <p:cNvPr id="45" name="Text Box 132">
              <a:extLst>
                <a:ext uri="{FF2B5EF4-FFF2-40B4-BE49-F238E27FC236}">
                  <a16:creationId xmlns:a16="http://schemas.microsoft.com/office/drawing/2014/main" id="{1449ABE5-9102-4CA6-9D37-3D2840B19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9" y="4815602"/>
              <a:ext cx="2376487" cy="355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400" b="1" dirty="0">
                  <a:ea typeface="맑은 고딕" panose="020B0503020000020004" pitchFamily="50" charset="-127"/>
                </a:rPr>
                <a:t>ID</a:t>
              </a:r>
              <a:r>
                <a:rPr lang="ko-KR" altLang="en-US" sz="1400" b="1" dirty="0">
                  <a:ea typeface="맑은 고딕" panose="020B0503020000020004" pitchFamily="50" charset="-127"/>
                </a:rPr>
                <a:t>찾기</a:t>
              </a:r>
            </a:p>
          </p:txBody>
        </p:sp>
        <p:sp>
          <p:nvSpPr>
            <p:cNvPr id="46" name="Close Button">
              <a:extLst>
                <a:ext uri="{FF2B5EF4-FFF2-40B4-BE49-F238E27FC236}">
                  <a16:creationId xmlns:a16="http://schemas.microsoft.com/office/drawing/2014/main" id="{CBEFF12F-FD0E-4E9B-9939-1CA3BA7CA9A6}"/>
                </a:ext>
              </a:extLst>
            </p:cNvPr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3366062" y="4509120"/>
              <a:ext cx="88314" cy="88603"/>
            </a:xfrm>
            <a:custGeom>
              <a:avLst/>
              <a:gdLst>
                <a:gd name="T0" fmla="*/ 2147483646 w 246"/>
                <a:gd name="T1" fmla="*/ 2147483646 h 241"/>
                <a:gd name="T2" fmla="*/ 2147483646 w 246"/>
                <a:gd name="T3" fmla="*/ 2147483646 h 241"/>
                <a:gd name="T4" fmla="*/ 2147483646 w 246"/>
                <a:gd name="T5" fmla="*/ 2147483646 h 241"/>
                <a:gd name="T6" fmla="*/ 2147483646 w 246"/>
                <a:gd name="T7" fmla="*/ 2147483646 h 241"/>
                <a:gd name="T8" fmla="*/ 2147483646 w 246"/>
                <a:gd name="T9" fmla="*/ 2147483646 h 241"/>
                <a:gd name="T10" fmla="*/ 2147483646 w 246"/>
                <a:gd name="T11" fmla="*/ 2147483646 h 241"/>
                <a:gd name="T12" fmla="*/ 2147483646 w 246"/>
                <a:gd name="T13" fmla="*/ 2147483646 h 241"/>
                <a:gd name="T14" fmla="*/ 2147483646 w 246"/>
                <a:gd name="T15" fmla="*/ 2147483646 h 241"/>
                <a:gd name="T16" fmla="*/ 2147483646 w 246"/>
                <a:gd name="T17" fmla="*/ 2147483646 h 241"/>
                <a:gd name="T18" fmla="*/ 2147483646 w 246"/>
                <a:gd name="T19" fmla="*/ 2147483646 h 241"/>
                <a:gd name="T20" fmla="*/ 2147483646 w 246"/>
                <a:gd name="T21" fmla="*/ 2147483646 h 241"/>
                <a:gd name="T22" fmla="*/ 2147483646 w 246"/>
                <a:gd name="T23" fmla="*/ 2147483646 h 241"/>
                <a:gd name="T24" fmla="*/ 2147483646 w 246"/>
                <a:gd name="T25" fmla="*/ 2147483646 h 241"/>
                <a:gd name="T26" fmla="*/ 2147483646 w 246"/>
                <a:gd name="T27" fmla="*/ 2147483646 h 241"/>
                <a:gd name="T28" fmla="*/ 2147483646 w 246"/>
                <a:gd name="T29" fmla="*/ 2147483646 h 241"/>
                <a:gd name="T30" fmla="*/ 2147483646 w 246"/>
                <a:gd name="T31" fmla="*/ 2147483646 h 241"/>
                <a:gd name="T32" fmla="*/ 2147483646 w 246"/>
                <a:gd name="T33" fmla="*/ 2147483646 h 2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6" h="241">
                  <a:moveTo>
                    <a:pt x="12" y="15"/>
                  </a:moveTo>
                  <a:cubicBezTo>
                    <a:pt x="0" y="26"/>
                    <a:pt x="0" y="45"/>
                    <a:pt x="12" y="56"/>
                  </a:cubicBezTo>
                  <a:lnTo>
                    <a:pt x="80" y="122"/>
                  </a:lnTo>
                  <a:lnTo>
                    <a:pt x="12" y="188"/>
                  </a:lnTo>
                  <a:cubicBezTo>
                    <a:pt x="0" y="199"/>
                    <a:pt x="0" y="218"/>
                    <a:pt x="12" y="229"/>
                  </a:cubicBezTo>
                  <a:cubicBezTo>
                    <a:pt x="24" y="241"/>
                    <a:pt x="44" y="241"/>
                    <a:pt x="56" y="229"/>
                  </a:cubicBezTo>
                  <a:lnTo>
                    <a:pt x="123" y="165"/>
                  </a:lnTo>
                  <a:lnTo>
                    <a:pt x="190" y="229"/>
                  </a:lnTo>
                  <a:cubicBezTo>
                    <a:pt x="202" y="241"/>
                    <a:pt x="222" y="241"/>
                    <a:pt x="234" y="229"/>
                  </a:cubicBezTo>
                  <a:cubicBezTo>
                    <a:pt x="246" y="218"/>
                    <a:pt x="246" y="199"/>
                    <a:pt x="234" y="188"/>
                  </a:cubicBezTo>
                  <a:lnTo>
                    <a:pt x="167" y="122"/>
                  </a:lnTo>
                  <a:lnTo>
                    <a:pt x="234" y="56"/>
                  </a:lnTo>
                  <a:cubicBezTo>
                    <a:pt x="246" y="45"/>
                    <a:pt x="246" y="26"/>
                    <a:pt x="234" y="15"/>
                  </a:cubicBezTo>
                  <a:cubicBezTo>
                    <a:pt x="222" y="3"/>
                    <a:pt x="202" y="3"/>
                    <a:pt x="190" y="15"/>
                  </a:cubicBezTo>
                  <a:lnTo>
                    <a:pt x="123" y="79"/>
                  </a:lnTo>
                  <a:lnTo>
                    <a:pt x="56" y="15"/>
                  </a:lnTo>
                  <a:cubicBezTo>
                    <a:pt x="41" y="0"/>
                    <a:pt x="26" y="3"/>
                    <a:pt x="12" y="15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AutoShape 21">
              <a:extLst>
                <a:ext uri="{FF2B5EF4-FFF2-40B4-BE49-F238E27FC236}">
                  <a16:creationId xmlns:a16="http://schemas.microsoft.com/office/drawing/2014/main" id="{21BCB699-A2B5-4D4D-B7E0-28235542E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538" y="5962641"/>
              <a:ext cx="539749" cy="146050"/>
            </a:xfrm>
            <a:prstGeom prst="roundRect">
              <a:avLst>
                <a:gd name="adj" fmla="val 10204"/>
              </a:avLst>
            </a:prstGeom>
            <a:solidFill>
              <a:schemeClr val="bg1"/>
            </a:soli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ea typeface="맑은 고딕" panose="020B0503020000020004" pitchFamily="50" charset="-127"/>
                </a:rPr>
                <a:t>찾기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84D1CD0-FD8F-4D66-9D02-4AC0C825C99C}"/>
              </a:ext>
            </a:extLst>
          </p:cNvPr>
          <p:cNvSpPr/>
          <p:nvPr/>
        </p:nvSpPr>
        <p:spPr>
          <a:xfrm>
            <a:off x="3312269" y="4219611"/>
            <a:ext cx="2283187" cy="227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58A5C3-5F94-43F3-BBFF-9160667EF0E0}"/>
              </a:ext>
            </a:extLst>
          </p:cNvPr>
          <p:cNvSpPr/>
          <p:nvPr/>
        </p:nvSpPr>
        <p:spPr>
          <a:xfrm>
            <a:off x="2967600" y="4258222"/>
            <a:ext cx="341313" cy="154153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4FC2656-FE03-42B4-A69D-AD48F5BEECF3}"/>
              </a:ext>
            </a:extLst>
          </p:cNvPr>
          <p:cNvSpPr/>
          <p:nvPr/>
        </p:nvSpPr>
        <p:spPr>
          <a:xfrm>
            <a:off x="3455322" y="4578799"/>
            <a:ext cx="515080" cy="227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5143A63-31C0-4217-8293-C1CB36D87FA0}"/>
              </a:ext>
            </a:extLst>
          </p:cNvPr>
          <p:cNvSpPr/>
          <p:nvPr/>
        </p:nvSpPr>
        <p:spPr>
          <a:xfrm>
            <a:off x="5025221" y="4586206"/>
            <a:ext cx="613694" cy="227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86DE42C-74A7-44DA-9576-69B83559FA9A}"/>
              </a:ext>
            </a:extLst>
          </p:cNvPr>
          <p:cNvSpPr/>
          <p:nvPr/>
        </p:nvSpPr>
        <p:spPr>
          <a:xfrm>
            <a:off x="3099595" y="4617737"/>
            <a:ext cx="341313" cy="152423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F7DD1BA-991D-4BE8-9D78-01C5EF8031C9}"/>
              </a:ext>
            </a:extLst>
          </p:cNvPr>
          <p:cNvSpPr/>
          <p:nvPr/>
        </p:nvSpPr>
        <p:spPr>
          <a:xfrm>
            <a:off x="4252945" y="4882174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E02F880-F77E-436C-8877-FDDD0DD69794}"/>
              </a:ext>
            </a:extLst>
          </p:cNvPr>
          <p:cNvSpPr/>
          <p:nvPr/>
        </p:nvSpPr>
        <p:spPr>
          <a:xfrm>
            <a:off x="4033234" y="4565264"/>
            <a:ext cx="933049" cy="317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B58B777-B925-4F6B-A744-01737800FA4E}"/>
              </a:ext>
            </a:extLst>
          </p:cNvPr>
          <p:cNvSpPr/>
          <p:nvPr/>
        </p:nvSpPr>
        <p:spPr>
          <a:xfrm>
            <a:off x="5634172" y="4629152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5</a:t>
            </a:r>
            <a:endParaRPr lang="ko-KR" altLang="en-US" sz="1100" dirty="0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32B2FD53-FD80-4F5E-8D2B-B99A4C4C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51923"/>
              </p:ext>
            </p:extLst>
          </p:nvPr>
        </p:nvGraphicFramePr>
        <p:xfrm>
          <a:off x="9387239" y="1092861"/>
          <a:ext cx="2567073" cy="188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사용자의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입력받음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사용자의 비밀번호를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입력받음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Cosweal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홈페이지로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ID/PW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를 조회하여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일치할 경우 로그인 하게 되고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일치하지 않을 경우 로그인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ID/PW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분실 시 이 버튼을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클릭하여 찾을 수 있음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8" name="Text Box 132">
            <a:extLst>
              <a:ext uri="{FF2B5EF4-FFF2-40B4-BE49-F238E27FC236}">
                <a16:creationId xmlns:a16="http://schemas.microsoft.com/office/drawing/2014/main" id="{05862C27-20CD-46F4-8399-CD54A2A02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458" y="3021658"/>
            <a:ext cx="21482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>
                <a:ea typeface="맑은 고딕" panose="020B0503020000020004" pitchFamily="50" charset="-127"/>
              </a:rPr>
              <a:t>PW</a:t>
            </a:r>
            <a:r>
              <a:rPr lang="ko-KR" altLang="en-US" sz="1400" b="1" dirty="0"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81" name="Text Box 132">
            <a:extLst>
              <a:ext uri="{FF2B5EF4-FFF2-40B4-BE49-F238E27FC236}">
                <a16:creationId xmlns:a16="http://schemas.microsoft.com/office/drawing/2014/main" id="{FE31A305-3C6E-4152-A458-2458E6E06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368" y="2150318"/>
            <a:ext cx="21482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ea typeface="맑은 고딕" panose="020B0503020000020004" pitchFamily="50" charset="-127"/>
              </a:rPr>
              <a:t>이름 </a:t>
            </a:r>
            <a:r>
              <a:rPr lang="en-US" altLang="ko-KR" sz="900" dirty="0">
                <a:ea typeface="맑은 고딕" panose="020B0503020000020004" pitchFamily="50" charset="-127"/>
              </a:rPr>
              <a:t>: </a:t>
            </a:r>
            <a:endParaRPr lang="ko-KR" altLang="en-US" sz="900" dirty="0">
              <a:ea typeface="맑은 고딕" panose="020B0503020000020004" pitchFamily="50" charset="-127"/>
            </a:endParaRPr>
          </a:p>
        </p:txBody>
      </p:sp>
      <p:sp>
        <p:nvSpPr>
          <p:cNvPr id="82" name="Text Box 132">
            <a:extLst>
              <a:ext uri="{FF2B5EF4-FFF2-40B4-BE49-F238E27FC236}">
                <a16:creationId xmlns:a16="http://schemas.microsoft.com/office/drawing/2014/main" id="{6D150232-6219-4DE9-905C-498F863EE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368" y="2444852"/>
            <a:ext cx="21482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ea typeface="맑은 고딕" panose="020B0503020000020004" pitchFamily="50" charset="-127"/>
              </a:rPr>
              <a:t>생년월일 </a:t>
            </a:r>
            <a:r>
              <a:rPr lang="en-US" altLang="ko-KR" sz="900" dirty="0">
                <a:ea typeface="맑은 고딕" panose="020B0503020000020004" pitchFamily="50" charset="-127"/>
              </a:rPr>
              <a:t>: </a:t>
            </a:r>
            <a:endParaRPr lang="ko-KR" altLang="en-US" sz="900" dirty="0">
              <a:ea typeface="맑은 고딕" panose="020B0503020000020004" pitchFamily="50" charset="-127"/>
            </a:endParaRPr>
          </a:p>
        </p:txBody>
      </p:sp>
      <p:sp>
        <p:nvSpPr>
          <p:cNvPr id="83" name="Text Box 132">
            <a:extLst>
              <a:ext uri="{FF2B5EF4-FFF2-40B4-BE49-F238E27FC236}">
                <a16:creationId xmlns:a16="http://schemas.microsoft.com/office/drawing/2014/main" id="{988E1BF3-790E-45AE-9419-0EE05949E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368" y="2732560"/>
            <a:ext cx="21482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ea typeface="맑은 고딕" panose="020B0503020000020004" pitchFamily="50" charset="-127"/>
              </a:rPr>
              <a:t>생년월일 </a:t>
            </a:r>
            <a:r>
              <a:rPr lang="en-US" altLang="ko-KR" sz="900" dirty="0">
                <a:ea typeface="맑은 고딕" panose="020B0503020000020004" pitchFamily="50" charset="-127"/>
              </a:rPr>
              <a:t>: </a:t>
            </a:r>
            <a:endParaRPr lang="ko-KR" altLang="en-US" sz="900" dirty="0">
              <a:ea typeface="맑은 고딕" panose="020B0503020000020004" pitchFamily="50" charset="-127"/>
            </a:endParaRPr>
          </a:p>
        </p:txBody>
      </p:sp>
      <p:sp>
        <p:nvSpPr>
          <p:cNvPr id="84" name="Text Box 132">
            <a:extLst>
              <a:ext uri="{FF2B5EF4-FFF2-40B4-BE49-F238E27FC236}">
                <a16:creationId xmlns:a16="http://schemas.microsoft.com/office/drawing/2014/main" id="{01C47781-A9AC-40A9-9553-80DD5A93F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368" y="3384827"/>
            <a:ext cx="21482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ea typeface="맑은 고딕" panose="020B0503020000020004" pitchFamily="50" charset="-127"/>
              </a:rPr>
              <a:t>이름 </a:t>
            </a:r>
            <a:r>
              <a:rPr lang="en-US" altLang="ko-KR" sz="900" dirty="0">
                <a:ea typeface="맑은 고딕" panose="020B0503020000020004" pitchFamily="50" charset="-127"/>
              </a:rPr>
              <a:t>: </a:t>
            </a:r>
            <a:endParaRPr lang="ko-KR" altLang="en-US" sz="900" dirty="0">
              <a:ea typeface="맑은 고딕" panose="020B0503020000020004" pitchFamily="50" charset="-127"/>
            </a:endParaRPr>
          </a:p>
        </p:txBody>
      </p:sp>
      <p:sp>
        <p:nvSpPr>
          <p:cNvPr id="85" name="Text Box 132">
            <a:extLst>
              <a:ext uri="{FF2B5EF4-FFF2-40B4-BE49-F238E27FC236}">
                <a16:creationId xmlns:a16="http://schemas.microsoft.com/office/drawing/2014/main" id="{2DCD1A12-FF69-4F4F-B6CF-08044D5BA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368" y="3679361"/>
            <a:ext cx="21482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ea typeface="맑은 고딕" panose="020B0503020000020004" pitchFamily="50" charset="-127"/>
              </a:rPr>
              <a:t>ID</a:t>
            </a:r>
            <a:r>
              <a:rPr lang="ko-KR" altLang="en-US" sz="900" dirty="0"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ea typeface="맑은 고딕" panose="020B0503020000020004" pitchFamily="50" charset="-127"/>
              </a:rPr>
              <a:t>: </a:t>
            </a:r>
            <a:endParaRPr lang="ko-KR" altLang="en-US" sz="900" dirty="0">
              <a:ea typeface="맑은 고딕" panose="020B0503020000020004" pitchFamily="50" charset="-127"/>
            </a:endParaRPr>
          </a:p>
        </p:txBody>
      </p:sp>
      <p:sp>
        <p:nvSpPr>
          <p:cNvPr id="86" name="Text Box 132">
            <a:extLst>
              <a:ext uri="{FF2B5EF4-FFF2-40B4-BE49-F238E27FC236}">
                <a16:creationId xmlns:a16="http://schemas.microsoft.com/office/drawing/2014/main" id="{E5474DC9-6809-45AE-ADA9-7D992499F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368" y="3967069"/>
            <a:ext cx="21482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ea typeface="맑은 고딕" panose="020B0503020000020004" pitchFamily="50" charset="-127"/>
              </a:rPr>
              <a:t>생년월일 </a:t>
            </a:r>
            <a:r>
              <a:rPr lang="en-US" altLang="ko-KR" sz="900" dirty="0">
                <a:ea typeface="맑은 고딕" panose="020B0503020000020004" pitchFamily="50" charset="-127"/>
              </a:rPr>
              <a:t>: </a:t>
            </a:r>
            <a:endParaRPr lang="ko-KR" altLang="en-US" sz="900" dirty="0">
              <a:ea typeface="맑은 고딕" panose="020B0503020000020004" pitchFamily="50" charset="-127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DD01ED1-322A-4A88-93C7-0444662C17BA}"/>
              </a:ext>
            </a:extLst>
          </p:cNvPr>
          <p:cNvCxnSpPr/>
          <p:nvPr/>
        </p:nvCxnSpPr>
        <p:spPr>
          <a:xfrm flipV="1">
            <a:off x="5335398" y="3615659"/>
            <a:ext cx="1307316" cy="949605"/>
          </a:xfrm>
          <a:prstGeom prst="bentConnector3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97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E2E4846A-8082-48C3-B3C6-0319C6853410}"/>
              </a:ext>
            </a:extLst>
          </p:cNvPr>
          <p:cNvSpPr/>
          <p:nvPr/>
        </p:nvSpPr>
        <p:spPr>
          <a:xfrm>
            <a:off x="1657350" y="6426172"/>
            <a:ext cx="675005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footer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AC0392-448F-471A-8CE0-F8A66B00884B}"/>
              </a:ext>
            </a:extLst>
          </p:cNvPr>
          <p:cNvSpPr/>
          <p:nvPr/>
        </p:nvSpPr>
        <p:spPr>
          <a:xfrm>
            <a:off x="1657350" y="898903"/>
            <a:ext cx="6750050" cy="233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header, </a:t>
            </a:r>
            <a:r>
              <a:rPr lang="ko-KR" altLang="en-US" sz="1000" b="1" dirty="0">
                <a:solidFill>
                  <a:schemeClr val="tx1"/>
                </a:solidFill>
              </a:rPr>
              <a:t>검색영역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CA05D6-85CD-40D9-8686-DAEB8FD7F7CA}"/>
              </a:ext>
            </a:extLst>
          </p:cNvPr>
          <p:cNvGraphicFramePr>
            <a:graphicFrameLocks noGrp="1"/>
          </p:cNvGraphicFramePr>
          <p:nvPr/>
        </p:nvGraphicFramePr>
        <p:xfrm>
          <a:off x="1082181" y="152569"/>
          <a:ext cx="87422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69">
                  <a:extLst>
                    <a:ext uri="{9D8B030D-6E8A-4147-A177-3AD203B41FA5}">
                      <a16:colId xmlns:a16="http://schemas.microsoft.com/office/drawing/2014/main" val="3756797090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4254960439"/>
                    </a:ext>
                  </a:extLst>
                </a:gridCol>
                <a:gridCol w="3809416">
                  <a:extLst>
                    <a:ext uri="{9D8B030D-6E8A-4147-A177-3AD203B41FA5}">
                      <a16:colId xmlns:a16="http://schemas.microsoft.com/office/drawing/2014/main" val="454075658"/>
                    </a:ext>
                  </a:extLst>
                </a:gridCol>
                <a:gridCol w="2802044">
                  <a:extLst>
                    <a:ext uri="{9D8B030D-6E8A-4147-A177-3AD203B41FA5}">
                      <a16:colId xmlns:a16="http://schemas.microsoft.com/office/drawing/2014/main" val="2142158661"/>
                    </a:ext>
                  </a:extLst>
                </a:gridCol>
              </a:tblGrid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08325"/>
                  </a:ext>
                </a:extLst>
              </a:tr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연구개발팀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이광호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계정 추가 </a:t>
                      </a:r>
                      <a:r>
                        <a:rPr lang="ko-KR" altLang="en-US" sz="1100" b="1" dirty="0" err="1"/>
                        <a:t>팝업창</a:t>
                      </a:r>
                      <a:r>
                        <a:rPr lang="ko-KR" altLang="en-US" sz="1100" b="1" dirty="0"/>
                        <a:t> 버튼 동작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2019-09-23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78900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246EA6A0-2CAF-431C-9F65-7ECF3452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" y="1213802"/>
            <a:ext cx="9169167" cy="515413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BEE605-70A9-47B5-9AF4-FE009BC9B970}"/>
              </a:ext>
            </a:extLst>
          </p:cNvPr>
          <p:cNvSpPr/>
          <p:nvPr/>
        </p:nvSpPr>
        <p:spPr>
          <a:xfrm>
            <a:off x="2362264" y="1930848"/>
            <a:ext cx="6152562" cy="363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3664E2-C8E0-4303-A106-B8C14D12BCEE}"/>
              </a:ext>
            </a:extLst>
          </p:cNvPr>
          <p:cNvSpPr/>
          <p:nvPr/>
        </p:nvSpPr>
        <p:spPr>
          <a:xfrm>
            <a:off x="2392076" y="1751938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1</a:t>
            </a:r>
            <a:endParaRPr lang="ko-KR" altLang="en-US" sz="1100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C9DC7C1-5DE1-4F4C-B5F6-FA89DD48E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509291"/>
              </p:ext>
            </p:extLst>
          </p:nvPr>
        </p:nvGraphicFramePr>
        <p:xfrm>
          <a:off x="9368157" y="1071846"/>
          <a:ext cx="2594543" cy="457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간단한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CMS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관련 정보들 또는 사용 방법을 나타냄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클릭 시 관련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36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E2E4846A-8082-48C3-B3C6-0319C6853410}"/>
              </a:ext>
            </a:extLst>
          </p:cNvPr>
          <p:cNvSpPr/>
          <p:nvPr/>
        </p:nvSpPr>
        <p:spPr>
          <a:xfrm>
            <a:off x="1657350" y="6426172"/>
            <a:ext cx="675005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footer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AC0392-448F-471A-8CE0-F8A66B00884B}"/>
              </a:ext>
            </a:extLst>
          </p:cNvPr>
          <p:cNvSpPr/>
          <p:nvPr/>
        </p:nvSpPr>
        <p:spPr>
          <a:xfrm>
            <a:off x="1657350" y="898903"/>
            <a:ext cx="6750050" cy="233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header, </a:t>
            </a:r>
            <a:r>
              <a:rPr lang="ko-KR" altLang="en-US" sz="1000" b="1" dirty="0">
                <a:solidFill>
                  <a:schemeClr val="tx1"/>
                </a:solidFill>
              </a:rPr>
              <a:t>검색영역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CA05D6-85CD-40D9-8686-DAEB8FD7F7CA}"/>
              </a:ext>
            </a:extLst>
          </p:cNvPr>
          <p:cNvGraphicFramePr>
            <a:graphicFrameLocks noGrp="1"/>
          </p:cNvGraphicFramePr>
          <p:nvPr/>
        </p:nvGraphicFramePr>
        <p:xfrm>
          <a:off x="1082181" y="152569"/>
          <a:ext cx="87422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69">
                  <a:extLst>
                    <a:ext uri="{9D8B030D-6E8A-4147-A177-3AD203B41FA5}">
                      <a16:colId xmlns:a16="http://schemas.microsoft.com/office/drawing/2014/main" val="3756797090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4254960439"/>
                    </a:ext>
                  </a:extLst>
                </a:gridCol>
                <a:gridCol w="3809416">
                  <a:extLst>
                    <a:ext uri="{9D8B030D-6E8A-4147-A177-3AD203B41FA5}">
                      <a16:colId xmlns:a16="http://schemas.microsoft.com/office/drawing/2014/main" val="454075658"/>
                    </a:ext>
                  </a:extLst>
                </a:gridCol>
                <a:gridCol w="2802044">
                  <a:extLst>
                    <a:ext uri="{9D8B030D-6E8A-4147-A177-3AD203B41FA5}">
                      <a16:colId xmlns:a16="http://schemas.microsoft.com/office/drawing/2014/main" val="2142158661"/>
                    </a:ext>
                  </a:extLst>
                </a:gridCol>
              </a:tblGrid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08325"/>
                  </a:ext>
                </a:extLst>
              </a:tr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연구개발팀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이광호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계정 추가 </a:t>
                      </a:r>
                      <a:r>
                        <a:rPr lang="ko-KR" altLang="en-US" sz="1100" b="1" dirty="0" err="1"/>
                        <a:t>팝업창</a:t>
                      </a:r>
                      <a:r>
                        <a:rPr lang="ko-KR" altLang="en-US" sz="1100" b="1" dirty="0"/>
                        <a:t> 버튼 동작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2019-09-23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78900"/>
                  </a:ext>
                </a:extLst>
              </a:tr>
            </a:tbl>
          </a:graphicData>
        </a:graphic>
      </p:graphicFrame>
      <p:pic>
        <p:nvPicPr>
          <p:cNvPr id="6" name="그림 1">
            <a:extLst>
              <a:ext uri="{FF2B5EF4-FFF2-40B4-BE49-F238E27FC236}">
                <a16:creationId xmlns:a16="http://schemas.microsoft.com/office/drawing/2014/main" id="{92C4377A-C2E5-482E-A3AB-83EF9E242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9" y="1179862"/>
            <a:ext cx="9125061" cy="509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612B95-4C2A-433B-AE42-00EA2FD41990}"/>
              </a:ext>
            </a:extLst>
          </p:cNvPr>
          <p:cNvSpPr/>
          <p:nvPr/>
        </p:nvSpPr>
        <p:spPr>
          <a:xfrm>
            <a:off x="6613088" y="2325921"/>
            <a:ext cx="495300" cy="322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226B92-96B4-44C3-ABED-60731BE4D56B}"/>
              </a:ext>
            </a:extLst>
          </p:cNvPr>
          <p:cNvSpPr/>
          <p:nvPr/>
        </p:nvSpPr>
        <p:spPr>
          <a:xfrm>
            <a:off x="6686113" y="2183046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1</a:t>
            </a:r>
            <a:endParaRPr lang="ko-KR" altLang="en-US" sz="11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51C5858-D802-48A4-A73A-809FFD8DA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31024"/>
              </p:ext>
            </p:extLst>
          </p:nvPr>
        </p:nvGraphicFramePr>
        <p:xfrm>
          <a:off x="9424545" y="1077232"/>
          <a:ext cx="2487821" cy="572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버튼 클릭 시 사용자의 개인정보를 수정할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사용자의 정보들을 보여준다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65B345-A137-49C9-AD5F-1E073A31706A}"/>
              </a:ext>
            </a:extLst>
          </p:cNvPr>
          <p:cNvSpPr/>
          <p:nvPr/>
        </p:nvSpPr>
        <p:spPr>
          <a:xfrm>
            <a:off x="3409891" y="3601101"/>
            <a:ext cx="3673329" cy="1541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F84681-F373-483A-9B61-9495AB368495}"/>
              </a:ext>
            </a:extLst>
          </p:cNvPr>
          <p:cNvSpPr/>
          <p:nvPr/>
        </p:nvSpPr>
        <p:spPr>
          <a:xfrm>
            <a:off x="3591974" y="3429000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5874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04FB1B-9CD0-4AA1-9F6A-9B91E8599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86006"/>
              </p:ext>
            </p:extLst>
          </p:nvPr>
        </p:nvGraphicFramePr>
        <p:xfrm>
          <a:off x="9370815" y="1213805"/>
          <a:ext cx="2605392" cy="3760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화면에 보여지는 미디어를 원하는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고객별로 조회 가능하게 해주는 콤보 박스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화면에 보여지는 미디어를 원하는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카테고리 별로 조회 가능하게 해주는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콤보 박스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찾고자 하는 영상의 타이틀을 키워드로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검색 가능하게 해주는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검색창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새로운 영상을 미디어공간에 등록 할 수 있음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영상 업로드 팝업이 띄워진다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새로운 캠페인에 넣고자 하는 영상들을 체크 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 버튼을 클릭하게 되면 새로운 캠페인을 생성할 수 있는 팝업이 띄워지게 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803717"/>
                  </a:ext>
                </a:extLst>
              </a:tr>
              <a:tr h="306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관리자에게 필요한 영상을 요청 할 수 있는 팝업이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띄워짐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489743"/>
                  </a:ext>
                </a:extLst>
              </a:tr>
              <a:tr h="306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미디어 공간에 있는 영상들의 정보를 엑셀로 추출할 수 있음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04430"/>
                  </a:ext>
                </a:extLst>
              </a:tr>
              <a:tr h="234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해당 영상을 재생할 수 있음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818324"/>
                  </a:ext>
                </a:extLst>
              </a:tr>
              <a:tr h="234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영상의 정보들을 확인 가능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632485"/>
                  </a:ext>
                </a:extLst>
              </a:tr>
              <a:tr h="234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영상의 정보들을 수정 할 수 있음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영상 업로드 할 때와 동일한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팝업이 띄워지고 기존의 정보들이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들어가 있는 상태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266349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E2E4846A-8082-48C3-B3C6-0319C6853410}"/>
              </a:ext>
            </a:extLst>
          </p:cNvPr>
          <p:cNvSpPr/>
          <p:nvPr/>
        </p:nvSpPr>
        <p:spPr>
          <a:xfrm>
            <a:off x="1657350" y="6426172"/>
            <a:ext cx="675005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footer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AC0392-448F-471A-8CE0-F8A66B00884B}"/>
              </a:ext>
            </a:extLst>
          </p:cNvPr>
          <p:cNvSpPr/>
          <p:nvPr/>
        </p:nvSpPr>
        <p:spPr>
          <a:xfrm>
            <a:off x="1657350" y="898903"/>
            <a:ext cx="6750050" cy="233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header, </a:t>
            </a:r>
            <a:r>
              <a:rPr lang="ko-KR" altLang="en-US" sz="1000" b="1" dirty="0">
                <a:solidFill>
                  <a:schemeClr val="tx1"/>
                </a:solidFill>
              </a:rPr>
              <a:t>검색영역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CA05D6-85CD-40D9-8686-DAEB8FD7F7CA}"/>
              </a:ext>
            </a:extLst>
          </p:cNvPr>
          <p:cNvGraphicFramePr>
            <a:graphicFrameLocks noGrp="1"/>
          </p:cNvGraphicFramePr>
          <p:nvPr/>
        </p:nvGraphicFramePr>
        <p:xfrm>
          <a:off x="1082181" y="152569"/>
          <a:ext cx="87422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69">
                  <a:extLst>
                    <a:ext uri="{9D8B030D-6E8A-4147-A177-3AD203B41FA5}">
                      <a16:colId xmlns:a16="http://schemas.microsoft.com/office/drawing/2014/main" val="3756797090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4254960439"/>
                    </a:ext>
                  </a:extLst>
                </a:gridCol>
                <a:gridCol w="3809416">
                  <a:extLst>
                    <a:ext uri="{9D8B030D-6E8A-4147-A177-3AD203B41FA5}">
                      <a16:colId xmlns:a16="http://schemas.microsoft.com/office/drawing/2014/main" val="454075658"/>
                    </a:ext>
                  </a:extLst>
                </a:gridCol>
                <a:gridCol w="2802044">
                  <a:extLst>
                    <a:ext uri="{9D8B030D-6E8A-4147-A177-3AD203B41FA5}">
                      <a16:colId xmlns:a16="http://schemas.microsoft.com/office/drawing/2014/main" val="2142158661"/>
                    </a:ext>
                  </a:extLst>
                </a:gridCol>
              </a:tblGrid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08325"/>
                  </a:ext>
                </a:extLst>
              </a:tr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연구개발팀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이광호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계정 추가 </a:t>
                      </a:r>
                      <a:r>
                        <a:rPr lang="ko-KR" altLang="en-US" sz="1100" b="1" dirty="0" err="1"/>
                        <a:t>팝업창</a:t>
                      </a:r>
                      <a:r>
                        <a:rPr lang="ko-KR" altLang="en-US" sz="1100" b="1" dirty="0"/>
                        <a:t> 버튼 동작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2019-09-23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789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0673CAD-106E-46B1-BE08-5F9DB7FF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0" y="1215960"/>
            <a:ext cx="9084912" cy="50719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3A7B46-EAC4-4339-89E3-374238C6D3DB}"/>
              </a:ext>
            </a:extLst>
          </p:cNvPr>
          <p:cNvSpPr/>
          <p:nvPr/>
        </p:nvSpPr>
        <p:spPr>
          <a:xfrm>
            <a:off x="2930465" y="2282750"/>
            <a:ext cx="530670" cy="17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5C4E80-088A-4DAA-AB7C-7E8B72A89A4F}"/>
              </a:ext>
            </a:extLst>
          </p:cNvPr>
          <p:cNvSpPr/>
          <p:nvPr/>
        </p:nvSpPr>
        <p:spPr>
          <a:xfrm>
            <a:off x="2591585" y="2285318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3A762D-0194-47F3-9B50-D018C1EB23C4}"/>
              </a:ext>
            </a:extLst>
          </p:cNvPr>
          <p:cNvSpPr/>
          <p:nvPr/>
        </p:nvSpPr>
        <p:spPr>
          <a:xfrm>
            <a:off x="3539875" y="2267126"/>
            <a:ext cx="597987" cy="189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D6DA0D-47A2-4475-8052-FCB6FC60443A}"/>
              </a:ext>
            </a:extLst>
          </p:cNvPr>
          <p:cNvSpPr/>
          <p:nvPr/>
        </p:nvSpPr>
        <p:spPr>
          <a:xfrm>
            <a:off x="3583265" y="2103614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E555A3-4D99-476B-AD4B-2B9E8959DAD1}"/>
              </a:ext>
            </a:extLst>
          </p:cNvPr>
          <p:cNvSpPr/>
          <p:nvPr/>
        </p:nvSpPr>
        <p:spPr>
          <a:xfrm>
            <a:off x="4171419" y="2258891"/>
            <a:ext cx="882666" cy="189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0AE7EF-9ABA-4911-B6CC-D2F5221B9E53}"/>
              </a:ext>
            </a:extLst>
          </p:cNvPr>
          <p:cNvSpPr/>
          <p:nvPr/>
        </p:nvSpPr>
        <p:spPr>
          <a:xfrm>
            <a:off x="4192024" y="2082870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EA5653-4DAD-4336-A343-D9278E716DDE}"/>
              </a:ext>
            </a:extLst>
          </p:cNvPr>
          <p:cNvSpPr/>
          <p:nvPr/>
        </p:nvSpPr>
        <p:spPr>
          <a:xfrm>
            <a:off x="5267368" y="2208085"/>
            <a:ext cx="796557" cy="209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D8B593-3C60-4C1E-A06D-AEFD024160B9}"/>
              </a:ext>
            </a:extLst>
          </p:cNvPr>
          <p:cNvSpPr/>
          <p:nvPr/>
        </p:nvSpPr>
        <p:spPr>
          <a:xfrm>
            <a:off x="5278719" y="2044572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393BE5-9A24-47A6-8BC4-753ED62F382A}"/>
              </a:ext>
            </a:extLst>
          </p:cNvPr>
          <p:cNvSpPr/>
          <p:nvPr/>
        </p:nvSpPr>
        <p:spPr>
          <a:xfrm>
            <a:off x="6121932" y="2208084"/>
            <a:ext cx="796556" cy="20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2AA808-5527-4205-9617-24FF4DAF44CF}"/>
              </a:ext>
            </a:extLst>
          </p:cNvPr>
          <p:cNvSpPr/>
          <p:nvPr/>
        </p:nvSpPr>
        <p:spPr>
          <a:xfrm>
            <a:off x="6176092" y="2044572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F2E066-8662-4D7D-972C-42F19BB39B60}"/>
              </a:ext>
            </a:extLst>
          </p:cNvPr>
          <p:cNvSpPr/>
          <p:nvPr/>
        </p:nvSpPr>
        <p:spPr>
          <a:xfrm>
            <a:off x="6963690" y="2212441"/>
            <a:ext cx="688829" cy="196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557ADA-F5FD-4D7A-9D38-563DF8C7AAC8}"/>
              </a:ext>
            </a:extLst>
          </p:cNvPr>
          <p:cNvSpPr/>
          <p:nvPr/>
        </p:nvSpPr>
        <p:spPr>
          <a:xfrm>
            <a:off x="7001073" y="2053196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CF0987-218F-4585-90A1-E15DBC6E8E26}"/>
              </a:ext>
            </a:extLst>
          </p:cNvPr>
          <p:cNvSpPr/>
          <p:nvPr/>
        </p:nvSpPr>
        <p:spPr>
          <a:xfrm>
            <a:off x="7676573" y="2224862"/>
            <a:ext cx="535502" cy="184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422CC1-01F0-411D-8F39-F337D42762B9}"/>
              </a:ext>
            </a:extLst>
          </p:cNvPr>
          <p:cNvSpPr/>
          <p:nvPr/>
        </p:nvSpPr>
        <p:spPr>
          <a:xfrm>
            <a:off x="7679119" y="2052961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301E72-0B35-40BB-9D96-E4DF00F04805}"/>
              </a:ext>
            </a:extLst>
          </p:cNvPr>
          <p:cNvSpPr/>
          <p:nvPr/>
        </p:nvSpPr>
        <p:spPr>
          <a:xfrm>
            <a:off x="7865918" y="2517741"/>
            <a:ext cx="195962" cy="163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CCF928-83AC-4F88-BF3B-A901CC451197}"/>
              </a:ext>
            </a:extLst>
          </p:cNvPr>
          <p:cNvSpPr/>
          <p:nvPr/>
        </p:nvSpPr>
        <p:spPr>
          <a:xfrm>
            <a:off x="2876157" y="2496856"/>
            <a:ext cx="1122767" cy="932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5CFE2A-C190-4AAF-8C70-F1EBB631591A}"/>
              </a:ext>
            </a:extLst>
          </p:cNvPr>
          <p:cNvSpPr/>
          <p:nvPr/>
        </p:nvSpPr>
        <p:spPr>
          <a:xfrm>
            <a:off x="2551623" y="2861558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AB7779-5452-4AB7-8F73-0EC7133587DC}"/>
              </a:ext>
            </a:extLst>
          </p:cNvPr>
          <p:cNvSpPr/>
          <p:nvPr/>
        </p:nvSpPr>
        <p:spPr>
          <a:xfrm>
            <a:off x="7505916" y="2515114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10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BA9997-B117-43A9-8C56-2A6B7E996727}"/>
              </a:ext>
            </a:extLst>
          </p:cNvPr>
          <p:cNvSpPr/>
          <p:nvPr/>
        </p:nvSpPr>
        <p:spPr>
          <a:xfrm>
            <a:off x="4034392" y="2496856"/>
            <a:ext cx="1019693" cy="792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26EEAF-390C-4BC5-96D8-875BCC040693}"/>
              </a:ext>
            </a:extLst>
          </p:cNvPr>
          <p:cNvSpPr/>
          <p:nvPr/>
        </p:nvSpPr>
        <p:spPr>
          <a:xfrm>
            <a:off x="5054085" y="3087503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9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43807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848</Words>
  <Application>Microsoft Office PowerPoint</Application>
  <PresentationFormat>와이드스크린</PresentationFormat>
  <Paragraphs>262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돋움</vt:lpstr>
      <vt:lpstr>맑은 고딕</vt:lpstr>
      <vt:lpstr>바탕</vt:lpstr>
      <vt:lpstr>바탕체</vt:lpstr>
      <vt:lpstr>Arial</vt:lpstr>
      <vt:lpstr>Times New Roman</vt:lpstr>
      <vt:lpstr>Wingdings</vt:lpstr>
      <vt:lpstr>Office 테마</vt:lpstr>
      <vt:lpstr>PowerPoint 프레젠테이션</vt:lpstr>
      <vt:lpstr>버전관리</vt:lpstr>
      <vt:lpstr>통합개발환경 /IDE</vt:lpstr>
      <vt:lpstr>통합개발환경 /IDE</vt:lpstr>
      <vt:lpstr>공통규칙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이광호</dc:creator>
  <cp:lastModifiedBy>강병창</cp:lastModifiedBy>
  <cp:revision>11</cp:revision>
  <dcterms:created xsi:type="dcterms:W3CDTF">2019-09-23T05:21:04Z</dcterms:created>
  <dcterms:modified xsi:type="dcterms:W3CDTF">2019-09-23T06:50:29Z</dcterms:modified>
</cp:coreProperties>
</file>